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99" r:id="rId2"/>
    <p:sldId id="261" r:id="rId3"/>
    <p:sldId id="285" r:id="rId4"/>
    <p:sldId id="286" r:id="rId5"/>
    <p:sldId id="287" r:id="rId6"/>
    <p:sldId id="296" r:id="rId7"/>
    <p:sldId id="300" r:id="rId8"/>
    <p:sldId id="263" r:id="rId9"/>
    <p:sldId id="292" r:id="rId10"/>
    <p:sldId id="264" r:id="rId11"/>
    <p:sldId id="266" r:id="rId12"/>
    <p:sldId id="267" r:id="rId13"/>
    <p:sldId id="268" r:id="rId14"/>
    <p:sldId id="297" r:id="rId15"/>
    <p:sldId id="272" r:id="rId16"/>
    <p:sldId id="270" r:id="rId17"/>
    <p:sldId id="271" r:id="rId18"/>
    <p:sldId id="256" r:id="rId19"/>
    <p:sldId id="275" r:id="rId20"/>
    <p:sldId id="298" r:id="rId21"/>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比企　章雄" initials="比企　章雄" lastIdx="1" clrIdx="0">
    <p:extLst>
      <p:ext uri="{19B8F6BF-5375-455C-9EA6-DF929625EA0E}">
        <p15:presenceInfo xmlns:p15="http://schemas.microsoft.com/office/powerpoint/2012/main" userId="S-1-5-21-161959346-1900351369-444732941-2336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CC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76" autoAdjust="0"/>
    <p:restoredTop sz="91921" autoAdjust="0"/>
  </p:normalViewPr>
  <p:slideViewPr>
    <p:cSldViewPr snapToGrid="0">
      <p:cViewPr varScale="1">
        <p:scale>
          <a:sx n="68" d="100"/>
          <a:sy n="68" d="100"/>
        </p:scale>
        <p:origin x="22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0000sv0ns101\d11716$\doc\&#9671;&#21271;G&#65288;&#12375;&#12435;&#12362;&#12362;&#12373;&#12363;&#65289;\01%20&#26032;&#23616;\05&#12288;&#21332;&#35696;&#20250;\&#31532;7&#22238;&#26908;&#35342;&#21332;&#35696;&#20250;&#65288;6&#26376;&#65288;&#20104;&#23450;&#65289;&#65289;\01&#12288;&#36039;&#26009;\&#20869;&#38307;&#24220;&#35500;&#26126;&#24460;\&#20316;&#26989;\&#26032;&#22823;&#38442;&#12398;&#22303;&#22320;&#20385;&#26684;&#12398;&#25512;&#31227;20220325%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en-US" sz="2000"/>
              <a:t>公示価格の推移</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4787984835228934E-2"/>
          <c:y val="0.10304268387988673"/>
          <c:w val="0.90805152133761058"/>
          <c:h val="0.61342313707634788"/>
        </c:manualLayout>
      </c:layout>
      <c:lineChart>
        <c:grouping val="standard"/>
        <c:varyColors val="0"/>
        <c:ser>
          <c:idx val="2"/>
          <c:order val="0"/>
          <c:tx>
            <c:strRef>
              <c:f>'公示地 (3)'!$C$21</c:f>
              <c:strCache>
                <c:ptCount val="1"/>
                <c:pt idx="0">
                  <c:v>AB平均</c:v>
                </c:pt>
              </c:strCache>
            </c:strRef>
          </c:tx>
          <c:spPr>
            <a:ln w="28575" cap="rnd">
              <a:solidFill>
                <a:schemeClr val="accent1"/>
              </a:solidFill>
              <a:round/>
            </a:ln>
            <a:effectLst/>
          </c:spPr>
          <c:marker>
            <c:symbol val="none"/>
          </c:marker>
          <c:cat>
            <c:multiLvlStrRef>
              <c:f>'公示地 (3)'!$D$1:$N$2</c:f>
              <c:multiLvlStrCache>
                <c:ptCount val="11"/>
                <c:lvl>
                  <c:pt idx="0">
                    <c:v>平成24年</c:v>
                  </c:pt>
                  <c:pt idx="1">
                    <c:v>平成25年</c:v>
                  </c:pt>
                  <c:pt idx="2">
                    <c:v>平成26年</c:v>
                  </c:pt>
                  <c:pt idx="3">
                    <c:v>平成27年</c:v>
                  </c:pt>
                  <c:pt idx="4">
                    <c:v>平成28年</c:v>
                  </c:pt>
                  <c:pt idx="5">
                    <c:v>平成29年</c:v>
                  </c:pt>
                  <c:pt idx="6">
                    <c:v>平成30年</c:v>
                  </c:pt>
                  <c:pt idx="7">
                    <c:v>令和元年</c:v>
                  </c:pt>
                  <c:pt idx="8">
                    <c:v>令和2年</c:v>
                  </c:pt>
                  <c:pt idx="9">
                    <c:v>令和3年</c:v>
                  </c:pt>
                  <c:pt idx="10">
                    <c:v>令和4年</c:v>
                  </c:pt>
                </c:lvl>
                <c:lvl>
                  <c:pt idx="0">
                    <c:v>2012年</c:v>
                  </c:pt>
                  <c:pt idx="1">
                    <c:v>2013年</c:v>
                  </c:pt>
                  <c:pt idx="2">
                    <c:v>2014年</c:v>
                  </c:pt>
                  <c:pt idx="3">
                    <c:v>2015年</c:v>
                  </c:pt>
                  <c:pt idx="4">
                    <c:v>2016年</c:v>
                  </c:pt>
                  <c:pt idx="5">
                    <c:v>2017年</c:v>
                  </c:pt>
                  <c:pt idx="6">
                    <c:v>2018年</c:v>
                  </c:pt>
                  <c:pt idx="7">
                    <c:v>2019年</c:v>
                  </c:pt>
                  <c:pt idx="8">
                    <c:v>2020年</c:v>
                  </c:pt>
                  <c:pt idx="9">
                    <c:v>2021年</c:v>
                  </c:pt>
                  <c:pt idx="10">
                    <c:v>2022年</c:v>
                  </c:pt>
                </c:lvl>
              </c:multiLvlStrCache>
            </c:multiLvlStrRef>
          </c:cat>
          <c:val>
            <c:numRef>
              <c:f>'公示地 (3)'!$D$21:$N$21</c:f>
              <c:numCache>
                <c:formatCode>General</c:formatCode>
                <c:ptCount val="11"/>
                <c:pt idx="0">
                  <c:v>1</c:v>
                </c:pt>
                <c:pt idx="1">
                  <c:v>0.99563636363636365</c:v>
                </c:pt>
                <c:pt idx="2">
                  <c:v>1.050909090909091</c:v>
                </c:pt>
                <c:pt idx="3">
                  <c:v>1.1018181818181818</c:v>
                </c:pt>
                <c:pt idx="4">
                  <c:v>1.1759999999999999</c:v>
                </c:pt>
                <c:pt idx="5">
                  <c:v>1.2530909090909093</c:v>
                </c:pt>
                <c:pt idx="6">
                  <c:v>1.3709090909090909</c:v>
                </c:pt>
                <c:pt idx="7">
                  <c:v>1.8014545454545454</c:v>
                </c:pt>
                <c:pt idx="8">
                  <c:v>2.3759999999999999</c:v>
                </c:pt>
                <c:pt idx="9">
                  <c:v>2.1665454545454543</c:v>
                </c:pt>
                <c:pt idx="10">
                  <c:v>2.1309090909090909</c:v>
                </c:pt>
              </c:numCache>
            </c:numRef>
          </c:val>
          <c:smooth val="0"/>
          <c:extLst>
            <c:ext xmlns:c16="http://schemas.microsoft.com/office/drawing/2014/chart" uri="{C3380CC4-5D6E-409C-BE32-E72D297353CC}">
              <c16:uniqueId val="{00000000-2288-4B3C-B03D-3D0E0180B4EE}"/>
            </c:ext>
          </c:extLst>
        </c:ser>
        <c:dLbls>
          <c:showLegendKey val="0"/>
          <c:showVal val="0"/>
          <c:showCatName val="0"/>
          <c:showSerName val="0"/>
          <c:showPercent val="0"/>
          <c:showBubbleSize val="0"/>
        </c:dLbls>
        <c:marker val="1"/>
        <c:smooth val="0"/>
        <c:axId val="2096085216"/>
        <c:axId val="2096092288"/>
      </c:lineChart>
      <c:lineChart>
        <c:grouping val="standard"/>
        <c:varyColors val="0"/>
        <c:ser>
          <c:idx val="0"/>
          <c:order val="1"/>
          <c:tx>
            <c:strRef>
              <c:f>'公示地 (3)'!$C$22</c:f>
              <c:strCache>
                <c:ptCount val="1"/>
                <c:pt idx="0">
                  <c:v>CD平均</c:v>
                </c:pt>
              </c:strCache>
            </c:strRef>
          </c:tx>
          <c:spPr>
            <a:ln w="28575" cap="rnd">
              <a:solidFill>
                <a:schemeClr val="accent2"/>
              </a:solidFill>
              <a:round/>
            </a:ln>
            <a:effectLst/>
          </c:spPr>
          <c:marker>
            <c:symbol val="none"/>
          </c:marker>
          <c:val>
            <c:numRef>
              <c:f>'公示地 (3)'!$D$22:$N$22</c:f>
              <c:numCache>
                <c:formatCode>General</c:formatCode>
                <c:ptCount val="11"/>
                <c:pt idx="0">
                  <c:v>1</c:v>
                </c:pt>
                <c:pt idx="1">
                  <c:v>0.98911860718171929</c:v>
                </c:pt>
                <c:pt idx="2">
                  <c:v>0.99129488574537528</c:v>
                </c:pt>
                <c:pt idx="3">
                  <c:v>0.99238302502720344</c:v>
                </c:pt>
                <c:pt idx="4">
                  <c:v>0.99455930359085964</c:v>
                </c:pt>
                <c:pt idx="5">
                  <c:v>1.0043525571273124</c:v>
                </c:pt>
                <c:pt idx="6">
                  <c:v>1.0141458106637649</c:v>
                </c:pt>
                <c:pt idx="7">
                  <c:v>1.0293797606093578</c:v>
                </c:pt>
                <c:pt idx="8">
                  <c:v>1.1621327529923828</c:v>
                </c:pt>
                <c:pt idx="9">
                  <c:v>1.2361262241566919</c:v>
                </c:pt>
                <c:pt idx="10">
                  <c:v>1.2219804134929271</c:v>
                </c:pt>
              </c:numCache>
            </c:numRef>
          </c:val>
          <c:smooth val="0"/>
          <c:extLst>
            <c:ext xmlns:c16="http://schemas.microsoft.com/office/drawing/2014/chart" uri="{C3380CC4-5D6E-409C-BE32-E72D297353CC}">
              <c16:uniqueId val="{00000001-2288-4B3C-B03D-3D0E0180B4EE}"/>
            </c:ext>
          </c:extLst>
        </c:ser>
        <c:ser>
          <c:idx val="1"/>
          <c:order val="2"/>
          <c:tx>
            <c:strRef>
              <c:f>'公示地 (3)'!$C$23</c:f>
              <c:strCache>
                <c:ptCount val="1"/>
                <c:pt idx="0">
                  <c:v>市平均</c:v>
                </c:pt>
              </c:strCache>
            </c:strRef>
          </c:tx>
          <c:spPr>
            <a:ln w="28575" cap="rnd">
              <a:solidFill>
                <a:srgbClr val="00B050"/>
              </a:solidFill>
              <a:round/>
            </a:ln>
            <a:effectLst/>
          </c:spPr>
          <c:marker>
            <c:symbol val="none"/>
          </c:marker>
          <c:cat>
            <c:multiLvlStrRef>
              <c:f>'公示地 (3)'!$D$1:$N$2</c:f>
              <c:multiLvlStrCache>
                <c:ptCount val="11"/>
                <c:lvl>
                  <c:pt idx="0">
                    <c:v>平成24年</c:v>
                  </c:pt>
                  <c:pt idx="1">
                    <c:v>平成25年</c:v>
                  </c:pt>
                  <c:pt idx="2">
                    <c:v>平成26年</c:v>
                  </c:pt>
                  <c:pt idx="3">
                    <c:v>平成27年</c:v>
                  </c:pt>
                  <c:pt idx="4">
                    <c:v>平成28年</c:v>
                  </c:pt>
                  <c:pt idx="5">
                    <c:v>平成29年</c:v>
                  </c:pt>
                  <c:pt idx="6">
                    <c:v>平成30年</c:v>
                  </c:pt>
                  <c:pt idx="7">
                    <c:v>令和元年</c:v>
                  </c:pt>
                  <c:pt idx="8">
                    <c:v>令和2年</c:v>
                  </c:pt>
                  <c:pt idx="9">
                    <c:v>令和3年</c:v>
                  </c:pt>
                  <c:pt idx="10">
                    <c:v>令和4年</c:v>
                  </c:pt>
                </c:lvl>
                <c:lvl>
                  <c:pt idx="0">
                    <c:v>2012年</c:v>
                  </c:pt>
                  <c:pt idx="1">
                    <c:v>2013年</c:v>
                  </c:pt>
                  <c:pt idx="2">
                    <c:v>2014年</c:v>
                  </c:pt>
                  <c:pt idx="3">
                    <c:v>2015年</c:v>
                  </c:pt>
                  <c:pt idx="4">
                    <c:v>2016年</c:v>
                  </c:pt>
                  <c:pt idx="5">
                    <c:v>2017年</c:v>
                  </c:pt>
                  <c:pt idx="6">
                    <c:v>2018年</c:v>
                  </c:pt>
                  <c:pt idx="7">
                    <c:v>2019年</c:v>
                  </c:pt>
                  <c:pt idx="8">
                    <c:v>2020年</c:v>
                  </c:pt>
                  <c:pt idx="9">
                    <c:v>2021年</c:v>
                  </c:pt>
                  <c:pt idx="10">
                    <c:v>2022年</c:v>
                  </c:pt>
                </c:lvl>
              </c:multiLvlStrCache>
            </c:multiLvlStrRef>
          </c:cat>
          <c:val>
            <c:numRef>
              <c:f>'公示地 (3)'!$D$23:$N$23</c:f>
              <c:numCache>
                <c:formatCode>General</c:formatCode>
                <c:ptCount val="11"/>
                <c:pt idx="0">
                  <c:v>1</c:v>
                </c:pt>
                <c:pt idx="1">
                  <c:v>1.0868353842581844</c:v>
                </c:pt>
                <c:pt idx="2">
                  <c:v>1.2154631994427676</c:v>
                </c:pt>
                <c:pt idx="3">
                  <c:v>1.2688646389598328</c:v>
                </c:pt>
                <c:pt idx="4">
                  <c:v>1.3220338983050848</c:v>
                </c:pt>
                <c:pt idx="5">
                  <c:v>1.472022289296494</c:v>
                </c:pt>
                <c:pt idx="6">
                  <c:v>1.6159739958207568</c:v>
                </c:pt>
                <c:pt idx="7">
                  <c:v>1.8358486185279779</c:v>
                </c:pt>
                <c:pt idx="8">
                  <c:v>2.1727420478291153</c:v>
                </c:pt>
                <c:pt idx="9">
                  <c:v>1.9909449732992803</c:v>
                </c:pt>
                <c:pt idx="10">
                  <c:v>1.9345251915486419</c:v>
                </c:pt>
              </c:numCache>
            </c:numRef>
          </c:val>
          <c:smooth val="0"/>
          <c:extLst>
            <c:ext xmlns:c16="http://schemas.microsoft.com/office/drawing/2014/chart" uri="{C3380CC4-5D6E-409C-BE32-E72D297353CC}">
              <c16:uniqueId val="{00000002-2288-4B3C-B03D-3D0E0180B4EE}"/>
            </c:ext>
          </c:extLst>
        </c:ser>
        <c:dLbls>
          <c:showLegendKey val="0"/>
          <c:showVal val="0"/>
          <c:showCatName val="0"/>
          <c:showSerName val="0"/>
          <c:showPercent val="0"/>
          <c:showBubbleSize val="0"/>
        </c:dLbls>
        <c:marker val="1"/>
        <c:smooth val="0"/>
        <c:axId val="2097150591"/>
        <c:axId val="2097152255"/>
      </c:lineChart>
      <c:catAx>
        <c:axId val="209608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2096092288"/>
        <c:crosses val="autoZero"/>
        <c:auto val="1"/>
        <c:lblAlgn val="ctr"/>
        <c:lblOffset val="100"/>
        <c:noMultiLvlLbl val="0"/>
      </c:catAx>
      <c:valAx>
        <c:axId val="2096092288"/>
        <c:scaling>
          <c:orientation val="minMax"/>
          <c:max val="2.5"/>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96085216"/>
        <c:crosses val="autoZero"/>
        <c:crossBetween val="between"/>
        <c:majorUnit val="0.5"/>
      </c:valAx>
      <c:valAx>
        <c:axId val="2097152255"/>
        <c:scaling>
          <c:orientation val="minMax"/>
          <c:max val="1000"/>
        </c:scaling>
        <c:delete val="1"/>
        <c:axPos val="r"/>
        <c:numFmt formatCode="General" sourceLinked="1"/>
        <c:majorTickMark val="out"/>
        <c:minorTickMark val="none"/>
        <c:tickLblPos val="nextTo"/>
        <c:crossAx val="2097150591"/>
        <c:crosses val="max"/>
        <c:crossBetween val="between"/>
        <c:majorUnit val="100"/>
      </c:valAx>
      <c:catAx>
        <c:axId val="2097150591"/>
        <c:scaling>
          <c:orientation val="minMax"/>
        </c:scaling>
        <c:delete val="1"/>
        <c:axPos val="b"/>
        <c:numFmt formatCode="General" sourceLinked="1"/>
        <c:majorTickMark val="out"/>
        <c:minorTickMark val="none"/>
        <c:tickLblPos val="nextTo"/>
        <c:crossAx val="209715225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0"/>
            <a:ext cx="2949190" cy="498662"/>
          </a:xfrm>
          <a:prstGeom prst="rect">
            <a:avLst/>
          </a:prstGeom>
        </p:spPr>
        <p:txBody>
          <a:bodyPr vert="horz" lIns="93180" tIns="46591" rIns="93180" bIns="46591"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6389" y="0"/>
            <a:ext cx="2949190" cy="498662"/>
          </a:xfrm>
          <a:prstGeom prst="rect">
            <a:avLst/>
          </a:prstGeom>
        </p:spPr>
        <p:txBody>
          <a:bodyPr vert="horz" lIns="93180" tIns="46591" rIns="93180" bIns="46591" rtlCol="0"/>
          <a:lstStyle>
            <a:lvl1pPr algn="r">
              <a:defRPr sz="1300"/>
            </a:lvl1pPr>
          </a:lstStyle>
          <a:p>
            <a:fld id="{DE6888D3-DAD0-40D6-A103-1A106A74A405}" type="datetimeFigureOut">
              <a:rPr kumimoji="1" lang="ja-JP" altLang="en-US" smtClean="0"/>
              <a:t>2022/6/15</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3180" tIns="46591" rIns="93180" bIns="46591" rtlCol="0" anchor="ctr"/>
          <a:lstStyle/>
          <a:p>
            <a:endParaRPr lang="ja-JP" altLang="en-US"/>
          </a:p>
        </p:txBody>
      </p:sp>
      <p:sp>
        <p:nvSpPr>
          <p:cNvPr id="5" name="ノート プレースホルダー 4"/>
          <p:cNvSpPr>
            <a:spLocks noGrp="1"/>
          </p:cNvSpPr>
          <p:nvPr>
            <p:ph type="body" sz="quarter" idx="3"/>
          </p:nvPr>
        </p:nvSpPr>
        <p:spPr>
          <a:xfrm>
            <a:off x="681210" y="4783278"/>
            <a:ext cx="5444784" cy="3913444"/>
          </a:xfrm>
          <a:prstGeom prst="rect">
            <a:avLst/>
          </a:prstGeom>
        </p:spPr>
        <p:txBody>
          <a:bodyPr vert="horz" lIns="93180" tIns="46591" rIns="93180" bIns="4659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6" y="9440676"/>
            <a:ext cx="2949190" cy="498662"/>
          </a:xfrm>
          <a:prstGeom prst="rect">
            <a:avLst/>
          </a:prstGeom>
        </p:spPr>
        <p:txBody>
          <a:bodyPr vert="horz" lIns="93180" tIns="46591" rIns="93180" bIns="46591"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6389" y="9440676"/>
            <a:ext cx="2949190" cy="498662"/>
          </a:xfrm>
          <a:prstGeom prst="rect">
            <a:avLst/>
          </a:prstGeom>
        </p:spPr>
        <p:txBody>
          <a:bodyPr vert="horz" lIns="93180" tIns="46591" rIns="93180" bIns="46591" rtlCol="0" anchor="b"/>
          <a:lstStyle>
            <a:lvl1pPr algn="r">
              <a:defRPr sz="1300"/>
            </a:lvl1pPr>
          </a:lstStyle>
          <a:p>
            <a:fld id="{3A875426-2C3A-4249-BA7A-29BA8894D0B9}" type="slidenum">
              <a:rPr kumimoji="1" lang="ja-JP" altLang="en-US" smtClean="0"/>
              <a:t>‹#›</a:t>
            </a:fld>
            <a:endParaRPr kumimoji="1" lang="ja-JP" altLang="en-US"/>
          </a:p>
        </p:txBody>
      </p:sp>
    </p:spTree>
    <p:extLst>
      <p:ext uri="{BB962C8B-B14F-4D97-AF65-F5344CB8AC3E}">
        <p14:creationId xmlns:p14="http://schemas.microsoft.com/office/powerpoint/2010/main" val="12482700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A875426-2C3A-4249-BA7A-29BA8894D0B9}" type="slidenum">
              <a:rPr kumimoji="1" lang="ja-JP" altLang="en-US" smtClean="0"/>
              <a:t>9</a:t>
            </a:fld>
            <a:endParaRPr kumimoji="1" lang="ja-JP" altLang="en-US"/>
          </a:p>
        </p:txBody>
      </p:sp>
    </p:spTree>
    <p:extLst>
      <p:ext uri="{BB962C8B-B14F-4D97-AF65-F5344CB8AC3E}">
        <p14:creationId xmlns:p14="http://schemas.microsoft.com/office/powerpoint/2010/main" val="175548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A875426-2C3A-4249-BA7A-29BA8894D0B9}" type="slidenum">
              <a:rPr kumimoji="1" lang="ja-JP" altLang="en-US" smtClean="0"/>
              <a:t>14</a:t>
            </a:fld>
            <a:endParaRPr kumimoji="1" lang="ja-JP" altLang="en-US"/>
          </a:p>
        </p:txBody>
      </p:sp>
    </p:spTree>
    <p:extLst>
      <p:ext uri="{BB962C8B-B14F-4D97-AF65-F5344CB8AC3E}">
        <p14:creationId xmlns:p14="http://schemas.microsoft.com/office/powerpoint/2010/main" val="53387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94492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419086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1021555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21494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331764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315006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9722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4159373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69711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412362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846CD1E-CA17-490C-9390-9CCEEC1DAF4E}" type="datetimeFigureOut">
              <a:rPr kumimoji="1" lang="ja-JP" altLang="en-US" smtClean="0"/>
              <a:t>2022/6/15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2654325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6CD1E-CA17-490C-9390-9CCEEC1DAF4E}" type="datetimeFigureOut">
              <a:rPr kumimoji="1" lang="ja-JP" altLang="en-US" smtClean="0"/>
              <a:t>2022/6/15</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5788C-8073-4180-BC82-54B05942A3E3}" type="slidenum">
              <a:rPr kumimoji="1" lang="ja-JP" altLang="en-US" smtClean="0"/>
              <a:t>‹#›</a:t>
            </a:fld>
            <a:endParaRPr kumimoji="1" lang="ja-JP" altLang="en-US"/>
          </a:p>
        </p:txBody>
      </p:sp>
    </p:spTree>
    <p:extLst>
      <p:ext uri="{BB962C8B-B14F-4D97-AF65-F5344CB8AC3E}">
        <p14:creationId xmlns:p14="http://schemas.microsoft.com/office/powerpoint/2010/main" val="1220978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01859" y="3076311"/>
            <a:ext cx="8812168" cy="461665"/>
          </a:xfrm>
          <a:prstGeom prst="rect">
            <a:avLst/>
          </a:prstGeom>
          <a:noFill/>
        </p:spPr>
        <p:txBody>
          <a:bodyPr wrap="square" rtlCol="0">
            <a:spAutoFit/>
          </a:bodyPr>
          <a:lstStyle/>
          <a:p>
            <a:r>
              <a:rPr kumimoji="1" lang="ja-JP" altLang="en-US" sz="2400" dirty="0"/>
              <a:t>新</a:t>
            </a:r>
            <a:r>
              <a:rPr kumimoji="1" lang="ja-JP" altLang="en-US" sz="2400" dirty="0" smtClean="0"/>
              <a:t>大阪駅周辺地域の</a:t>
            </a:r>
            <a:r>
              <a:rPr kumimoji="1" lang="ja-JP" altLang="en-US" sz="2400" dirty="0"/>
              <a:t>都市再生緊急整備地域（素案</a:t>
            </a:r>
            <a:r>
              <a:rPr kumimoji="1" lang="ja-JP" altLang="en-US" sz="2400" dirty="0" smtClean="0"/>
              <a:t>）の考え方</a:t>
            </a:r>
            <a:endParaRPr kumimoji="1" lang="en-US" altLang="ja-JP" sz="2400" dirty="0"/>
          </a:p>
        </p:txBody>
      </p:sp>
      <p:sp>
        <p:nvSpPr>
          <p:cNvPr id="5" name="テキスト ボックス 4"/>
          <p:cNvSpPr txBox="1"/>
          <p:nvPr/>
        </p:nvSpPr>
        <p:spPr>
          <a:xfrm>
            <a:off x="8514229" y="295835"/>
            <a:ext cx="1113865" cy="307777"/>
          </a:xfrm>
          <a:prstGeom prst="rect">
            <a:avLst/>
          </a:prstGeom>
          <a:noFill/>
          <a:ln>
            <a:solidFill>
              <a:schemeClr val="tx1"/>
            </a:solidFill>
          </a:ln>
        </p:spPr>
        <p:txBody>
          <a:bodyPr wrap="square" rtlCol="0" anchor="ctr">
            <a:spAutoFit/>
          </a:bodyPr>
          <a:lstStyle/>
          <a:p>
            <a:pPr algn="ctr"/>
            <a:r>
              <a:rPr kumimoji="1" lang="ja-JP" altLang="en-US" sz="1400" dirty="0" smtClean="0"/>
              <a:t>資料２ー２</a:t>
            </a:r>
            <a:endParaRPr kumimoji="1" lang="en-US" altLang="ja-JP" sz="1400" dirty="0" smtClean="0"/>
          </a:p>
        </p:txBody>
      </p:sp>
      <p:sp>
        <p:nvSpPr>
          <p:cNvPr id="6"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9</a:t>
            </a:r>
            <a:endParaRPr kumimoji="1" lang="ja-JP" altLang="en-US" dirty="0"/>
          </a:p>
        </p:txBody>
      </p:sp>
    </p:spTree>
    <p:extLst>
      <p:ext uri="{BB962C8B-B14F-4D97-AF65-F5344CB8AC3E}">
        <p14:creationId xmlns:p14="http://schemas.microsoft.com/office/powerpoint/2010/main" val="4361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テキスト ボックス 75">
            <a:extLst>
              <a:ext uri="{FF2B5EF4-FFF2-40B4-BE49-F238E27FC236}">
                <a16:creationId xmlns:a16="http://schemas.microsoft.com/office/drawing/2014/main" id="{F3653C1C-FEB3-4B28-90AF-857F9E7CAC81}"/>
              </a:ext>
            </a:extLst>
          </p:cNvPr>
          <p:cNvSpPr txBox="1"/>
          <p:nvPr/>
        </p:nvSpPr>
        <p:spPr>
          <a:xfrm>
            <a:off x="0" y="42204"/>
            <a:ext cx="9906000" cy="369332"/>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1800" dirty="0" smtClean="0"/>
              <a:t>都市再生緊急整備地域の区域（素案）と新大阪エリア計画（都市</a:t>
            </a:r>
            <a:r>
              <a:rPr lang="ja-JP" altLang="en-US" sz="1800" dirty="0"/>
              <a:t>機能の向上を図る</a:t>
            </a:r>
            <a:r>
              <a:rPr lang="ja-JP" altLang="en-US" sz="1800" dirty="0" smtClean="0"/>
              <a:t>ゾーン）の関係</a:t>
            </a:r>
            <a:endParaRPr lang="ja-JP" altLang="en-US" sz="1800" dirty="0"/>
          </a:p>
        </p:txBody>
      </p:sp>
      <p:pic>
        <p:nvPicPr>
          <p:cNvPr id="57" name="図 56"/>
          <p:cNvPicPr>
            <a:picLocks noChangeAspect="1"/>
          </p:cNvPicPr>
          <p:nvPr/>
        </p:nvPicPr>
        <p:blipFill>
          <a:blip r:embed="rId2"/>
          <a:stretch>
            <a:fillRect/>
          </a:stretch>
        </p:blipFill>
        <p:spPr>
          <a:xfrm>
            <a:off x="486683" y="531501"/>
            <a:ext cx="8603867" cy="6598018"/>
          </a:xfrm>
          <a:prstGeom prst="rect">
            <a:avLst/>
          </a:prstGeom>
        </p:spPr>
      </p:pic>
      <p:sp>
        <p:nvSpPr>
          <p:cNvPr id="75" name="テキスト ボックス 74"/>
          <p:cNvSpPr txBox="1"/>
          <p:nvPr/>
        </p:nvSpPr>
        <p:spPr>
          <a:xfrm>
            <a:off x="5881144" y="818411"/>
            <a:ext cx="3643085" cy="646331"/>
          </a:xfrm>
          <a:prstGeom prst="rect">
            <a:avLst/>
          </a:prstGeom>
          <a:solidFill>
            <a:srgbClr val="002060"/>
          </a:solidFill>
        </p:spPr>
        <p:txBody>
          <a:bodyPr wrap="square" rtlCol="0">
            <a:spAutoFit/>
          </a:bodyPr>
          <a:lstStyle/>
          <a:p>
            <a:r>
              <a:rPr kumimoji="1" lang="ja-JP" altLang="en-US" b="1" dirty="0" smtClean="0">
                <a:solidFill>
                  <a:schemeClr val="bg1"/>
                </a:solidFill>
              </a:rPr>
              <a:t>都市再生緊急整備地域のエリアのベースとなる区域</a:t>
            </a:r>
            <a:endParaRPr kumimoji="1" lang="ja-JP" altLang="en-US" b="1" dirty="0">
              <a:solidFill>
                <a:schemeClr val="bg1"/>
              </a:solidFill>
            </a:endParaRPr>
          </a:p>
        </p:txBody>
      </p:sp>
      <p:sp>
        <p:nvSpPr>
          <p:cNvPr id="77" name="右矢印 76"/>
          <p:cNvSpPr/>
          <p:nvPr/>
        </p:nvSpPr>
        <p:spPr>
          <a:xfrm>
            <a:off x="5447465" y="895146"/>
            <a:ext cx="216976" cy="49285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リーフォーム 1"/>
          <p:cNvSpPr/>
          <p:nvPr/>
        </p:nvSpPr>
        <p:spPr>
          <a:xfrm>
            <a:off x="3914775" y="2295525"/>
            <a:ext cx="3482340" cy="3276600"/>
          </a:xfrm>
          <a:custGeom>
            <a:avLst/>
            <a:gdLst>
              <a:gd name="connsiteX0" fmla="*/ 295275 w 3467100"/>
              <a:gd name="connsiteY0" fmla="*/ 323850 h 3276600"/>
              <a:gd name="connsiteX1" fmla="*/ 352425 w 3467100"/>
              <a:gd name="connsiteY1" fmla="*/ 752475 h 3276600"/>
              <a:gd name="connsiteX2" fmla="*/ 0 w 3467100"/>
              <a:gd name="connsiteY2" fmla="*/ 790575 h 3276600"/>
              <a:gd name="connsiteX3" fmla="*/ 85725 w 3467100"/>
              <a:gd name="connsiteY3" fmla="*/ 1600200 h 3276600"/>
              <a:gd name="connsiteX4" fmla="*/ 352425 w 3467100"/>
              <a:gd name="connsiteY4" fmla="*/ 2428875 h 3276600"/>
              <a:gd name="connsiteX5" fmla="*/ 476250 w 3467100"/>
              <a:gd name="connsiteY5" fmla="*/ 2790825 h 3276600"/>
              <a:gd name="connsiteX6" fmla="*/ 523875 w 3467100"/>
              <a:gd name="connsiteY6" fmla="*/ 3276600 h 3276600"/>
              <a:gd name="connsiteX7" fmla="*/ 1638300 w 3467100"/>
              <a:gd name="connsiteY7" fmla="*/ 3105150 h 3276600"/>
              <a:gd name="connsiteX8" fmla="*/ 2876550 w 3467100"/>
              <a:gd name="connsiteY8" fmla="*/ 3086100 h 3276600"/>
              <a:gd name="connsiteX9" fmla="*/ 2857500 w 3467100"/>
              <a:gd name="connsiteY9" fmla="*/ 2428875 h 3276600"/>
              <a:gd name="connsiteX10" fmla="*/ 3467100 w 3467100"/>
              <a:gd name="connsiteY10" fmla="*/ 276225 h 3276600"/>
              <a:gd name="connsiteX11" fmla="*/ 2943225 w 3467100"/>
              <a:gd name="connsiteY11" fmla="*/ 57150 h 3276600"/>
              <a:gd name="connsiteX12" fmla="*/ 2667000 w 3467100"/>
              <a:gd name="connsiteY12" fmla="*/ 0 h 3276600"/>
              <a:gd name="connsiteX13" fmla="*/ 1866900 w 3467100"/>
              <a:gd name="connsiteY13" fmla="*/ 95250 h 3276600"/>
              <a:gd name="connsiteX14" fmla="*/ 295275 w 3467100"/>
              <a:gd name="connsiteY14" fmla="*/ 323850 h 3276600"/>
              <a:gd name="connsiteX0" fmla="*/ 295275 w 3497580"/>
              <a:gd name="connsiteY0" fmla="*/ 323850 h 3276600"/>
              <a:gd name="connsiteX1" fmla="*/ 352425 w 3497580"/>
              <a:gd name="connsiteY1" fmla="*/ 752475 h 3276600"/>
              <a:gd name="connsiteX2" fmla="*/ 0 w 3497580"/>
              <a:gd name="connsiteY2" fmla="*/ 790575 h 3276600"/>
              <a:gd name="connsiteX3" fmla="*/ 85725 w 3497580"/>
              <a:gd name="connsiteY3" fmla="*/ 1600200 h 3276600"/>
              <a:gd name="connsiteX4" fmla="*/ 352425 w 3497580"/>
              <a:gd name="connsiteY4" fmla="*/ 2428875 h 3276600"/>
              <a:gd name="connsiteX5" fmla="*/ 476250 w 3497580"/>
              <a:gd name="connsiteY5" fmla="*/ 2790825 h 3276600"/>
              <a:gd name="connsiteX6" fmla="*/ 523875 w 3497580"/>
              <a:gd name="connsiteY6" fmla="*/ 3276600 h 3276600"/>
              <a:gd name="connsiteX7" fmla="*/ 1638300 w 3497580"/>
              <a:gd name="connsiteY7" fmla="*/ 3105150 h 3276600"/>
              <a:gd name="connsiteX8" fmla="*/ 2876550 w 3497580"/>
              <a:gd name="connsiteY8" fmla="*/ 3086100 h 3276600"/>
              <a:gd name="connsiteX9" fmla="*/ 2857500 w 3497580"/>
              <a:gd name="connsiteY9" fmla="*/ 2428875 h 3276600"/>
              <a:gd name="connsiteX10" fmla="*/ 3497580 w 3497580"/>
              <a:gd name="connsiteY10" fmla="*/ 253365 h 3276600"/>
              <a:gd name="connsiteX11" fmla="*/ 2943225 w 3497580"/>
              <a:gd name="connsiteY11" fmla="*/ 57150 h 3276600"/>
              <a:gd name="connsiteX12" fmla="*/ 2667000 w 3497580"/>
              <a:gd name="connsiteY12" fmla="*/ 0 h 3276600"/>
              <a:gd name="connsiteX13" fmla="*/ 1866900 w 3497580"/>
              <a:gd name="connsiteY13" fmla="*/ 95250 h 3276600"/>
              <a:gd name="connsiteX14" fmla="*/ 295275 w 3497580"/>
              <a:gd name="connsiteY14" fmla="*/ 323850 h 3276600"/>
              <a:gd name="connsiteX0" fmla="*/ 295275 w 3497580"/>
              <a:gd name="connsiteY0" fmla="*/ 323850 h 3276600"/>
              <a:gd name="connsiteX1" fmla="*/ 352425 w 3497580"/>
              <a:gd name="connsiteY1" fmla="*/ 752475 h 3276600"/>
              <a:gd name="connsiteX2" fmla="*/ 0 w 3497580"/>
              <a:gd name="connsiteY2" fmla="*/ 790575 h 3276600"/>
              <a:gd name="connsiteX3" fmla="*/ 85725 w 3497580"/>
              <a:gd name="connsiteY3" fmla="*/ 1600200 h 3276600"/>
              <a:gd name="connsiteX4" fmla="*/ 352425 w 3497580"/>
              <a:gd name="connsiteY4" fmla="*/ 2428875 h 3276600"/>
              <a:gd name="connsiteX5" fmla="*/ 476250 w 3497580"/>
              <a:gd name="connsiteY5" fmla="*/ 2790825 h 3276600"/>
              <a:gd name="connsiteX6" fmla="*/ 523875 w 3497580"/>
              <a:gd name="connsiteY6" fmla="*/ 3276600 h 3276600"/>
              <a:gd name="connsiteX7" fmla="*/ 1638300 w 3497580"/>
              <a:gd name="connsiteY7" fmla="*/ 3105150 h 3276600"/>
              <a:gd name="connsiteX8" fmla="*/ 2876550 w 3497580"/>
              <a:gd name="connsiteY8" fmla="*/ 3086100 h 3276600"/>
              <a:gd name="connsiteX9" fmla="*/ 2857500 w 3497580"/>
              <a:gd name="connsiteY9" fmla="*/ 2428875 h 3276600"/>
              <a:gd name="connsiteX10" fmla="*/ 3497580 w 3497580"/>
              <a:gd name="connsiteY10" fmla="*/ 260985 h 3276600"/>
              <a:gd name="connsiteX11" fmla="*/ 2943225 w 3497580"/>
              <a:gd name="connsiteY11" fmla="*/ 57150 h 3276600"/>
              <a:gd name="connsiteX12" fmla="*/ 2667000 w 3497580"/>
              <a:gd name="connsiteY12" fmla="*/ 0 h 3276600"/>
              <a:gd name="connsiteX13" fmla="*/ 1866900 w 3497580"/>
              <a:gd name="connsiteY13" fmla="*/ 95250 h 3276600"/>
              <a:gd name="connsiteX14" fmla="*/ 295275 w 3497580"/>
              <a:gd name="connsiteY14" fmla="*/ 323850 h 3276600"/>
              <a:gd name="connsiteX0" fmla="*/ 295275 w 3497580"/>
              <a:gd name="connsiteY0" fmla="*/ 323850 h 3276600"/>
              <a:gd name="connsiteX1" fmla="*/ 352425 w 3497580"/>
              <a:gd name="connsiteY1" fmla="*/ 752475 h 3276600"/>
              <a:gd name="connsiteX2" fmla="*/ 0 w 3497580"/>
              <a:gd name="connsiteY2" fmla="*/ 790575 h 3276600"/>
              <a:gd name="connsiteX3" fmla="*/ 85725 w 3497580"/>
              <a:gd name="connsiteY3" fmla="*/ 1600200 h 3276600"/>
              <a:gd name="connsiteX4" fmla="*/ 398145 w 3497580"/>
              <a:gd name="connsiteY4" fmla="*/ 2444115 h 3276600"/>
              <a:gd name="connsiteX5" fmla="*/ 476250 w 3497580"/>
              <a:gd name="connsiteY5" fmla="*/ 2790825 h 3276600"/>
              <a:gd name="connsiteX6" fmla="*/ 523875 w 3497580"/>
              <a:gd name="connsiteY6" fmla="*/ 3276600 h 3276600"/>
              <a:gd name="connsiteX7" fmla="*/ 1638300 w 3497580"/>
              <a:gd name="connsiteY7" fmla="*/ 3105150 h 3276600"/>
              <a:gd name="connsiteX8" fmla="*/ 2876550 w 3497580"/>
              <a:gd name="connsiteY8" fmla="*/ 3086100 h 3276600"/>
              <a:gd name="connsiteX9" fmla="*/ 2857500 w 3497580"/>
              <a:gd name="connsiteY9" fmla="*/ 2428875 h 3276600"/>
              <a:gd name="connsiteX10" fmla="*/ 3497580 w 3497580"/>
              <a:gd name="connsiteY10" fmla="*/ 260985 h 3276600"/>
              <a:gd name="connsiteX11" fmla="*/ 2943225 w 3497580"/>
              <a:gd name="connsiteY11" fmla="*/ 57150 h 3276600"/>
              <a:gd name="connsiteX12" fmla="*/ 2667000 w 3497580"/>
              <a:gd name="connsiteY12" fmla="*/ 0 h 3276600"/>
              <a:gd name="connsiteX13" fmla="*/ 1866900 w 3497580"/>
              <a:gd name="connsiteY13" fmla="*/ 95250 h 3276600"/>
              <a:gd name="connsiteX14" fmla="*/ 295275 w 3497580"/>
              <a:gd name="connsiteY14" fmla="*/ 323850 h 3276600"/>
              <a:gd name="connsiteX0" fmla="*/ 295275 w 3497580"/>
              <a:gd name="connsiteY0" fmla="*/ 323850 h 3276600"/>
              <a:gd name="connsiteX1" fmla="*/ 352425 w 3497580"/>
              <a:gd name="connsiteY1" fmla="*/ 752475 h 3276600"/>
              <a:gd name="connsiteX2" fmla="*/ 0 w 3497580"/>
              <a:gd name="connsiteY2" fmla="*/ 790575 h 3276600"/>
              <a:gd name="connsiteX3" fmla="*/ 85725 w 3497580"/>
              <a:gd name="connsiteY3" fmla="*/ 1600200 h 3276600"/>
              <a:gd name="connsiteX4" fmla="*/ 398145 w 3497580"/>
              <a:gd name="connsiteY4" fmla="*/ 2444115 h 3276600"/>
              <a:gd name="connsiteX5" fmla="*/ 476250 w 3497580"/>
              <a:gd name="connsiteY5" fmla="*/ 2790825 h 3276600"/>
              <a:gd name="connsiteX6" fmla="*/ 523875 w 3497580"/>
              <a:gd name="connsiteY6" fmla="*/ 3276600 h 3276600"/>
              <a:gd name="connsiteX7" fmla="*/ 1638300 w 3497580"/>
              <a:gd name="connsiteY7" fmla="*/ 3105150 h 3276600"/>
              <a:gd name="connsiteX8" fmla="*/ 2853690 w 3497580"/>
              <a:gd name="connsiteY8" fmla="*/ 3070860 h 3276600"/>
              <a:gd name="connsiteX9" fmla="*/ 2857500 w 3497580"/>
              <a:gd name="connsiteY9" fmla="*/ 2428875 h 3276600"/>
              <a:gd name="connsiteX10" fmla="*/ 3497580 w 3497580"/>
              <a:gd name="connsiteY10" fmla="*/ 260985 h 3276600"/>
              <a:gd name="connsiteX11" fmla="*/ 2943225 w 3497580"/>
              <a:gd name="connsiteY11" fmla="*/ 57150 h 3276600"/>
              <a:gd name="connsiteX12" fmla="*/ 2667000 w 3497580"/>
              <a:gd name="connsiteY12" fmla="*/ 0 h 3276600"/>
              <a:gd name="connsiteX13" fmla="*/ 1866900 w 3497580"/>
              <a:gd name="connsiteY13" fmla="*/ 95250 h 3276600"/>
              <a:gd name="connsiteX14" fmla="*/ 295275 w 3497580"/>
              <a:gd name="connsiteY14" fmla="*/ 323850 h 3276600"/>
              <a:gd name="connsiteX0" fmla="*/ 295275 w 3497580"/>
              <a:gd name="connsiteY0" fmla="*/ 323850 h 3276600"/>
              <a:gd name="connsiteX1" fmla="*/ 352425 w 3497580"/>
              <a:gd name="connsiteY1" fmla="*/ 752475 h 3276600"/>
              <a:gd name="connsiteX2" fmla="*/ 0 w 3497580"/>
              <a:gd name="connsiteY2" fmla="*/ 790575 h 3276600"/>
              <a:gd name="connsiteX3" fmla="*/ 85725 w 3497580"/>
              <a:gd name="connsiteY3" fmla="*/ 1600200 h 3276600"/>
              <a:gd name="connsiteX4" fmla="*/ 398145 w 3497580"/>
              <a:gd name="connsiteY4" fmla="*/ 2444115 h 3276600"/>
              <a:gd name="connsiteX5" fmla="*/ 476250 w 3497580"/>
              <a:gd name="connsiteY5" fmla="*/ 2790825 h 3276600"/>
              <a:gd name="connsiteX6" fmla="*/ 523875 w 3497580"/>
              <a:gd name="connsiteY6" fmla="*/ 3276600 h 3276600"/>
              <a:gd name="connsiteX7" fmla="*/ 1638300 w 3497580"/>
              <a:gd name="connsiteY7" fmla="*/ 3105150 h 3276600"/>
              <a:gd name="connsiteX8" fmla="*/ 2853690 w 3497580"/>
              <a:gd name="connsiteY8" fmla="*/ 3086100 h 3276600"/>
              <a:gd name="connsiteX9" fmla="*/ 2857500 w 3497580"/>
              <a:gd name="connsiteY9" fmla="*/ 2428875 h 3276600"/>
              <a:gd name="connsiteX10" fmla="*/ 3497580 w 3497580"/>
              <a:gd name="connsiteY10" fmla="*/ 260985 h 3276600"/>
              <a:gd name="connsiteX11" fmla="*/ 2943225 w 3497580"/>
              <a:gd name="connsiteY11" fmla="*/ 57150 h 3276600"/>
              <a:gd name="connsiteX12" fmla="*/ 2667000 w 3497580"/>
              <a:gd name="connsiteY12" fmla="*/ 0 h 3276600"/>
              <a:gd name="connsiteX13" fmla="*/ 1866900 w 3497580"/>
              <a:gd name="connsiteY13" fmla="*/ 95250 h 3276600"/>
              <a:gd name="connsiteX14" fmla="*/ 295275 w 3497580"/>
              <a:gd name="connsiteY14" fmla="*/ 323850 h 3276600"/>
              <a:gd name="connsiteX0" fmla="*/ 295275 w 3482340"/>
              <a:gd name="connsiteY0" fmla="*/ 323850 h 3276600"/>
              <a:gd name="connsiteX1" fmla="*/ 352425 w 3482340"/>
              <a:gd name="connsiteY1" fmla="*/ 752475 h 3276600"/>
              <a:gd name="connsiteX2" fmla="*/ 0 w 3482340"/>
              <a:gd name="connsiteY2" fmla="*/ 790575 h 3276600"/>
              <a:gd name="connsiteX3" fmla="*/ 85725 w 3482340"/>
              <a:gd name="connsiteY3" fmla="*/ 1600200 h 3276600"/>
              <a:gd name="connsiteX4" fmla="*/ 398145 w 3482340"/>
              <a:gd name="connsiteY4" fmla="*/ 2444115 h 3276600"/>
              <a:gd name="connsiteX5" fmla="*/ 476250 w 3482340"/>
              <a:gd name="connsiteY5" fmla="*/ 2790825 h 3276600"/>
              <a:gd name="connsiteX6" fmla="*/ 523875 w 3482340"/>
              <a:gd name="connsiteY6" fmla="*/ 3276600 h 3276600"/>
              <a:gd name="connsiteX7" fmla="*/ 1638300 w 3482340"/>
              <a:gd name="connsiteY7" fmla="*/ 3105150 h 3276600"/>
              <a:gd name="connsiteX8" fmla="*/ 2853690 w 3482340"/>
              <a:gd name="connsiteY8" fmla="*/ 3086100 h 3276600"/>
              <a:gd name="connsiteX9" fmla="*/ 2857500 w 3482340"/>
              <a:gd name="connsiteY9" fmla="*/ 2428875 h 3276600"/>
              <a:gd name="connsiteX10" fmla="*/ 3482340 w 3482340"/>
              <a:gd name="connsiteY10" fmla="*/ 276225 h 3276600"/>
              <a:gd name="connsiteX11" fmla="*/ 2943225 w 3482340"/>
              <a:gd name="connsiteY11" fmla="*/ 57150 h 3276600"/>
              <a:gd name="connsiteX12" fmla="*/ 2667000 w 3482340"/>
              <a:gd name="connsiteY12" fmla="*/ 0 h 3276600"/>
              <a:gd name="connsiteX13" fmla="*/ 1866900 w 3482340"/>
              <a:gd name="connsiteY13" fmla="*/ 95250 h 3276600"/>
              <a:gd name="connsiteX14" fmla="*/ 295275 w 3482340"/>
              <a:gd name="connsiteY14" fmla="*/ 32385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2340" h="3276600">
                <a:moveTo>
                  <a:pt x="295275" y="323850"/>
                </a:moveTo>
                <a:lnTo>
                  <a:pt x="352425" y="752475"/>
                </a:lnTo>
                <a:lnTo>
                  <a:pt x="0" y="790575"/>
                </a:lnTo>
                <a:lnTo>
                  <a:pt x="85725" y="1600200"/>
                </a:lnTo>
                <a:lnTo>
                  <a:pt x="398145" y="2444115"/>
                </a:lnTo>
                <a:lnTo>
                  <a:pt x="476250" y="2790825"/>
                </a:lnTo>
                <a:lnTo>
                  <a:pt x="523875" y="3276600"/>
                </a:lnTo>
                <a:lnTo>
                  <a:pt x="1638300" y="3105150"/>
                </a:lnTo>
                <a:lnTo>
                  <a:pt x="2853690" y="3086100"/>
                </a:lnTo>
                <a:lnTo>
                  <a:pt x="2857500" y="2428875"/>
                </a:lnTo>
                <a:lnTo>
                  <a:pt x="3482340" y="276225"/>
                </a:lnTo>
                <a:lnTo>
                  <a:pt x="2943225" y="57150"/>
                </a:lnTo>
                <a:lnTo>
                  <a:pt x="2667000" y="0"/>
                </a:lnTo>
                <a:lnTo>
                  <a:pt x="1866900" y="95250"/>
                </a:lnTo>
                <a:lnTo>
                  <a:pt x="295275" y="323850"/>
                </a:lnTo>
                <a:close/>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3"/>
          <p:cNvSpPr txBox="1"/>
          <p:nvPr/>
        </p:nvSpPr>
        <p:spPr>
          <a:xfrm>
            <a:off x="9348715" y="6432396"/>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18</a:t>
            </a:r>
            <a:endParaRPr kumimoji="1" lang="ja-JP" altLang="en-US" dirty="0"/>
          </a:p>
        </p:txBody>
      </p:sp>
    </p:spTree>
    <p:extLst>
      <p:ext uri="{BB962C8B-B14F-4D97-AF65-F5344CB8AC3E}">
        <p14:creationId xmlns:p14="http://schemas.microsoft.com/office/powerpoint/2010/main" val="2254384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36950" y="1124561"/>
            <a:ext cx="6434328" cy="5634990"/>
          </a:xfrm>
          <a:prstGeom prst="rect">
            <a:avLst/>
          </a:prstGeom>
        </p:spPr>
      </p:pic>
      <p:sp>
        <p:nvSpPr>
          <p:cNvPr id="5" name="テキスト ボックス 4">
            <a:extLst>
              <a:ext uri="{FF2B5EF4-FFF2-40B4-BE49-F238E27FC236}">
                <a16:creationId xmlns:a16="http://schemas.microsoft.com/office/drawing/2014/main" id="{F3653C1C-FEB3-4B28-90AF-857F9E7CAC81}"/>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smtClean="0"/>
              <a:t>用途</a:t>
            </a:r>
            <a:r>
              <a:rPr lang="ja-JP" altLang="en-US" sz="2215" dirty="0"/>
              <a:t>地域の指定</a:t>
            </a:r>
            <a:r>
              <a:rPr lang="ja-JP" altLang="en-US" sz="2215" dirty="0" smtClean="0"/>
              <a:t>状況</a:t>
            </a:r>
            <a:r>
              <a:rPr lang="ja-JP" altLang="en-US" sz="2215" dirty="0"/>
              <a:t>等と</a:t>
            </a:r>
            <a:r>
              <a:rPr lang="ja-JP" altLang="en-US" sz="2215" dirty="0" smtClean="0"/>
              <a:t>都市再生緊急</a:t>
            </a:r>
            <a:r>
              <a:rPr lang="ja-JP" altLang="en-US" sz="2215" dirty="0"/>
              <a:t>整備</a:t>
            </a:r>
            <a:r>
              <a:rPr lang="ja-JP" altLang="en-US" sz="2215" dirty="0" smtClean="0"/>
              <a:t>地域の区域（素案）</a:t>
            </a:r>
            <a:endParaRPr lang="ja-JP" altLang="en-US" sz="2215" dirty="0"/>
          </a:p>
        </p:txBody>
      </p:sp>
      <p:sp>
        <p:nvSpPr>
          <p:cNvPr id="7" name="角丸四角形 6"/>
          <p:cNvSpPr/>
          <p:nvPr/>
        </p:nvSpPr>
        <p:spPr>
          <a:xfrm rot="21182547">
            <a:off x="1581913" y="2030733"/>
            <a:ext cx="741045" cy="412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準工業地域</a:t>
            </a:r>
          </a:p>
        </p:txBody>
      </p:sp>
      <p:sp>
        <p:nvSpPr>
          <p:cNvPr id="8" name="角丸四角形 7"/>
          <p:cNvSpPr/>
          <p:nvPr/>
        </p:nvSpPr>
        <p:spPr>
          <a:xfrm>
            <a:off x="7103406" y="3759247"/>
            <a:ext cx="1335744" cy="4919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第</a:t>
            </a:r>
            <a:r>
              <a:rPr kumimoji="1" lang="en-US" altLang="ja-JP" sz="1200" dirty="0"/>
              <a:t>2</a:t>
            </a:r>
            <a:r>
              <a:rPr kumimoji="1" lang="ja-JP" altLang="en-US" sz="1200" dirty="0"/>
              <a:t>種中</a:t>
            </a:r>
            <a:r>
              <a:rPr kumimoji="1" lang="ja-JP" altLang="en-US" sz="1200" dirty="0" smtClean="0"/>
              <a:t>高層</a:t>
            </a:r>
            <a:endParaRPr kumimoji="1" lang="en-US" altLang="ja-JP" sz="1200" dirty="0" smtClean="0"/>
          </a:p>
          <a:p>
            <a:pPr algn="ctr"/>
            <a:r>
              <a:rPr kumimoji="1" lang="ja-JP" altLang="en-US" sz="1200" dirty="0" smtClean="0"/>
              <a:t>住居</a:t>
            </a:r>
            <a:r>
              <a:rPr kumimoji="1" lang="ja-JP" altLang="en-US" sz="1200" dirty="0"/>
              <a:t>専用</a:t>
            </a:r>
            <a:r>
              <a:rPr kumimoji="1" lang="ja-JP" altLang="en-US" sz="1200" dirty="0" smtClean="0"/>
              <a:t>地域</a:t>
            </a:r>
            <a:endParaRPr kumimoji="1" lang="ja-JP" altLang="en-US" sz="1200" dirty="0"/>
          </a:p>
        </p:txBody>
      </p:sp>
      <p:sp>
        <p:nvSpPr>
          <p:cNvPr id="9" name="角丸四角形 6">
            <a:extLst>
              <a:ext uri="{FF2B5EF4-FFF2-40B4-BE49-F238E27FC236}">
                <a16:creationId xmlns:a16="http://schemas.microsoft.com/office/drawing/2014/main" id="{5D1C51F7-D0CC-4558-BD02-497D757ECE9D}"/>
              </a:ext>
            </a:extLst>
          </p:cNvPr>
          <p:cNvSpPr/>
          <p:nvPr/>
        </p:nvSpPr>
        <p:spPr>
          <a:xfrm>
            <a:off x="4065176" y="2989116"/>
            <a:ext cx="970132" cy="4126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n w="6350">
                  <a:noFill/>
                </a:ln>
                <a:solidFill>
                  <a:schemeClr val="tx1"/>
                </a:solidFill>
                <a:effectLst>
                  <a:glow rad="50800">
                    <a:schemeClr val="bg1"/>
                  </a:glow>
                </a:effectLst>
              </a:rPr>
              <a:t>商業地域</a:t>
            </a:r>
          </a:p>
        </p:txBody>
      </p:sp>
      <p:pic>
        <p:nvPicPr>
          <p:cNvPr id="11" name="図 10">
            <a:extLst>
              <a:ext uri="{FF2B5EF4-FFF2-40B4-BE49-F238E27FC236}">
                <a16:creationId xmlns:a16="http://schemas.microsoft.com/office/drawing/2014/main" id="{7A9CF647-BECC-4619-9909-A4C8BAD8214A}"/>
              </a:ext>
            </a:extLst>
          </p:cNvPr>
          <p:cNvPicPr>
            <a:picLocks noChangeAspect="1"/>
          </p:cNvPicPr>
          <p:nvPr/>
        </p:nvPicPr>
        <p:blipFill rotWithShape="1">
          <a:blip r:embed="rId3"/>
          <a:srcRect l="2082" t="12895" r="7221" b="3863"/>
          <a:stretch/>
        </p:blipFill>
        <p:spPr>
          <a:xfrm>
            <a:off x="8020573" y="4968240"/>
            <a:ext cx="1397747" cy="1805940"/>
          </a:xfrm>
          <a:prstGeom prst="rect">
            <a:avLst/>
          </a:prstGeom>
          <a:ln>
            <a:solidFill>
              <a:schemeClr val="tx1"/>
            </a:solidFill>
          </a:ln>
        </p:spPr>
      </p:pic>
      <p:sp>
        <p:nvSpPr>
          <p:cNvPr id="12" name="角丸四角形 6">
            <a:extLst>
              <a:ext uri="{FF2B5EF4-FFF2-40B4-BE49-F238E27FC236}">
                <a16:creationId xmlns:a16="http://schemas.microsoft.com/office/drawing/2014/main" id="{5D1C51F7-D0CC-4558-BD02-497D757ECE9D}"/>
              </a:ext>
            </a:extLst>
          </p:cNvPr>
          <p:cNvSpPr/>
          <p:nvPr/>
        </p:nvSpPr>
        <p:spPr>
          <a:xfrm>
            <a:off x="4169951" y="2488127"/>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800</a:t>
            </a:r>
            <a:r>
              <a:rPr kumimoji="1" lang="ja-JP" altLang="en-US" sz="1200" dirty="0">
                <a:solidFill>
                  <a:schemeClr val="tx1"/>
                </a:solidFill>
                <a:effectLst>
                  <a:glow rad="63500">
                    <a:schemeClr val="bg1"/>
                  </a:glow>
                </a:effectLst>
              </a:rPr>
              <a:t>％</a:t>
            </a:r>
          </a:p>
        </p:txBody>
      </p:sp>
      <p:sp>
        <p:nvSpPr>
          <p:cNvPr id="13" name="角丸四角形 6">
            <a:extLst>
              <a:ext uri="{FF2B5EF4-FFF2-40B4-BE49-F238E27FC236}">
                <a16:creationId xmlns:a16="http://schemas.microsoft.com/office/drawing/2014/main" id="{5D1C51F7-D0CC-4558-BD02-497D757ECE9D}"/>
              </a:ext>
            </a:extLst>
          </p:cNvPr>
          <p:cNvSpPr/>
          <p:nvPr/>
        </p:nvSpPr>
        <p:spPr>
          <a:xfrm>
            <a:off x="3198401" y="2250002"/>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600</a:t>
            </a:r>
            <a:r>
              <a:rPr kumimoji="1" lang="ja-JP" altLang="en-US" sz="1200" dirty="0">
                <a:solidFill>
                  <a:schemeClr val="tx1"/>
                </a:solidFill>
                <a:effectLst>
                  <a:glow rad="63500">
                    <a:schemeClr val="bg1"/>
                  </a:glow>
                </a:effectLst>
              </a:rPr>
              <a:t>％</a:t>
            </a:r>
          </a:p>
        </p:txBody>
      </p:sp>
      <p:sp>
        <p:nvSpPr>
          <p:cNvPr id="14" name="角丸四角形 6">
            <a:extLst>
              <a:ext uri="{FF2B5EF4-FFF2-40B4-BE49-F238E27FC236}">
                <a16:creationId xmlns:a16="http://schemas.microsoft.com/office/drawing/2014/main" id="{5D1C51F7-D0CC-4558-BD02-497D757ECE9D}"/>
              </a:ext>
            </a:extLst>
          </p:cNvPr>
          <p:cNvSpPr/>
          <p:nvPr/>
        </p:nvSpPr>
        <p:spPr>
          <a:xfrm>
            <a:off x="1904076" y="2560587"/>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400</a:t>
            </a:r>
            <a:r>
              <a:rPr kumimoji="1" lang="ja-JP" altLang="en-US" sz="1200" dirty="0">
                <a:solidFill>
                  <a:schemeClr val="tx1"/>
                </a:solidFill>
                <a:effectLst>
                  <a:glow rad="63500">
                    <a:schemeClr val="bg1"/>
                  </a:glow>
                </a:effectLst>
              </a:rPr>
              <a:t>％</a:t>
            </a:r>
          </a:p>
        </p:txBody>
      </p:sp>
      <p:sp>
        <p:nvSpPr>
          <p:cNvPr id="15" name="角丸四角形 6">
            <a:extLst>
              <a:ext uri="{FF2B5EF4-FFF2-40B4-BE49-F238E27FC236}">
                <a16:creationId xmlns:a16="http://schemas.microsoft.com/office/drawing/2014/main" id="{5D1C51F7-D0CC-4558-BD02-497D757ECE9D}"/>
              </a:ext>
            </a:extLst>
          </p:cNvPr>
          <p:cNvSpPr/>
          <p:nvPr/>
        </p:nvSpPr>
        <p:spPr>
          <a:xfrm>
            <a:off x="5223742" y="1412674"/>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600</a:t>
            </a:r>
            <a:r>
              <a:rPr kumimoji="1" lang="ja-JP" altLang="en-US" sz="1200" dirty="0">
                <a:solidFill>
                  <a:schemeClr val="tx1"/>
                </a:solidFill>
                <a:effectLst>
                  <a:glow rad="63500">
                    <a:schemeClr val="bg1"/>
                  </a:glow>
                </a:effectLst>
              </a:rPr>
              <a:t>％</a:t>
            </a:r>
          </a:p>
        </p:txBody>
      </p:sp>
      <p:sp>
        <p:nvSpPr>
          <p:cNvPr id="16" name="角丸四角形 6">
            <a:extLst>
              <a:ext uri="{FF2B5EF4-FFF2-40B4-BE49-F238E27FC236}">
                <a16:creationId xmlns:a16="http://schemas.microsoft.com/office/drawing/2014/main" id="{5D1C51F7-D0CC-4558-BD02-497D757ECE9D}"/>
              </a:ext>
            </a:extLst>
          </p:cNvPr>
          <p:cNvSpPr/>
          <p:nvPr/>
        </p:nvSpPr>
        <p:spPr>
          <a:xfrm>
            <a:off x="4953000" y="3256242"/>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38100">
                    <a:schemeClr val="bg1"/>
                  </a:glow>
                </a:effectLst>
              </a:rPr>
              <a:t>400</a:t>
            </a:r>
            <a:r>
              <a:rPr kumimoji="1" lang="ja-JP" altLang="en-US" sz="1200" dirty="0">
                <a:solidFill>
                  <a:schemeClr val="tx1"/>
                </a:solidFill>
                <a:effectLst>
                  <a:glow rad="38100">
                    <a:schemeClr val="bg1"/>
                  </a:glow>
                </a:effectLst>
              </a:rPr>
              <a:t>％</a:t>
            </a:r>
          </a:p>
        </p:txBody>
      </p:sp>
      <p:sp>
        <p:nvSpPr>
          <p:cNvPr id="17" name="角丸四角形 6">
            <a:extLst>
              <a:ext uri="{FF2B5EF4-FFF2-40B4-BE49-F238E27FC236}">
                <a16:creationId xmlns:a16="http://schemas.microsoft.com/office/drawing/2014/main" id="{5D1C51F7-D0CC-4558-BD02-497D757ECE9D}"/>
              </a:ext>
            </a:extLst>
          </p:cNvPr>
          <p:cNvSpPr/>
          <p:nvPr/>
        </p:nvSpPr>
        <p:spPr>
          <a:xfrm>
            <a:off x="6025908" y="3151071"/>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600</a:t>
            </a:r>
            <a:r>
              <a:rPr kumimoji="1" lang="ja-JP" altLang="en-US" sz="1200" dirty="0">
                <a:solidFill>
                  <a:schemeClr val="tx1"/>
                </a:solidFill>
                <a:effectLst>
                  <a:glow rad="63500">
                    <a:schemeClr val="bg1"/>
                  </a:glow>
                </a:effectLst>
              </a:rPr>
              <a:t>％</a:t>
            </a:r>
          </a:p>
        </p:txBody>
      </p:sp>
      <p:sp>
        <p:nvSpPr>
          <p:cNvPr id="18" name="角丸四角形 6">
            <a:extLst>
              <a:ext uri="{FF2B5EF4-FFF2-40B4-BE49-F238E27FC236}">
                <a16:creationId xmlns:a16="http://schemas.microsoft.com/office/drawing/2014/main" id="{5D1C51F7-D0CC-4558-BD02-497D757ECE9D}"/>
              </a:ext>
            </a:extLst>
          </p:cNvPr>
          <p:cNvSpPr/>
          <p:nvPr/>
        </p:nvSpPr>
        <p:spPr>
          <a:xfrm>
            <a:off x="5653257" y="4325821"/>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400</a:t>
            </a:r>
            <a:r>
              <a:rPr kumimoji="1" lang="ja-JP" altLang="en-US" sz="1200" dirty="0">
                <a:solidFill>
                  <a:schemeClr val="tx1"/>
                </a:solidFill>
                <a:effectLst>
                  <a:glow rad="63500">
                    <a:schemeClr val="bg1"/>
                  </a:glow>
                </a:effectLst>
              </a:rPr>
              <a:t>％</a:t>
            </a:r>
          </a:p>
        </p:txBody>
      </p:sp>
      <p:sp>
        <p:nvSpPr>
          <p:cNvPr id="19" name="角丸四角形 6">
            <a:extLst>
              <a:ext uri="{FF2B5EF4-FFF2-40B4-BE49-F238E27FC236}">
                <a16:creationId xmlns:a16="http://schemas.microsoft.com/office/drawing/2014/main" id="{5D1C51F7-D0CC-4558-BD02-497D757ECE9D}"/>
              </a:ext>
            </a:extLst>
          </p:cNvPr>
          <p:cNvSpPr/>
          <p:nvPr/>
        </p:nvSpPr>
        <p:spPr>
          <a:xfrm>
            <a:off x="4103281" y="4812284"/>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800</a:t>
            </a:r>
            <a:r>
              <a:rPr kumimoji="1" lang="ja-JP" altLang="en-US" sz="1200" dirty="0">
                <a:solidFill>
                  <a:schemeClr val="tx1"/>
                </a:solidFill>
                <a:effectLst>
                  <a:glow rad="63500">
                    <a:schemeClr val="bg1"/>
                  </a:glow>
                </a:effectLst>
              </a:rPr>
              <a:t>％</a:t>
            </a:r>
          </a:p>
        </p:txBody>
      </p:sp>
      <p:sp>
        <p:nvSpPr>
          <p:cNvPr id="20" name="角丸四角形 6">
            <a:extLst>
              <a:ext uri="{FF2B5EF4-FFF2-40B4-BE49-F238E27FC236}">
                <a16:creationId xmlns:a16="http://schemas.microsoft.com/office/drawing/2014/main" id="{5D1C51F7-D0CC-4558-BD02-497D757ECE9D}"/>
              </a:ext>
            </a:extLst>
          </p:cNvPr>
          <p:cNvSpPr/>
          <p:nvPr/>
        </p:nvSpPr>
        <p:spPr>
          <a:xfrm>
            <a:off x="4914767" y="5424346"/>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600</a:t>
            </a:r>
            <a:r>
              <a:rPr kumimoji="1" lang="ja-JP" altLang="en-US" sz="1200" dirty="0">
                <a:solidFill>
                  <a:schemeClr val="tx1"/>
                </a:solidFill>
                <a:effectLst>
                  <a:glow rad="63500">
                    <a:schemeClr val="bg1"/>
                  </a:glow>
                </a:effectLst>
              </a:rPr>
              <a:t>％</a:t>
            </a:r>
          </a:p>
        </p:txBody>
      </p:sp>
      <p:sp>
        <p:nvSpPr>
          <p:cNvPr id="21" name="角丸四角形 6">
            <a:extLst>
              <a:ext uri="{FF2B5EF4-FFF2-40B4-BE49-F238E27FC236}">
                <a16:creationId xmlns:a16="http://schemas.microsoft.com/office/drawing/2014/main" id="{5D1C51F7-D0CC-4558-BD02-497D757ECE9D}"/>
              </a:ext>
            </a:extLst>
          </p:cNvPr>
          <p:cNvSpPr/>
          <p:nvPr/>
        </p:nvSpPr>
        <p:spPr>
          <a:xfrm>
            <a:off x="3071401" y="4968240"/>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400</a:t>
            </a:r>
            <a:r>
              <a:rPr kumimoji="1" lang="ja-JP" altLang="en-US" sz="1200" dirty="0">
                <a:solidFill>
                  <a:schemeClr val="tx1"/>
                </a:solidFill>
                <a:effectLst>
                  <a:glow rad="63500">
                    <a:schemeClr val="bg1"/>
                  </a:glow>
                </a:effectLst>
              </a:rPr>
              <a:t>％</a:t>
            </a:r>
          </a:p>
        </p:txBody>
      </p:sp>
      <p:sp>
        <p:nvSpPr>
          <p:cNvPr id="22" name="角丸四角形 6">
            <a:extLst>
              <a:ext uri="{FF2B5EF4-FFF2-40B4-BE49-F238E27FC236}">
                <a16:creationId xmlns:a16="http://schemas.microsoft.com/office/drawing/2014/main" id="{5D1C51F7-D0CC-4558-BD02-497D757ECE9D}"/>
              </a:ext>
            </a:extLst>
          </p:cNvPr>
          <p:cNvSpPr/>
          <p:nvPr/>
        </p:nvSpPr>
        <p:spPr>
          <a:xfrm>
            <a:off x="2206775" y="3705281"/>
            <a:ext cx="617949" cy="155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effectLst>
                  <a:glow rad="63500">
                    <a:schemeClr val="bg1"/>
                  </a:glow>
                </a:effectLst>
              </a:rPr>
              <a:t>400</a:t>
            </a:r>
            <a:r>
              <a:rPr kumimoji="1" lang="ja-JP" altLang="en-US" sz="1200" dirty="0">
                <a:solidFill>
                  <a:schemeClr val="tx1"/>
                </a:solidFill>
                <a:effectLst>
                  <a:glow rad="63500">
                    <a:schemeClr val="bg1"/>
                  </a:glow>
                </a:effectLst>
              </a:rPr>
              <a:t>％</a:t>
            </a:r>
          </a:p>
        </p:txBody>
      </p:sp>
      <p:sp>
        <p:nvSpPr>
          <p:cNvPr id="23" name="角丸四角形 6">
            <a:extLst>
              <a:ext uri="{FF2B5EF4-FFF2-40B4-BE49-F238E27FC236}">
                <a16:creationId xmlns:a16="http://schemas.microsoft.com/office/drawing/2014/main" id="{5D1C51F7-D0CC-4558-BD02-497D757ECE9D}"/>
              </a:ext>
            </a:extLst>
          </p:cNvPr>
          <p:cNvSpPr/>
          <p:nvPr/>
        </p:nvSpPr>
        <p:spPr>
          <a:xfrm>
            <a:off x="5902824" y="1876079"/>
            <a:ext cx="970132" cy="4126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effectLst>
                  <a:glow rad="50800">
                    <a:schemeClr val="bg1"/>
                  </a:glow>
                </a:effectLst>
              </a:rPr>
              <a:t>第</a:t>
            </a:r>
            <a:r>
              <a:rPr kumimoji="1" lang="en-US" altLang="ja-JP" sz="1200" b="1" dirty="0">
                <a:solidFill>
                  <a:schemeClr val="tx1"/>
                </a:solidFill>
                <a:effectLst>
                  <a:glow rad="50800">
                    <a:schemeClr val="bg1"/>
                  </a:glow>
                </a:effectLst>
              </a:rPr>
              <a:t>1</a:t>
            </a:r>
            <a:r>
              <a:rPr kumimoji="1" lang="ja-JP" altLang="en-US" sz="1200" b="1" dirty="0">
                <a:solidFill>
                  <a:schemeClr val="tx1"/>
                </a:solidFill>
                <a:effectLst>
                  <a:glow rad="50800">
                    <a:schemeClr val="bg1"/>
                  </a:glow>
                </a:effectLst>
              </a:rPr>
              <a:t>種住居地域</a:t>
            </a:r>
          </a:p>
        </p:txBody>
      </p:sp>
      <p:sp>
        <p:nvSpPr>
          <p:cNvPr id="4" name="テキスト ボックス 3"/>
          <p:cNvSpPr txBox="1"/>
          <p:nvPr/>
        </p:nvSpPr>
        <p:spPr>
          <a:xfrm>
            <a:off x="31932" y="482227"/>
            <a:ext cx="9845040" cy="903700"/>
          </a:xfrm>
          <a:prstGeom prst="rect">
            <a:avLst/>
          </a:prstGeom>
          <a:solidFill>
            <a:schemeClr val="bg1"/>
          </a:solidFill>
          <a:ln>
            <a:solidFill>
              <a:schemeClr val="tx1"/>
            </a:solidFill>
          </a:ln>
        </p:spPr>
        <p:txBody>
          <a:bodyPr wrap="square" lIns="36000" tIns="36000" rIns="36000" bIns="36000" rtlCol="0">
            <a:spAutoFit/>
          </a:bodyPr>
          <a:lstStyle/>
          <a:p>
            <a:r>
              <a:rPr kumimoji="1" lang="ja-JP" altLang="en-US" dirty="0" smtClean="0"/>
              <a:t>「都市機能の向上を図るゾーン」をベースとした、道路等で囲まれた主に商業地域の</a:t>
            </a:r>
            <a:r>
              <a:rPr kumimoji="1" lang="ja-JP" altLang="en-US" dirty="0" smtClean="0"/>
              <a:t>区域。</a:t>
            </a:r>
            <a:endParaRPr kumimoji="1" lang="en-US" altLang="ja-JP" dirty="0" smtClean="0"/>
          </a:p>
          <a:p>
            <a:r>
              <a:rPr kumimoji="1" lang="ja-JP" altLang="en-US" dirty="0" smtClean="0"/>
              <a:t>北西の準工業地域や東側の第</a:t>
            </a:r>
            <a:r>
              <a:rPr kumimoji="1" lang="en-US" altLang="ja-JP" dirty="0" smtClean="0"/>
              <a:t>2</a:t>
            </a:r>
            <a:r>
              <a:rPr kumimoji="1" lang="ja-JP" altLang="en-US" dirty="0" smtClean="0"/>
              <a:t>種中高層住居専用地域</a:t>
            </a:r>
            <a:r>
              <a:rPr kumimoji="1" lang="ja-JP" altLang="en-US" dirty="0" smtClean="0"/>
              <a:t>は区域</a:t>
            </a:r>
            <a:r>
              <a:rPr kumimoji="1" lang="ja-JP" altLang="en-US" dirty="0" smtClean="0"/>
              <a:t>から除き、北東部の第</a:t>
            </a:r>
            <a:r>
              <a:rPr kumimoji="1" lang="en-US" altLang="ja-JP" dirty="0" smtClean="0"/>
              <a:t>1</a:t>
            </a:r>
            <a:r>
              <a:rPr kumimoji="1" lang="ja-JP" altLang="en-US" dirty="0" smtClean="0"/>
              <a:t>種住居地域は、拠点エリア開発の検討が進められているため区域に入れる。</a:t>
            </a:r>
            <a:endParaRPr kumimoji="1" lang="en-US" altLang="ja-JP" dirty="0" smtClean="0"/>
          </a:p>
        </p:txBody>
      </p:sp>
      <p:sp>
        <p:nvSpPr>
          <p:cNvPr id="10" name="フローチャート: 処理 9"/>
          <p:cNvSpPr/>
          <p:nvPr/>
        </p:nvSpPr>
        <p:spPr>
          <a:xfrm>
            <a:off x="7458250" y="1745749"/>
            <a:ext cx="2202550" cy="565146"/>
          </a:xfrm>
          <a:prstGeom prst="flowChartProcess">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600" dirty="0" smtClean="0">
                <a:solidFill>
                  <a:schemeClr val="tx1"/>
                </a:solidFill>
              </a:rPr>
              <a:t>拠点エリア開発の検討</a:t>
            </a:r>
            <a:endParaRPr kumimoji="1" lang="en-US" altLang="ja-JP" sz="1600" dirty="0" smtClean="0">
              <a:solidFill>
                <a:schemeClr val="tx1"/>
              </a:solidFill>
            </a:endParaRPr>
          </a:p>
          <a:p>
            <a:pPr algn="ctr"/>
            <a:r>
              <a:rPr kumimoji="1" lang="ja-JP" altLang="en-US" sz="1600" dirty="0" smtClean="0">
                <a:solidFill>
                  <a:schemeClr val="tx1"/>
                </a:solidFill>
              </a:rPr>
              <a:t>（東淀川区）</a:t>
            </a:r>
            <a:endParaRPr kumimoji="1" lang="ja-JP" altLang="en-US" sz="1600" dirty="0">
              <a:solidFill>
                <a:schemeClr val="tx1"/>
              </a:solidFill>
            </a:endParaRPr>
          </a:p>
        </p:txBody>
      </p:sp>
      <p:cxnSp>
        <p:nvCxnSpPr>
          <p:cNvPr id="26" name="直線矢印コネクタ 25"/>
          <p:cNvCxnSpPr>
            <a:stCxn id="10" idx="1"/>
          </p:cNvCxnSpPr>
          <p:nvPr/>
        </p:nvCxnSpPr>
        <p:spPr>
          <a:xfrm flipH="1">
            <a:off x="6643857" y="2028322"/>
            <a:ext cx="814393" cy="959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19</a:t>
            </a:r>
            <a:endParaRPr kumimoji="1" lang="ja-JP" altLang="en-US" dirty="0"/>
          </a:p>
        </p:txBody>
      </p:sp>
    </p:spTree>
    <p:extLst>
      <p:ext uri="{BB962C8B-B14F-4D97-AF65-F5344CB8AC3E}">
        <p14:creationId xmlns:p14="http://schemas.microsoft.com/office/powerpoint/2010/main" val="1686384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3653C1C-FEB3-4B28-90AF-857F9E7CAC81}"/>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smtClean="0"/>
              <a:t>新</a:t>
            </a:r>
            <a:r>
              <a:rPr lang="ja-JP" altLang="en-US" sz="2215" dirty="0"/>
              <a:t>大阪駅周辺の建物</a:t>
            </a:r>
            <a:r>
              <a:rPr lang="ja-JP" altLang="en-US" sz="2215" dirty="0" smtClean="0"/>
              <a:t>の</a:t>
            </a:r>
            <a:r>
              <a:rPr lang="ja-JP" altLang="en-US" sz="2215" dirty="0"/>
              <a:t>現況と都市再生緊急整備</a:t>
            </a:r>
            <a:r>
              <a:rPr lang="ja-JP" altLang="en-US" sz="2215" dirty="0" smtClean="0"/>
              <a:t>地域の区域（</a:t>
            </a:r>
            <a:r>
              <a:rPr lang="ja-JP" altLang="en-US" sz="2215" dirty="0"/>
              <a:t>素案</a:t>
            </a:r>
            <a:r>
              <a:rPr lang="ja-JP" altLang="en-US" sz="2215" dirty="0" smtClean="0"/>
              <a:t>）</a:t>
            </a:r>
            <a:endParaRPr lang="ja-JP" altLang="en-US" sz="2215" dirty="0"/>
          </a:p>
        </p:txBody>
      </p:sp>
      <p:pic>
        <p:nvPicPr>
          <p:cNvPr id="7" name="図 6">
            <a:extLst>
              <a:ext uri="{FF2B5EF4-FFF2-40B4-BE49-F238E27FC236}">
                <a16:creationId xmlns:a16="http://schemas.microsoft.com/office/drawing/2014/main" id="{506215B5-F74C-41F9-82C0-06DCA257B78C}"/>
              </a:ext>
            </a:extLst>
          </p:cNvPr>
          <p:cNvPicPr>
            <a:picLocks noChangeAspect="1"/>
          </p:cNvPicPr>
          <p:nvPr/>
        </p:nvPicPr>
        <p:blipFill rotWithShape="1">
          <a:blip r:embed="rId2"/>
          <a:srcRect l="3669" t="39578" r="21825" b="3615"/>
          <a:stretch/>
        </p:blipFill>
        <p:spPr>
          <a:xfrm>
            <a:off x="8063910" y="3521508"/>
            <a:ext cx="1595500" cy="2710480"/>
          </a:xfrm>
          <a:prstGeom prst="rect">
            <a:avLst/>
          </a:prstGeom>
        </p:spPr>
      </p:pic>
      <p:sp>
        <p:nvSpPr>
          <p:cNvPr id="8" name="テキスト ボックス 7"/>
          <p:cNvSpPr txBox="1"/>
          <p:nvPr/>
        </p:nvSpPr>
        <p:spPr>
          <a:xfrm>
            <a:off x="38100" y="468263"/>
            <a:ext cx="9804400" cy="646331"/>
          </a:xfrm>
          <a:prstGeom prst="rect">
            <a:avLst/>
          </a:prstGeom>
          <a:solidFill>
            <a:schemeClr val="bg1"/>
          </a:solidFill>
          <a:ln>
            <a:solidFill>
              <a:schemeClr val="tx1"/>
            </a:solidFill>
          </a:ln>
        </p:spPr>
        <p:txBody>
          <a:bodyPr wrap="square" rtlCol="0">
            <a:spAutoFit/>
          </a:bodyPr>
          <a:lstStyle/>
          <a:p>
            <a:r>
              <a:rPr kumimoji="1" lang="ja-JP" altLang="en-US" dirty="0" smtClean="0"/>
              <a:t>駅の直近には、業務、宿泊などの機能集積があり、特に北西部や南中央部に業務系機能が集積</a:t>
            </a:r>
            <a:endParaRPr kumimoji="1" lang="en-US" altLang="ja-JP" dirty="0" smtClean="0"/>
          </a:p>
          <a:p>
            <a:r>
              <a:rPr kumimoji="1" lang="ja-JP" altLang="en-US" dirty="0" smtClean="0"/>
              <a:t>北中央部分や南東部分など一定規模の居住機能が存在。</a:t>
            </a:r>
            <a:endParaRPr kumimoji="1" lang="en-US" altLang="ja-JP" dirty="0" smtClean="0"/>
          </a:p>
        </p:txBody>
      </p:sp>
      <p:pic>
        <p:nvPicPr>
          <p:cNvPr id="2" name="図 1"/>
          <p:cNvPicPr>
            <a:picLocks noChangeAspect="1"/>
          </p:cNvPicPr>
          <p:nvPr/>
        </p:nvPicPr>
        <p:blipFill>
          <a:blip r:embed="rId3"/>
          <a:stretch>
            <a:fillRect/>
          </a:stretch>
        </p:blipFill>
        <p:spPr>
          <a:xfrm>
            <a:off x="1646445" y="1198080"/>
            <a:ext cx="6099810" cy="5398008"/>
          </a:xfrm>
          <a:prstGeom prst="rect">
            <a:avLst/>
          </a:prstGeom>
        </p:spPr>
      </p:pic>
      <p:sp>
        <p:nvSpPr>
          <p:cNvPr id="3" name="テキスト ボックス 2"/>
          <p:cNvSpPr txBox="1"/>
          <p:nvPr/>
        </p:nvSpPr>
        <p:spPr>
          <a:xfrm>
            <a:off x="6010844" y="6350630"/>
            <a:ext cx="3470822" cy="338554"/>
          </a:xfrm>
          <a:prstGeom prst="rect">
            <a:avLst/>
          </a:prstGeom>
          <a:solidFill>
            <a:schemeClr val="bg1"/>
          </a:solidFill>
        </p:spPr>
        <p:txBody>
          <a:bodyPr wrap="none" rtlCol="0">
            <a:spAutoFit/>
          </a:bodyPr>
          <a:lstStyle/>
          <a:p>
            <a:r>
              <a:rPr kumimoji="1" lang="ja-JP" altLang="en-US" sz="1600" dirty="0" smtClean="0"/>
              <a:t>平成</a:t>
            </a:r>
            <a:r>
              <a:rPr kumimoji="1" lang="en-US" altLang="ja-JP" sz="1600" dirty="0" smtClean="0"/>
              <a:t>29</a:t>
            </a:r>
            <a:r>
              <a:rPr kumimoji="1" lang="ja-JP" altLang="en-US" sz="1600" dirty="0" smtClean="0"/>
              <a:t>年度大阪市建物現況調査より</a:t>
            </a:r>
            <a:endParaRPr kumimoji="1" lang="ja-JP" altLang="en-US" sz="1600" dirty="0"/>
          </a:p>
        </p:txBody>
      </p:sp>
      <p:sp>
        <p:nvSpPr>
          <p:cNvPr id="10" name="テキスト ボックス 3"/>
          <p:cNvSpPr txBox="1"/>
          <p:nvPr/>
        </p:nvSpPr>
        <p:spPr>
          <a:xfrm>
            <a:off x="9348715" y="641832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20</a:t>
            </a:r>
            <a:endParaRPr kumimoji="1" lang="ja-JP" altLang="en-US" dirty="0"/>
          </a:p>
        </p:txBody>
      </p:sp>
    </p:spTree>
    <p:extLst>
      <p:ext uri="{BB962C8B-B14F-4D97-AF65-F5344CB8AC3E}">
        <p14:creationId xmlns:p14="http://schemas.microsoft.com/office/powerpoint/2010/main" val="3029193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8390112" y="3418895"/>
            <a:ext cx="1515887" cy="276999"/>
          </a:xfrm>
          <a:prstGeom prst="rect">
            <a:avLst/>
          </a:prstGeom>
          <a:noFill/>
        </p:spPr>
        <p:txBody>
          <a:bodyPr wrap="square" rtlCol="0">
            <a:spAutoFit/>
          </a:bodyPr>
          <a:lstStyle/>
          <a:p>
            <a:r>
              <a:rPr kumimoji="1" lang="ja-JP" altLang="en-US" sz="1200" dirty="0" smtClean="0"/>
              <a:t>直近約</a:t>
            </a:r>
            <a:r>
              <a:rPr kumimoji="1" lang="en-US" altLang="ja-JP" sz="1200" dirty="0" smtClean="0"/>
              <a:t>5</a:t>
            </a:r>
            <a:r>
              <a:rPr kumimoji="1" lang="ja-JP" altLang="en-US" sz="1200" dirty="0"/>
              <a:t>年の新築</a:t>
            </a:r>
          </a:p>
        </p:txBody>
      </p:sp>
      <p:pic>
        <p:nvPicPr>
          <p:cNvPr id="8" name="図 7"/>
          <p:cNvPicPr>
            <a:picLocks noChangeAspect="1"/>
          </p:cNvPicPr>
          <p:nvPr/>
        </p:nvPicPr>
        <p:blipFill rotWithShape="1">
          <a:blip r:embed="rId2"/>
          <a:srcRect l="1702" t="18511" r="78779"/>
          <a:stretch/>
        </p:blipFill>
        <p:spPr>
          <a:xfrm flipV="1">
            <a:off x="8507404" y="3652938"/>
            <a:ext cx="250741" cy="457428"/>
          </a:xfrm>
          <a:prstGeom prst="rect">
            <a:avLst/>
          </a:prstGeom>
        </p:spPr>
      </p:pic>
      <p:sp>
        <p:nvSpPr>
          <p:cNvPr id="11" name="テキスト ボックス 10"/>
          <p:cNvSpPr txBox="1"/>
          <p:nvPr/>
        </p:nvSpPr>
        <p:spPr>
          <a:xfrm>
            <a:off x="8702116" y="3593100"/>
            <a:ext cx="1043788" cy="600164"/>
          </a:xfrm>
          <a:prstGeom prst="rect">
            <a:avLst/>
          </a:prstGeom>
          <a:noFill/>
        </p:spPr>
        <p:txBody>
          <a:bodyPr wrap="square" rtlCol="0">
            <a:spAutoFit/>
          </a:bodyPr>
          <a:lstStyle/>
          <a:p>
            <a:r>
              <a:rPr kumimoji="1" lang="ja-JP" altLang="en-US" sz="1100" dirty="0"/>
              <a:t>オフィス</a:t>
            </a:r>
            <a:endParaRPr kumimoji="1" lang="en-US" altLang="ja-JP" sz="1100" dirty="0"/>
          </a:p>
          <a:p>
            <a:r>
              <a:rPr kumimoji="1" lang="ja-JP" altLang="en-US" sz="1100" dirty="0"/>
              <a:t>ホテル</a:t>
            </a:r>
            <a:endParaRPr kumimoji="1" lang="en-US" altLang="ja-JP" sz="1100" dirty="0"/>
          </a:p>
          <a:p>
            <a:r>
              <a:rPr kumimoji="1" lang="ja-JP" altLang="en-US" sz="1100" dirty="0"/>
              <a:t>その他</a:t>
            </a:r>
          </a:p>
        </p:txBody>
      </p:sp>
      <p:pic>
        <p:nvPicPr>
          <p:cNvPr id="6" name="図 5"/>
          <p:cNvPicPr>
            <a:picLocks noChangeAspect="1"/>
          </p:cNvPicPr>
          <p:nvPr/>
        </p:nvPicPr>
        <p:blipFill>
          <a:blip r:embed="rId3"/>
          <a:stretch>
            <a:fillRect/>
          </a:stretch>
        </p:blipFill>
        <p:spPr>
          <a:xfrm>
            <a:off x="8443904" y="4657044"/>
            <a:ext cx="1301999" cy="1235523"/>
          </a:xfrm>
          <a:prstGeom prst="rect">
            <a:avLst/>
          </a:prstGeom>
        </p:spPr>
      </p:pic>
      <p:sp>
        <p:nvSpPr>
          <p:cNvPr id="5" name="テキスト ボックス 4">
            <a:extLst>
              <a:ext uri="{FF2B5EF4-FFF2-40B4-BE49-F238E27FC236}">
                <a16:creationId xmlns:a16="http://schemas.microsoft.com/office/drawing/2014/main" id="{F3653C1C-FEB3-4B28-90AF-857F9E7CAC81}"/>
              </a:ext>
            </a:extLst>
          </p:cNvPr>
          <p:cNvSpPr txBox="1"/>
          <p:nvPr/>
        </p:nvSpPr>
        <p:spPr>
          <a:xfrm>
            <a:off x="0" y="28136"/>
            <a:ext cx="9906000" cy="369332"/>
          </a:xfrm>
          <a:prstGeom prst="rect">
            <a:avLst/>
          </a:prstGeom>
          <a:solidFill>
            <a:srgbClr val="0070C0"/>
          </a:solidFill>
          <a:ln>
            <a:noFill/>
          </a:ln>
        </p:spPr>
        <p:txBody>
          <a:bodyPr wrap="square" lIns="0" rIns="0"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1800" dirty="0"/>
              <a:t>新大阪駅周辺の街区の築年数及び都市</a:t>
            </a:r>
            <a:r>
              <a:rPr lang="ja-JP" altLang="en-US" sz="1800" dirty="0" smtClean="0"/>
              <a:t>再生緊急</a:t>
            </a:r>
            <a:r>
              <a:rPr lang="ja-JP" altLang="en-US" sz="1800" dirty="0"/>
              <a:t>整備</a:t>
            </a:r>
            <a:r>
              <a:rPr lang="ja-JP" altLang="en-US" sz="1800" dirty="0" smtClean="0"/>
              <a:t>地域の区域（素案）内</a:t>
            </a:r>
            <a:r>
              <a:rPr lang="ja-JP" altLang="en-US" sz="1800" dirty="0"/>
              <a:t>の都市開発の動き</a:t>
            </a:r>
            <a:endParaRPr lang="en-US" altLang="ja-JP" sz="1800" dirty="0"/>
          </a:p>
        </p:txBody>
      </p:sp>
      <p:pic>
        <p:nvPicPr>
          <p:cNvPr id="3" name="図 2"/>
          <p:cNvPicPr>
            <a:picLocks noChangeAspect="1"/>
          </p:cNvPicPr>
          <p:nvPr/>
        </p:nvPicPr>
        <p:blipFill>
          <a:blip r:embed="rId4"/>
          <a:stretch>
            <a:fillRect/>
          </a:stretch>
        </p:blipFill>
        <p:spPr>
          <a:xfrm>
            <a:off x="1665950" y="982242"/>
            <a:ext cx="6299454" cy="5798820"/>
          </a:xfrm>
          <a:prstGeom prst="rect">
            <a:avLst/>
          </a:prstGeom>
        </p:spPr>
      </p:pic>
      <p:sp>
        <p:nvSpPr>
          <p:cNvPr id="13" name="テキスト ボックス 12"/>
          <p:cNvSpPr txBox="1"/>
          <p:nvPr/>
        </p:nvSpPr>
        <p:spPr>
          <a:xfrm>
            <a:off x="57150" y="468263"/>
            <a:ext cx="9791700" cy="646331"/>
          </a:xfrm>
          <a:prstGeom prst="rect">
            <a:avLst/>
          </a:prstGeom>
          <a:solidFill>
            <a:schemeClr val="bg1"/>
          </a:solidFill>
          <a:ln>
            <a:solidFill>
              <a:schemeClr val="tx1"/>
            </a:solidFill>
          </a:ln>
        </p:spPr>
        <p:txBody>
          <a:bodyPr wrap="square" rtlCol="0">
            <a:spAutoFit/>
          </a:bodyPr>
          <a:lstStyle/>
          <a:p>
            <a:r>
              <a:rPr kumimoji="1" lang="ja-JP" altLang="en-US" dirty="0" smtClean="0"/>
              <a:t>直近約</a:t>
            </a:r>
            <a:r>
              <a:rPr kumimoji="1" lang="en-US" altLang="ja-JP" dirty="0" smtClean="0"/>
              <a:t>5</a:t>
            </a:r>
            <a:r>
              <a:rPr kumimoji="1" lang="ja-JP" altLang="en-US" dirty="0"/>
              <a:t>年で、オフィスや</a:t>
            </a:r>
            <a:r>
              <a:rPr kumimoji="1" lang="ja-JP" altLang="en-US" dirty="0" smtClean="0"/>
              <a:t>ホテルの</a:t>
            </a:r>
            <a:r>
              <a:rPr kumimoji="1" lang="ja-JP" altLang="en-US" dirty="0"/>
              <a:t>建築</a:t>
            </a:r>
            <a:r>
              <a:rPr kumimoji="1" lang="ja-JP" altLang="en-US" dirty="0" smtClean="0"/>
              <a:t>が進む。</a:t>
            </a:r>
            <a:endParaRPr kumimoji="1" lang="en-US" altLang="ja-JP" dirty="0" smtClean="0"/>
          </a:p>
          <a:p>
            <a:r>
              <a:rPr kumimoji="1" lang="ja-JP" altLang="en-US" dirty="0" smtClean="0"/>
              <a:t>エリア内には平均で</a:t>
            </a:r>
            <a:r>
              <a:rPr kumimoji="1" lang="en-US" altLang="ja-JP" dirty="0" smtClean="0"/>
              <a:t>30</a:t>
            </a:r>
            <a:r>
              <a:rPr kumimoji="1" lang="ja-JP" altLang="en-US" dirty="0" smtClean="0"/>
              <a:t>年以上の街区も多く、今後も建替が進んでいくと想定。</a:t>
            </a:r>
            <a:endParaRPr kumimoji="1" lang="en-US" altLang="ja-JP" dirty="0" smtClean="0"/>
          </a:p>
        </p:txBody>
      </p:sp>
      <p:sp>
        <p:nvSpPr>
          <p:cNvPr id="7" name="テキスト ボックス 6"/>
          <p:cNvSpPr txBox="1"/>
          <p:nvPr/>
        </p:nvSpPr>
        <p:spPr>
          <a:xfrm>
            <a:off x="6024809" y="6288704"/>
            <a:ext cx="3881191" cy="584775"/>
          </a:xfrm>
          <a:prstGeom prst="rect">
            <a:avLst/>
          </a:prstGeom>
          <a:solidFill>
            <a:schemeClr val="bg1"/>
          </a:solidFill>
        </p:spPr>
        <p:txBody>
          <a:bodyPr wrap="none" rtlCol="0">
            <a:spAutoFit/>
          </a:bodyPr>
          <a:lstStyle/>
          <a:p>
            <a:r>
              <a:rPr kumimoji="1" lang="ja-JP" altLang="en-US" sz="1600" dirty="0" smtClean="0"/>
              <a:t>平成</a:t>
            </a:r>
            <a:r>
              <a:rPr kumimoji="1" lang="en-US" altLang="ja-JP" sz="1600" dirty="0" smtClean="0"/>
              <a:t>25</a:t>
            </a:r>
            <a:r>
              <a:rPr kumimoji="1" lang="ja-JP" altLang="en-US" sz="1600" dirty="0" smtClean="0"/>
              <a:t>年度大阪市建物床面積調査データ</a:t>
            </a:r>
            <a:endParaRPr kumimoji="1" lang="en-US" altLang="ja-JP" sz="1600" dirty="0" smtClean="0"/>
          </a:p>
          <a:p>
            <a:r>
              <a:rPr kumimoji="1" lang="ja-JP" altLang="en-US" sz="1600" dirty="0"/>
              <a:t>建築</a:t>
            </a:r>
            <a:r>
              <a:rPr kumimoji="1" lang="ja-JP" altLang="en-US" sz="1600" dirty="0" smtClean="0"/>
              <a:t>計画概要書　現地調査　より</a:t>
            </a:r>
            <a:endParaRPr kumimoji="1" lang="ja-JP" altLang="en-US" sz="1600" dirty="0"/>
          </a:p>
        </p:txBody>
      </p:sp>
      <p:sp>
        <p:nvSpPr>
          <p:cNvPr id="10" name="テキスト ボックス 3"/>
          <p:cNvSpPr txBox="1"/>
          <p:nvPr/>
        </p:nvSpPr>
        <p:spPr>
          <a:xfrm>
            <a:off x="9348715" y="6516804"/>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21</a:t>
            </a:r>
            <a:endParaRPr kumimoji="1" lang="ja-JP" altLang="en-US" dirty="0"/>
          </a:p>
        </p:txBody>
      </p:sp>
    </p:spTree>
    <p:extLst>
      <p:ext uri="{BB962C8B-B14F-4D97-AF65-F5344CB8AC3E}">
        <p14:creationId xmlns:p14="http://schemas.microsoft.com/office/powerpoint/2010/main" val="3276929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248389" y="264099"/>
            <a:ext cx="7271195" cy="6122480"/>
          </a:xfrm>
          <a:prstGeom prst="rect">
            <a:avLst/>
          </a:prstGeom>
        </p:spPr>
      </p:pic>
      <p:sp>
        <p:nvSpPr>
          <p:cNvPr id="68" name="フリーフォーム 67"/>
          <p:cNvSpPr/>
          <p:nvPr/>
        </p:nvSpPr>
        <p:spPr>
          <a:xfrm>
            <a:off x="2020773" y="790967"/>
            <a:ext cx="5728065" cy="5320246"/>
          </a:xfrm>
          <a:custGeom>
            <a:avLst/>
            <a:gdLst>
              <a:gd name="connsiteX0" fmla="*/ 812800 w 5232400"/>
              <a:gd name="connsiteY0" fmla="*/ 11049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812800 w 5232400"/>
              <a:gd name="connsiteY17" fmla="*/ 1104900 h 4914900"/>
              <a:gd name="connsiteX0" fmla="*/ 565150 w 5232400"/>
              <a:gd name="connsiteY0" fmla="*/ 11303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565150 w 5232400"/>
              <a:gd name="connsiteY17" fmla="*/ 1130300 h 4914900"/>
              <a:gd name="connsiteX0" fmla="*/ 571500 w 5238750"/>
              <a:gd name="connsiteY0" fmla="*/ 1130300 h 4914900"/>
              <a:gd name="connsiteX1" fmla="*/ 768350 w 5238750"/>
              <a:gd name="connsiteY1" fmla="*/ 4826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43412 w 5238750"/>
              <a:gd name="connsiteY5" fmla="*/ 9525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25538 h 4910138"/>
              <a:gd name="connsiteX1" fmla="*/ 495300 w 5238750"/>
              <a:gd name="connsiteY1" fmla="*/ 503238 h 4910138"/>
              <a:gd name="connsiteX2" fmla="*/ 2330450 w 5238750"/>
              <a:gd name="connsiteY2" fmla="*/ 211138 h 4910138"/>
              <a:gd name="connsiteX3" fmla="*/ 2597150 w 5238750"/>
              <a:gd name="connsiteY3" fmla="*/ 198438 h 4910138"/>
              <a:gd name="connsiteX4" fmla="*/ 4083844 w 5238750"/>
              <a:gd name="connsiteY4" fmla="*/ 0 h 4910138"/>
              <a:gd name="connsiteX5" fmla="*/ 4443412 w 5238750"/>
              <a:gd name="connsiteY5" fmla="*/ 90488 h 4910138"/>
              <a:gd name="connsiteX6" fmla="*/ 5238750 w 5238750"/>
              <a:gd name="connsiteY6" fmla="*/ 427038 h 4910138"/>
              <a:gd name="connsiteX7" fmla="*/ 4425950 w 5238750"/>
              <a:gd name="connsiteY7" fmla="*/ 3297238 h 4910138"/>
              <a:gd name="connsiteX8" fmla="*/ 4324350 w 5238750"/>
              <a:gd name="connsiteY8" fmla="*/ 3716338 h 4910138"/>
              <a:gd name="connsiteX9" fmla="*/ 4298950 w 5238750"/>
              <a:gd name="connsiteY9" fmla="*/ 4592638 h 4910138"/>
              <a:gd name="connsiteX10" fmla="*/ 2444750 w 5238750"/>
              <a:gd name="connsiteY10" fmla="*/ 4656138 h 4910138"/>
              <a:gd name="connsiteX11" fmla="*/ 819150 w 5238750"/>
              <a:gd name="connsiteY11" fmla="*/ 4910138 h 4910138"/>
              <a:gd name="connsiteX12" fmla="*/ 781050 w 5238750"/>
              <a:gd name="connsiteY12" fmla="*/ 4186238 h 4910138"/>
              <a:gd name="connsiteX13" fmla="*/ 615950 w 5238750"/>
              <a:gd name="connsiteY13" fmla="*/ 3589338 h 4910138"/>
              <a:gd name="connsiteX14" fmla="*/ 374650 w 5238750"/>
              <a:gd name="connsiteY14" fmla="*/ 2928938 h 4910138"/>
              <a:gd name="connsiteX15" fmla="*/ 146050 w 5238750"/>
              <a:gd name="connsiteY15" fmla="*/ 2395538 h 4910138"/>
              <a:gd name="connsiteX16" fmla="*/ 0 w 5238750"/>
              <a:gd name="connsiteY16" fmla="*/ 1189038 h 4910138"/>
              <a:gd name="connsiteX17" fmla="*/ 571500 w 5238750"/>
              <a:gd name="connsiteY17" fmla="*/ 1125538 h 4910138"/>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1031 w 5238750"/>
              <a:gd name="connsiteY5" fmla="*/ 83344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1031 w 5238750"/>
              <a:gd name="connsiteY5" fmla="*/ 83344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606344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865768"/>
              <a:gd name="connsiteX1" fmla="*/ 495300 w 5238750"/>
              <a:gd name="connsiteY1" fmla="*/ 493713 h 4865768"/>
              <a:gd name="connsiteX2" fmla="*/ 2330450 w 5238750"/>
              <a:gd name="connsiteY2" fmla="*/ 201613 h 4865768"/>
              <a:gd name="connsiteX3" fmla="*/ 2597150 w 5238750"/>
              <a:gd name="connsiteY3" fmla="*/ 188913 h 4865768"/>
              <a:gd name="connsiteX4" fmla="*/ 4083844 w 5238750"/>
              <a:gd name="connsiteY4" fmla="*/ 0 h 4865768"/>
              <a:gd name="connsiteX5" fmla="*/ 4441031 w 5238750"/>
              <a:gd name="connsiteY5" fmla="*/ 83344 h 4865768"/>
              <a:gd name="connsiteX6" fmla="*/ 5238750 w 5238750"/>
              <a:gd name="connsiteY6" fmla="*/ 417513 h 4865768"/>
              <a:gd name="connsiteX7" fmla="*/ 4425950 w 5238750"/>
              <a:gd name="connsiteY7" fmla="*/ 3287713 h 4865768"/>
              <a:gd name="connsiteX8" fmla="*/ 4324350 w 5238750"/>
              <a:gd name="connsiteY8" fmla="*/ 3706813 h 4865768"/>
              <a:gd name="connsiteX9" fmla="*/ 4298950 w 5238750"/>
              <a:gd name="connsiteY9" fmla="*/ 4606344 h 4865768"/>
              <a:gd name="connsiteX10" fmla="*/ 2444750 w 5238750"/>
              <a:gd name="connsiteY10" fmla="*/ 4646613 h 4865768"/>
              <a:gd name="connsiteX11" fmla="*/ 842380 w 5238750"/>
              <a:gd name="connsiteY11" fmla="*/ 4865768 h 4865768"/>
              <a:gd name="connsiteX12" fmla="*/ 781050 w 5238750"/>
              <a:gd name="connsiteY12" fmla="*/ 4176713 h 4865768"/>
              <a:gd name="connsiteX13" fmla="*/ 615950 w 5238750"/>
              <a:gd name="connsiteY13" fmla="*/ 3579813 h 4865768"/>
              <a:gd name="connsiteX14" fmla="*/ 374650 w 5238750"/>
              <a:gd name="connsiteY14" fmla="*/ 2919413 h 4865768"/>
              <a:gd name="connsiteX15" fmla="*/ 146050 w 5238750"/>
              <a:gd name="connsiteY15" fmla="*/ 2386013 h 4865768"/>
              <a:gd name="connsiteX16" fmla="*/ 0 w 5238750"/>
              <a:gd name="connsiteY16" fmla="*/ 1179513 h 4865768"/>
              <a:gd name="connsiteX17" fmla="*/ 571500 w 5238750"/>
              <a:gd name="connsiteY17" fmla="*/ 1116013 h 48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0" h="4865768">
                <a:moveTo>
                  <a:pt x="571500" y="1116013"/>
                </a:moveTo>
                <a:lnTo>
                  <a:pt x="495300" y="493713"/>
                </a:lnTo>
                <a:lnTo>
                  <a:pt x="2330450" y="201613"/>
                </a:lnTo>
                <a:lnTo>
                  <a:pt x="2597150" y="188913"/>
                </a:lnTo>
                <a:lnTo>
                  <a:pt x="4083844" y="0"/>
                </a:lnTo>
                <a:lnTo>
                  <a:pt x="4441031" y="83344"/>
                </a:lnTo>
                <a:lnTo>
                  <a:pt x="5238750" y="417513"/>
                </a:lnTo>
                <a:lnTo>
                  <a:pt x="4425950" y="3287713"/>
                </a:lnTo>
                <a:lnTo>
                  <a:pt x="4324350" y="3706813"/>
                </a:lnTo>
                <a:lnTo>
                  <a:pt x="4298950" y="4606344"/>
                </a:lnTo>
                <a:lnTo>
                  <a:pt x="2444750" y="4646613"/>
                </a:lnTo>
                <a:lnTo>
                  <a:pt x="842380" y="4865768"/>
                </a:lnTo>
                <a:lnTo>
                  <a:pt x="781050" y="4176713"/>
                </a:lnTo>
                <a:lnTo>
                  <a:pt x="615950" y="3579813"/>
                </a:lnTo>
                <a:lnTo>
                  <a:pt x="374650" y="2919413"/>
                </a:lnTo>
                <a:lnTo>
                  <a:pt x="146050" y="2386013"/>
                </a:lnTo>
                <a:lnTo>
                  <a:pt x="0" y="1179513"/>
                </a:lnTo>
                <a:lnTo>
                  <a:pt x="571500" y="1116013"/>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tx1"/>
              </a:solidFill>
              <a:latin typeface="Arial" charset="0"/>
              <a:ea typeface="ＭＳ Ｐゴシック" pitchFamily="50" charset="-128"/>
            </a:endParaRPr>
          </a:p>
        </p:txBody>
      </p:sp>
      <p:sp>
        <p:nvSpPr>
          <p:cNvPr id="93" name="Rectangle 24"/>
          <p:cNvSpPr>
            <a:spLocks noChangeArrowheads="1"/>
          </p:cNvSpPr>
          <p:nvPr/>
        </p:nvSpPr>
        <p:spPr bwMode="auto">
          <a:xfrm>
            <a:off x="4932736" y="4037566"/>
            <a:ext cx="288492" cy="289286"/>
          </a:xfrm>
          <a:custGeom>
            <a:avLst/>
            <a:gdLst>
              <a:gd name="connsiteX0" fmla="*/ 0 w 474663"/>
              <a:gd name="connsiteY0" fmla="*/ 0 h 155149"/>
              <a:gd name="connsiteX1" fmla="*/ 474663 w 474663"/>
              <a:gd name="connsiteY1" fmla="*/ 0 h 155149"/>
              <a:gd name="connsiteX2" fmla="*/ 474663 w 474663"/>
              <a:gd name="connsiteY2" fmla="*/ 155149 h 155149"/>
              <a:gd name="connsiteX3" fmla="*/ 0 w 474663"/>
              <a:gd name="connsiteY3" fmla="*/ 155149 h 155149"/>
              <a:gd name="connsiteX4" fmla="*/ 0 w 474663"/>
              <a:gd name="connsiteY4" fmla="*/ 0 h 155149"/>
              <a:gd name="connsiteX0" fmla="*/ 0 w 474663"/>
              <a:gd name="connsiteY0" fmla="*/ 71437 h 226586"/>
              <a:gd name="connsiteX1" fmla="*/ 227013 w 474663"/>
              <a:gd name="connsiteY1" fmla="*/ 0 h 226586"/>
              <a:gd name="connsiteX2" fmla="*/ 474663 w 474663"/>
              <a:gd name="connsiteY2" fmla="*/ 226586 h 226586"/>
              <a:gd name="connsiteX3" fmla="*/ 0 w 474663"/>
              <a:gd name="connsiteY3" fmla="*/ 226586 h 226586"/>
              <a:gd name="connsiteX4" fmla="*/ 0 w 474663"/>
              <a:gd name="connsiteY4" fmla="*/ 71437 h 226586"/>
              <a:gd name="connsiteX0" fmla="*/ 119062 w 474663"/>
              <a:gd name="connsiteY0" fmla="*/ 0 h 231349"/>
              <a:gd name="connsiteX1" fmla="*/ 227013 w 474663"/>
              <a:gd name="connsiteY1" fmla="*/ 4763 h 231349"/>
              <a:gd name="connsiteX2" fmla="*/ 474663 w 474663"/>
              <a:gd name="connsiteY2" fmla="*/ 231349 h 231349"/>
              <a:gd name="connsiteX3" fmla="*/ 0 w 474663"/>
              <a:gd name="connsiteY3" fmla="*/ 231349 h 231349"/>
              <a:gd name="connsiteX4" fmla="*/ 119062 w 474663"/>
              <a:gd name="connsiteY4" fmla="*/ 0 h 231349"/>
              <a:gd name="connsiteX0" fmla="*/ 4762 w 360363"/>
              <a:gd name="connsiteY0" fmla="*/ 0 h 231349"/>
              <a:gd name="connsiteX1" fmla="*/ 112713 w 360363"/>
              <a:gd name="connsiteY1" fmla="*/ 4763 h 231349"/>
              <a:gd name="connsiteX2" fmla="*/ 360363 w 360363"/>
              <a:gd name="connsiteY2" fmla="*/ 231349 h 231349"/>
              <a:gd name="connsiteX3" fmla="*/ 0 w 360363"/>
              <a:gd name="connsiteY3" fmla="*/ 52755 h 231349"/>
              <a:gd name="connsiteX4" fmla="*/ 4762 w 360363"/>
              <a:gd name="connsiteY4" fmla="*/ 0 h 231349"/>
              <a:gd name="connsiteX0" fmla="*/ 4762 w 360363"/>
              <a:gd name="connsiteY0" fmla="*/ 0 h 231349"/>
              <a:gd name="connsiteX1" fmla="*/ 112713 w 360363"/>
              <a:gd name="connsiteY1" fmla="*/ 4763 h 231349"/>
              <a:gd name="connsiteX2" fmla="*/ 360363 w 360363"/>
              <a:gd name="connsiteY2" fmla="*/ 231349 h 231349"/>
              <a:gd name="connsiteX3" fmla="*/ 230510 w 360363"/>
              <a:gd name="connsiteY3" fmla="*/ 171563 h 231349"/>
              <a:gd name="connsiteX4" fmla="*/ 0 w 360363"/>
              <a:gd name="connsiteY4" fmla="*/ 52755 h 231349"/>
              <a:gd name="connsiteX5" fmla="*/ 4762 w 360363"/>
              <a:gd name="connsiteY5" fmla="*/ 0 h 231349"/>
              <a:gd name="connsiteX0" fmla="*/ 4762 w 360363"/>
              <a:gd name="connsiteY0" fmla="*/ 0 h 231349"/>
              <a:gd name="connsiteX1" fmla="*/ 112713 w 360363"/>
              <a:gd name="connsiteY1" fmla="*/ 4763 h 231349"/>
              <a:gd name="connsiteX2" fmla="*/ 360363 w 360363"/>
              <a:gd name="connsiteY2" fmla="*/ 231349 h 231349"/>
              <a:gd name="connsiteX3" fmla="*/ 106685 w 360363"/>
              <a:gd name="connsiteY3" fmla="*/ 78694 h 231349"/>
              <a:gd name="connsiteX4" fmla="*/ 0 w 360363"/>
              <a:gd name="connsiteY4" fmla="*/ 52755 h 231349"/>
              <a:gd name="connsiteX5" fmla="*/ 4762 w 360363"/>
              <a:gd name="connsiteY5" fmla="*/ 0 h 231349"/>
              <a:gd name="connsiteX0" fmla="*/ 4762 w 360363"/>
              <a:gd name="connsiteY0" fmla="*/ 0 h 231349"/>
              <a:gd name="connsiteX1" fmla="*/ 112713 w 360363"/>
              <a:gd name="connsiteY1" fmla="*/ 4763 h 231349"/>
              <a:gd name="connsiteX2" fmla="*/ 218604 w 360363"/>
              <a:gd name="connsiteY2" fmla="*/ 97744 h 231349"/>
              <a:gd name="connsiteX3" fmla="*/ 360363 w 360363"/>
              <a:gd name="connsiteY3" fmla="*/ 231349 h 231349"/>
              <a:gd name="connsiteX4" fmla="*/ 106685 w 360363"/>
              <a:gd name="connsiteY4" fmla="*/ 78694 h 231349"/>
              <a:gd name="connsiteX5" fmla="*/ 0 w 360363"/>
              <a:gd name="connsiteY5" fmla="*/ 52755 h 231349"/>
              <a:gd name="connsiteX6" fmla="*/ 4762 w 360363"/>
              <a:gd name="connsiteY6" fmla="*/ 0 h 231349"/>
              <a:gd name="connsiteX0" fmla="*/ 4762 w 360363"/>
              <a:gd name="connsiteY0" fmla="*/ 0 h 231349"/>
              <a:gd name="connsiteX1" fmla="*/ 112713 w 360363"/>
              <a:gd name="connsiteY1" fmla="*/ 4763 h 231349"/>
              <a:gd name="connsiteX2" fmla="*/ 247179 w 360363"/>
              <a:gd name="connsiteY2" fmla="*/ 88219 h 231349"/>
              <a:gd name="connsiteX3" fmla="*/ 360363 w 360363"/>
              <a:gd name="connsiteY3" fmla="*/ 231349 h 231349"/>
              <a:gd name="connsiteX4" fmla="*/ 106685 w 360363"/>
              <a:gd name="connsiteY4" fmla="*/ 78694 h 231349"/>
              <a:gd name="connsiteX5" fmla="*/ 0 w 360363"/>
              <a:gd name="connsiteY5" fmla="*/ 52755 h 231349"/>
              <a:gd name="connsiteX6" fmla="*/ 4762 w 360363"/>
              <a:gd name="connsiteY6" fmla="*/ 0 h 231349"/>
              <a:gd name="connsiteX0" fmla="*/ 4762 w 247179"/>
              <a:gd name="connsiteY0" fmla="*/ 0 h 148005"/>
              <a:gd name="connsiteX1" fmla="*/ 112713 w 247179"/>
              <a:gd name="connsiteY1" fmla="*/ 4763 h 148005"/>
              <a:gd name="connsiteX2" fmla="*/ 247179 w 247179"/>
              <a:gd name="connsiteY2" fmla="*/ 88219 h 148005"/>
              <a:gd name="connsiteX3" fmla="*/ 222250 w 247179"/>
              <a:gd name="connsiteY3" fmla="*/ 148005 h 148005"/>
              <a:gd name="connsiteX4" fmla="*/ 106685 w 247179"/>
              <a:gd name="connsiteY4" fmla="*/ 78694 h 148005"/>
              <a:gd name="connsiteX5" fmla="*/ 0 w 247179"/>
              <a:gd name="connsiteY5" fmla="*/ 52755 h 148005"/>
              <a:gd name="connsiteX6" fmla="*/ 4762 w 247179"/>
              <a:gd name="connsiteY6" fmla="*/ 0 h 148005"/>
              <a:gd name="connsiteX0" fmla="*/ 4762 w 247179"/>
              <a:gd name="connsiteY0" fmla="*/ 0 h 148005"/>
              <a:gd name="connsiteX1" fmla="*/ 112713 w 247179"/>
              <a:gd name="connsiteY1" fmla="*/ 4763 h 148005"/>
              <a:gd name="connsiteX2" fmla="*/ 247179 w 247179"/>
              <a:gd name="connsiteY2" fmla="*/ 88219 h 148005"/>
              <a:gd name="connsiteX3" fmla="*/ 222250 w 247179"/>
              <a:gd name="connsiteY3" fmla="*/ 148005 h 148005"/>
              <a:gd name="connsiteX4" fmla="*/ 75728 w 247179"/>
              <a:gd name="connsiteY4" fmla="*/ 42975 h 148005"/>
              <a:gd name="connsiteX5" fmla="*/ 0 w 247179"/>
              <a:gd name="connsiteY5" fmla="*/ 52755 h 148005"/>
              <a:gd name="connsiteX6" fmla="*/ 4762 w 247179"/>
              <a:gd name="connsiteY6" fmla="*/ 0 h 148005"/>
              <a:gd name="connsiteX0" fmla="*/ 7143 w 249560"/>
              <a:gd name="connsiteY0" fmla="*/ 0 h 148005"/>
              <a:gd name="connsiteX1" fmla="*/ 115094 w 249560"/>
              <a:gd name="connsiteY1" fmla="*/ 4763 h 148005"/>
              <a:gd name="connsiteX2" fmla="*/ 249560 w 249560"/>
              <a:gd name="connsiteY2" fmla="*/ 88219 h 148005"/>
              <a:gd name="connsiteX3" fmla="*/ 224631 w 249560"/>
              <a:gd name="connsiteY3" fmla="*/ 148005 h 148005"/>
              <a:gd name="connsiteX4" fmla="*/ 78109 w 249560"/>
              <a:gd name="connsiteY4" fmla="*/ 42975 h 148005"/>
              <a:gd name="connsiteX5" fmla="*/ 0 w 249560"/>
              <a:gd name="connsiteY5" fmla="*/ 81330 h 148005"/>
              <a:gd name="connsiteX6" fmla="*/ 7143 w 249560"/>
              <a:gd name="connsiteY6" fmla="*/ 0 h 148005"/>
              <a:gd name="connsiteX0" fmla="*/ 7143 w 249560"/>
              <a:gd name="connsiteY0" fmla="*/ 0 h 148005"/>
              <a:gd name="connsiteX1" fmla="*/ 115094 w 249560"/>
              <a:gd name="connsiteY1" fmla="*/ 4763 h 148005"/>
              <a:gd name="connsiteX2" fmla="*/ 249560 w 249560"/>
              <a:gd name="connsiteY2" fmla="*/ 88219 h 148005"/>
              <a:gd name="connsiteX3" fmla="*/ 224631 w 249560"/>
              <a:gd name="connsiteY3" fmla="*/ 148005 h 148005"/>
              <a:gd name="connsiteX4" fmla="*/ 101922 w 249560"/>
              <a:gd name="connsiteY4" fmla="*/ 73931 h 148005"/>
              <a:gd name="connsiteX5" fmla="*/ 0 w 249560"/>
              <a:gd name="connsiteY5" fmla="*/ 81330 h 148005"/>
              <a:gd name="connsiteX6" fmla="*/ 7143 w 249560"/>
              <a:gd name="connsiteY6" fmla="*/ 0 h 148005"/>
              <a:gd name="connsiteX0" fmla="*/ 9524 w 251941"/>
              <a:gd name="connsiteY0" fmla="*/ 0 h 148005"/>
              <a:gd name="connsiteX1" fmla="*/ 117475 w 251941"/>
              <a:gd name="connsiteY1" fmla="*/ 4763 h 148005"/>
              <a:gd name="connsiteX2" fmla="*/ 251941 w 251941"/>
              <a:gd name="connsiteY2" fmla="*/ 88219 h 148005"/>
              <a:gd name="connsiteX3" fmla="*/ 227012 w 251941"/>
              <a:gd name="connsiteY3" fmla="*/ 148005 h 148005"/>
              <a:gd name="connsiteX4" fmla="*/ 104303 w 251941"/>
              <a:gd name="connsiteY4" fmla="*/ 73931 h 148005"/>
              <a:gd name="connsiteX5" fmla="*/ 0 w 251941"/>
              <a:gd name="connsiteY5" fmla="*/ 50374 h 148005"/>
              <a:gd name="connsiteX6" fmla="*/ 9524 w 251941"/>
              <a:gd name="connsiteY6" fmla="*/ 0 h 148005"/>
              <a:gd name="connsiteX0" fmla="*/ 9524 w 251941"/>
              <a:gd name="connsiteY0" fmla="*/ 0 h 148005"/>
              <a:gd name="connsiteX1" fmla="*/ 117475 w 251941"/>
              <a:gd name="connsiteY1" fmla="*/ 4763 h 148005"/>
              <a:gd name="connsiteX2" fmla="*/ 251941 w 251941"/>
              <a:gd name="connsiteY2" fmla="*/ 88219 h 148005"/>
              <a:gd name="connsiteX3" fmla="*/ 227012 w 251941"/>
              <a:gd name="connsiteY3" fmla="*/ 148005 h 148005"/>
              <a:gd name="connsiteX4" fmla="*/ 92396 w 251941"/>
              <a:gd name="connsiteY4" fmla="*/ 50118 h 148005"/>
              <a:gd name="connsiteX5" fmla="*/ 0 w 251941"/>
              <a:gd name="connsiteY5" fmla="*/ 50374 h 148005"/>
              <a:gd name="connsiteX6" fmla="*/ 9524 w 251941"/>
              <a:gd name="connsiteY6" fmla="*/ 0 h 148005"/>
              <a:gd name="connsiteX0" fmla="*/ 0 w 251942"/>
              <a:gd name="connsiteY0" fmla="*/ 0 h 200392"/>
              <a:gd name="connsiteX1" fmla="*/ 117476 w 251942"/>
              <a:gd name="connsiteY1" fmla="*/ 57150 h 200392"/>
              <a:gd name="connsiteX2" fmla="*/ 251942 w 251942"/>
              <a:gd name="connsiteY2" fmla="*/ 140606 h 200392"/>
              <a:gd name="connsiteX3" fmla="*/ 227013 w 251942"/>
              <a:gd name="connsiteY3" fmla="*/ 200392 h 200392"/>
              <a:gd name="connsiteX4" fmla="*/ 92397 w 251942"/>
              <a:gd name="connsiteY4" fmla="*/ 102505 h 200392"/>
              <a:gd name="connsiteX5" fmla="*/ 1 w 251942"/>
              <a:gd name="connsiteY5" fmla="*/ 102761 h 200392"/>
              <a:gd name="connsiteX6" fmla="*/ 0 w 251942"/>
              <a:gd name="connsiteY6" fmla="*/ 0 h 200392"/>
              <a:gd name="connsiteX0" fmla="*/ 0 w 251942"/>
              <a:gd name="connsiteY0" fmla="*/ 0 h 200392"/>
              <a:gd name="connsiteX1" fmla="*/ 74613 w 251942"/>
              <a:gd name="connsiteY1" fmla="*/ 0 h 200392"/>
              <a:gd name="connsiteX2" fmla="*/ 251942 w 251942"/>
              <a:gd name="connsiteY2" fmla="*/ 140606 h 200392"/>
              <a:gd name="connsiteX3" fmla="*/ 227013 w 251942"/>
              <a:gd name="connsiteY3" fmla="*/ 200392 h 200392"/>
              <a:gd name="connsiteX4" fmla="*/ 92397 w 251942"/>
              <a:gd name="connsiteY4" fmla="*/ 102505 h 200392"/>
              <a:gd name="connsiteX5" fmla="*/ 1 w 251942"/>
              <a:gd name="connsiteY5" fmla="*/ 102761 h 200392"/>
              <a:gd name="connsiteX6" fmla="*/ 0 w 251942"/>
              <a:gd name="connsiteY6" fmla="*/ 0 h 200392"/>
              <a:gd name="connsiteX0" fmla="*/ 0 w 251942"/>
              <a:gd name="connsiteY0" fmla="*/ 0 h 200392"/>
              <a:gd name="connsiteX1" fmla="*/ 74613 w 251942"/>
              <a:gd name="connsiteY1" fmla="*/ 0 h 200392"/>
              <a:gd name="connsiteX2" fmla="*/ 106686 w 251942"/>
              <a:gd name="connsiteY2" fmla="*/ 23925 h 200392"/>
              <a:gd name="connsiteX3" fmla="*/ 251942 w 251942"/>
              <a:gd name="connsiteY3" fmla="*/ 140606 h 200392"/>
              <a:gd name="connsiteX4" fmla="*/ 227013 w 251942"/>
              <a:gd name="connsiteY4" fmla="*/ 200392 h 200392"/>
              <a:gd name="connsiteX5" fmla="*/ 92397 w 251942"/>
              <a:gd name="connsiteY5" fmla="*/ 102505 h 200392"/>
              <a:gd name="connsiteX6" fmla="*/ 1 w 251942"/>
              <a:gd name="connsiteY6" fmla="*/ 102761 h 200392"/>
              <a:gd name="connsiteX7" fmla="*/ 0 w 251942"/>
              <a:gd name="connsiteY7" fmla="*/ 0 h 200392"/>
              <a:gd name="connsiteX0" fmla="*/ 0 w 251942"/>
              <a:gd name="connsiteY0" fmla="*/ 57085 h 257477"/>
              <a:gd name="connsiteX1" fmla="*/ 74613 w 251942"/>
              <a:gd name="connsiteY1" fmla="*/ 57085 h 257477"/>
              <a:gd name="connsiteX2" fmla="*/ 106686 w 251942"/>
              <a:gd name="connsiteY2" fmla="*/ 81010 h 257477"/>
              <a:gd name="connsiteX3" fmla="*/ 92399 w 251942"/>
              <a:gd name="connsiteY3" fmla="*/ 48 h 257477"/>
              <a:gd name="connsiteX4" fmla="*/ 251942 w 251942"/>
              <a:gd name="connsiteY4" fmla="*/ 197691 h 257477"/>
              <a:gd name="connsiteX5" fmla="*/ 227013 w 251942"/>
              <a:gd name="connsiteY5" fmla="*/ 257477 h 257477"/>
              <a:gd name="connsiteX6" fmla="*/ 92397 w 251942"/>
              <a:gd name="connsiteY6" fmla="*/ 159590 h 257477"/>
              <a:gd name="connsiteX7" fmla="*/ 1 w 251942"/>
              <a:gd name="connsiteY7" fmla="*/ 159846 h 257477"/>
              <a:gd name="connsiteX8" fmla="*/ 0 w 251942"/>
              <a:gd name="connsiteY8" fmla="*/ 57085 h 257477"/>
              <a:gd name="connsiteX0" fmla="*/ 0 w 251942"/>
              <a:gd name="connsiteY0" fmla="*/ 23779 h 224171"/>
              <a:gd name="connsiteX1" fmla="*/ 74613 w 251942"/>
              <a:gd name="connsiteY1" fmla="*/ 23779 h 224171"/>
              <a:gd name="connsiteX2" fmla="*/ 106686 w 251942"/>
              <a:gd name="connsiteY2" fmla="*/ 47704 h 224171"/>
              <a:gd name="connsiteX3" fmla="*/ 159074 w 251942"/>
              <a:gd name="connsiteY3" fmla="*/ 79 h 224171"/>
              <a:gd name="connsiteX4" fmla="*/ 251942 w 251942"/>
              <a:gd name="connsiteY4" fmla="*/ 164385 h 224171"/>
              <a:gd name="connsiteX5" fmla="*/ 227013 w 251942"/>
              <a:gd name="connsiteY5" fmla="*/ 224171 h 224171"/>
              <a:gd name="connsiteX6" fmla="*/ 92397 w 251942"/>
              <a:gd name="connsiteY6" fmla="*/ 126284 h 224171"/>
              <a:gd name="connsiteX7" fmla="*/ 1 w 251942"/>
              <a:gd name="connsiteY7" fmla="*/ 126540 h 224171"/>
              <a:gd name="connsiteX8" fmla="*/ 0 w 251942"/>
              <a:gd name="connsiteY8" fmla="*/ 23779 h 224171"/>
              <a:gd name="connsiteX0" fmla="*/ 0 w 251942"/>
              <a:gd name="connsiteY0" fmla="*/ 23779 h 224171"/>
              <a:gd name="connsiteX1" fmla="*/ 74613 w 251942"/>
              <a:gd name="connsiteY1" fmla="*/ 23779 h 224171"/>
              <a:gd name="connsiteX2" fmla="*/ 106686 w 251942"/>
              <a:gd name="connsiteY2" fmla="*/ 47704 h 224171"/>
              <a:gd name="connsiteX3" fmla="*/ 159074 w 251942"/>
              <a:gd name="connsiteY3" fmla="*/ 79 h 224171"/>
              <a:gd name="connsiteX4" fmla="*/ 209080 w 251942"/>
              <a:gd name="connsiteY4" fmla="*/ 90568 h 224171"/>
              <a:gd name="connsiteX5" fmla="*/ 251942 w 251942"/>
              <a:gd name="connsiteY5" fmla="*/ 164385 h 224171"/>
              <a:gd name="connsiteX6" fmla="*/ 227013 w 251942"/>
              <a:gd name="connsiteY6" fmla="*/ 224171 h 224171"/>
              <a:gd name="connsiteX7" fmla="*/ 92397 w 251942"/>
              <a:gd name="connsiteY7" fmla="*/ 126284 h 224171"/>
              <a:gd name="connsiteX8" fmla="*/ 1 w 251942"/>
              <a:gd name="connsiteY8" fmla="*/ 126540 h 224171"/>
              <a:gd name="connsiteX9" fmla="*/ 0 w 251942"/>
              <a:gd name="connsiteY9" fmla="*/ 23779 h 224171"/>
              <a:gd name="connsiteX0" fmla="*/ 0 w 251942"/>
              <a:gd name="connsiteY0" fmla="*/ 23779 h 224171"/>
              <a:gd name="connsiteX1" fmla="*/ 74613 w 251942"/>
              <a:gd name="connsiteY1" fmla="*/ 23779 h 224171"/>
              <a:gd name="connsiteX2" fmla="*/ 106686 w 251942"/>
              <a:gd name="connsiteY2" fmla="*/ 47704 h 224171"/>
              <a:gd name="connsiteX3" fmla="*/ 159074 w 251942"/>
              <a:gd name="connsiteY3" fmla="*/ 79 h 224171"/>
              <a:gd name="connsiteX4" fmla="*/ 120974 w 251942"/>
              <a:gd name="connsiteY4" fmla="*/ 69137 h 224171"/>
              <a:gd name="connsiteX5" fmla="*/ 251942 w 251942"/>
              <a:gd name="connsiteY5" fmla="*/ 164385 h 224171"/>
              <a:gd name="connsiteX6" fmla="*/ 227013 w 251942"/>
              <a:gd name="connsiteY6" fmla="*/ 224171 h 224171"/>
              <a:gd name="connsiteX7" fmla="*/ 92397 w 251942"/>
              <a:gd name="connsiteY7" fmla="*/ 126284 h 224171"/>
              <a:gd name="connsiteX8" fmla="*/ 1 w 251942"/>
              <a:gd name="connsiteY8" fmla="*/ 126540 h 224171"/>
              <a:gd name="connsiteX9" fmla="*/ 0 w 251942"/>
              <a:gd name="connsiteY9" fmla="*/ 23779 h 224171"/>
              <a:gd name="connsiteX0" fmla="*/ 0 w 263848"/>
              <a:gd name="connsiteY0" fmla="*/ 23779 h 224171"/>
              <a:gd name="connsiteX1" fmla="*/ 74613 w 263848"/>
              <a:gd name="connsiteY1" fmla="*/ 23779 h 224171"/>
              <a:gd name="connsiteX2" fmla="*/ 106686 w 263848"/>
              <a:gd name="connsiteY2" fmla="*/ 47704 h 224171"/>
              <a:gd name="connsiteX3" fmla="*/ 159074 w 263848"/>
              <a:gd name="connsiteY3" fmla="*/ 79 h 224171"/>
              <a:gd name="connsiteX4" fmla="*/ 120974 w 263848"/>
              <a:gd name="connsiteY4" fmla="*/ 69137 h 224171"/>
              <a:gd name="connsiteX5" fmla="*/ 263848 w 263848"/>
              <a:gd name="connsiteY5" fmla="*/ 152478 h 224171"/>
              <a:gd name="connsiteX6" fmla="*/ 227013 w 263848"/>
              <a:gd name="connsiteY6" fmla="*/ 224171 h 224171"/>
              <a:gd name="connsiteX7" fmla="*/ 92397 w 263848"/>
              <a:gd name="connsiteY7" fmla="*/ 126284 h 224171"/>
              <a:gd name="connsiteX8" fmla="*/ 1 w 263848"/>
              <a:gd name="connsiteY8" fmla="*/ 126540 h 224171"/>
              <a:gd name="connsiteX9" fmla="*/ 0 w 263848"/>
              <a:gd name="connsiteY9" fmla="*/ 23779 h 224171"/>
              <a:gd name="connsiteX0" fmla="*/ 0 w 263848"/>
              <a:gd name="connsiteY0" fmla="*/ 64182 h 264574"/>
              <a:gd name="connsiteX1" fmla="*/ 74613 w 263848"/>
              <a:gd name="connsiteY1" fmla="*/ 64182 h 264574"/>
              <a:gd name="connsiteX2" fmla="*/ 90017 w 263848"/>
              <a:gd name="connsiteY2" fmla="*/ 0 h 264574"/>
              <a:gd name="connsiteX3" fmla="*/ 159074 w 263848"/>
              <a:gd name="connsiteY3" fmla="*/ 40482 h 264574"/>
              <a:gd name="connsiteX4" fmla="*/ 120974 w 263848"/>
              <a:gd name="connsiteY4" fmla="*/ 109540 h 264574"/>
              <a:gd name="connsiteX5" fmla="*/ 263848 w 263848"/>
              <a:gd name="connsiteY5" fmla="*/ 192881 h 264574"/>
              <a:gd name="connsiteX6" fmla="*/ 227013 w 263848"/>
              <a:gd name="connsiteY6" fmla="*/ 264574 h 264574"/>
              <a:gd name="connsiteX7" fmla="*/ 92397 w 263848"/>
              <a:gd name="connsiteY7" fmla="*/ 166687 h 264574"/>
              <a:gd name="connsiteX8" fmla="*/ 1 w 263848"/>
              <a:gd name="connsiteY8" fmla="*/ 166943 h 264574"/>
              <a:gd name="connsiteX9" fmla="*/ 0 w 263848"/>
              <a:gd name="connsiteY9" fmla="*/ 64182 h 26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848" h="264574">
                <a:moveTo>
                  <a:pt x="0" y="64182"/>
                </a:moveTo>
                <a:lnTo>
                  <a:pt x="74613" y="64182"/>
                </a:lnTo>
                <a:lnTo>
                  <a:pt x="90017" y="0"/>
                </a:lnTo>
                <a:cubicBezTo>
                  <a:pt x="96367" y="2381"/>
                  <a:pt x="152724" y="38101"/>
                  <a:pt x="159074" y="40482"/>
                </a:cubicBezTo>
                <a:lnTo>
                  <a:pt x="120974" y="109540"/>
                </a:lnTo>
                <a:lnTo>
                  <a:pt x="263848" y="192881"/>
                </a:lnTo>
                <a:lnTo>
                  <a:pt x="227013" y="264574"/>
                </a:lnTo>
                <a:lnTo>
                  <a:pt x="92397" y="166687"/>
                </a:lnTo>
                <a:lnTo>
                  <a:pt x="1" y="166943"/>
                </a:lnTo>
                <a:cubicBezTo>
                  <a:pt x="1" y="132689"/>
                  <a:pt x="0" y="98436"/>
                  <a:pt x="0" y="64182"/>
                </a:cubicBezTo>
                <a:close/>
              </a:path>
            </a:pathLst>
          </a:custGeom>
          <a:solidFill>
            <a:srgbClr val="FFCCCC"/>
          </a:solidFill>
          <a:ln w="19050">
            <a:solidFill>
              <a:schemeClr val="tx1"/>
            </a:solidFill>
            <a:prstDash val="sysDot"/>
            <a:miter lim="800000"/>
            <a:headEnd/>
            <a:tailEnd/>
          </a:ln>
          <a:effectLst/>
        </p:spPr>
        <p:txBody>
          <a:bodyPr wrap="none" anchor="ctr"/>
          <a:lstStyle/>
          <a:p>
            <a:endParaRPr lang="ja-JP" altLang="en-US">
              <a:ln>
                <a:solidFill>
                  <a:schemeClr val="tx1"/>
                </a:solidFill>
              </a:ln>
            </a:endParaRPr>
          </a:p>
        </p:txBody>
      </p:sp>
      <p:sp>
        <p:nvSpPr>
          <p:cNvPr id="117" name="フリーフォーム 116"/>
          <p:cNvSpPr/>
          <p:nvPr/>
        </p:nvSpPr>
        <p:spPr>
          <a:xfrm>
            <a:off x="2862882" y="3150102"/>
            <a:ext cx="1658536" cy="742046"/>
          </a:xfrm>
          <a:custGeom>
            <a:avLst/>
            <a:gdLst>
              <a:gd name="connsiteX0" fmla="*/ 0 w 1388269"/>
              <a:gd name="connsiteY0" fmla="*/ 550069 h 626269"/>
              <a:gd name="connsiteX1" fmla="*/ 35719 w 1388269"/>
              <a:gd name="connsiteY1" fmla="*/ 626269 h 626269"/>
              <a:gd name="connsiteX2" fmla="*/ 1388269 w 1388269"/>
              <a:gd name="connsiteY2" fmla="*/ 128588 h 626269"/>
              <a:gd name="connsiteX3" fmla="*/ 1340644 w 1388269"/>
              <a:gd name="connsiteY3" fmla="*/ 0 h 626269"/>
              <a:gd name="connsiteX4" fmla="*/ 0 w 1388269"/>
              <a:gd name="connsiteY4" fmla="*/ 550069 h 626269"/>
              <a:gd name="connsiteX0" fmla="*/ 0 w 1481138"/>
              <a:gd name="connsiteY0" fmla="*/ 602457 h 678657"/>
              <a:gd name="connsiteX1" fmla="*/ 35719 w 1481138"/>
              <a:gd name="connsiteY1" fmla="*/ 678657 h 678657"/>
              <a:gd name="connsiteX2" fmla="*/ 1388269 w 1481138"/>
              <a:gd name="connsiteY2" fmla="*/ 180976 h 678657"/>
              <a:gd name="connsiteX3" fmla="*/ 1481138 w 1481138"/>
              <a:gd name="connsiteY3" fmla="*/ 0 h 678657"/>
              <a:gd name="connsiteX4" fmla="*/ 0 w 1481138"/>
              <a:gd name="connsiteY4" fmla="*/ 602457 h 678657"/>
              <a:gd name="connsiteX0" fmla="*/ 0 w 1516857"/>
              <a:gd name="connsiteY0" fmla="*/ 602457 h 678657"/>
              <a:gd name="connsiteX1" fmla="*/ 35719 w 1516857"/>
              <a:gd name="connsiteY1" fmla="*/ 678657 h 678657"/>
              <a:gd name="connsiteX2" fmla="*/ 1516857 w 1516857"/>
              <a:gd name="connsiteY2" fmla="*/ 123826 h 678657"/>
              <a:gd name="connsiteX3" fmla="*/ 1481138 w 1516857"/>
              <a:gd name="connsiteY3" fmla="*/ 0 h 678657"/>
              <a:gd name="connsiteX4" fmla="*/ 0 w 1516857"/>
              <a:gd name="connsiteY4" fmla="*/ 602457 h 678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857" h="678657">
                <a:moveTo>
                  <a:pt x="0" y="602457"/>
                </a:moveTo>
                <a:lnTo>
                  <a:pt x="35719" y="678657"/>
                </a:lnTo>
                <a:lnTo>
                  <a:pt x="1516857" y="123826"/>
                </a:lnTo>
                <a:lnTo>
                  <a:pt x="1481138" y="0"/>
                </a:lnTo>
                <a:lnTo>
                  <a:pt x="0" y="602457"/>
                </a:lnTo>
                <a:close/>
              </a:path>
            </a:pathLst>
          </a:custGeom>
          <a:solidFill>
            <a:srgbClr val="FFCCCC"/>
          </a:solidFill>
          <a:ln w="19050">
            <a:solidFill>
              <a:schemeClr val="tx1"/>
            </a:solidFill>
            <a:prstDash val="sysDot"/>
            <a:miter lim="800000"/>
            <a:headEnd/>
            <a:tailEnd/>
          </a:ln>
          <a:effectLst/>
        </p:spPr>
        <p:txBody>
          <a:bodyPr wrap="none" anchor="ctr"/>
          <a:lstStyle/>
          <a:p>
            <a:endParaRPr lang="ja-JP" altLang="en-US">
              <a:ln>
                <a:solidFill>
                  <a:schemeClr val="tx1"/>
                </a:solidFill>
              </a:ln>
            </a:endParaRPr>
          </a:p>
        </p:txBody>
      </p:sp>
      <p:sp>
        <p:nvSpPr>
          <p:cNvPr id="118" name="Rectangle 24"/>
          <p:cNvSpPr>
            <a:spLocks noChangeArrowheads="1"/>
          </p:cNvSpPr>
          <p:nvPr/>
        </p:nvSpPr>
        <p:spPr bwMode="auto">
          <a:xfrm>
            <a:off x="4869016" y="3335418"/>
            <a:ext cx="956954" cy="1162444"/>
          </a:xfrm>
          <a:custGeom>
            <a:avLst/>
            <a:gdLst>
              <a:gd name="connsiteX0" fmla="*/ 0 w 474663"/>
              <a:gd name="connsiteY0" fmla="*/ 0 h 154781"/>
              <a:gd name="connsiteX1" fmla="*/ 474663 w 474663"/>
              <a:gd name="connsiteY1" fmla="*/ 0 h 154781"/>
              <a:gd name="connsiteX2" fmla="*/ 474663 w 474663"/>
              <a:gd name="connsiteY2" fmla="*/ 154781 h 154781"/>
              <a:gd name="connsiteX3" fmla="*/ 0 w 474663"/>
              <a:gd name="connsiteY3" fmla="*/ 154781 h 154781"/>
              <a:gd name="connsiteX4" fmla="*/ 0 w 474663"/>
              <a:gd name="connsiteY4" fmla="*/ 0 h 154781"/>
              <a:gd name="connsiteX0" fmla="*/ 0 w 579438"/>
              <a:gd name="connsiteY0" fmla="*/ 238125 h 392906"/>
              <a:gd name="connsiteX1" fmla="*/ 579438 w 579438"/>
              <a:gd name="connsiteY1" fmla="*/ 0 h 392906"/>
              <a:gd name="connsiteX2" fmla="*/ 474663 w 579438"/>
              <a:gd name="connsiteY2" fmla="*/ 392906 h 392906"/>
              <a:gd name="connsiteX3" fmla="*/ 0 w 579438"/>
              <a:gd name="connsiteY3" fmla="*/ 392906 h 392906"/>
              <a:gd name="connsiteX4" fmla="*/ 0 w 579438"/>
              <a:gd name="connsiteY4" fmla="*/ 238125 h 392906"/>
              <a:gd name="connsiteX0" fmla="*/ 0 w 822326"/>
              <a:gd name="connsiteY0" fmla="*/ 328612 h 392906"/>
              <a:gd name="connsiteX1" fmla="*/ 822326 w 822326"/>
              <a:gd name="connsiteY1" fmla="*/ 0 h 392906"/>
              <a:gd name="connsiteX2" fmla="*/ 717551 w 822326"/>
              <a:gd name="connsiteY2" fmla="*/ 392906 h 392906"/>
              <a:gd name="connsiteX3" fmla="*/ 242888 w 822326"/>
              <a:gd name="connsiteY3" fmla="*/ 392906 h 392906"/>
              <a:gd name="connsiteX4" fmla="*/ 0 w 822326"/>
              <a:gd name="connsiteY4" fmla="*/ 328612 h 392906"/>
              <a:gd name="connsiteX0" fmla="*/ 0 w 822326"/>
              <a:gd name="connsiteY0" fmla="*/ 328612 h 564356"/>
              <a:gd name="connsiteX1" fmla="*/ 822326 w 822326"/>
              <a:gd name="connsiteY1" fmla="*/ 0 h 564356"/>
              <a:gd name="connsiteX2" fmla="*/ 717551 w 822326"/>
              <a:gd name="connsiteY2" fmla="*/ 392906 h 564356"/>
              <a:gd name="connsiteX3" fmla="*/ 38101 w 822326"/>
              <a:gd name="connsiteY3" fmla="*/ 564356 h 564356"/>
              <a:gd name="connsiteX4" fmla="*/ 0 w 822326"/>
              <a:gd name="connsiteY4" fmla="*/ 328612 h 564356"/>
              <a:gd name="connsiteX0" fmla="*/ 0 w 879476"/>
              <a:gd name="connsiteY0" fmla="*/ 328612 h 564356"/>
              <a:gd name="connsiteX1" fmla="*/ 822326 w 879476"/>
              <a:gd name="connsiteY1" fmla="*/ 0 h 564356"/>
              <a:gd name="connsiteX2" fmla="*/ 879476 w 879476"/>
              <a:gd name="connsiteY2" fmla="*/ 564356 h 564356"/>
              <a:gd name="connsiteX3" fmla="*/ 38101 w 879476"/>
              <a:gd name="connsiteY3" fmla="*/ 564356 h 564356"/>
              <a:gd name="connsiteX4" fmla="*/ 0 w 879476"/>
              <a:gd name="connsiteY4" fmla="*/ 328612 h 564356"/>
              <a:gd name="connsiteX0" fmla="*/ 0 w 879476"/>
              <a:gd name="connsiteY0" fmla="*/ 328612 h 564356"/>
              <a:gd name="connsiteX1" fmla="*/ 822326 w 879476"/>
              <a:gd name="connsiteY1" fmla="*/ 0 h 564356"/>
              <a:gd name="connsiteX2" fmla="*/ 879476 w 879476"/>
              <a:gd name="connsiteY2" fmla="*/ 564356 h 564356"/>
              <a:gd name="connsiteX3" fmla="*/ 557931 w 879476"/>
              <a:gd name="connsiteY3" fmla="*/ 558827 h 564356"/>
              <a:gd name="connsiteX4" fmla="*/ 38101 w 879476"/>
              <a:gd name="connsiteY4" fmla="*/ 564356 h 564356"/>
              <a:gd name="connsiteX5" fmla="*/ 0 w 879476"/>
              <a:gd name="connsiteY5" fmla="*/ 328612 h 564356"/>
              <a:gd name="connsiteX0" fmla="*/ 0 w 879476"/>
              <a:gd name="connsiteY0" fmla="*/ 328612 h 763615"/>
              <a:gd name="connsiteX1" fmla="*/ 822326 w 879476"/>
              <a:gd name="connsiteY1" fmla="*/ 0 h 763615"/>
              <a:gd name="connsiteX2" fmla="*/ 879476 w 879476"/>
              <a:gd name="connsiteY2" fmla="*/ 564356 h 763615"/>
              <a:gd name="connsiteX3" fmla="*/ 529356 w 879476"/>
              <a:gd name="connsiteY3" fmla="*/ 763615 h 763615"/>
              <a:gd name="connsiteX4" fmla="*/ 38101 w 879476"/>
              <a:gd name="connsiteY4" fmla="*/ 564356 h 763615"/>
              <a:gd name="connsiteX5" fmla="*/ 0 w 879476"/>
              <a:gd name="connsiteY5" fmla="*/ 328612 h 763615"/>
              <a:gd name="connsiteX0" fmla="*/ 0 w 879476"/>
              <a:gd name="connsiteY0" fmla="*/ 328612 h 763615"/>
              <a:gd name="connsiteX1" fmla="*/ 822326 w 879476"/>
              <a:gd name="connsiteY1" fmla="*/ 0 h 763615"/>
              <a:gd name="connsiteX2" fmla="*/ 879476 w 879476"/>
              <a:gd name="connsiteY2" fmla="*/ 564356 h 763615"/>
              <a:gd name="connsiteX3" fmla="*/ 705568 w 879476"/>
              <a:gd name="connsiteY3" fmla="*/ 663602 h 763615"/>
              <a:gd name="connsiteX4" fmla="*/ 529356 w 879476"/>
              <a:gd name="connsiteY4" fmla="*/ 763615 h 763615"/>
              <a:gd name="connsiteX5" fmla="*/ 38101 w 879476"/>
              <a:gd name="connsiteY5" fmla="*/ 564356 h 763615"/>
              <a:gd name="connsiteX6" fmla="*/ 0 w 879476"/>
              <a:gd name="connsiteY6" fmla="*/ 328612 h 763615"/>
              <a:gd name="connsiteX0" fmla="*/ 0 w 924643"/>
              <a:gd name="connsiteY0" fmla="*/ 328612 h 1173189"/>
              <a:gd name="connsiteX1" fmla="*/ 822326 w 924643"/>
              <a:gd name="connsiteY1" fmla="*/ 0 h 1173189"/>
              <a:gd name="connsiteX2" fmla="*/ 879476 w 924643"/>
              <a:gd name="connsiteY2" fmla="*/ 564356 h 1173189"/>
              <a:gd name="connsiteX3" fmla="*/ 924643 w 924643"/>
              <a:gd name="connsiteY3" fmla="*/ 1173189 h 1173189"/>
              <a:gd name="connsiteX4" fmla="*/ 529356 w 924643"/>
              <a:gd name="connsiteY4" fmla="*/ 763615 h 1173189"/>
              <a:gd name="connsiteX5" fmla="*/ 38101 w 924643"/>
              <a:gd name="connsiteY5" fmla="*/ 564356 h 1173189"/>
              <a:gd name="connsiteX6" fmla="*/ 0 w 924643"/>
              <a:gd name="connsiteY6" fmla="*/ 328612 h 1173189"/>
              <a:gd name="connsiteX0" fmla="*/ 0 w 910356"/>
              <a:gd name="connsiteY0" fmla="*/ 395287 h 1173189"/>
              <a:gd name="connsiteX1" fmla="*/ 808039 w 910356"/>
              <a:gd name="connsiteY1" fmla="*/ 0 h 1173189"/>
              <a:gd name="connsiteX2" fmla="*/ 865189 w 910356"/>
              <a:gd name="connsiteY2" fmla="*/ 564356 h 1173189"/>
              <a:gd name="connsiteX3" fmla="*/ 910356 w 910356"/>
              <a:gd name="connsiteY3" fmla="*/ 1173189 h 1173189"/>
              <a:gd name="connsiteX4" fmla="*/ 515069 w 910356"/>
              <a:gd name="connsiteY4" fmla="*/ 763615 h 1173189"/>
              <a:gd name="connsiteX5" fmla="*/ 23814 w 910356"/>
              <a:gd name="connsiteY5" fmla="*/ 564356 h 1173189"/>
              <a:gd name="connsiteX6" fmla="*/ 0 w 910356"/>
              <a:gd name="connsiteY6" fmla="*/ 395287 h 1173189"/>
              <a:gd name="connsiteX0" fmla="*/ 0 w 910356"/>
              <a:gd name="connsiteY0" fmla="*/ 342899 h 1120801"/>
              <a:gd name="connsiteX1" fmla="*/ 824707 w 910356"/>
              <a:gd name="connsiteY1" fmla="*/ 0 h 1120801"/>
              <a:gd name="connsiteX2" fmla="*/ 865189 w 910356"/>
              <a:gd name="connsiteY2" fmla="*/ 511968 h 1120801"/>
              <a:gd name="connsiteX3" fmla="*/ 910356 w 910356"/>
              <a:gd name="connsiteY3" fmla="*/ 1120801 h 1120801"/>
              <a:gd name="connsiteX4" fmla="*/ 515069 w 910356"/>
              <a:gd name="connsiteY4" fmla="*/ 711227 h 1120801"/>
              <a:gd name="connsiteX5" fmla="*/ 23814 w 910356"/>
              <a:gd name="connsiteY5" fmla="*/ 511968 h 1120801"/>
              <a:gd name="connsiteX6" fmla="*/ 0 w 910356"/>
              <a:gd name="connsiteY6" fmla="*/ 342899 h 1120801"/>
              <a:gd name="connsiteX0" fmla="*/ 64293 w 886542"/>
              <a:gd name="connsiteY0" fmla="*/ 371474 h 1120801"/>
              <a:gd name="connsiteX1" fmla="*/ 800893 w 886542"/>
              <a:gd name="connsiteY1" fmla="*/ 0 h 1120801"/>
              <a:gd name="connsiteX2" fmla="*/ 841375 w 886542"/>
              <a:gd name="connsiteY2" fmla="*/ 511968 h 1120801"/>
              <a:gd name="connsiteX3" fmla="*/ 886542 w 886542"/>
              <a:gd name="connsiteY3" fmla="*/ 1120801 h 1120801"/>
              <a:gd name="connsiteX4" fmla="*/ 491255 w 886542"/>
              <a:gd name="connsiteY4" fmla="*/ 711227 h 1120801"/>
              <a:gd name="connsiteX5" fmla="*/ 0 w 886542"/>
              <a:gd name="connsiteY5" fmla="*/ 511968 h 1120801"/>
              <a:gd name="connsiteX6" fmla="*/ 64293 w 886542"/>
              <a:gd name="connsiteY6" fmla="*/ 371474 h 1120801"/>
              <a:gd name="connsiteX0" fmla="*/ 0 w 898449"/>
              <a:gd name="connsiteY0" fmla="*/ 335755 h 1120801"/>
              <a:gd name="connsiteX1" fmla="*/ 812800 w 898449"/>
              <a:gd name="connsiteY1" fmla="*/ 0 h 1120801"/>
              <a:gd name="connsiteX2" fmla="*/ 853282 w 898449"/>
              <a:gd name="connsiteY2" fmla="*/ 511968 h 1120801"/>
              <a:gd name="connsiteX3" fmla="*/ 898449 w 898449"/>
              <a:gd name="connsiteY3" fmla="*/ 1120801 h 1120801"/>
              <a:gd name="connsiteX4" fmla="*/ 503162 w 898449"/>
              <a:gd name="connsiteY4" fmla="*/ 711227 h 1120801"/>
              <a:gd name="connsiteX5" fmla="*/ 11907 w 898449"/>
              <a:gd name="connsiteY5" fmla="*/ 511968 h 1120801"/>
              <a:gd name="connsiteX6" fmla="*/ 0 w 898449"/>
              <a:gd name="connsiteY6" fmla="*/ 335755 h 1120801"/>
              <a:gd name="connsiteX0" fmla="*/ 0 w 898449"/>
              <a:gd name="connsiteY0" fmla="*/ 316705 h 1101751"/>
              <a:gd name="connsiteX1" fmla="*/ 815182 w 898449"/>
              <a:gd name="connsiteY1" fmla="*/ 0 h 1101751"/>
              <a:gd name="connsiteX2" fmla="*/ 853282 w 898449"/>
              <a:gd name="connsiteY2" fmla="*/ 492918 h 1101751"/>
              <a:gd name="connsiteX3" fmla="*/ 898449 w 898449"/>
              <a:gd name="connsiteY3" fmla="*/ 1101751 h 1101751"/>
              <a:gd name="connsiteX4" fmla="*/ 503162 w 898449"/>
              <a:gd name="connsiteY4" fmla="*/ 692177 h 1101751"/>
              <a:gd name="connsiteX5" fmla="*/ 11907 w 898449"/>
              <a:gd name="connsiteY5" fmla="*/ 492918 h 1101751"/>
              <a:gd name="connsiteX6" fmla="*/ 0 w 898449"/>
              <a:gd name="connsiteY6" fmla="*/ 316705 h 1101751"/>
              <a:gd name="connsiteX0" fmla="*/ 0 w 898449"/>
              <a:gd name="connsiteY0" fmla="*/ 316705 h 1101751"/>
              <a:gd name="connsiteX1" fmla="*/ 815182 w 898449"/>
              <a:gd name="connsiteY1" fmla="*/ 0 h 1101751"/>
              <a:gd name="connsiteX2" fmla="*/ 853282 w 898449"/>
              <a:gd name="connsiteY2" fmla="*/ 492918 h 1101751"/>
              <a:gd name="connsiteX3" fmla="*/ 898449 w 898449"/>
              <a:gd name="connsiteY3" fmla="*/ 1101751 h 1101751"/>
              <a:gd name="connsiteX4" fmla="*/ 493637 w 898449"/>
              <a:gd name="connsiteY4" fmla="*/ 713608 h 1101751"/>
              <a:gd name="connsiteX5" fmla="*/ 11907 w 898449"/>
              <a:gd name="connsiteY5" fmla="*/ 492918 h 1101751"/>
              <a:gd name="connsiteX6" fmla="*/ 0 w 898449"/>
              <a:gd name="connsiteY6" fmla="*/ 316705 h 1101751"/>
              <a:gd name="connsiteX0" fmla="*/ 0 w 853282"/>
              <a:gd name="connsiteY0" fmla="*/ 316705 h 1073176"/>
              <a:gd name="connsiteX1" fmla="*/ 815182 w 853282"/>
              <a:gd name="connsiteY1" fmla="*/ 0 h 1073176"/>
              <a:gd name="connsiteX2" fmla="*/ 853282 w 853282"/>
              <a:gd name="connsiteY2" fmla="*/ 492918 h 1073176"/>
              <a:gd name="connsiteX3" fmla="*/ 848442 w 853282"/>
              <a:gd name="connsiteY3" fmla="*/ 1073176 h 1073176"/>
              <a:gd name="connsiteX4" fmla="*/ 493637 w 853282"/>
              <a:gd name="connsiteY4" fmla="*/ 713608 h 1073176"/>
              <a:gd name="connsiteX5" fmla="*/ 11907 w 853282"/>
              <a:gd name="connsiteY5" fmla="*/ 492918 h 1073176"/>
              <a:gd name="connsiteX6" fmla="*/ 0 w 853282"/>
              <a:gd name="connsiteY6" fmla="*/ 316705 h 1073176"/>
              <a:gd name="connsiteX0" fmla="*/ 0 w 853282"/>
              <a:gd name="connsiteY0" fmla="*/ 316705 h 1051745"/>
              <a:gd name="connsiteX1" fmla="*/ 815182 w 853282"/>
              <a:gd name="connsiteY1" fmla="*/ 0 h 1051745"/>
              <a:gd name="connsiteX2" fmla="*/ 853282 w 853282"/>
              <a:gd name="connsiteY2" fmla="*/ 492918 h 1051745"/>
              <a:gd name="connsiteX3" fmla="*/ 827011 w 853282"/>
              <a:gd name="connsiteY3" fmla="*/ 1051745 h 1051745"/>
              <a:gd name="connsiteX4" fmla="*/ 493637 w 853282"/>
              <a:gd name="connsiteY4" fmla="*/ 713608 h 1051745"/>
              <a:gd name="connsiteX5" fmla="*/ 11907 w 853282"/>
              <a:gd name="connsiteY5" fmla="*/ 492918 h 1051745"/>
              <a:gd name="connsiteX6" fmla="*/ 0 w 853282"/>
              <a:gd name="connsiteY6" fmla="*/ 316705 h 1051745"/>
              <a:gd name="connsiteX0" fmla="*/ 0 w 853282"/>
              <a:gd name="connsiteY0" fmla="*/ 316705 h 1051745"/>
              <a:gd name="connsiteX1" fmla="*/ 815182 w 853282"/>
              <a:gd name="connsiteY1" fmla="*/ 0 h 1051745"/>
              <a:gd name="connsiteX2" fmla="*/ 853282 w 853282"/>
              <a:gd name="connsiteY2" fmla="*/ 492918 h 1051745"/>
              <a:gd name="connsiteX3" fmla="*/ 827011 w 853282"/>
              <a:gd name="connsiteY3" fmla="*/ 1051745 h 1051745"/>
              <a:gd name="connsiteX4" fmla="*/ 493637 w 853282"/>
              <a:gd name="connsiteY4" fmla="*/ 713608 h 1051745"/>
              <a:gd name="connsiteX5" fmla="*/ 11907 w 853282"/>
              <a:gd name="connsiteY5" fmla="*/ 492918 h 1051745"/>
              <a:gd name="connsiteX6" fmla="*/ 0 w 853282"/>
              <a:gd name="connsiteY6" fmla="*/ 316705 h 1051745"/>
              <a:gd name="connsiteX0" fmla="*/ 0 w 854017"/>
              <a:gd name="connsiteY0" fmla="*/ 316705 h 1062727"/>
              <a:gd name="connsiteX1" fmla="*/ 815182 w 854017"/>
              <a:gd name="connsiteY1" fmla="*/ 0 h 1062727"/>
              <a:gd name="connsiteX2" fmla="*/ 853282 w 854017"/>
              <a:gd name="connsiteY2" fmla="*/ 492918 h 1062727"/>
              <a:gd name="connsiteX3" fmla="*/ 836537 w 854017"/>
              <a:gd name="connsiteY3" fmla="*/ 935065 h 1062727"/>
              <a:gd name="connsiteX4" fmla="*/ 827011 w 854017"/>
              <a:gd name="connsiteY4" fmla="*/ 1051745 h 1062727"/>
              <a:gd name="connsiteX5" fmla="*/ 493637 w 854017"/>
              <a:gd name="connsiteY5" fmla="*/ 713608 h 1062727"/>
              <a:gd name="connsiteX6" fmla="*/ 11907 w 854017"/>
              <a:gd name="connsiteY6" fmla="*/ 492918 h 1062727"/>
              <a:gd name="connsiteX7" fmla="*/ 0 w 854017"/>
              <a:gd name="connsiteY7" fmla="*/ 316705 h 1062727"/>
              <a:gd name="connsiteX0" fmla="*/ 0 w 875207"/>
              <a:gd name="connsiteY0" fmla="*/ 316705 h 1065162"/>
              <a:gd name="connsiteX1" fmla="*/ 815182 w 875207"/>
              <a:gd name="connsiteY1" fmla="*/ 0 h 1065162"/>
              <a:gd name="connsiteX2" fmla="*/ 853282 w 875207"/>
              <a:gd name="connsiteY2" fmla="*/ 492918 h 1065162"/>
              <a:gd name="connsiteX3" fmla="*/ 874637 w 875207"/>
              <a:gd name="connsiteY3" fmla="*/ 954115 h 1065162"/>
              <a:gd name="connsiteX4" fmla="*/ 827011 w 875207"/>
              <a:gd name="connsiteY4" fmla="*/ 1051745 h 1065162"/>
              <a:gd name="connsiteX5" fmla="*/ 493637 w 875207"/>
              <a:gd name="connsiteY5" fmla="*/ 713608 h 1065162"/>
              <a:gd name="connsiteX6" fmla="*/ 11907 w 875207"/>
              <a:gd name="connsiteY6" fmla="*/ 492918 h 1065162"/>
              <a:gd name="connsiteX7" fmla="*/ 0 w 875207"/>
              <a:gd name="connsiteY7" fmla="*/ 316705 h 1065162"/>
              <a:gd name="connsiteX0" fmla="*/ 0 w 875207"/>
              <a:gd name="connsiteY0" fmla="*/ 316705 h 1063143"/>
              <a:gd name="connsiteX1" fmla="*/ 815182 w 875207"/>
              <a:gd name="connsiteY1" fmla="*/ 0 h 1063143"/>
              <a:gd name="connsiteX2" fmla="*/ 853282 w 875207"/>
              <a:gd name="connsiteY2" fmla="*/ 492918 h 1063143"/>
              <a:gd name="connsiteX3" fmla="*/ 874637 w 875207"/>
              <a:gd name="connsiteY3" fmla="*/ 954115 h 1063143"/>
              <a:gd name="connsiteX4" fmla="*/ 827011 w 875207"/>
              <a:gd name="connsiteY4" fmla="*/ 1051745 h 1063143"/>
              <a:gd name="connsiteX5" fmla="*/ 493637 w 875207"/>
              <a:gd name="connsiteY5" fmla="*/ 713608 h 1063143"/>
              <a:gd name="connsiteX6" fmla="*/ 11907 w 875207"/>
              <a:gd name="connsiteY6" fmla="*/ 492918 h 1063143"/>
              <a:gd name="connsiteX7" fmla="*/ 0 w 875207"/>
              <a:gd name="connsiteY7" fmla="*/ 316705 h 106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207" h="1063143">
                <a:moveTo>
                  <a:pt x="0" y="316705"/>
                </a:moveTo>
                <a:lnTo>
                  <a:pt x="815182" y="0"/>
                </a:lnTo>
                <a:lnTo>
                  <a:pt x="853282" y="492918"/>
                </a:lnTo>
                <a:cubicBezTo>
                  <a:pt x="856841" y="648762"/>
                  <a:pt x="879016" y="860977"/>
                  <a:pt x="874637" y="954115"/>
                </a:cubicBezTo>
                <a:cubicBezTo>
                  <a:pt x="853590" y="1030584"/>
                  <a:pt x="884161" y="1088655"/>
                  <a:pt x="827011" y="1051745"/>
                </a:cubicBezTo>
                <a:lnTo>
                  <a:pt x="493637" y="713608"/>
                </a:lnTo>
                <a:lnTo>
                  <a:pt x="11907" y="492918"/>
                </a:lnTo>
                <a:lnTo>
                  <a:pt x="0" y="316705"/>
                </a:lnTo>
                <a:close/>
              </a:path>
            </a:pathLst>
          </a:custGeom>
          <a:solidFill>
            <a:srgbClr val="FFCCCC"/>
          </a:solidFill>
          <a:ln w="19050">
            <a:solidFill>
              <a:schemeClr val="tx1"/>
            </a:solidFill>
            <a:prstDash val="sysDot"/>
            <a:miter lim="800000"/>
            <a:headEnd/>
            <a:tailEnd/>
          </a:ln>
          <a:effectLst/>
        </p:spPr>
        <p:txBody>
          <a:bodyPr wrap="none" anchor="ctr"/>
          <a:lstStyle/>
          <a:p>
            <a:endParaRPr lang="ja-JP" altLang="en-US">
              <a:ln>
                <a:solidFill>
                  <a:schemeClr val="tx1"/>
                </a:solidFill>
              </a:ln>
            </a:endParaRPr>
          </a:p>
        </p:txBody>
      </p:sp>
      <p:sp>
        <p:nvSpPr>
          <p:cNvPr id="70" name="フリーフォーム 69"/>
          <p:cNvSpPr>
            <a:spLocks noChangeAspect="1"/>
          </p:cNvSpPr>
          <p:nvPr/>
        </p:nvSpPr>
        <p:spPr>
          <a:xfrm>
            <a:off x="3287276" y="2287558"/>
            <a:ext cx="425055" cy="410647"/>
          </a:xfrm>
          <a:custGeom>
            <a:avLst/>
            <a:gdLst>
              <a:gd name="connsiteX0" fmla="*/ 812800 w 5245100"/>
              <a:gd name="connsiteY0" fmla="*/ 368300 h 5067300"/>
              <a:gd name="connsiteX1" fmla="*/ 1054100 w 5245100"/>
              <a:gd name="connsiteY1" fmla="*/ 2235200 h 5067300"/>
              <a:gd name="connsiteX2" fmla="*/ 0 w 5245100"/>
              <a:gd name="connsiteY2" fmla="*/ 2374900 h 5067300"/>
              <a:gd name="connsiteX3" fmla="*/ 355600 w 5245100"/>
              <a:gd name="connsiteY3" fmla="*/ 5067300 h 5067300"/>
              <a:gd name="connsiteX4" fmla="*/ 4914900 w 5245100"/>
              <a:gd name="connsiteY4" fmla="*/ 4432300 h 5067300"/>
              <a:gd name="connsiteX5" fmla="*/ 5245100 w 5245100"/>
              <a:gd name="connsiteY5" fmla="*/ 4000500 h 5067300"/>
              <a:gd name="connsiteX6" fmla="*/ 4724400 w 5245100"/>
              <a:gd name="connsiteY6" fmla="*/ 292100 h 5067300"/>
              <a:gd name="connsiteX7" fmla="*/ 4318000 w 5245100"/>
              <a:gd name="connsiteY7" fmla="*/ 0 h 5067300"/>
              <a:gd name="connsiteX8" fmla="*/ 812800 w 5245100"/>
              <a:gd name="connsiteY8" fmla="*/ 368300 h 506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100" h="5067300">
                <a:moveTo>
                  <a:pt x="812800" y="368300"/>
                </a:moveTo>
                <a:lnTo>
                  <a:pt x="1054100" y="2235200"/>
                </a:lnTo>
                <a:lnTo>
                  <a:pt x="0" y="2374900"/>
                </a:lnTo>
                <a:lnTo>
                  <a:pt x="355600" y="5067300"/>
                </a:lnTo>
                <a:lnTo>
                  <a:pt x="4914900" y="4432300"/>
                </a:lnTo>
                <a:lnTo>
                  <a:pt x="5245100" y="4000500"/>
                </a:lnTo>
                <a:lnTo>
                  <a:pt x="4724400" y="292100"/>
                </a:lnTo>
                <a:lnTo>
                  <a:pt x="4318000" y="0"/>
                </a:lnTo>
                <a:lnTo>
                  <a:pt x="812800" y="368300"/>
                </a:lnTo>
                <a:close/>
              </a:path>
            </a:pathLst>
          </a:custGeom>
          <a:solidFill>
            <a:srgbClr val="FFCCCC"/>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Rectangle 24"/>
          <p:cNvSpPr>
            <a:spLocks noChangeArrowheads="1"/>
          </p:cNvSpPr>
          <p:nvPr/>
        </p:nvSpPr>
        <p:spPr bwMode="auto">
          <a:xfrm>
            <a:off x="7177656" y="1448391"/>
            <a:ext cx="436565" cy="453441"/>
          </a:xfrm>
          <a:custGeom>
            <a:avLst/>
            <a:gdLst>
              <a:gd name="connsiteX0" fmla="*/ 0 w 474663"/>
              <a:gd name="connsiteY0" fmla="*/ 0 h 155149"/>
              <a:gd name="connsiteX1" fmla="*/ 474663 w 474663"/>
              <a:gd name="connsiteY1" fmla="*/ 0 h 155149"/>
              <a:gd name="connsiteX2" fmla="*/ 474663 w 474663"/>
              <a:gd name="connsiteY2" fmla="*/ 155149 h 155149"/>
              <a:gd name="connsiteX3" fmla="*/ 0 w 474663"/>
              <a:gd name="connsiteY3" fmla="*/ 155149 h 155149"/>
              <a:gd name="connsiteX4" fmla="*/ 0 w 474663"/>
              <a:gd name="connsiteY4" fmla="*/ 0 h 155149"/>
              <a:gd name="connsiteX0" fmla="*/ 0 w 474663"/>
              <a:gd name="connsiteY0" fmla="*/ 200025 h 355174"/>
              <a:gd name="connsiteX1" fmla="*/ 393700 w 474663"/>
              <a:gd name="connsiteY1" fmla="*/ 0 h 355174"/>
              <a:gd name="connsiteX2" fmla="*/ 474663 w 474663"/>
              <a:gd name="connsiteY2" fmla="*/ 355174 h 355174"/>
              <a:gd name="connsiteX3" fmla="*/ 0 w 474663"/>
              <a:gd name="connsiteY3" fmla="*/ 355174 h 355174"/>
              <a:gd name="connsiteX4" fmla="*/ 0 w 474663"/>
              <a:gd name="connsiteY4" fmla="*/ 200025 h 355174"/>
              <a:gd name="connsiteX0" fmla="*/ 0 w 474663"/>
              <a:gd name="connsiteY0" fmla="*/ 200025 h 355174"/>
              <a:gd name="connsiteX1" fmla="*/ 393700 w 474663"/>
              <a:gd name="connsiteY1" fmla="*/ 0 h 355174"/>
              <a:gd name="connsiteX2" fmla="*/ 443996 w 474663"/>
              <a:gd name="connsiteY2" fmla="*/ 198654 h 355174"/>
              <a:gd name="connsiteX3" fmla="*/ 474663 w 474663"/>
              <a:gd name="connsiteY3" fmla="*/ 355174 h 355174"/>
              <a:gd name="connsiteX4" fmla="*/ 0 w 474663"/>
              <a:gd name="connsiteY4" fmla="*/ 355174 h 355174"/>
              <a:gd name="connsiteX5" fmla="*/ 0 w 474663"/>
              <a:gd name="connsiteY5" fmla="*/ 200025 h 355174"/>
              <a:gd name="connsiteX0" fmla="*/ 0 w 474663"/>
              <a:gd name="connsiteY0" fmla="*/ 200025 h 355174"/>
              <a:gd name="connsiteX1" fmla="*/ 393700 w 474663"/>
              <a:gd name="connsiteY1" fmla="*/ 0 h 355174"/>
              <a:gd name="connsiteX2" fmla="*/ 434471 w 474663"/>
              <a:gd name="connsiteY2" fmla="*/ 48635 h 355174"/>
              <a:gd name="connsiteX3" fmla="*/ 474663 w 474663"/>
              <a:gd name="connsiteY3" fmla="*/ 355174 h 355174"/>
              <a:gd name="connsiteX4" fmla="*/ 0 w 474663"/>
              <a:gd name="connsiteY4" fmla="*/ 355174 h 355174"/>
              <a:gd name="connsiteX5" fmla="*/ 0 w 474663"/>
              <a:gd name="connsiteY5" fmla="*/ 200025 h 355174"/>
              <a:gd name="connsiteX0" fmla="*/ 0 w 455613"/>
              <a:gd name="connsiteY0" fmla="*/ 200025 h 355174"/>
              <a:gd name="connsiteX1" fmla="*/ 393700 w 455613"/>
              <a:gd name="connsiteY1" fmla="*/ 0 h 355174"/>
              <a:gd name="connsiteX2" fmla="*/ 434471 w 455613"/>
              <a:gd name="connsiteY2" fmla="*/ 48635 h 355174"/>
              <a:gd name="connsiteX3" fmla="*/ 455613 w 455613"/>
              <a:gd name="connsiteY3" fmla="*/ 298024 h 355174"/>
              <a:gd name="connsiteX4" fmla="*/ 0 w 455613"/>
              <a:gd name="connsiteY4" fmla="*/ 355174 h 355174"/>
              <a:gd name="connsiteX5" fmla="*/ 0 w 455613"/>
              <a:gd name="connsiteY5" fmla="*/ 200025 h 355174"/>
              <a:gd name="connsiteX0" fmla="*/ 0 w 455613"/>
              <a:gd name="connsiteY0" fmla="*/ 200025 h 355174"/>
              <a:gd name="connsiteX1" fmla="*/ 393700 w 455613"/>
              <a:gd name="connsiteY1" fmla="*/ 0 h 355174"/>
              <a:gd name="connsiteX2" fmla="*/ 434471 w 455613"/>
              <a:gd name="connsiteY2" fmla="*/ 48635 h 355174"/>
              <a:gd name="connsiteX3" fmla="*/ 455613 w 455613"/>
              <a:gd name="connsiteY3" fmla="*/ 298024 h 355174"/>
              <a:gd name="connsiteX4" fmla="*/ 282071 w 455613"/>
              <a:gd name="connsiteY4" fmla="*/ 317717 h 355174"/>
              <a:gd name="connsiteX5" fmla="*/ 0 w 455613"/>
              <a:gd name="connsiteY5" fmla="*/ 355174 h 355174"/>
              <a:gd name="connsiteX6" fmla="*/ 0 w 455613"/>
              <a:gd name="connsiteY6" fmla="*/ 200025 h 355174"/>
              <a:gd name="connsiteX0" fmla="*/ 0 w 455613"/>
              <a:gd name="connsiteY0" fmla="*/ 200025 h 355174"/>
              <a:gd name="connsiteX1" fmla="*/ 393700 w 455613"/>
              <a:gd name="connsiteY1" fmla="*/ 0 h 355174"/>
              <a:gd name="connsiteX2" fmla="*/ 434471 w 455613"/>
              <a:gd name="connsiteY2" fmla="*/ 48635 h 355174"/>
              <a:gd name="connsiteX3" fmla="*/ 455613 w 455613"/>
              <a:gd name="connsiteY3" fmla="*/ 298024 h 355174"/>
              <a:gd name="connsiteX4" fmla="*/ 429709 w 455613"/>
              <a:gd name="connsiteY4" fmla="*/ 336767 h 355174"/>
              <a:gd name="connsiteX5" fmla="*/ 0 w 455613"/>
              <a:gd name="connsiteY5" fmla="*/ 355174 h 355174"/>
              <a:gd name="connsiteX6" fmla="*/ 0 w 455613"/>
              <a:gd name="connsiteY6" fmla="*/ 200025 h 355174"/>
              <a:gd name="connsiteX0" fmla="*/ 0 w 455613"/>
              <a:gd name="connsiteY0" fmla="*/ 200025 h 386131"/>
              <a:gd name="connsiteX1" fmla="*/ 393700 w 455613"/>
              <a:gd name="connsiteY1" fmla="*/ 0 h 386131"/>
              <a:gd name="connsiteX2" fmla="*/ 434471 w 455613"/>
              <a:gd name="connsiteY2" fmla="*/ 48635 h 386131"/>
              <a:gd name="connsiteX3" fmla="*/ 455613 w 455613"/>
              <a:gd name="connsiteY3" fmla="*/ 298024 h 386131"/>
              <a:gd name="connsiteX4" fmla="*/ 429709 w 455613"/>
              <a:gd name="connsiteY4" fmla="*/ 336767 h 386131"/>
              <a:gd name="connsiteX5" fmla="*/ 88106 w 455613"/>
              <a:gd name="connsiteY5" fmla="*/ 386131 h 386131"/>
              <a:gd name="connsiteX6" fmla="*/ 0 w 455613"/>
              <a:gd name="connsiteY6" fmla="*/ 200025 h 386131"/>
              <a:gd name="connsiteX0" fmla="*/ 0 w 455613"/>
              <a:gd name="connsiteY0" fmla="*/ 200025 h 386131"/>
              <a:gd name="connsiteX1" fmla="*/ 72521 w 455613"/>
              <a:gd name="connsiteY1" fmla="*/ 160554 h 386131"/>
              <a:gd name="connsiteX2" fmla="*/ 393700 w 455613"/>
              <a:gd name="connsiteY2" fmla="*/ 0 h 386131"/>
              <a:gd name="connsiteX3" fmla="*/ 434471 w 455613"/>
              <a:gd name="connsiteY3" fmla="*/ 48635 h 386131"/>
              <a:gd name="connsiteX4" fmla="*/ 455613 w 455613"/>
              <a:gd name="connsiteY4" fmla="*/ 298024 h 386131"/>
              <a:gd name="connsiteX5" fmla="*/ 429709 w 455613"/>
              <a:gd name="connsiteY5" fmla="*/ 336767 h 386131"/>
              <a:gd name="connsiteX6" fmla="*/ 88106 w 455613"/>
              <a:gd name="connsiteY6" fmla="*/ 386131 h 386131"/>
              <a:gd name="connsiteX7" fmla="*/ 0 w 455613"/>
              <a:gd name="connsiteY7" fmla="*/ 200025 h 386131"/>
              <a:gd name="connsiteX0" fmla="*/ 0 w 455613"/>
              <a:gd name="connsiteY0" fmla="*/ 200025 h 386131"/>
              <a:gd name="connsiteX1" fmla="*/ 72521 w 455613"/>
              <a:gd name="connsiteY1" fmla="*/ 160554 h 386131"/>
              <a:gd name="connsiteX2" fmla="*/ 251114 w 455613"/>
              <a:gd name="connsiteY2" fmla="*/ 72448 h 386131"/>
              <a:gd name="connsiteX3" fmla="*/ 393700 w 455613"/>
              <a:gd name="connsiteY3" fmla="*/ 0 h 386131"/>
              <a:gd name="connsiteX4" fmla="*/ 434471 w 455613"/>
              <a:gd name="connsiteY4" fmla="*/ 48635 h 386131"/>
              <a:gd name="connsiteX5" fmla="*/ 455613 w 455613"/>
              <a:gd name="connsiteY5" fmla="*/ 298024 h 386131"/>
              <a:gd name="connsiteX6" fmla="*/ 429709 w 455613"/>
              <a:gd name="connsiteY6" fmla="*/ 336767 h 386131"/>
              <a:gd name="connsiteX7" fmla="*/ 88106 w 455613"/>
              <a:gd name="connsiteY7" fmla="*/ 386131 h 386131"/>
              <a:gd name="connsiteX8" fmla="*/ 0 w 455613"/>
              <a:gd name="connsiteY8" fmla="*/ 200025 h 386131"/>
              <a:gd name="connsiteX0" fmla="*/ 0 w 455613"/>
              <a:gd name="connsiteY0" fmla="*/ 200025 h 386131"/>
              <a:gd name="connsiteX1" fmla="*/ 72521 w 455613"/>
              <a:gd name="connsiteY1" fmla="*/ 160554 h 386131"/>
              <a:gd name="connsiteX2" fmla="*/ 201108 w 455613"/>
              <a:gd name="connsiteY2" fmla="*/ 27205 h 386131"/>
              <a:gd name="connsiteX3" fmla="*/ 393700 w 455613"/>
              <a:gd name="connsiteY3" fmla="*/ 0 h 386131"/>
              <a:gd name="connsiteX4" fmla="*/ 434471 w 455613"/>
              <a:gd name="connsiteY4" fmla="*/ 48635 h 386131"/>
              <a:gd name="connsiteX5" fmla="*/ 455613 w 455613"/>
              <a:gd name="connsiteY5" fmla="*/ 298024 h 386131"/>
              <a:gd name="connsiteX6" fmla="*/ 429709 w 455613"/>
              <a:gd name="connsiteY6" fmla="*/ 336767 h 386131"/>
              <a:gd name="connsiteX7" fmla="*/ 88106 w 455613"/>
              <a:gd name="connsiteY7" fmla="*/ 386131 h 386131"/>
              <a:gd name="connsiteX8" fmla="*/ 0 w 455613"/>
              <a:gd name="connsiteY8" fmla="*/ 200025 h 386131"/>
              <a:gd name="connsiteX0" fmla="*/ 0 w 455613"/>
              <a:gd name="connsiteY0" fmla="*/ 200025 h 386131"/>
              <a:gd name="connsiteX1" fmla="*/ 222540 w 455613"/>
              <a:gd name="connsiteY1" fmla="*/ 162936 h 386131"/>
              <a:gd name="connsiteX2" fmla="*/ 201108 w 455613"/>
              <a:gd name="connsiteY2" fmla="*/ 27205 h 386131"/>
              <a:gd name="connsiteX3" fmla="*/ 393700 w 455613"/>
              <a:gd name="connsiteY3" fmla="*/ 0 h 386131"/>
              <a:gd name="connsiteX4" fmla="*/ 434471 w 455613"/>
              <a:gd name="connsiteY4" fmla="*/ 48635 h 386131"/>
              <a:gd name="connsiteX5" fmla="*/ 455613 w 455613"/>
              <a:gd name="connsiteY5" fmla="*/ 298024 h 386131"/>
              <a:gd name="connsiteX6" fmla="*/ 429709 w 455613"/>
              <a:gd name="connsiteY6" fmla="*/ 336767 h 386131"/>
              <a:gd name="connsiteX7" fmla="*/ 88106 w 455613"/>
              <a:gd name="connsiteY7" fmla="*/ 386131 h 386131"/>
              <a:gd name="connsiteX8" fmla="*/ 0 w 455613"/>
              <a:gd name="connsiteY8" fmla="*/ 200025 h 386131"/>
              <a:gd name="connsiteX0" fmla="*/ 0 w 386557"/>
              <a:gd name="connsiteY0" fmla="*/ 180975 h 386131"/>
              <a:gd name="connsiteX1" fmla="*/ 153484 w 386557"/>
              <a:gd name="connsiteY1" fmla="*/ 162936 h 386131"/>
              <a:gd name="connsiteX2" fmla="*/ 132052 w 386557"/>
              <a:gd name="connsiteY2" fmla="*/ 27205 h 386131"/>
              <a:gd name="connsiteX3" fmla="*/ 324644 w 386557"/>
              <a:gd name="connsiteY3" fmla="*/ 0 h 386131"/>
              <a:gd name="connsiteX4" fmla="*/ 365415 w 386557"/>
              <a:gd name="connsiteY4" fmla="*/ 48635 h 386131"/>
              <a:gd name="connsiteX5" fmla="*/ 386557 w 386557"/>
              <a:gd name="connsiteY5" fmla="*/ 298024 h 386131"/>
              <a:gd name="connsiteX6" fmla="*/ 360653 w 386557"/>
              <a:gd name="connsiteY6" fmla="*/ 336767 h 386131"/>
              <a:gd name="connsiteX7" fmla="*/ 19050 w 386557"/>
              <a:gd name="connsiteY7" fmla="*/ 386131 h 386131"/>
              <a:gd name="connsiteX8" fmla="*/ 0 w 386557"/>
              <a:gd name="connsiteY8" fmla="*/ 180975 h 386131"/>
              <a:gd name="connsiteX0" fmla="*/ 0 w 386557"/>
              <a:gd name="connsiteY0" fmla="*/ 180975 h 386131"/>
              <a:gd name="connsiteX1" fmla="*/ 153484 w 386557"/>
              <a:gd name="connsiteY1" fmla="*/ 162936 h 386131"/>
              <a:gd name="connsiteX2" fmla="*/ 132052 w 386557"/>
              <a:gd name="connsiteY2" fmla="*/ 27205 h 386131"/>
              <a:gd name="connsiteX3" fmla="*/ 324644 w 386557"/>
              <a:gd name="connsiteY3" fmla="*/ 0 h 386131"/>
              <a:gd name="connsiteX4" fmla="*/ 386557 w 386557"/>
              <a:gd name="connsiteY4" fmla="*/ 298024 h 386131"/>
              <a:gd name="connsiteX5" fmla="*/ 360653 w 386557"/>
              <a:gd name="connsiteY5" fmla="*/ 336767 h 386131"/>
              <a:gd name="connsiteX6" fmla="*/ 19050 w 386557"/>
              <a:gd name="connsiteY6" fmla="*/ 386131 h 386131"/>
              <a:gd name="connsiteX7" fmla="*/ 0 w 386557"/>
              <a:gd name="connsiteY7" fmla="*/ 180975 h 386131"/>
              <a:gd name="connsiteX0" fmla="*/ 0 w 388938"/>
              <a:gd name="connsiteY0" fmla="*/ 209550 h 414706"/>
              <a:gd name="connsiteX1" fmla="*/ 153484 w 388938"/>
              <a:gd name="connsiteY1" fmla="*/ 191511 h 414706"/>
              <a:gd name="connsiteX2" fmla="*/ 132052 w 388938"/>
              <a:gd name="connsiteY2" fmla="*/ 55780 h 414706"/>
              <a:gd name="connsiteX3" fmla="*/ 388938 w 388938"/>
              <a:gd name="connsiteY3" fmla="*/ 0 h 414706"/>
              <a:gd name="connsiteX4" fmla="*/ 386557 w 388938"/>
              <a:gd name="connsiteY4" fmla="*/ 326599 h 414706"/>
              <a:gd name="connsiteX5" fmla="*/ 360653 w 388938"/>
              <a:gd name="connsiteY5" fmla="*/ 365342 h 414706"/>
              <a:gd name="connsiteX6" fmla="*/ 19050 w 388938"/>
              <a:gd name="connsiteY6" fmla="*/ 414706 h 414706"/>
              <a:gd name="connsiteX7" fmla="*/ 0 w 388938"/>
              <a:gd name="connsiteY7" fmla="*/ 209550 h 414706"/>
              <a:gd name="connsiteX0" fmla="*/ 0 w 388938"/>
              <a:gd name="connsiteY0" fmla="*/ 209550 h 414706"/>
              <a:gd name="connsiteX1" fmla="*/ 153484 w 388938"/>
              <a:gd name="connsiteY1" fmla="*/ 191511 h 414706"/>
              <a:gd name="connsiteX2" fmla="*/ 165390 w 388938"/>
              <a:gd name="connsiteY2" fmla="*/ 31968 h 414706"/>
              <a:gd name="connsiteX3" fmla="*/ 388938 w 388938"/>
              <a:gd name="connsiteY3" fmla="*/ 0 h 414706"/>
              <a:gd name="connsiteX4" fmla="*/ 386557 w 388938"/>
              <a:gd name="connsiteY4" fmla="*/ 326599 h 414706"/>
              <a:gd name="connsiteX5" fmla="*/ 360653 w 388938"/>
              <a:gd name="connsiteY5" fmla="*/ 365342 h 414706"/>
              <a:gd name="connsiteX6" fmla="*/ 19050 w 388938"/>
              <a:gd name="connsiteY6" fmla="*/ 414706 h 414706"/>
              <a:gd name="connsiteX7" fmla="*/ 0 w 388938"/>
              <a:gd name="connsiteY7" fmla="*/ 209550 h 414706"/>
              <a:gd name="connsiteX0" fmla="*/ 0 w 388938"/>
              <a:gd name="connsiteY0" fmla="*/ 209550 h 414706"/>
              <a:gd name="connsiteX1" fmla="*/ 208252 w 388938"/>
              <a:gd name="connsiteY1" fmla="*/ 177224 h 414706"/>
              <a:gd name="connsiteX2" fmla="*/ 165390 w 388938"/>
              <a:gd name="connsiteY2" fmla="*/ 31968 h 414706"/>
              <a:gd name="connsiteX3" fmla="*/ 388938 w 388938"/>
              <a:gd name="connsiteY3" fmla="*/ 0 h 414706"/>
              <a:gd name="connsiteX4" fmla="*/ 386557 w 388938"/>
              <a:gd name="connsiteY4" fmla="*/ 326599 h 414706"/>
              <a:gd name="connsiteX5" fmla="*/ 360653 w 388938"/>
              <a:gd name="connsiteY5" fmla="*/ 365342 h 414706"/>
              <a:gd name="connsiteX6" fmla="*/ 19050 w 388938"/>
              <a:gd name="connsiteY6" fmla="*/ 414706 h 414706"/>
              <a:gd name="connsiteX7" fmla="*/ 0 w 388938"/>
              <a:gd name="connsiteY7" fmla="*/ 209550 h 414706"/>
              <a:gd name="connsiteX0" fmla="*/ 40481 w 369888"/>
              <a:gd name="connsiteY0" fmla="*/ 259556 h 414706"/>
              <a:gd name="connsiteX1" fmla="*/ 189202 w 369888"/>
              <a:gd name="connsiteY1" fmla="*/ 177224 h 414706"/>
              <a:gd name="connsiteX2" fmla="*/ 146340 w 369888"/>
              <a:gd name="connsiteY2" fmla="*/ 31968 h 414706"/>
              <a:gd name="connsiteX3" fmla="*/ 369888 w 369888"/>
              <a:gd name="connsiteY3" fmla="*/ 0 h 414706"/>
              <a:gd name="connsiteX4" fmla="*/ 367507 w 369888"/>
              <a:gd name="connsiteY4" fmla="*/ 326599 h 414706"/>
              <a:gd name="connsiteX5" fmla="*/ 341603 w 369888"/>
              <a:gd name="connsiteY5" fmla="*/ 365342 h 414706"/>
              <a:gd name="connsiteX6" fmla="*/ 0 w 369888"/>
              <a:gd name="connsiteY6" fmla="*/ 414706 h 414706"/>
              <a:gd name="connsiteX7" fmla="*/ 40481 w 369888"/>
              <a:gd name="connsiteY7" fmla="*/ 259556 h 414706"/>
              <a:gd name="connsiteX0" fmla="*/ 40481 w 369888"/>
              <a:gd name="connsiteY0" fmla="*/ 259556 h 414706"/>
              <a:gd name="connsiteX1" fmla="*/ 201108 w 369888"/>
              <a:gd name="connsiteY1" fmla="*/ 251043 h 414706"/>
              <a:gd name="connsiteX2" fmla="*/ 146340 w 369888"/>
              <a:gd name="connsiteY2" fmla="*/ 31968 h 414706"/>
              <a:gd name="connsiteX3" fmla="*/ 369888 w 369888"/>
              <a:gd name="connsiteY3" fmla="*/ 0 h 414706"/>
              <a:gd name="connsiteX4" fmla="*/ 367507 w 369888"/>
              <a:gd name="connsiteY4" fmla="*/ 326599 h 414706"/>
              <a:gd name="connsiteX5" fmla="*/ 341603 w 369888"/>
              <a:gd name="connsiteY5" fmla="*/ 365342 h 414706"/>
              <a:gd name="connsiteX6" fmla="*/ 0 w 369888"/>
              <a:gd name="connsiteY6" fmla="*/ 414706 h 414706"/>
              <a:gd name="connsiteX7" fmla="*/ 40481 w 369888"/>
              <a:gd name="connsiteY7" fmla="*/ 259556 h 414706"/>
              <a:gd name="connsiteX0" fmla="*/ 40481 w 418316"/>
              <a:gd name="connsiteY0" fmla="*/ 259556 h 414706"/>
              <a:gd name="connsiteX1" fmla="*/ 201108 w 418316"/>
              <a:gd name="connsiteY1" fmla="*/ 251043 h 414706"/>
              <a:gd name="connsiteX2" fmla="*/ 146340 w 418316"/>
              <a:gd name="connsiteY2" fmla="*/ 31968 h 414706"/>
              <a:gd name="connsiteX3" fmla="*/ 369888 w 418316"/>
              <a:gd name="connsiteY3" fmla="*/ 0 h 414706"/>
              <a:gd name="connsiteX4" fmla="*/ 418307 w 418316"/>
              <a:gd name="connsiteY4" fmla="*/ 231349 h 414706"/>
              <a:gd name="connsiteX5" fmla="*/ 341603 w 418316"/>
              <a:gd name="connsiteY5" fmla="*/ 365342 h 414706"/>
              <a:gd name="connsiteX6" fmla="*/ 0 w 418316"/>
              <a:gd name="connsiteY6" fmla="*/ 414706 h 414706"/>
              <a:gd name="connsiteX7" fmla="*/ 40481 w 418316"/>
              <a:gd name="connsiteY7" fmla="*/ 259556 h 414706"/>
              <a:gd name="connsiteX0" fmla="*/ 40481 w 418316"/>
              <a:gd name="connsiteY0" fmla="*/ 259556 h 414706"/>
              <a:gd name="connsiteX1" fmla="*/ 201108 w 418316"/>
              <a:gd name="connsiteY1" fmla="*/ 251043 h 414706"/>
              <a:gd name="connsiteX2" fmla="*/ 146340 w 418316"/>
              <a:gd name="connsiteY2" fmla="*/ 31968 h 414706"/>
              <a:gd name="connsiteX3" fmla="*/ 369888 w 418316"/>
              <a:gd name="connsiteY3" fmla="*/ 0 h 414706"/>
              <a:gd name="connsiteX4" fmla="*/ 418307 w 418316"/>
              <a:gd name="connsiteY4" fmla="*/ 231349 h 414706"/>
              <a:gd name="connsiteX5" fmla="*/ 341603 w 418316"/>
              <a:gd name="connsiteY5" fmla="*/ 365342 h 414706"/>
              <a:gd name="connsiteX6" fmla="*/ 0 w 418316"/>
              <a:gd name="connsiteY6" fmla="*/ 414706 h 414706"/>
              <a:gd name="connsiteX7" fmla="*/ 40481 w 418316"/>
              <a:gd name="connsiteY7" fmla="*/ 259556 h 414706"/>
              <a:gd name="connsiteX0" fmla="*/ 40481 w 437363"/>
              <a:gd name="connsiteY0" fmla="*/ 259556 h 414706"/>
              <a:gd name="connsiteX1" fmla="*/ 201108 w 437363"/>
              <a:gd name="connsiteY1" fmla="*/ 251043 h 414706"/>
              <a:gd name="connsiteX2" fmla="*/ 146340 w 437363"/>
              <a:gd name="connsiteY2" fmla="*/ 31968 h 414706"/>
              <a:gd name="connsiteX3" fmla="*/ 369888 w 437363"/>
              <a:gd name="connsiteY3" fmla="*/ 0 h 414706"/>
              <a:gd name="connsiteX4" fmla="*/ 437357 w 437363"/>
              <a:gd name="connsiteY4" fmla="*/ 186899 h 414706"/>
              <a:gd name="connsiteX5" fmla="*/ 341603 w 437363"/>
              <a:gd name="connsiteY5" fmla="*/ 365342 h 414706"/>
              <a:gd name="connsiteX6" fmla="*/ 0 w 437363"/>
              <a:gd name="connsiteY6" fmla="*/ 414706 h 414706"/>
              <a:gd name="connsiteX7" fmla="*/ 40481 w 437363"/>
              <a:gd name="connsiteY7" fmla="*/ 259556 h 414706"/>
              <a:gd name="connsiteX0" fmla="*/ 40481 w 411967"/>
              <a:gd name="connsiteY0" fmla="*/ 259556 h 414706"/>
              <a:gd name="connsiteX1" fmla="*/ 201108 w 411967"/>
              <a:gd name="connsiteY1" fmla="*/ 251043 h 414706"/>
              <a:gd name="connsiteX2" fmla="*/ 146340 w 411967"/>
              <a:gd name="connsiteY2" fmla="*/ 31968 h 414706"/>
              <a:gd name="connsiteX3" fmla="*/ 369888 w 411967"/>
              <a:gd name="connsiteY3" fmla="*/ 0 h 414706"/>
              <a:gd name="connsiteX4" fmla="*/ 411957 w 411967"/>
              <a:gd name="connsiteY4" fmla="*/ 199599 h 414706"/>
              <a:gd name="connsiteX5" fmla="*/ 341603 w 411967"/>
              <a:gd name="connsiteY5" fmla="*/ 365342 h 414706"/>
              <a:gd name="connsiteX6" fmla="*/ 0 w 411967"/>
              <a:gd name="connsiteY6" fmla="*/ 414706 h 414706"/>
              <a:gd name="connsiteX7" fmla="*/ 40481 w 411967"/>
              <a:gd name="connsiteY7" fmla="*/ 259556 h 414706"/>
              <a:gd name="connsiteX0" fmla="*/ 40481 w 399272"/>
              <a:gd name="connsiteY0" fmla="*/ 259556 h 414706"/>
              <a:gd name="connsiteX1" fmla="*/ 201108 w 399272"/>
              <a:gd name="connsiteY1" fmla="*/ 251043 h 414706"/>
              <a:gd name="connsiteX2" fmla="*/ 146340 w 399272"/>
              <a:gd name="connsiteY2" fmla="*/ 31968 h 414706"/>
              <a:gd name="connsiteX3" fmla="*/ 369888 w 399272"/>
              <a:gd name="connsiteY3" fmla="*/ 0 h 414706"/>
              <a:gd name="connsiteX4" fmla="*/ 399257 w 399272"/>
              <a:gd name="connsiteY4" fmla="*/ 205949 h 414706"/>
              <a:gd name="connsiteX5" fmla="*/ 341603 w 399272"/>
              <a:gd name="connsiteY5" fmla="*/ 365342 h 414706"/>
              <a:gd name="connsiteX6" fmla="*/ 0 w 399272"/>
              <a:gd name="connsiteY6" fmla="*/ 414706 h 414706"/>
              <a:gd name="connsiteX7" fmla="*/ 40481 w 399272"/>
              <a:gd name="connsiteY7" fmla="*/ 259556 h 41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272" h="414706">
                <a:moveTo>
                  <a:pt x="40481" y="259556"/>
                </a:moveTo>
                <a:lnTo>
                  <a:pt x="201108" y="251043"/>
                </a:lnTo>
                <a:lnTo>
                  <a:pt x="146340" y="31968"/>
                </a:lnTo>
                <a:lnTo>
                  <a:pt x="369888" y="0"/>
                </a:lnTo>
                <a:cubicBezTo>
                  <a:pt x="369094" y="108866"/>
                  <a:pt x="400051" y="97083"/>
                  <a:pt x="399257" y="205949"/>
                </a:cubicBezTo>
                <a:cubicBezTo>
                  <a:pt x="380039" y="276013"/>
                  <a:pt x="367171" y="320678"/>
                  <a:pt x="341603" y="365342"/>
                </a:cubicBezTo>
                <a:lnTo>
                  <a:pt x="0" y="414706"/>
                </a:lnTo>
                <a:lnTo>
                  <a:pt x="40481" y="259556"/>
                </a:lnTo>
                <a:close/>
              </a:path>
            </a:pathLst>
          </a:custGeom>
          <a:solidFill>
            <a:srgbClr val="FFCCCC"/>
          </a:solidFill>
          <a:ln w="19050">
            <a:solidFill>
              <a:schemeClr val="tx1"/>
            </a:solidFill>
            <a:prstDash val="sysDot"/>
            <a:miter lim="800000"/>
            <a:headEnd/>
            <a:tailEnd/>
          </a:ln>
          <a:effectLst/>
        </p:spPr>
        <p:txBody>
          <a:bodyPr wrap="none" anchor="ctr"/>
          <a:lstStyle/>
          <a:p>
            <a:endParaRPr lang="ja-JP" altLang="en-US">
              <a:ln>
                <a:solidFill>
                  <a:schemeClr val="tx1"/>
                </a:solidFill>
              </a:ln>
            </a:endParaRPr>
          </a:p>
        </p:txBody>
      </p:sp>
      <p:sp>
        <p:nvSpPr>
          <p:cNvPr id="50" name="テキスト ボックス 49">
            <a:extLst>
              <a:ext uri="{FF2B5EF4-FFF2-40B4-BE49-F238E27FC236}">
                <a16:creationId xmlns:a16="http://schemas.microsoft.com/office/drawing/2014/main" id="{A101162F-AD16-4DAE-B2E9-2F2767ADA478}"/>
              </a:ext>
            </a:extLst>
          </p:cNvPr>
          <p:cNvSpPr txBox="1"/>
          <p:nvPr/>
        </p:nvSpPr>
        <p:spPr>
          <a:xfrm>
            <a:off x="237356" y="1019791"/>
            <a:ext cx="2196018" cy="646331"/>
          </a:xfrm>
          <a:prstGeom prst="rect">
            <a:avLst/>
          </a:prstGeom>
          <a:solidFill>
            <a:srgbClr val="FFCCCC"/>
          </a:solidFill>
        </p:spPr>
        <p:txBody>
          <a:bodyPr wrap="square" rtlCol="0">
            <a:spAutoFit/>
          </a:bodyPr>
          <a:lstStyle/>
          <a:p>
            <a:pPr algn="ctr"/>
            <a:r>
              <a:rPr kumimoji="1" lang="en-US" altLang="ja-JP" sz="1200" b="1" dirty="0">
                <a:effectLst>
                  <a:glow rad="76200">
                    <a:schemeClr val="bg1"/>
                  </a:glow>
                </a:effectLst>
              </a:rPr>
              <a:t>【</a:t>
            </a:r>
            <a:r>
              <a:rPr kumimoji="1" lang="ja-JP" altLang="en-US" sz="1200" b="1" dirty="0">
                <a:effectLst>
                  <a:glow rad="76200">
                    <a:schemeClr val="bg1"/>
                  </a:glow>
                </a:effectLst>
              </a:rPr>
              <a:t>③民間都市開発</a:t>
            </a:r>
            <a:r>
              <a:rPr kumimoji="1" lang="en-US" altLang="ja-JP" sz="1200" b="1" dirty="0">
                <a:effectLst>
                  <a:glow rad="76200">
                    <a:schemeClr val="bg1"/>
                  </a:glow>
                </a:effectLst>
              </a:rPr>
              <a:t>】</a:t>
            </a:r>
          </a:p>
          <a:p>
            <a:r>
              <a:rPr kumimoji="1" lang="ja-JP" altLang="en-US" sz="1200" b="1" dirty="0">
                <a:effectLst>
                  <a:glow rad="76200">
                    <a:schemeClr val="bg1"/>
                  </a:glow>
                </a:effectLst>
              </a:rPr>
              <a:t>建替　</a:t>
            </a:r>
            <a:endParaRPr kumimoji="1" lang="en-US" altLang="ja-JP" sz="1200" b="1" dirty="0">
              <a:effectLst>
                <a:glow rad="76200">
                  <a:schemeClr val="bg1"/>
                </a:glow>
              </a:effectLst>
            </a:endParaRPr>
          </a:p>
          <a:p>
            <a:pPr algn="ctr"/>
            <a:r>
              <a:rPr kumimoji="1" lang="ja-JP" altLang="en-US" sz="1200" b="1" dirty="0">
                <a:effectLst>
                  <a:glow rad="76200">
                    <a:schemeClr val="bg1"/>
                  </a:glow>
                </a:effectLst>
              </a:rPr>
              <a:t>オフィス複合開発（検討中）</a:t>
            </a:r>
            <a:endParaRPr kumimoji="1" lang="en-US" altLang="ja-JP" sz="1200" b="1" dirty="0">
              <a:effectLst>
                <a:glow rad="76200">
                  <a:schemeClr val="bg1"/>
                </a:glow>
              </a:effectLst>
            </a:endParaRPr>
          </a:p>
        </p:txBody>
      </p:sp>
      <p:sp>
        <p:nvSpPr>
          <p:cNvPr id="52" name="テキスト ボックス 51">
            <a:extLst>
              <a:ext uri="{FF2B5EF4-FFF2-40B4-BE49-F238E27FC236}">
                <a16:creationId xmlns:a16="http://schemas.microsoft.com/office/drawing/2014/main" id="{FE2CCB22-38AC-44F1-AEAC-D4DF97F1B516}"/>
              </a:ext>
            </a:extLst>
          </p:cNvPr>
          <p:cNvSpPr txBox="1"/>
          <p:nvPr/>
        </p:nvSpPr>
        <p:spPr>
          <a:xfrm>
            <a:off x="61857" y="5462364"/>
            <a:ext cx="2801025" cy="830997"/>
          </a:xfrm>
          <a:prstGeom prst="rect">
            <a:avLst/>
          </a:prstGeom>
          <a:solidFill>
            <a:srgbClr val="FFCCCC"/>
          </a:solidFill>
        </p:spPr>
        <p:txBody>
          <a:bodyPr wrap="square" lIns="36000" rIns="0" rtlCol="0">
            <a:spAutoFit/>
          </a:bodyPr>
          <a:lstStyle/>
          <a:p>
            <a:pPr algn="ctr"/>
            <a:r>
              <a:rPr kumimoji="1" lang="en-US" altLang="ja-JP" sz="1200" b="1" dirty="0">
                <a:effectLst>
                  <a:glow rad="76200">
                    <a:schemeClr val="bg1"/>
                  </a:glow>
                </a:effectLst>
              </a:rPr>
              <a:t>【</a:t>
            </a:r>
            <a:r>
              <a:rPr kumimoji="1" lang="ja-JP" altLang="en-US" sz="1200" b="1" dirty="0">
                <a:effectLst>
                  <a:glow rad="76200">
                    <a:schemeClr val="bg1"/>
                  </a:glow>
                </a:effectLst>
              </a:rPr>
              <a:t>⑤民間都市開発</a:t>
            </a:r>
            <a:r>
              <a:rPr kumimoji="1" lang="en-US" altLang="ja-JP" sz="1200" b="1" dirty="0">
                <a:effectLst>
                  <a:glow rad="76200">
                    <a:schemeClr val="bg1"/>
                  </a:glow>
                </a:effectLst>
              </a:rPr>
              <a:t>】</a:t>
            </a:r>
          </a:p>
          <a:p>
            <a:r>
              <a:rPr kumimoji="1" lang="ja-JP" altLang="en-US" sz="1200" b="1" dirty="0">
                <a:effectLst>
                  <a:glow rad="76200">
                    <a:schemeClr val="bg1"/>
                  </a:glow>
                </a:effectLst>
              </a:rPr>
              <a:t>一体再開発事業　</a:t>
            </a:r>
            <a:endParaRPr kumimoji="1" lang="en-US" altLang="ja-JP" sz="1200" b="1" dirty="0">
              <a:effectLst>
                <a:glow rad="76200">
                  <a:schemeClr val="bg1"/>
                </a:glow>
              </a:effectLst>
            </a:endParaRPr>
          </a:p>
          <a:p>
            <a:r>
              <a:rPr kumimoji="1" lang="ja-JP" altLang="en-US" sz="1200" b="1" dirty="0">
                <a:effectLst>
                  <a:glow rad="76200">
                    <a:schemeClr val="bg1"/>
                  </a:glow>
                </a:effectLst>
              </a:rPr>
              <a:t>複合開発（検討中</a:t>
            </a:r>
            <a:r>
              <a:rPr kumimoji="1" lang="ja-JP" altLang="en-US" sz="1200" b="1" dirty="0" smtClean="0">
                <a:effectLst>
                  <a:glow rad="76200">
                    <a:schemeClr val="bg1"/>
                  </a:glow>
                </a:effectLst>
              </a:rPr>
              <a:t>）</a:t>
            </a:r>
            <a:endParaRPr kumimoji="1" lang="en-US" altLang="ja-JP" sz="1200" b="1" dirty="0">
              <a:effectLst>
                <a:glow rad="76200">
                  <a:schemeClr val="bg1"/>
                </a:glow>
              </a:effectLst>
            </a:endParaRPr>
          </a:p>
          <a:p>
            <a:r>
              <a:rPr kumimoji="1" lang="ja-JP" altLang="en-US" sz="1200" b="1" dirty="0" smtClean="0">
                <a:effectLst>
                  <a:glow rad="76200">
                    <a:schemeClr val="bg1"/>
                  </a:glow>
                </a:effectLst>
              </a:rPr>
              <a:t>周辺地権者と共同の一体開発（検討中）</a:t>
            </a:r>
            <a:endParaRPr kumimoji="1" lang="en-US" altLang="ja-JP" sz="1200" b="1" dirty="0" smtClean="0">
              <a:effectLst>
                <a:glow rad="76200">
                  <a:schemeClr val="bg1"/>
                </a:glow>
              </a:effectLst>
            </a:endParaRPr>
          </a:p>
        </p:txBody>
      </p:sp>
      <p:sp>
        <p:nvSpPr>
          <p:cNvPr id="53" name="テキスト ボックス 52">
            <a:extLst>
              <a:ext uri="{FF2B5EF4-FFF2-40B4-BE49-F238E27FC236}">
                <a16:creationId xmlns:a16="http://schemas.microsoft.com/office/drawing/2014/main" id="{D47055CE-966B-488D-BCA1-E3673B353192}"/>
              </a:ext>
            </a:extLst>
          </p:cNvPr>
          <p:cNvSpPr txBox="1"/>
          <p:nvPr/>
        </p:nvSpPr>
        <p:spPr>
          <a:xfrm>
            <a:off x="7255000" y="3916057"/>
            <a:ext cx="2567356" cy="646331"/>
          </a:xfrm>
          <a:prstGeom prst="rect">
            <a:avLst/>
          </a:prstGeom>
          <a:solidFill>
            <a:srgbClr val="FFCCCC"/>
          </a:solidFill>
        </p:spPr>
        <p:txBody>
          <a:bodyPr wrap="square" rtlCol="0">
            <a:spAutoFit/>
          </a:bodyPr>
          <a:lstStyle/>
          <a:p>
            <a:pPr algn="ctr"/>
            <a:r>
              <a:rPr kumimoji="1" lang="en-US" altLang="ja-JP" sz="1200" b="1" dirty="0">
                <a:effectLst>
                  <a:glow rad="76200">
                    <a:schemeClr val="bg1"/>
                  </a:glow>
                </a:effectLst>
              </a:rPr>
              <a:t>【</a:t>
            </a:r>
            <a:r>
              <a:rPr kumimoji="1" lang="ja-JP" altLang="en-US" sz="1200" b="1" dirty="0">
                <a:effectLst>
                  <a:glow rad="76200">
                    <a:schemeClr val="bg1"/>
                  </a:glow>
                </a:effectLst>
              </a:rPr>
              <a:t>②大阪府</a:t>
            </a:r>
            <a:r>
              <a:rPr kumimoji="1" lang="ja-JP" altLang="en-US" sz="1200" b="1" dirty="0" smtClean="0">
                <a:effectLst>
                  <a:glow rad="76200">
                    <a:schemeClr val="bg1"/>
                  </a:glow>
                </a:effectLst>
              </a:rPr>
              <a:t>市・</a:t>
            </a:r>
            <a:r>
              <a:rPr kumimoji="1" lang="en-US" altLang="ja-JP" sz="1200" b="1" dirty="0" smtClean="0">
                <a:effectLst>
                  <a:glow rad="76200">
                    <a:schemeClr val="bg1"/>
                  </a:glow>
                </a:effectLst>
              </a:rPr>
              <a:t>JR</a:t>
            </a:r>
            <a:r>
              <a:rPr kumimoji="1" lang="ja-JP" altLang="en-US" sz="1200" b="1" dirty="0" smtClean="0">
                <a:effectLst>
                  <a:glow rad="76200">
                    <a:schemeClr val="bg1"/>
                  </a:glow>
                </a:effectLst>
              </a:rPr>
              <a:t>西日本</a:t>
            </a:r>
            <a:r>
              <a:rPr kumimoji="1" lang="en-US" altLang="ja-JP" sz="1200" b="1" dirty="0" smtClean="0">
                <a:effectLst>
                  <a:glow rad="76200">
                    <a:schemeClr val="bg1"/>
                  </a:glow>
                </a:effectLst>
              </a:rPr>
              <a:t>】</a:t>
            </a:r>
            <a:endParaRPr kumimoji="1" lang="en-US" altLang="ja-JP" sz="1200" b="1" dirty="0">
              <a:effectLst>
                <a:glow rad="76200">
                  <a:schemeClr val="bg1"/>
                </a:glow>
              </a:effectLst>
            </a:endParaRPr>
          </a:p>
          <a:p>
            <a:pPr algn="ctr"/>
            <a:r>
              <a:rPr kumimoji="1" lang="ja-JP" altLang="en-US" sz="1200" b="1" dirty="0">
                <a:effectLst>
                  <a:glow rad="76200">
                    <a:schemeClr val="bg1"/>
                  </a:glow>
                </a:effectLst>
              </a:rPr>
              <a:t>駅前</a:t>
            </a:r>
            <a:r>
              <a:rPr kumimoji="1" lang="ja-JP" altLang="en-US" sz="1200" b="1" dirty="0" smtClean="0">
                <a:effectLst>
                  <a:glow rad="76200">
                    <a:schemeClr val="bg1"/>
                  </a:glow>
                </a:effectLst>
              </a:rPr>
              <a:t>広場の機能向上</a:t>
            </a:r>
            <a:endParaRPr kumimoji="1" lang="en-US" altLang="ja-JP" sz="1200" b="1" dirty="0">
              <a:effectLst>
                <a:glow rad="76200">
                  <a:schemeClr val="bg1"/>
                </a:glow>
              </a:effectLst>
            </a:endParaRPr>
          </a:p>
          <a:p>
            <a:pPr algn="ctr"/>
            <a:r>
              <a:rPr kumimoji="1" lang="ja-JP" altLang="en-US" sz="1200" b="1" dirty="0">
                <a:effectLst>
                  <a:glow rad="76200">
                    <a:schemeClr val="bg1"/>
                  </a:glow>
                </a:effectLst>
              </a:rPr>
              <a:t>広域交通結節</a:t>
            </a:r>
            <a:r>
              <a:rPr kumimoji="1" lang="ja-JP" altLang="en-US" sz="1200" b="1" dirty="0" smtClean="0">
                <a:effectLst>
                  <a:glow rad="76200">
                    <a:schemeClr val="bg1"/>
                  </a:glow>
                </a:effectLst>
              </a:rPr>
              <a:t>施設</a:t>
            </a:r>
            <a:endParaRPr kumimoji="1" lang="en-US" altLang="ja-JP" sz="1200" b="1" dirty="0">
              <a:effectLst>
                <a:glow rad="76200">
                  <a:schemeClr val="bg1"/>
                </a:glow>
              </a:effectLst>
            </a:endParaRPr>
          </a:p>
        </p:txBody>
      </p:sp>
      <p:sp>
        <p:nvSpPr>
          <p:cNvPr id="54" name="テキスト ボックス 53">
            <a:extLst>
              <a:ext uri="{FF2B5EF4-FFF2-40B4-BE49-F238E27FC236}">
                <a16:creationId xmlns:a16="http://schemas.microsoft.com/office/drawing/2014/main" id="{A136D9ED-9C6F-41BC-A623-DA085AD0DCFB}"/>
              </a:ext>
            </a:extLst>
          </p:cNvPr>
          <p:cNvSpPr txBox="1"/>
          <p:nvPr/>
        </p:nvSpPr>
        <p:spPr>
          <a:xfrm>
            <a:off x="136147" y="3387952"/>
            <a:ext cx="2013483" cy="430887"/>
          </a:xfrm>
          <a:prstGeom prst="rect">
            <a:avLst/>
          </a:prstGeom>
          <a:solidFill>
            <a:srgbClr val="FFCCCC"/>
          </a:solidFill>
        </p:spPr>
        <p:txBody>
          <a:bodyPr wrap="square" rtlCol="0">
            <a:spAutoFit/>
          </a:bodyPr>
          <a:lstStyle/>
          <a:p>
            <a:pPr algn="ctr"/>
            <a:r>
              <a:rPr kumimoji="1" lang="en-US" altLang="ja-JP" sz="1100" b="1" dirty="0">
                <a:effectLst>
                  <a:glow rad="76200">
                    <a:schemeClr val="bg1"/>
                  </a:glow>
                </a:effectLst>
              </a:rPr>
              <a:t>【</a:t>
            </a:r>
            <a:r>
              <a:rPr kumimoji="1" lang="ja-JP" altLang="en-US" sz="1100" b="1" dirty="0">
                <a:effectLst>
                  <a:glow rad="76200">
                    <a:schemeClr val="bg1"/>
                  </a:glow>
                </a:effectLst>
              </a:rPr>
              <a:t>①阪急電鉄</a:t>
            </a:r>
            <a:r>
              <a:rPr kumimoji="1" lang="en-US" altLang="ja-JP" sz="1100" b="1" dirty="0">
                <a:effectLst>
                  <a:glow rad="76200">
                    <a:schemeClr val="bg1"/>
                  </a:glow>
                </a:effectLst>
              </a:rPr>
              <a:t>】</a:t>
            </a:r>
          </a:p>
          <a:p>
            <a:pPr algn="ctr"/>
            <a:r>
              <a:rPr kumimoji="1" lang="ja-JP" altLang="en-US" sz="1100" b="1" dirty="0">
                <a:effectLst>
                  <a:glow rad="76200">
                    <a:schemeClr val="bg1"/>
                  </a:glow>
                </a:effectLst>
              </a:rPr>
              <a:t>新大阪連絡線新駅＋駅ビル　</a:t>
            </a:r>
            <a:endParaRPr kumimoji="1" lang="en-US" altLang="ja-JP" sz="1100" b="1" dirty="0">
              <a:effectLst>
                <a:glow rad="76200">
                  <a:schemeClr val="bg1"/>
                </a:glow>
              </a:effectLst>
            </a:endParaRPr>
          </a:p>
        </p:txBody>
      </p:sp>
      <p:cxnSp>
        <p:nvCxnSpPr>
          <p:cNvPr id="55" name="直線コネクタ 54">
            <a:extLst>
              <a:ext uri="{FF2B5EF4-FFF2-40B4-BE49-F238E27FC236}">
                <a16:creationId xmlns:a16="http://schemas.microsoft.com/office/drawing/2014/main" id="{521F5A5D-D1B2-4613-8BA0-1A44A06726D5}"/>
              </a:ext>
            </a:extLst>
          </p:cNvPr>
          <p:cNvCxnSpPr/>
          <p:nvPr/>
        </p:nvCxnSpPr>
        <p:spPr>
          <a:xfrm flipH="1" flipV="1">
            <a:off x="2200030" y="1670329"/>
            <a:ext cx="1102585" cy="6342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B96E1C3-437B-4086-8CFD-922493B39383}"/>
              </a:ext>
            </a:extLst>
          </p:cNvPr>
          <p:cNvCxnSpPr/>
          <p:nvPr/>
        </p:nvCxnSpPr>
        <p:spPr>
          <a:xfrm flipV="1">
            <a:off x="2149630" y="3586098"/>
            <a:ext cx="1215766" cy="172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3D915B87-0F8A-4690-B63D-55B10EC9E4FF}"/>
              </a:ext>
            </a:extLst>
          </p:cNvPr>
          <p:cNvCxnSpPr>
            <a:cxnSpLocks/>
            <a:endCxn id="52" idx="3"/>
          </p:cNvCxnSpPr>
          <p:nvPr/>
        </p:nvCxnSpPr>
        <p:spPr>
          <a:xfrm flipH="1">
            <a:off x="2862882" y="4305318"/>
            <a:ext cx="2149206" cy="15725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30E2C7-2660-4199-B8C9-DC6443F86C24}"/>
              </a:ext>
            </a:extLst>
          </p:cNvPr>
          <p:cNvCxnSpPr>
            <a:stCxn id="53" idx="1"/>
          </p:cNvCxnSpPr>
          <p:nvPr/>
        </p:nvCxnSpPr>
        <p:spPr>
          <a:xfrm flipH="1" flipV="1">
            <a:off x="5611598" y="3911572"/>
            <a:ext cx="1643402" cy="3276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フリーフォーム 71"/>
          <p:cNvSpPr/>
          <p:nvPr/>
        </p:nvSpPr>
        <p:spPr>
          <a:xfrm>
            <a:off x="4720755" y="264099"/>
            <a:ext cx="15072" cy="6373982"/>
          </a:xfrm>
          <a:custGeom>
            <a:avLst/>
            <a:gdLst>
              <a:gd name="connsiteX0" fmla="*/ 0 w 12700"/>
              <a:gd name="connsiteY0" fmla="*/ 0 h 3327400"/>
              <a:gd name="connsiteX1" fmla="*/ 12700 w 12700"/>
              <a:gd name="connsiteY1" fmla="*/ 3327400 h 3327400"/>
              <a:gd name="connsiteX0" fmla="*/ 0 w 25400"/>
              <a:gd name="connsiteY0" fmla="*/ 0 h 6375400"/>
              <a:gd name="connsiteX1" fmla="*/ 25400 w 25400"/>
              <a:gd name="connsiteY1" fmla="*/ 6375400 h 6375400"/>
              <a:gd name="connsiteX0" fmla="*/ 0 w 13785"/>
              <a:gd name="connsiteY0" fmla="*/ 0 h 5829490"/>
              <a:gd name="connsiteX1" fmla="*/ 13785 w 13785"/>
              <a:gd name="connsiteY1" fmla="*/ 5829490 h 5829490"/>
            </a:gdLst>
            <a:ahLst/>
            <a:cxnLst>
              <a:cxn ang="0">
                <a:pos x="connsiteX0" y="connsiteY0"/>
              </a:cxn>
              <a:cxn ang="0">
                <a:pos x="connsiteX1" y="connsiteY1"/>
              </a:cxn>
            </a:cxnLst>
            <a:rect l="l" t="t" r="r" b="b"/>
            <a:pathLst>
              <a:path w="13785" h="5829490">
                <a:moveTo>
                  <a:pt x="0" y="0"/>
                </a:moveTo>
                <a:cubicBezTo>
                  <a:pt x="4233" y="1109133"/>
                  <a:pt x="9552" y="4720357"/>
                  <a:pt x="13785" y="5829490"/>
                </a:cubicBez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73" name="フリーフォーム 72"/>
          <p:cNvSpPr/>
          <p:nvPr/>
        </p:nvSpPr>
        <p:spPr>
          <a:xfrm>
            <a:off x="5943928" y="234128"/>
            <a:ext cx="1022346" cy="6376181"/>
          </a:xfrm>
          <a:custGeom>
            <a:avLst/>
            <a:gdLst>
              <a:gd name="connsiteX0" fmla="*/ 1028700 w 1028700"/>
              <a:gd name="connsiteY0" fmla="*/ 0 h 6032500"/>
              <a:gd name="connsiteX1" fmla="*/ 571500 w 1028700"/>
              <a:gd name="connsiteY1" fmla="*/ 1054100 h 6032500"/>
              <a:gd name="connsiteX2" fmla="*/ 292100 w 1028700"/>
              <a:gd name="connsiteY2" fmla="*/ 1778000 h 6032500"/>
              <a:gd name="connsiteX3" fmla="*/ 152400 w 1028700"/>
              <a:gd name="connsiteY3" fmla="*/ 2413000 h 6032500"/>
              <a:gd name="connsiteX4" fmla="*/ 12700 w 1028700"/>
              <a:gd name="connsiteY4" fmla="*/ 3238500 h 6032500"/>
              <a:gd name="connsiteX5" fmla="*/ 0 w 1028700"/>
              <a:gd name="connsiteY5" fmla="*/ 4203700 h 6032500"/>
              <a:gd name="connsiteX6" fmla="*/ 88900 w 1028700"/>
              <a:gd name="connsiteY6" fmla="*/ 4991100 h 6032500"/>
              <a:gd name="connsiteX7" fmla="*/ 152400 w 1028700"/>
              <a:gd name="connsiteY7" fmla="*/ 5232400 h 6032500"/>
              <a:gd name="connsiteX8" fmla="*/ 368300 w 1028700"/>
              <a:gd name="connsiteY8" fmla="*/ 6032500 h 6032500"/>
              <a:gd name="connsiteX0" fmla="*/ 1155700 w 1155700"/>
              <a:gd name="connsiteY0" fmla="*/ 0 h 6330950"/>
              <a:gd name="connsiteX1" fmla="*/ 571500 w 1155700"/>
              <a:gd name="connsiteY1" fmla="*/ 1352550 h 6330950"/>
              <a:gd name="connsiteX2" fmla="*/ 292100 w 1155700"/>
              <a:gd name="connsiteY2" fmla="*/ 2076450 h 6330950"/>
              <a:gd name="connsiteX3" fmla="*/ 152400 w 1155700"/>
              <a:gd name="connsiteY3" fmla="*/ 2711450 h 6330950"/>
              <a:gd name="connsiteX4" fmla="*/ 12700 w 1155700"/>
              <a:gd name="connsiteY4" fmla="*/ 3536950 h 6330950"/>
              <a:gd name="connsiteX5" fmla="*/ 0 w 1155700"/>
              <a:gd name="connsiteY5" fmla="*/ 4502150 h 6330950"/>
              <a:gd name="connsiteX6" fmla="*/ 88900 w 1155700"/>
              <a:gd name="connsiteY6" fmla="*/ 5289550 h 6330950"/>
              <a:gd name="connsiteX7" fmla="*/ 152400 w 1155700"/>
              <a:gd name="connsiteY7" fmla="*/ 5530850 h 6330950"/>
              <a:gd name="connsiteX8" fmla="*/ 368300 w 1155700"/>
              <a:gd name="connsiteY8" fmla="*/ 6330950 h 6330950"/>
              <a:gd name="connsiteX0" fmla="*/ 935013 w 935013"/>
              <a:gd name="connsiteY0" fmla="*/ 0 h 5831500"/>
              <a:gd name="connsiteX1" fmla="*/ 571500 w 935013"/>
              <a:gd name="connsiteY1" fmla="*/ 853100 h 5831500"/>
              <a:gd name="connsiteX2" fmla="*/ 292100 w 935013"/>
              <a:gd name="connsiteY2" fmla="*/ 1577000 h 5831500"/>
              <a:gd name="connsiteX3" fmla="*/ 152400 w 935013"/>
              <a:gd name="connsiteY3" fmla="*/ 2212000 h 5831500"/>
              <a:gd name="connsiteX4" fmla="*/ 12700 w 935013"/>
              <a:gd name="connsiteY4" fmla="*/ 3037500 h 5831500"/>
              <a:gd name="connsiteX5" fmla="*/ 0 w 935013"/>
              <a:gd name="connsiteY5" fmla="*/ 4002700 h 5831500"/>
              <a:gd name="connsiteX6" fmla="*/ 88900 w 935013"/>
              <a:gd name="connsiteY6" fmla="*/ 4790100 h 5831500"/>
              <a:gd name="connsiteX7" fmla="*/ 152400 w 935013"/>
              <a:gd name="connsiteY7" fmla="*/ 5031400 h 5831500"/>
              <a:gd name="connsiteX8" fmla="*/ 368300 w 935013"/>
              <a:gd name="connsiteY8" fmla="*/ 5831500 h 583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5013" h="5831500">
                <a:moveTo>
                  <a:pt x="935013" y="0"/>
                </a:moveTo>
                <a:lnTo>
                  <a:pt x="571500" y="853100"/>
                </a:lnTo>
                <a:lnTo>
                  <a:pt x="292100" y="1577000"/>
                </a:lnTo>
                <a:lnTo>
                  <a:pt x="152400" y="2212000"/>
                </a:lnTo>
                <a:lnTo>
                  <a:pt x="12700" y="3037500"/>
                </a:lnTo>
                <a:lnTo>
                  <a:pt x="0" y="4002700"/>
                </a:lnTo>
                <a:lnTo>
                  <a:pt x="88900" y="4790100"/>
                </a:lnTo>
                <a:lnTo>
                  <a:pt x="152400" y="5031400"/>
                </a:lnTo>
                <a:lnTo>
                  <a:pt x="368300" y="583150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71" name="AutoShape 35"/>
          <p:cNvSpPr>
            <a:spLocks noChangeAspect="1" noChangeArrowheads="1"/>
          </p:cNvSpPr>
          <p:nvPr/>
        </p:nvSpPr>
        <p:spPr bwMode="auto">
          <a:xfrm rot="21182880">
            <a:off x="704645" y="2886837"/>
            <a:ext cx="1376290" cy="266355"/>
          </a:xfrm>
          <a:prstGeom prst="roundRect">
            <a:avLst>
              <a:gd name="adj" fmla="val 41667"/>
            </a:avLst>
          </a:prstGeom>
          <a:solidFill>
            <a:schemeClr val="bg1"/>
          </a:solidFill>
          <a:ln w="158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nchor="ctr" anchorCtr="1">
            <a:spAutoFit/>
          </a:bodyPr>
          <a:lstStyle/>
          <a:p>
            <a:pPr algn="ctr"/>
            <a:r>
              <a:rPr lang="ja-JP" altLang="en-US" sz="1200" dirty="0">
                <a:latin typeface="ＭＳ ゴシック" pitchFamily="49" charset="-128"/>
                <a:ea typeface="ＭＳ ゴシック" pitchFamily="49" charset="-128"/>
              </a:rPr>
              <a:t>歌島豊里線</a:t>
            </a:r>
          </a:p>
        </p:txBody>
      </p:sp>
      <p:sp>
        <p:nvSpPr>
          <p:cNvPr id="74" name="フリーフォーム 73"/>
          <p:cNvSpPr/>
          <p:nvPr/>
        </p:nvSpPr>
        <p:spPr>
          <a:xfrm>
            <a:off x="663693" y="1764017"/>
            <a:ext cx="7529802" cy="3096627"/>
          </a:xfrm>
          <a:custGeom>
            <a:avLst/>
            <a:gdLst>
              <a:gd name="connsiteX0" fmla="*/ 0 w 6896100"/>
              <a:gd name="connsiteY0" fmla="*/ 2946400 h 2946400"/>
              <a:gd name="connsiteX1" fmla="*/ 952500 w 6896100"/>
              <a:gd name="connsiteY1" fmla="*/ 2540000 h 2946400"/>
              <a:gd name="connsiteX2" fmla="*/ 1765300 w 6896100"/>
              <a:gd name="connsiteY2" fmla="*/ 2260600 h 2946400"/>
              <a:gd name="connsiteX3" fmla="*/ 2603500 w 6896100"/>
              <a:gd name="connsiteY3" fmla="*/ 1930400 h 2946400"/>
              <a:gd name="connsiteX4" fmla="*/ 3225800 w 6896100"/>
              <a:gd name="connsiteY4" fmla="*/ 1625600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65300 w 6896100"/>
              <a:gd name="connsiteY2" fmla="*/ 2260600 h 2946400"/>
              <a:gd name="connsiteX3" fmla="*/ 2603500 w 6896100"/>
              <a:gd name="connsiteY3" fmla="*/ 19304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65300 w 6896100"/>
              <a:gd name="connsiteY2" fmla="*/ 2260600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27200 w 6896100"/>
              <a:gd name="connsiteY2" fmla="*/ 2198687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842963 w 6896100"/>
              <a:gd name="connsiteY1" fmla="*/ 2535237 h 2946400"/>
              <a:gd name="connsiteX2" fmla="*/ 1727200 w 6896100"/>
              <a:gd name="connsiteY2" fmla="*/ 2198687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86575"/>
              <a:gd name="connsiteY0" fmla="*/ 2860675 h 2860675"/>
              <a:gd name="connsiteX1" fmla="*/ 833438 w 6886575"/>
              <a:gd name="connsiteY1" fmla="*/ 2535237 h 2860675"/>
              <a:gd name="connsiteX2" fmla="*/ 1717675 w 6886575"/>
              <a:gd name="connsiteY2" fmla="*/ 2198687 h 2860675"/>
              <a:gd name="connsiteX3" fmla="*/ 2527300 w 6886575"/>
              <a:gd name="connsiteY3" fmla="*/ 1892300 h 2860675"/>
              <a:gd name="connsiteX4" fmla="*/ 3482975 w 6886575"/>
              <a:gd name="connsiteY4" fmla="*/ 1554163 h 2860675"/>
              <a:gd name="connsiteX5" fmla="*/ 5413375 w 6886575"/>
              <a:gd name="connsiteY5" fmla="*/ 762000 h 2860675"/>
              <a:gd name="connsiteX6" fmla="*/ 6886575 w 6886575"/>
              <a:gd name="connsiteY6" fmla="*/ 0 h 2860675"/>
              <a:gd name="connsiteX0" fmla="*/ 0 w 6886575"/>
              <a:gd name="connsiteY0" fmla="*/ 2860675 h 2860675"/>
              <a:gd name="connsiteX1" fmla="*/ 833438 w 6886575"/>
              <a:gd name="connsiteY1" fmla="*/ 2506662 h 2860675"/>
              <a:gd name="connsiteX2" fmla="*/ 1717675 w 6886575"/>
              <a:gd name="connsiteY2" fmla="*/ 2198687 h 2860675"/>
              <a:gd name="connsiteX3" fmla="*/ 2527300 w 6886575"/>
              <a:gd name="connsiteY3" fmla="*/ 1892300 h 2860675"/>
              <a:gd name="connsiteX4" fmla="*/ 3482975 w 6886575"/>
              <a:gd name="connsiteY4" fmla="*/ 1554163 h 2860675"/>
              <a:gd name="connsiteX5" fmla="*/ 5413375 w 6886575"/>
              <a:gd name="connsiteY5" fmla="*/ 762000 h 2860675"/>
              <a:gd name="connsiteX6" fmla="*/ 6886575 w 6886575"/>
              <a:gd name="connsiteY6" fmla="*/ 0 h 2860675"/>
              <a:gd name="connsiteX0" fmla="*/ 0 w 6886575"/>
              <a:gd name="connsiteY0" fmla="*/ 2832100 h 2832100"/>
              <a:gd name="connsiteX1" fmla="*/ 833438 w 6886575"/>
              <a:gd name="connsiteY1" fmla="*/ 2506662 h 2832100"/>
              <a:gd name="connsiteX2" fmla="*/ 1717675 w 6886575"/>
              <a:gd name="connsiteY2" fmla="*/ 2198687 h 2832100"/>
              <a:gd name="connsiteX3" fmla="*/ 2527300 w 6886575"/>
              <a:gd name="connsiteY3" fmla="*/ 1892300 h 2832100"/>
              <a:gd name="connsiteX4" fmla="*/ 3482975 w 6886575"/>
              <a:gd name="connsiteY4" fmla="*/ 1554163 h 2832100"/>
              <a:gd name="connsiteX5" fmla="*/ 5413375 w 6886575"/>
              <a:gd name="connsiteY5" fmla="*/ 762000 h 2832100"/>
              <a:gd name="connsiteX6" fmla="*/ 6886575 w 6886575"/>
              <a:gd name="connsiteY6" fmla="*/ 0 h 2832100"/>
              <a:gd name="connsiteX0" fmla="*/ 0 w 6886575"/>
              <a:gd name="connsiteY0" fmla="*/ 2832100 h 2832100"/>
              <a:gd name="connsiteX1" fmla="*/ 833438 w 6886575"/>
              <a:gd name="connsiteY1" fmla="*/ 2506662 h 2832100"/>
              <a:gd name="connsiteX2" fmla="*/ 1708150 w 6886575"/>
              <a:gd name="connsiteY2" fmla="*/ 2165349 h 2832100"/>
              <a:gd name="connsiteX3" fmla="*/ 2527300 w 6886575"/>
              <a:gd name="connsiteY3" fmla="*/ 1892300 h 2832100"/>
              <a:gd name="connsiteX4" fmla="*/ 3482975 w 6886575"/>
              <a:gd name="connsiteY4" fmla="*/ 1554163 h 2832100"/>
              <a:gd name="connsiteX5" fmla="*/ 5413375 w 6886575"/>
              <a:gd name="connsiteY5" fmla="*/ 762000 h 2832100"/>
              <a:gd name="connsiteX6" fmla="*/ 6886575 w 6886575"/>
              <a:gd name="connsiteY6" fmla="*/ 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6575" h="2832100">
                <a:moveTo>
                  <a:pt x="0" y="2832100"/>
                </a:moveTo>
                <a:lnTo>
                  <a:pt x="833438" y="2506662"/>
                </a:lnTo>
                <a:lnTo>
                  <a:pt x="1708150" y="2165349"/>
                </a:lnTo>
                <a:lnTo>
                  <a:pt x="2527300" y="1892300"/>
                </a:lnTo>
                <a:lnTo>
                  <a:pt x="3482975" y="1554163"/>
                </a:lnTo>
                <a:lnTo>
                  <a:pt x="5413375" y="762000"/>
                </a:lnTo>
                <a:lnTo>
                  <a:pt x="6886575" y="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76" name="AutoShape 35"/>
          <p:cNvSpPr>
            <a:spLocks noChangeAspect="1" noChangeArrowheads="1"/>
          </p:cNvSpPr>
          <p:nvPr/>
        </p:nvSpPr>
        <p:spPr bwMode="auto">
          <a:xfrm rot="21182880">
            <a:off x="3474733" y="5996975"/>
            <a:ext cx="1376290" cy="266355"/>
          </a:xfrm>
          <a:prstGeom prst="roundRect">
            <a:avLst>
              <a:gd name="adj" fmla="val 41667"/>
            </a:avLst>
          </a:prstGeom>
          <a:solidFill>
            <a:schemeClr val="bg1"/>
          </a:solidFill>
          <a:ln w="158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nchor="ctr" anchorCtr="1">
            <a:spAutoFit/>
          </a:bodyPr>
          <a:lstStyle/>
          <a:p>
            <a:pPr algn="ctr"/>
            <a:r>
              <a:rPr lang="ja-JP" altLang="en-US" sz="1200" dirty="0">
                <a:latin typeface="ＭＳ ゴシック" pitchFamily="49" charset="-128"/>
                <a:ea typeface="ＭＳ ゴシック" pitchFamily="49" charset="-128"/>
              </a:rPr>
              <a:t>十三吹田線</a:t>
            </a:r>
          </a:p>
        </p:txBody>
      </p:sp>
      <p:sp>
        <p:nvSpPr>
          <p:cNvPr id="78" name="Text Box 55"/>
          <p:cNvSpPr txBox="1">
            <a:spLocks noChangeAspect="1" noChangeArrowheads="1"/>
          </p:cNvSpPr>
          <p:nvPr/>
        </p:nvSpPr>
        <p:spPr bwMode="auto">
          <a:xfrm rot="20514601">
            <a:off x="999214" y="4171932"/>
            <a:ext cx="1089065" cy="2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atin typeface="ＭＳ ゴシック" pitchFamily="49" charset="-128"/>
                <a:ea typeface="ＭＳ ゴシック" pitchFamily="49" charset="-128"/>
              </a:rPr>
              <a:t>JR</a:t>
            </a:r>
            <a:r>
              <a:rPr kumimoji="0" lang="ja-JP" altLang="en-US" sz="1200" dirty="0">
                <a:latin typeface="ＭＳ ゴシック" pitchFamily="49" charset="-128"/>
                <a:ea typeface="ＭＳ ゴシック" pitchFamily="49" charset="-128"/>
              </a:rPr>
              <a:t>山陽新幹線</a:t>
            </a:r>
          </a:p>
        </p:txBody>
      </p:sp>
      <p:sp>
        <p:nvSpPr>
          <p:cNvPr id="79" name="Text Box 55"/>
          <p:cNvSpPr txBox="1">
            <a:spLocks noChangeAspect="1" noChangeArrowheads="1"/>
          </p:cNvSpPr>
          <p:nvPr/>
        </p:nvSpPr>
        <p:spPr bwMode="auto">
          <a:xfrm rot="20147505">
            <a:off x="6262141" y="2129602"/>
            <a:ext cx="1257328" cy="2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atin typeface="ＭＳ ゴシック" pitchFamily="49" charset="-128"/>
                <a:ea typeface="ＭＳ ゴシック" pitchFamily="49" charset="-128"/>
              </a:rPr>
              <a:t>JR</a:t>
            </a:r>
            <a:r>
              <a:rPr kumimoji="0" lang="ja-JP" altLang="en-US" sz="1200" dirty="0">
                <a:latin typeface="ＭＳ ゴシック" pitchFamily="49" charset="-128"/>
                <a:ea typeface="ＭＳ ゴシック" pitchFamily="49" charset="-128"/>
              </a:rPr>
              <a:t>東海道新幹線</a:t>
            </a:r>
          </a:p>
        </p:txBody>
      </p:sp>
      <p:grpSp>
        <p:nvGrpSpPr>
          <p:cNvPr id="83" name="Group 59"/>
          <p:cNvGrpSpPr>
            <a:grpSpLocks/>
          </p:cNvGrpSpPr>
          <p:nvPr/>
        </p:nvGrpSpPr>
        <p:grpSpPr bwMode="auto">
          <a:xfrm>
            <a:off x="440664" y="6332164"/>
            <a:ext cx="4646050" cy="372053"/>
            <a:chOff x="190" y="5504"/>
            <a:chExt cx="1390" cy="163"/>
          </a:xfrm>
        </p:grpSpPr>
        <p:sp>
          <p:nvSpPr>
            <p:cNvPr id="84" name="Rectangle 60"/>
            <p:cNvSpPr>
              <a:spLocks noChangeArrowheads="1"/>
            </p:cNvSpPr>
            <p:nvPr/>
          </p:nvSpPr>
          <p:spPr bwMode="auto">
            <a:xfrm>
              <a:off x="207" y="5599"/>
              <a:ext cx="1360" cy="68"/>
            </a:xfrm>
            <a:prstGeom prst="rect">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 name="Rectangle 61"/>
            <p:cNvSpPr>
              <a:spLocks noChangeArrowheads="1"/>
            </p:cNvSpPr>
            <p:nvPr/>
          </p:nvSpPr>
          <p:spPr bwMode="auto">
            <a:xfrm>
              <a:off x="207" y="5633"/>
              <a:ext cx="680" cy="34"/>
            </a:xfrm>
            <a:prstGeom prst="rect">
              <a:avLst/>
            </a:prstGeom>
            <a:solidFill>
              <a:srgbClr val="FFFFFF"/>
            </a:solidFill>
            <a:ln w="6350">
              <a:solidFill>
                <a:schemeClr val="tx1"/>
              </a:solidFill>
              <a:miter lim="800000"/>
              <a:headEnd/>
              <a:tailEnd/>
            </a:ln>
          </p:spPr>
          <p:txBody>
            <a:bodyPr anchor="ctr" anchorCtr="1"/>
            <a:lstStyle/>
            <a:p>
              <a:endParaRPr lang="ja-JP" altLang="en-US"/>
            </a:p>
          </p:txBody>
        </p:sp>
        <p:sp>
          <p:nvSpPr>
            <p:cNvPr id="86" name="Rectangle 62"/>
            <p:cNvSpPr>
              <a:spLocks noChangeArrowheads="1"/>
            </p:cNvSpPr>
            <p:nvPr/>
          </p:nvSpPr>
          <p:spPr bwMode="auto">
            <a:xfrm>
              <a:off x="887" y="5599"/>
              <a:ext cx="680" cy="34"/>
            </a:xfrm>
            <a:prstGeom prst="rect">
              <a:avLst/>
            </a:prstGeom>
            <a:solidFill>
              <a:srgbClr val="FFFFFF"/>
            </a:solidFill>
            <a:ln w="6350">
              <a:solidFill>
                <a:schemeClr val="tx1"/>
              </a:solidFill>
              <a:miter lim="800000"/>
              <a:headEnd/>
              <a:tailEnd/>
            </a:ln>
          </p:spPr>
          <p:txBody>
            <a:bodyPr anchor="ctr" anchorCtr="1"/>
            <a:lstStyle/>
            <a:p>
              <a:endParaRPr lang="ja-JP" altLang="en-US"/>
            </a:p>
          </p:txBody>
        </p:sp>
        <p:sp>
          <p:nvSpPr>
            <p:cNvPr id="87" name="Text Box 63"/>
            <p:cNvSpPr txBox="1">
              <a:spLocks noChangeArrowheads="1"/>
            </p:cNvSpPr>
            <p:nvPr/>
          </p:nvSpPr>
          <p:spPr bwMode="auto">
            <a:xfrm>
              <a:off x="190" y="5504"/>
              <a:ext cx="2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dirty="0">
                  <a:latin typeface="ＭＳ ゴシック" pitchFamily="49" charset="-128"/>
                  <a:ea typeface="ＭＳ ゴシック" pitchFamily="49" charset="-128"/>
                </a:rPr>
                <a:t>0</a:t>
              </a:r>
            </a:p>
          </p:txBody>
        </p:sp>
        <p:sp>
          <p:nvSpPr>
            <p:cNvPr id="88" name="Text Box 64"/>
            <p:cNvSpPr txBox="1">
              <a:spLocks noChangeArrowheads="1"/>
            </p:cNvSpPr>
            <p:nvPr/>
          </p:nvSpPr>
          <p:spPr bwMode="auto">
            <a:xfrm>
              <a:off x="814" y="5504"/>
              <a:ext cx="8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a:latin typeface="ＭＳ ゴシック" pitchFamily="49" charset="-128"/>
                  <a:ea typeface="ＭＳ ゴシック" pitchFamily="49" charset="-128"/>
                </a:rPr>
                <a:t>500m</a:t>
              </a:r>
            </a:p>
          </p:txBody>
        </p:sp>
        <p:sp>
          <p:nvSpPr>
            <p:cNvPr id="89" name="Text Box 65"/>
            <p:cNvSpPr txBox="1">
              <a:spLocks noChangeArrowheads="1"/>
            </p:cNvSpPr>
            <p:nvPr/>
          </p:nvSpPr>
          <p:spPr bwMode="auto">
            <a:xfrm>
              <a:off x="1475" y="5504"/>
              <a:ext cx="10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dirty="0">
                  <a:latin typeface="ＭＳ ゴシック" pitchFamily="49" charset="-128"/>
                  <a:ea typeface="ＭＳ ゴシック" pitchFamily="49" charset="-128"/>
                </a:rPr>
                <a:t>1000m</a:t>
              </a:r>
            </a:p>
          </p:txBody>
        </p:sp>
      </p:grpSp>
      <p:sp>
        <p:nvSpPr>
          <p:cNvPr id="92" name="フリーフォーム 91"/>
          <p:cNvSpPr/>
          <p:nvPr/>
        </p:nvSpPr>
        <p:spPr>
          <a:xfrm>
            <a:off x="653278" y="1764018"/>
            <a:ext cx="7540217" cy="3221603"/>
          </a:xfrm>
          <a:custGeom>
            <a:avLst/>
            <a:gdLst>
              <a:gd name="connsiteX0" fmla="*/ 0 w 6896100"/>
              <a:gd name="connsiteY0" fmla="*/ 2946400 h 2946400"/>
              <a:gd name="connsiteX1" fmla="*/ 952500 w 6896100"/>
              <a:gd name="connsiteY1" fmla="*/ 2540000 h 2946400"/>
              <a:gd name="connsiteX2" fmla="*/ 1765300 w 6896100"/>
              <a:gd name="connsiteY2" fmla="*/ 2260600 h 2946400"/>
              <a:gd name="connsiteX3" fmla="*/ 2603500 w 6896100"/>
              <a:gd name="connsiteY3" fmla="*/ 1930400 h 2946400"/>
              <a:gd name="connsiteX4" fmla="*/ 3225800 w 6896100"/>
              <a:gd name="connsiteY4" fmla="*/ 1625600 h 2946400"/>
              <a:gd name="connsiteX5" fmla="*/ 5422900 w 6896100"/>
              <a:gd name="connsiteY5" fmla="*/ 762000 h 2946400"/>
              <a:gd name="connsiteX6" fmla="*/ 6896100 w 6896100"/>
              <a:gd name="connsiteY6" fmla="*/ 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6100" h="2946400">
                <a:moveTo>
                  <a:pt x="0" y="2946400"/>
                </a:moveTo>
                <a:lnTo>
                  <a:pt x="952500" y="2540000"/>
                </a:lnTo>
                <a:lnTo>
                  <a:pt x="1765300" y="2260600"/>
                </a:lnTo>
                <a:lnTo>
                  <a:pt x="2603500" y="1930400"/>
                </a:lnTo>
                <a:lnTo>
                  <a:pt x="3225800" y="1625600"/>
                </a:lnTo>
                <a:lnTo>
                  <a:pt x="5422900" y="762000"/>
                </a:lnTo>
                <a:lnTo>
                  <a:pt x="6896100" y="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124" name="Text Box 26"/>
          <p:cNvSpPr txBox="1">
            <a:spLocks noChangeAspect="1" noChangeArrowheads="1"/>
          </p:cNvSpPr>
          <p:nvPr/>
        </p:nvSpPr>
        <p:spPr bwMode="auto">
          <a:xfrm>
            <a:off x="4935022" y="2823467"/>
            <a:ext cx="752541" cy="443575"/>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atin typeface="ＭＳ ゴシック" pitchFamily="49" charset="-128"/>
                <a:ea typeface="ＭＳ ゴシック" pitchFamily="49" charset="-128"/>
              </a:rPr>
              <a:t>新幹線</a:t>
            </a:r>
            <a:endParaRPr kumimoji="0" lang="en-US" altLang="ja-JP" sz="1200" dirty="0">
              <a:latin typeface="ＭＳ ゴシック" pitchFamily="49" charset="-128"/>
              <a:ea typeface="ＭＳ ゴシック" pitchFamily="49" charset="-128"/>
            </a:endParaRPr>
          </a:p>
          <a:p>
            <a:pPr algn="ctr"/>
            <a:r>
              <a:rPr kumimoji="0" lang="ja-JP" altLang="en-US" sz="1200" dirty="0">
                <a:latin typeface="ＭＳ ゴシック" pitchFamily="49" charset="-128"/>
                <a:ea typeface="ＭＳ ゴシック" pitchFamily="49" charset="-128"/>
              </a:rPr>
              <a:t>新大阪駅</a:t>
            </a:r>
          </a:p>
        </p:txBody>
      </p:sp>
      <p:sp>
        <p:nvSpPr>
          <p:cNvPr id="125" name="Text Box 26"/>
          <p:cNvSpPr txBox="1">
            <a:spLocks noChangeAspect="1" noChangeArrowheads="1"/>
          </p:cNvSpPr>
          <p:nvPr/>
        </p:nvSpPr>
        <p:spPr bwMode="auto">
          <a:xfrm>
            <a:off x="5729817" y="2682907"/>
            <a:ext cx="752541" cy="443575"/>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atin typeface="ＭＳ ゴシック" pitchFamily="49" charset="-128"/>
                <a:ea typeface="ＭＳ ゴシック" pitchFamily="49" charset="-128"/>
              </a:rPr>
              <a:t>JR</a:t>
            </a:r>
            <a:r>
              <a:rPr kumimoji="0" lang="ja-JP" altLang="en-US" sz="1200" dirty="0">
                <a:latin typeface="ＭＳ ゴシック" pitchFamily="49" charset="-128"/>
                <a:ea typeface="ＭＳ ゴシック" pitchFamily="49" charset="-128"/>
              </a:rPr>
              <a:t>在来線</a:t>
            </a:r>
            <a:endParaRPr kumimoji="0" lang="en-US" altLang="ja-JP" sz="1200" dirty="0">
              <a:latin typeface="ＭＳ ゴシック" pitchFamily="49" charset="-128"/>
              <a:ea typeface="ＭＳ ゴシック" pitchFamily="49" charset="-128"/>
            </a:endParaRPr>
          </a:p>
          <a:p>
            <a:pPr algn="ctr"/>
            <a:r>
              <a:rPr kumimoji="0" lang="ja-JP" altLang="en-US" sz="1200" dirty="0">
                <a:latin typeface="ＭＳ ゴシック" pitchFamily="49" charset="-128"/>
                <a:ea typeface="ＭＳ ゴシック" pitchFamily="49" charset="-128"/>
              </a:rPr>
              <a:t>新大阪駅</a:t>
            </a:r>
          </a:p>
        </p:txBody>
      </p:sp>
      <p:sp>
        <p:nvSpPr>
          <p:cNvPr id="67" name="AutoShape 37"/>
          <p:cNvSpPr>
            <a:spLocks noChangeAspect="1" noChangeArrowheads="1"/>
          </p:cNvSpPr>
          <p:nvPr/>
        </p:nvSpPr>
        <p:spPr bwMode="auto">
          <a:xfrm rot="897474">
            <a:off x="7248133" y="2765090"/>
            <a:ext cx="339822" cy="1140654"/>
          </a:xfrm>
          <a:prstGeom prst="roundRect">
            <a:avLst>
              <a:gd name="adj" fmla="val 50000"/>
            </a:avLst>
          </a:prstGeom>
          <a:solidFill>
            <a:schemeClr val="bg1"/>
          </a:solidFill>
          <a:ln w="15875">
            <a:solidFill>
              <a:srgbClr val="000000"/>
            </a:solidFill>
            <a:round/>
            <a:headEnd/>
            <a:tailEnd/>
          </a:ln>
        </p:spPr>
        <p:txBody>
          <a:bodyPr vert="eaVert" wrap="none" lIns="18000" tIns="18000" rIns="18000" bIns="18000" anchor="ctr" anchorCtr="1">
            <a:spAutoFit/>
          </a:bodyPr>
          <a:lstStyle/>
          <a:p>
            <a:pPr algn="ctr" eaLnBrk="0" hangingPunct="0"/>
            <a:r>
              <a:rPr lang="ja-JP" altLang="en-US" sz="1200" dirty="0">
                <a:latin typeface="ＭＳ ゴシック" pitchFamily="49" charset="-128"/>
                <a:ea typeface="ＭＳ ゴシック" pitchFamily="49" charset="-128"/>
              </a:rPr>
              <a:t>西淡路南方線</a:t>
            </a:r>
          </a:p>
        </p:txBody>
      </p:sp>
      <p:sp>
        <p:nvSpPr>
          <p:cNvPr id="46" name="Text Box 55">
            <a:extLst>
              <a:ext uri="{FF2B5EF4-FFF2-40B4-BE49-F238E27FC236}">
                <a16:creationId xmlns:a16="http://schemas.microsoft.com/office/drawing/2014/main" id="{8E42AF39-DACF-41DB-B21D-79DEE024F538}"/>
              </a:ext>
            </a:extLst>
          </p:cNvPr>
          <p:cNvSpPr txBox="1">
            <a:spLocks noChangeAspect="1" noChangeArrowheads="1"/>
          </p:cNvSpPr>
          <p:nvPr/>
        </p:nvSpPr>
        <p:spPr bwMode="auto">
          <a:xfrm rot="21367435">
            <a:off x="6063462" y="4510981"/>
            <a:ext cx="281408" cy="1217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atin typeface="ＭＳ ゴシック" pitchFamily="49" charset="-128"/>
                <a:ea typeface="ＭＳ ゴシック" pitchFamily="49" charset="-128"/>
              </a:rPr>
              <a:t>ＪＲ東海道本線</a:t>
            </a:r>
          </a:p>
        </p:txBody>
      </p:sp>
      <p:sp>
        <p:nvSpPr>
          <p:cNvPr id="47" name="Text Box 31">
            <a:extLst>
              <a:ext uri="{FF2B5EF4-FFF2-40B4-BE49-F238E27FC236}">
                <a16:creationId xmlns:a16="http://schemas.microsoft.com/office/drawing/2014/main" id="{53745497-1133-46D0-99B1-AA49040ACC1E}"/>
              </a:ext>
            </a:extLst>
          </p:cNvPr>
          <p:cNvSpPr txBox="1">
            <a:spLocks noChangeAspect="1" noChangeArrowheads="1"/>
          </p:cNvSpPr>
          <p:nvPr/>
        </p:nvSpPr>
        <p:spPr bwMode="auto">
          <a:xfrm>
            <a:off x="3960127" y="3462214"/>
            <a:ext cx="1004936" cy="443575"/>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atin typeface="ＭＳ ゴシック" pitchFamily="49" charset="-128"/>
                <a:ea typeface="ＭＳ ゴシック" pitchFamily="49" charset="-128"/>
              </a:rPr>
              <a:t>Osaka</a:t>
            </a:r>
            <a:r>
              <a:rPr kumimoji="0" lang="ja-JP" altLang="en-US" sz="1200" dirty="0">
                <a:latin typeface="ＭＳ ゴシック" pitchFamily="49" charset="-128"/>
                <a:ea typeface="ＭＳ ゴシック" pitchFamily="49" charset="-128"/>
              </a:rPr>
              <a:t> </a:t>
            </a:r>
            <a:r>
              <a:rPr kumimoji="0" lang="en-US" altLang="ja-JP" sz="1200" dirty="0">
                <a:latin typeface="ＭＳ ゴシック" pitchFamily="49" charset="-128"/>
                <a:ea typeface="ＭＳ ゴシック" pitchFamily="49" charset="-128"/>
              </a:rPr>
              <a:t>Metro</a:t>
            </a:r>
          </a:p>
          <a:p>
            <a:pPr algn="ctr"/>
            <a:r>
              <a:rPr kumimoji="0" lang="ja-JP" altLang="en-US" sz="1200" dirty="0">
                <a:latin typeface="ＭＳ ゴシック" pitchFamily="49" charset="-128"/>
                <a:ea typeface="ＭＳ ゴシック" pitchFamily="49" charset="-128"/>
              </a:rPr>
              <a:t>新大阪駅</a:t>
            </a:r>
          </a:p>
        </p:txBody>
      </p:sp>
      <p:sp>
        <p:nvSpPr>
          <p:cNvPr id="48" name="Text Box 55">
            <a:extLst>
              <a:ext uri="{FF2B5EF4-FFF2-40B4-BE49-F238E27FC236}">
                <a16:creationId xmlns:a16="http://schemas.microsoft.com/office/drawing/2014/main" id="{B7BEAA94-5296-496B-A634-5899A0CEA2FB}"/>
              </a:ext>
            </a:extLst>
          </p:cNvPr>
          <p:cNvSpPr txBox="1">
            <a:spLocks noChangeAspect="1" noChangeArrowheads="1"/>
          </p:cNvSpPr>
          <p:nvPr/>
        </p:nvSpPr>
        <p:spPr bwMode="auto">
          <a:xfrm>
            <a:off x="4882344" y="420439"/>
            <a:ext cx="281408" cy="1722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atin typeface="ＭＳ ゴシック" pitchFamily="49" charset="-128"/>
                <a:ea typeface="ＭＳ ゴシック" pitchFamily="49" charset="-128"/>
              </a:rPr>
              <a:t>Osaka</a:t>
            </a:r>
            <a:r>
              <a:rPr kumimoji="0" lang="ja-JP" altLang="en-US" sz="1200" dirty="0">
                <a:latin typeface="ＭＳ ゴシック" pitchFamily="49" charset="-128"/>
                <a:ea typeface="ＭＳ ゴシック" pitchFamily="49" charset="-128"/>
              </a:rPr>
              <a:t> </a:t>
            </a:r>
            <a:r>
              <a:rPr kumimoji="0" lang="en-US" altLang="ja-JP" sz="1200" dirty="0">
                <a:latin typeface="ＭＳ ゴシック" pitchFamily="49" charset="-128"/>
                <a:ea typeface="ＭＳ ゴシック" pitchFamily="49" charset="-128"/>
              </a:rPr>
              <a:t>Metro</a:t>
            </a:r>
            <a:r>
              <a:rPr kumimoji="0" lang="ja-JP" altLang="en-US" sz="1200" dirty="0">
                <a:latin typeface="ＭＳ ゴシック" pitchFamily="49" charset="-128"/>
                <a:ea typeface="ＭＳ ゴシック" pitchFamily="49" charset="-128"/>
              </a:rPr>
              <a:t> 御堂筋線</a:t>
            </a:r>
          </a:p>
        </p:txBody>
      </p:sp>
      <p:sp>
        <p:nvSpPr>
          <p:cNvPr id="49" name="AutoShape 35">
            <a:extLst>
              <a:ext uri="{FF2B5EF4-FFF2-40B4-BE49-F238E27FC236}">
                <a16:creationId xmlns:a16="http://schemas.microsoft.com/office/drawing/2014/main" id="{ECDBE089-9426-4A7E-B0E7-4814D5BB7806}"/>
              </a:ext>
            </a:extLst>
          </p:cNvPr>
          <p:cNvSpPr>
            <a:spLocks noChangeAspect="1" noChangeArrowheads="1"/>
          </p:cNvSpPr>
          <p:nvPr/>
        </p:nvSpPr>
        <p:spPr bwMode="auto">
          <a:xfrm rot="21182880">
            <a:off x="5149681" y="527099"/>
            <a:ext cx="1376290" cy="243602"/>
          </a:xfrm>
          <a:prstGeom prst="roundRect">
            <a:avLst>
              <a:gd name="adj" fmla="val 41667"/>
            </a:avLst>
          </a:prstGeom>
          <a:solidFill>
            <a:schemeClr val="bg1"/>
          </a:solidFill>
          <a:ln w="158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nchor="ctr" anchorCtr="1">
            <a:spAutoFit/>
          </a:bodyPr>
          <a:lstStyle/>
          <a:p>
            <a:pPr algn="ctr"/>
            <a:r>
              <a:rPr kumimoji="0" lang="ja-JP" altLang="en-US" sz="1200" dirty="0" smtClean="0">
                <a:latin typeface="ＭＳ ゴシック" pitchFamily="49" charset="-128"/>
                <a:ea typeface="ＭＳ ゴシック" pitchFamily="49" charset="-128"/>
              </a:rPr>
              <a:t>熊野大阪線</a:t>
            </a:r>
            <a:endParaRPr kumimoji="0" lang="ja-JP" altLang="en-US" sz="1200" dirty="0">
              <a:latin typeface="ＭＳ ゴシック" pitchFamily="49" charset="-128"/>
              <a:ea typeface="ＭＳ ゴシック" pitchFamily="49" charset="-128"/>
            </a:endParaRPr>
          </a:p>
        </p:txBody>
      </p:sp>
      <p:sp>
        <p:nvSpPr>
          <p:cNvPr id="77" name="AutoShape 37"/>
          <p:cNvSpPr>
            <a:spLocks noChangeAspect="1" noChangeArrowheads="1"/>
          </p:cNvSpPr>
          <p:nvPr/>
        </p:nvSpPr>
        <p:spPr bwMode="auto">
          <a:xfrm>
            <a:off x="4554777" y="1109111"/>
            <a:ext cx="339822" cy="1982051"/>
          </a:xfrm>
          <a:prstGeom prst="roundRect">
            <a:avLst>
              <a:gd name="adj" fmla="val 50000"/>
            </a:avLst>
          </a:prstGeom>
          <a:solidFill>
            <a:schemeClr val="bg1"/>
          </a:solidFill>
          <a:ln w="15875">
            <a:solidFill>
              <a:srgbClr val="000000"/>
            </a:solidFill>
            <a:round/>
            <a:headEnd/>
            <a:tailEnd/>
          </a:ln>
        </p:spPr>
        <p:txBody>
          <a:bodyPr vert="eaVert" wrap="none" lIns="18000" tIns="18000" rIns="18000" bIns="18000" anchor="ctr" anchorCtr="1">
            <a:spAutoFit/>
          </a:bodyPr>
          <a:lstStyle/>
          <a:p>
            <a:pPr algn="ctr" eaLnBrk="0" hangingPunct="0"/>
            <a:r>
              <a:rPr lang="ja-JP" altLang="en-US" sz="1200" dirty="0" smtClean="0">
                <a:latin typeface="ＭＳ ゴシック" pitchFamily="49" charset="-128"/>
                <a:ea typeface="ＭＳ ゴシック" pitchFamily="49" charset="-128"/>
              </a:rPr>
              <a:t> 国道</a:t>
            </a:r>
            <a:r>
              <a:rPr lang="en-US" altLang="ja-JP" sz="1200" dirty="0" smtClean="0">
                <a:latin typeface="ＭＳ ゴシック" pitchFamily="49" charset="-128"/>
                <a:ea typeface="ＭＳ ゴシック" pitchFamily="49" charset="-128"/>
              </a:rPr>
              <a:t>423</a:t>
            </a:r>
            <a:r>
              <a:rPr lang="ja-JP" altLang="en-US" sz="1200" dirty="0" smtClean="0">
                <a:latin typeface="ＭＳ ゴシック" pitchFamily="49" charset="-128"/>
                <a:ea typeface="ＭＳ ゴシック" pitchFamily="49" charset="-128"/>
              </a:rPr>
              <a:t>号（新御堂筋）</a:t>
            </a:r>
            <a:endParaRPr lang="ja-JP" altLang="en-US" sz="1200" dirty="0">
              <a:latin typeface="ＭＳ ゴシック" pitchFamily="49" charset="-128"/>
              <a:ea typeface="ＭＳ ゴシック" pitchFamily="49" charset="-128"/>
            </a:endParaRPr>
          </a:p>
        </p:txBody>
      </p:sp>
      <p:sp>
        <p:nvSpPr>
          <p:cNvPr id="58" name="テキスト ボックス 57">
            <a:extLst>
              <a:ext uri="{FF2B5EF4-FFF2-40B4-BE49-F238E27FC236}">
                <a16:creationId xmlns:a16="http://schemas.microsoft.com/office/drawing/2014/main" id="{1011617F-A7EF-444A-94E8-495B1A84AE99}"/>
              </a:ext>
            </a:extLst>
          </p:cNvPr>
          <p:cNvSpPr txBox="1"/>
          <p:nvPr/>
        </p:nvSpPr>
        <p:spPr>
          <a:xfrm>
            <a:off x="7621769" y="1908772"/>
            <a:ext cx="2227997" cy="784830"/>
          </a:xfrm>
          <a:prstGeom prst="rect">
            <a:avLst/>
          </a:prstGeom>
          <a:solidFill>
            <a:srgbClr val="FFCCCC"/>
          </a:solidFill>
        </p:spPr>
        <p:txBody>
          <a:bodyPr wrap="square" lIns="36000" rIns="36000" rtlCol="0">
            <a:spAutoFit/>
          </a:bodyPr>
          <a:lstStyle/>
          <a:p>
            <a:r>
              <a:rPr kumimoji="1" lang="en-US" altLang="ja-JP" sz="1200" b="1" dirty="0">
                <a:effectLst>
                  <a:glow rad="76200">
                    <a:schemeClr val="bg1"/>
                  </a:glow>
                </a:effectLst>
              </a:rPr>
              <a:t>【</a:t>
            </a:r>
            <a:r>
              <a:rPr kumimoji="1" lang="ja-JP" altLang="en-US" sz="1200" b="1" dirty="0">
                <a:effectLst>
                  <a:glow rad="76200">
                    <a:schemeClr val="bg1"/>
                  </a:glow>
                </a:effectLst>
              </a:rPr>
              <a:t>④東淀川区</a:t>
            </a:r>
            <a:r>
              <a:rPr kumimoji="1" lang="en-US" altLang="ja-JP" sz="1200" b="1" dirty="0">
                <a:effectLst>
                  <a:glow rad="76200">
                    <a:schemeClr val="bg1"/>
                  </a:glow>
                </a:effectLst>
              </a:rPr>
              <a:t>】</a:t>
            </a:r>
          </a:p>
          <a:p>
            <a:r>
              <a:rPr kumimoji="1" lang="ja-JP" altLang="en-US" sz="1200" b="1" dirty="0">
                <a:effectLst>
                  <a:glow rad="76200">
                    <a:schemeClr val="bg1"/>
                  </a:glow>
                </a:effectLst>
              </a:rPr>
              <a:t>市営</a:t>
            </a:r>
            <a:r>
              <a:rPr kumimoji="1" lang="ja-JP" altLang="en-US" sz="1200" b="1" dirty="0" smtClean="0">
                <a:effectLst>
                  <a:glow rad="76200">
                    <a:schemeClr val="bg1"/>
                  </a:glow>
                </a:effectLst>
              </a:rPr>
              <a:t>住宅余剰地の活用</a:t>
            </a:r>
            <a:r>
              <a:rPr kumimoji="1" lang="ja-JP" altLang="en-US" sz="1200" b="1" dirty="0">
                <a:effectLst>
                  <a:glow rad="76200">
                    <a:schemeClr val="bg1"/>
                  </a:glow>
                </a:effectLst>
              </a:rPr>
              <a:t>　</a:t>
            </a:r>
            <a:endParaRPr kumimoji="1" lang="en-US" altLang="ja-JP" sz="1200" b="1" dirty="0">
              <a:effectLst>
                <a:glow rad="76200">
                  <a:schemeClr val="bg1"/>
                </a:glow>
              </a:effectLst>
            </a:endParaRPr>
          </a:p>
          <a:p>
            <a:r>
              <a:rPr kumimoji="1" lang="ja-JP" altLang="en-US" sz="1200" b="1" dirty="0" smtClean="0">
                <a:effectLst>
                  <a:glow rad="76200">
                    <a:schemeClr val="bg1"/>
                  </a:glow>
                </a:effectLst>
              </a:rPr>
              <a:t>官民連携による拠点エリア開発</a:t>
            </a:r>
            <a:endParaRPr kumimoji="1" lang="en-US" altLang="ja-JP" sz="1200" b="1" dirty="0" smtClean="0">
              <a:effectLst>
                <a:glow rad="76200">
                  <a:schemeClr val="bg1"/>
                </a:glow>
              </a:effectLst>
            </a:endParaRPr>
          </a:p>
          <a:p>
            <a:pPr algn="r"/>
            <a:r>
              <a:rPr kumimoji="1" lang="en-US" altLang="ja-JP" sz="900" b="1" dirty="0" smtClean="0">
                <a:effectLst>
                  <a:glow rad="76200">
                    <a:schemeClr val="bg1"/>
                  </a:glow>
                </a:effectLst>
              </a:rPr>
              <a:t>※</a:t>
            </a:r>
            <a:r>
              <a:rPr kumimoji="1" lang="ja-JP" altLang="en-US" sz="900" b="1" dirty="0" smtClean="0">
                <a:effectLst>
                  <a:glow rad="76200">
                    <a:schemeClr val="bg1"/>
                  </a:glow>
                </a:effectLst>
              </a:rPr>
              <a:t>開発区域は調整中</a:t>
            </a:r>
            <a:endParaRPr kumimoji="1" lang="en-US" altLang="ja-JP" sz="1200" b="1" dirty="0" smtClean="0">
              <a:effectLst>
                <a:glow rad="76200">
                  <a:schemeClr val="bg1"/>
                </a:glow>
              </a:effectLst>
            </a:endParaRPr>
          </a:p>
        </p:txBody>
      </p:sp>
      <p:sp>
        <p:nvSpPr>
          <p:cNvPr id="69" name="テキスト ボックス 68">
            <a:extLst>
              <a:ext uri="{FF2B5EF4-FFF2-40B4-BE49-F238E27FC236}">
                <a16:creationId xmlns:a16="http://schemas.microsoft.com/office/drawing/2014/main" id="{F3653C1C-FEB3-4B28-90AF-857F9E7CAC81}"/>
              </a:ext>
            </a:extLst>
          </p:cNvPr>
          <p:cNvSpPr txBox="1"/>
          <p:nvPr/>
        </p:nvSpPr>
        <p:spPr>
          <a:xfrm>
            <a:off x="0" y="22678"/>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a:t>都市</a:t>
            </a:r>
            <a:r>
              <a:rPr lang="ja-JP" altLang="en-US" sz="2215" dirty="0" smtClean="0"/>
              <a:t>再生緊急整備地域の区域（素案）内の都市</a:t>
            </a:r>
            <a:r>
              <a:rPr lang="ja-JP" altLang="en-US" sz="2215" dirty="0"/>
              <a:t>再生</a:t>
            </a:r>
            <a:r>
              <a:rPr lang="ja-JP" altLang="en-US" sz="2215" dirty="0" smtClean="0"/>
              <a:t>プロジェクト</a:t>
            </a:r>
            <a:endParaRPr lang="ja-JP" altLang="en-US" sz="2215" dirty="0"/>
          </a:p>
        </p:txBody>
      </p:sp>
      <p:grpSp>
        <p:nvGrpSpPr>
          <p:cNvPr id="15" name="グループ化 14"/>
          <p:cNvGrpSpPr/>
          <p:nvPr/>
        </p:nvGrpSpPr>
        <p:grpSpPr>
          <a:xfrm>
            <a:off x="7343668" y="5441133"/>
            <a:ext cx="2242087" cy="553825"/>
            <a:chOff x="8794430" y="2703997"/>
            <a:chExt cx="2242087" cy="553825"/>
          </a:xfrm>
        </p:grpSpPr>
        <p:sp>
          <p:nvSpPr>
            <p:cNvPr id="13" name="正方形/長方形 12"/>
            <p:cNvSpPr/>
            <p:nvPr/>
          </p:nvSpPr>
          <p:spPr>
            <a:xfrm>
              <a:off x="8794430" y="2703997"/>
              <a:ext cx="2242087" cy="553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8911511" y="2848867"/>
              <a:ext cx="1993734" cy="276999"/>
            </a:xfrm>
            <a:prstGeom prst="rect">
              <a:avLst/>
            </a:prstGeom>
            <a:noFill/>
          </p:spPr>
          <p:txBody>
            <a:bodyPr wrap="square" rtlCol="0">
              <a:spAutoFit/>
            </a:bodyPr>
            <a:lstStyle/>
            <a:p>
              <a:r>
                <a:rPr kumimoji="1" lang="ja-JP" altLang="en-US" sz="1200" dirty="0" smtClean="0"/>
                <a:t>都市再生プロジェクト</a:t>
              </a:r>
              <a:endParaRPr kumimoji="1" lang="ja-JP" altLang="en-US" sz="1200" dirty="0"/>
            </a:p>
          </p:txBody>
        </p:sp>
        <p:sp>
          <p:nvSpPr>
            <p:cNvPr id="14" name="正方形/長方形 13"/>
            <p:cNvSpPr/>
            <p:nvPr/>
          </p:nvSpPr>
          <p:spPr>
            <a:xfrm>
              <a:off x="10629080" y="2891626"/>
              <a:ext cx="250741" cy="124977"/>
            </a:xfrm>
            <a:prstGeom prst="rect">
              <a:avLst/>
            </a:prstGeom>
            <a:solidFill>
              <a:srgbClr val="FFCCCC"/>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4" name="直線コネクタ 63">
            <a:extLst>
              <a:ext uri="{FF2B5EF4-FFF2-40B4-BE49-F238E27FC236}">
                <a16:creationId xmlns:a16="http://schemas.microsoft.com/office/drawing/2014/main" id="{2A49298F-6D5F-4766-BC04-45E8740FC01A}"/>
              </a:ext>
            </a:extLst>
          </p:cNvPr>
          <p:cNvCxnSpPr>
            <a:stCxn id="58" idx="1"/>
          </p:cNvCxnSpPr>
          <p:nvPr/>
        </p:nvCxnSpPr>
        <p:spPr>
          <a:xfrm flipH="1" flipV="1">
            <a:off x="7391756" y="1859352"/>
            <a:ext cx="230013" cy="44183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3"/>
          <p:cNvSpPr txBox="1"/>
          <p:nvPr/>
        </p:nvSpPr>
        <p:spPr>
          <a:xfrm>
            <a:off x="9348715" y="641832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22</a:t>
            </a:r>
            <a:endParaRPr kumimoji="1" lang="ja-JP" altLang="en-US" dirty="0"/>
          </a:p>
        </p:txBody>
      </p:sp>
      <p:sp>
        <p:nvSpPr>
          <p:cNvPr id="3" name="テキスト ボックス 2"/>
          <p:cNvSpPr txBox="1"/>
          <p:nvPr/>
        </p:nvSpPr>
        <p:spPr bwMode="gray">
          <a:xfrm>
            <a:off x="5777188" y="6174498"/>
            <a:ext cx="3775393" cy="523220"/>
          </a:xfrm>
          <a:prstGeom prst="rect">
            <a:avLst/>
          </a:prstGeom>
          <a:solidFill>
            <a:schemeClr val="bg1"/>
          </a:solidFill>
        </p:spPr>
        <p:txBody>
          <a:bodyPr wrap="none" rtlCol="0">
            <a:spAutoFit/>
          </a:bodyPr>
          <a:lstStyle/>
          <a:p>
            <a:r>
              <a:rPr kumimoji="1" lang="ja-JP" altLang="en-US" sz="1400" dirty="0" smtClean="0"/>
              <a:t>①②については</a:t>
            </a:r>
            <a:endParaRPr kumimoji="1" lang="en-US" altLang="ja-JP" sz="1400" dirty="0" smtClean="0"/>
          </a:p>
          <a:p>
            <a:r>
              <a:rPr kumimoji="1" lang="ja-JP" altLang="en-US" sz="1400" dirty="0"/>
              <a:t>新幹線新駅の駅位置を踏まえて検討を具体化</a:t>
            </a:r>
          </a:p>
        </p:txBody>
      </p:sp>
    </p:spTree>
    <p:extLst>
      <p:ext uri="{BB962C8B-B14F-4D97-AF65-F5344CB8AC3E}">
        <p14:creationId xmlns:p14="http://schemas.microsoft.com/office/powerpoint/2010/main" val="2862595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a:extLst>
              <a:ext uri="{FF2B5EF4-FFF2-40B4-BE49-F238E27FC236}">
                <a16:creationId xmlns:a16="http://schemas.microsoft.com/office/drawing/2014/main" id="{91E60D12-741C-474A-98E1-6B8787E170E0}"/>
              </a:ext>
            </a:extLst>
          </p:cNvPr>
          <p:cNvGraphicFramePr>
            <a:graphicFrameLocks/>
          </p:cNvGraphicFramePr>
          <p:nvPr>
            <p:extLst>
              <p:ext uri="{D42A27DB-BD31-4B8C-83A1-F6EECF244321}">
                <p14:modId xmlns:p14="http://schemas.microsoft.com/office/powerpoint/2010/main" val="1138415312"/>
              </p:ext>
            </p:extLst>
          </p:nvPr>
        </p:nvGraphicFramePr>
        <p:xfrm>
          <a:off x="0" y="1358900"/>
          <a:ext cx="7010967" cy="5499100"/>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グループ化 8">
            <a:extLst>
              <a:ext uri="{FF2B5EF4-FFF2-40B4-BE49-F238E27FC236}">
                <a16:creationId xmlns:a16="http://schemas.microsoft.com/office/drawing/2014/main" id="{97112756-E6B3-4234-91F8-BE55F906584C}"/>
              </a:ext>
            </a:extLst>
          </p:cNvPr>
          <p:cNvGrpSpPr/>
          <p:nvPr/>
        </p:nvGrpSpPr>
        <p:grpSpPr>
          <a:xfrm>
            <a:off x="6921213" y="1480457"/>
            <a:ext cx="2766516" cy="3182918"/>
            <a:chOff x="731427" y="-595925"/>
            <a:chExt cx="5780959" cy="6651079"/>
          </a:xfrm>
        </p:grpSpPr>
        <p:grpSp>
          <p:nvGrpSpPr>
            <p:cNvPr id="6" name="グループ化 5"/>
            <p:cNvGrpSpPr/>
            <p:nvPr/>
          </p:nvGrpSpPr>
          <p:grpSpPr>
            <a:xfrm>
              <a:off x="731427" y="-595925"/>
              <a:ext cx="5780959" cy="6403943"/>
              <a:chOff x="1115790" y="-863192"/>
              <a:chExt cx="6858000" cy="8017885"/>
            </a:xfrm>
          </p:grpSpPr>
          <p:pic>
            <p:nvPicPr>
              <p:cNvPr id="4" name="図 3"/>
              <p:cNvPicPr>
                <a:picLocks noChangeAspect="1"/>
              </p:cNvPicPr>
              <p:nvPr/>
            </p:nvPicPr>
            <p:blipFill rotWithShape="1">
              <a:blip r:embed="rId3"/>
              <a:srcRect l="1097" t="4610" r="8058" b="20386"/>
              <a:stretch/>
            </p:blipFill>
            <p:spPr>
              <a:xfrm>
                <a:off x="1115790" y="-863192"/>
                <a:ext cx="6858000" cy="8017885"/>
              </a:xfrm>
              <a:prstGeom prst="rect">
                <a:avLst/>
              </a:prstGeom>
            </p:spPr>
          </p:pic>
          <p:sp>
            <p:nvSpPr>
              <p:cNvPr id="5" name="フリーフォーム 4"/>
              <p:cNvSpPr/>
              <p:nvPr/>
            </p:nvSpPr>
            <p:spPr>
              <a:xfrm>
                <a:off x="2366740" y="1250950"/>
                <a:ext cx="5238750" cy="4914900"/>
              </a:xfrm>
              <a:custGeom>
                <a:avLst/>
                <a:gdLst>
                  <a:gd name="connsiteX0" fmla="*/ 812800 w 5232400"/>
                  <a:gd name="connsiteY0" fmla="*/ 11049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812800 w 5232400"/>
                  <a:gd name="connsiteY17" fmla="*/ 1104900 h 4914900"/>
                  <a:gd name="connsiteX0" fmla="*/ 565150 w 5232400"/>
                  <a:gd name="connsiteY0" fmla="*/ 11303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565150 w 5232400"/>
                  <a:gd name="connsiteY17" fmla="*/ 1130300 h 4914900"/>
                  <a:gd name="connsiteX0" fmla="*/ 571500 w 5238750"/>
                  <a:gd name="connsiteY0" fmla="*/ 1130300 h 4914900"/>
                  <a:gd name="connsiteX1" fmla="*/ 768350 w 5238750"/>
                  <a:gd name="connsiteY1" fmla="*/ 4826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0" h="4914900">
                    <a:moveTo>
                      <a:pt x="571500" y="1130300"/>
                    </a:moveTo>
                    <a:lnTo>
                      <a:pt x="495300" y="508000"/>
                    </a:lnTo>
                    <a:lnTo>
                      <a:pt x="2330450" y="215900"/>
                    </a:lnTo>
                    <a:lnTo>
                      <a:pt x="2597150" y="203200"/>
                    </a:lnTo>
                    <a:lnTo>
                      <a:pt x="4133850" y="0"/>
                    </a:lnTo>
                    <a:lnTo>
                      <a:pt x="4438650" y="76200"/>
                    </a:lnTo>
                    <a:lnTo>
                      <a:pt x="5238750" y="431800"/>
                    </a:lnTo>
                    <a:lnTo>
                      <a:pt x="4425950" y="3302000"/>
                    </a:lnTo>
                    <a:lnTo>
                      <a:pt x="4324350" y="3721100"/>
                    </a:lnTo>
                    <a:lnTo>
                      <a:pt x="4298950" y="4597400"/>
                    </a:lnTo>
                    <a:lnTo>
                      <a:pt x="2444750" y="4660900"/>
                    </a:lnTo>
                    <a:lnTo>
                      <a:pt x="819150" y="4914900"/>
                    </a:lnTo>
                    <a:lnTo>
                      <a:pt x="781050" y="4191000"/>
                    </a:lnTo>
                    <a:lnTo>
                      <a:pt x="615950" y="3594100"/>
                    </a:lnTo>
                    <a:lnTo>
                      <a:pt x="374650" y="2933700"/>
                    </a:lnTo>
                    <a:lnTo>
                      <a:pt x="146050" y="2400300"/>
                    </a:lnTo>
                    <a:lnTo>
                      <a:pt x="0" y="1193800"/>
                    </a:lnTo>
                    <a:lnTo>
                      <a:pt x="571500" y="1130300"/>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grpSp>
        <p:sp>
          <p:nvSpPr>
            <p:cNvPr id="3" name="テキスト ボックス 2">
              <a:extLst>
                <a:ext uri="{FF2B5EF4-FFF2-40B4-BE49-F238E27FC236}">
                  <a16:creationId xmlns:a16="http://schemas.microsoft.com/office/drawing/2014/main" id="{2A7DB4C5-5682-42B4-9FCF-48B0EB223F1A}"/>
                </a:ext>
              </a:extLst>
            </p:cNvPr>
            <p:cNvSpPr txBox="1"/>
            <p:nvPr/>
          </p:nvSpPr>
          <p:spPr>
            <a:xfrm>
              <a:off x="1379150" y="1989272"/>
              <a:ext cx="1232136" cy="515803"/>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200" dirty="0">
                  <a:latin typeface="+mj-ea"/>
                  <a:ea typeface="+mj-ea"/>
                </a:rPr>
                <a:t>公示地</a:t>
              </a:r>
              <a:r>
                <a:rPr kumimoji="1" lang="en-US" altLang="ja-JP" sz="1200" dirty="0">
                  <a:latin typeface="+mj-ea"/>
                  <a:ea typeface="+mj-ea"/>
                </a:rPr>
                <a:t>A</a:t>
              </a:r>
              <a:endParaRPr kumimoji="1" lang="ja-JP" altLang="en-US" sz="1200" dirty="0">
                <a:latin typeface="+mj-ea"/>
                <a:ea typeface="+mj-ea"/>
              </a:endParaRPr>
            </a:p>
          </p:txBody>
        </p:sp>
        <p:cxnSp>
          <p:nvCxnSpPr>
            <p:cNvPr id="8" name="直線コネクタ 7">
              <a:extLst>
                <a:ext uri="{FF2B5EF4-FFF2-40B4-BE49-F238E27FC236}">
                  <a16:creationId xmlns:a16="http://schemas.microsoft.com/office/drawing/2014/main" id="{C2B5A85C-35F3-4BE5-ABDA-B0F212045312}"/>
                </a:ext>
              </a:extLst>
            </p:cNvPr>
            <p:cNvCxnSpPr/>
            <p:nvPr/>
          </p:nvCxnSpPr>
          <p:spPr>
            <a:xfrm>
              <a:off x="2609851" y="2355850"/>
              <a:ext cx="95251" cy="381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B909462A-42CF-409F-9394-2415F5BAD059}"/>
                </a:ext>
              </a:extLst>
            </p:cNvPr>
            <p:cNvSpPr txBox="1"/>
            <p:nvPr/>
          </p:nvSpPr>
          <p:spPr>
            <a:xfrm>
              <a:off x="2741001" y="4593675"/>
              <a:ext cx="1232136" cy="515803"/>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200" dirty="0">
                  <a:latin typeface="+mj-ea"/>
                  <a:ea typeface="+mj-ea"/>
                </a:rPr>
                <a:t>公示地</a:t>
              </a:r>
              <a:r>
                <a:rPr kumimoji="1" lang="en-US" altLang="ja-JP" sz="1200" dirty="0">
                  <a:latin typeface="+mj-ea"/>
                  <a:ea typeface="+mj-ea"/>
                </a:rPr>
                <a:t>B</a:t>
              </a:r>
              <a:endParaRPr kumimoji="1" lang="ja-JP" altLang="en-US" sz="1200" dirty="0">
                <a:latin typeface="+mj-ea"/>
                <a:ea typeface="+mj-ea"/>
              </a:endParaRPr>
            </a:p>
          </p:txBody>
        </p:sp>
        <p:cxnSp>
          <p:nvCxnSpPr>
            <p:cNvPr id="15" name="直線コネクタ 14">
              <a:extLst>
                <a:ext uri="{FF2B5EF4-FFF2-40B4-BE49-F238E27FC236}">
                  <a16:creationId xmlns:a16="http://schemas.microsoft.com/office/drawing/2014/main" id="{F4ACBD16-C936-4212-86BD-7580D8559931}"/>
                </a:ext>
              </a:extLst>
            </p:cNvPr>
            <p:cNvCxnSpPr>
              <a:cxnSpLocks/>
              <a:stCxn id="14" idx="0"/>
            </p:cNvCxnSpPr>
            <p:nvPr/>
          </p:nvCxnSpPr>
          <p:spPr>
            <a:xfrm flipV="1">
              <a:off x="3357071" y="4355521"/>
              <a:ext cx="1022834" cy="238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A7DB4C5-5682-42B4-9FCF-48B0EB223F1A}"/>
                </a:ext>
              </a:extLst>
            </p:cNvPr>
            <p:cNvSpPr txBox="1"/>
            <p:nvPr/>
          </p:nvSpPr>
          <p:spPr>
            <a:xfrm>
              <a:off x="1732437" y="-303268"/>
              <a:ext cx="1232136" cy="515803"/>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200" dirty="0">
                  <a:latin typeface="+mj-ea"/>
                  <a:ea typeface="+mj-ea"/>
                </a:rPr>
                <a:t>公示地</a:t>
              </a:r>
              <a:r>
                <a:rPr kumimoji="1" lang="en-US" altLang="ja-JP" sz="1200" dirty="0">
                  <a:latin typeface="+mj-ea"/>
                  <a:ea typeface="+mj-ea"/>
                </a:rPr>
                <a:t>D</a:t>
              </a:r>
              <a:endParaRPr kumimoji="1" lang="ja-JP" altLang="en-US" sz="1200" dirty="0">
                <a:latin typeface="+mj-ea"/>
                <a:ea typeface="+mj-ea"/>
              </a:endParaRPr>
            </a:p>
          </p:txBody>
        </p:sp>
        <p:cxnSp>
          <p:nvCxnSpPr>
            <p:cNvPr id="24" name="直線コネクタ 23">
              <a:extLst>
                <a:ext uri="{FF2B5EF4-FFF2-40B4-BE49-F238E27FC236}">
                  <a16:creationId xmlns:a16="http://schemas.microsoft.com/office/drawing/2014/main" id="{C2B5A85C-35F3-4BE5-ABDA-B0F212045312}"/>
                </a:ext>
              </a:extLst>
            </p:cNvPr>
            <p:cNvCxnSpPr/>
            <p:nvPr/>
          </p:nvCxnSpPr>
          <p:spPr>
            <a:xfrm>
              <a:off x="2963138" y="63309"/>
              <a:ext cx="95251" cy="381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909462A-42CF-409F-9394-2415F5BAD059}"/>
                </a:ext>
              </a:extLst>
            </p:cNvPr>
            <p:cNvSpPr txBox="1"/>
            <p:nvPr/>
          </p:nvSpPr>
          <p:spPr>
            <a:xfrm>
              <a:off x="2609851" y="5539351"/>
              <a:ext cx="1232136" cy="515803"/>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200" dirty="0">
                  <a:latin typeface="+mj-ea"/>
                  <a:ea typeface="+mj-ea"/>
                </a:rPr>
                <a:t>公示地</a:t>
              </a:r>
              <a:r>
                <a:rPr kumimoji="1" lang="en-US" altLang="ja-JP" sz="1200" dirty="0">
                  <a:latin typeface="+mj-ea"/>
                  <a:ea typeface="+mj-ea"/>
                </a:rPr>
                <a:t>C</a:t>
              </a:r>
              <a:endParaRPr kumimoji="1" lang="ja-JP" altLang="en-US" sz="1200" dirty="0">
                <a:latin typeface="+mj-ea"/>
                <a:ea typeface="+mj-ea"/>
              </a:endParaRPr>
            </a:p>
          </p:txBody>
        </p:sp>
        <p:cxnSp>
          <p:nvCxnSpPr>
            <p:cNvPr id="26" name="直線コネクタ 25">
              <a:extLst>
                <a:ext uri="{FF2B5EF4-FFF2-40B4-BE49-F238E27FC236}">
                  <a16:creationId xmlns:a16="http://schemas.microsoft.com/office/drawing/2014/main" id="{F4ACBD16-C936-4212-86BD-7580D8559931}"/>
                </a:ext>
              </a:extLst>
            </p:cNvPr>
            <p:cNvCxnSpPr>
              <a:cxnSpLocks/>
              <a:stCxn id="25" idx="0"/>
            </p:cNvCxnSpPr>
            <p:nvPr/>
          </p:nvCxnSpPr>
          <p:spPr>
            <a:xfrm flipV="1">
              <a:off x="3225920" y="5301197"/>
              <a:ext cx="1022834" cy="238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3B60C3F5-7C41-4D66-A3D0-510A84068C48}"/>
              </a:ext>
            </a:extLst>
          </p:cNvPr>
          <p:cNvSpPr txBox="1"/>
          <p:nvPr/>
        </p:nvSpPr>
        <p:spPr>
          <a:xfrm>
            <a:off x="-220218" y="1141903"/>
            <a:ext cx="2806700" cy="338554"/>
          </a:xfrm>
          <a:prstGeom prst="rect">
            <a:avLst/>
          </a:prstGeom>
          <a:noFill/>
        </p:spPr>
        <p:txBody>
          <a:bodyPr wrap="square" rtlCol="0">
            <a:spAutoFit/>
          </a:bodyPr>
          <a:lstStyle/>
          <a:p>
            <a:pPr algn="ctr"/>
            <a:r>
              <a:rPr kumimoji="1" lang="ja-JP" altLang="en-US" sz="1600" dirty="0" smtClean="0"/>
              <a:t>平成</a:t>
            </a:r>
            <a:r>
              <a:rPr kumimoji="1" lang="en-US" altLang="ja-JP" sz="1600" dirty="0" smtClean="0"/>
              <a:t>24</a:t>
            </a:r>
            <a:r>
              <a:rPr kumimoji="1" lang="ja-JP" altLang="en-US" sz="1600" dirty="0" smtClean="0"/>
              <a:t>年を１とした場合</a:t>
            </a:r>
            <a:endParaRPr kumimoji="1" lang="ja-JP" altLang="en-US" sz="1600" dirty="0"/>
          </a:p>
        </p:txBody>
      </p:sp>
      <p:sp>
        <p:nvSpPr>
          <p:cNvPr id="20" name="テキスト ボックス 19">
            <a:extLst>
              <a:ext uri="{FF2B5EF4-FFF2-40B4-BE49-F238E27FC236}">
                <a16:creationId xmlns:a16="http://schemas.microsoft.com/office/drawing/2014/main" id="{78057410-0C63-4EEC-B45A-68585D418B08}"/>
              </a:ext>
            </a:extLst>
          </p:cNvPr>
          <p:cNvSpPr txBox="1"/>
          <p:nvPr/>
        </p:nvSpPr>
        <p:spPr>
          <a:xfrm>
            <a:off x="0" y="0"/>
            <a:ext cx="9906000" cy="461665"/>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a:t>新大阪駅周辺</a:t>
            </a:r>
            <a:r>
              <a:rPr lang="ja-JP" altLang="en-US" sz="2215" dirty="0" smtClean="0"/>
              <a:t>の</a:t>
            </a:r>
            <a:r>
              <a:rPr lang="ja-JP" altLang="en-US" sz="2400" dirty="0" smtClean="0"/>
              <a:t>公示地</a:t>
            </a:r>
            <a:r>
              <a:rPr lang="ja-JP" altLang="en-US" sz="2400" dirty="0"/>
              <a:t>の地価の</a:t>
            </a:r>
            <a:r>
              <a:rPr lang="ja-JP" altLang="en-US" sz="2400" dirty="0" smtClean="0"/>
              <a:t>推移（平成</a:t>
            </a:r>
            <a:r>
              <a:rPr lang="en-US" altLang="ja-JP" sz="2400" dirty="0" smtClean="0"/>
              <a:t>24</a:t>
            </a:r>
            <a:r>
              <a:rPr lang="ja-JP" altLang="en-US" sz="2400" dirty="0" smtClean="0"/>
              <a:t>年度以降）　（参考）</a:t>
            </a:r>
            <a:endParaRPr lang="ja-JP" altLang="en-US" sz="2400" dirty="0"/>
          </a:p>
        </p:txBody>
      </p:sp>
      <p:sp>
        <p:nvSpPr>
          <p:cNvPr id="29" name="テキスト ボックス 28"/>
          <p:cNvSpPr txBox="1"/>
          <p:nvPr/>
        </p:nvSpPr>
        <p:spPr>
          <a:xfrm>
            <a:off x="5511599" y="1919206"/>
            <a:ext cx="1509960" cy="369332"/>
          </a:xfrm>
          <a:prstGeom prst="rect">
            <a:avLst/>
          </a:prstGeom>
          <a:noFill/>
        </p:spPr>
        <p:txBody>
          <a:bodyPr wrap="square" rtlCol="0">
            <a:spAutoFit/>
          </a:bodyPr>
          <a:lstStyle/>
          <a:p>
            <a:r>
              <a:rPr kumimoji="1" lang="en-US" altLang="ja-JP" dirty="0"/>
              <a:t>AB</a:t>
            </a:r>
            <a:r>
              <a:rPr kumimoji="1" lang="ja-JP" altLang="en-US" dirty="0" smtClean="0"/>
              <a:t>平均：</a:t>
            </a:r>
            <a:r>
              <a:rPr kumimoji="1" lang="en-US" altLang="ja-JP" dirty="0" smtClean="0"/>
              <a:t>2.1</a:t>
            </a:r>
          </a:p>
        </p:txBody>
      </p:sp>
      <p:sp>
        <p:nvSpPr>
          <p:cNvPr id="31" name="テキスト ボックス 30"/>
          <p:cNvSpPr txBox="1"/>
          <p:nvPr/>
        </p:nvSpPr>
        <p:spPr>
          <a:xfrm>
            <a:off x="5478158" y="3737841"/>
            <a:ext cx="1957270" cy="369332"/>
          </a:xfrm>
          <a:prstGeom prst="rect">
            <a:avLst/>
          </a:prstGeom>
          <a:noFill/>
        </p:spPr>
        <p:txBody>
          <a:bodyPr wrap="square" rtlCol="0">
            <a:spAutoFit/>
          </a:bodyPr>
          <a:lstStyle/>
          <a:p>
            <a:r>
              <a:rPr kumimoji="1" lang="en-US" altLang="ja-JP" dirty="0" smtClean="0"/>
              <a:t>CD</a:t>
            </a:r>
            <a:r>
              <a:rPr kumimoji="1" lang="ja-JP" altLang="en-US" dirty="0" smtClean="0"/>
              <a:t>平均：</a:t>
            </a:r>
            <a:r>
              <a:rPr kumimoji="1" lang="en-US" altLang="ja-JP" dirty="0" smtClean="0"/>
              <a:t>1.2</a:t>
            </a:r>
          </a:p>
        </p:txBody>
      </p:sp>
      <p:sp>
        <p:nvSpPr>
          <p:cNvPr id="27" name="テキスト ボックス 26"/>
          <p:cNvSpPr txBox="1"/>
          <p:nvPr/>
        </p:nvSpPr>
        <p:spPr>
          <a:xfrm>
            <a:off x="5063645" y="2890713"/>
            <a:ext cx="1972408" cy="369332"/>
          </a:xfrm>
          <a:prstGeom prst="rect">
            <a:avLst/>
          </a:prstGeom>
          <a:noFill/>
        </p:spPr>
        <p:txBody>
          <a:bodyPr wrap="square" rtlCol="0">
            <a:spAutoFit/>
          </a:bodyPr>
          <a:lstStyle/>
          <a:p>
            <a:r>
              <a:rPr kumimoji="1" lang="ja-JP" altLang="en-US" dirty="0" smtClean="0"/>
              <a:t>大阪市平均：</a:t>
            </a:r>
            <a:r>
              <a:rPr kumimoji="1" lang="en-US" altLang="ja-JP" dirty="0" smtClean="0"/>
              <a:t>1.9</a:t>
            </a:r>
          </a:p>
        </p:txBody>
      </p:sp>
      <p:sp>
        <p:nvSpPr>
          <p:cNvPr id="21" name="テキスト ボックス 20"/>
          <p:cNvSpPr txBox="1"/>
          <p:nvPr/>
        </p:nvSpPr>
        <p:spPr>
          <a:xfrm>
            <a:off x="57150" y="468263"/>
            <a:ext cx="9791700" cy="646331"/>
          </a:xfrm>
          <a:prstGeom prst="rect">
            <a:avLst/>
          </a:prstGeom>
          <a:solidFill>
            <a:schemeClr val="bg1"/>
          </a:solidFill>
          <a:ln>
            <a:solidFill>
              <a:schemeClr val="tx1"/>
            </a:solidFill>
          </a:ln>
        </p:spPr>
        <p:txBody>
          <a:bodyPr wrap="square" rtlCol="0">
            <a:spAutoFit/>
          </a:bodyPr>
          <a:lstStyle/>
          <a:p>
            <a:r>
              <a:rPr kumimoji="1" lang="ja-JP" altLang="en-US" dirty="0" smtClean="0"/>
              <a:t>エリア内の公示地の価格上昇率は、エリア外や大阪市平均と比べて高くなっており</a:t>
            </a:r>
            <a:endParaRPr kumimoji="1" lang="en-US" altLang="ja-JP" dirty="0" smtClean="0"/>
          </a:p>
          <a:p>
            <a:r>
              <a:rPr kumimoji="1" lang="ja-JP" altLang="en-US" dirty="0" smtClean="0"/>
              <a:t>土地の需要が高いことがうかがえる。</a:t>
            </a:r>
            <a:endParaRPr kumimoji="1" lang="en-US" altLang="ja-JP" dirty="0" smtClean="0"/>
          </a:p>
        </p:txBody>
      </p:sp>
      <p:sp>
        <p:nvSpPr>
          <p:cNvPr id="23"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23</a:t>
            </a:r>
            <a:endParaRPr kumimoji="1" lang="ja-JP" altLang="en-US" dirty="0"/>
          </a:p>
        </p:txBody>
      </p:sp>
    </p:spTree>
    <p:extLst>
      <p:ext uri="{BB962C8B-B14F-4D97-AF65-F5344CB8AC3E}">
        <p14:creationId xmlns:p14="http://schemas.microsoft.com/office/powerpoint/2010/main" val="133319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図 64"/>
          <p:cNvPicPr>
            <a:picLocks noChangeAspect="1"/>
          </p:cNvPicPr>
          <p:nvPr/>
        </p:nvPicPr>
        <p:blipFill rotWithShape="1">
          <a:blip r:embed="rId2"/>
          <a:srcRect l="1097" t="15156" r="8058" b="25343"/>
          <a:stretch/>
        </p:blipFill>
        <p:spPr>
          <a:xfrm>
            <a:off x="473753" y="57596"/>
            <a:ext cx="6858000" cy="6360664"/>
          </a:xfrm>
          <a:prstGeom prst="rect">
            <a:avLst/>
          </a:prstGeom>
        </p:spPr>
      </p:pic>
      <p:sp>
        <p:nvSpPr>
          <p:cNvPr id="71" name="AutoShape 35"/>
          <p:cNvSpPr>
            <a:spLocks noChangeAspect="1" noChangeArrowheads="1"/>
          </p:cNvSpPr>
          <p:nvPr/>
        </p:nvSpPr>
        <p:spPr bwMode="auto">
          <a:xfrm rot="21182880">
            <a:off x="508032" y="2998399"/>
            <a:ext cx="1258722" cy="243602"/>
          </a:xfrm>
          <a:prstGeom prst="roundRect">
            <a:avLst>
              <a:gd name="adj" fmla="val 41667"/>
            </a:avLst>
          </a:prstGeom>
          <a:solidFill>
            <a:schemeClr val="bg1"/>
          </a:solidFill>
          <a:ln w="158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nchor="ctr" anchorCtr="1">
            <a:spAutoFit/>
          </a:bodyPr>
          <a:lstStyle/>
          <a:p>
            <a:pPr algn="ctr"/>
            <a:r>
              <a:rPr lang="ja-JP" altLang="en-US" sz="1200" dirty="0">
                <a:latin typeface="ＭＳ ゴシック" pitchFamily="49" charset="-128"/>
                <a:ea typeface="ＭＳ ゴシック" pitchFamily="49" charset="-128"/>
              </a:rPr>
              <a:t>歌島豊里線</a:t>
            </a:r>
          </a:p>
        </p:txBody>
      </p:sp>
      <p:sp>
        <p:nvSpPr>
          <p:cNvPr id="72" name="フリーフォーム 71"/>
          <p:cNvSpPr/>
          <p:nvPr/>
        </p:nvSpPr>
        <p:spPr>
          <a:xfrm>
            <a:off x="4169454" y="53796"/>
            <a:ext cx="25400" cy="6375400"/>
          </a:xfrm>
          <a:custGeom>
            <a:avLst/>
            <a:gdLst>
              <a:gd name="connsiteX0" fmla="*/ 0 w 12700"/>
              <a:gd name="connsiteY0" fmla="*/ 0 h 3327400"/>
              <a:gd name="connsiteX1" fmla="*/ 12700 w 12700"/>
              <a:gd name="connsiteY1" fmla="*/ 3327400 h 3327400"/>
              <a:gd name="connsiteX0" fmla="*/ 0 w 25400"/>
              <a:gd name="connsiteY0" fmla="*/ 0 h 6375400"/>
              <a:gd name="connsiteX1" fmla="*/ 25400 w 25400"/>
              <a:gd name="connsiteY1" fmla="*/ 6375400 h 6375400"/>
            </a:gdLst>
            <a:ahLst/>
            <a:cxnLst>
              <a:cxn ang="0">
                <a:pos x="connsiteX0" y="connsiteY0"/>
              </a:cxn>
              <a:cxn ang="0">
                <a:pos x="connsiteX1" y="connsiteY1"/>
              </a:cxn>
            </a:cxnLst>
            <a:rect l="l" t="t" r="r" b="b"/>
            <a:pathLst>
              <a:path w="25400" h="6375400">
                <a:moveTo>
                  <a:pt x="0" y="0"/>
                </a:moveTo>
                <a:cubicBezTo>
                  <a:pt x="4233" y="1109133"/>
                  <a:pt x="21167" y="5266267"/>
                  <a:pt x="25400" y="6375400"/>
                </a:cubicBez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73" name="フリーフォーム 72"/>
          <p:cNvSpPr/>
          <p:nvPr/>
        </p:nvSpPr>
        <p:spPr>
          <a:xfrm>
            <a:off x="5299753" y="72846"/>
            <a:ext cx="1155700" cy="6330950"/>
          </a:xfrm>
          <a:custGeom>
            <a:avLst/>
            <a:gdLst>
              <a:gd name="connsiteX0" fmla="*/ 1028700 w 1028700"/>
              <a:gd name="connsiteY0" fmla="*/ 0 h 6032500"/>
              <a:gd name="connsiteX1" fmla="*/ 571500 w 1028700"/>
              <a:gd name="connsiteY1" fmla="*/ 1054100 h 6032500"/>
              <a:gd name="connsiteX2" fmla="*/ 292100 w 1028700"/>
              <a:gd name="connsiteY2" fmla="*/ 1778000 h 6032500"/>
              <a:gd name="connsiteX3" fmla="*/ 152400 w 1028700"/>
              <a:gd name="connsiteY3" fmla="*/ 2413000 h 6032500"/>
              <a:gd name="connsiteX4" fmla="*/ 12700 w 1028700"/>
              <a:gd name="connsiteY4" fmla="*/ 3238500 h 6032500"/>
              <a:gd name="connsiteX5" fmla="*/ 0 w 1028700"/>
              <a:gd name="connsiteY5" fmla="*/ 4203700 h 6032500"/>
              <a:gd name="connsiteX6" fmla="*/ 88900 w 1028700"/>
              <a:gd name="connsiteY6" fmla="*/ 4991100 h 6032500"/>
              <a:gd name="connsiteX7" fmla="*/ 152400 w 1028700"/>
              <a:gd name="connsiteY7" fmla="*/ 5232400 h 6032500"/>
              <a:gd name="connsiteX8" fmla="*/ 368300 w 1028700"/>
              <a:gd name="connsiteY8" fmla="*/ 6032500 h 6032500"/>
              <a:gd name="connsiteX0" fmla="*/ 1155700 w 1155700"/>
              <a:gd name="connsiteY0" fmla="*/ 0 h 6330950"/>
              <a:gd name="connsiteX1" fmla="*/ 571500 w 1155700"/>
              <a:gd name="connsiteY1" fmla="*/ 1352550 h 6330950"/>
              <a:gd name="connsiteX2" fmla="*/ 292100 w 1155700"/>
              <a:gd name="connsiteY2" fmla="*/ 2076450 h 6330950"/>
              <a:gd name="connsiteX3" fmla="*/ 152400 w 1155700"/>
              <a:gd name="connsiteY3" fmla="*/ 2711450 h 6330950"/>
              <a:gd name="connsiteX4" fmla="*/ 12700 w 1155700"/>
              <a:gd name="connsiteY4" fmla="*/ 3536950 h 6330950"/>
              <a:gd name="connsiteX5" fmla="*/ 0 w 1155700"/>
              <a:gd name="connsiteY5" fmla="*/ 4502150 h 6330950"/>
              <a:gd name="connsiteX6" fmla="*/ 88900 w 1155700"/>
              <a:gd name="connsiteY6" fmla="*/ 5289550 h 6330950"/>
              <a:gd name="connsiteX7" fmla="*/ 152400 w 1155700"/>
              <a:gd name="connsiteY7" fmla="*/ 5530850 h 6330950"/>
              <a:gd name="connsiteX8" fmla="*/ 368300 w 1155700"/>
              <a:gd name="connsiteY8" fmla="*/ 6330950 h 633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700" h="6330950">
                <a:moveTo>
                  <a:pt x="1155700" y="0"/>
                </a:moveTo>
                <a:lnTo>
                  <a:pt x="571500" y="1352550"/>
                </a:lnTo>
                <a:lnTo>
                  <a:pt x="292100" y="2076450"/>
                </a:lnTo>
                <a:lnTo>
                  <a:pt x="152400" y="2711450"/>
                </a:lnTo>
                <a:lnTo>
                  <a:pt x="12700" y="3536950"/>
                </a:lnTo>
                <a:lnTo>
                  <a:pt x="0" y="4502150"/>
                </a:lnTo>
                <a:lnTo>
                  <a:pt x="88900" y="5289550"/>
                </a:lnTo>
                <a:lnTo>
                  <a:pt x="152400" y="5530850"/>
                </a:lnTo>
                <a:lnTo>
                  <a:pt x="368300" y="633095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74" name="フリーフォーム 73"/>
          <p:cNvSpPr/>
          <p:nvPr/>
        </p:nvSpPr>
        <p:spPr>
          <a:xfrm>
            <a:off x="470578" y="1971495"/>
            <a:ext cx="6886575" cy="2832100"/>
          </a:xfrm>
          <a:custGeom>
            <a:avLst/>
            <a:gdLst>
              <a:gd name="connsiteX0" fmla="*/ 0 w 6896100"/>
              <a:gd name="connsiteY0" fmla="*/ 2946400 h 2946400"/>
              <a:gd name="connsiteX1" fmla="*/ 952500 w 6896100"/>
              <a:gd name="connsiteY1" fmla="*/ 2540000 h 2946400"/>
              <a:gd name="connsiteX2" fmla="*/ 1765300 w 6896100"/>
              <a:gd name="connsiteY2" fmla="*/ 2260600 h 2946400"/>
              <a:gd name="connsiteX3" fmla="*/ 2603500 w 6896100"/>
              <a:gd name="connsiteY3" fmla="*/ 1930400 h 2946400"/>
              <a:gd name="connsiteX4" fmla="*/ 3225800 w 6896100"/>
              <a:gd name="connsiteY4" fmla="*/ 1625600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65300 w 6896100"/>
              <a:gd name="connsiteY2" fmla="*/ 2260600 h 2946400"/>
              <a:gd name="connsiteX3" fmla="*/ 2603500 w 6896100"/>
              <a:gd name="connsiteY3" fmla="*/ 19304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65300 w 6896100"/>
              <a:gd name="connsiteY2" fmla="*/ 2260600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27200 w 6896100"/>
              <a:gd name="connsiteY2" fmla="*/ 2198687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842963 w 6896100"/>
              <a:gd name="connsiteY1" fmla="*/ 2535237 h 2946400"/>
              <a:gd name="connsiteX2" fmla="*/ 1727200 w 6896100"/>
              <a:gd name="connsiteY2" fmla="*/ 2198687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86575"/>
              <a:gd name="connsiteY0" fmla="*/ 2860675 h 2860675"/>
              <a:gd name="connsiteX1" fmla="*/ 833438 w 6886575"/>
              <a:gd name="connsiteY1" fmla="*/ 2535237 h 2860675"/>
              <a:gd name="connsiteX2" fmla="*/ 1717675 w 6886575"/>
              <a:gd name="connsiteY2" fmla="*/ 2198687 h 2860675"/>
              <a:gd name="connsiteX3" fmla="*/ 2527300 w 6886575"/>
              <a:gd name="connsiteY3" fmla="*/ 1892300 h 2860675"/>
              <a:gd name="connsiteX4" fmla="*/ 3482975 w 6886575"/>
              <a:gd name="connsiteY4" fmla="*/ 1554163 h 2860675"/>
              <a:gd name="connsiteX5" fmla="*/ 5413375 w 6886575"/>
              <a:gd name="connsiteY5" fmla="*/ 762000 h 2860675"/>
              <a:gd name="connsiteX6" fmla="*/ 6886575 w 6886575"/>
              <a:gd name="connsiteY6" fmla="*/ 0 h 2860675"/>
              <a:gd name="connsiteX0" fmla="*/ 0 w 6886575"/>
              <a:gd name="connsiteY0" fmla="*/ 2860675 h 2860675"/>
              <a:gd name="connsiteX1" fmla="*/ 833438 w 6886575"/>
              <a:gd name="connsiteY1" fmla="*/ 2506662 h 2860675"/>
              <a:gd name="connsiteX2" fmla="*/ 1717675 w 6886575"/>
              <a:gd name="connsiteY2" fmla="*/ 2198687 h 2860675"/>
              <a:gd name="connsiteX3" fmla="*/ 2527300 w 6886575"/>
              <a:gd name="connsiteY3" fmla="*/ 1892300 h 2860675"/>
              <a:gd name="connsiteX4" fmla="*/ 3482975 w 6886575"/>
              <a:gd name="connsiteY4" fmla="*/ 1554163 h 2860675"/>
              <a:gd name="connsiteX5" fmla="*/ 5413375 w 6886575"/>
              <a:gd name="connsiteY5" fmla="*/ 762000 h 2860675"/>
              <a:gd name="connsiteX6" fmla="*/ 6886575 w 6886575"/>
              <a:gd name="connsiteY6" fmla="*/ 0 h 2860675"/>
              <a:gd name="connsiteX0" fmla="*/ 0 w 6886575"/>
              <a:gd name="connsiteY0" fmla="*/ 2832100 h 2832100"/>
              <a:gd name="connsiteX1" fmla="*/ 833438 w 6886575"/>
              <a:gd name="connsiteY1" fmla="*/ 2506662 h 2832100"/>
              <a:gd name="connsiteX2" fmla="*/ 1717675 w 6886575"/>
              <a:gd name="connsiteY2" fmla="*/ 2198687 h 2832100"/>
              <a:gd name="connsiteX3" fmla="*/ 2527300 w 6886575"/>
              <a:gd name="connsiteY3" fmla="*/ 1892300 h 2832100"/>
              <a:gd name="connsiteX4" fmla="*/ 3482975 w 6886575"/>
              <a:gd name="connsiteY4" fmla="*/ 1554163 h 2832100"/>
              <a:gd name="connsiteX5" fmla="*/ 5413375 w 6886575"/>
              <a:gd name="connsiteY5" fmla="*/ 762000 h 2832100"/>
              <a:gd name="connsiteX6" fmla="*/ 6886575 w 6886575"/>
              <a:gd name="connsiteY6" fmla="*/ 0 h 2832100"/>
              <a:gd name="connsiteX0" fmla="*/ 0 w 6886575"/>
              <a:gd name="connsiteY0" fmla="*/ 2832100 h 2832100"/>
              <a:gd name="connsiteX1" fmla="*/ 833438 w 6886575"/>
              <a:gd name="connsiteY1" fmla="*/ 2506662 h 2832100"/>
              <a:gd name="connsiteX2" fmla="*/ 1708150 w 6886575"/>
              <a:gd name="connsiteY2" fmla="*/ 2165349 h 2832100"/>
              <a:gd name="connsiteX3" fmla="*/ 2527300 w 6886575"/>
              <a:gd name="connsiteY3" fmla="*/ 1892300 h 2832100"/>
              <a:gd name="connsiteX4" fmla="*/ 3482975 w 6886575"/>
              <a:gd name="connsiteY4" fmla="*/ 1554163 h 2832100"/>
              <a:gd name="connsiteX5" fmla="*/ 5413375 w 6886575"/>
              <a:gd name="connsiteY5" fmla="*/ 762000 h 2832100"/>
              <a:gd name="connsiteX6" fmla="*/ 6886575 w 6886575"/>
              <a:gd name="connsiteY6" fmla="*/ 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6575" h="2832100">
                <a:moveTo>
                  <a:pt x="0" y="2832100"/>
                </a:moveTo>
                <a:lnTo>
                  <a:pt x="833438" y="2506662"/>
                </a:lnTo>
                <a:lnTo>
                  <a:pt x="1708150" y="2165349"/>
                </a:lnTo>
                <a:lnTo>
                  <a:pt x="2527300" y="1892300"/>
                </a:lnTo>
                <a:lnTo>
                  <a:pt x="3482975" y="1554163"/>
                </a:lnTo>
                <a:lnTo>
                  <a:pt x="5413375" y="762000"/>
                </a:lnTo>
                <a:lnTo>
                  <a:pt x="6886575" y="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76" name="AutoShape 35"/>
          <p:cNvSpPr>
            <a:spLocks noChangeAspect="1" noChangeArrowheads="1"/>
          </p:cNvSpPr>
          <p:nvPr/>
        </p:nvSpPr>
        <p:spPr bwMode="auto">
          <a:xfrm rot="21182880">
            <a:off x="2875071" y="5964031"/>
            <a:ext cx="1258722" cy="243602"/>
          </a:xfrm>
          <a:prstGeom prst="roundRect">
            <a:avLst>
              <a:gd name="adj" fmla="val 41667"/>
            </a:avLst>
          </a:prstGeom>
          <a:solidFill>
            <a:schemeClr val="bg1"/>
          </a:solidFill>
          <a:ln w="158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nchor="ctr" anchorCtr="1">
            <a:spAutoFit/>
          </a:bodyPr>
          <a:lstStyle/>
          <a:p>
            <a:pPr algn="ctr"/>
            <a:r>
              <a:rPr lang="ja-JP" altLang="en-US" sz="1200" dirty="0">
                <a:latin typeface="ＭＳ ゴシック" pitchFamily="49" charset="-128"/>
                <a:ea typeface="ＭＳ ゴシック" pitchFamily="49" charset="-128"/>
              </a:rPr>
              <a:t>十三吹田線</a:t>
            </a:r>
          </a:p>
        </p:txBody>
      </p:sp>
      <p:sp>
        <p:nvSpPr>
          <p:cNvPr id="78" name="Text Box 55"/>
          <p:cNvSpPr txBox="1">
            <a:spLocks noChangeAspect="1" noChangeArrowheads="1"/>
          </p:cNvSpPr>
          <p:nvPr/>
        </p:nvSpPr>
        <p:spPr bwMode="auto">
          <a:xfrm rot="20514601">
            <a:off x="775929" y="4179183"/>
            <a:ext cx="996033" cy="22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effectLst>
                  <a:glow rad="38100">
                    <a:schemeClr val="bg1"/>
                  </a:glow>
                </a:effectLst>
                <a:latin typeface="ＭＳ ゴシック" pitchFamily="49" charset="-128"/>
                <a:ea typeface="ＭＳ ゴシック" pitchFamily="49" charset="-128"/>
              </a:rPr>
              <a:t>JR</a:t>
            </a:r>
            <a:r>
              <a:rPr kumimoji="0" lang="ja-JP" altLang="en-US" sz="1200" dirty="0">
                <a:effectLst>
                  <a:glow rad="38100">
                    <a:schemeClr val="bg1"/>
                  </a:glow>
                </a:effectLst>
                <a:latin typeface="ＭＳ ゴシック" pitchFamily="49" charset="-128"/>
                <a:ea typeface="ＭＳ ゴシック" pitchFamily="49" charset="-128"/>
              </a:rPr>
              <a:t>山陽新幹線</a:t>
            </a:r>
          </a:p>
        </p:txBody>
      </p:sp>
      <p:grpSp>
        <p:nvGrpSpPr>
          <p:cNvPr id="83" name="Group 59"/>
          <p:cNvGrpSpPr>
            <a:grpSpLocks/>
          </p:cNvGrpSpPr>
          <p:nvPr/>
        </p:nvGrpSpPr>
        <p:grpSpPr bwMode="auto">
          <a:xfrm>
            <a:off x="185401" y="6391927"/>
            <a:ext cx="4249165" cy="340270"/>
            <a:chOff x="190" y="5504"/>
            <a:chExt cx="1390" cy="163"/>
          </a:xfrm>
        </p:grpSpPr>
        <p:sp>
          <p:nvSpPr>
            <p:cNvPr id="84" name="Rectangle 60"/>
            <p:cNvSpPr>
              <a:spLocks noChangeArrowheads="1"/>
            </p:cNvSpPr>
            <p:nvPr/>
          </p:nvSpPr>
          <p:spPr bwMode="auto">
            <a:xfrm>
              <a:off x="207" y="5599"/>
              <a:ext cx="1360" cy="68"/>
            </a:xfrm>
            <a:prstGeom prst="rect">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 name="Rectangle 61"/>
            <p:cNvSpPr>
              <a:spLocks noChangeArrowheads="1"/>
            </p:cNvSpPr>
            <p:nvPr/>
          </p:nvSpPr>
          <p:spPr bwMode="auto">
            <a:xfrm>
              <a:off x="207" y="5633"/>
              <a:ext cx="680" cy="34"/>
            </a:xfrm>
            <a:prstGeom prst="rect">
              <a:avLst/>
            </a:prstGeom>
            <a:solidFill>
              <a:srgbClr val="FFFFFF"/>
            </a:solidFill>
            <a:ln w="6350">
              <a:solidFill>
                <a:schemeClr val="tx1"/>
              </a:solidFill>
              <a:miter lim="800000"/>
              <a:headEnd/>
              <a:tailEnd/>
            </a:ln>
          </p:spPr>
          <p:txBody>
            <a:bodyPr anchor="ctr" anchorCtr="1"/>
            <a:lstStyle/>
            <a:p>
              <a:endParaRPr lang="ja-JP" altLang="en-US"/>
            </a:p>
          </p:txBody>
        </p:sp>
        <p:sp>
          <p:nvSpPr>
            <p:cNvPr id="86" name="Rectangle 62"/>
            <p:cNvSpPr>
              <a:spLocks noChangeArrowheads="1"/>
            </p:cNvSpPr>
            <p:nvPr/>
          </p:nvSpPr>
          <p:spPr bwMode="auto">
            <a:xfrm>
              <a:off x="887" y="5599"/>
              <a:ext cx="680" cy="34"/>
            </a:xfrm>
            <a:prstGeom prst="rect">
              <a:avLst/>
            </a:prstGeom>
            <a:solidFill>
              <a:srgbClr val="FFFFFF"/>
            </a:solidFill>
            <a:ln w="6350">
              <a:solidFill>
                <a:schemeClr val="tx1"/>
              </a:solidFill>
              <a:miter lim="800000"/>
              <a:headEnd/>
              <a:tailEnd/>
            </a:ln>
          </p:spPr>
          <p:txBody>
            <a:bodyPr anchor="ctr" anchorCtr="1"/>
            <a:lstStyle/>
            <a:p>
              <a:endParaRPr lang="ja-JP" altLang="en-US"/>
            </a:p>
          </p:txBody>
        </p:sp>
        <p:sp>
          <p:nvSpPr>
            <p:cNvPr id="87" name="Text Box 63"/>
            <p:cNvSpPr txBox="1">
              <a:spLocks noChangeArrowheads="1"/>
            </p:cNvSpPr>
            <p:nvPr/>
          </p:nvSpPr>
          <p:spPr bwMode="auto">
            <a:xfrm>
              <a:off x="190" y="5504"/>
              <a:ext cx="2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dirty="0">
                  <a:latin typeface="ＭＳ ゴシック" pitchFamily="49" charset="-128"/>
                  <a:ea typeface="ＭＳ ゴシック" pitchFamily="49" charset="-128"/>
                </a:rPr>
                <a:t>0</a:t>
              </a:r>
            </a:p>
          </p:txBody>
        </p:sp>
        <p:sp>
          <p:nvSpPr>
            <p:cNvPr id="88" name="Text Box 64"/>
            <p:cNvSpPr txBox="1">
              <a:spLocks noChangeArrowheads="1"/>
            </p:cNvSpPr>
            <p:nvPr/>
          </p:nvSpPr>
          <p:spPr bwMode="auto">
            <a:xfrm>
              <a:off x="814" y="5504"/>
              <a:ext cx="8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a:latin typeface="ＭＳ ゴシック" pitchFamily="49" charset="-128"/>
                  <a:ea typeface="ＭＳ ゴシック" pitchFamily="49" charset="-128"/>
                </a:rPr>
                <a:t>500m</a:t>
              </a:r>
            </a:p>
          </p:txBody>
        </p:sp>
        <p:sp>
          <p:nvSpPr>
            <p:cNvPr id="89" name="Text Box 65"/>
            <p:cNvSpPr txBox="1">
              <a:spLocks noChangeArrowheads="1"/>
            </p:cNvSpPr>
            <p:nvPr/>
          </p:nvSpPr>
          <p:spPr bwMode="auto">
            <a:xfrm>
              <a:off x="1475" y="5504"/>
              <a:ext cx="10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a:latin typeface="ＭＳ ゴシック" pitchFamily="49" charset="-128"/>
                  <a:ea typeface="ＭＳ ゴシック" pitchFamily="49" charset="-128"/>
                </a:rPr>
                <a:t>1000m</a:t>
              </a:r>
            </a:p>
          </p:txBody>
        </p:sp>
      </p:grpSp>
      <p:sp>
        <p:nvSpPr>
          <p:cNvPr id="90" name="フリーフォーム 89"/>
          <p:cNvSpPr/>
          <p:nvPr/>
        </p:nvSpPr>
        <p:spPr>
          <a:xfrm>
            <a:off x="4169454" y="53796"/>
            <a:ext cx="25400" cy="6375400"/>
          </a:xfrm>
          <a:custGeom>
            <a:avLst/>
            <a:gdLst>
              <a:gd name="connsiteX0" fmla="*/ 0 w 12700"/>
              <a:gd name="connsiteY0" fmla="*/ 0 h 3327400"/>
              <a:gd name="connsiteX1" fmla="*/ 12700 w 12700"/>
              <a:gd name="connsiteY1" fmla="*/ 3327400 h 3327400"/>
              <a:gd name="connsiteX0" fmla="*/ 0 w 25400"/>
              <a:gd name="connsiteY0" fmla="*/ 0 h 6375400"/>
              <a:gd name="connsiteX1" fmla="*/ 25400 w 25400"/>
              <a:gd name="connsiteY1" fmla="*/ 6375400 h 6375400"/>
            </a:gdLst>
            <a:ahLst/>
            <a:cxnLst>
              <a:cxn ang="0">
                <a:pos x="connsiteX0" y="connsiteY0"/>
              </a:cxn>
              <a:cxn ang="0">
                <a:pos x="connsiteX1" y="connsiteY1"/>
              </a:cxn>
            </a:cxnLst>
            <a:rect l="l" t="t" r="r" b="b"/>
            <a:pathLst>
              <a:path w="25400" h="6375400">
                <a:moveTo>
                  <a:pt x="0" y="0"/>
                </a:moveTo>
                <a:cubicBezTo>
                  <a:pt x="4233" y="1109133"/>
                  <a:pt x="21167" y="5266267"/>
                  <a:pt x="25400" y="6375400"/>
                </a:cubicBez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91" name="フリーフォーム 90"/>
          <p:cNvSpPr/>
          <p:nvPr/>
        </p:nvSpPr>
        <p:spPr>
          <a:xfrm>
            <a:off x="5299753" y="371296"/>
            <a:ext cx="1028700" cy="6032500"/>
          </a:xfrm>
          <a:custGeom>
            <a:avLst/>
            <a:gdLst>
              <a:gd name="connsiteX0" fmla="*/ 1028700 w 1028700"/>
              <a:gd name="connsiteY0" fmla="*/ 0 h 6032500"/>
              <a:gd name="connsiteX1" fmla="*/ 571500 w 1028700"/>
              <a:gd name="connsiteY1" fmla="*/ 1054100 h 6032500"/>
              <a:gd name="connsiteX2" fmla="*/ 292100 w 1028700"/>
              <a:gd name="connsiteY2" fmla="*/ 1778000 h 6032500"/>
              <a:gd name="connsiteX3" fmla="*/ 152400 w 1028700"/>
              <a:gd name="connsiteY3" fmla="*/ 2413000 h 6032500"/>
              <a:gd name="connsiteX4" fmla="*/ 12700 w 1028700"/>
              <a:gd name="connsiteY4" fmla="*/ 3238500 h 6032500"/>
              <a:gd name="connsiteX5" fmla="*/ 0 w 1028700"/>
              <a:gd name="connsiteY5" fmla="*/ 4203700 h 6032500"/>
              <a:gd name="connsiteX6" fmla="*/ 88900 w 1028700"/>
              <a:gd name="connsiteY6" fmla="*/ 4991100 h 6032500"/>
              <a:gd name="connsiteX7" fmla="*/ 152400 w 1028700"/>
              <a:gd name="connsiteY7" fmla="*/ 5232400 h 6032500"/>
              <a:gd name="connsiteX8" fmla="*/ 368300 w 1028700"/>
              <a:gd name="connsiteY8" fmla="*/ 6032500 h 603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700" h="6032500">
                <a:moveTo>
                  <a:pt x="1028700" y="0"/>
                </a:moveTo>
                <a:lnTo>
                  <a:pt x="571500" y="1054100"/>
                </a:lnTo>
                <a:lnTo>
                  <a:pt x="292100" y="1778000"/>
                </a:lnTo>
                <a:lnTo>
                  <a:pt x="152400" y="2413000"/>
                </a:lnTo>
                <a:lnTo>
                  <a:pt x="12700" y="3238500"/>
                </a:lnTo>
                <a:lnTo>
                  <a:pt x="0" y="4203700"/>
                </a:lnTo>
                <a:lnTo>
                  <a:pt x="88900" y="4991100"/>
                </a:lnTo>
                <a:lnTo>
                  <a:pt x="152400" y="5232400"/>
                </a:lnTo>
                <a:lnTo>
                  <a:pt x="368300" y="603250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92" name="フリーフォーム 91"/>
          <p:cNvSpPr/>
          <p:nvPr/>
        </p:nvSpPr>
        <p:spPr>
          <a:xfrm>
            <a:off x="461053" y="1971496"/>
            <a:ext cx="6896100" cy="2946400"/>
          </a:xfrm>
          <a:custGeom>
            <a:avLst/>
            <a:gdLst>
              <a:gd name="connsiteX0" fmla="*/ 0 w 6896100"/>
              <a:gd name="connsiteY0" fmla="*/ 2946400 h 2946400"/>
              <a:gd name="connsiteX1" fmla="*/ 952500 w 6896100"/>
              <a:gd name="connsiteY1" fmla="*/ 2540000 h 2946400"/>
              <a:gd name="connsiteX2" fmla="*/ 1765300 w 6896100"/>
              <a:gd name="connsiteY2" fmla="*/ 2260600 h 2946400"/>
              <a:gd name="connsiteX3" fmla="*/ 2603500 w 6896100"/>
              <a:gd name="connsiteY3" fmla="*/ 1930400 h 2946400"/>
              <a:gd name="connsiteX4" fmla="*/ 3225800 w 6896100"/>
              <a:gd name="connsiteY4" fmla="*/ 1625600 h 2946400"/>
              <a:gd name="connsiteX5" fmla="*/ 5422900 w 6896100"/>
              <a:gd name="connsiteY5" fmla="*/ 762000 h 2946400"/>
              <a:gd name="connsiteX6" fmla="*/ 6896100 w 6896100"/>
              <a:gd name="connsiteY6" fmla="*/ 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6100" h="2946400">
                <a:moveTo>
                  <a:pt x="0" y="2946400"/>
                </a:moveTo>
                <a:lnTo>
                  <a:pt x="952500" y="2540000"/>
                </a:lnTo>
                <a:lnTo>
                  <a:pt x="1765300" y="2260600"/>
                </a:lnTo>
                <a:lnTo>
                  <a:pt x="2603500" y="1930400"/>
                </a:lnTo>
                <a:lnTo>
                  <a:pt x="3225800" y="1625600"/>
                </a:lnTo>
                <a:lnTo>
                  <a:pt x="5422900" y="762000"/>
                </a:lnTo>
                <a:lnTo>
                  <a:pt x="6896100" y="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charset="0"/>
              <a:ea typeface="ＭＳ Ｐゴシック" pitchFamily="50" charset="-128"/>
            </a:endParaRPr>
          </a:p>
        </p:txBody>
      </p:sp>
      <p:sp>
        <p:nvSpPr>
          <p:cNvPr id="67" name="AutoShape 37"/>
          <p:cNvSpPr>
            <a:spLocks noChangeAspect="1" noChangeArrowheads="1"/>
          </p:cNvSpPr>
          <p:nvPr/>
        </p:nvSpPr>
        <p:spPr bwMode="auto">
          <a:xfrm rot="897474">
            <a:off x="6648872" y="2283488"/>
            <a:ext cx="310793" cy="1043214"/>
          </a:xfrm>
          <a:prstGeom prst="roundRect">
            <a:avLst>
              <a:gd name="adj" fmla="val 50000"/>
            </a:avLst>
          </a:prstGeom>
          <a:solidFill>
            <a:schemeClr val="bg1"/>
          </a:solidFill>
          <a:ln w="15875">
            <a:solidFill>
              <a:srgbClr val="000000"/>
            </a:solidFill>
            <a:round/>
            <a:headEnd/>
            <a:tailEnd/>
          </a:ln>
        </p:spPr>
        <p:txBody>
          <a:bodyPr vert="eaVert" wrap="none" lIns="18000" tIns="18000" rIns="18000" bIns="18000" anchor="ctr" anchorCtr="1">
            <a:spAutoFit/>
          </a:bodyPr>
          <a:lstStyle/>
          <a:p>
            <a:pPr algn="ctr" eaLnBrk="0" hangingPunct="0"/>
            <a:r>
              <a:rPr lang="ja-JP" altLang="en-US" sz="1200" dirty="0">
                <a:latin typeface="ＭＳ ゴシック" pitchFamily="49" charset="-128"/>
                <a:ea typeface="ＭＳ ゴシック" pitchFamily="49" charset="-128"/>
              </a:rPr>
              <a:t>西淡路南方線</a:t>
            </a:r>
          </a:p>
        </p:txBody>
      </p:sp>
      <p:sp>
        <p:nvSpPr>
          <p:cNvPr id="96" name="テキスト ボックス 95"/>
          <p:cNvSpPr txBox="1"/>
          <p:nvPr/>
        </p:nvSpPr>
        <p:spPr>
          <a:xfrm>
            <a:off x="7543057" y="2227832"/>
            <a:ext cx="2234522" cy="646331"/>
          </a:xfrm>
          <a:prstGeom prst="rect">
            <a:avLst/>
          </a:prstGeom>
          <a:noFill/>
          <a:ln>
            <a:solidFill>
              <a:schemeClr val="tx1"/>
            </a:solidFill>
          </a:ln>
        </p:spPr>
        <p:txBody>
          <a:bodyPr wrap="square" rtlCol="0">
            <a:spAutoFit/>
          </a:bodyPr>
          <a:lstStyle/>
          <a:p>
            <a:r>
              <a:rPr kumimoji="1" lang="ja-JP" altLang="en-US" b="1" dirty="0" smtClean="0">
                <a:solidFill>
                  <a:srgbClr val="FF0000"/>
                </a:solidFill>
              </a:rPr>
              <a:t>  </a:t>
            </a:r>
            <a:r>
              <a:rPr kumimoji="1" lang="ja-JP" altLang="en-US" b="1" u="sng" dirty="0" smtClean="0">
                <a:solidFill>
                  <a:srgbClr val="FF0000"/>
                </a:solidFill>
              </a:rPr>
              <a:t>令和</a:t>
            </a:r>
            <a:r>
              <a:rPr kumimoji="1" lang="en-US" altLang="ja-JP" b="1" u="sng" dirty="0">
                <a:solidFill>
                  <a:srgbClr val="FF0000"/>
                </a:solidFill>
              </a:rPr>
              <a:t>3</a:t>
            </a:r>
            <a:r>
              <a:rPr kumimoji="1" lang="ja-JP" altLang="en-US" b="1" u="sng" dirty="0" smtClean="0">
                <a:solidFill>
                  <a:srgbClr val="FF0000"/>
                </a:solidFill>
              </a:rPr>
              <a:t>年   </a:t>
            </a:r>
            <a:endParaRPr kumimoji="1" lang="en-US" altLang="ja-JP" b="1" u="sng" dirty="0">
              <a:solidFill>
                <a:srgbClr val="FF0000"/>
              </a:solidFill>
            </a:endParaRPr>
          </a:p>
          <a:p>
            <a:r>
              <a:rPr kumimoji="1" lang="en-US" altLang="ja-JP" b="1" dirty="0">
                <a:solidFill>
                  <a:srgbClr val="0070C0"/>
                </a:solidFill>
              </a:rPr>
              <a:t>(</a:t>
            </a:r>
            <a:r>
              <a:rPr kumimoji="1" lang="ja-JP" altLang="en-US" b="1" dirty="0">
                <a:solidFill>
                  <a:srgbClr val="0070C0"/>
                </a:solidFill>
              </a:rPr>
              <a:t>平成</a:t>
            </a:r>
            <a:r>
              <a:rPr kumimoji="1" lang="en-US" altLang="ja-JP" b="1" dirty="0">
                <a:solidFill>
                  <a:srgbClr val="0070C0"/>
                </a:solidFill>
              </a:rPr>
              <a:t>27</a:t>
            </a:r>
            <a:r>
              <a:rPr kumimoji="1" lang="ja-JP" altLang="en-US" b="1" dirty="0">
                <a:solidFill>
                  <a:srgbClr val="0070C0"/>
                </a:solidFill>
              </a:rPr>
              <a:t>年</a:t>
            </a:r>
            <a:r>
              <a:rPr kumimoji="1" lang="en-US" altLang="ja-JP" b="1" dirty="0">
                <a:solidFill>
                  <a:srgbClr val="0070C0"/>
                </a:solidFill>
              </a:rPr>
              <a:t>)</a:t>
            </a:r>
            <a:endParaRPr kumimoji="1" lang="ja-JP" altLang="en-US" b="1" dirty="0">
              <a:solidFill>
                <a:srgbClr val="0070C0"/>
              </a:solidFill>
            </a:endParaRPr>
          </a:p>
        </p:txBody>
      </p:sp>
      <p:sp>
        <p:nvSpPr>
          <p:cNvPr id="162" name="テキスト ボックス 161">
            <a:extLst>
              <a:ext uri="{FF2B5EF4-FFF2-40B4-BE49-F238E27FC236}">
                <a16:creationId xmlns:a16="http://schemas.microsoft.com/office/drawing/2014/main" id="{78057410-0C63-4EEC-B45A-68585D418B08}"/>
              </a:ext>
            </a:extLst>
          </p:cNvPr>
          <p:cNvSpPr txBox="1"/>
          <p:nvPr/>
        </p:nvSpPr>
        <p:spPr>
          <a:xfrm>
            <a:off x="0" y="0"/>
            <a:ext cx="9906000" cy="400110"/>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dirty="0"/>
              <a:t>新大阪駅周辺</a:t>
            </a:r>
            <a:r>
              <a:rPr lang="ja-JP" altLang="en-US" dirty="0" smtClean="0"/>
              <a:t>の相続税</a:t>
            </a:r>
            <a:r>
              <a:rPr lang="ja-JP" altLang="en-US" dirty="0"/>
              <a:t>路線価の比較（令和３年と</a:t>
            </a:r>
            <a:r>
              <a:rPr lang="ja-JP" altLang="en-US"/>
              <a:t>平成</a:t>
            </a:r>
            <a:r>
              <a:rPr lang="ja-JP" altLang="en-US" smtClean="0"/>
              <a:t>２７年）　　　　（参考）</a:t>
            </a:r>
            <a:endParaRPr lang="ja-JP" altLang="en-US" dirty="0"/>
          </a:p>
        </p:txBody>
      </p:sp>
      <p:grpSp>
        <p:nvGrpSpPr>
          <p:cNvPr id="14" name="グループ化 13"/>
          <p:cNvGrpSpPr/>
          <p:nvPr/>
        </p:nvGrpSpPr>
        <p:grpSpPr>
          <a:xfrm>
            <a:off x="91638" y="5913278"/>
            <a:ext cx="2346589" cy="426646"/>
            <a:chOff x="7991209" y="4227437"/>
            <a:chExt cx="1748504" cy="317905"/>
          </a:xfrm>
        </p:grpSpPr>
        <p:sp>
          <p:nvSpPr>
            <p:cNvPr id="6" name="テキスト ボックス 5"/>
            <p:cNvSpPr txBox="1"/>
            <p:nvPr/>
          </p:nvSpPr>
          <p:spPr>
            <a:xfrm>
              <a:off x="7991209" y="4227437"/>
              <a:ext cx="1748504" cy="317905"/>
            </a:xfrm>
            <a:prstGeom prst="rect">
              <a:avLst/>
            </a:prstGeom>
            <a:solidFill>
              <a:schemeClr val="bg1"/>
            </a:solidFill>
            <a:ln>
              <a:solidFill>
                <a:schemeClr val="tx1"/>
              </a:solidFill>
            </a:ln>
          </p:spPr>
          <p:txBody>
            <a:bodyPr wrap="square" tIns="72000" rtlCol="0">
              <a:spAutoFit/>
            </a:bodyPr>
            <a:lstStyle/>
            <a:p>
              <a:pPr marL="447675"/>
              <a:r>
                <a:rPr kumimoji="1" lang="ja-JP" altLang="en-US" sz="1000" dirty="0" smtClean="0"/>
                <a:t>　　都市</a:t>
              </a:r>
              <a:r>
                <a:rPr kumimoji="1" lang="ja-JP" altLang="en-US" sz="1000" dirty="0"/>
                <a:t>再生緊急整備地域</a:t>
              </a:r>
              <a:r>
                <a:rPr kumimoji="1" lang="ja-JP" altLang="en-US" sz="1000" dirty="0" smtClean="0"/>
                <a:t>の</a:t>
              </a:r>
              <a:endParaRPr kumimoji="1" lang="en-US" altLang="ja-JP" sz="1000" dirty="0" smtClean="0"/>
            </a:p>
            <a:p>
              <a:pPr marL="447675"/>
              <a:r>
                <a:rPr kumimoji="1" lang="ja-JP" altLang="en-US" sz="1000" dirty="0" smtClean="0"/>
                <a:t>　　エリア</a:t>
              </a:r>
              <a:r>
                <a:rPr kumimoji="1" lang="ja-JP" altLang="en-US" sz="1000" dirty="0"/>
                <a:t>の素案</a:t>
              </a:r>
            </a:p>
          </p:txBody>
        </p:sp>
        <p:sp>
          <p:nvSpPr>
            <p:cNvPr id="7" name="正方形/長方形 6"/>
            <p:cNvSpPr/>
            <p:nvPr/>
          </p:nvSpPr>
          <p:spPr>
            <a:xfrm>
              <a:off x="8067339" y="4300862"/>
              <a:ext cx="404889" cy="170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F7C6D99B-B950-41C4-A52F-D96D42FA5633}"/>
              </a:ext>
            </a:extLst>
          </p:cNvPr>
          <p:cNvSpPr txBox="1"/>
          <p:nvPr/>
        </p:nvSpPr>
        <p:spPr bwMode="gray">
          <a:xfrm>
            <a:off x="6224962" y="4277767"/>
            <a:ext cx="3448697" cy="184666"/>
          </a:xfrm>
          <a:prstGeom prst="rect">
            <a:avLst/>
          </a:prstGeom>
          <a:solidFill>
            <a:schemeClr val="bg1"/>
          </a:solidFill>
        </p:spPr>
        <p:txBody>
          <a:bodyPr wrap="square" lIns="0" tIns="0" rIns="0" bIns="0" rtlCol="0">
            <a:spAutoFit/>
          </a:bodyPr>
          <a:lstStyle/>
          <a:p>
            <a:r>
              <a:rPr kumimoji="1" lang="ja-JP" altLang="en-US" sz="1200" dirty="0"/>
              <a:t>＜参考＞各地域路線価の高い箇所比較（千円</a:t>
            </a:r>
            <a:r>
              <a:rPr kumimoji="1" lang="en-US" altLang="ja-JP" sz="1200" dirty="0"/>
              <a:t>/㎡</a:t>
            </a:r>
            <a:r>
              <a:rPr kumimoji="1" lang="ja-JP" altLang="en-US" sz="1200" dirty="0"/>
              <a:t>）</a:t>
            </a:r>
          </a:p>
        </p:txBody>
      </p:sp>
      <p:sp>
        <p:nvSpPr>
          <p:cNvPr id="119" name="フリーフォーム 118"/>
          <p:cNvSpPr/>
          <p:nvPr/>
        </p:nvSpPr>
        <p:spPr>
          <a:xfrm>
            <a:off x="1723628" y="1057942"/>
            <a:ext cx="5238750" cy="4900613"/>
          </a:xfrm>
          <a:custGeom>
            <a:avLst/>
            <a:gdLst>
              <a:gd name="connsiteX0" fmla="*/ 812800 w 5232400"/>
              <a:gd name="connsiteY0" fmla="*/ 11049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812800 w 5232400"/>
              <a:gd name="connsiteY17" fmla="*/ 1104900 h 4914900"/>
              <a:gd name="connsiteX0" fmla="*/ 565150 w 5232400"/>
              <a:gd name="connsiteY0" fmla="*/ 11303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565150 w 5232400"/>
              <a:gd name="connsiteY17" fmla="*/ 1130300 h 4914900"/>
              <a:gd name="connsiteX0" fmla="*/ 571500 w 5238750"/>
              <a:gd name="connsiteY0" fmla="*/ 1130300 h 4914900"/>
              <a:gd name="connsiteX1" fmla="*/ 768350 w 5238750"/>
              <a:gd name="connsiteY1" fmla="*/ 4826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43412 w 5238750"/>
              <a:gd name="connsiteY5" fmla="*/ 9525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25538 h 4910138"/>
              <a:gd name="connsiteX1" fmla="*/ 495300 w 5238750"/>
              <a:gd name="connsiteY1" fmla="*/ 503238 h 4910138"/>
              <a:gd name="connsiteX2" fmla="*/ 2330450 w 5238750"/>
              <a:gd name="connsiteY2" fmla="*/ 211138 h 4910138"/>
              <a:gd name="connsiteX3" fmla="*/ 2597150 w 5238750"/>
              <a:gd name="connsiteY3" fmla="*/ 198438 h 4910138"/>
              <a:gd name="connsiteX4" fmla="*/ 4083844 w 5238750"/>
              <a:gd name="connsiteY4" fmla="*/ 0 h 4910138"/>
              <a:gd name="connsiteX5" fmla="*/ 4443412 w 5238750"/>
              <a:gd name="connsiteY5" fmla="*/ 90488 h 4910138"/>
              <a:gd name="connsiteX6" fmla="*/ 5238750 w 5238750"/>
              <a:gd name="connsiteY6" fmla="*/ 427038 h 4910138"/>
              <a:gd name="connsiteX7" fmla="*/ 4425950 w 5238750"/>
              <a:gd name="connsiteY7" fmla="*/ 3297238 h 4910138"/>
              <a:gd name="connsiteX8" fmla="*/ 4324350 w 5238750"/>
              <a:gd name="connsiteY8" fmla="*/ 3716338 h 4910138"/>
              <a:gd name="connsiteX9" fmla="*/ 4298950 w 5238750"/>
              <a:gd name="connsiteY9" fmla="*/ 4592638 h 4910138"/>
              <a:gd name="connsiteX10" fmla="*/ 2444750 w 5238750"/>
              <a:gd name="connsiteY10" fmla="*/ 4656138 h 4910138"/>
              <a:gd name="connsiteX11" fmla="*/ 819150 w 5238750"/>
              <a:gd name="connsiteY11" fmla="*/ 4910138 h 4910138"/>
              <a:gd name="connsiteX12" fmla="*/ 781050 w 5238750"/>
              <a:gd name="connsiteY12" fmla="*/ 4186238 h 4910138"/>
              <a:gd name="connsiteX13" fmla="*/ 615950 w 5238750"/>
              <a:gd name="connsiteY13" fmla="*/ 3589338 h 4910138"/>
              <a:gd name="connsiteX14" fmla="*/ 374650 w 5238750"/>
              <a:gd name="connsiteY14" fmla="*/ 2928938 h 4910138"/>
              <a:gd name="connsiteX15" fmla="*/ 146050 w 5238750"/>
              <a:gd name="connsiteY15" fmla="*/ 2395538 h 4910138"/>
              <a:gd name="connsiteX16" fmla="*/ 0 w 5238750"/>
              <a:gd name="connsiteY16" fmla="*/ 1189038 h 4910138"/>
              <a:gd name="connsiteX17" fmla="*/ 571500 w 5238750"/>
              <a:gd name="connsiteY17" fmla="*/ 1125538 h 4910138"/>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1031 w 5238750"/>
              <a:gd name="connsiteY5" fmla="*/ 83344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0" h="4900613">
                <a:moveTo>
                  <a:pt x="571500" y="1116013"/>
                </a:moveTo>
                <a:lnTo>
                  <a:pt x="495300" y="493713"/>
                </a:lnTo>
                <a:lnTo>
                  <a:pt x="2330450" y="201613"/>
                </a:lnTo>
                <a:lnTo>
                  <a:pt x="2597150" y="188913"/>
                </a:lnTo>
                <a:lnTo>
                  <a:pt x="4083844" y="0"/>
                </a:lnTo>
                <a:lnTo>
                  <a:pt x="4441031" y="83344"/>
                </a:lnTo>
                <a:lnTo>
                  <a:pt x="5238750" y="417513"/>
                </a:lnTo>
                <a:lnTo>
                  <a:pt x="4425950" y="3287713"/>
                </a:lnTo>
                <a:lnTo>
                  <a:pt x="4324350" y="3706813"/>
                </a:lnTo>
                <a:lnTo>
                  <a:pt x="4298950" y="4583113"/>
                </a:lnTo>
                <a:lnTo>
                  <a:pt x="2444750" y="4646613"/>
                </a:lnTo>
                <a:lnTo>
                  <a:pt x="819150" y="4900613"/>
                </a:lnTo>
                <a:lnTo>
                  <a:pt x="781050" y="4176713"/>
                </a:lnTo>
                <a:lnTo>
                  <a:pt x="615950" y="3579813"/>
                </a:lnTo>
                <a:lnTo>
                  <a:pt x="374650" y="2919413"/>
                </a:lnTo>
                <a:lnTo>
                  <a:pt x="146050" y="2386013"/>
                </a:lnTo>
                <a:lnTo>
                  <a:pt x="0" y="1179513"/>
                </a:lnTo>
                <a:lnTo>
                  <a:pt x="571500" y="1116013"/>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tx1"/>
              </a:solidFill>
              <a:latin typeface="Arial" charset="0"/>
              <a:ea typeface="ＭＳ Ｐゴシック" pitchFamily="50" charset="-128"/>
            </a:endParaRPr>
          </a:p>
        </p:txBody>
      </p:sp>
      <p:sp>
        <p:nvSpPr>
          <p:cNvPr id="3" name="フリーフォーム 2"/>
          <p:cNvSpPr/>
          <p:nvPr/>
        </p:nvSpPr>
        <p:spPr>
          <a:xfrm>
            <a:off x="2376796" y="3745928"/>
            <a:ext cx="1790700" cy="2159000"/>
          </a:xfrm>
          <a:custGeom>
            <a:avLst/>
            <a:gdLst>
              <a:gd name="connsiteX0" fmla="*/ 0 w 1790700"/>
              <a:gd name="connsiteY0" fmla="*/ 838200 h 2159000"/>
              <a:gd name="connsiteX1" fmla="*/ 495300 w 1790700"/>
              <a:gd name="connsiteY1" fmla="*/ 571500 h 2159000"/>
              <a:gd name="connsiteX2" fmla="*/ 1790700 w 1790700"/>
              <a:gd name="connsiteY2" fmla="*/ 0 h 2159000"/>
              <a:gd name="connsiteX3" fmla="*/ 1765300 w 1790700"/>
              <a:gd name="connsiteY3" fmla="*/ 1917700 h 2159000"/>
              <a:gd name="connsiteX4" fmla="*/ 215900 w 1790700"/>
              <a:gd name="connsiteY4" fmla="*/ 2159000 h 2159000"/>
              <a:gd name="connsiteX5" fmla="*/ 203200 w 1790700"/>
              <a:gd name="connsiteY5" fmla="*/ 1498600 h 2159000"/>
              <a:gd name="connsiteX6" fmla="*/ 0 w 1790700"/>
              <a:gd name="connsiteY6" fmla="*/ 83820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2159000">
                <a:moveTo>
                  <a:pt x="0" y="838200"/>
                </a:moveTo>
                <a:lnTo>
                  <a:pt x="495300" y="571500"/>
                </a:lnTo>
                <a:lnTo>
                  <a:pt x="1790700" y="0"/>
                </a:lnTo>
                <a:lnTo>
                  <a:pt x="1765300" y="1917700"/>
                </a:lnTo>
                <a:lnTo>
                  <a:pt x="215900" y="2159000"/>
                </a:lnTo>
                <a:lnTo>
                  <a:pt x="203200" y="1498600"/>
                </a:lnTo>
                <a:lnTo>
                  <a:pt x="0" y="838200"/>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3"/>
          <p:cNvSpPr/>
          <p:nvPr/>
        </p:nvSpPr>
        <p:spPr>
          <a:xfrm>
            <a:off x="4243627" y="3276028"/>
            <a:ext cx="1155700" cy="2374900"/>
          </a:xfrm>
          <a:custGeom>
            <a:avLst/>
            <a:gdLst>
              <a:gd name="connsiteX0" fmla="*/ 0 w 1206500"/>
              <a:gd name="connsiteY0" fmla="*/ 482600 h 2501900"/>
              <a:gd name="connsiteX1" fmla="*/ 1181100 w 1206500"/>
              <a:gd name="connsiteY1" fmla="*/ 0 h 2501900"/>
              <a:gd name="connsiteX2" fmla="*/ 1066800 w 1206500"/>
              <a:gd name="connsiteY2" fmla="*/ 406400 h 2501900"/>
              <a:gd name="connsiteX3" fmla="*/ 1041400 w 1206500"/>
              <a:gd name="connsiteY3" fmla="*/ 1485900 h 2501900"/>
              <a:gd name="connsiteX4" fmla="*/ 1104900 w 1206500"/>
              <a:gd name="connsiteY4" fmla="*/ 2247900 h 2501900"/>
              <a:gd name="connsiteX5" fmla="*/ 1206500 w 1206500"/>
              <a:gd name="connsiteY5" fmla="*/ 2476500 h 2501900"/>
              <a:gd name="connsiteX6" fmla="*/ 25400 w 1206500"/>
              <a:gd name="connsiteY6" fmla="*/ 2501900 h 2501900"/>
              <a:gd name="connsiteX7" fmla="*/ 0 w 1206500"/>
              <a:gd name="connsiteY7" fmla="*/ 482600 h 2501900"/>
              <a:gd name="connsiteX0" fmla="*/ 0 w 1206500"/>
              <a:gd name="connsiteY0" fmla="*/ 368300 h 2387600"/>
              <a:gd name="connsiteX1" fmla="*/ 939800 w 1206500"/>
              <a:gd name="connsiteY1" fmla="*/ 0 h 2387600"/>
              <a:gd name="connsiteX2" fmla="*/ 1066800 w 1206500"/>
              <a:gd name="connsiteY2" fmla="*/ 292100 h 2387600"/>
              <a:gd name="connsiteX3" fmla="*/ 1041400 w 1206500"/>
              <a:gd name="connsiteY3" fmla="*/ 1371600 h 2387600"/>
              <a:gd name="connsiteX4" fmla="*/ 1104900 w 1206500"/>
              <a:gd name="connsiteY4" fmla="*/ 2133600 h 2387600"/>
              <a:gd name="connsiteX5" fmla="*/ 1206500 w 1206500"/>
              <a:gd name="connsiteY5" fmla="*/ 2362200 h 2387600"/>
              <a:gd name="connsiteX6" fmla="*/ 25400 w 1206500"/>
              <a:gd name="connsiteY6" fmla="*/ 2387600 h 2387600"/>
              <a:gd name="connsiteX7" fmla="*/ 0 w 1206500"/>
              <a:gd name="connsiteY7" fmla="*/ 368300 h 2387600"/>
              <a:gd name="connsiteX0" fmla="*/ 0 w 1206500"/>
              <a:gd name="connsiteY0" fmla="*/ 368300 h 2387600"/>
              <a:gd name="connsiteX1" fmla="*/ 939800 w 1206500"/>
              <a:gd name="connsiteY1" fmla="*/ 0 h 2387600"/>
              <a:gd name="connsiteX2" fmla="*/ 927100 w 1206500"/>
              <a:gd name="connsiteY2" fmla="*/ 406400 h 2387600"/>
              <a:gd name="connsiteX3" fmla="*/ 1041400 w 1206500"/>
              <a:gd name="connsiteY3" fmla="*/ 1371600 h 2387600"/>
              <a:gd name="connsiteX4" fmla="*/ 1104900 w 1206500"/>
              <a:gd name="connsiteY4" fmla="*/ 2133600 h 2387600"/>
              <a:gd name="connsiteX5" fmla="*/ 1206500 w 1206500"/>
              <a:gd name="connsiteY5" fmla="*/ 2362200 h 2387600"/>
              <a:gd name="connsiteX6" fmla="*/ 25400 w 1206500"/>
              <a:gd name="connsiteY6" fmla="*/ 2387600 h 2387600"/>
              <a:gd name="connsiteX7" fmla="*/ 0 w 1206500"/>
              <a:gd name="connsiteY7" fmla="*/ 368300 h 2387600"/>
              <a:gd name="connsiteX0" fmla="*/ 0 w 1155700"/>
              <a:gd name="connsiteY0" fmla="*/ 368300 h 2387600"/>
              <a:gd name="connsiteX1" fmla="*/ 939800 w 1155700"/>
              <a:gd name="connsiteY1" fmla="*/ 0 h 2387600"/>
              <a:gd name="connsiteX2" fmla="*/ 927100 w 1155700"/>
              <a:gd name="connsiteY2" fmla="*/ 406400 h 2387600"/>
              <a:gd name="connsiteX3" fmla="*/ 1041400 w 1155700"/>
              <a:gd name="connsiteY3" fmla="*/ 1371600 h 2387600"/>
              <a:gd name="connsiteX4" fmla="*/ 1104900 w 1155700"/>
              <a:gd name="connsiteY4" fmla="*/ 2133600 h 2387600"/>
              <a:gd name="connsiteX5" fmla="*/ 1155700 w 1155700"/>
              <a:gd name="connsiteY5" fmla="*/ 2362200 h 2387600"/>
              <a:gd name="connsiteX6" fmla="*/ 25400 w 1155700"/>
              <a:gd name="connsiteY6" fmla="*/ 2387600 h 2387600"/>
              <a:gd name="connsiteX7" fmla="*/ 0 w 1155700"/>
              <a:gd name="connsiteY7" fmla="*/ 368300 h 2387600"/>
              <a:gd name="connsiteX0" fmla="*/ 0 w 1155700"/>
              <a:gd name="connsiteY0" fmla="*/ 368300 h 2387600"/>
              <a:gd name="connsiteX1" fmla="*/ 939800 w 1155700"/>
              <a:gd name="connsiteY1" fmla="*/ 0 h 2387600"/>
              <a:gd name="connsiteX2" fmla="*/ 927100 w 1155700"/>
              <a:gd name="connsiteY2" fmla="*/ 406400 h 2387600"/>
              <a:gd name="connsiteX3" fmla="*/ 1041400 w 1155700"/>
              <a:gd name="connsiteY3" fmla="*/ 1371600 h 2387600"/>
              <a:gd name="connsiteX4" fmla="*/ 990600 w 1155700"/>
              <a:gd name="connsiteY4" fmla="*/ 1790700 h 2387600"/>
              <a:gd name="connsiteX5" fmla="*/ 1155700 w 1155700"/>
              <a:gd name="connsiteY5" fmla="*/ 2362200 h 2387600"/>
              <a:gd name="connsiteX6" fmla="*/ 25400 w 1155700"/>
              <a:gd name="connsiteY6" fmla="*/ 2387600 h 2387600"/>
              <a:gd name="connsiteX7" fmla="*/ 0 w 1155700"/>
              <a:gd name="connsiteY7" fmla="*/ 368300 h 2387600"/>
              <a:gd name="connsiteX0" fmla="*/ 0 w 1155700"/>
              <a:gd name="connsiteY0" fmla="*/ 368300 h 2387600"/>
              <a:gd name="connsiteX1" fmla="*/ 939800 w 1155700"/>
              <a:gd name="connsiteY1" fmla="*/ 0 h 2387600"/>
              <a:gd name="connsiteX2" fmla="*/ 927100 w 1155700"/>
              <a:gd name="connsiteY2" fmla="*/ 406400 h 2387600"/>
              <a:gd name="connsiteX3" fmla="*/ 965200 w 1155700"/>
              <a:gd name="connsiteY3" fmla="*/ 1333500 h 2387600"/>
              <a:gd name="connsiteX4" fmla="*/ 990600 w 1155700"/>
              <a:gd name="connsiteY4" fmla="*/ 1790700 h 2387600"/>
              <a:gd name="connsiteX5" fmla="*/ 1155700 w 1155700"/>
              <a:gd name="connsiteY5" fmla="*/ 2362200 h 2387600"/>
              <a:gd name="connsiteX6" fmla="*/ 25400 w 1155700"/>
              <a:gd name="connsiteY6" fmla="*/ 2387600 h 2387600"/>
              <a:gd name="connsiteX7" fmla="*/ 0 w 1155700"/>
              <a:gd name="connsiteY7" fmla="*/ 368300 h 2387600"/>
              <a:gd name="connsiteX0" fmla="*/ 0 w 1155700"/>
              <a:gd name="connsiteY0" fmla="*/ 368300 h 2387600"/>
              <a:gd name="connsiteX1" fmla="*/ 939800 w 1155700"/>
              <a:gd name="connsiteY1" fmla="*/ 0 h 2387600"/>
              <a:gd name="connsiteX2" fmla="*/ 927100 w 1155700"/>
              <a:gd name="connsiteY2" fmla="*/ 406400 h 2387600"/>
              <a:gd name="connsiteX3" fmla="*/ 965200 w 1155700"/>
              <a:gd name="connsiteY3" fmla="*/ 1333500 h 2387600"/>
              <a:gd name="connsiteX4" fmla="*/ 1028700 w 1155700"/>
              <a:gd name="connsiteY4" fmla="*/ 1778000 h 2387600"/>
              <a:gd name="connsiteX5" fmla="*/ 1155700 w 1155700"/>
              <a:gd name="connsiteY5" fmla="*/ 2362200 h 2387600"/>
              <a:gd name="connsiteX6" fmla="*/ 25400 w 1155700"/>
              <a:gd name="connsiteY6" fmla="*/ 2387600 h 2387600"/>
              <a:gd name="connsiteX7" fmla="*/ 0 w 1155700"/>
              <a:gd name="connsiteY7" fmla="*/ 368300 h 2387600"/>
              <a:gd name="connsiteX0" fmla="*/ 0 w 1155700"/>
              <a:gd name="connsiteY0" fmla="*/ 368300 h 2374900"/>
              <a:gd name="connsiteX1" fmla="*/ 939800 w 1155700"/>
              <a:gd name="connsiteY1" fmla="*/ 0 h 2374900"/>
              <a:gd name="connsiteX2" fmla="*/ 927100 w 1155700"/>
              <a:gd name="connsiteY2" fmla="*/ 406400 h 2374900"/>
              <a:gd name="connsiteX3" fmla="*/ 965200 w 1155700"/>
              <a:gd name="connsiteY3" fmla="*/ 1333500 h 2374900"/>
              <a:gd name="connsiteX4" fmla="*/ 1028700 w 1155700"/>
              <a:gd name="connsiteY4" fmla="*/ 1778000 h 2374900"/>
              <a:gd name="connsiteX5" fmla="*/ 1155700 w 1155700"/>
              <a:gd name="connsiteY5" fmla="*/ 2362200 h 2374900"/>
              <a:gd name="connsiteX6" fmla="*/ 12700 w 1155700"/>
              <a:gd name="connsiteY6" fmla="*/ 2374900 h 2374900"/>
              <a:gd name="connsiteX7" fmla="*/ 0 w 1155700"/>
              <a:gd name="connsiteY7" fmla="*/ 368300 h 2374900"/>
              <a:gd name="connsiteX0" fmla="*/ 0 w 1155700"/>
              <a:gd name="connsiteY0" fmla="*/ 368300 h 2374900"/>
              <a:gd name="connsiteX1" fmla="*/ 939800 w 1155700"/>
              <a:gd name="connsiteY1" fmla="*/ 0 h 2374900"/>
              <a:gd name="connsiteX2" fmla="*/ 927100 w 1155700"/>
              <a:gd name="connsiteY2" fmla="*/ 406400 h 2374900"/>
              <a:gd name="connsiteX3" fmla="*/ 965200 w 1155700"/>
              <a:gd name="connsiteY3" fmla="*/ 1333500 h 2374900"/>
              <a:gd name="connsiteX4" fmla="*/ 1028700 w 1155700"/>
              <a:gd name="connsiteY4" fmla="*/ 1778000 h 2374900"/>
              <a:gd name="connsiteX5" fmla="*/ 1155700 w 1155700"/>
              <a:gd name="connsiteY5" fmla="*/ 2362200 h 2374900"/>
              <a:gd name="connsiteX6" fmla="*/ 12700 w 1155700"/>
              <a:gd name="connsiteY6" fmla="*/ 2374900 h 2374900"/>
              <a:gd name="connsiteX7" fmla="*/ 0 w 1155700"/>
              <a:gd name="connsiteY7" fmla="*/ 368300 h 237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700" h="2374900">
                <a:moveTo>
                  <a:pt x="0" y="368300"/>
                </a:moveTo>
                <a:lnTo>
                  <a:pt x="939800" y="0"/>
                </a:lnTo>
                <a:lnTo>
                  <a:pt x="927100" y="406400"/>
                </a:lnTo>
                <a:lnTo>
                  <a:pt x="965200" y="1333500"/>
                </a:lnTo>
                <a:lnTo>
                  <a:pt x="1028700" y="1778000"/>
                </a:lnTo>
                <a:lnTo>
                  <a:pt x="1155700" y="2362200"/>
                </a:lnTo>
                <a:lnTo>
                  <a:pt x="12700" y="2374900"/>
                </a:lnTo>
                <a:cubicBezTo>
                  <a:pt x="8467" y="1706033"/>
                  <a:pt x="4233" y="1037167"/>
                  <a:pt x="0" y="368300"/>
                </a:cubicBez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5384724" y="2351016"/>
            <a:ext cx="1282700" cy="3251200"/>
          </a:xfrm>
          <a:custGeom>
            <a:avLst/>
            <a:gdLst>
              <a:gd name="connsiteX0" fmla="*/ 1320800 w 1320800"/>
              <a:gd name="connsiteY0" fmla="*/ 0 h 3251200"/>
              <a:gd name="connsiteX1" fmla="*/ 317500 w 1320800"/>
              <a:gd name="connsiteY1" fmla="*/ 622300 h 3251200"/>
              <a:gd name="connsiteX2" fmla="*/ 0 w 1320800"/>
              <a:gd name="connsiteY2" fmla="*/ 1879600 h 3251200"/>
              <a:gd name="connsiteX3" fmla="*/ 50800 w 1320800"/>
              <a:gd name="connsiteY3" fmla="*/ 2692400 h 3251200"/>
              <a:gd name="connsiteX4" fmla="*/ 139700 w 1320800"/>
              <a:gd name="connsiteY4" fmla="*/ 3251200 h 3251200"/>
              <a:gd name="connsiteX5" fmla="*/ 609600 w 1320800"/>
              <a:gd name="connsiteY5" fmla="*/ 3251200 h 3251200"/>
              <a:gd name="connsiteX6" fmla="*/ 635000 w 1320800"/>
              <a:gd name="connsiteY6" fmla="*/ 2387600 h 3251200"/>
              <a:gd name="connsiteX7" fmla="*/ 1320800 w 1320800"/>
              <a:gd name="connsiteY7" fmla="*/ 0 h 3251200"/>
              <a:gd name="connsiteX0" fmla="*/ 1282700 w 1282700"/>
              <a:gd name="connsiteY0" fmla="*/ 0 h 3251200"/>
              <a:gd name="connsiteX1" fmla="*/ 279400 w 1282700"/>
              <a:gd name="connsiteY1" fmla="*/ 622300 h 3251200"/>
              <a:gd name="connsiteX2" fmla="*/ 0 w 1282700"/>
              <a:gd name="connsiteY2" fmla="*/ 1879600 h 3251200"/>
              <a:gd name="connsiteX3" fmla="*/ 12700 w 1282700"/>
              <a:gd name="connsiteY3" fmla="*/ 2692400 h 3251200"/>
              <a:gd name="connsiteX4" fmla="*/ 101600 w 1282700"/>
              <a:gd name="connsiteY4" fmla="*/ 3251200 h 3251200"/>
              <a:gd name="connsiteX5" fmla="*/ 571500 w 1282700"/>
              <a:gd name="connsiteY5" fmla="*/ 3251200 h 3251200"/>
              <a:gd name="connsiteX6" fmla="*/ 596900 w 1282700"/>
              <a:gd name="connsiteY6" fmla="*/ 2387600 h 3251200"/>
              <a:gd name="connsiteX7" fmla="*/ 1282700 w 1282700"/>
              <a:gd name="connsiteY7" fmla="*/ 0 h 3251200"/>
              <a:gd name="connsiteX0" fmla="*/ 1282700 w 1282700"/>
              <a:gd name="connsiteY0" fmla="*/ 0 h 3251200"/>
              <a:gd name="connsiteX1" fmla="*/ 279400 w 1282700"/>
              <a:gd name="connsiteY1" fmla="*/ 622300 h 3251200"/>
              <a:gd name="connsiteX2" fmla="*/ 0 w 1282700"/>
              <a:gd name="connsiteY2" fmla="*/ 1879600 h 3251200"/>
              <a:gd name="connsiteX3" fmla="*/ 25400 w 1282700"/>
              <a:gd name="connsiteY3" fmla="*/ 2641600 h 3251200"/>
              <a:gd name="connsiteX4" fmla="*/ 101600 w 1282700"/>
              <a:gd name="connsiteY4" fmla="*/ 3251200 h 3251200"/>
              <a:gd name="connsiteX5" fmla="*/ 571500 w 1282700"/>
              <a:gd name="connsiteY5" fmla="*/ 3251200 h 3251200"/>
              <a:gd name="connsiteX6" fmla="*/ 596900 w 1282700"/>
              <a:gd name="connsiteY6" fmla="*/ 2387600 h 3251200"/>
              <a:gd name="connsiteX7" fmla="*/ 1282700 w 1282700"/>
              <a:gd name="connsiteY7" fmla="*/ 0 h 3251200"/>
              <a:gd name="connsiteX0" fmla="*/ 1282700 w 1282700"/>
              <a:gd name="connsiteY0" fmla="*/ 0 h 3251200"/>
              <a:gd name="connsiteX1" fmla="*/ 279400 w 1282700"/>
              <a:gd name="connsiteY1" fmla="*/ 622300 h 3251200"/>
              <a:gd name="connsiteX2" fmla="*/ 0 w 1282700"/>
              <a:gd name="connsiteY2" fmla="*/ 1879600 h 3251200"/>
              <a:gd name="connsiteX3" fmla="*/ 25400 w 1282700"/>
              <a:gd name="connsiteY3" fmla="*/ 2641600 h 3251200"/>
              <a:gd name="connsiteX4" fmla="*/ 139700 w 1282700"/>
              <a:gd name="connsiteY4" fmla="*/ 3238500 h 3251200"/>
              <a:gd name="connsiteX5" fmla="*/ 571500 w 1282700"/>
              <a:gd name="connsiteY5" fmla="*/ 3251200 h 3251200"/>
              <a:gd name="connsiteX6" fmla="*/ 596900 w 1282700"/>
              <a:gd name="connsiteY6" fmla="*/ 2387600 h 3251200"/>
              <a:gd name="connsiteX7" fmla="*/ 1282700 w 1282700"/>
              <a:gd name="connsiteY7" fmla="*/ 0 h 3251200"/>
              <a:gd name="connsiteX0" fmla="*/ 1282700 w 1282700"/>
              <a:gd name="connsiteY0" fmla="*/ 0 h 3251200"/>
              <a:gd name="connsiteX1" fmla="*/ 215900 w 1282700"/>
              <a:gd name="connsiteY1" fmla="*/ 647700 h 3251200"/>
              <a:gd name="connsiteX2" fmla="*/ 0 w 1282700"/>
              <a:gd name="connsiteY2" fmla="*/ 1879600 h 3251200"/>
              <a:gd name="connsiteX3" fmla="*/ 25400 w 1282700"/>
              <a:gd name="connsiteY3" fmla="*/ 2641600 h 3251200"/>
              <a:gd name="connsiteX4" fmla="*/ 139700 w 1282700"/>
              <a:gd name="connsiteY4" fmla="*/ 3238500 h 3251200"/>
              <a:gd name="connsiteX5" fmla="*/ 571500 w 1282700"/>
              <a:gd name="connsiteY5" fmla="*/ 3251200 h 3251200"/>
              <a:gd name="connsiteX6" fmla="*/ 596900 w 1282700"/>
              <a:gd name="connsiteY6" fmla="*/ 2387600 h 3251200"/>
              <a:gd name="connsiteX7" fmla="*/ 1282700 w 1282700"/>
              <a:gd name="connsiteY7" fmla="*/ 0 h 3251200"/>
              <a:gd name="connsiteX0" fmla="*/ 1282700 w 1282700"/>
              <a:gd name="connsiteY0" fmla="*/ 0 h 3251200"/>
              <a:gd name="connsiteX1" fmla="*/ 215900 w 1282700"/>
              <a:gd name="connsiteY1" fmla="*/ 647700 h 3251200"/>
              <a:gd name="connsiteX2" fmla="*/ 0 w 1282700"/>
              <a:gd name="connsiteY2" fmla="*/ 1879600 h 3251200"/>
              <a:gd name="connsiteX3" fmla="*/ 25400 w 1282700"/>
              <a:gd name="connsiteY3" fmla="*/ 2641600 h 3251200"/>
              <a:gd name="connsiteX4" fmla="*/ 139700 w 1282700"/>
              <a:gd name="connsiteY4" fmla="*/ 3238500 h 3251200"/>
              <a:gd name="connsiteX5" fmla="*/ 571500 w 1282700"/>
              <a:gd name="connsiteY5" fmla="*/ 3251200 h 3251200"/>
              <a:gd name="connsiteX6" fmla="*/ 596900 w 1282700"/>
              <a:gd name="connsiteY6" fmla="*/ 2387600 h 3251200"/>
              <a:gd name="connsiteX7" fmla="*/ 1282700 w 1282700"/>
              <a:gd name="connsiteY7" fmla="*/ 0 h 3251200"/>
              <a:gd name="connsiteX0" fmla="*/ 1282700 w 1282700"/>
              <a:gd name="connsiteY0" fmla="*/ 0 h 3251200"/>
              <a:gd name="connsiteX1" fmla="*/ 215900 w 1282700"/>
              <a:gd name="connsiteY1" fmla="*/ 647700 h 3251200"/>
              <a:gd name="connsiteX2" fmla="*/ 0 w 1282700"/>
              <a:gd name="connsiteY2" fmla="*/ 1879600 h 3251200"/>
              <a:gd name="connsiteX3" fmla="*/ 25400 w 1282700"/>
              <a:gd name="connsiteY3" fmla="*/ 2641600 h 3251200"/>
              <a:gd name="connsiteX4" fmla="*/ 139700 w 1282700"/>
              <a:gd name="connsiteY4" fmla="*/ 3238500 h 3251200"/>
              <a:gd name="connsiteX5" fmla="*/ 571500 w 1282700"/>
              <a:gd name="connsiteY5" fmla="*/ 3251200 h 3251200"/>
              <a:gd name="connsiteX6" fmla="*/ 596900 w 1282700"/>
              <a:gd name="connsiteY6" fmla="*/ 2387600 h 3251200"/>
              <a:gd name="connsiteX7" fmla="*/ 1282700 w 1282700"/>
              <a:gd name="connsiteY7" fmla="*/ 0 h 32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700" h="3251200">
                <a:moveTo>
                  <a:pt x="1282700" y="0"/>
                </a:moveTo>
                <a:lnTo>
                  <a:pt x="215900" y="647700"/>
                </a:lnTo>
                <a:cubicBezTo>
                  <a:pt x="105833" y="1058333"/>
                  <a:pt x="46567" y="1443567"/>
                  <a:pt x="0" y="1879600"/>
                </a:cubicBezTo>
                <a:lnTo>
                  <a:pt x="25400" y="2641600"/>
                </a:lnTo>
                <a:lnTo>
                  <a:pt x="139700" y="3238500"/>
                </a:lnTo>
                <a:lnTo>
                  <a:pt x="571500" y="3251200"/>
                </a:lnTo>
                <a:lnTo>
                  <a:pt x="596900" y="2387600"/>
                </a:lnTo>
                <a:lnTo>
                  <a:pt x="1282700" y="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5680680" y="1166320"/>
            <a:ext cx="1231900" cy="1524000"/>
          </a:xfrm>
          <a:custGeom>
            <a:avLst/>
            <a:gdLst>
              <a:gd name="connsiteX0" fmla="*/ 393700 w 1231900"/>
              <a:gd name="connsiteY0" fmla="*/ 0 h 1511300"/>
              <a:gd name="connsiteX1" fmla="*/ 1231900 w 1231900"/>
              <a:gd name="connsiteY1" fmla="*/ 317500 h 1511300"/>
              <a:gd name="connsiteX2" fmla="*/ 1003300 w 1231900"/>
              <a:gd name="connsiteY2" fmla="*/ 1117600 h 1511300"/>
              <a:gd name="connsiteX3" fmla="*/ 0 w 1231900"/>
              <a:gd name="connsiteY3" fmla="*/ 1511300 h 1511300"/>
              <a:gd name="connsiteX4" fmla="*/ 139700 w 1231900"/>
              <a:gd name="connsiteY4" fmla="*/ 685800 h 1511300"/>
              <a:gd name="connsiteX5" fmla="*/ 393700 w 1231900"/>
              <a:gd name="connsiteY5" fmla="*/ 0 h 1511300"/>
              <a:gd name="connsiteX0" fmla="*/ 393700 w 1231900"/>
              <a:gd name="connsiteY0" fmla="*/ 0 h 1511300"/>
              <a:gd name="connsiteX1" fmla="*/ 1231900 w 1231900"/>
              <a:gd name="connsiteY1" fmla="*/ 317500 h 1511300"/>
              <a:gd name="connsiteX2" fmla="*/ 1003300 w 1231900"/>
              <a:gd name="connsiteY2" fmla="*/ 1117600 h 1511300"/>
              <a:gd name="connsiteX3" fmla="*/ 0 w 1231900"/>
              <a:gd name="connsiteY3" fmla="*/ 1511300 h 1511300"/>
              <a:gd name="connsiteX4" fmla="*/ 165100 w 1231900"/>
              <a:gd name="connsiteY4" fmla="*/ 673100 h 1511300"/>
              <a:gd name="connsiteX5" fmla="*/ 393700 w 1231900"/>
              <a:gd name="connsiteY5" fmla="*/ 0 h 1511300"/>
              <a:gd name="connsiteX0" fmla="*/ 381000 w 1231900"/>
              <a:gd name="connsiteY0" fmla="*/ 0 h 1524000"/>
              <a:gd name="connsiteX1" fmla="*/ 1231900 w 1231900"/>
              <a:gd name="connsiteY1" fmla="*/ 330200 h 1524000"/>
              <a:gd name="connsiteX2" fmla="*/ 1003300 w 1231900"/>
              <a:gd name="connsiteY2" fmla="*/ 1130300 h 1524000"/>
              <a:gd name="connsiteX3" fmla="*/ 0 w 1231900"/>
              <a:gd name="connsiteY3" fmla="*/ 1524000 h 1524000"/>
              <a:gd name="connsiteX4" fmla="*/ 165100 w 1231900"/>
              <a:gd name="connsiteY4" fmla="*/ 685800 h 1524000"/>
              <a:gd name="connsiteX5" fmla="*/ 381000 w 1231900"/>
              <a:gd name="connsiteY5"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900" h="1524000">
                <a:moveTo>
                  <a:pt x="381000" y="0"/>
                </a:moveTo>
                <a:lnTo>
                  <a:pt x="1231900" y="330200"/>
                </a:lnTo>
                <a:lnTo>
                  <a:pt x="1003300" y="1130300"/>
                </a:lnTo>
                <a:lnTo>
                  <a:pt x="0" y="1524000"/>
                </a:lnTo>
                <a:lnTo>
                  <a:pt x="165100" y="685800"/>
                </a:lnTo>
                <a:lnTo>
                  <a:pt x="381000" y="0"/>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4218296" y="1078928"/>
            <a:ext cx="1689100" cy="2171700"/>
          </a:xfrm>
          <a:custGeom>
            <a:avLst/>
            <a:gdLst>
              <a:gd name="connsiteX0" fmla="*/ 0 w 1689100"/>
              <a:gd name="connsiteY0" fmla="*/ 228600 h 2171700"/>
              <a:gd name="connsiteX1" fmla="*/ 1600200 w 1689100"/>
              <a:gd name="connsiteY1" fmla="*/ 0 h 2171700"/>
              <a:gd name="connsiteX2" fmla="*/ 1689100 w 1689100"/>
              <a:gd name="connsiteY2" fmla="*/ 50800 h 2171700"/>
              <a:gd name="connsiteX3" fmla="*/ 1130300 w 1689100"/>
              <a:gd name="connsiteY3" fmla="*/ 1371600 h 2171700"/>
              <a:gd name="connsiteX4" fmla="*/ 736600 w 1689100"/>
              <a:gd name="connsiteY4" fmla="*/ 1905000 h 2171700"/>
              <a:gd name="connsiteX5" fmla="*/ 114300 w 1689100"/>
              <a:gd name="connsiteY5" fmla="*/ 2171700 h 2171700"/>
              <a:gd name="connsiteX6" fmla="*/ 0 w 1689100"/>
              <a:gd name="connsiteY6" fmla="*/ 228600 h 2171700"/>
              <a:gd name="connsiteX0" fmla="*/ 0 w 1689100"/>
              <a:gd name="connsiteY0" fmla="*/ 228600 h 2171700"/>
              <a:gd name="connsiteX1" fmla="*/ 1600200 w 1689100"/>
              <a:gd name="connsiteY1" fmla="*/ 0 h 2171700"/>
              <a:gd name="connsiteX2" fmla="*/ 1689100 w 1689100"/>
              <a:gd name="connsiteY2" fmla="*/ 50800 h 2171700"/>
              <a:gd name="connsiteX3" fmla="*/ 1130300 w 1689100"/>
              <a:gd name="connsiteY3" fmla="*/ 1371600 h 2171700"/>
              <a:gd name="connsiteX4" fmla="*/ 736600 w 1689100"/>
              <a:gd name="connsiteY4" fmla="*/ 1905000 h 2171700"/>
              <a:gd name="connsiteX5" fmla="*/ 114300 w 1689100"/>
              <a:gd name="connsiteY5" fmla="*/ 2171700 h 2171700"/>
              <a:gd name="connsiteX6" fmla="*/ 0 w 1689100"/>
              <a:gd name="connsiteY6" fmla="*/ 228600 h 2171700"/>
              <a:gd name="connsiteX0" fmla="*/ 0 w 1689100"/>
              <a:gd name="connsiteY0" fmla="*/ 228600 h 2171700"/>
              <a:gd name="connsiteX1" fmla="*/ 1600200 w 1689100"/>
              <a:gd name="connsiteY1" fmla="*/ 0 h 2171700"/>
              <a:gd name="connsiteX2" fmla="*/ 1689100 w 1689100"/>
              <a:gd name="connsiteY2" fmla="*/ 50800 h 2171700"/>
              <a:gd name="connsiteX3" fmla="*/ 1130300 w 1689100"/>
              <a:gd name="connsiteY3" fmla="*/ 1371600 h 2171700"/>
              <a:gd name="connsiteX4" fmla="*/ 736600 w 1689100"/>
              <a:gd name="connsiteY4" fmla="*/ 1905000 h 2171700"/>
              <a:gd name="connsiteX5" fmla="*/ 114300 w 1689100"/>
              <a:gd name="connsiteY5" fmla="*/ 2171700 h 2171700"/>
              <a:gd name="connsiteX6" fmla="*/ 0 w 1689100"/>
              <a:gd name="connsiteY6" fmla="*/ 2286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100" h="2171700">
                <a:moveTo>
                  <a:pt x="0" y="228600"/>
                </a:moveTo>
                <a:lnTo>
                  <a:pt x="1600200" y="0"/>
                </a:lnTo>
                <a:lnTo>
                  <a:pt x="1689100" y="50800"/>
                </a:lnTo>
                <a:lnTo>
                  <a:pt x="1130300" y="1371600"/>
                </a:lnTo>
                <a:lnTo>
                  <a:pt x="736600" y="1905000"/>
                </a:lnTo>
                <a:lnTo>
                  <a:pt x="114300" y="2171700"/>
                </a:lnTo>
                <a:cubicBezTo>
                  <a:pt x="114300" y="1511300"/>
                  <a:pt x="0" y="939800"/>
                  <a:pt x="0" y="228600"/>
                </a:cubicBezTo>
                <a:close/>
              </a:path>
            </a:pathLst>
          </a:cu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1754496" y="1282128"/>
            <a:ext cx="2362200" cy="2743200"/>
          </a:xfrm>
          <a:custGeom>
            <a:avLst/>
            <a:gdLst>
              <a:gd name="connsiteX0" fmla="*/ 520700 w 2362200"/>
              <a:gd name="connsiteY0" fmla="*/ 317500 h 2743200"/>
              <a:gd name="connsiteX1" fmla="*/ 2362200 w 2362200"/>
              <a:gd name="connsiteY1" fmla="*/ 0 h 2743200"/>
              <a:gd name="connsiteX2" fmla="*/ 2273300 w 2362200"/>
              <a:gd name="connsiteY2" fmla="*/ 2082800 h 2743200"/>
              <a:gd name="connsiteX3" fmla="*/ 431800 w 2362200"/>
              <a:gd name="connsiteY3" fmla="*/ 2743200 h 2743200"/>
              <a:gd name="connsiteX4" fmla="*/ 165100 w 2362200"/>
              <a:gd name="connsiteY4" fmla="*/ 2146300 h 2743200"/>
              <a:gd name="connsiteX5" fmla="*/ 0 w 2362200"/>
              <a:gd name="connsiteY5" fmla="*/ 990600 h 2743200"/>
              <a:gd name="connsiteX6" fmla="*/ 622300 w 2362200"/>
              <a:gd name="connsiteY6" fmla="*/ 927100 h 2743200"/>
              <a:gd name="connsiteX7" fmla="*/ 520700 w 2362200"/>
              <a:gd name="connsiteY7" fmla="*/ 3175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200" h="2743200">
                <a:moveTo>
                  <a:pt x="520700" y="317500"/>
                </a:moveTo>
                <a:lnTo>
                  <a:pt x="2362200" y="0"/>
                </a:lnTo>
                <a:lnTo>
                  <a:pt x="2273300" y="2082800"/>
                </a:lnTo>
                <a:lnTo>
                  <a:pt x="431800" y="2743200"/>
                </a:lnTo>
                <a:lnTo>
                  <a:pt x="165100" y="2146300"/>
                </a:lnTo>
                <a:lnTo>
                  <a:pt x="0" y="990600"/>
                </a:lnTo>
                <a:lnTo>
                  <a:pt x="622300" y="927100"/>
                </a:lnTo>
                <a:lnTo>
                  <a:pt x="520700" y="317500"/>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Text Box 55"/>
          <p:cNvSpPr txBox="1">
            <a:spLocks noChangeAspect="1" noChangeArrowheads="1"/>
          </p:cNvSpPr>
          <p:nvPr/>
        </p:nvSpPr>
        <p:spPr bwMode="auto">
          <a:xfrm>
            <a:off x="3787255" y="1217884"/>
            <a:ext cx="257369" cy="1575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n w="3175">
                  <a:noFill/>
                </a:ln>
                <a:effectLst>
                  <a:glow rad="38100">
                    <a:schemeClr val="bg1"/>
                  </a:glow>
                </a:effectLst>
                <a:latin typeface="ＭＳ ゴシック" pitchFamily="49" charset="-128"/>
                <a:ea typeface="ＭＳ ゴシック" pitchFamily="49" charset="-128"/>
              </a:rPr>
              <a:t>Osaka</a:t>
            </a:r>
            <a:r>
              <a:rPr kumimoji="0" lang="ja-JP" altLang="en-US" sz="1200" dirty="0">
                <a:ln w="3175">
                  <a:noFill/>
                </a:ln>
                <a:effectLst>
                  <a:glow rad="38100">
                    <a:schemeClr val="bg1"/>
                  </a:glow>
                </a:effectLst>
                <a:latin typeface="ＭＳ ゴシック" pitchFamily="49" charset="-128"/>
                <a:ea typeface="ＭＳ ゴシック" pitchFamily="49" charset="-128"/>
              </a:rPr>
              <a:t> </a:t>
            </a:r>
            <a:r>
              <a:rPr kumimoji="0" lang="en-US" altLang="ja-JP" sz="1200" dirty="0">
                <a:ln w="3175">
                  <a:noFill/>
                </a:ln>
                <a:effectLst>
                  <a:glow rad="38100">
                    <a:schemeClr val="bg1"/>
                  </a:glow>
                </a:effectLst>
                <a:latin typeface="ＭＳ ゴシック" pitchFamily="49" charset="-128"/>
                <a:ea typeface="ＭＳ ゴシック" pitchFamily="49" charset="-128"/>
              </a:rPr>
              <a:t>Metro</a:t>
            </a:r>
            <a:r>
              <a:rPr kumimoji="0" lang="ja-JP" altLang="en-US" sz="1200" dirty="0">
                <a:ln w="3175">
                  <a:noFill/>
                </a:ln>
                <a:effectLst>
                  <a:glow rad="38100">
                    <a:schemeClr val="bg1"/>
                  </a:glow>
                </a:effectLst>
                <a:latin typeface="ＭＳ ゴシック" pitchFamily="49" charset="-128"/>
                <a:ea typeface="ＭＳ ゴシック" pitchFamily="49" charset="-128"/>
              </a:rPr>
              <a:t> </a:t>
            </a:r>
            <a:r>
              <a:rPr kumimoji="0" lang="ja-JP" altLang="en-US" sz="1200" dirty="0" smtClean="0">
                <a:ln w="3175">
                  <a:noFill/>
                </a:ln>
                <a:effectLst>
                  <a:glow rad="38100">
                    <a:schemeClr val="bg1"/>
                  </a:glow>
                </a:effectLst>
                <a:latin typeface="ＭＳ ゴシック" pitchFamily="49" charset="-128"/>
                <a:ea typeface="ＭＳ ゴシック" pitchFamily="49" charset="-128"/>
              </a:rPr>
              <a:t>御堂筋</a:t>
            </a:r>
            <a:r>
              <a:rPr kumimoji="0" lang="ja-JP" altLang="en-US" sz="1200" dirty="0">
                <a:ln w="3175">
                  <a:noFill/>
                </a:ln>
                <a:effectLst>
                  <a:glow rad="38100">
                    <a:schemeClr val="bg1"/>
                  </a:glow>
                </a:effectLst>
                <a:latin typeface="ＭＳ ゴシック" pitchFamily="49" charset="-128"/>
                <a:ea typeface="ＭＳ ゴシック" pitchFamily="49" charset="-128"/>
              </a:rPr>
              <a:t>線</a:t>
            </a:r>
          </a:p>
        </p:txBody>
      </p:sp>
      <p:sp>
        <p:nvSpPr>
          <p:cNvPr id="123" name="AutoShape 37"/>
          <p:cNvSpPr>
            <a:spLocks noChangeAspect="1" noChangeArrowheads="1"/>
          </p:cNvSpPr>
          <p:nvPr/>
        </p:nvSpPr>
        <p:spPr bwMode="auto">
          <a:xfrm>
            <a:off x="4027592" y="1623134"/>
            <a:ext cx="310793" cy="1812736"/>
          </a:xfrm>
          <a:prstGeom prst="roundRect">
            <a:avLst>
              <a:gd name="adj" fmla="val 50000"/>
            </a:avLst>
          </a:prstGeom>
          <a:solidFill>
            <a:schemeClr val="bg1"/>
          </a:solidFill>
          <a:ln w="15875">
            <a:solidFill>
              <a:srgbClr val="000000"/>
            </a:solidFill>
            <a:round/>
            <a:headEnd/>
            <a:tailEnd/>
          </a:ln>
        </p:spPr>
        <p:txBody>
          <a:bodyPr vert="eaVert" wrap="none" lIns="18000" tIns="18000" rIns="18000" bIns="18000" anchor="ctr" anchorCtr="1">
            <a:spAutoFit/>
          </a:bodyPr>
          <a:lstStyle/>
          <a:p>
            <a:pPr algn="ctr" eaLnBrk="0" hangingPunct="0"/>
            <a:r>
              <a:rPr lang="ja-JP" altLang="en-US" sz="1200" dirty="0" smtClean="0">
                <a:latin typeface="ＭＳ ゴシック" pitchFamily="49" charset="-128"/>
                <a:ea typeface="ＭＳ ゴシック" pitchFamily="49" charset="-128"/>
              </a:rPr>
              <a:t> 国道</a:t>
            </a:r>
            <a:r>
              <a:rPr lang="en-US" altLang="ja-JP" sz="1200" dirty="0" smtClean="0">
                <a:latin typeface="ＭＳ ゴシック" pitchFamily="49" charset="-128"/>
                <a:ea typeface="ＭＳ ゴシック" pitchFamily="49" charset="-128"/>
              </a:rPr>
              <a:t>423</a:t>
            </a:r>
            <a:r>
              <a:rPr lang="ja-JP" altLang="en-US" sz="1200" dirty="0" smtClean="0">
                <a:latin typeface="ＭＳ ゴシック" pitchFamily="49" charset="-128"/>
                <a:ea typeface="ＭＳ ゴシック" pitchFamily="49" charset="-128"/>
              </a:rPr>
              <a:t>号（新御堂筋）</a:t>
            </a:r>
            <a:endParaRPr lang="ja-JP" altLang="en-US" sz="1200" dirty="0">
              <a:latin typeface="ＭＳ ゴシック" pitchFamily="49" charset="-128"/>
              <a:ea typeface="ＭＳ ゴシック" pitchFamily="49" charset="-128"/>
            </a:endParaRPr>
          </a:p>
        </p:txBody>
      </p:sp>
      <p:sp>
        <p:nvSpPr>
          <p:cNvPr id="79" name="Text Box 55"/>
          <p:cNvSpPr txBox="1">
            <a:spLocks noChangeAspect="1" noChangeArrowheads="1"/>
          </p:cNvSpPr>
          <p:nvPr/>
        </p:nvSpPr>
        <p:spPr bwMode="auto">
          <a:xfrm rot="20147505">
            <a:off x="5590783" y="2305850"/>
            <a:ext cx="1149922" cy="22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effectLst>
                  <a:glow rad="38100">
                    <a:schemeClr val="bg1"/>
                  </a:glow>
                </a:effectLst>
                <a:latin typeface="ＭＳ ゴシック" pitchFamily="49" charset="-128"/>
                <a:ea typeface="ＭＳ ゴシック" pitchFamily="49" charset="-128"/>
              </a:rPr>
              <a:t>JR</a:t>
            </a:r>
            <a:r>
              <a:rPr kumimoji="0" lang="ja-JP" altLang="en-US" sz="1200" dirty="0">
                <a:effectLst>
                  <a:glow rad="38100">
                    <a:schemeClr val="bg1"/>
                  </a:glow>
                </a:effectLst>
                <a:latin typeface="ＭＳ ゴシック" pitchFamily="49" charset="-128"/>
                <a:ea typeface="ＭＳ ゴシック" pitchFamily="49" charset="-128"/>
              </a:rPr>
              <a:t>東海道新幹線</a:t>
            </a:r>
          </a:p>
        </p:txBody>
      </p:sp>
      <p:sp>
        <p:nvSpPr>
          <p:cNvPr id="125" name="Text Box 26"/>
          <p:cNvSpPr txBox="1">
            <a:spLocks noChangeAspect="1" noChangeArrowheads="1"/>
          </p:cNvSpPr>
          <p:nvPr/>
        </p:nvSpPr>
        <p:spPr bwMode="auto">
          <a:xfrm>
            <a:off x="5103933" y="2811890"/>
            <a:ext cx="688256" cy="405683"/>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atin typeface="ＭＳ ゴシック" pitchFamily="49" charset="-128"/>
                <a:ea typeface="ＭＳ ゴシック" pitchFamily="49" charset="-128"/>
              </a:rPr>
              <a:t>JR</a:t>
            </a:r>
            <a:r>
              <a:rPr kumimoji="0" lang="ja-JP" altLang="en-US" sz="1200" dirty="0">
                <a:latin typeface="ＭＳ ゴシック" pitchFamily="49" charset="-128"/>
                <a:ea typeface="ＭＳ ゴシック" pitchFamily="49" charset="-128"/>
              </a:rPr>
              <a:t>在来線</a:t>
            </a:r>
            <a:endParaRPr kumimoji="0" lang="en-US" altLang="ja-JP" sz="1200" dirty="0">
              <a:latin typeface="ＭＳ ゴシック" pitchFamily="49" charset="-128"/>
              <a:ea typeface="ＭＳ ゴシック" pitchFamily="49" charset="-128"/>
            </a:endParaRPr>
          </a:p>
          <a:p>
            <a:pPr algn="ctr"/>
            <a:r>
              <a:rPr kumimoji="0" lang="ja-JP" altLang="en-US" sz="1200" dirty="0">
                <a:latin typeface="ＭＳ ゴシック" pitchFamily="49" charset="-128"/>
                <a:ea typeface="ＭＳ ゴシック" pitchFamily="49" charset="-128"/>
              </a:rPr>
              <a:t>新大阪駅</a:t>
            </a:r>
          </a:p>
        </p:txBody>
      </p:sp>
      <p:sp>
        <p:nvSpPr>
          <p:cNvPr id="124" name="Text Box 26"/>
          <p:cNvSpPr txBox="1">
            <a:spLocks noChangeAspect="1" noChangeArrowheads="1"/>
          </p:cNvSpPr>
          <p:nvPr/>
        </p:nvSpPr>
        <p:spPr bwMode="auto">
          <a:xfrm>
            <a:off x="4347910" y="3010898"/>
            <a:ext cx="688256" cy="405683"/>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atin typeface="ＭＳ ゴシック" pitchFamily="49" charset="-128"/>
                <a:ea typeface="ＭＳ ゴシック" pitchFamily="49" charset="-128"/>
              </a:rPr>
              <a:t>新幹線</a:t>
            </a:r>
            <a:endParaRPr kumimoji="0" lang="en-US" altLang="ja-JP" sz="1200" dirty="0">
              <a:latin typeface="ＭＳ ゴシック" pitchFamily="49" charset="-128"/>
              <a:ea typeface="ＭＳ ゴシック" pitchFamily="49" charset="-128"/>
            </a:endParaRPr>
          </a:p>
          <a:p>
            <a:pPr algn="ctr"/>
            <a:r>
              <a:rPr kumimoji="0" lang="ja-JP" altLang="en-US" sz="1200" dirty="0">
                <a:latin typeface="ＭＳ ゴシック" pitchFamily="49" charset="-128"/>
                <a:ea typeface="ＭＳ ゴシック" pitchFamily="49" charset="-128"/>
              </a:rPr>
              <a:t>新大阪駅</a:t>
            </a:r>
          </a:p>
        </p:txBody>
      </p:sp>
      <p:sp>
        <p:nvSpPr>
          <p:cNvPr id="126" name="Text Box 31"/>
          <p:cNvSpPr txBox="1">
            <a:spLocks noChangeAspect="1" noChangeArrowheads="1"/>
          </p:cNvSpPr>
          <p:nvPr/>
        </p:nvSpPr>
        <p:spPr bwMode="auto">
          <a:xfrm>
            <a:off x="3775180" y="3820501"/>
            <a:ext cx="688256" cy="405683"/>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atin typeface="ＭＳ ゴシック" pitchFamily="49" charset="-128"/>
                <a:ea typeface="ＭＳ ゴシック" pitchFamily="49" charset="-128"/>
              </a:rPr>
              <a:t>地下鉄</a:t>
            </a:r>
            <a:endParaRPr kumimoji="0" lang="en-US" altLang="ja-JP" sz="1200" dirty="0">
              <a:latin typeface="ＭＳ ゴシック" pitchFamily="49" charset="-128"/>
              <a:ea typeface="ＭＳ ゴシック" pitchFamily="49" charset="-128"/>
            </a:endParaRPr>
          </a:p>
          <a:p>
            <a:pPr algn="ctr"/>
            <a:r>
              <a:rPr kumimoji="0" lang="ja-JP" altLang="en-US" sz="1200" dirty="0">
                <a:latin typeface="ＭＳ ゴシック" pitchFamily="49" charset="-128"/>
                <a:ea typeface="ＭＳ ゴシック" pitchFamily="49" charset="-128"/>
              </a:rPr>
              <a:t>新大阪駅</a:t>
            </a:r>
          </a:p>
        </p:txBody>
      </p:sp>
      <p:sp>
        <p:nvSpPr>
          <p:cNvPr id="159" name="テキスト ボックス 158"/>
          <p:cNvSpPr txBox="1"/>
          <p:nvPr/>
        </p:nvSpPr>
        <p:spPr>
          <a:xfrm>
            <a:off x="57150" y="400023"/>
            <a:ext cx="9791700" cy="646331"/>
          </a:xfrm>
          <a:prstGeom prst="rect">
            <a:avLst/>
          </a:prstGeom>
          <a:solidFill>
            <a:schemeClr val="bg1"/>
          </a:solidFill>
          <a:ln>
            <a:solidFill>
              <a:schemeClr val="tx1"/>
            </a:solidFill>
          </a:ln>
        </p:spPr>
        <p:txBody>
          <a:bodyPr wrap="square" rtlCol="0">
            <a:spAutoFit/>
          </a:bodyPr>
          <a:lstStyle/>
          <a:p>
            <a:r>
              <a:rPr kumimoji="1" lang="ja-JP" altLang="en-US" dirty="0" smtClean="0"/>
              <a:t>公示地だけではなく、エリア内のすべてのブロックにおいて、土地価格が上昇しており</a:t>
            </a:r>
            <a:endParaRPr kumimoji="1" lang="en-US" altLang="ja-JP" dirty="0" smtClean="0"/>
          </a:p>
          <a:p>
            <a:r>
              <a:rPr kumimoji="1" lang="ja-JP" altLang="en-US" dirty="0" smtClean="0"/>
              <a:t>ブロックによらず、土地の需要が高まっていることがうかがえる。</a:t>
            </a:r>
            <a:endParaRPr kumimoji="1" lang="en-US" altLang="ja-JP" dirty="0" smtClean="0"/>
          </a:p>
        </p:txBody>
      </p:sp>
      <p:sp>
        <p:nvSpPr>
          <p:cNvPr id="15" name="テキスト ボックス 14"/>
          <p:cNvSpPr txBox="1"/>
          <p:nvPr/>
        </p:nvSpPr>
        <p:spPr>
          <a:xfrm>
            <a:off x="7164770" y="1945231"/>
            <a:ext cx="3038674" cy="276999"/>
          </a:xfrm>
          <a:prstGeom prst="rect">
            <a:avLst/>
          </a:prstGeom>
          <a:noFill/>
        </p:spPr>
        <p:txBody>
          <a:bodyPr wrap="square" rtlCol="0">
            <a:spAutoFit/>
          </a:bodyPr>
          <a:lstStyle/>
          <a:p>
            <a:pPr algn="ctr"/>
            <a:r>
              <a:rPr kumimoji="1" lang="ja-JP" altLang="en-US" sz="1200" dirty="0"/>
              <a:t>相続税</a:t>
            </a:r>
            <a:r>
              <a:rPr kumimoji="1" lang="ja-JP" altLang="en-US" sz="1200" dirty="0" smtClean="0"/>
              <a:t>路線価平均値（千円</a:t>
            </a:r>
            <a:r>
              <a:rPr kumimoji="1" lang="en-US" altLang="ja-JP" sz="1200" dirty="0" smtClean="0"/>
              <a:t>/</a:t>
            </a:r>
            <a:r>
              <a:rPr kumimoji="1" lang="ja-JP" altLang="en-US" sz="1200" dirty="0" smtClean="0"/>
              <a:t>㎡）</a:t>
            </a:r>
            <a:endParaRPr kumimoji="1" lang="en-US" altLang="ja-JP" sz="1200" dirty="0"/>
          </a:p>
        </p:txBody>
      </p:sp>
      <p:sp>
        <p:nvSpPr>
          <p:cNvPr id="16" name="テキスト ボックス 15"/>
          <p:cNvSpPr txBox="1"/>
          <p:nvPr/>
        </p:nvSpPr>
        <p:spPr>
          <a:xfrm>
            <a:off x="8778167" y="2368658"/>
            <a:ext cx="877163" cy="369332"/>
          </a:xfrm>
          <a:prstGeom prst="rect">
            <a:avLst/>
          </a:prstGeom>
          <a:noFill/>
        </p:spPr>
        <p:txBody>
          <a:bodyPr wrap="none" rtlCol="0">
            <a:spAutoFit/>
          </a:bodyPr>
          <a:lstStyle/>
          <a:p>
            <a:r>
              <a:rPr kumimoji="1" lang="ja-JP" altLang="en-US" b="1" dirty="0" smtClean="0"/>
              <a:t>増加率</a:t>
            </a:r>
            <a:endParaRPr kumimoji="1" lang="ja-JP" altLang="en-US" b="1" dirty="0"/>
          </a:p>
        </p:txBody>
      </p:sp>
      <p:sp>
        <p:nvSpPr>
          <p:cNvPr id="17" name="テキスト ボックス 16"/>
          <p:cNvSpPr txBox="1"/>
          <p:nvPr/>
        </p:nvSpPr>
        <p:spPr>
          <a:xfrm>
            <a:off x="4507449" y="6323366"/>
            <a:ext cx="5262979" cy="461665"/>
          </a:xfrm>
          <a:prstGeom prst="rect">
            <a:avLst/>
          </a:prstGeom>
          <a:solidFill>
            <a:schemeClr val="bg1"/>
          </a:solidFill>
        </p:spPr>
        <p:txBody>
          <a:bodyPr wrap="none" rtlCol="0">
            <a:spAutoFit/>
          </a:bodyPr>
          <a:lstStyle/>
          <a:p>
            <a:r>
              <a:rPr kumimoji="1" lang="en-US" altLang="ja-JP" sz="1200" dirty="0" smtClean="0"/>
              <a:t>※</a:t>
            </a:r>
            <a:r>
              <a:rPr kumimoji="1" lang="ja-JP" altLang="en-US" sz="1200" dirty="0" smtClean="0"/>
              <a:t>相続税路線価平均値は、国税庁の財産評価基準書（路線価図）より算出</a:t>
            </a:r>
            <a:endParaRPr kumimoji="1" lang="en-US" altLang="ja-JP" sz="1200" dirty="0" smtClean="0"/>
          </a:p>
          <a:p>
            <a:r>
              <a:rPr kumimoji="1" lang="ja-JP" altLang="en-US" sz="1200" dirty="0"/>
              <a:t>　</a:t>
            </a:r>
            <a:r>
              <a:rPr kumimoji="1" lang="ja-JP" altLang="en-US" sz="1200" dirty="0" smtClean="0"/>
              <a:t>路線価図に記載されている数値の平均値で、延長等は考慮していない</a:t>
            </a:r>
            <a:endParaRPr kumimoji="1" lang="en-US" altLang="ja-JP" sz="1200" dirty="0" smtClean="0"/>
          </a:p>
        </p:txBody>
      </p:sp>
      <p:grpSp>
        <p:nvGrpSpPr>
          <p:cNvPr id="20" name="グループ化 19"/>
          <p:cNvGrpSpPr/>
          <p:nvPr/>
        </p:nvGrpSpPr>
        <p:grpSpPr>
          <a:xfrm>
            <a:off x="2073145" y="2533683"/>
            <a:ext cx="1592192" cy="564366"/>
            <a:chOff x="10056600" y="2882596"/>
            <a:chExt cx="1592192" cy="564366"/>
          </a:xfrm>
        </p:grpSpPr>
        <p:sp>
          <p:nvSpPr>
            <p:cNvPr id="18" name="正方形/長方形 17"/>
            <p:cNvSpPr/>
            <p:nvPr/>
          </p:nvSpPr>
          <p:spPr>
            <a:xfrm>
              <a:off x="10197109" y="2882596"/>
              <a:ext cx="1402868" cy="564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テキスト ボックス 160"/>
            <p:cNvSpPr txBox="1"/>
            <p:nvPr/>
          </p:nvSpPr>
          <p:spPr>
            <a:xfrm>
              <a:off x="10056600" y="2884863"/>
              <a:ext cx="996253" cy="559833"/>
            </a:xfrm>
            <a:prstGeom prst="rect">
              <a:avLst/>
            </a:prstGeom>
            <a:noFill/>
          </p:spPr>
          <p:txBody>
            <a:bodyPr wrap="square" rtlCol="0">
              <a:spAutoFit/>
            </a:bodyPr>
            <a:lstStyle/>
            <a:p>
              <a:pPr algn="ctr">
                <a:lnSpc>
                  <a:spcPts val="1800"/>
                </a:lnSpc>
              </a:pPr>
              <a:r>
                <a:rPr kumimoji="1" lang="en-US" altLang="ja-JP" b="1" u="sng" dirty="0" smtClean="0">
                  <a:solidFill>
                    <a:srgbClr val="FF0000"/>
                  </a:solidFill>
                  <a:effectLst>
                    <a:glow rad="25400">
                      <a:schemeClr val="bg1"/>
                    </a:glow>
                  </a:effectLst>
                </a:rPr>
                <a:t>748</a:t>
              </a:r>
              <a:r>
                <a:rPr kumimoji="1" lang="en-US" altLang="ja-JP" b="1" dirty="0" smtClean="0">
                  <a:solidFill>
                    <a:srgbClr val="0070C0"/>
                  </a:solidFill>
                  <a:effectLst>
                    <a:glow rad="25400">
                      <a:schemeClr val="bg1"/>
                    </a:glow>
                  </a:effectLst>
                </a:rPr>
                <a:t> (</a:t>
              </a:r>
              <a:r>
                <a:rPr kumimoji="1" lang="en-US" altLang="ja-JP" b="1" dirty="0">
                  <a:solidFill>
                    <a:srgbClr val="0070C0"/>
                  </a:solidFill>
                  <a:effectLst>
                    <a:glow rad="25400">
                      <a:schemeClr val="bg1"/>
                    </a:glow>
                  </a:effectLst>
                </a:rPr>
                <a:t>430</a:t>
              </a:r>
              <a:r>
                <a:rPr kumimoji="1" lang="en-US" altLang="ja-JP" b="1" dirty="0" smtClean="0">
                  <a:solidFill>
                    <a:srgbClr val="0070C0"/>
                  </a:solidFill>
                  <a:effectLst>
                    <a:glow rad="25400">
                      <a:schemeClr val="bg1"/>
                    </a:glow>
                  </a:effectLst>
                </a:rPr>
                <a:t>)</a:t>
              </a:r>
              <a:endParaRPr kumimoji="1" lang="ja-JP" altLang="en-US" b="1" dirty="0">
                <a:solidFill>
                  <a:srgbClr val="0070C0"/>
                </a:solidFill>
                <a:effectLst>
                  <a:glow rad="25400">
                    <a:schemeClr val="bg1"/>
                  </a:glow>
                </a:effectLst>
              </a:endParaRPr>
            </a:p>
          </p:txBody>
        </p:sp>
        <p:sp>
          <p:nvSpPr>
            <p:cNvPr id="19" name="テキスト ボックス 18"/>
            <p:cNvSpPr txBox="1"/>
            <p:nvPr/>
          </p:nvSpPr>
          <p:spPr>
            <a:xfrm>
              <a:off x="10882235" y="2980113"/>
              <a:ext cx="766557" cy="369332"/>
            </a:xfrm>
            <a:prstGeom prst="rect">
              <a:avLst/>
            </a:prstGeom>
            <a:noFill/>
          </p:spPr>
          <p:txBody>
            <a:bodyPr wrap="none" rtlCol="0">
              <a:spAutoFit/>
            </a:bodyPr>
            <a:lstStyle/>
            <a:p>
              <a:r>
                <a:rPr kumimoji="1" lang="en-US" altLang="ja-JP" b="1" dirty="0" smtClean="0"/>
                <a:t>174</a:t>
              </a:r>
              <a:r>
                <a:rPr kumimoji="1" lang="ja-JP" altLang="en-US" b="1" dirty="0" smtClean="0"/>
                <a:t>％</a:t>
              </a:r>
              <a:endParaRPr kumimoji="1" lang="ja-JP" altLang="en-US" b="1" dirty="0"/>
            </a:p>
          </p:txBody>
        </p:sp>
      </p:grpSp>
      <p:grpSp>
        <p:nvGrpSpPr>
          <p:cNvPr id="167" name="グループ化 166"/>
          <p:cNvGrpSpPr/>
          <p:nvPr/>
        </p:nvGrpSpPr>
        <p:grpSpPr>
          <a:xfrm>
            <a:off x="5913284" y="1319072"/>
            <a:ext cx="1592192" cy="564366"/>
            <a:chOff x="10056600" y="2882596"/>
            <a:chExt cx="1592192" cy="564366"/>
          </a:xfrm>
        </p:grpSpPr>
        <p:sp>
          <p:nvSpPr>
            <p:cNvPr id="168" name="正方形/長方形 167"/>
            <p:cNvSpPr/>
            <p:nvPr/>
          </p:nvSpPr>
          <p:spPr>
            <a:xfrm>
              <a:off x="10197109" y="2882596"/>
              <a:ext cx="1402868" cy="564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テキスト ボックス 168"/>
            <p:cNvSpPr txBox="1"/>
            <p:nvPr/>
          </p:nvSpPr>
          <p:spPr>
            <a:xfrm>
              <a:off x="10056600" y="2884863"/>
              <a:ext cx="996253" cy="557204"/>
            </a:xfrm>
            <a:prstGeom prst="rect">
              <a:avLst/>
            </a:prstGeom>
            <a:noFill/>
          </p:spPr>
          <p:txBody>
            <a:bodyPr wrap="square" rtlCol="0">
              <a:spAutoFit/>
            </a:bodyPr>
            <a:lstStyle/>
            <a:p>
              <a:pPr algn="ctr">
                <a:lnSpc>
                  <a:spcPts val="1800"/>
                </a:lnSpc>
              </a:pPr>
              <a:r>
                <a:rPr kumimoji="1" lang="en-US" altLang="ja-JP" b="1" u="sng" dirty="0" smtClean="0">
                  <a:solidFill>
                    <a:srgbClr val="FF0000"/>
                  </a:solidFill>
                  <a:effectLst>
                    <a:glow rad="25400">
                      <a:schemeClr val="bg1"/>
                    </a:glow>
                  </a:effectLst>
                </a:rPr>
                <a:t>211</a:t>
              </a:r>
            </a:p>
            <a:p>
              <a:pPr algn="ctr">
                <a:lnSpc>
                  <a:spcPts val="1800"/>
                </a:lnSpc>
              </a:pPr>
              <a:r>
                <a:rPr kumimoji="1" lang="en-US" altLang="ja-JP" b="1" dirty="0" smtClean="0">
                  <a:solidFill>
                    <a:srgbClr val="0070C0"/>
                  </a:solidFill>
                  <a:effectLst>
                    <a:glow rad="25400">
                      <a:schemeClr val="bg1"/>
                    </a:glow>
                  </a:effectLst>
                </a:rPr>
                <a:t>(192)</a:t>
              </a:r>
              <a:endParaRPr kumimoji="1" lang="ja-JP" altLang="en-US" b="1" dirty="0">
                <a:solidFill>
                  <a:srgbClr val="0070C0"/>
                </a:solidFill>
                <a:effectLst>
                  <a:glow rad="25400">
                    <a:schemeClr val="bg1"/>
                  </a:glow>
                </a:effectLst>
              </a:endParaRPr>
            </a:p>
          </p:txBody>
        </p:sp>
        <p:sp>
          <p:nvSpPr>
            <p:cNvPr id="170" name="テキスト ボックス 169"/>
            <p:cNvSpPr txBox="1"/>
            <p:nvPr/>
          </p:nvSpPr>
          <p:spPr>
            <a:xfrm>
              <a:off x="10882235" y="2980113"/>
              <a:ext cx="766557" cy="369332"/>
            </a:xfrm>
            <a:prstGeom prst="rect">
              <a:avLst/>
            </a:prstGeom>
            <a:noFill/>
          </p:spPr>
          <p:txBody>
            <a:bodyPr wrap="none" rtlCol="0">
              <a:spAutoFit/>
            </a:bodyPr>
            <a:lstStyle/>
            <a:p>
              <a:r>
                <a:rPr kumimoji="1" lang="en-US" altLang="ja-JP" b="1" dirty="0" smtClean="0"/>
                <a:t>110</a:t>
              </a:r>
              <a:r>
                <a:rPr kumimoji="1" lang="ja-JP" altLang="en-US" b="1" dirty="0" smtClean="0"/>
                <a:t>％</a:t>
              </a:r>
              <a:endParaRPr kumimoji="1" lang="ja-JP" altLang="en-US" b="1" dirty="0"/>
            </a:p>
          </p:txBody>
        </p:sp>
      </p:grpSp>
      <p:grpSp>
        <p:nvGrpSpPr>
          <p:cNvPr id="171" name="グループ化 170"/>
          <p:cNvGrpSpPr/>
          <p:nvPr/>
        </p:nvGrpSpPr>
        <p:grpSpPr>
          <a:xfrm>
            <a:off x="4156920" y="1305615"/>
            <a:ext cx="1592192" cy="564366"/>
            <a:chOff x="10056600" y="2882596"/>
            <a:chExt cx="1592192" cy="564366"/>
          </a:xfrm>
        </p:grpSpPr>
        <p:sp>
          <p:nvSpPr>
            <p:cNvPr id="172" name="正方形/長方形 171"/>
            <p:cNvSpPr/>
            <p:nvPr/>
          </p:nvSpPr>
          <p:spPr>
            <a:xfrm>
              <a:off x="10197109" y="2882596"/>
              <a:ext cx="1402868" cy="564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テキスト ボックス 172"/>
            <p:cNvSpPr txBox="1"/>
            <p:nvPr/>
          </p:nvSpPr>
          <p:spPr>
            <a:xfrm>
              <a:off x="10056600" y="2884863"/>
              <a:ext cx="996253" cy="557204"/>
            </a:xfrm>
            <a:prstGeom prst="rect">
              <a:avLst/>
            </a:prstGeom>
            <a:noFill/>
          </p:spPr>
          <p:txBody>
            <a:bodyPr wrap="square" rtlCol="0">
              <a:spAutoFit/>
            </a:bodyPr>
            <a:lstStyle/>
            <a:p>
              <a:pPr algn="ctr">
                <a:lnSpc>
                  <a:spcPts val="1800"/>
                </a:lnSpc>
              </a:pPr>
              <a:r>
                <a:rPr kumimoji="1" lang="en-US" altLang="ja-JP" b="1" u="sng" dirty="0" smtClean="0">
                  <a:solidFill>
                    <a:srgbClr val="FF0000"/>
                  </a:solidFill>
                  <a:effectLst>
                    <a:glow rad="25400">
                      <a:schemeClr val="bg1"/>
                    </a:glow>
                  </a:effectLst>
                </a:rPr>
                <a:t>465</a:t>
              </a:r>
            </a:p>
            <a:p>
              <a:pPr algn="ctr">
                <a:lnSpc>
                  <a:spcPts val="1800"/>
                </a:lnSpc>
              </a:pPr>
              <a:r>
                <a:rPr kumimoji="1" lang="en-US" altLang="ja-JP" b="1" dirty="0" smtClean="0">
                  <a:solidFill>
                    <a:srgbClr val="0070C0"/>
                  </a:solidFill>
                  <a:effectLst>
                    <a:glow rad="25400">
                      <a:schemeClr val="bg1"/>
                    </a:glow>
                  </a:effectLst>
                </a:rPr>
                <a:t>(319)</a:t>
              </a:r>
              <a:endParaRPr kumimoji="1" lang="ja-JP" altLang="en-US" b="1" dirty="0">
                <a:solidFill>
                  <a:srgbClr val="0070C0"/>
                </a:solidFill>
                <a:effectLst>
                  <a:glow rad="25400">
                    <a:schemeClr val="bg1"/>
                  </a:glow>
                </a:effectLst>
              </a:endParaRPr>
            </a:p>
          </p:txBody>
        </p:sp>
        <p:sp>
          <p:nvSpPr>
            <p:cNvPr id="174" name="テキスト ボックス 173"/>
            <p:cNvSpPr txBox="1"/>
            <p:nvPr/>
          </p:nvSpPr>
          <p:spPr>
            <a:xfrm>
              <a:off x="10882235" y="2980113"/>
              <a:ext cx="766557" cy="369332"/>
            </a:xfrm>
            <a:prstGeom prst="rect">
              <a:avLst/>
            </a:prstGeom>
            <a:noFill/>
          </p:spPr>
          <p:txBody>
            <a:bodyPr wrap="none" rtlCol="0">
              <a:spAutoFit/>
            </a:bodyPr>
            <a:lstStyle/>
            <a:p>
              <a:r>
                <a:rPr kumimoji="1" lang="en-US" altLang="ja-JP" b="1" dirty="0" smtClean="0"/>
                <a:t>146</a:t>
              </a:r>
              <a:r>
                <a:rPr kumimoji="1" lang="ja-JP" altLang="en-US" b="1" dirty="0" smtClean="0"/>
                <a:t>％</a:t>
              </a:r>
              <a:endParaRPr kumimoji="1" lang="ja-JP" altLang="en-US" b="1" dirty="0"/>
            </a:p>
          </p:txBody>
        </p:sp>
      </p:grpSp>
      <p:grpSp>
        <p:nvGrpSpPr>
          <p:cNvPr id="175" name="グループ化 174"/>
          <p:cNvGrpSpPr/>
          <p:nvPr/>
        </p:nvGrpSpPr>
        <p:grpSpPr>
          <a:xfrm>
            <a:off x="2443472" y="4630104"/>
            <a:ext cx="1592192" cy="564366"/>
            <a:chOff x="10056600" y="2882596"/>
            <a:chExt cx="1592192" cy="564366"/>
          </a:xfrm>
        </p:grpSpPr>
        <p:sp>
          <p:nvSpPr>
            <p:cNvPr id="176" name="正方形/長方形 175"/>
            <p:cNvSpPr/>
            <p:nvPr/>
          </p:nvSpPr>
          <p:spPr>
            <a:xfrm>
              <a:off x="10197109" y="2882596"/>
              <a:ext cx="1402868" cy="564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テキスト ボックス 176"/>
            <p:cNvSpPr txBox="1"/>
            <p:nvPr/>
          </p:nvSpPr>
          <p:spPr>
            <a:xfrm>
              <a:off x="10056600" y="2884863"/>
              <a:ext cx="996253" cy="557204"/>
            </a:xfrm>
            <a:prstGeom prst="rect">
              <a:avLst/>
            </a:prstGeom>
            <a:noFill/>
          </p:spPr>
          <p:txBody>
            <a:bodyPr wrap="square" rtlCol="0">
              <a:spAutoFit/>
            </a:bodyPr>
            <a:lstStyle/>
            <a:p>
              <a:pPr algn="ctr">
                <a:lnSpc>
                  <a:spcPts val="1800"/>
                </a:lnSpc>
              </a:pPr>
              <a:r>
                <a:rPr kumimoji="1" lang="en-US" altLang="ja-JP" b="1" u="sng" dirty="0" smtClean="0">
                  <a:solidFill>
                    <a:srgbClr val="FF0000"/>
                  </a:solidFill>
                  <a:effectLst>
                    <a:glow rad="25400">
                      <a:schemeClr val="bg1"/>
                    </a:glow>
                  </a:effectLst>
                </a:rPr>
                <a:t>382</a:t>
              </a:r>
            </a:p>
            <a:p>
              <a:pPr algn="ctr">
                <a:lnSpc>
                  <a:spcPts val="1800"/>
                </a:lnSpc>
              </a:pPr>
              <a:r>
                <a:rPr kumimoji="1" lang="en-US" altLang="ja-JP" b="1" dirty="0" smtClean="0">
                  <a:solidFill>
                    <a:srgbClr val="0070C0"/>
                  </a:solidFill>
                  <a:effectLst>
                    <a:glow rad="25400">
                      <a:schemeClr val="bg1"/>
                    </a:glow>
                  </a:effectLst>
                </a:rPr>
                <a:t>(295)</a:t>
              </a:r>
              <a:endParaRPr kumimoji="1" lang="ja-JP" altLang="en-US" b="1" dirty="0">
                <a:solidFill>
                  <a:srgbClr val="0070C0"/>
                </a:solidFill>
                <a:effectLst>
                  <a:glow rad="25400">
                    <a:schemeClr val="bg1"/>
                  </a:glow>
                </a:effectLst>
              </a:endParaRPr>
            </a:p>
          </p:txBody>
        </p:sp>
        <p:sp>
          <p:nvSpPr>
            <p:cNvPr id="178" name="テキスト ボックス 177"/>
            <p:cNvSpPr txBox="1"/>
            <p:nvPr/>
          </p:nvSpPr>
          <p:spPr>
            <a:xfrm>
              <a:off x="10882235" y="2980113"/>
              <a:ext cx="766557" cy="369332"/>
            </a:xfrm>
            <a:prstGeom prst="rect">
              <a:avLst/>
            </a:prstGeom>
            <a:noFill/>
          </p:spPr>
          <p:txBody>
            <a:bodyPr wrap="none" rtlCol="0">
              <a:spAutoFit/>
            </a:bodyPr>
            <a:lstStyle/>
            <a:p>
              <a:r>
                <a:rPr kumimoji="1" lang="en-US" altLang="ja-JP" b="1" dirty="0" smtClean="0"/>
                <a:t>130</a:t>
              </a:r>
              <a:r>
                <a:rPr kumimoji="1" lang="ja-JP" altLang="en-US" b="1" dirty="0" smtClean="0"/>
                <a:t>％</a:t>
              </a:r>
              <a:endParaRPr kumimoji="1" lang="ja-JP" altLang="en-US" b="1" dirty="0"/>
            </a:p>
          </p:txBody>
        </p:sp>
      </p:grpSp>
      <p:grpSp>
        <p:nvGrpSpPr>
          <p:cNvPr id="179" name="グループ化 178"/>
          <p:cNvGrpSpPr/>
          <p:nvPr/>
        </p:nvGrpSpPr>
        <p:grpSpPr>
          <a:xfrm>
            <a:off x="3938480" y="4978288"/>
            <a:ext cx="1592192" cy="564366"/>
            <a:chOff x="10056600" y="2882596"/>
            <a:chExt cx="1592192" cy="564366"/>
          </a:xfrm>
        </p:grpSpPr>
        <p:sp>
          <p:nvSpPr>
            <p:cNvPr id="180" name="正方形/長方形 179"/>
            <p:cNvSpPr/>
            <p:nvPr/>
          </p:nvSpPr>
          <p:spPr>
            <a:xfrm>
              <a:off x="10197109" y="2882596"/>
              <a:ext cx="1402868" cy="564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テキスト ボックス 180"/>
            <p:cNvSpPr txBox="1"/>
            <p:nvPr/>
          </p:nvSpPr>
          <p:spPr>
            <a:xfrm>
              <a:off x="10056600" y="2884863"/>
              <a:ext cx="996253" cy="557204"/>
            </a:xfrm>
            <a:prstGeom prst="rect">
              <a:avLst/>
            </a:prstGeom>
            <a:noFill/>
          </p:spPr>
          <p:txBody>
            <a:bodyPr wrap="square" rtlCol="0">
              <a:spAutoFit/>
            </a:bodyPr>
            <a:lstStyle/>
            <a:p>
              <a:pPr algn="ctr">
                <a:lnSpc>
                  <a:spcPts val="1800"/>
                </a:lnSpc>
              </a:pPr>
              <a:r>
                <a:rPr kumimoji="1" lang="en-US" altLang="ja-JP" b="1" u="sng" dirty="0" smtClean="0">
                  <a:solidFill>
                    <a:srgbClr val="FF0000"/>
                  </a:solidFill>
                  <a:effectLst>
                    <a:glow rad="25400">
                      <a:schemeClr val="bg1"/>
                    </a:glow>
                  </a:effectLst>
                </a:rPr>
                <a:t>708</a:t>
              </a:r>
            </a:p>
            <a:p>
              <a:pPr algn="ctr">
                <a:lnSpc>
                  <a:spcPts val="1800"/>
                </a:lnSpc>
              </a:pPr>
              <a:r>
                <a:rPr kumimoji="1" lang="en-US" altLang="ja-JP" b="1" dirty="0" smtClean="0">
                  <a:solidFill>
                    <a:srgbClr val="0070C0"/>
                  </a:solidFill>
                  <a:effectLst>
                    <a:glow rad="25400">
                      <a:schemeClr val="bg1"/>
                    </a:glow>
                  </a:effectLst>
                </a:rPr>
                <a:t>(471)</a:t>
              </a:r>
              <a:endParaRPr kumimoji="1" lang="ja-JP" altLang="en-US" b="1" dirty="0">
                <a:solidFill>
                  <a:srgbClr val="0070C0"/>
                </a:solidFill>
                <a:effectLst>
                  <a:glow rad="25400">
                    <a:schemeClr val="bg1"/>
                  </a:glow>
                </a:effectLst>
              </a:endParaRPr>
            </a:p>
          </p:txBody>
        </p:sp>
        <p:sp>
          <p:nvSpPr>
            <p:cNvPr id="182" name="テキスト ボックス 181"/>
            <p:cNvSpPr txBox="1"/>
            <p:nvPr/>
          </p:nvSpPr>
          <p:spPr>
            <a:xfrm>
              <a:off x="10882235" y="2980113"/>
              <a:ext cx="766557" cy="369332"/>
            </a:xfrm>
            <a:prstGeom prst="rect">
              <a:avLst/>
            </a:prstGeom>
            <a:noFill/>
          </p:spPr>
          <p:txBody>
            <a:bodyPr wrap="none" rtlCol="0">
              <a:spAutoFit/>
            </a:bodyPr>
            <a:lstStyle/>
            <a:p>
              <a:r>
                <a:rPr kumimoji="1" lang="en-US" altLang="ja-JP" b="1" dirty="0" smtClean="0"/>
                <a:t>151</a:t>
              </a:r>
              <a:r>
                <a:rPr kumimoji="1" lang="ja-JP" altLang="en-US" b="1" dirty="0" smtClean="0"/>
                <a:t>％</a:t>
              </a:r>
              <a:endParaRPr kumimoji="1" lang="ja-JP" altLang="en-US" b="1" dirty="0"/>
            </a:p>
          </p:txBody>
        </p:sp>
      </p:grpSp>
      <p:grpSp>
        <p:nvGrpSpPr>
          <p:cNvPr id="183" name="グループ化 182"/>
          <p:cNvGrpSpPr/>
          <p:nvPr/>
        </p:nvGrpSpPr>
        <p:grpSpPr>
          <a:xfrm>
            <a:off x="5399327" y="3348145"/>
            <a:ext cx="1592192" cy="564366"/>
            <a:chOff x="10056600" y="2882596"/>
            <a:chExt cx="1592192" cy="564366"/>
          </a:xfrm>
        </p:grpSpPr>
        <p:sp>
          <p:nvSpPr>
            <p:cNvPr id="184" name="正方形/長方形 183"/>
            <p:cNvSpPr/>
            <p:nvPr/>
          </p:nvSpPr>
          <p:spPr>
            <a:xfrm>
              <a:off x="10197109" y="2882596"/>
              <a:ext cx="1402868" cy="5643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テキスト ボックス 184"/>
            <p:cNvSpPr txBox="1"/>
            <p:nvPr/>
          </p:nvSpPr>
          <p:spPr>
            <a:xfrm>
              <a:off x="10056600" y="2884863"/>
              <a:ext cx="996253" cy="557204"/>
            </a:xfrm>
            <a:prstGeom prst="rect">
              <a:avLst/>
            </a:prstGeom>
            <a:noFill/>
          </p:spPr>
          <p:txBody>
            <a:bodyPr wrap="square" rtlCol="0">
              <a:spAutoFit/>
            </a:bodyPr>
            <a:lstStyle/>
            <a:p>
              <a:pPr algn="ctr">
                <a:lnSpc>
                  <a:spcPts val="1800"/>
                </a:lnSpc>
              </a:pPr>
              <a:r>
                <a:rPr kumimoji="1" lang="en-US" altLang="ja-JP" b="1" u="sng" dirty="0" smtClean="0">
                  <a:solidFill>
                    <a:srgbClr val="FF0000"/>
                  </a:solidFill>
                  <a:effectLst>
                    <a:glow rad="25400">
                      <a:schemeClr val="bg1"/>
                    </a:glow>
                  </a:effectLst>
                </a:rPr>
                <a:t>304</a:t>
              </a:r>
            </a:p>
            <a:p>
              <a:pPr algn="ctr">
                <a:lnSpc>
                  <a:spcPts val="1800"/>
                </a:lnSpc>
              </a:pPr>
              <a:r>
                <a:rPr kumimoji="1" lang="en-US" altLang="ja-JP" b="1" dirty="0" smtClean="0">
                  <a:solidFill>
                    <a:srgbClr val="0070C0"/>
                  </a:solidFill>
                  <a:effectLst>
                    <a:glow rad="25400">
                      <a:schemeClr val="bg1"/>
                    </a:glow>
                  </a:effectLst>
                </a:rPr>
                <a:t>(226)</a:t>
              </a:r>
              <a:endParaRPr kumimoji="1" lang="ja-JP" altLang="en-US" b="1" dirty="0">
                <a:solidFill>
                  <a:srgbClr val="0070C0"/>
                </a:solidFill>
                <a:effectLst>
                  <a:glow rad="25400">
                    <a:schemeClr val="bg1"/>
                  </a:glow>
                </a:effectLst>
              </a:endParaRPr>
            </a:p>
          </p:txBody>
        </p:sp>
        <p:sp>
          <p:nvSpPr>
            <p:cNvPr id="186" name="テキスト ボックス 185"/>
            <p:cNvSpPr txBox="1"/>
            <p:nvPr/>
          </p:nvSpPr>
          <p:spPr>
            <a:xfrm>
              <a:off x="10882235" y="2980113"/>
              <a:ext cx="766557" cy="369332"/>
            </a:xfrm>
            <a:prstGeom prst="rect">
              <a:avLst/>
            </a:prstGeom>
            <a:noFill/>
          </p:spPr>
          <p:txBody>
            <a:bodyPr wrap="none" rtlCol="0">
              <a:spAutoFit/>
            </a:bodyPr>
            <a:lstStyle/>
            <a:p>
              <a:r>
                <a:rPr kumimoji="1" lang="en-US" altLang="ja-JP" b="1" dirty="0" smtClean="0"/>
                <a:t>134</a:t>
              </a:r>
              <a:r>
                <a:rPr kumimoji="1" lang="ja-JP" altLang="en-US" b="1" dirty="0" smtClean="0"/>
                <a:t>％</a:t>
              </a:r>
              <a:endParaRPr kumimoji="1" lang="ja-JP" altLang="en-US" b="1" dirty="0"/>
            </a:p>
          </p:txBody>
        </p:sp>
      </p:grpSp>
      <p:grpSp>
        <p:nvGrpSpPr>
          <p:cNvPr id="9" name="グループ化 8"/>
          <p:cNvGrpSpPr/>
          <p:nvPr/>
        </p:nvGrpSpPr>
        <p:grpSpPr>
          <a:xfrm>
            <a:off x="80642" y="5244391"/>
            <a:ext cx="1615052" cy="570938"/>
            <a:chOff x="9846044" y="4549378"/>
            <a:chExt cx="1615052" cy="570938"/>
          </a:xfrm>
        </p:grpSpPr>
        <p:grpSp>
          <p:nvGrpSpPr>
            <p:cNvPr id="69" name="グループ化 68"/>
            <p:cNvGrpSpPr/>
            <p:nvPr/>
          </p:nvGrpSpPr>
          <p:grpSpPr>
            <a:xfrm>
              <a:off x="9848849" y="4549378"/>
              <a:ext cx="1612247" cy="570938"/>
              <a:chOff x="10036545" y="2882596"/>
              <a:chExt cx="1612247" cy="570938"/>
            </a:xfrm>
          </p:grpSpPr>
          <p:sp>
            <p:nvSpPr>
              <p:cNvPr id="70" name="正方形/長方形 69"/>
              <p:cNvSpPr/>
              <p:nvPr/>
            </p:nvSpPr>
            <p:spPr>
              <a:xfrm>
                <a:off x="10036545" y="2882596"/>
                <a:ext cx="1563431" cy="564366"/>
              </a:xfrm>
              <a:prstGeom prst="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p:txBody>
          </p:sp>
          <p:sp>
            <p:nvSpPr>
              <p:cNvPr id="75" name="テキスト ボックス 74"/>
              <p:cNvSpPr txBox="1"/>
              <p:nvPr/>
            </p:nvSpPr>
            <p:spPr>
              <a:xfrm>
                <a:off x="10106460" y="2893701"/>
                <a:ext cx="996253" cy="559833"/>
              </a:xfrm>
              <a:prstGeom prst="rect">
                <a:avLst/>
              </a:prstGeom>
              <a:noFill/>
            </p:spPr>
            <p:txBody>
              <a:bodyPr wrap="square" rtlCol="0">
                <a:spAutoFit/>
              </a:bodyPr>
              <a:lstStyle/>
              <a:p>
                <a:pPr algn="ctr">
                  <a:lnSpc>
                    <a:spcPts val="1800"/>
                  </a:lnSpc>
                </a:pPr>
                <a:r>
                  <a:rPr kumimoji="1" lang="en-US" altLang="ja-JP" b="1" u="sng" dirty="0" smtClean="0">
                    <a:solidFill>
                      <a:srgbClr val="FF0000"/>
                    </a:solidFill>
                    <a:effectLst>
                      <a:glow rad="25400">
                        <a:schemeClr val="bg1"/>
                      </a:glow>
                    </a:effectLst>
                  </a:rPr>
                  <a:t>493</a:t>
                </a:r>
              </a:p>
              <a:p>
                <a:pPr algn="ctr">
                  <a:lnSpc>
                    <a:spcPts val="1800"/>
                  </a:lnSpc>
                </a:pPr>
                <a:r>
                  <a:rPr kumimoji="1" lang="en-US" altLang="ja-JP" b="1" dirty="0" smtClean="0">
                    <a:solidFill>
                      <a:srgbClr val="0070C0"/>
                    </a:solidFill>
                    <a:effectLst>
                      <a:glow rad="25400">
                        <a:schemeClr val="bg1"/>
                      </a:glow>
                    </a:effectLst>
                  </a:rPr>
                  <a:t>(333)</a:t>
                </a:r>
                <a:endParaRPr kumimoji="1" lang="ja-JP" altLang="en-US" b="1" dirty="0">
                  <a:solidFill>
                    <a:srgbClr val="0070C0"/>
                  </a:solidFill>
                  <a:effectLst>
                    <a:glow rad="25400">
                      <a:schemeClr val="bg1"/>
                    </a:glow>
                  </a:effectLst>
                </a:endParaRPr>
              </a:p>
            </p:txBody>
          </p:sp>
          <p:sp>
            <p:nvSpPr>
              <p:cNvPr id="80" name="テキスト ボックス 79"/>
              <p:cNvSpPr txBox="1"/>
              <p:nvPr/>
            </p:nvSpPr>
            <p:spPr>
              <a:xfrm>
                <a:off x="10882235" y="2980113"/>
                <a:ext cx="766557" cy="369332"/>
              </a:xfrm>
              <a:prstGeom prst="rect">
                <a:avLst/>
              </a:prstGeom>
              <a:noFill/>
            </p:spPr>
            <p:txBody>
              <a:bodyPr wrap="none" rtlCol="0">
                <a:spAutoFit/>
              </a:bodyPr>
              <a:lstStyle/>
              <a:p>
                <a:r>
                  <a:rPr kumimoji="1" lang="en-US" altLang="ja-JP" b="1" dirty="0" smtClean="0"/>
                  <a:t>148</a:t>
                </a:r>
                <a:r>
                  <a:rPr kumimoji="1" lang="ja-JP" altLang="en-US" b="1" dirty="0" smtClean="0"/>
                  <a:t>％</a:t>
                </a:r>
                <a:endParaRPr kumimoji="1" lang="ja-JP" altLang="en-US" b="1" dirty="0"/>
              </a:p>
            </p:txBody>
          </p:sp>
        </p:grpSp>
        <p:sp>
          <p:nvSpPr>
            <p:cNvPr id="2" name="テキスト ボックス 1"/>
            <p:cNvSpPr txBox="1"/>
            <p:nvPr/>
          </p:nvSpPr>
          <p:spPr>
            <a:xfrm>
              <a:off x="9846044" y="4588428"/>
              <a:ext cx="364202" cy="523220"/>
            </a:xfrm>
            <a:prstGeom prst="rect">
              <a:avLst/>
            </a:prstGeom>
            <a:noFill/>
          </p:spPr>
          <p:txBody>
            <a:bodyPr wrap="none" rtlCol="0">
              <a:spAutoFit/>
            </a:bodyPr>
            <a:lstStyle/>
            <a:p>
              <a:r>
                <a:rPr kumimoji="1" lang="ja-JP" altLang="en-US" sz="1400" b="1" dirty="0" smtClean="0"/>
                <a:t>全</a:t>
              </a:r>
              <a:endParaRPr kumimoji="1" lang="en-US" altLang="ja-JP" sz="1400" b="1" dirty="0" smtClean="0"/>
            </a:p>
            <a:p>
              <a:r>
                <a:rPr kumimoji="1" lang="ja-JP" altLang="en-US" sz="1400" b="1" dirty="0" smtClean="0"/>
                <a:t>体</a:t>
              </a:r>
              <a:endParaRPr kumimoji="1" lang="en-US" altLang="ja-JP" sz="1400" b="1" dirty="0" smtClean="0"/>
            </a:p>
          </p:txBody>
        </p:sp>
      </p:grpSp>
      <p:pic>
        <p:nvPicPr>
          <p:cNvPr id="8" name="図 7"/>
          <p:cNvPicPr>
            <a:picLocks noChangeAspect="1"/>
          </p:cNvPicPr>
          <p:nvPr/>
        </p:nvPicPr>
        <p:blipFill>
          <a:blip r:embed="rId3"/>
          <a:stretch>
            <a:fillRect/>
          </a:stretch>
        </p:blipFill>
        <p:spPr>
          <a:xfrm>
            <a:off x="6235644" y="4453921"/>
            <a:ext cx="3627132" cy="1846096"/>
          </a:xfrm>
          <a:prstGeom prst="rect">
            <a:avLst/>
          </a:prstGeom>
          <a:solidFill>
            <a:schemeClr val="bg1"/>
          </a:solidFill>
        </p:spPr>
      </p:pic>
      <p:sp>
        <p:nvSpPr>
          <p:cNvPr id="81" name="Text Box 55">
            <a:extLst>
              <a:ext uri="{FF2B5EF4-FFF2-40B4-BE49-F238E27FC236}">
                <a16:creationId xmlns:a16="http://schemas.microsoft.com/office/drawing/2014/main" id="{8E42AF39-DACF-41DB-B21D-79DEE024F538}"/>
              </a:ext>
            </a:extLst>
          </p:cNvPr>
          <p:cNvSpPr txBox="1">
            <a:spLocks noChangeAspect="1" noChangeArrowheads="1"/>
          </p:cNvSpPr>
          <p:nvPr/>
        </p:nvSpPr>
        <p:spPr bwMode="auto">
          <a:xfrm rot="21367435">
            <a:off x="5380061" y="3877154"/>
            <a:ext cx="257369" cy="111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n w="3175">
                  <a:noFill/>
                </a:ln>
                <a:effectLst>
                  <a:glow rad="38100">
                    <a:schemeClr val="bg1"/>
                  </a:glow>
                </a:effectLst>
                <a:latin typeface="ＭＳ ゴシック" pitchFamily="49" charset="-128"/>
                <a:ea typeface="ＭＳ ゴシック" pitchFamily="49" charset="-128"/>
              </a:rPr>
              <a:t>ＪＲ東海道本線</a:t>
            </a:r>
          </a:p>
        </p:txBody>
      </p:sp>
      <p:sp>
        <p:nvSpPr>
          <p:cNvPr id="82" name="テキスト ボックス 3"/>
          <p:cNvSpPr txBox="1"/>
          <p:nvPr/>
        </p:nvSpPr>
        <p:spPr>
          <a:xfrm>
            <a:off x="9390919" y="6460532"/>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24</a:t>
            </a:r>
            <a:endParaRPr kumimoji="1" lang="ja-JP" altLang="en-US" dirty="0"/>
          </a:p>
        </p:txBody>
      </p:sp>
    </p:spTree>
    <p:extLst>
      <p:ext uri="{BB962C8B-B14F-4D97-AF65-F5344CB8AC3E}">
        <p14:creationId xmlns:p14="http://schemas.microsoft.com/office/powerpoint/2010/main" val="2141757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79177" y="1273893"/>
            <a:ext cx="10209927" cy="646331"/>
          </a:xfrm>
          <a:prstGeom prst="rect">
            <a:avLst/>
          </a:prstGeom>
          <a:noFill/>
        </p:spPr>
        <p:txBody>
          <a:bodyPr wrap="square" rtlCol="0">
            <a:spAutoFit/>
          </a:bodyPr>
          <a:lstStyle/>
          <a:p>
            <a:r>
              <a:rPr lang="ja-JP" altLang="en-US" dirty="0"/>
              <a:t>・</a:t>
            </a:r>
            <a:r>
              <a:rPr kumimoji="1" lang="ja-JP" altLang="en-US" dirty="0"/>
              <a:t>駅構内のリニューアル</a:t>
            </a:r>
            <a:r>
              <a:rPr kumimoji="1" lang="ja-JP" altLang="en-US" dirty="0" smtClean="0"/>
              <a:t>、開発を支える道路</a:t>
            </a:r>
            <a:r>
              <a:rPr kumimoji="1" lang="ja-JP" altLang="en-US" dirty="0"/>
              <a:t>基盤</a:t>
            </a:r>
            <a:r>
              <a:rPr lang="ja-JP" altLang="en-US" dirty="0" smtClean="0"/>
              <a:t>は</a:t>
            </a:r>
            <a:endParaRPr lang="en-US" altLang="ja-JP" dirty="0" smtClean="0"/>
          </a:p>
          <a:p>
            <a:r>
              <a:rPr lang="ja-JP" altLang="en-US" dirty="0"/>
              <a:t>　</a:t>
            </a:r>
            <a:r>
              <a:rPr lang="ja-JP" altLang="en-US" dirty="0" smtClean="0"/>
              <a:t>土地区画整理事業に</a:t>
            </a:r>
            <a:r>
              <a:rPr lang="ja-JP" altLang="en-US" dirty="0"/>
              <a:t>より機能としては</a:t>
            </a:r>
            <a:r>
              <a:rPr lang="ja-JP" altLang="en-US" dirty="0" smtClean="0"/>
              <a:t>充実</a:t>
            </a:r>
            <a:endParaRPr kumimoji="1" lang="en-US" altLang="ja-JP" dirty="0"/>
          </a:p>
        </p:txBody>
      </p:sp>
      <p:sp>
        <p:nvSpPr>
          <p:cNvPr id="10" name="テキスト ボックス 9"/>
          <p:cNvSpPr txBox="1"/>
          <p:nvPr/>
        </p:nvSpPr>
        <p:spPr>
          <a:xfrm>
            <a:off x="179177" y="1016784"/>
            <a:ext cx="3535189" cy="349702"/>
          </a:xfrm>
          <a:prstGeom prst="rect">
            <a:avLst/>
          </a:prstGeom>
          <a:noFill/>
          <a:ln>
            <a:noFill/>
          </a:ln>
        </p:spPr>
        <p:txBody>
          <a:bodyPr wrap="none" lIns="36000" tIns="36000" rIns="36000" bIns="36000" rtlCol="0" anchor="ctr" anchorCtr="1">
            <a:spAutoFit/>
          </a:bodyPr>
          <a:lstStyle/>
          <a:p>
            <a:r>
              <a:rPr kumimoji="1" lang="ja-JP" altLang="en-US" b="1" dirty="0"/>
              <a:t>＜駅やエリアの基盤整備の現状＞</a:t>
            </a:r>
          </a:p>
        </p:txBody>
      </p:sp>
      <p:sp>
        <p:nvSpPr>
          <p:cNvPr id="24" name="テキスト ボックス 23"/>
          <p:cNvSpPr txBox="1"/>
          <p:nvPr/>
        </p:nvSpPr>
        <p:spPr>
          <a:xfrm>
            <a:off x="9102567" y="3435611"/>
            <a:ext cx="775015" cy="3411890"/>
          </a:xfrm>
          <a:prstGeom prst="rect">
            <a:avLst/>
          </a:prstGeom>
          <a:solidFill>
            <a:schemeClr val="accent1">
              <a:lumMod val="40000"/>
              <a:lumOff val="60000"/>
            </a:schemeClr>
          </a:solidFill>
        </p:spPr>
        <p:txBody>
          <a:bodyPr vert="eaVert" wrap="square" lIns="0" tIns="36000" rIns="36000" bIns="36000" rtlCol="0" anchor="ctr" anchorCtr="1">
            <a:spAutoFit/>
          </a:bodyPr>
          <a:lstStyle/>
          <a:p>
            <a:r>
              <a:rPr kumimoji="1" lang="ja-JP" altLang="en-US" sz="2400" dirty="0"/>
              <a:t>新幹線新駅関連</a:t>
            </a:r>
            <a:endParaRPr kumimoji="1" lang="en-US" altLang="ja-JP" sz="2400" dirty="0"/>
          </a:p>
          <a:p>
            <a:r>
              <a:rPr kumimoji="1" lang="ja-JP" altLang="en-US" sz="2400" dirty="0"/>
              <a:t>プロジェクト</a:t>
            </a:r>
          </a:p>
        </p:txBody>
      </p:sp>
      <p:sp>
        <p:nvSpPr>
          <p:cNvPr id="26" name="正方形/長方形 25"/>
          <p:cNvSpPr/>
          <p:nvPr/>
        </p:nvSpPr>
        <p:spPr>
          <a:xfrm>
            <a:off x="76708" y="3407656"/>
            <a:ext cx="8579298" cy="34227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十字形 29"/>
          <p:cNvSpPr/>
          <p:nvPr/>
        </p:nvSpPr>
        <p:spPr>
          <a:xfrm>
            <a:off x="8736489" y="4997556"/>
            <a:ext cx="288000" cy="288000"/>
          </a:xfrm>
          <a:prstGeom prst="plus">
            <a:avLst>
              <a:gd name="adj" fmla="val 31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 name="テキスト ボックス 1"/>
          <p:cNvSpPr txBox="1"/>
          <p:nvPr/>
        </p:nvSpPr>
        <p:spPr>
          <a:xfrm>
            <a:off x="183726" y="2111609"/>
            <a:ext cx="7525760" cy="923330"/>
          </a:xfrm>
          <a:prstGeom prst="rect">
            <a:avLst/>
          </a:prstGeom>
          <a:noFill/>
          <a:ln>
            <a:noFill/>
          </a:ln>
        </p:spPr>
        <p:txBody>
          <a:bodyPr wrap="square" rtlCol="0">
            <a:spAutoFit/>
          </a:bodyPr>
          <a:lstStyle/>
          <a:p>
            <a:pPr marL="177800" indent="-177800"/>
            <a:r>
              <a:rPr lang="ja-JP" altLang="en-US" dirty="0"/>
              <a:t>・都市再生制度を活用した</a:t>
            </a:r>
            <a:r>
              <a:rPr kumimoji="1" lang="ja-JP" altLang="en-US" dirty="0"/>
              <a:t>民間活力により、敷地周辺の道路</a:t>
            </a:r>
            <a:r>
              <a:rPr kumimoji="1" lang="ja-JP" altLang="en-US" dirty="0" smtClean="0"/>
              <a:t>と建物の</a:t>
            </a:r>
            <a:endParaRPr kumimoji="1" lang="en-US" altLang="ja-JP" dirty="0" smtClean="0"/>
          </a:p>
          <a:p>
            <a:pPr marL="177800" indent="-177800"/>
            <a:r>
              <a:rPr kumimoji="1" lang="ja-JP" altLang="en-US" dirty="0"/>
              <a:t>　</a:t>
            </a:r>
            <a:r>
              <a:rPr kumimoji="1" lang="ja-JP" altLang="en-US" dirty="0" smtClean="0"/>
              <a:t>低層部との一体的</a:t>
            </a:r>
            <a:r>
              <a:rPr kumimoji="1" lang="ja-JP" altLang="en-US" dirty="0"/>
              <a:t>な空間はもと</a:t>
            </a:r>
            <a:r>
              <a:rPr kumimoji="1" lang="ja-JP" altLang="en-US" dirty="0" smtClean="0"/>
              <a:t>より、駅</a:t>
            </a:r>
            <a:r>
              <a:rPr kumimoji="1" lang="ja-JP" altLang="en-US" dirty="0"/>
              <a:t>へのアクセス道路の質</a:t>
            </a:r>
            <a:r>
              <a:rPr kumimoji="1" lang="ja-JP" altLang="en-US" dirty="0" smtClean="0"/>
              <a:t>の向上を図りながら、効果</a:t>
            </a:r>
            <a:r>
              <a:rPr kumimoji="1" lang="ja-JP" altLang="en-US" dirty="0"/>
              <a:t>を高めるソフトなどの</a:t>
            </a:r>
            <a:r>
              <a:rPr kumimoji="1" lang="ja-JP" altLang="en-US" dirty="0" smtClean="0"/>
              <a:t>取組み</a:t>
            </a:r>
            <a:r>
              <a:rPr kumimoji="1" lang="ja-JP" altLang="en-US" dirty="0"/>
              <a:t>と連動させる。</a:t>
            </a:r>
            <a:endParaRPr kumimoji="1" lang="en-US" altLang="ja-JP" dirty="0"/>
          </a:p>
        </p:txBody>
      </p:sp>
      <p:sp>
        <p:nvSpPr>
          <p:cNvPr id="27" name="テキスト ボックス 26"/>
          <p:cNvSpPr txBox="1"/>
          <p:nvPr/>
        </p:nvSpPr>
        <p:spPr>
          <a:xfrm>
            <a:off x="169211" y="1862679"/>
            <a:ext cx="2611860" cy="349702"/>
          </a:xfrm>
          <a:prstGeom prst="rect">
            <a:avLst/>
          </a:prstGeom>
          <a:noFill/>
          <a:ln>
            <a:noFill/>
          </a:ln>
        </p:spPr>
        <p:txBody>
          <a:bodyPr wrap="none" lIns="36000" tIns="36000" rIns="36000" bIns="36000" rtlCol="0" anchor="ctr" anchorCtr="1">
            <a:spAutoFit/>
          </a:bodyPr>
          <a:lstStyle/>
          <a:p>
            <a:r>
              <a:rPr kumimoji="1" lang="ja-JP" altLang="en-US" b="1" dirty="0"/>
              <a:t>＜実現</a:t>
            </a:r>
            <a:r>
              <a:rPr kumimoji="1" lang="ja-JP" altLang="en-US" b="1" dirty="0" smtClean="0"/>
              <a:t>に向けた取組み＞</a:t>
            </a:r>
            <a:endParaRPr kumimoji="1" lang="en-US" altLang="ja-JP" b="1" dirty="0"/>
          </a:p>
        </p:txBody>
      </p:sp>
      <p:sp>
        <p:nvSpPr>
          <p:cNvPr id="3" name="テキスト ボックス 2"/>
          <p:cNvSpPr txBox="1"/>
          <p:nvPr/>
        </p:nvSpPr>
        <p:spPr>
          <a:xfrm>
            <a:off x="54725" y="3503386"/>
            <a:ext cx="5724644" cy="338554"/>
          </a:xfrm>
          <a:prstGeom prst="rect">
            <a:avLst/>
          </a:prstGeom>
          <a:noFill/>
        </p:spPr>
        <p:txBody>
          <a:bodyPr wrap="none" rtlCol="0">
            <a:spAutoFit/>
          </a:bodyPr>
          <a:lstStyle/>
          <a:p>
            <a:r>
              <a:rPr kumimoji="1" lang="ja-JP" altLang="en-US" sz="1600" u="sng" dirty="0"/>
              <a:t>新たな</a:t>
            </a:r>
            <a:r>
              <a:rPr kumimoji="1" lang="ja-JP" altLang="en-US" sz="1600" u="sng" dirty="0" smtClean="0"/>
              <a:t>推進</a:t>
            </a:r>
            <a:r>
              <a:rPr kumimoji="1" lang="ja-JP" altLang="en-US" sz="1600" u="sng" dirty="0"/>
              <a:t>体制の</a:t>
            </a:r>
            <a:r>
              <a:rPr kumimoji="1" lang="ja-JP" altLang="en-US" sz="1600" u="sng" dirty="0" smtClean="0"/>
              <a:t>構築（法定協議会～実務レベルの会議）</a:t>
            </a:r>
            <a:endParaRPr kumimoji="1" lang="en-US" altLang="ja-JP" sz="1600" u="sng" dirty="0"/>
          </a:p>
        </p:txBody>
      </p:sp>
      <p:sp>
        <p:nvSpPr>
          <p:cNvPr id="19" name="フローチャート: 組合せ 18"/>
          <p:cNvSpPr/>
          <p:nvPr/>
        </p:nvSpPr>
        <p:spPr>
          <a:xfrm>
            <a:off x="3380789" y="2974977"/>
            <a:ext cx="1045782" cy="347228"/>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6A6F4E66-31FF-47FE-84DF-9568CD9AB27F}"/>
              </a:ext>
            </a:extLst>
          </p:cNvPr>
          <p:cNvSpPr txBox="1"/>
          <p:nvPr/>
        </p:nvSpPr>
        <p:spPr>
          <a:xfrm>
            <a:off x="131504" y="616510"/>
            <a:ext cx="9624553" cy="369332"/>
          </a:xfrm>
          <a:prstGeom prst="rect">
            <a:avLst/>
          </a:prstGeom>
          <a:noFill/>
        </p:spPr>
        <p:txBody>
          <a:bodyPr wrap="square" rtlCol="0">
            <a:spAutoFit/>
          </a:bodyPr>
          <a:lstStyle/>
          <a:p>
            <a:r>
              <a:rPr kumimoji="1" lang="ja-JP" altLang="en-US" dirty="0"/>
              <a:t>〇駅の改札から周辺の道路と建築物が一体的な空間と捉えて魅力ある空間をつくる。</a:t>
            </a:r>
            <a:endParaRPr kumimoji="1" lang="en-US" altLang="ja-JP" dirty="0"/>
          </a:p>
        </p:txBody>
      </p:sp>
      <p:sp>
        <p:nvSpPr>
          <p:cNvPr id="31" name="テキスト ボックス 30">
            <a:extLst>
              <a:ext uri="{FF2B5EF4-FFF2-40B4-BE49-F238E27FC236}">
                <a16:creationId xmlns:a16="http://schemas.microsoft.com/office/drawing/2014/main" id="{7816DCB1-F674-4D3F-8B58-CF3742A84182}"/>
              </a:ext>
            </a:extLst>
          </p:cNvPr>
          <p:cNvSpPr txBox="1"/>
          <p:nvPr/>
        </p:nvSpPr>
        <p:spPr>
          <a:xfrm>
            <a:off x="100970" y="3778034"/>
            <a:ext cx="8811725" cy="3031599"/>
          </a:xfrm>
          <a:prstGeom prst="rect">
            <a:avLst/>
          </a:prstGeom>
          <a:noFill/>
        </p:spPr>
        <p:txBody>
          <a:bodyPr wrap="square" rtlCol="0">
            <a:spAutoFit/>
          </a:bodyPr>
          <a:lstStyle/>
          <a:p>
            <a:r>
              <a:rPr kumimoji="1" lang="ja-JP" altLang="en-US" sz="1600" dirty="0"/>
              <a:t>〇まち全体の</a:t>
            </a:r>
            <a:r>
              <a:rPr kumimoji="1" lang="ja-JP" altLang="en-US" sz="1600" dirty="0" smtClean="0"/>
              <a:t>ブランド化</a:t>
            </a:r>
            <a:endParaRPr kumimoji="1" lang="en-US" altLang="ja-JP" sz="1600" dirty="0" smtClean="0"/>
          </a:p>
          <a:p>
            <a:r>
              <a:rPr kumimoji="1" lang="ja-JP" altLang="en-US" sz="1600" dirty="0" smtClean="0"/>
              <a:t>　・</a:t>
            </a:r>
            <a:r>
              <a:rPr kumimoji="1" lang="ja-JP" altLang="en-US" sz="1600" dirty="0"/>
              <a:t>新大阪駅周辺のまちづくり</a:t>
            </a:r>
            <a:r>
              <a:rPr lang="ja-JP" altLang="en-US" sz="1600" dirty="0"/>
              <a:t>について</a:t>
            </a:r>
            <a:r>
              <a:rPr kumimoji="1" lang="en-US" altLang="ja-JP" sz="1600" dirty="0"/>
              <a:t>PR</a:t>
            </a:r>
            <a:r>
              <a:rPr kumimoji="1" lang="ja-JP" altLang="en-US" sz="1600" dirty="0"/>
              <a:t>活動等を実施</a:t>
            </a:r>
            <a:endParaRPr kumimoji="1" lang="en-US" altLang="ja-JP" sz="1600" dirty="0"/>
          </a:p>
          <a:p>
            <a:r>
              <a:rPr kumimoji="1" lang="ja-JP" altLang="en-US" sz="1600" dirty="0"/>
              <a:t>　</a:t>
            </a:r>
            <a:r>
              <a:rPr kumimoji="1" lang="ja-JP" altLang="en-US" sz="1600" dirty="0" smtClean="0"/>
              <a:t>　（</a:t>
            </a:r>
            <a:r>
              <a:rPr kumimoji="1" lang="ja-JP" altLang="en-US" sz="1600" dirty="0"/>
              <a:t>一般、地権者、ディベロッパー、金融機関など</a:t>
            </a:r>
            <a:r>
              <a:rPr kumimoji="1" lang="ja-JP" altLang="en-US" sz="1600" dirty="0" smtClean="0"/>
              <a:t>）</a:t>
            </a:r>
            <a:endParaRPr kumimoji="1" lang="en-US" altLang="ja-JP" sz="1600" dirty="0" smtClean="0"/>
          </a:p>
          <a:p>
            <a:pPr>
              <a:spcBef>
                <a:spcPts val="600"/>
              </a:spcBef>
            </a:pPr>
            <a:r>
              <a:rPr kumimoji="1" lang="ja-JP" altLang="en-US" sz="1600" dirty="0"/>
              <a:t>〇進行中</a:t>
            </a:r>
            <a:r>
              <a:rPr kumimoji="1" lang="ja-JP" altLang="en-US" sz="1600" dirty="0" smtClean="0"/>
              <a:t>の民間都市</a:t>
            </a:r>
            <a:r>
              <a:rPr kumimoji="1" lang="ja-JP" altLang="en-US" sz="1600" dirty="0"/>
              <a:t>再生プロジェクトの着実な成功</a:t>
            </a:r>
            <a:endParaRPr kumimoji="1" lang="en-US" altLang="ja-JP" sz="1600" dirty="0"/>
          </a:p>
          <a:p>
            <a:r>
              <a:rPr kumimoji="1" lang="ja-JP" altLang="en-US" sz="1600" dirty="0"/>
              <a:t>　・</a:t>
            </a:r>
            <a:r>
              <a:rPr lang="ja-JP" altLang="en-US" sz="1600" dirty="0"/>
              <a:t>事業者とのパートナーシップのもと具体的な空間づくりや</a:t>
            </a:r>
            <a:endParaRPr lang="en-US" altLang="ja-JP" sz="1600" dirty="0"/>
          </a:p>
          <a:p>
            <a:r>
              <a:rPr kumimoji="1" lang="ja-JP" altLang="en-US" sz="1600" dirty="0"/>
              <a:t>　　公共施設整備の検討、周辺</a:t>
            </a:r>
            <a:r>
              <a:rPr lang="ja-JP" altLang="en-US" sz="1600" dirty="0"/>
              <a:t>関係者との共有や関係者</a:t>
            </a:r>
            <a:r>
              <a:rPr kumimoji="1" lang="ja-JP" altLang="en-US" sz="1600" dirty="0"/>
              <a:t>協議</a:t>
            </a:r>
            <a:endParaRPr kumimoji="1" lang="en-US" altLang="ja-JP" sz="1600" dirty="0"/>
          </a:p>
          <a:p>
            <a:pPr>
              <a:spcBef>
                <a:spcPts val="600"/>
              </a:spcBef>
            </a:pPr>
            <a:r>
              <a:rPr kumimoji="1" lang="ja-JP" altLang="en-US" sz="1600" dirty="0"/>
              <a:t>〇さらなる開発の機運の醸成</a:t>
            </a:r>
            <a:endParaRPr lang="en-US" altLang="ja-JP" sz="1600" dirty="0"/>
          </a:p>
          <a:p>
            <a:r>
              <a:rPr kumimoji="1" lang="ja-JP" altLang="en-US" sz="1600" dirty="0"/>
              <a:t>　・成功例を拡散し、新たな都市開発を</a:t>
            </a:r>
            <a:r>
              <a:rPr lang="ja-JP" altLang="en-US" sz="1600" dirty="0"/>
              <a:t>連鎖的につなげていく</a:t>
            </a:r>
            <a:endParaRPr kumimoji="1" lang="en-US" altLang="ja-JP" sz="1600" dirty="0"/>
          </a:p>
          <a:p>
            <a:pPr>
              <a:spcBef>
                <a:spcPts val="600"/>
              </a:spcBef>
            </a:pPr>
            <a:r>
              <a:rPr kumimoji="1" lang="ja-JP" altLang="en-US" sz="1600" dirty="0"/>
              <a:t>〇居心地のよい歩きたくなるまちなかの</a:t>
            </a:r>
            <a:r>
              <a:rPr kumimoji="1" lang="ja-JP" altLang="en-US" sz="1600" dirty="0" smtClean="0"/>
              <a:t>空間形成に向けた検討など</a:t>
            </a:r>
            <a:endParaRPr kumimoji="1" lang="en-US" altLang="ja-JP" sz="1600" dirty="0" smtClean="0"/>
          </a:p>
          <a:p>
            <a:r>
              <a:rPr lang="ja-JP" altLang="en-US" sz="1600" dirty="0" smtClean="0"/>
              <a:t>　・民間都市開発プロジェクトに連動した人の誘導、施設の更新、</a:t>
            </a:r>
            <a:r>
              <a:rPr lang="en-US" altLang="ja-JP" sz="1600" dirty="0" err="1" smtClean="0"/>
              <a:t>MaaS</a:t>
            </a:r>
            <a:r>
              <a:rPr lang="ja-JP" altLang="en-US" sz="1600" dirty="0" smtClean="0"/>
              <a:t>などの取組みを検討</a:t>
            </a:r>
            <a:endParaRPr lang="en-US" altLang="ja-JP" sz="1600" dirty="0" smtClean="0"/>
          </a:p>
          <a:p>
            <a:r>
              <a:rPr kumimoji="1" lang="ja-JP" altLang="en-US" sz="1600" dirty="0"/>
              <a:t>　</a:t>
            </a:r>
            <a:r>
              <a:rPr kumimoji="1" lang="ja-JP" altLang="en-US" sz="1600" dirty="0" smtClean="0"/>
              <a:t>・成功事例</a:t>
            </a:r>
            <a:r>
              <a:rPr kumimoji="1" lang="ja-JP" altLang="en-US" sz="1600" dirty="0"/>
              <a:t>収集と関係者の</a:t>
            </a:r>
            <a:r>
              <a:rPr kumimoji="1" lang="ja-JP" altLang="en-US" sz="1600" dirty="0" smtClean="0"/>
              <a:t>共有</a:t>
            </a:r>
            <a:endParaRPr kumimoji="1" lang="en-US" altLang="ja-JP" sz="1600" dirty="0"/>
          </a:p>
        </p:txBody>
      </p:sp>
      <p:sp>
        <p:nvSpPr>
          <p:cNvPr id="35" name="テキスト ボックス 34">
            <a:extLst>
              <a:ext uri="{FF2B5EF4-FFF2-40B4-BE49-F238E27FC236}">
                <a16:creationId xmlns:a16="http://schemas.microsoft.com/office/drawing/2014/main" id="{F989C695-390D-45E4-9822-B29669FAD2FA}"/>
              </a:ext>
            </a:extLst>
          </p:cNvPr>
          <p:cNvSpPr txBox="1"/>
          <p:nvPr/>
        </p:nvSpPr>
        <p:spPr>
          <a:xfrm>
            <a:off x="262182" y="857007"/>
            <a:ext cx="3585679" cy="276999"/>
          </a:xfrm>
          <a:prstGeom prst="rect">
            <a:avLst/>
          </a:prstGeom>
          <a:noFill/>
        </p:spPr>
        <p:txBody>
          <a:bodyPr wrap="square">
            <a:spAutoFit/>
          </a:bodyPr>
          <a:lstStyle/>
          <a:p>
            <a:r>
              <a:rPr kumimoji="1" lang="ja-JP" altLang="en-US" sz="1200" dirty="0"/>
              <a:t>（駅直近は新幹線新駅を踏まえた</a:t>
            </a:r>
            <a:r>
              <a:rPr kumimoji="1" lang="ja-JP" altLang="en-US" sz="1200" dirty="0" smtClean="0"/>
              <a:t>検討が必要）</a:t>
            </a:r>
            <a:endParaRPr lang="ja-JP" altLang="en-US" sz="1200" dirty="0"/>
          </a:p>
        </p:txBody>
      </p:sp>
      <p:sp>
        <p:nvSpPr>
          <p:cNvPr id="9" name="テキスト ボックス 8"/>
          <p:cNvSpPr txBox="1"/>
          <p:nvPr/>
        </p:nvSpPr>
        <p:spPr>
          <a:xfrm>
            <a:off x="37697" y="3161721"/>
            <a:ext cx="3535189" cy="359517"/>
          </a:xfrm>
          <a:prstGeom prst="rect">
            <a:avLst/>
          </a:prstGeom>
          <a:solidFill>
            <a:schemeClr val="tx1">
              <a:lumMod val="50000"/>
              <a:lumOff val="50000"/>
            </a:schemeClr>
          </a:solidFill>
        </p:spPr>
        <p:txBody>
          <a:bodyPr wrap="none" lIns="36000" tIns="36000" rIns="36000" rtlCol="0">
            <a:spAutoFit/>
          </a:bodyPr>
          <a:lstStyle/>
          <a:p>
            <a:r>
              <a:rPr kumimoji="1" lang="ja-JP" altLang="en-US" b="1" dirty="0" smtClean="0">
                <a:solidFill>
                  <a:schemeClr val="bg1"/>
                </a:solidFill>
              </a:rPr>
              <a:t>民間都市開発プロジェクトの推進</a:t>
            </a:r>
            <a:endParaRPr kumimoji="1" lang="ja-JP" altLang="en-US" b="1" dirty="0">
              <a:solidFill>
                <a:schemeClr val="bg1"/>
              </a:solidFill>
            </a:endParaRPr>
          </a:p>
        </p:txBody>
      </p:sp>
      <p:sp>
        <p:nvSpPr>
          <p:cNvPr id="36" name="テキスト ボックス 35"/>
          <p:cNvSpPr txBox="1"/>
          <p:nvPr/>
        </p:nvSpPr>
        <p:spPr>
          <a:xfrm>
            <a:off x="11183" y="43101"/>
            <a:ext cx="9906000" cy="600164"/>
          </a:xfrm>
          <a:prstGeom prst="rect">
            <a:avLst/>
          </a:prstGeom>
          <a:solidFill>
            <a:srgbClr val="0070C0"/>
          </a:solidFill>
        </p:spPr>
        <p:txBody>
          <a:bodyPr wrap="square" tIns="36000" bIns="36000" rtlCol="0">
            <a:spAutoFit/>
          </a:bodyPr>
          <a:lstStyle/>
          <a:p>
            <a:pPr algn="ctr"/>
            <a:r>
              <a:rPr kumimoji="1" lang="ja-JP" altLang="en-US" b="1" dirty="0">
                <a:solidFill>
                  <a:schemeClr val="bg1"/>
                </a:solidFill>
              </a:rPr>
              <a:t>居心地がよく歩きたくなるまちなかの空間を形成に</a:t>
            </a:r>
            <a:r>
              <a:rPr kumimoji="1" lang="ja-JP" altLang="en-US" b="1" dirty="0" smtClean="0">
                <a:solidFill>
                  <a:schemeClr val="bg1"/>
                </a:solidFill>
              </a:rPr>
              <a:t>向けて</a:t>
            </a:r>
            <a:endParaRPr kumimoji="1" lang="en-US" altLang="ja-JP" b="1" dirty="0">
              <a:solidFill>
                <a:schemeClr val="bg1"/>
              </a:solidFill>
            </a:endParaRPr>
          </a:p>
          <a:p>
            <a:pPr algn="ctr">
              <a:lnSpc>
                <a:spcPts val="1800"/>
              </a:lnSpc>
            </a:pPr>
            <a:r>
              <a:rPr kumimoji="1" lang="ja-JP" altLang="en-US" b="1" dirty="0" smtClean="0">
                <a:solidFill>
                  <a:schemeClr val="bg1"/>
                </a:solidFill>
              </a:rPr>
              <a:t>エリア</a:t>
            </a:r>
            <a:r>
              <a:rPr kumimoji="1" lang="ja-JP" altLang="en-US" b="1" dirty="0">
                <a:solidFill>
                  <a:schemeClr val="bg1"/>
                </a:solidFill>
              </a:rPr>
              <a:t>の価値を</a:t>
            </a:r>
            <a:r>
              <a:rPr kumimoji="1" lang="ja-JP" altLang="en-US" b="1" dirty="0" smtClean="0">
                <a:solidFill>
                  <a:schemeClr val="bg1"/>
                </a:solidFill>
              </a:rPr>
              <a:t>高める民間都市開発プロジェクトを</a:t>
            </a:r>
            <a:r>
              <a:rPr kumimoji="1" lang="ja-JP" altLang="en-US" b="1" dirty="0">
                <a:solidFill>
                  <a:schemeClr val="bg1"/>
                </a:solidFill>
              </a:rPr>
              <a:t>次々に創出する取組み</a:t>
            </a:r>
          </a:p>
        </p:txBody>
      </p:sp>
      <p:pic>
        <p:nvPicPr>
          <p:cNvPr id="103" name="Picture 2" descr="ソース画像を表示">
            <a:extLst>
              <a:ext uri="{FF2B5EF4-FFF2-40B4-BE49-F238E27FC236}">
                <a16:creationId xmlns:a16="http://schemas.microsoft.com/office/drawing/2014/main" id="{1E3B3675-8B26-427F-93B8-2B8CB02DC4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8" t="1323" r="1" b="2737"/>
          <a:stretch/>
        </p:blipFill>
        <p:spPr bwMode="auto">
          <a:xfrm>
            <a:off x="7586668" y="2148442"/>
            <a:ext cx="2282980" cy="120775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6170" r="6270"/>
          <a:stretch/>
        </p:blipFill>
        <p:spPr>
          <a:xfrm>
            <a:off x="7368881" y="1108505"/>
            <a:ext cx="2443913" cy="980334"/>
          </a:xfrm>
          <a:prstGeom prst="rect">
            <a:avLst/>
          </a:prstGeom>
        </p:spPr>
      </p:pic>
      <p:sp>
        <p:nvSpPr>
          <p:cNvPr id="18"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25</a:t>
            </a:r>
            <a:endParaRPr kumimoji="1" lang="ja-JP" altLang="en-US"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633" y="1101805"/>
            <a:ext cx="1389346" cy="998592"/>
          </a:xfrm>
          <a:prstGeom prst="rect">
            <a:avLst/>
          </a:prstGeom>
        </p:spPr>
      </p:pic>
    </p:spTree>
    <p:extLst>
      <p:ext uri="{BB962C8B-B14F-4D97-AF65-F5344CB8AC3E}">
        <p14:creationId xmlns:p14="http://schemas.microsoft.com/office/powerpoint/2010/main" val="4281679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化 61"/>
          <p:cNvGrpSpPr/>
          <p:nvPr/>
        </p:nvGrpSpPr>
        <p:grpSpPr>
          <a:xfrm>
            <a:off x="901397" y="368418"/>
            <a:ext cx="7087606" cy="6382536"/>
            <a:chOff x="-204206" y="1643864"/>
            <a:chExt cx="7087606" cy="6382536"/>
          </a:xfrm>
        </p:grpSpPr>
        <p:pic>
          <p:nvPicPr>
            <p:cNvPr id="33" name="図 32"/>
            <p:cNvPicPr>
              <a:picLocks noChangeAspect="1"/>
            </p:cNvPicPr>
            <p:nvPr/>
          </p:nvPicPr>
          <p:blipFill rotWithShape="1">
            <a:blip r:embed="rId2"/>
            <a:srcRect l="1097" t="15156" r="8058" b="25343"/>
            <a:stretch/>
          </p:blipFill>
          <p:spPr>
            <a:xfrm>
              <a:off x="0" y="1654800"/>
              <a:ext cx="6858000" cy="6360664"/>
            </a:xfrm>
            <a:prstGeom prst="rect">
              <a:avLst/>
            </a:prstGeom>
          </p:spPr>
        </p:pic>
        <p:grpSp>
          <p:nvGrpSpPr>
            <p:cNvPr id="35" name="グループ化 34"/>
            <p:cNvGrpSpPr/>
            <p:nvPr/>
          </p:nvGrpSpPr>
          <p:grpSpPr>
            <a:xfrm>
              <a:off x="6120358" y="1643864"/>
              <a:ext cx="738684" cy="738419"/>
              <a:chOff x="4848227" y="1238864"/>
              <a:chExt cx="738684" cy="738419"/>
            </a:xfrm>
          </p:grpSpPr>
          <p:sp>
            <p:nvSpPr>
              <p:cNvPr id="36" name="正方形/長方形 35"/>
              <p:cNvSpPr/>
              <p:nvPr/>
            </p:nvSpPr>
            <p:spPr>
              <a:xfrm>
                <a:off x="4848227" y="1238864"/>
                <a:ext cx="738684" cy="738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Picture 6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00000">
                <a:off x="4920869" y="1256953"/>
                <a:ext cx="609600" cy="703394"/>
              </a:xfrm>
              <a:prstGeom prst="rect">
                <a:avLst/>
              </a:prstGeom>
              <a:noFill/>
              <a:ln>
                <a:noFill/>
              </a:ln>
              <a:effectLst/>
            </p:spPr>
          </p:pic>
        </p:grpSp>
        <p:sp>
          <p:nvSpPr>
            <p:cNvPr id="47" name="フリーフォーム 46"/>
            <p:cNvSpPr/>
            <p:nvPr/>
          </p:nvSpPr>
          <p:spPr>
            <a:xfrm>
              <a:off x="3695700" y="1651000"/>
              <a:ext cx="25400" cy="6375400"/>
            </a:xfrm>
            <a:custGeom>
              <a:avLst/>
              <a:gdLst>
                <a:gd name="connsiteX0" fmla="*/ 0 w 12700"/>
                <a:gd name="connsiteY0" fmla="*/ 0 h 3327400"/>
                <a:gd name="connsiteX1" fmla="*/ 12700 w 12700"/>
                <a:gd name="connsiteY1" fmla="*/ 3327400 h 3327400"/>
                <a:gd name="connsiteX0" fmla="*/ 0 w 25400"/>
                <a:gd name="connsiteY0" fmla="*/ 0 h 6375400"/>
                <a:gd name="connsiteX1" fmla="*/ 25400 w 25400"/>
                <a:gd name="connsiteY1" fmla="*/ 6375400 h 6375400"/>
              </a:gdLst>
              <a:ahLst/>
              <a:cxnLst>
                <a:cxn ang="0">
                  <a:pos x="connsiteX0" y="connsiteY0"/>
                </a:cxn>
                <a:cxn ang="0">
                  <a:pos x="connsiteX1" y="connsiteY1"/>
                </a:cxn>
              </a:cxnLst>
              <a:rect l="l" t="t" r="r" b="b"/>
              <a:pathLst>
                <a:path w="25400" h="6375400">
                  <a:moveTo>
                    <a:pt x="0" y="0"/>
                  </a:moveTo>
                  <a:cubicBezTo>
                    <a:pt x="4233" y="1109133"/>
                    <a:pt x="21167" y="5266267"/>
                    <a:pt x="25400" y="6375400"/>
                  </a:cubicBez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tx1"/>
                </a:solidFill>
                <a:latin typeface="Arial" charset="0"/>
                <a:ea typeface="ＭＳ Ｐゴシック" pitchFamily="50" charset="-128"/>
              </a:endParaRPr>
            </a:p>
          </p:txBody>
        </p:sp>
        <p:sp>
          <p:nvSpPr>
            <p:cNvPr id="49" name="フリーフォーム 48"/>
            <p:cNvSpPr/>
            <p:nvPr/>
          </p:nvSpPr>
          <p:spPr>
            <a:xfrm>
              <a:off x="4826000" y="1670050"/>
              <a:ext cx="1155700" cy="6330950"/>
            </a:xfrm>
            <a:custGeom>
              <a:avLst/>
              <a:gdLst>
                <a:gd name="connsiteX0" fmla="*/ 1028700 w 1028700"/>
                <a:gd name="connsiteY0" fmla="*/ 0 h 6032500"/>
                <a:gd name="connsiteX1" fmla="*/ 571500 w 1028700"/>
                <a:gd name="connsiteY1" fmla="*/ 1054100 h 6032500"/>
                <a:gd name="connsiteX2" fmla="*/ 292100 w 1028700"/>
                <a:gd name="connsiteY2" fmla="*/ 1778000 h 6032500"/>
                <a:gd name="connsiteX3" fmla="*/ 152400 w 1028700"/>
                <a:gd name="connsiteY3" fmla="*/ 2413000 h 6032500"/>
                <a:gd name="connsiteX4" fmla="*/ 12700 w 1028700"/>
                <a:gd name="connsiteY4" fmla="*/ 3238500 h 6032500"/>
                <a:gd name="connsiteX5" fmla="*/ 0 w 1028700"/>
                <a:gd name="connsiteY5" fmla="*/ 4203700 h 6032500"/>
                <a:gd name="connsiteX6" fmla="*/ 88900 w 1028700"/>
                <a:gd name="connsiteY6" fmla="*/ 4991100 h 6032500"/>
                <a:gd name="connsiteX7" fmla="*/ 152400 w 1028700"/>
                <a:gd name="connsiteY7" fmla="*/ 5232400 h 6032500"/>
                <a:gd name="connsiteX8" fmla="*/ 368300 w 1028700"/>
                <a:gd name="connsiteY8" fmla="*/ 6032500 h 6032500"/>
                <a:gd name="connsiteX0" fmla="*/ 1155700 w 1155700"/>
                <a:gd name="connsiteY0" fmla="*/ 0 h 6330950"/>
                <a:gd name="connsiteX1" fmla="*/ 571500 w 1155700"/>
                <a:gd name="connsiteY1" fmla="*/ 1352550 h 6330950"/>
                <a:gd name="connsiteX2" fmla="*/ 292100 w 1155700"/>
                <a:gd name="connsiteY2" fmla="*/ 2076450 h 6330950"/>
                <a:gd name="connsiteX3" fmla="*/ 152400 w 1155700"/>
                <a:gd name="connsiteY3" fmla="*/ 2711450 h 6330950"/>
                <a:gd name="connsiteX4" fmla="*/ 12700 w 1155700"/>
                <a:gd name="connsiteY4" fmla="*/ 3536950 h 6330950"/>
                <a:gd name="connsiteX5" fmla="*/ 0 w 1155700"/>
                <a:gd name="connsiteY5" fmla="*/ 4502150 h 6330950"/>
                <a:gd name="connsiteX6" fmla="*/ 88900 w 1155700"/>
                <a:gd name="connsiteY6" fmla="*/ 5289550 h 6330950"/>
                <a:gd name="connsiteX7" fmla="*/ 152400 w 1155700"/>
                <a:gd name="connsiteY7" fmla="*/ 5530850 h 6330950"/>
                <a:gd name="connsiteX8" fmla="*/ 368300 w 1155700"/>
                <a:gd name="connsiteY8" fmla="*/ 6330950 h 633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700" h="6330950">
                  <a:moveTo>
                    <a:pt x="1155700" y="0"/>
                  </a:moveTo>
                  <a:lnTo>
                    <a:pt x="571500" y="1352550"/>
                  </a:lnTo>
                  <a:lnTo>
                    <a:pt x="292100" y="2076450"/>
                  </a:lnTo>
                  <a:lnTo>
                    <a:pt x="152400" y="2711450"/>
                  </a:lnTo>
                  <a:lnTo>
                    <a:pt x="12700" y="3536950"/>
                  </a:lnTo>
                  <a:lnTo>
                    <a:pt x="0" y="4502150"/>
                  </a:lnTo>
                  <a:lnTo>
                    <a:pt x="88900" y="5289550"/>
                  </a:lnTo>
                  <a:lnTo>
                    <a:pt x="152400" y="5530850"/>
                  </a:lnTo>
                  <a:lnTo>
                    <a:pt x="368300" y="633095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tx1"/>
                </a:solidFill>
                <a:latin typeface="Arial" charset="0"/>
                <a:ea typeface="ＭＳ Ｐゴシック" pitchFamily="50" charset="-128"/>
              </a:endParaRPr>
            </a:p>
          </p:txBody>
        </p:sp>
        <p:sp>
          <p:nvSpPr>
            <p:cNvPr id="50" name="フリーフォーム 49"/>
            <p:cNvSpPr/>
            <p:nvPr/>
          </p:nvSpPr>
          <p:spPr>
            <a:xfrm>
              <a:off x="-3175" y="3568699"/>
              <a:ext cx="6886575" cy="2832100"/>
            </a:xfrm>
            <a:custGeom>
              <a:avLst/>
              <a:gdLst>
                <a:gd name="connsiteX0" fmla="*/ 0 w 6896100"/>
                <a:gd name="connsiteY0" fmla="*/ 2946400 h 2946400"/>
                <a:gd name="connsiteX1" fmla="*/ 952500 w 6896100"/>
                <a:gd name="connsiteY1" fmla="*/ 2540000 h 2946400"/>
                <a:gd name="connsiteX2" fmla="*/ 1765300 w 6896100"/>
                <a:gd name="connsiteY2" fmla="*/ 2260600 h 2946400"/>
                <a:gd name="connsiteX3" fmla="*/ 2603500 w 6896100"/>
                <a:gd name="connsiteY3" fmla="*/ 1930400 h 2946400"/>
                <a:gd name="connsiteX4" fmla="*/ 3225800 w 6896100"/>
                <a:gd name="connsiteY4" fmla="*/ 1625600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65300 w 6896100"/>
                <a:gd name="connsiteY2" fmla="*/ 2260600 h 2946400"/>
                <a:gd name="connsiteX3" fmla="*/ 2603500 w 6896100"/>
                <a:gd name="connsiteY3" fmla="*/ 19304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65300 w 6896100"/>
                <a:gd name="connsiteY2" fmla="*/ 2260600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952500 w 6896100"/>
                <a:gd name="connsiteY1" fmla="*/ 2540000 h 2946400"/>
                <a:gd name="connsiteX2" fmla="*/ 1727200 w 6896100"/>
                <a:gd name="connsiteY2" fmla="*/ 2198687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96100"/>
                <a:gd name="connsiteY0" fmla="*/ 2946400 h 2946400"/>
                <a:gd name="connsiteX1" fmla="*/ 842963 w 6896100"/>
                <a:gd name="connsiteY1" fmla="*/ 2535237 h 2946400"/>
                <a:gd name="connsiteX2" fmla="*/ 1727200 w 6896100"/>
                <a:gd name="connsiteY2" fmla="*/ 2198687 h 2946400"/>
                <a:gd name="connsiteX3" fmla="*/ 2536825 w 6896100"/>
                <a:gd name="connsiteY3" fmla="*/ 1892300 h 2946400"/>
                <a:gd name="connsiteX4" fmla="*/ 3492500 w 6896100"/>
                <a:gd name="connsiteY4" fmla="*/ 1554163 h 2946400"/>
                <a:gd name="connsiteX5" fmla="*/ 5422900 w 6896100"/>
                <a:gd name="connsiteY5" fmla="*/ 762000 h 2946400"/>
                <a:gd name="connsiteX6" fmla="*/ 6896100 w 6896100"/>
                <a:gd name="connsiteY6" fmla="*/ 0 h 2946400"/>
                <a:gd name="connsiteX0" fmla="*/ 0 w 6886575"/>
                <a:gd name="connsiteY0" fmla="*/ 2860675 h 2860675"/>
                <a:gd name="connsiteX1" fmla="*/ 833438 w 6886575"/>
                <a:gd name="connsiteY1" fmla="*/ 2535237 h 2860675"/>
                <a:gd name="connsiteX2" fmla="*/ 1717675 w 6886575"/>
                <a:gd name="connsiteY2" fmla="*/ 2198687 h 2860675"/>
                <a:gd name="connsiteX3" fmla="*/ 2527300 w 6886575"/>
                <a:gd name="connsiteY3" fmla="*/ 1892300 h 2860675"/>
                <a:gd name="connsiteX4" fmla="*/ 3482975 w 6886575"/>
                <a:gd name="connsiteY4" fmla="*/ 1554163 h 2860675"/>
                <a:gd name="connsiteX5" fmla="*/ 5413375 w 6886575"/>
                <a:gd name="connsiteY5" fmla="*/ 762000 h 2860675"/>
                <a:gd name="connsiteX6" fmla="*/ 6886575 w 6886575"/>
                <a:gd name="connsiteY6" fmla="*/ 0 h 2860675"/>
                <a:gd name="connsiteX0" fmla="*/ 0 w 6886575"/>
                <a:gd name="connsiteY0" fmla="*/ 2860675 h 2860675"/>
                <a:gd name="connsiteX1" fmla="*/ 833438 w 6886575"/>
                <a:gd name="connsiteY1" fmla="*/ 2506662 h 2860675"/>
                <a:gd name="connsiteX2" fmla="*/ 1717675 w 6886575"/>
                <a:gd name="connsiteY2" fmla="*/ 2198687 h 2860675"/>
                <a:gd name="connsiteX3" fmla="*/ 2527300 w 6886575"/>
                <a:gd name="connsiteY3" fmla="*/ 1892300 h 2860675"/>
                <a:gd name="connsiteX4" fmla="*/ 3482975 w 6886575"/>
                <a:gd name="connsiteY4" fmla="*/ 1554163 h 2860675"/>
                <a:gd name="connsiteX5" fmla="*/ 5413375 w 6886575"/>
                <a:gd name="connsiteY5" fmla="*/ 762000 h 2860675"/>
                <a:gd name="connsiteX6" fmla="*/ 6886575 w 6886575"/>
                <a:gd name="connsiteY6" fmla="*/ 0 h 2860675"/>
                <a:gd name="connsiteX0" fmla="*/ 0 w 6886575"/>
                <a:gd name="connsiteY0" fmla="*/ 2832100 h 2832100"/>
                <a:gd name="connsiteX1" fmla="*/ 833438 w 6886575"/>
                <a:gd name="connsiteY1" fmla="*/ 2506662 h 2832100"/>
                <a:gd name="connsiteX2" fmla="*/ 1717675 w 6886575"/>
                <a:gd name="connsiteY2" fmla="*/ 2198687 h 2832100"/>
                <a:gd name="connsiteX3" fmla="*/ 2527300 w 6886575"/>
                <a:gd name="connsiteY3" fmla="*/ 1892300 h 2832100"/>
                <a:gd name="connsiteX4" fmla="*/ 3482975 w 6886575"/>
                <a:gd name="connsiteY4" fmla="*/ 1554163 h 2832100"/>
                <a:gd name="connsiteX5" fmla="*/ 5413375 w 6886575"/>
                <a:gd name="connsiteY5" fmla="*/ 762000 h 2832100"/>
                <a:gd name="connsiteX6" fmla="*/ 6886575 w 6886575"/>
                <a:gd name="connsiteY6" fmla="*/ 0 h 2832100"/>
                <a:gd name="connsiteX0" fmla="*/ 0 w 6886575"/>
                <a:gd name="connsiteY0" fmla="*/ 2832100 h 2832100"/>
                <a:gd name="connsiteX1" fmla="*/ 833438 w 6886575"/>
                <a:gd name="connsiteY1" fmla="*/ 2506662 h 2832100"/>
                <a:gd name="connsiteX2" fmla="*/ 1708150 w 6886575"/>
                <a:gd name="connsiteY2" fmla="*/ 2165349 h 2832100"/>
                <a:gd name="connsiteX3" fmla="*/ 2527300 w 6886575"/>
                <a:gd name="connsiteY3" fmla="*/ 1892300 h 2832100"/>
                <a:gd name="connsiteX4" fmla="*/ 3482975 w 6886575"/>
                <a:gd name="connsiteY4" fmla="*/ 1554163 h 2832100"/>
                <a:gd name="connsiteX5" fmla="*/ 5413375 w 6886575"/>
                <a:gd name="connsiteY5" fmla="*/ 762000 h 2832100"/>
                <a:gd name="connsiteX6" fmla="*/ 6886575 w 6886575"/>
                <a:gd name="connsiteY6" fmla="*/ 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6575" h="2832100">
                  <a:moveTo>
                    <a:pt x="0" y="2832100"/>
                  </a:moveTo>
                  <a:lnTo>
                    <a:pt x="833438" y="2506662"/>
                  </a:lnTo>
                  <a:lnTo>
                    <a:pt x="1708150" y="2165349"/>
                  </a:lnTo>
                  <a:lnTo>
                    <a:pt x="2527300" y="1892300"/>
                  </a:lnTo>
                  <a:lnTo>
                    <a:pt x="3482975" y="1554163"/>
                  </a:lnTo>
                  <a:lnTo>
                    <a:pt x="5413375" y="762000"/>
                  </a:lnTo>
                  <a:lnTo>
                    <a:pt x="6886575" y="0"/>
                  </a:lnTo>
                </a:path>
              </a:pathLst>
            </a:custGeom>
            <a:noFill/>
            <a:ln w="349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tx1"/>
                </a:solidFill>
                <a:latin typeface="Arial" charset="0"/>
                <a:ea typeface="ＭＳ Ｐゴシック" pitchFamily="50" charset="-128"/>
              </a:endParaRPr>
            </a:p>
          </p:txBody>
        </p:sp>
        <p:sp>
          <p:nvSpPr>
            <p:cNvPr id="51" name="Text Box 26"/>
            <p:cNvSpPr txBox="1">
              <a:spLocks noChangeAspect="1" noChangeArrowheads="1"/>
            </p:cNvSpPr>
            <p:nvPr/>
          </p:nvSpPr>
          <p:spPr bwMode="auto">
            <a:xfrm>
              <a:off x="3903277" y="4564540"/>
              <a:ext cx="688256" cy="405683"/>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atin typeface="ＭＳ ゴシック" pitchFamily="49" charset="-128"/>
                  <a:ea typeface="ＭＳ ゴシック" pitchFamily="49" charset="-128"/>
                </a:rPr>
                <a:t>新幹線</a:t>
              </a:r>
              <a:endParaRPr kumimoji="0" lang="en-US" altLang="ja-JP" sz="1200" dirty="0">
                <a:latin typeface="ＭＳ ゴシック" pitchFamily="49" charset="-128"/>
                <a:ea typeface="ＭＳ ゴシック" pitchFamily="49" charset="-128"/>
              </a:endParaRPr>
            </a:p>
            <a:p>
              <a:pPr algn="ctr"/>
              <a:r>
                <a:rPr kumimoji="0" lang="ja-JP" altLang="en-US" sz="1200" dirty="0">
                  <a:latin typeface="ＭＳ ゴシック" pitchFamily="49" charset="-128"/>
                  <a:ea typeface="ＭＳ ゴシック" pitchFamily="49" charset="-128"/>
                </a:rPr>
                <a:t>新大阪駅</a:t>
              </a:r>
            </a:p>
          </p:txBody>
        </p:sp>
        <p:sp>
          <p:nvSpPr>
            <p:cNvPr id="52" name="Text Box 26"/>
            <p:cNvSpPr txBox="1">
              <a:spLocks noChangeAspect="1" noChangeArrowheads="1"/>
            </p:cNvSpPr>
            <p:nvPr/>
          </p:nvSpPr>
          <p:spPr bwMode="auto">
            <a:xfrm>
              <a:off x="4630178" y="4409094"/>
              <a:ext cx="688256" cy="405683"/>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atin typeface="ＭＳ ゴシック" pitchFamily="49" charset="-128"/>
                  <a:ea typeface="ＭＳ ゴシック" pitchFamily="49" charset="-128"/>
                </a:rPr>
                <a:t>JR</a:t>
              </a:r>
              <a:r>
                <a:rPr kumimoji="0" lang="ja-JP" altLang="en-US" sz="1200" dirty="0">
                  <a:latin typeface="ＭＳ ゴシック" pitchFamily="49" charset="-128"/>
                  <a:ea typeface="ＭＳ ゴシック" pitchFamily="49" charset="-128"/>
                </a:rPr>
                <a:t>在来線</a:t>
              </a:r>
              <a:endParaRPr kumimoji="0" lang="en-US" altLang="ja-JP" sz="1200" dirty="0">
                <a:latin typeface="ＭＳ ゴシック" pitchFamily="49" charset="-128"/>
                <a:ea typeface="ＭＳ ゴシック" pitchFamily="49" charset="-128"/>
              </a:endParaRPr>
            </a:p>
            <a:p>
              <a:pPr algn="ctr"/>
              <a:r>
                <a:rPr kumimoji="0" lang="ja-JP" altLang="en-US" sz="1200" dirty="0">
                  <a:latin typeface="ＭＳ ゴシック" pitchFamily="49" charset="-128"/>
                  <a:ea typeface="ＭＳ ゴシック" pitchFamily="49" charset="-128"/>
                </a:rPr>
                <a:t>新大阪駅</a:t>
              </a:r>
            </a:p>
          </p:txBody>
        </p:sp>
        <p:sp>
          <p:nvSpPr>
            <p:cNvPr id="54" name="Text Box 55"/>
            <p:cNvSpPr txBox="1">
              <a:spLocks noChangeAspect="1" noChangeArrowheads="1"/>
            </p:cNvSpPr>
            <p:nvPr/>
          </p:nvSpPr>
          <p:spPr bwMode="auto">
            <a:xfrm rot="20514601">
              <a:off x="1892932" y="5159615"/>
              <a:ext cx="1149922" cy="22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atin typeface="ＭＳ ゴシック" pitchFamily="49" charset="-128"/>
                  <a:ea typeface="ＭＳ ゴシック" pitchFamily="49" charset="-128"/>
                </a:rPr>
                <a:t>ＪＲ山陽新幹線</a:t>
              </a:r>
            </a:p>
          </p:txBody>
        </p:sp>
        <p:sp>
          <p:nvSpPr>
            <p:cNvPr id="55" name="Text Box 55"/>
            <p:cNvSpPr txBox="1">
              <a:spLocks noChangeAspect="1" noChangeArrowheads="1"/>
            </p:cNvSpPr>
            <p:nvPr/>
          </p:nvSpPr>
          <p:spPr bwMode="auto">
            <a:xfrm rot="20147505">
              <a:off x="5040087" y="3903054"/>
              <a:ext cx="1303809" cy="22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atin typeface="ＭＳ ゴシック" pitchFamily="49" charset="-128"/>
                  <a:ea typeface="ＭＳ ゴシック" pitchFamily="49" charset="-128"/>
                </a:rPr>
                <a:t>ＪＲ東海道新幹線</a:t>
              </a:r>
            </a:p>
          </p:txBody>
        </p:sp>
        <p:sp>
          <p:nvSpPr>
            <p:cNvPr id="56" name="Text Box 55"/>
            <p:cNvSpPr txBox="1">
              <a:spLocks noChangeAspect="1" noChangeArrowheads="1"/>
            </p:cNvSpPr>
            <p:nvPr/>
          </p:nvSpPr>
          <p:spPr bwMode="auto">
            <a:xfrm rot="21367435">
              <a:off x="4908500" y="5973074"/>
              <a:ext cx="257369" cy="111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ja-JP" altLang="en-US" sz="1200" dirty="0">
                  <a:latin typeface="ＭＳ ゴシック" pitchFamily="49" charset="-128"/>
                  <a:ea typeface="ＭＳ ゴシック" pitchFamily="49" charset="-128"/>
                </a:rPr>
                <a:t>ＪＲ東海道本線</a:t>
              </a:r>
            </a:p>
          </p:txBody>
        </p:sp>
        <p:sp>
          <p:nvSpPr>
            <p:cNvPr id="58" name="AutoShape 35"/>
            <p:cNvSpPr>
              <a:spLocks noChangeAspect="1" noChangeArrowheads="1"/>
            </p:cNvSpPr>
            <p:nvPr/>
          </p:nvSpPr>
          <p:spPr bwMode="auto">
            <a:xfrm rot="21182880">
              <a:off x="-204206" y="4612183"/>
              <a:ext cx="1258722" cy="243602"/>
            </a:xfrm>
            <a:prstGeom prst="roundRect">
              <a:avLst>
                <a:gd name="adj" fmla="val 41667"/>
              </a:avLst>
            </a:prstGeom>
            <a:noFill/>
            <a:ln w="1587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000" tIns="0" rIns="18000" bIns="0" anchor="ctr" anchorCtr="1">
              <a:spAutoFit/>
            </a:bodyPr>
            <a:lstStyle/>
            <a:p>
              <a:pPr algn="ctr"/>
              <a:r>
                <a:rPr kumimoji="0" lang="ja-JP" altLang="en-US" sz="1200" dirty="0">
                  <a:latin typeface="ＭＳ ゴシック" pitchFamily="49" charset="-128"/>
                  <a:ea typeface="ＭＳ ゴシック" pitchFamily="49" charset="-128"/>
                </a:rPr>
                <a:t>歌島豊里線</a:t>
              </a:r>
            </a:p>
          </p:txBody>
        </p:sp>
        <p:sp>
          <p:nvSpPr>
            <p:cNvPr id="60" name="Text Box 31"/>
            <p:cNvSpPr txBox="1">
              <a:spLocks noChangeAspect="1" noChangeArrowheads="1"/>
            </p:cNvSpPr>
            <p:nvPr/>
          </p:nvSpPr>
          <p:spPr bwMode="auto">
            <a:xfrm>
              <a:off x="3033041" y="5167080"/>
              <a:ext cx="919090" cy="405683"/>
            </a:xfrm>
            <a:prstGeom prst="rect">
              <a:avLst/>
            </a:prstGeom>
            <a:solidFill>
              <a:srgbClr val="FFFFFF"/>
            </a:soli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latin typeface="ＭＳ ゴシック" pitchFamily="49" charset="-128"/>
                  <a:ea typeface="ＭＳ ゴシック" pitchFamily="49" charset="-128"/>
                </a:rPr>
                <a:t>Osaka</a:t>
              </a:r>
              <a:r>
                <a:rPr kumimoji="0" lang="ja-JP" altLang="en-US" sz="1200" dirty="0">
                  <a:latin typeface="ＭＳ ゴシック" pitchFamily="49" charset="-128"/>
                  <a:ea typeface="ＭＳ ゴシック" pitchFamily="49" charset="-128"/>
                </a:rPr>
                <a:t> </a:t>
              </a:r>
              <a:r>
                <a:rPr kumimoji="0" lang="en-US" altLang="ja-JP" sz="1200" dirty="0">
                  <a:latin typeface="ＭＳ ゴシック" pitchFamily="49" charset="-128"/>
                  <a:ea typeface="ＭＳ ゴシック" pitchFamily="49" charset="-128"/>
                </a:rPr>
                <a:t>Metro</a:t>
              </a:r>
            </a:p>
            <a:p>
              <a:pPr algn="ctr"/>
              <a:r>
                <a:rPr kumimoji="0" lang="ja-JP" altLang="en-US" sz="1200" dirty="0">
                  <a:latin typeface="ＭＳ ゴシック" pitchFamily="49" charset="-128"/>
                  <a:ea typeface="ＭＳ ゴシック" pitchFamily="49" charset="-128"/>
                </a:rPr>
                <a:t>新大阪駅</a:t>
              </a:r>
            </a:p>
          </p:txBody>
        </p:sp>
        <p:sp>
          <p:nvSpPr>
            <p:cNvPr id="61" name="フリーフォーム 60"/>
            <p:cNvSpPr/>
            <p:nvPr/>
          </p:nvSpPr>
          <p:spPr>
            <a:xfrm>
              <a:off x="1250950" y="2653506"/>
              <a:ext cx="5238750" cy="4902994"/>
            </a:xfrm>
            <a:custGeom>
              <a:avLst/>
              <a:gdLst>
                <a:gd name="connsiteX0" fmla="*/ 812800 w 5232400"/>
                <a:gd name="connsiteY0" fmla="*/ 11049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812800 w 5232400"/>
                <a:gd name="connsiteY17" fmla="*/ 1104900 h 4914900"/>
                <a:gd name="connsiteX0" fmla="*/ 565150 w 5232400"/>
                <a:gd name="connsiteY0" fmla="*/ 11303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565150 w 5232400"/>
                <a:gd name="connsiteY17" fmla="*/ 1130300 h 4914900"/>
                <a:gd name="connsiteX0" fmla="*/ 571500 w 5238750"/>
                <a:gd name="connsiteY0" fmla="*/ 1130300 h 4914900"/>
                <a:gd name="connsiteX1" fmla="*/ 768350 w 5238750"/>
                <a:gd name="connsiteY1" fmla="*/ 4826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43412 w 5238750"/>
                <a:gd name="connsiteY5" fmla="*/ 9525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25538 h 4910138"/>
                <a:gd name="connsiteX1" fmla="*/ 495300 w 5238750"/>
                <a:gd name="connsiteY1" fmla="*/ 503238 h 4910138"/>
                <a:gd name="connsiteX2" fmla="*/ 2330450 w 5238750"/>
                <a:gd name="connsiteY2" fmla="*/ 211138 h 4910138"/>
                <a:gd name="connsiteX3" fmla="*/ 2597150 w 5238750"/>
                <a:gd name="connsiteY3" fmla="*/ 198438 h 4910138"/>
                <a:gd name="connsiteX4" fmla="*/ 4083844 w 5238750"/>
                <a:gd name="connsiteY4" fmla="*/ 0 h 4910138"/>
                <a:gd name="connsiteX5" fmla="*/ 4443412 w 5238750"/>
                <a:gd name="connsiteY5" fmla="*/ 90488 h 4910138"/>
                <a:gd name="connsiteX6" fmla="*/ 5238750 w 5238750"/>
                <a:gd name="connsiteY6" fmla="*/ 427038 h 4910138"/>
                <a:gd name="connsiteX7" fmla="*/ 4425950 w 5238750"/>
                <a:gd name="connsiteY7" fmla="*/ 3297238 h 4910138"/>
                <a:gd name="connsiteX8" fmla="*/ 4324350 w 5238750"/>
                <a:gd name="connsiteY8" fmla="*/ 3716338 h 4910138"/>
                <a:gd name="connsiteX9" fmla="*/ 4298950 w 5238750"/>
                <a:gd name="connsiteY9" fmla="*/ 4592638 h 4910138"/>
                <a:gd name="connsiteX10" fmla="*/ 2444750 w 5238750"/>
                <a:gd name="connsiteY10" fmla="*/ 4656138 h 4910138"/>
                <a:gd name="connsiteX11" fmla="*/ 819150 w 5238750"/>
                <a:gd name="connsiteY11" fmla="*/ 4910138 h 4910138"/>
                <a:gd name="connsiteX12" fmla="*/ 781050 w 5238750"/>
                <a:gd name="connsiteY12" fmla="*/ 4186238 h 4910138"/>
                <a:gd name="connsiteX13" fmla="*/ 615950 w 5238750"/>
                <a:gd name="connsiteY13" fmla="*/ 3589338 h 4910138"/>
                <a:gd name="connsiteX14" fmla="*/ 374650 w 5238750"/>
                <a:gd name="connsiteY14" fmla="*/ 2928938 h 4910138"/>
                <a:gd name="connsiteX15" fmla="*/ 146050 w 5238750"/>
                <a:gd name="connsiteY15" fmla="*/ 2395538 h 4910138"/>
                <a:gd name="connsiteX16" fmla="*/ 0 w 5238750"/>
                <a:gd name="connsiteY16" fmla="*/ 1189038 h 4910138"/>
                <a:gd name="connsiteX17" fmla="*/ 571500 w 5238750"/>
                <a:gd name="connsiteY17" fmla="*/ 1125538 h 4910138"/>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0" h="4902994">
                  <a:moveTo>
                    <a:pt x="571500" y="1118394"/>
                  </a:moveTo>
                  <a:lnTo>
                    <a:pt x="495300" y="496094"/>
                  </a:lnTo>
                  <a:lnTo>
                    <a:pt x="2330450" y="203994"/>
                  </a:lnTo>
                  <a:lnTo>
                    <a:pt x="2597150" y="191294"/>
                  </a:lnTo>
                  <a:lnTo>
                    <a:pt x="4083844" y="0"/>
                  </a:lnTo>
                  <a:lnTo>
                    <a:pt x="4443412" y="83344"/>
                  </a:lnTo>
                  <a:lnTo>
                    <a:pt x="5238750" y="419894"/>
                  </a:lnTo>
                  <a:lnTo>
                    <a:pt x="4425950" y="3290094"/>
                  </a:lnTo>
                  <a:lnTo>
                    <a:pt x="4324350" y="3709194"/>
                  </a:lnTo>
                  <a:lnTo>
                    <a:pt x="4298950" y="4585494"/>
                  </a:lnTo>
                  <a:lnTo>
                    <a:pt x="2444750" y="4648994"/>
                  </a:lnTo>
                  <a:lnTo>
                    <a:pt x="819150" y="4902994"/>
                  </a:lnTo>
                  <a:lnTo>
                    <a:pt x="781050" y="4179094"/>
                  </a:lnTo>
                  <a:lnTo>
                    <a:pt x="615950" y="3582194"/>
                  </a:lnTo>
                  <a:lnTo>
                    <a:pt x="374650" y="2921794"/>
                  </a:lnTo>
                  <a:lnTo>
                    <a:pt x="146050" y="2388394"/>
                  </a:lnTo>
                  <a:lnTo>
                    <a:pt x="0" y="1181894"/>
                  </a:lnTo>
                  <a:lnTo>
                    <a:pt x="571500" y="1118394"/>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tx1"/>
                </a:solidFill>
                <a:latin typeface="Arial" charset="0"/>
                <a:ea typeface="ＭＳ Ｐゴシック" pitchFamily="50" charset="-128"/>
              </a:endParaRPr>
            </a:p>
          </p:txBody>
        </p:sp>
        <p:sp>
          <p:nvSpPr>
            <p:cNvPr id="53" name="Text Box 55"/>
            <p:cNvSpPr txBox="1">
              <a:spLocks noChangeAspect="1" noChangeArrowheads="1"/>
            </p:cNvSpPr>
            <p:nvPr/>
          </p:nvSpPr>
          <p:spPr bwMode="auto">
            <a:xfrm>
              <a:off x="3748457" y="2945738"/>
              <a:ext cx="257369" cy="1575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vert="eaVert" wrap="none" lIns="36000" tIns="18000" rIns="36000" bIns="18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kumimoji="0" lang="en-US" altLang="ja-JP" sz="1200" dirty="0">
                  <a:effectLst>
                    <a:glow rad="38100">
                      <a:schemeClr val="bg1">
                        <a:alpha val="40000"/>
                      </a:schemeClr>
                    </a:glow>
                  </a:effectLst>
                  <a:latin typeface="ＭＳ ゴシック" pitchFamily="49" charset="-128"/>
                  <a:ea typeface="ＭＳ ゴシック" pitchFamily="49" charset="-128"/>
                </a:rPr>
                <a:t>Osaka</a:t>
              </a:r>
              <a:r>
                <a:rPr kumimoji="0" lang="ja-JP" altLang="en-US" sz="1200" dirty="0">
                  <a:effectLst>
                    <a:glow rad="38100">
                      <a:schemeClr val="bg1">
                        <a:alpha val="40000"/>
                      </a:schemeClr>
                    </a:glow>
                  </a:effectLst>
                  <a:latin typeface="ＭＳ ゴシック" pitchFamily="49" charset="-128"/>
                  <a:ea typeface="ＭＳ ゴシック" pitchFamily="49" charset="-128"/>
                </a:rPr>
                <a:t> </a:t>
              </a:r>
              <a:r>
                <a:rPr kumimoji="0" lang="en-US" altLang="ja-JP" sz="1200" dirty="0">
                  <a:effectLst>
                    <a:glow rad="38100">
                      <a:schemeClr val="bg1">
                        <a:alpha val="40000"/>
                      </a:schemeClr>
                    </a:glow>
                  </a:effectLst>
                  <a:latin typeface="ＭＳ ゴシック" pitchFamily="49" charset="-128"/>
                  <a:ea typeface="ＭＳ ゴシック" pitchFamily="49" charset="-128"/>
                </a:rPr>
                <a:t>Metro</a:t>
              </a:r>
              <a:r>
                <a:rPr kumimoji="0" lang="ja-JP" altLang="en-US" sz="1200" dirty="0">
                  <a:effectLst>
                    <a:glow rad="38100">
                      <a:schemeClr val="bg1">
                        <a:alpha val="40000"/>
                      </a:schemeClr>
                    </a:glow>
                  </a:effectLst>
                  <a:latin typeface="ＭＳ ゴシック" pitchFamily="49" charset="-128"/>
                  <a:ea typeface="ＭＳ ゴシック" pitchFamily="49" charset="-128"/>
                </a:rPr>
                <a:t> 御堂筋線</a:t>
              </a:r>
            </a:p>
          </p:txBody>
        </p:sp>
      </p:grpSp>
      <p:grpSp>
        <p:nvGrpSpPr>
          <p:cNvPr id="39" name="Group 59"/>
          <p:cNvGrpSpPr>
            <a:grpSpLocks/>
          </p:cNvGrpSpPr>
          <p:nvPr/>
        </p:nvGrpSpPr>
        <p:grpSpPr bwMode="auto">
          <a:xfrm>
            <a:off x="3465011" y="6343466"/>
            <a:ext cx="4279388" cy="297524"/>
            <a:chOff x="190" y="5494"/>
            <a:chExt cx="1468" cy="173"/>
          </a:xfrm>
        </p:grpSpPr>
        <p:sp>
          <p:nvSpPr>
            <p:cNvPr id="40" name="Rectangle 60"/>
            <p:cNvSpPr>
              <a:spLocks noChangeArrowheads="1"/>
            </p:cNvSpPr>
            <p:nvPr/>
          </p:nvSpPr>
          <p:spPr bwMode="auto">
            <a:xfrm>
              <a:off x="207" y="5599"/>
              <a:ext cx="1360" cy="68"/>
            </a:xfrm>
            <a:prstGeom prst="rect">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Rectangle 61"/>
            <p:cNvSpPr>
              <a:spLocks noChangeArrowheads="1"/>
            </p:cNvSpPr>
            <p:nvPr/>
          </p:nvSpPr>
          <p:spPr bwMode="auto">
            <a:xfrm>
              <a:off x="207" y="5633"/>
              <a:ext cx="680" cy="34"/>
            </a:xfrm>
            <a:prstGeom prst="rect">
              <a:avLst/>
            </a:prstGeom>
            <a:solidFill>
              <a:srgbClr val="FFFFFF"/>
            </a:solidFill>
            <a:ln w="6350">
              <a:solidFill>
                <a:schemeClr val="tx1"/>
              </a:solidFill>
              <a:miter lim="800000"/>
              <a:headEnd/>
              <a:tailEnd/>
            </a:ln>
          </p:spPr>
          <p:txBody>
            <a:bodyPr anchor="ctr" anchorCtr="1"/>
            <a:lstStyle/>
            <a:p>
              <a:endParaRPr lang="ja-JP" altLang="en-US"/>
            </a:p>
          </p:txBody>
        </p:sp>
        <p:sp>
          <p:nvSpPr>
            <p:cNvPr id="42" name="Rectangle 62"/>
            <p:cNvSpPr>
              <a:spLocks noChangeArrowheads="1"/>
            </p:cNvSpPr>
            <p:nvPr/>
          </p:nvSpPr>
          <p:spPr bwMode="auto">
            <a:xfrm>
              <a:off x="887" y="5599"/>
              <a:ext cx="680" cy="34"/>
            </a:xfrm>
            <a:prstGeom prst="rect">
              <a:avLst/>
            </a:prstGeom>
            <a:solidFill>
              <a:srgbClr val="FFFFFF"/>
            </a:solidFill>
            <a:ln w="6350">
              <a:solidFill>
                <a:schemeClr val="tx1"/>
              </a:solidFill>
              <a:miter lim="800000"/>
              <a:headEnd/>
              <a:tailEnd/>
            </a:ln>
          </p:spPr>
          <p:txBody>
            <a:bodyPr anchor="ctr" anchorCtr="1"/>
            <a:lstStyle/>
            <a:p>
              <a:endParaRPr lang="ja-JP" altLang="en-US"/>
            </a:p>
          </p:txBody>
        </p:sp>
        <p:sp>
          <p:nvSpPr>
            <p:cNvPr id="43" name="Text Box 63"/>
            <p:cNvSpPr txBox="1">
              <a:spLocks noChangeArrowheads="1"/>
            </p:cNvSpPr>
            <p:nvPr/>
          </p:nvSpPr>
          <p:spPr bwMode="auto">
            <a:xfrm>
              <a:off x="190" y="5494"/>
              <a:ext cx="3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dirty="0">
                  <a:latin typeface="ＭＳ ゴシック" pitchFamily="49" charset="-128"/>
                  <a:ea typeface="ＭＳ ゴシック" pitchFamily="49" charset="-128"/>
                </a:rPr>
                <a:t>0</a:t>
              </a:r>
            </a:p>
          </p:txBody>
        </p:sp>
        <p:sp>
          <p:nvSpPr>
            <p:cNvPr id="44" name="Text Box 64"/>
            <p:cNvSpPr txBox="1">
              <a:spLocks noChangeArrowheads="1"/>
            </p:cNvSpPr>
            <p:nvPr/>
          </p:nvSpPr>
          <p:spPr bwMode="auto">
            <a:xfrm>
              <a:off x="814" y="5494"/>
              <a:ext cx="14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a:latin typeface="ＭＳ ゴシック" pitchFamily="49" charset="-128"/>
                  <a:ea typeface="ＭＳ ゴシック" pitchFamily="49" charset="-128"/>
                </a:rPr>
                <a:t>500m</a:t>
              </a:r>
            </a:p>
          </p:txBody>
        </p:sp>
        <p:sp>
          <p:nvSpPr>
            <p:cNvPr id="45" name="Text Box 65"/>
            <p:cNvSpPr txBox="1">
              <a:spLocks noChangeArrowheads="1"/>
            </p:cNvSpPr>
            <p:nvPr/>
          </p:nvSpPr>
          <p:spPr bwMode="auto">
            <a:xfrm>
              <a:off x="1475" y="5494"/>
              <a:ext cx="18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6000" anchor="ctr" anchorCtr="1">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1000">
                  <a:latin typeface="ＭＳ ゴシック" pitchFamily="49" charset="-128"/>
                  <a:ea typeface="ＭＳ ゴシック" pitchFamily="49" charset="-128"/>
                </a:rPr>
                <a:t>1000m</a:t>
              </a:r>
            </a:p>
          </p:txBody>
        </p:sp>
      </p:grpSp>
      <p:pic>
        <p:nvPicPr>
          <p:cNvPr id="46" name="図 45"/>
          <p:cNvPicPr>
            <a:picLocks noChangeAspect="1"/>
          </p:cNvPicPr>
          <p:nvPr/>
        </p:nvPicPr>
        <p:blipFill>
          <a:blip r:embed="rId4"/>
          <a:stretch>
            <a:fillRect/>
          </a:stretch>
        </p:blipFill>
        <p:spPr>
          <a:xfrm>
            <a:off x="7051935" y="5890876"/>
            <a:ext cx="2493480" cy="390178"/>
          </a:xfrm>
          <a:prstGeom prst="rect">
            <a:avLst/>
          </a:prstGeom>
        </p:spPr>
      </p:pic>
      <p:sp>
        <p:nvSpPr>
          <p:cNvPr id="32" name="テキスト ボックス 31">
            <a:extLst>
              <a:ext uri="{FF2B5EF4-FFF2-40B4-BE49-F238E27FC236}">
                <a16:creationId xmlns:a16="http://schemas.microsoft.com/office/drawing/2014/main" id="{F3653C1C-FEB3-4B28-90AF-857F9E7CAC81}"/>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smtClean="0"/>
              <a:t>新大阪駅周辺地域の区域（</a:t>
            </a:r>
            <a:r>
              <a:rPr lang="ja-JP" altLang="en-US" sz="2215" dirty="0"/>
              <a:t>素案</a:t>
            </a:r>
            <a:r>
              <a:rPr lang="ja-JP" altLang="en-US" sz="2215" dirty="0" smtClean="0"/>
              <a:t>）のまとめ</a:t>
            </a:r>
            <a:endParaRPr lang="ja-JP" altLang="en-US" sz="2215" dirty="0"/>
          </a:p>
        </p:txBody>
      </p:sp>
      <p:sp>
        <p:nvSpPr>
          <p:cNvPr id="34" name="AutoShape 37"/>
          <p:cNvSpPr>
            <a:spLocks noChangeAspect="1" noChangeArrowheads="1"/>
          </p:cNvSpPr>
          <p:nvPr/>
        </p:nvSpPr>
        <p:spPr bwMode="auto">
          <a:xfrm>
            <a:off x="4472869" y="1634792"/>
            <a:ext cx="310793" cy="1812736"/>
          </a:xfrm>
          <a:prstGeom prst="roundRect">
            <a:avLst>
              <a:gd name="adj" fmla="val 50000"/>
            </a:avLst>
          </a:prstGeom>
          <a:noFill/>
          <a:ln w="15875">
            <a:noFill/>
            <a:round/>
            <a:headEnd/>
            <a:tailEnd/>
          </a:ln>
        </p:spPr>
        <p:txBody>
          <a:bodyPr vert="eaVert" wrap="none" lIns="18000" tIns="18000" rIns="18000" bIns="18000" anchor="ctr" anchorCtr="1">
            <a:spAutoFit/>
          </a:bodyPr>
          <a:lstStyle/>
          <a:p>
            <a:pPr algn="ctr" eaLnBrk="0" hangingPunct="0"/>
            <a:r>
              <a:rPr lang="ja-JP" altLang="en-US" sz="1200" dirty="0" smtClean="0">
                <a:latin typeface="ＭＳ ゴシック" pitchFamily="49" charset="-128"/>
                <a:ea typeface="ＭＳ ゴシック" pitchFamily="49" charset="-128"/>
              </a:rPr>
              <a:t> 国道</a:t>
            </a:r>
            <a:r>
              <a:rPr lang="en-US" altLang="ja-JP" sz="1200" dirty="0" smtClean="0">
                <a:latin typeface="ＭＳ ゴシック" pitchFamily="49" charset="-128"/>
                <a:ea typeface="ＭＳ ゴシック" pitchFamily="49" charset="-128"/>
              </a:rPr>
              <a:t>423</a:t>
            </a:r>
            <a:r>
              <a:rPr lang="ja-JP" altLang="en-US" sz="1200" dirty="0" smtClean="0">
                <a:latin typeface="ＭＳ ゴシック" pitchFamily="49" charset="-128"/>
                <a:ea typeface="ＭＳ ゴシック" pitchFamily="49" charset="-128"/>
              </a:rPr>
              <a:t>号（新御堂筋）</a:t>
            </a:r>
            <a:endParaRPr lang="ja-JP" altLang="en-US" sz="1200" dirty="0">
              <a:latin typeface="ＭＳ ゴシック" pitchFamily="49" charset="-128"/>
              <a:ea typeface="ＭＳ ゴシック" pitchFamily="49" charset="-128"/>
            </a:endParaRPr>
          </a:p>
        </p:txBody>
      </p:sp>
      <p:sp>
        <p:nvSpPr>
          <p:cNvPr id="38" name="テキスト ボックス 37"/>
          <p:cNvSpPr txBox="1"/>
          <p:nvPr/>
        </p:nvSpPr>
        <p:spPr>
          <a:xfrm rot="21098102">
            <a:off x="3876476" y="1232010"/>
            <a:ext cx="832279" cy="400110"/>
          </a:xfrm>
          <a:prstGeom prst="rect">
            <a:avLst/>
          </a:prstGeom>
          <a:noFill/>
        </p:spPr>
        <p:txBody>
          <a:bodyPr wrap="none" rtlCol="0">
            <a:spAutoFit/>
          </a:bodyPr>
          <a:lstStyle/>
          <a:p>
            <a:pPr algn="ctr"/>
            <a:r>
              <a:rPr kumimoji="1" lang="ja-JP" altLang="en-US" sz="1000" b="1" dirty="0">
                <a:effectLst>
                  <a:glow rad="139700">
                    <a:schemeClr val="bg1"/>
                  </a:glow>
                </a:effectLst>
              </a:rPr>
              <a:t>市道淀川区</a:t>
            </a:r>
            <a:endParaRPr kumimoji="1" lang="en-US" altLang="ja-JP" sz="1000" b="1" dirty="0">
              <a:effectLst>
                <a:glow rad="139700">
                  <a:schemeClr val="bg1"/>
                </a:glow>
              </a:effectLst>
            </a:endParaRPr>
          </a:p>
          <a:p>
            <a:pPr algn="ctr"/>
            <a:r>
              <a:rPr kumimoji="1" lang="ja-JP" altLang="en-US" sz="1000" b="1" dirty="0">
                <a:effectLst>
                  <a:glow rad="139700">
                    <a:schemeClr val="bg1"/>
                  </a:glow>
                </a:effectLst>
              </a:rPr>
              <a:t>第</a:t>
            </a:r>
            <a:r>
              <a:rPr kumimoji="1" lang="en-US" altLang="ja-JP" sz="1000" b="1" dirty="0">
                <a:effectLst>
                  <a:glow rad="139700">
                    <a:schemeClr val="bg1"/>
                  </a:glow>
                </a:effectLst>
              </a:rPr>
              <a:t>1283</a:t>
            </a:r>
            <a:r>
              <a:rPr kumimoji="1" lang="ja-JP" altLang="en-US" sz="1000" b="1" dirty="0">
                <a:effectLst>
                  <a:glow rad="139700">
                    <a:schemeClr val="bg1"/>
                  </a:glow>
                </a:effectLst>
              </a:rPr>
              <a:t>号線</a:t>
            </a:r>
          </a:p>
        </p:txBody>
      </p:sp>
      <p:sp>
        <p:nvSpPr>
          <p:cNvPr id="48" name="テキスト ボックス 47"/>
          <p:cNvSpPr txBox="1"/>
          <p:nvPr/>
        </p:nvSpPr>
        <p:spPr>
          <a:xfrm rot="15700198">
            <a:off x="2753832" y="2047136"/>
            <a:ext cx="832279" cy="400110"/>
          </a:xfrm>
          <a:prstGeom prst="rect">
            <a:avLst/>
          </a:prstGeom>
          <a:noFill/>
        </p:spPr>
        <p:txBody>
          <a:bodyPr wrap="none" rtlCol="0">
            <a:spAutoFit/>
          </a:bodyPr>
          <a:lstStyle/>
          <a:p>
            <a:pPr algn="ctr"/>
            <a:r>
              <a:rPr lang="ja-JP" altLang="en-US" sz="1000" b="1" dirty="0">
                <a:effectLst>
                  <a:glow rad="139700">
                    <a:schemeClr val="bg1"/>
                  </a:glow>
                </a:effectLst>
              </a:rPr>
              <a:t>市道</a:t>
            </a:r>
            <a:r>
              <a:rPr kumimoji="1" lang="ja-JP" altLang="en-US" sz="1000" b="1" dirty="0">
                <a:effectLst>
                  <a:glow rad="139700">
                    <a:schemeClr val="bg1"/>
                  </a:glow>
                </a:effectLst>
              </a:rPr>
              <a:t>淀川区</a:t>
            </a:r>
            <a:endParaRPr kumimoji="1" lang="en-US" altLang="ja-JP" sz="1000" b="1" dirty="0">
              <a:effectLst>
                <a:glow rad="139700">
                  <a:schemeClr val="bg1"/>
                </a:glow>
              </a:effectLst>
            </a:endParaRPr>
          </a:p>
          <a:p>
            <a:pPr algn="ctr"/>
            <a:r>
              <a:rPr kumimoji="1" lang="ja-JP" altLang="en-US" sz="1000" b="1" dirty="0">
                <a:effectLst>
                  <a:glow rad="139700">
                    <a:schemeClr val="bg1"/>
                  </a:glow>
                </a:effectLst>
              </a:rPr>
              <a:t>第</a:t>
            </a:r>
            <a:r>
              <a:rPr kumimoji="1" lang="en-US" altLang="ja-JP" sz="1000" b="1" dirty="0">
                <a:effectLst>
                  <a:glow rad="139700">
                    <a:schemeClr val="bg1"/>
                  </a:glow>
                </a:effectLst>
              </a:rPr>
              <a:t>1281</a:t>
            </a:r>
            <a:r>
              <a:rPr kumimoji="1" lang="ja-JP" altLang="en-US" sz="1000" b="1" dirty="0">
                <a:effectLst>
                  <a:glow rad="139700">
                    <a:schemeClr val="bg1"/>
                  </a:glow>
                </a:effectLst>
              </a:rPr>
              <a:t>号線</a:t>
            </a:r>
          </a:p>
        </p:txBody>
      </p:sp>
      <p:sp>
        <p:nvSpPr>
          <p:cNvPr id="63" name="テキスト ボックス 62"/>
          <p:cNvSpPr txBox="1"/>
          <p:nvPr/>
        </p:nvSpPr>
        <p:spPr>
          <a:xfrm rot="4036383">
            <a:off x="1914819" y="4514251"/>
            <a:ext cx="1473481" cy="246221"/>
          </a:xfrm>
          <a:prstGeom prst="rect">
            <a:avLst/>
          </a:prstGeom>
          <a:noFill/>
        </p:spPr>
        <p:txBody>
          <a:bodyPr wrap="none" rtlCol="0">
            <a:spAutoFit/>
          </a:bodyPr>
          <a:lstStyle/>
          <a:p>
            <a:pPr algn="ctr"/>
            <a:r>
              <a:rPr kumimoji="1" lang="ja-JP" altLang="en-US" sz="1000" b="1" dirty="0">
                <a:effectLst>
                  <a:glow rad="139700">
                    <a:schemeClr val="bg1"/>
                  </a:glow>
                </a:effectLst>
              </a:rPr>
              <a:t>市道淀川区第</a:t>
            </a:r>
            <a:r>
              <a:rPr kumimoji="1" lang="en-US" altLang="ja-JP" sz="1000" b="1" dirty="0">
                <a:effectLst>
                  <a:glow rad="139700">
                    <a:schemeClr val="bg1"/>
                  </a:glow>
                </a:effectLst>
              </a:rPr>
              <a:t>1171</a:t>
            </a:r>
            <a:r>
              <a:rPr kumimoji="1" lang="ja-JP" altLang="en-US" sz="1000" b="1" dirty="0">
                <a:effectLst>
                  <a:glow rad="139700">
                    <a:schemeClr val="bg1"/>
                  </a:glow>
                </a:effectLst>
              </a:rPr>
              <a:t>号線</a:t>
            </a:r>
          </a:p>
        </p:txBody>
      </p:sp>
      <p:sp>
        <p:nvSpPr>
          <p:cNvPr id="64" name="テキスト ボックス 63"/>
          <p:cNvSpPr txBox="1"/>
          <p:nvPr/>
        </p:nvSpPr>
        <p:spPr>
          <a:xfrm rot="1289407">
            <a:off x="6908837" y="1281992"/>
            <a:ext cx="825867" cy="400110"/>
          </a:xfrm>
          <a:prstGeom prst="rect">
            <a:avLst/>
          </a:prstGeom>
          <a:noFill/>
        </p:spPr>
        <p:txBody>
          <a:bodyPr wrap="none" rtlCol="0">
            <a:spAutoFit/>
          </a:bodyPr>
          <a:lstStyle/>
          <a:p>
            <a:pPr algn="ctr"/>
            <a:r>
              <a:rPr kumimoji="1" lang="ja-JP" altLang="en-US" sz="1000" b="1" dirty="0">
                <a:effectLst>
                  <a:glow rad="139700">
                    <a:schemeClr val="bg1"/>
                  </a:glow>
                </a:effectLst>
              </a:rPr>
              <a:t>府道</a:t>
            </a:r>
            <a:endParaRPr kumimoji="1" lang="en-US" altLang="ja-JP" sz="1000" b="1" dirty="0">
              <a:effectLst>
                <a:glow rad="139700">
                  <a:schemeClr val="bg1"/>
                </a:glow>
              </a:effectLst>
            </a:endParaRPr>
          </a:p>
          <a:p>
            <a:pPr algn="ctr"/>
            <a:r>
              <a:rPr kumimoji="1" lang="ja-JP" altLang="en-US" sz="1000" b="1" dirty="0">
                <a:effectLst>
                  <a:glow rad="139700">
                    <a:schemeClr val="bg1"/>
                  </a:glow>
                </a:effectLst>
              </a:rPr>
              <a:t>熊野大阪線</a:t>
            </a:r>
          </a:p>
        </p:txBody>
      </p:sp>
      <p:sp>
        <p:nvSpPr>
          <p:cNvPr id="65" name="テキスト ボックス 64"/>
          <p:cNvSpPr txBox="1"/>
          <p:nvPr/>
        </p:nvSpPr>
        <p:spPr>
          <a:xfrm rot="21221571">
            <a:off x="2101715" y="2135434"/>
            <a:ext cx="832279" cy="400110"/>
          </a:xfrm>
          <a:prstGeom prst="rect">
            <a:avLst/>
          </a:prstGeom>
          <a:noFill/>
        </p:spPr>
        <p:txBody>
          <a:bodyPr wrap="none" rtlCol="0">
            <a:spAutoFit/>
          </a:bodyPr>
          <a:lstStyle/>
          <a:p>
            <a:pPr algn="ctr"/>
            <a:r>
              <a:rPr kumimoji="1" lang="ja-JP" altLang="en-US" sz="1000" b="1" dirty="0">
                <a:effectLst>
                  <a:glow rad="139700">
                    <a:schemeClr val="bg1"/>
                  </a:glow>
                </a:effectLst>
              </a:rPr>
              <a:t>市道淀川区</a:t>
            </a:r>
            <a:endParaRPr kumimoji="1" lang="en-US" altLang="ja-JP" sz="1000" b="1" dirty="0">
              <a:effectLst>
                <a:glow rad="139700">
                  <a:schemeClr val="bg1"/>
                </a:glow>
              </a:effectLst>
            </a:endParaRPr>
          </a:p>
          <a:p>
            <a:pPr algn="ctr"/>
            <a:r>
              <a:rPr kumimoji="1" lang="ja-JP" altLang="en-US" sz="1000" b="1" dirty="0">
                <a:effectLst>
                  <a:glow rad="139700">
                    <a:schemeClr val="bg1"/>
                  </a:glow>
                </a:effectLst>
              </a:rPr>
              <a:t>第</a:t>
            </a:r>
            <a:r>
              <a:rPr kumimoji="1" lang="en-US" altLang="ja-JP" sz="1000" b="1" dirty="0">
                <a:effectLst>
                  <a:glow rad="139700">
                    <a:schemeClr val="bg1"/>
                  </a:glow>
                </a:effectLst>
              </a:rPr>
              <a:t>1285</a:t>
            </a:r>
            <a:r>
              <a:rPr kumimoji="1" lang="ja-JP" altLang="en-US" sz="1000" b="1" dirty="0">
                <a:effectLst>
                  <a:glow rad="139700">
                    <a:schemeClr val="bg1"/>
                  </a:glow>
                </a:effectLst>
              </a:rPr>
              <a:t>号線</a:t>
            </a:r>
          </a:p>
        </p:txBody>
      </p:sp>
      <p:sp>
        <p:nvSpPr>
          <p:cNvPr id="66" name="テキスト ボックス 65"/>
          <p:cNvSpPr txBox="1"/>
          <p:nvPr/>
        </p:nvSpPr>
        <p:spPr>
          <a:xfrm rot="21221571">
            <a:off x="4249448" y="6114642"/>
            <a:ext cx="1082348" cy="246221"/>
          </a:xfrm>
          <a:prstGeom prst="rect">
            <a:avLst/>
          </a:prstGeom>
          <a:noFill/>
        </p:spPr>
        <p:txBody>
          <a:bodyPr wrap="none" rtlCol="0">
            <a:spAutoFit/>
          </a:bodyPr>
          <a:lstStyle/>
          <a:p>
            <a:pPr algn="ctr"/>
            <a:r>
              <a:rPr kumimoji="1" lang="ja-JP" altLang="en-US" sz="1000" b="1" dirty="0" smtClean="0">
                <a:effectLst>
                  <a:glow rad="139700">
                    <a:schemeClr val="bg1"/>
                  </a:glow>
                </a:effectLst>
              </a:rPr>
              <a:t>市道十三吹田線</a:t>
            </a:r>
            <a:endParaRPr kumimoji="1" lang="ja-JP" altLang="en-US" sz="1000" b="1" dirty="0">
              <a:effectLst>
                <a:glow rad="139700">
                  <a:schemeClr val="bg1"/>
                </a:glow>
              </a:effectLst>
            </a:endParaRPr>
          </a:p>
        </p:txBody>
      </p:sp>
      <p:sp>
        <p:nvSpPr>
          <p:cNvPr id="67" name="テキスト ボックス 66"/>
          <p:cNvSpPr txBox="1"/>
          <p:nvPr/>
        </p:nvSpPr>
        <p:spPr>
          <a:xfrm rot="17155205">
            <a:off x="6510223" y="4033486"/>
            <a:ext cx="1210588" cy="246221"/>
          </a:xfrm>
          <a:prstGeom prst="rect">
            <a:avLst/>
          </a:prstGeom>
          <a:noFill/>
        </p:spPr>
        <p:txBody>
          <a:bodyPr wrap="none" rtlCol="0">
            <a:spAutoFit/>
          </a:bodyPr>
          <a:lstStyle/>
          <a:p>
            <a:pPr algn="ctr"/>
            <a:r>
              <a:rPr kumimoji="1" lang="ja-JP" altLang="en-US" sz="1000" b="1" dirty="0" smtClean="0">
                <a:effectLst>
                  <a:glow rad="139700">
                    <a:schemeClr val="bg1"/>
                  </a:glow>
                </a:effectLst>
              </a:rPr>
              <a:t>市道西淡路南方線</a:t>
            </a:r>
            <a:endParaRPr kumimoji="1" lang="ja-JP" altLang="en-US" sz="1000" b="1" dirty="0">
              <a:effectLst>
                <a:glow rad="139700">
                  <a:schemeClr val="bg1"/>
                </a:glow>
              </a:effectLst>
            </a:endParaRPr>
          </a:p>
        </p:txBody>
      </p:sp>
      <p:sp>
        <p:nvSpPr>
          <p:cNvPr id="57" name="テキスト ボックス 56"/>
          <p:cNvSpPr txBox="1"/>
          <p:nvPr/>
        </p:nvSpPr>
        <p:spPr>
          <a:xfrm>
            <a:off x="7891083" y="1239841"/>
            <a:ext cx="1300953" cy="276999"/>
          </a:xfrm>
          <a:prstGeom prst="rect">
            <a:avLst/>
          </a:prstGeom>
          <a:noFill/>
        </p:spPr>
        <p:txBody>
          <a:bodyPr wrap="square" lIns="0" tIns="0" rIns="0" bIns="0" rtlCol="0">
            <a:normAutofit/>
          </a:bodyPr>
          <a:lstStyle/>
          <a:p>
            <a:r>
              <a:rPr kumimoji="1" lang="ja-JP" altLang="en-US" b="1" dirty="0" smtClean="0"/>
              <a:t>（</a:t>
            </a:r>
            <a:r>
              <a:rPr kumimoji="1" lang="en-US" altLang="ja-JP" b="1" dirty="0" smtClean="0"/>
              <a:t>114ha</a:t>
            </a:r>
            <a:r>
              <a:rPr kumimoji="1" lang="ja-JP" altLang="en-US" b="1" dirty="0" smtClean="0"/>
              <a:t>）</a:t>
            </a:r>
            <a:endParaRPr kumimoji="1" lang="ja-JP" altLang="en-US" b="1" dirty="0"/>
          </a:p>
        </p:txBody>
      </p:sp>
      <p:sp>
        <p:nvSpPr>
          <p:cNvPr id="59" name="テキスト ボックス 58"/>
          <p:cNvSpPr txBox="1"/>
          <p:nvPr/>
        </p:nvSpPr>
        <p:spPr>
          <a:xfrm rot="873468">
            <a:off x="6239094" y="1454121"/>
            <a:ext cx="697627" cy="400110"/>
          </a:xfrm>
          <a:prstGeom prst="rect">
            <a:avLst/>
          </a:prstGeom>
          <a:noFill/>
        </p:spPr>
        <p:txBody>
          <a:bodyPr wrap="none" rtlCol="0">
            <a:spAutoFit/>
          </a:bodyPr>
          <a:lstStyle/>
          <a:p>
            <a:pPr algn="ctr"/>
            <a:r>
              <a:rPr kumimoji="1" lang="ja-JP" altLang="en-US" sz="1000" b="1" dirty="0">
                <a:effectLst>
                  <a:glow rad="139700">
                    <a:schemeClr val="bg1"/>
                  </a:glow>
                </a:effectLst>
              </a:rPr>
              <a:t>点</a:t>
            </a:r>
            <a:r>
              <a:rPr kumimoji="1" lang="ja-JP" altLang="en-US" sz="1000" b="1" dirty="0" smtClean="0">
                <a:effectLst>
                  <a:glow rad="139700">
                    <a:schemeClr val="bg1"/>
                  </a:glow>
                </a:effectLst>
              </a:rPr>
              <a:t>と点を</a:t>
            </a:r>
            <a:endParaRPr kumimoji="1" lang="en-US" altLang="ja-JP" sz="1000" b="1" dirty="0" smtClean="0">
              <a:effectLst>
                <a:glow rad="139700">
                  <a:schemeClr val="bg1"/>
                </a:glow>
              </a:effectLst>
            </a:endParaRPr>
          </a:p>
          <a:p>
            <a:pPr algn="ctr"/>
            <a:r>
              <a:rPr kumimoji="1" lang="ja-JP" altLang="en-US" sz="1000" b="1" dirty="0" smtClean="0">
                <a:effectLst>
                  <a:glow rad="139700">
                    <a:schemeClr val="bg1"/>
                  </a:glow>
                </a:effectLst>
              </a:rPr>
              <a:t>結ぶ線</a:t>
            </a:r>
            <a:endParaRPr kumimoji="1" lang="ja-JP" altLang="en-US" sz="1000" b="1" dirty="0">
              <a:effectLst>
                <a:glow rad="139700">
                  <a:schemeClr val="bg1"/>
                </a:glow>
              </a:effectLst>
            </a:endParaRPr>
          </a:p>
        </p:txBody>
      </p:sp>
      <p:sp>
        <p:nvSpPr>
          <p:cNvPr id="68" name="テキスト ボックス 67"/>
          <p:cNvSpPr txBox="1"/>
          <p:nvPr/>
        </p:nvSpPr>
        <p:spPr>
          <a:xfrm>
            <a:off x="58056" y="468263"/>
            <a:ext cx="9782628" cy="699404"/>
          </a:xfrm>
          <a:prstGeom prst="rect">
            <a:avLst/>
          </a:prstGeom>
          <a:solidFill>
            <a:schemeClr val="bg1"/>
          </a:solidFill>
          <a:ln>
            <a:solidFill>
              <a:schemeClr val="tx1"/>
            </a:solidFill>
          </a:ln>
        </p:spPr>
        <p:txBody>
          <a:bodyPr wrap="square" lIns="36000" tIns="72000" rIns="36000" bIns="72000" rtlCol="0">
            <a:spAutoFit/>
          </a:bodyPr>
          <a:lstStyle/>
          <a:p>
            <a:r>
              <a:rPr kumimoji="1" lang="ja-JP" altLang="en-US" dirty="0" smtClean="0"/>
              <a:t>駅を中心</a:t>
            </a:r>
            <a:r>
              <a:rPr kumimoji="1" lang="ja-JP" altLang="en-US" dirty="0"/>
              <a:t>の</a:t>
            </a:r>
            <a:r>
              <a:rPr kumimoji="1" lang="ja-JP" altLang="en-US" dirty="0" smtClean="0"/>
              <a:t>居心地がよく歩きたくなるまちなかの形成に向けて、おおむね</a:t>
            </a:r>
            <a:r>
              <a:rPr kumimoji="1" lang="en-US" altLang="ja-JP" dirty="0"/>
              <a:t>500m</a:t>
            </a:r>
            <a:r>
              <a:rPr kumimoji="1" lang="ja-JP" altLang="en-US" dirty="0"/>
              <a:t>の範囲の</a:t>
            </a:r>
            <a:r>
              <a:rPr kumimoji="1" lang="ja-JP" altLang="en-US" dirty="0" smtClean="0"/>
              <a:t>商業地域と都市開発のあるエリア</a:t>
            </a:r>
            <a:r>
              <a:rPr kumimoji="1" lang="ja-JP" altLang="en-US" dirty="0"/>
              <a:t>を</a:t>
            </a:r>
            <a:r>
              <a:rPr kumimoji="1" lang="ja-JP" altLang="en-US" dirty="0" smtClean="0"/>
              <a:t>含む道路で囲まれる範囲を都市再生緊急整備地域の区域とする。</a:t>
            </a:r>
            <a:endParaRPr kumimoji="1" lang="en-US" altLang="ja-JP" dirty="0" smtClean="0"/>
          </a:p>
        </p:txBody>
      </p:sp>
      <p:sp>
        <p:nvSpPr>
          <p:cNvPr id="69" name="テキスト ボックス 3"/>
          <p:cNvSpPr txBox="1"/>
          <p:nvPr/>
        </p:nvSpPr>
        <p:spPr>
          <a:xfrm>
            <a:off x="9348715" y="6446464"/>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26</a:t>
            </a:r>
            <a:endParaRPr kumimoji="1" lang="ja-JP" altLang="en-US" dirty="0"/>
          </a:p>
        </p:txBody>
      </p:sp>
    </p:spTree>
    <p:extLst>
      <p:ext uri="{BB962C8B-B14F-4D97-AF65-F5344CB8AC3E}">
        <p14:creationId xmlns:p14="http://schemas.microsoft.com/office/powerpoint/2010/main" val="2554985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38098" y="695121"/>
            <a:ext cx="9789975" cy="805803"/>
          </a:xfrm>
          <a:prstGeom prst="roundRect">
            <a:avLst>
              <a:gd name="adj" fmla="val 1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3653C1C-FEB3-4B28-90AF-857F9E7CAC81}"/>
              </a:ext>
            </a:extLst>
          </p:cNvPr>
          <p:cNvSpPr txBox="1"/>
          <p:nvPr/>
        </p:nvSpPr>
        <p:spPr>
          <a:xfrm>
            <a:off x="0" y="42204"/>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a:t>都市再生緊急整備地域の区域（素案）の</a:t>
            </a:r>
            <a:r>
              <a:rPr lang="ja-JP" altLang="en-US" sz="2215" dirty="0" smtClean="0"/>
              <a:t>考え方　まとめ</a:t>
            </a:r>
            <a:endParaRPr lang="ja-JP" altLang="en-US" sz="2215" dirty="0"/>
          </a:p>
        </p:txBody>
      </p:sp>
      <p:sp>
        <p:nvSpPr>
          <p:cNvPr id="5" name="テキスト ボックス 4"/>
          <p:cNvSpPr txBox="1"/>
          <p:nvPr/>
        </p:nvSpPr>
        <p:spPr>
          <a:xfrm>
            <a:off x="49085" y="510455"/>
            <a:ext cx="8781564" cy="369332"/>
          </a:xfrm>
          <a:prstGeom prst="rect">
            <a:avLst/>
          </a:prstGeom>
          <a:solidFill>
            <a:schemeClr val="bg1"/>
          </a:solidFill>
          <a:ln>
            <a:solidFill>
              <a:schemeClr val="tx1"/>
            </a:solidFill>
          </a:ln>
        </p:spPr>
        <p:txBody>
          <a:bodyPr wrap="square" lIns="36000" rIns="36000" rtlCol="0">
            <a:spAutoFit/>
          </a:bodyPr>
          <a:lstStyle/>
          <a:p>
            <a:r>
              <a:rPr kumimoji="1" lang="ja-JP" altLang="en-US" dirty="0" smtClean="0"/>
              <a:t>都市</a:t>
            </a:r>
            <a:r>
              <a:rPr kumimoji="1" lang="ja-JP" altLang="en-US" dirty="0"/>
              <a:t>機能の向上を図るゾーン（まちづくり方針２０２２　新大阪駅エリア</a:t>
            </a:r>
            <a:r>
              <a:rPr kumimoji="1" lang="ja-JP" altLang="en-US" dirty="0" smtClean="0"/>
              <a:t>計画</a:t>
            </a:r>
            <a:r>
              <a:rPr kumimoji="1" lang="ja-JP" altLang="en-US" dirty="0"/>
              <a:t>）</a:t>
            </a:r>
            <a:endParaRPr kumimoji="1" lang="en-US" altLang="ja-JP" dirty="0"/>
          </a:p>
        </p:txBody>
      </p:sp>
      <p:sp>
        <p:nvSpPr>
          <p:cNvPr id="6" name="テキスト ボックス 5"/>
          <p:cNvSpPr txBox="1"/>
          <p:nvPr/>
        </p:nvSpPr>
        <p:spPr>
          <a:xfrm>
            <a:off x="38099" y="937275"/>
            <a:ext cx="9855200" cy="584775"/>
          </a:xfrm>
          <a:prstGeom prst="rect">
            <a:avLst/>
          </a:prstGeom>
          <a:noFill/>
        </p:spPr>
        <p:txBody>
          <a:bodyPr wrap="square" rtlCol="0">
            <a:spAutoFit/>
          </a:bodyPr>
          <a:lstStyle/>
          <a:p>
            <a:r>
              <a:rPr kumimoji="1" lang="ja-JP" altLang="en-US" sz="1600" dirty="0"/>
              <a:t>ビジネスや観光での駅からまちへの人の流れと、周辺から駅への人の流れが</a:t>
            </a:r>
            <a:r>
              <a:rPr kumimoji="1" lang="ja-JP" altLang="en-US" sz="1600" dirty="0" smtClean="0"/>
              <a:t>交わる</a:t>
            </a:r>
            <a:endParaRPr kumimoji="1" lang="en-US" altLang="ja-JP" sz="1600" dirty="0" smtClean="0"/>
          </a:p>
          <a:p>
            <a:r>
              <a:rPr kumimoji="1" lang="ja-JP" altLang="en-US" sz="1600" dirty="0" smtClean="0"/>
              <a:t>駅</a:t>
            </a:r>
            <a:r>
              <a:rPr kumimoji="1" lang="ja-JP" altLang="en-US" sz="1600" dirty="0"/>
              <a:t>から</a:t>
            </a:r>
            <a:r>
              <a:rPr kumimoji="1" lang="en-US" altLang="ja-JP" sz="1600" dirty="0"/>
              <a:t>500m</a:t>
            </a:r>
            <a:r>
              <a:rPr kumimoji="1" lang="ja-JP" altLang="en-US" sz="1600" dirty="0"/>
              <a:t>圏域（来訪者の徒歩圏）で、まとまりのある商業地域など</a:t>
            </a:r>
            <a:endParaRPr kumimoji="1" lang="en-US" altLang="ja-JP" sz="1600" dirty="0"/>
          </a:p>
        </p:txBody>
      </p:sp>
      <p:sp>
        <p:nvSpPr>
          <p:cNvPr id="10" name="テキスト ボックス 9"/>
          <p:cNvSpPr txBox="1"/>
          <p:nvPr/>
        </p:nvSpPr>
        <p:spPr>
          <a:xfrm>
            <a:off x="139698" y="2090350"/>
            <a:ext cx="3870063" cy="2671986"/>
          </a:xfrm>
          <a:prstGeom prst="rect">
            <a:avLst/>
          </a:prstGeom>
          <a:solidFill>
            <a:schemeClr val="accent4">
              <a:lumMod val="20000"/>
              <a:lumOff val="80000"/>
            </a:schemeClr>
          </a:solidFill>
          <a:ln>
            <a:solidFill>
              <a:schemeClr val="tx1"/>
            </a:solidFill>
          </a:ln>
        </p:spPr>
        <p:txBody>
          <a:bodyPr wrap="square" lIns="36000" tIns="72000" rIns="36000" bIns="72000" rtlCol="0">
            <a:noAutofit/>
          </a:bodyPr>
          <a:lstStyle/>
          <a:p>
            <a:pPr>
              <a:lnSpc>
                <a:spcPts val="1400"/>
              </a:lnSpc>
            </a:pPr>
            <a:endParaRPr kumimoji="1" lang="en-US" altLang="ja-JP" sz="1200" dirty="0" smtClean="0"/>
          </a:p>
          <a:p>
            <a:pPr>
              <a:lnSpc>
                <a:spcPts val="1400"/>
              </a:lnSpc>
            </a:pPr>
            <a:r>
              <a:rPr kumimoji="1" lang="ja-JP" altLang="en-US" sz="1200" dirty="0" smtClean="0"/>
              <a:t>〇用</a:t>
            </a:r>
            <a:r>
              <a:rPr kumimoji="1" lang="ja-JP" altLang="en-US" sz="1200" dirty="0"/>
              <a:t>途地域の指定状況</a:t>
            </a:r>
            <a:endParaRPr kumimoji="1" lang="en-US" altLang="ja-JP" sz="1200" dirty="0"/>
          </a:p>
          <a:p>
            <a:pPr>
              <a:lnSpc>
                <a:spcPts val="1400"/>
              </a:lnSpc>
            </a:pPr>
            <a:r>
              <a:rPr kumimoji="1" lang="ja-JP" altLang="en-US" sz="1200" dirty="0"/>
              <a:t>　駅周辺の商業・業務の集積を図る商業地域</a:t>
            </a:r>
            <a:endParaRPr kumimoji="1" lang="en-US" altLang="ja-JP" sz="1200" dirty="0"/>
          </a:p>
          <a:p>
            <a:pPr>
              <a:lnSpc>
                <a:spcPts val="1400"/>
              </a:lnSpc>
              <a:spcBef>
                <a:spcPts val="600"/>
              </a:spcBef>
            </a:pPr>
            <a:r>
              <a:rPr kumimoji="1" lang="ja-JP" altLang="en-US" sz="1200" dirty="0"/>
              <a:t>〇土地利用の状況</a:t>
            </a:r>
            <a:endParaRPr kumimoji="1" lang="en-US" altLang="ja-JP" sz="1200" dirty="0"/>
          </a:p>
          <a:p>
            <a:pPr marL="177800" indent="-177800">
              <a:lnSpc>
                <a:spcPts val="1400"/>
              </a:lnSpc>
            </a:pPr>
            <a:r>
              <a:rPr kumimoji="1" lang="ja-JP" altLang="en-US" sz="1200" dirty="0"/>
              <a:t>　北西・南ブロックでのオフィスやホテル等の集積の実態があるものの、基盤に比して機能集積が低い。</a:t>
            </a:r>
            <a:endParaRPr kumimoji="1" lang="en-US" altLang="ja-JP" sz="1200" dirty="0"/>
          </a:p>
          <a:p>
            <a:pPr>
              <a:lnSpc>
                <a:spcPts val="1400"/>
              </a:lnSpc>
              <a:spcBef>
                <a:spcPts val="600"/>
              </a:spcBef>
            </a:pPr>
            <a:r>
              <a:rPr kumimoji="1" lang="ja-JP" altLang="en-US" sz="1200" dirty="0"/>
              <a:t>〇都市開発や土地利用の転換のうごき</a:t>
            </a:r>
            <a:endParaRPr kumimoji="1" lang="en-US" altLang="ja-JP" sz="1200" dirty="0"/>
          </a:p>
          <a:p>
            <a:pPr>
              <a:lnSpc>
                <a:spcPts val="1400"/>
              </a:lnSpc>
            </a:pPr>
            <a:r>
              <a:rPr kumimoji="1" lang="ja-JP" altLang="en-US" sz="1200" dirty="0"/>
              <a:t>　築年数の状況</a:t>
            </a:r>
            <a:r>
              <a:rPr kumimoji="1" lang="ja-JP" altLang="en-US" sz="1200" dirty="0" smtClean="0"/>
              <a:t>（</a:t>
            </a:r>
            <a:r>
              <a:rPr kumimoji="1" lang="en-US" altLang="ja-JP" sz="1200" dirty="0"/>
              <a:t>30</a:t>
            </a:r>
            <a:r>
              <a:rPr kumimoji="1" lang="ja-JP" altLang="en-US" sz="1200" dirty="0" smtClean="0"/>
              <a:t>年</a:t>
            </a:r>
            <a:r>
              <a:rPr kumimoji="1" lang="ja-JP" altLang="en-US" sz="1200" dirty="0"/>
              <a:t>以上となる街区が多い）</a:t>
            </a:r>
            <a:endParaRPr kumimoji="1" lang="en-US" altLang="ja-JP" sz="1200" dirty="0"/>
          </a:p>
          <a:p>
            <a:pPr>
              <a:lnSpc>
                <a:spcPts val="1400"/>
              </a:lnSpc>
            </a:pPr>
            <a:r>
              <a:rPr kumimoji="1" lang="ja-JP" altLang="en-US" sz="1200" dirty="0"/>
              <a:t>　駅周辺でのオフィスやホテルの新築</a:t>
            </a:r>
            <a:endParaRPr kumimoji="1" lang="en-US" altLang="ja-JP" sz="1200" dirty="0"/>
          </a:p>
          <a:p>
            <a:pPr>
              <a:lnSpc>
                <a:spcPts val="1400"/>
              </a:lnSpc>
            </a:pPr>
            <a:r>
              <a:rPr kumimoji="1" lang="ja-JP" altLang="en-US" sz="1200" dirty="0"/>
              <a:t>　東口のまちづくりによる土地利用転換</a:t>
            </a:r>
            <a:endParaRPr kumimoji="1" lang="en-US" altLang="ja-JP" sz="1200" dirty="0"/>
          </a:p>
          <a:p>
            <a:pPr>
              <a:lnSpc>
                <a:spcPts val="1400"/>
              </a:lnSpc>
            </a:pPr>
            <a:r>
              <a:rPr kumimoji="1" lang="ja-JP" altLang="en-US" sz="1200" dirty="0"/>
              <a:t>　都市再生プロジェクトの組成への動き</a:t>
            </a:r>
            <a:endParaRPr kumimoji="1" lang="en-US" altLang="ja-JP" sz="1200" dirty="0"/>
          </a:p>
          <a:p>
            <a:pPr>
              <a:lnSpc>
                <a:spcPts val="1400"/>
              </a:lnSpc>
              <a:spcBef>
                <a:spcPts val="600"/>
              </a:spcBef>
            </a:pPr>
            <a:r>
              <a:rPr kumimoji="1" lang="ja-JP" altLang="en-US" sz="1200" dirty="0"/>
              <a:t>〇土地の価格の推移</a:t>
            </a:r>
            <a:endParaRPr kumimoji="1" lang="en-US" altLang="ja-JP" sz="1200" dirty="0"/>
          </a:p>
          <a:p>
            <a:pPr>
              <a:lnSpc>
                <a:spcPts val="1400"/>
              </a:lnSpc>
            </a:pPr>
            <a:r>
              <a:rPr kumimoji="1" lang="ja-JP" altLang="en-US" sz="1200" dirty="0"/>
              <a:t>　駅周辺</a:t>
            </a:r>
            <a:r>
              <a:rPr kumimoji="1" lang="ja-JP" altLang="en-US" sz="1200" dirty="0" smtClean="0"/>
              <a:t>一体的に土地</a:t>
            </a:r>
            <a:r>
              <a:rPr kumimoji="1" lang="ja-JP" altLang="en-US" sz="1200" dirty="0"/>
              <a:t>の</a:t>
            </a:r>
            <a:r>
              <a:rPr kumimoji="1" lang="ja-JP" altLang="en-US" sz="1200" dirty="0" smtClean="0"/>
              <a:t>価値が向上</a:t>
            </a:r>
            <a:endParaRPr kumimoji="1" lang="en-US" altLang="ja-JP" sz="1200" dirty="0" smtClean="0"/>
          </a:p>
        </p:txBody>
      </p:sp>
      <p:sp>
        <p:nvSpPr>
          <p:cNvPr id="13" name="下矢印 12"/>
          <p:cNvSpPr/>
          <p:nvPr/>
        </p:nvSpPr>
        <p:spPr>
          <a:xfrm>
            <a:off x="1661979" y="4762335"/>
            <a:ext cx="825500" cy="571635"/>
          </a:xfrm>
          <a:prstGeom prst="downArrow">
            <a:avLst>
              <a:gd name="adj1" fmla="val 50000"/>
              <a:gd name="adj2" fmla="val 374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406079" y="1899520"/>
            <a:ext cx="5362033" cy="2105249"/>
          </a:xfrm>
          <a:prstGeom prst="rect">
            <a:avLst/>
          </a:prstGeom>
          <a:solidFill>
            <a:schemeClr val="accent6">
              <a:lumMod val="20000"/>
              <a:lumOff val="80000"/>
            </a:schemeClr>
          </a:solidFill>
          <a:ln>
            <a:solidFill>
              <a:schemeClr val="tx1"/>
            </a:solidFill>
          </a:ln>
        </p:spPr>
        <p:txBody>
          <a:bodyPr wrap="square" lIns="36000" tIns="72000" rIns="36000" bIns="72000" rtlCol="0">
            <a:noAutofit/>
          </a:bodyPr>
          <a:lstStyle/>
          <a:p>
            <a:endParaRPr kumimoji="1" lang="en-US" altLang="ja-JP" sz="1200" dirty="0" smtClean="0"/>
          </a:p>
          <a:p>
            <a:r>
              <a:rPr kumimoji="1" lang="ja-JP" altLang="en-US" sz="1200" dirty="0" smtClean="0"/>
              <a:t>（</a:t>
            </a:r>
            <a:r>
              <a:rPr kumimoji="1" lang="ja-JP" altLang="en-US" sz="1200" dirty="0"/>
              <a:t>現状</a:t>
            </a:r>
            <a:r>
              <a:rPr kumimoji="1" lang="ja-JP" altLang="en-US" sz="1200" dirty="0" smtClean="0"/>
              <a:t>）</a:t>
            </a:r>
            <a:endParaRPr kumimoji="1" lang="en-US" altLang="ja-JP" sz="1200" dirty="0" smtClean="0"/>
          </a:p>
          <a:p>
            <a:r>
              <a:rPr kumimoji="1" lang="ja-JP" altLang="en-US" sz="1200" dirty="0" smtClean="0"/>
              <a:t>　・</a:t>
            </a:r>
            <a:r>
              <a:rPr kumimoji="1" lang="ja-JP" altLang="en-US" sz="1200" dirty="0"/>
              <a:t>新幹線（国土軸）、</a:t>
            </a:r>
            <a:r>
              <a:rPr kumimoji="1" lang="en-US" altLang="ja-JP" sz="1200" dirty="0"/>
              <a:t>JR</a:t>
            </a:r>
            <a:r>
              <a:rPr kumimoji="1" lang="ja-JP" altLang="en-US" sz="1200" dirty="0"/>
              <a:t>東海道本線</a:t>
            </a:r>
            <a:r>
              <a:rPr kumimoji="1" lang="ja-JP" altLang="en-US" sz="1200" dirty="0" smtClean="0"/>
              <a:t>（京阪神間</a:t>
            </a:r>
            <a:r>
              <a:rPr kumimoji="1" lang="ja-JP" altLang="en-US" sz="1200" dirty="0"/>
              <a:t>の主軸</a:t>
            </a:r>
            <a:r>
              <a:rPr kumimoji="1" lang="ja-JP" altLang="en-US" sz="1200" dirty="0" smtClean="0"/>
              <a:t>）（乗降</a:t>
            </a:r>
            <a:r>
              <a:rPr kumimoji="1" lang="en-US" altLang="ja-JP" sz="1200" dirty="0" smtClean="0"/>
              <a:t>45</a:t>
            </a:r>
            <a:r>
              <a:rPr kumimoji="1" lang="ja-JP" altLang="en-US" sz="1200" dirty="0" smtClean="0"/>
              <a:t>万人</a:t>
            </a:r>
            <a:r>
              <a:rPr kumimoji="1" lang="en-US" altLang="ja-JP" sz="1200" dirty="0" smtClean="0"/>
              <a:t>/</a:t>
            </a:r>
            <a:r>
              <a:rPr kumimoji="1" lang="ja-JP" altLang="en-US" sz="1200" dirty="0" smtClean="0"/>
              <a:t>日）</a:t>
            </a:r>
            <a:endParaRPr kumimoji="1" lang="en-US" altLang="ja-JP" sz="1200" dirty="0" smtClean="0"/>
          </a:p>
          <a:p>
            <a:r>
              <a:rPr kumimoji="1" lang="ja-JP" altLang="en-US" sz="1200" dirty="0"/>
              <a:t>　　</a:t>
            </a:r>
            <a:r>
              <a:rPr kumimoji="1" lang="en-US" altLang="ja-JP" sz="1200" dirty="0"/>
              <a:t>Osaka</a:t>
            </a:r>
            <a:r>
              <a:rPr kumimoji="1" lang="ja-JP" altLang="en-US" sz="1200" dirty="0"/>
              <a:t> </a:t>
            </a:r>
            <a:r>
              <a:rPr kumimoji="1" lang="en-US" altLang="ja-JP" sz="1200" dirty="0"/>
              <a:t>Metro</a:t>
            </a:r>
            <a:r>
              <a:rPr kumimoji="1" lang="ja-JP" altLang="en-US" sz="1200" dirty="0"/>
              <a:t>御堂筋線（大阪府市の南北の主軸）</a:t>
            </a:r>
            <a:endParaRPr kumimoji="1" lang="en-US" altLang="ja-JP" sz="1200" dirty="0"/>
          </a:p>
          <a:p>
            <a:r>
              <a:rPr kumimoji="1" lang="ja-JP" altLang="en-US" sz="1200" dirty="0"/>
              <a:t>　</a:t>
            </a:r>
            <a:r>
              <a:rPr kumimoji="1" lang="ja-JP" altLang="en-US" sz="1200" dirty="0" smtClean="0"/>
              <a:t>・国道</a:t>
            </a:r>
            <a:r>
              <a:rPr kumimoji="1" lang="en-US" altLang="ja-JP" sz="1200" dirty="0" smtClean="0"/>
              <a:t>423</a:t>
            </a:r>
            <a:r>
              <a:rPr kumimoji="1" lang="ja-JP" altLang="en-US" sz="1200" dirty="0" smtClean="0"/>
              <a:t>号（新御堂筋）（</a:t>
            </a:r>
            <a:r>
              <a:rPr kumimoji="1" lang="ja-JP" altLang="en-US" sz="1200" dirty="0"/>
              <a:t>南北軸）</a:t>
            </a:r>
            <a:endParaRPr kumimoji="1" lang="en-US" altLang="ja-JP" sz="1200" dirty="0"/>
          </a:p>
          <a:p>
            <a:r>
              <a:rPr kumimoji="1" lang="ja-JP" altLang="en-US" sz="1200" dirty="0"/>
              <a:t>　・土地区画整理事業により道路などの基盤は整備</a:t>
            </a:r>
            <a:endParaRPr kumimoji="1" lang="en-US" altLang="ja-JP" sz="1200" dirty="0"/>
          </a:p>
          <a:p>
            <a:r>
              <a:rPr kumimoji="1" lang="ja-JP" altLang="en-US" sz="1200" dirty="0"/>
              <a:t>（将来の交通基盤整備）（リニア・北陸新幹線除く）</a:t>
            </a:r>
            <a:endParaRPr kumimoji="1" lang="en-US" altLang="ja-JP" sz="1200" dirty="0"/>
          </a:p>
          <a:p>
            <a:r>
              <a:rPr kumimoji="1" lang="ja-JP" altLang="en-US" sz="1200" dirty="0"/>
              <a:t>　・大阪都市再生環状道路 淀川左岸線（高速道路アクセス向上）</a:t>
            </a:r>
            <a:endParaRPr kumimoji="1" lang="en-US" altLang="ja-JP" sz="1200" dirty="0"/>
          </a:p>
          <a:p>
            <a:r>
              <a:rPr kumimoji="1" lang="ja-JP" altLang="en-US" sz="1200" dirty="0"/>
              <a:t>　・なにわ筋線（関空アクセス向上）</a:t>
            </a:r>
            <a:endParaRPr kumimoji="1" lang="en-US" altLang="ja-JP" sz="1200" dirty="0"/>
          </a:p>
          <a:p>
            <a:r>
              <a:rPr kumimoji="1" lang="ja-JP" altLang="en-US" sz="1200" dirty="0"/>
              <a:t>　・新大阪連絡線（十三方面のアクセス向上）</a:t>
            </a:r>
            <a:endParaRPr kumimoji="1" lang="en-US" altLang="ja-JP" sz="1200" dirty="0"/>
          </a:p>
          <a:p>
            <a:r>
              <a:rPr kumimoji="1" lang="ja-JP" altLang="en-US" sz="1200" dirty="0"/>
              <a:t>　・歌島豊里線（新</a:t>
            </a:r>
            <a:r>
              <a:rPr kumimoji="1" lang="ja-JP" altLang="en-US" sz="1200" dirty="0" smtClean="0"/>
              <a:t>大阪駅エリアの</a:t>
            </a:r>
            <a:r>
              <a:rPr kumimoji="1" lang="ja-JP" altLang="en-US" sz="1200" dirty="0"/>
              <a:t>東方面からの道路アクセス向上）</a:t>
            </a:r>
            <a:endParaRPr kumimoji="1" lang="en-US" altLang="ja-JP" sz="1200" dirty="0"/>
          </a:p>
        </p:txBody>
      </p:sp>
      <p:sp>
        <p:nvSpPr>
          <p:cNvPr id="18" name="テキスト ボックス 17">
            <a:extLst>
              <a:ext uri="{FF2B5EF4-FFF2-40B4-BE49-F238E27FC236}">
                <a16:creationId xmlns:a16="http://schemas.microsoft.com/office/drawing/2014/main" id="{C3059BF4-2EED-4CF2-9779-319BA4D40EC0}"/>
              </a:ext>
            </a:extLst>
          </p:cNvPr>
          <p:cNvSpPr txBox="1"/>
          <p:nvPr/>
        </p:nvSpPr>
        <p:spPr>
          <a:xfrm>
            <a:off x="152398" y="5322581"/>
            <a:ext cx="9615714" cy="1038604"/>
          </a:xfrm>
          <a:prstGeom prst="rect">
            <a:avLst/>
          </a:prstGeom>
          <a:solidFill>
            <a:schemeClr val="accent2">
              <a:lumMod val="20000"/>
              <a:lumOff val="80000"/>
            </a:schemeClr>
          </a:solidFill>
          <a:ln>
            <a:solidFill>
              <a:schemeClr val="tx1"/>
            </a:solidFill>
          </a:ln>
        </p:spPr>
        <p:txBody>
          <a:bodyPr wrap="square" lIns="36000" tIns="72000" rIns="36000" bIns="72000" rtlCol="0">
            <a:noAutofit/>
          </a:bodyPr>
          <a:lstStyle/>
          <a:p>
            <a:r>
              <a:rPr kumimoji="1" lang="ja-JP" altLang="en-US" sz="1200" dirty="0"/>
              <a:t>新大阪駅エリアは、現状において</a:t>
            </a:r>
            <a:r>
              <a:rPr kumimoji="1" lang="ja-JP" altLang="en-US" sz="1200" dirty="0" smtClean="0"/>
              <a:t>も新御堂筋、新幹線</a:t>
            </a:r>
            <a:r>
              <a:rPr kumimoji="1" lang="ja-JP" altLang="en-US" sz="1200" dirty="0"/>
              <a:t>、</a:t>
            </a:r>
            <a:r>
              <a:rPr kumimoji="1" lang="en-US" altLang="ja-JP" sz="1200" dirty="0" smtClean="0"/>
              <a:t>JR</a:t>
            </a:r>
            <a:r>
              <a:rPr kumimoji="1" lang="ja-JP" altLang="en-US" sz="1200" dirty="0" smtClean="0"/>
              <a:t>東海道本線、</a:t>
            </a:r>
            <a:r>
              <a:rPr kumimoji="1" lang="en-US" altLang="ja-JP" sz="1200" dirty="0"/>
              <a:t>Osaka</a:t>
            </a:r>
            <a:r>
              <a:rPr kumimoji="1" lang="ja-JP" altLang="en-US" sz="1200" dirty="0"/>
              <a:t> </a:t>
            </a:r>
            <a:r>
              <a:rPr kumimoji="1" lang="en-US" altLang="ja-JP" sz="1200" dirty="0" smtClean="0"/>
              <a:t>Metro</a:t>
            </a:r>
            <a:r>
              <a:rPr kumimoji="1" lang="ja-JP" altLang="en-US" sz="1200" dirty="0" smtClean="0"/>
              <a:t>御堂筋線が接続する利便性</a:t>
            </a:r>
            <a:r>
              <a:rPr kumimoji="1" lang="ja-JP" altLang="en-US" sz="1200" dirty="0"/>
              <a:t>が高い地域であり、 </a:t>
            </a:r>
            <a:r>
              <a:rPr kumimoji="1" lang="ja-JP" altLang="en-US" sz="1200" dirty="0" smtClean="0"/>
              <a:t>将来</a:t>
            </a:r>
            <a:r>
              <a:rPr kumimoji="1" lang="ja-JP" altLang="en-US" sz="1200" dirty="0"/>
              <a:t>の交通基盤</a:t>
            </a:r>
            <a:r>
              <a:rPr kumimoji="1" lang="ja-JP" altLang="en-US" sz="1200" dirty="0" smtClean="0"/>
              <a:t>整備に</a:t>
            </a:r>
            <a:r>
              <a:rPr kumimoji="1" lang="ja-JP" altLang="en-US" sz="1200" dirty="0"/>
              <a:t>より、</a:t>
            </a:r>
            <a:r>
              <a:rPr kumimoji="1" lang="ja-JP" altLang="en-US" sz="1200" dirty="0" smtClean="0"/>
              <a:t>一層</a:t>
            </a:r>
            <a:r>
              <a:rPr kumimoji="1" lang="ja-JP" altLang="en-US" sz="1200" dirty="0"/>
              <a:t>交通</a:t>
            </a:r>
            <a:r>
              <a:rPr kumimoji="1" lang="ja-JP" altLang="en-US" sz="1200" dirty="0" smtClean="0"/>
              <a:t>利便性が高まるエリアである。こうした基盤整備の状況に加え</a:t>
            </a:r>
            <a:r>
              <a:rPr kumimoji="1" lang="ja-JP" altLang="en-US" sz="1200" dirty="0"/>
              <a:t>、</a:t>
            </a:r>
            <a:r>
              <a:rPr kumimoji="1" lang="ja-JP" altLang="en-US" sz="1200" dirty="0" smtClean="0"/>
              <a:t>駅周辺（</a:t>
            </a:r>
            <a:r>
              <a:rPr kumimoji="1" lang="en-US" altLang="ja-JP" sz="1200" dirty="0"/>
              <a:t>500m</a:t>
            </a:r>
            <a:r>
              <a:rPr kumimoji="1" lang="ja-JP" altLang="en-US" sz="1200" dirty="0"/>
              <a:t>内）では</a:t>
            </a:r>
            <a:r>
              <a:rPr kumimoji="1" lang="ja-JP" altLang="en-US" sz="1200" dirty="0" smtClean="0"/>
              <a:t>、オフィス</a:t>
            </a:r>
            <a:r>
              <a:rPr kumimoji="1" lang="ja-JP" altLang="en-US" sz="1200" dirty="0"/>
              <a:t>や</a:t>
            </a:r>
            <a:r>
              <a:rPr kumimoji="1" lang="ja-JP" altLang="en-US" sz="1200" dirty="0" smtClean="0"/>
              <a:t>ホテルの</a:t>
            </a:r>
            <a:r>
              <a:rPr kumimoji="1" lang="ja-JP" altLang="en-US" sz="1200" dirty="0"/>
              <a:t>建築などによりまちの更新が</a:t>
            </a:r>
            <a:r>
              <a:rPr kumimoji="1" lang="ja-JP" altLang="en-US" sz="1200" dirty="0" smtClean="0"/>
              <a:t>進んでおり、都市</a:t>
            </a:r>
            <a:r>
              <a:rPr kumimoji="1" lang="ja-JP" altLang="en-US" sz="1200" dirty="0"/>
              <a:t>再生に資する都市</a:t>
            </a:r>
            <a:r>
              <a:rPr kumimoji="1" lang="ja-JP" altLang="en-US" sz="1200" dirty="0" smtClean="0"/>
              <a:t>開発も動き出している</a:t>
            </a:r>
            <a:r>
              <a:rPr kumimoji="1" lang="ja-JP" altLang="en-US" sz="1200" dirty="0"/>
              <a:t>状況</a:t>
            </a:r>
            <a:r>
              <a:rPr kumimoji="1" lang="ja-JP" altLang="en-US" sz="1200" dirty="0" smtClean="0"/>
              <a:t>から、都市開発事業が進むポテンシャルを有するとともに、内在的なものも含め都市開発事業の機運が存在している。さらに、エリア</a:t>
            </a:r>
            <a:r>
              <a:rPr kumimoji="1" lang="ja-JP" altLang="en-US" sz="1200" dirty="0"/>
              <a:t>の価値を高める都市開発事業を次々に創出する</a:t>
            </a:r>
            <a:r>
              <a:rPr kumimoji="1" lang="ja-JP" altLang="en-US" sz="1200" dirty="0" smtClean="0"/>
              <a:t>取組みを進めることで、エリア全体の</a:t>
            </a:r>
            <a:r>
              <a:rPr kumimoji="1" lang="ja-JP" altLang="en-US" sz="1200" dirty="0"/>
              <a:t>都市開発事業</a:t>
            </a:r>
            <a:r>
              <a:rPr kumimoji="1" lang="ja-JP" altLang="en-US" sz="1200" dirty="0" smtClean="0"/>
              <a:t>の</a:t>
            </a:r>
            <a:r>
              <a:rPr kumimoji="1" lang="ja-JP" altLang="en-US" sz="1200" dirty="0"/>
              <a:t>機</a:t>
            </a:r>
            <a:r>
              <a:rPr kumimoji="1" lang="ja-JP" altLang="en-US" sz="1200" dirty="0" smtClean="0"/>
              <a:t>運が顕在化し、土地</a:t>
            </a:r>
            <a:r>
              <a:rPr kumimoji="1" lang="ja-JP" altLang="en-US" sz="1200" dirty="0"/>
              <a:t>利用の転換が将来</a:t>
            </a:r>
            <a:r>
              <a:rPr kumimoji="1" lang="ja-JP" altLang="en-US" sz="1200" dirty="0" smtClean="0"/>
              <a:t>見込まれる。</a:t>
            </a:r>
            <a:endParaRPr kumimoji="1" lang="en-US" altLang="ja-JP" sz="1200" dirty="0"/>
          </a:p>
        </p:txBody>
      </p:sp>
      <p:sp>
        <p:nvSpPr>
          <p:cNvPr id="2" name="正方形/長方形 1">
            <a:extLst>
              <a:ext uri="{FF2B5EF4-FFF2-40B4-BE49-F238E27FC236}">
                <a16:creationId xmlns:a16="http://schemas.microsoft.com/office/drawing/2014/main" id="{66CC967E-5EE5-498C-95A5-F4EA85F2C900}"/>
              </a:ext>
            </a:extLst>
          </p:cNvPr>
          <p:cNvSpPr/>
          <p:nvPr/>
        </p:nvSpPr>
        <p:spPr>
          <a:xfrm>
            <a:off x="811918" y="6371350"/>
            <a:ext cx="7533218" cy="523220"/>
          </a:xfrm>
          <a:prstGeom prst="rect">
            <a:avLst/>
          </a:prstGeom>
        </p:spPr>
        <p:txBody>
          <a:bodyPr wrap="square">
            <a:spAutoFit/>
          </a:bodyPr>
          <a:lstStyle/>
          <a:p>
            <a:r>
              <a:rPr kumimoji="1" lang="ja-JP" altLang="en-US" sz="1400" b="1" dirty="0" smtClean="0"/>
              <a:t>駅を中心</a:t>
            </a:r>
            <a:r>
              <a:rPr kumimoji="1" lang="ja-JP" altLang="en-US" sz="1400" b="1" dirty="0"/>
              <a:t>におおむね</a:t>
            </a:r>
            <a:r>
              <a:rPr kumimoji="1" lang="en-US" altLang="ja-JP" sz="1400" b="1" dirty="0"/>
              <a:t>500m</a:t>
            </a:r>
            <a:r>
              <a:rPr kumimoji="1" lang="ja-JP" altLang="en-US" sz="1400" b="1" dirty="0"/>
              <a:t>の範囲の商業地域及び土地</a:t>
            </a:r>
            <a:r>
              <a:rPr kumimoji="1" lang="ja-JP" altLang="en-US" sz="1400" b="1" dirty="0" smtClean="0"/>
              <a:t>利用の転換が見込まれるエリアを含み</a:t>
            </a:r>
            <a:endParaRPr kumimoji="1" lang="en-US" altLang="ja-JP" sz="1400" b="1" dirty="0" smtClean="0"/>
          </a:p>
          <a:p>
            <a:r>
              <a:rPr kumimoji="1" lang="ja-JP" altLang="en-US" sz="1400" b="1" dirty="0" smtClean="0"/>
              <a:t>幹線</a:t>
            </a:r>
            <a:r>
              <a:rPr kumimoji="1" lang="ja-JP" altLang="en-US" sz="1400" b="1" dirty="0"/>
              <a:t>道路などで囲まれるまとまりのある範囲を都市再生緊急整備地域の区域とする。</a:t>
            </a:r>
          </a:p>
        </p:txBody>
      </p:sp>
      <p:sp>
        <p:nvSpPr>
          <p:cNvPr id="3" name="矢印: 上向き折線 2">
            <a:extLst>
              <a:ext uri="{FF2B5EF4-FFF2-40B4-BE49-F238E27FC236}">
                <a16:creationId xmlns:a16="http://schemas.microsoft.com/office/drawing/2014/main" id="{7E6F377C-352E-47D9-AB81-7E03F4D8FEEB}"/>
              </a:ext>
            </a:extLst>
          </p:cNvPr>
          <p:cNvSpPr/>
          <p:nvPr/>
        </p:nvSpPr>
        <p:spPr>
          <a:xfrm rot="5400000">
            <a:off x="508599" y="6368427"/>
            <a:ext cx="330021" cy="32868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406631" y="4406065"/>
            <a:ext cx="5361481" cy="819647"/>
          </a:xfrm>
          <a:prstGeom prst="rect">
            <a:avLst/>
          </a:prstGeom>
          <a:solidFill>
            <a:schemeClr val="bg1"/>
          </a:solidFill>
          <a:ln>
            <a:solidFill>
              <a:schemeClr val="tx1"/>
            </a:solidFill>
          </a:ln>
        </p:spPr>
        <p:txBody>
          <a:bodyPr wrap="square" lIns="36000" tIns="72000" rIns="36000" bIns="72000" rtlCol="0">
            <a:noAutofit/>
          </a:bodyPr>
          <a:lstStyle/>
          <a:p>
            <a:r>
              <a:rPr kumimoji="1" lang="ja-JP" altLang="en-US" sz="1200" dirty="0" smtClean="0"/>
              <a:t>　・まち全体のブランド化</a:t>
            </a:r>
            <a:endParaRPr kumimoji="1" lang="en-US" altLang="ja-JP" sz="1200" dirty="0" smtClean="0"/>
          </a:p>
          <a:p>
            <a:r>
              <a:rPr kumimoji="1" lang="ja-JP" altLang="en-US" sz="1200" dirty="0" smtClean="0"/>
              <a:t>　・進行中の都市再生プロジェクトの着実な成功</a:t>
            </a:r>
            <a:endParaRPr kumimoji="1" lang="en-US" altLang="ja-JP" sz="1200" dirty="0" smtClean="0"/>
          </a:p>
          <a:p>
            <a:r>
              <a:rPr kumimoji="1" lang="ja-JP" altLang="en-US" sz="1200" dirty="0" smtClean="0"/>
              <a:t>　・成功例を拡散し、新たな都市開発を連鎖的につなげていく</a:t>
            </a:r>
            <a:endParaRPr kumimoji="1" lang="en-US" altLang="ja-JP" sz="1200" dirty="0" smtClean="0"/>
          </a:p>
          <a:p>
            <a:r>
              <a:rPr kumimoji="1" lang="ja-JP" altLang="en-US" sz="1200" dirty="0" smtClean="0"/>
              <a:t>　・関連施策（ソフト的な取組など）の検討など</a:t>
            </a:r>
            <a:endParaRPr kumimoji="1" lang="en-US" altLang="ja-JP" sz="1200" dirty="0" smtClean="0"/>
          </a:p>
        </p:txBody>
      </p:sp>
      <p:sp>
        <p:nvSpPr>
          <p:cNvPr id="21" name="下矢印 20"/>
          <p:cNvSpPr/>
          <p:nvPr/>
        </p:nvSpPr>
        <p:spPr>
          <a:xfrm rot="5400000">
            <a:off x="3234444" y="3914316"/>
            <a:ext cx="308681" cy="20450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p:cNvSpPr txBox="1"/>
          <p:nvPr/>
        </p:nvSpPr>
        <p:spPr>
          <a:xfrm>
            <a:off x="96833" y="1946613"/>
            <a:ext cx="2441694" cy="338554"/>
          </a:xfrm>
          <a:prstGeom prst="rect">
            <a:avLst/>
          </a:prstGeom>
          <a:solidFill>
            <a:schemeClr val="bg1"/>
          </a:solidFill>
          <a:ln>
            <a:solidFill>
              <a:schemeClr val="tx1"/>
            </a:solidFill>
          </a:ln>
        </p:spPr>
        <p:txBody>
          <a:bodyPr wrap="none" rtlCol="0">
            <a:spAutoFit/>
          </a:bodyPr>
          <a:lstStyle/>
          <a:p>
            <a:r>
              <a:rPr kumimoji="1" lang="ja-JP" altLang="en-US" sz="1600" dirty="0" smtClean="0"/>
              <a:t>都市開発のポテンシャル</a:t>
            </a:r>
            <a:endParaRPr kumimoji="1" lang="ja-JP" altLang="en-US" sz="1600" dirty="0"/>
          </a:p>
        </p:txBody>
      </p:sp>
      <p:sp>
        <p:nvSpPr>
          <p:cNvPr id="24" name="テキスト ボックス 23"/>
          <p:cNvSpPr txBox="1"/>
          <p:nvPr/>
        </p:nvSpPr>
        <p:spPr>
          <a:xfrm>
            <a:off x="4360506" y="1732892"/>
            <a:ext cx="3766022" cy="338554"/>
          </a:xfrm>
          <a:prstGeom prst="rect">
            <a:avLst/>
          </a:prstGeom>
          <a:solidFill>
            <a:schemeClr val="bg1"/>
          </a:solidFill>
          <a:ln>
            <a:solidFill>
              <a:schemeClr val="tx1"/>
            </a:solidFill>
          </a:ln>
        </p:spPr>
        <p:txBody>
          <a:bodyPr wrap="none" lIns="36000" rIns="36000" rtlCol="0">
            <a:spAutoFit/>
          </a:bodyPr>
          <a:lstStyle/>
          <a:p>
            <a:r>
              <a:rPr kumimoji="1" lang="ja-JP" altLang="en-US" sz="1600" dirty="0"/>
              <a:t>エリアを支える鉄道や幹線道路等の</a:t>
            </a:r>
            <a:r>
              <a:rPr kumimoji="1" lang="ja-JP" altLang="en-US" sz="1600" dirty="0" smtClean="0"/>
              <a:t>基盤</a:t>
            </a:r>
            <a:endParaRPr kumimoji="1" lang="en-US" altLang="ja-JP" sz="1600" dirty="0"/>
          </a:p>
        </p:txBody>
      </p:sp>
      <p:sp>
        <p:nvSpPr>
          <p:cNvPr id="25" name="テキスト ボックス 24"/>
          <p:cNvSpPr txBox="1"/>
          <p:nvPr/>
        </p:nvSpPr>
        <p:spPr>
          <a:xfrm>
            <a:off x="4360506" y="4154012"/>
            <a:ext cx="5204407" cy="282573"/>
          </a:xfrm>
          <a:prstGeom prst="rect">
            <a:avLst/>
          </a:prstGeom>
          <a:solidFill>
            <a:schemeClr val="bg1"/>
          </a:solidFill>
          <a:ln>
            <a:solidFill>
              <a:schemeClr val="tx1"/>
            </a:solidFill>
          </a:ln>
        </p:spPr>
        <p:txBody>
          <a:bodyPr wrap="square" lIns="36000" tIns="36000" rIns="36000" bIns="0" rtlCol="0">
            <a:spAutoFit/>
          </a:bodyPr>
          <a:lstStyle/>
          <a:p>
            <a:r>
              <a:rPr kumimoji="1" lang="ja-JP" altLang="en-US" sz="1600" dirty="0"/>
              <a:t>居心地がよく歩きたくなるまちなかの空間形成に向けて</a:t>
            </a:r>
            <a:endParaRPr kumimoji="1" lang="en-US" altLang="ja-JP" sz="1600" dirty="0"/>
          </a:p>
        </p:txBody>
      </p:sp>
      <p:sp>
        <p:nvSpPr>
          <p:cNvPr id="26" name="二等辺三角形 25"/>
          <p:cNvSpPr/>
          <p:nvPr/>
        </p:nvSpPr>
        <p:spPr>
          <a:xfrm rot="16200000">
            <a:off x="3795052" y="2867470"/>
            <a:ext cx="791743" cy="2773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下矢印 26"/>
          <p:cNvSpPr/>
          <p:nvPr/>
        </p:nvSpPr>
        <p:spPr>
          <a:xfrm>
            <a:off x="1661979" y="1451632"/>
            <a:ext cx="825500" cy="524365"/>
          </a:xfrm>
          <a:prstGeom prst="downArrow">
            <a:avLst>
              <a:gd name="adj1" fmla="val 50000"/>
              <a:gd name="adj2" fmla="val 374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27</a:t>
            </a:r>
            <a:endParaRPr kumimoji="1" lang="ja-JP" altLang="en-US" dirty="0"/>
          </a:p>
        </p:txBody>
      </p:sp>
    </p:spTree>
    <p:extLst>
      <p:ext uri="{BB962C8B-B14F-4D97-AF65-F5344CB8AC3E}">
        <p14:creationId xmlns:p14="http://schemas.microsoft.com/office/powerpoint/2010/main" val="3240417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D83D26F-544E-498A-921A-044CCB4B72EC}"/>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a:t>地域整備</a:t>
            </a:r>
            <a:r>
              <a:rPr lang="ja-JP" altLang="en-US" sz="2215" dirty="0" smtClean="0"/>
              <a:t>方針（素案）とまちづくり</a:t>
            </a:r>
            <a:r>
              <a:rPr lang="ja-JP" altLang="en-US" sz="2215" dirty="0"/>
              <a:t>方針２０２２の関係性</a:t>
            </a:r>
          </a:p>
        </p:txBody>
      </p:sp>
      <p:graphicFrame>
        <p:nvGraphicFramePr>
          <p:cNvPr id="7" name="表 7">
            <a:extLst>
              <a:ext uri="{FF2B5EF4-FFF2-40B4-BE49-F238E27FC236}">
                <a16:creationId xmlns:a16="http://schemas.microsoft.com/office/drawing/2014/main" id="{65B9C943-B211-4C81-8094-8143D78FAE88}"/>
              </a:ext>
            </a:extLst>
          </p:cNvPr>
          <p:cNvGraphicFramePr>
            <a:graphicFrameLocks noGrp="1"/>
          </p:cNvGraphicFramePr>
          <p:nvPr>
            <p:extLst>
              <p:ext uri="{D42A27DB-BD31-4B8C-83A1-F6EECF244321}">
                <p14:modId xmlns:p14="http://schemas.microsoft.com/office/powerpoint/2010/main" val="772722291"/>
              </p:ext>
            </p:extLst>
          </p:nvPr>
        </p:nvGraphicFramePr>
        <p:xfrm>
          <a:off x="118358" y="1518999"/>
          <a:ext cx="6065484" cy="5286540"/>
        </p:xfrm>
        <a:graphic>
          <a:graphicData uri="http://schemas.openxmlformats.org/drawingml/2006/table">
            <a:tbl>
              <a:tblPr firstRow="1" bandRow="1">
                <a:tableStyleId>{5C22544A-7EE6-4342-B048-85BDC9FD1C3A}</a:tableStyleId>
              </a:tblPr>
              <a:tblGrid>
                <a:gridCol w="2065284">
                  <a:extLst>
                    <a:ext uri="{9D8B030D-6E8A-4147-A177-3AD203B41FA5}">
                      <a16:colId xmlns:a16="http://schemas.microsoft.com/office/drawing/2014/main" val="3643046956"/>
                    </a:ext>
                  </a:extLst>
                </a:gridCol>
                <a:gridCol w="4000200">
                  <a:extLst>
                    <a:ext uri="{9D8B030D-6E8A-4147-A177-3AD203B41FA5}">
                      <a16:colId xmlns:a16="http://schemas.microsoft.com/office/drawing/2014/main" val="2559109173"/>
                    </a:ext>
                  </a:extLst>
                </a:gridCol>
              </a:tblGrid>
              <a:tr h="503178">
                <a:tc>
                  <a:txBody>
                    <a:bodyPr/>
                    <a:lstStyle/>
                    <a:p>
                      <a:pPr algn="ctr"/>
                      <a:r>
                        <a:rPr kumimoji="1" lang="ja-JP" altLang="en-US" sz="1400" dirty="0"/>
                        <a:t>地域整備</a:t>
                      </a:r>
                      <a:r>
                        <a:rPr kumimoji="1" lang="ja-JP" altLang="en-US" sz="1400" dirty="0" smtClean="0"/>
                        <a:t>方針に</a:t>
                      </a:r>
                      <a:endParaRPr kumimoji="1" lang="en-US" altLang="ja-JP" sz="1400" dirty="0" smtClean="0"/>
                    </a:p>
                    <a:p>
                      <a:pPr algn="ctr"/>
                      <a:r>
                        <a:rPr kumimoji="1" lang="ja-JP" altLang="en-US" sz="1400" dirty="0" smtClean="0"/>
                        <a:t>記載</a:t>
                      </a:r>
                      <a:r>
                        <a:rPr kumimoji="1" lang="ja-JP" altLang="en-US" sz="1400" dirty="0"/>
                        <a:t>すべき事項</a:t>
                      </a:r>
                    </a:p>
                  </a:txBody>
                  <a:tcPr anchor="ctr"/>
                </a:tc>
                <a:tc>
                  <a:txBody>
                    <a:bodyPr/>
                    <a:lstStyle/>
                    <a:p>
                      <a:pPr algn="ctr"/>
                      <a:r>
                        <a:rPr kumimoji="1" lang="ja-JP" altLang="en-US" sz="1400" dirty="0"/>
                        <a:t>まちづくり方針２０２２との関係</a:t>
                      </a:r>
                    </a:p>
                  </a:txBody>
                  <a:tcPr anchor="ctr"/>
                </a:tc>
                <a:extLst>
                  <a:ext uri="{0D108BD9-81ED-4DB2-BD59-A6C34878D82A}">
                    <a16:rowId xmlns:a16="http://schemas.microsoft.com/office/drawing/2014/main" val="2427262123"/>
                  </a:ext>
                </a:extLst>
              </a:tr>
              <a:tr h="1124752">
                <a:tc>
                  <a:txBody>
                    <a:bodyPr/>
                    <a:lstStyle/>
                    <a:p>
                      <a:r>
                        <a:rPr kumimoji="1" lang="ja-JP" altLang="en-US" sz="1400" dirty="0"/>
                        <a:t>整備の目標</a:t>
                      </a:r>
                    </a:p>
                  </a:txBody>
                  <a:tcPr anchor="ctr"/>
                </a:tc>
                <a:tc>
                  <a:txBody>
                    <a:bodyPr/>
                    <a:lstStyle/>
                    <a:p>
                      <a:r>
                        <a:rPr kumimoji="1" lang="en-US" altLang="ja-JP" sz="1400" dirty="0"/>
                        <a:t>【</a:t>
                      </a:r>
                      <a:r>
                        <a:rPr kumimoji="1" lang="ja-JP" altLang="en-US" sz="1400" dirty="0"/>
                        <a:t>全体構想</a:t>
                      </a:r>
                      <a:r>
                        <a:rPr kumimoji="1" lang="en-US" altLang="ja-JP" sz="1400" dirty="0"/>
                        <a:t>】</a:t>
                      </a:r>
                    </a:p>
                    <a:p>
                      <a:pPr marL="182563" indent="0"/>
                      <a:r>
                        <a:rPr kumimoji="1" lang="ja-JP" altLang="en-US" sz="1400" dirty="0"/>
                        <a:t>「めざすべき大きな方向性」、「新大阪駅周辺地域が担うべき役割」、「導入すべき都市機能」、「新大阪、十三、淡路の分担」などから整理</a:t>
                      </a:r>
                    </a:p>
                  </a:txBody>
                  <a:tcPr anchor="ctr"/>
                </a:tc>
                <a:extLst>
                  <a:ext uri="{0D108BD9-81ED-4DB2-BD59-A6C34878D82A}">
                    <a16:rowId xmlns:a16="http://schemas.microsoft.com/office/drawing/2014/main" val="3265986216"/>
                  </a:ext>
                </a:extLst>
              </a:tr>
              <a:tr h="1119270">
                <a:tc>
                  <a:txBody>
                    <a:bodyPr/>
                    <a:lstStyle/>
                    <a:p>
                      <a:r>
                        <a:rPr lang="ja-JP" altLang="en-US" sz="1400" dirty="0">
                          <a:effectLst/>
                        </a:rPr>
                        <a:t>都市開発事業を通じて増進すべき都市機能に関する事項</a:t>
                      </a:r>
                      <a:endParaRPr kumimoji="1" lang="ja-JP" altLang="en-US" sz="1400" dirty="0"/>
                    </a:p>
                  </a:txBody>
                  <a:tcPr anchor="ctr"/>
                </a:tc>
                <a:tc>
                  <a:txBody>
                    <a:bodyPr/>
                    <a:lstStyle/>
                    <a:p>
                      <a:r>
                        <a:rPr kumimoji="1" lang="en-US" altLang="ja-JP" sz="1400" dirty="0"/>
                        <a:t>【</a:t>
                      </a:r>
                      <a:r>
                        <a:rPr kumimoji="1" lang="ja-JP" altLang="en-US" sz="1400" dirty="0"/>
                        <a:t>新大阪駅エリア計画</a:t>
                      </a:r>
                      <a:r>
                        <a:rPr kumimoji="1" lang="en-US" altLang="ja-JP" sz="1400" dirty="0"/>
                        <a:t>】</a:t>
                      </a:r>
                    </a:p>
                    <a:p>
                      <a:pPr marL="182563" indent="0"/>
                      <a:r>
                        <a:rPr kumimoji="1" lang="ja-JP" altLang="en-US" sz="1400" dirty="0"/>
                        <a:t>「駅まち一体の空間づくり（ハード整備） エリア価値向上に向けた民間都市開発への期待」などから整理</a:t>
                      </a:r>
                    </a:p>
                  </a:txBody>
                  <a:tcPr anchor="ctr"/>
                </a:tc>
                <a:extLst>
                  <a:ext uri="{0D108BD9-81ED-4DB2-BD59-A6C34878D82A}">
                    <a16:rowId xmlns:a16="http://schemas.microsoft.com/office/drawing/2014/main" val="3253443226"/>
                  </a:ext>
                </a:extLst>
              </a:tr>
              <a:tr h="1331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effectLst/>
                        </a:rPr>
                        <a:t>都市開発事業の施行に関連して必要となる公共施設その他の公益的施設の整備及び管理に関する基本的な事項</a:t>
                      </a:r>
                    </a:p>
                  </a:txBody>
                  <a:tcPr anchor="ctr"/>
                </a:tc>
                <a:tc>
                  <a:txBody>
                    <a:bodyPr/>
                    <a:lstStyle/>
                    <a:p>
                      <a:r>
                        <a:rPr kumimoji="1" lang="en-US" altLang="ja-JP" sz="1400" dirty="0"/>
                        <a:t>【</a:t>
                      </a:r>
                      <a:r>
                        <a:rPr kumimoji="1" lang="ja-JP" altLang="en-US" sz="1400" dirty="0"/>
                        <a:t>新大阪駅エリア計画</a:t>
                      </a:r>
                      <a:r>
                        <a:rPr kumimoji="1" lang="en-US" altLang="ja-JP" sz="1400" dirty="0"/>
                        <a:t>】</a:t>
                      </a:r>
                    </a:p>
                    <a:p>
                      <a:pPr marL="182563" indent="0"/>
                      <a:r>
                        <a:rPr kumimoji="1" lang="ja-JP" altLang="en-US" sz="1400" dirty="0"/>
                        <a:t>「駅まち一体の空間づくり（ハード整備） 新幹線新駅プロジェクト（検討の方向性）」などから</a:t>
                      </a:r>
                      <a:r>
                        <a:rPr kumimoji="1" lang="ja-JP" altLang="en-US" sz="1400" dirty="0" smtClean="0"/>
                        <a:t>整理</a:t>
                      </a:r>
                      <a:endParaRPr kumimoji="1" lang="en-US" altLang="ja-JP" sz="1400" dirty="0" smtClean="0"/>
                    </a:p>
                    <a:p>
                      <a:pPr marL="182563" indent="0"/>
                      <a:r>
                        <a:rPr kumimoji="1" lang="ja-JP" altLang="en-US" sz="1400" dirty="0" smtClean="0"/>
                        <a:t>（</a:t>
                      </a:r>
                      <a:r>
                        <a:rPr kumimoji="1" lang="ja-JP" altLang="en-US" sz="1400" dirty="0"/>
                        <a:t>広域交通結節施設、駅とまちをつなぐ</a:t>
                      </a:r>
                      <a:r>
                        <a:rPr kumimoji="1" lang="ja-JP" altLang="en-US" sz="1400" dirty="0" smtClean="0"/>
                        <a:t>歩行者動</a:t>
                      </a:r>
                      <a:r>
                        <a:rPr kumimoji="1" lang="ja-JP" altLang="en-US" sz="1400" dirty="0"/>
                        <a:t>線、新大阪連絡線新駅プロジェクト）</a:t>
                      </a:r>
                    </a:p>
                  </a:txBody>
                  <a:tcPr anchor="ctr"/>
                </a:tc>
                <a:extLst>
                  <a:ext uri="{0D108BD9-81ED-4DB2-BD59-A6C34878D82A}">
                    <a16:rowId xmlns:a16="http://schemas.microsoft.com/office/drawing/2014/main" val="3961151421"/>
                  </a:ext>
                </a:extLst>
              </a:tr>
              <a:tr h="1119270">
                <a:tc>
                  <a:txBody>
                    <a:bodyPr/>
                    <a:lstStyle/>
                    <a:p>
                      <a:r>
                        <a:rPr lang="ja-JP" altLang="en-US" sz="1400" dirty="0">
                          <a:effectLst/>
                        </a:rPr>
                        <a:t>緊急かつ重点的な市街地の整備の推進に関し必要な事項</a:t>
                      </a:r>
                      <a:endParaRPr kumimoji="1" lang="ja-JP" altLang="en-US" sz="1400" dirty="0"/>
                    </a:p>
                  </a:txBody>
                  <a:tcPr anchor="ctr"/>
                </a:tc>
                <a:tc>
                  <a:txBody>
                    <a:bodyPr/>
                    <a:lstStyle/>
                    <a:p>
                      <a:r>
                        <a:rPr kumimoji="1" lang="en-US" altLang="ja-JP" sz="1400" dirty="0"/>
                        <a:t>【</a:t>
                      </a:r>
                      <a:r>
                        <a:rPr kumimoji="1" lang="ja-JP" altLang="en-US" sz="1400" dirty="0"/>
                        <a:t>新大阪駅エリア計画</a:t>
                      </a:r>
                      <a:r>
                        <a:rPr kumimoji="1" lang="en-US" altLang="ja-JP" sz="1400" dirty="0"/>
                        <a:t>】</a:t>
                      </a:r>
                    </a:p>
                    <a:p>
                      <a:pPr marL="182563" indent="0"/>
                      <a:r>
                        <a:rPr kumimoji="1" lang="ja-JP" altLang="en-US" sz="1400" dirty="0"/>
                        <a:t>人と人をつなぎエリアの活性化を図る</a:t>
                      </a:r>
                      <a:r>
                        <a:rPr kumimoji="1" lang="ja-JP" altLang="en-US" sz="1400" dirty="0" smtClean="0"/>
                        <a:t>取組み</a:t>
                      </a:r>
                      <a:r>
                        <a:rPr kumimoji="1" lang="ja-JP" altLang="en-US" sz="1400" dirty="0"/>
                        <a:t>などから整理</a:t>
                      </a:r>
                    </a:p>
                  </a:txBody>
                  <a:tcPr anchor="ctr"/>
                </a:tc>
                <a:extLst>
                  <a:ext uri="{0D108BD9-81ED-4DB2-BD59-A6C34878D82A}">
                    <a16:rowId xmlns:a16="http://schemas.microsoft.com/office/drawing/2014/main" val="1452177312"/>
                  </a:ext>
                </a:extLst>
              </a:tr>
            </a:tbl>
          </a:graphicData>
        </a:graphic>
      </p:graphicFrame>
      <p:sp>
        <p:nvSpPr>
          <p:cNvPr id="8" name="テキスト ボックス 7">
            <a:extLst>
              <a:ext uri="{FF2B5EF4-FFF2-40B4-BE49-F238E27FC236}">
                <a16:creationId xmlns:a16="http://schemas.microsoft.com/office/drawing/2014/main" id="{DEF2CB73-5D19-46B1-A6FA-B44B9F49C688}"/>
              </a:ext>
            </a:extLst>
          </p:cNvPr>
          <p:cNvSpPr txBox="1"/>
          <p:nvPr/>
        </p:nvSpPr>
        <p:spPr>
          <a:xfrm>
            <a:off x="118358" y="560599"/>
            <a:ext cx="9787642" cy="830997"/>
          </a:xfrm>
          <a:prstGeom prst="rect">
            <a:avLst/>
          </a:prstGeom>
          <a:noFill/>
        </p:spPr>
        <p:txBody>
          <a:bodyPr wrap="square" rtlCol="0">
            <a:spAutoFit/>
          </a:bodyPr>
          <a:lstStyle/>
          <a:p>
            <a:r>
              <a:rPr kumimoji="1" lang="ja-JP" altLang="en-US" sz="1600" dirty="0"/>
              <a:t>　</a:t>
            </a:r>
            <a:r>
              <a:rPr kumimoji="1" lang="ja-JP" altLang="en-US" sz="1600" dirty="0" smtClean="0"/>
              <a:t>今回の地域</a:t>
            </a:r>
            <a:r>
              <a:rPr kumimoji="1" lang="ja-JP" altLang="en-US" sz="1600" dirty="0"/>
              <a:t>整備方針には</a:t>
            </a:r>
            <a:r>
              <a:rPr kumimoji="1" lang="ja-JP" altLang="en-US" sz="1600" dirty="0" smtClean="0"/>
              <a:t>、今後駅位置などが決まっていくリニア</a:t>
            </a:r>
            <a:r>
              <a:rPr kumimoji="1" lang="ja-JP" altLang="en-US" sz="1600" dirty="0"/>
              <a:t>中央新幹線・北陸</a:t>
            </a:r>
            <a:r>
              <a:rPr kumimoji="1" lang="ja-JP" altLang="en-US" sz="1600" dirty="0" smtClean="0"/>
              <a:t>新幹線を前提にした記載</a:t>
            </a:r>
            <a:r>
              <a:rPr kumimoji="1" lang="ja-JP" altLang="en-US" sz="1600" dirty="0"/>
              <a:t>はできないものの、まちづくり方針２０２２で取りまとめた内容を踏まえて</a:t>
            </a:r>
            <a:r>
              <a:rPr kumimoji="1" lang="ja-JP" altLang="en-US" sz="1600" dirty="0" smtClean="0"/>
              <a:t>、取り組む</a:t>
            </a:r>
            <a:r>
              <a:rPr kumimoji="1" lang="ja-JP" altLang="en-US" sz="1600" dirty="0"/>
              <a:t>べき内容</a:t>
            </a:r>
            <a:r>
              <a:rPr kumimoji="1" lang="ja-JP" altLang="en-US" sz="1600" dirty="0" smtClean="0"/>
              <a:t>を整理</a:t>
            </a:r>
            <a:r>
              <a:rPr kumimoji="1" lang="ja-JP" altLang="en-US" sz="1600" dirty="0"/>
              <a:t>して記載</a:t>
            </a:r>
            <a:r>
              <a:rPr kumimoji="1" lang="ja-JP" altLang="en-US" sz="1600" dirty="0" smtClean="0"/>
              <a:t>。リニア中央新幹線、北陸新幹線の駅位置が示されれば、地域整備方針を更新する。</a:t>
            </a:r>
            <a:endParaRPr kumimoji="1" lang="ja-JP" altLang="en-US" sz="1600" dirty="0"/>
          </a:p>
        </p:txBody>
      </p:sp>
      <p:pic>
        <p:nvPicPr>
          <p:cNvPr id="2" name="図 1"/>
          <p:cNvPicPr>
            <a:picLocks noChangeAspect="1"/>
          </p:cNvPicPr>
          <p:nvPr/>
        </p:nvPicPr>
        <p:blipFill>
          <a:blip r:embed="rId2"/>
          <a:stretch>
            <a:fillRect/>
          </a:stretch>
        </p:blipFill>
        <p:spPr>
          <a:xfrm>
            <a:off x="6183841" y="2359039"/>
            <a:ext cx="3722159" cy="4305808"/>
          </a:xfrm>
          <a:prstGeom prst="rect">
            <a:avLst/>
          </a:prstGeom>
        </p:spPr>
      </p:pic>
      <p:sp>
        <p:nvSpPr>
          <p:cNvPr id="3" name="テキスト ボックス 2"/>
          <p:cNvSpPr txBox="1"/>
          <p:nvPr/>
        </p:nvSpPr>
        <p:spPr>
          <a:xfrm>
            <a:off x="6438384" y="1518999"/>
            <a:ext cx="3467616" cy="584775"/>
          </a:xfrm>
          <a:prstGeom prst="rect">
            <a:avLst/>
          </a:prstGeom>
          <a:noFill/>
        </p:spPr>
        <p:txBody>
          <a:bodyPr wrap="none" rtlCol="0">
            <a:spAutoFit/>
          </a:bodyPr>
          <a:lstStyle/>
          <a:p>
            <a:r>
              <a:rPr lang="ja-JP" altLang="en-US" sz="1600" dirty="0" smtClean="0"/>
              <a:t>（</a:t>
            </a:r>
            <a:r>
              <a:rPr lang="ja-JP" altLang="ja-JP" sz="1600" dirty="0" smtClean="0"/>
              <a:t>大阪</a:t>
            </a:r>
            <a:r>
              <a:rPr lang="ja-JP" altLang="ja-JP" sz="1600" dirty="0"/>
              <a:t>都市軸と国土軸と</a:t>
            </a:r>
            <a:r>
              <a:rPr lang="ja-JP" altLang="ja-JP" sz="1600" dirty="0" smtClean="0"/>
              <a:t>の</a:t>
            </a:r>
            <a:endParaRPr lang="en-US" altLang="ja-JP" sz="1600" dirty="0" smtClean="0"/>
          </a:p>
          <a:p>
            <a:r>
              <a:rPr lang="ja-JP" altLang="ja-JP" sz="1600" dirty="0" smtClean="0"/>
              <a:t>クロスポイント</a:t>
            </a:r>
            <a:r>
              <a:rPr lang="ja-JP" altLang="ja-JP" sz="1600" dirty="0"/>
              <a:t>に位置する新</a:t>
            </a:r>
            <a:r>
              <a:rPr lang="ja-JP" altLang="ja-JP" sz="1600" dirty="0" smtClean="0"/>
              <a:t>大阪</a:t>
            </a:r>
            <a:r>
              <a:rPr lang="ja-JP" altLang="en-US" sz="1600" dirty="0" smtClean="0"/>
              <a:t>）</a:t>
            </a:r>
            <a:endParaRPr kumimoji="1" lang="ja-JP" altLang="en-US" sz="1600" dirty="0"/>
          </a:p>
        </p:txBody>
      </p:sp>
      <p:sp>
        <p:nvSpPr>
          <p:cNvPr id="9" name="テキスト ボックス 3"/>
          <p:cNvSpPr txBox="1"/>
          <p:nvPr/>
        </p:nvSpPr>
        <p:spPr>
          <a:xfrm>
            <a:off x="9348715" y="6446464"/>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10</a:t>
            </a:r>
            <a:endParaRPr kumimoji="1" lang="ja-JP" altLang="en-US" dirty="0"/>
          </a:p>
        </p:txBody>
      </p:sp>
    </p:spTree>
    <p:extLst>
      <p:ext uri="{BB962C8B-B14F-4D97-AF65-F5344CB8AC3E}">
        <p14:creationId xmlns:p14="http://schemas.microsoft.com/office/powerpoint/2010/main" val="13742450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28</a:t>
            </a:r>
            <a:endParaRPr kumimoji="1" lang="ja-JP" altLang="en-US" dirty="0"/>
          </a:p>
        </p:txBody>
      </p:sp>
    </p:spTree>
    <p:extLst>
      <p:ext uri="{BB962C8B-B14F-4D97-AF65-F5344CB8AC3E}">
        <p14:creationId xmlns:p14="http://schemas.microsoft.com/office/powerpoint/2010/main" val="2707328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図 74"/>
          <p:cNvPicPr>
            <a:picLocks noChangeAspect="1"/>
          </p:cNvPicPr>
          <p:nvPr/>
        </p:nvPicPr>
        <p:blipFill rotWithShape="1">
          <a:blip r:embed="rId2"/>
          <a:srcRect b="6409"/>
          <a:stretch/>
        </p:blipFill>
        <p:spPr>
          <a:xfrm>
            <a:off x="572448" y="744465"/>
            <a:ext cx="8761104" cy="6113535"/>
          </a:xfrm>
          <a:prstGeom prst="rect">
            <a:avLst/>
          </a:prstGeom>
        </p:spPr>
      </p:pic>
      <p:sp>
        <p:nvSpPr>
          <p:cNvPr id="76" name="テキスト ボックス 75">
            <a:extLst>
              <a:ext uri="{FF2B5EF4-FFF2-40B4-BE49-F238E27FC236}">
                <a16:creationId xmlns:a16="http://schemas.microsoft.com/office/drawing/2014/main" id="{F3653C1C-FEB3-4B28-90AF-857F9E7CAC81}"/>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smtClean="0"/>
              <a:t>地域</a:t>
            </a:r>
            <a:r>
              <a:rPr lang="ja-JP" altLang="en-US" sz="2215" dirty="0"/>
              <a:t>整備</a:t>
            </a:r>
            <a:r>
              <a:rPr lang="ja-JP" altLang="en-US" sz="2215" dirty="0" smtClean="0"/>
              <a:t>方針（素案）と</a:t>
            </a:r>
            <a:r>
              <a:rPr lang="ja-JP" altLang="en-US" sz="2215" dirty="0"/>
              <a:t>新大阪駅エリア計画</a:t>
            </a:r>
            <a:r>
              <a:rPr lang="ja-JP" altLang="en-US" sz="2215" dirty="0" smtClean="0"/>
              <a:t>との</a:t>
            </a:r>
            <a:r>
              <a:rPr lang="ja-JP" altLang="en-US" sz="2215" dirty="0"/>
              <a:t>関係性（都市開発、公共施設）</a:t>
            </a:r>
            <a:endParaRPr lang="en-US" altLang="ja-JP" sz="2215" dirty="0" smtClean="0"/>
          </a:p>
        </p:txBody>
      </p:sp>
      <p:sp>
        <p:nvSpPr>
          <p:cNvPr id="2" name="テキスト ボックス 1"/>
          <p:cNvSpPr txBox="1"/>
          <p:nvPr/>
        </p:nvSpPr>
        <p:spPr>
          <a:xfrm>
            <a:off x="-159657" y="433196"/>
            <a:ext cx="7571303" cy="369332"/>
          </a:xfrm>
          <a:prstGeom prst="rect">
            <a:avLst/>
          </a:prstGeom>
          <a:noFill/>
        </p:spPr>
        <p:txBody>
          <a:bodyPr wrap="none" rtlCol="0">
            <a:spAutoFit/>
          </a:bodyPr>
          <a:lstStyle/>
          <a:p>
            <a:r>
              <a:rPr lang="ja-JP" altLang="en-US" dirty="0" smtClean="0"/>
              <a:t>（</a:t>
            </a:r>
            <a:r>
              <a:rPr lang="ja-JP" altLang="ja-JP" dirty="0" smtClean="0"/>
              <a:t>都市</a:t>
            </a:r>
            <a:r>
              <a:rPr lang="ja-JP" altLang="ja-JP" dirty="0"/>
              <a:t>機能の向上を図る</a:t>
            </a:r>
            <a:r>
              <a:rPr lang="ja-JP" altLang="ja-JP" dirty="0" smtClean="0"/>
              <a:t>ゾーン</a:t>
            </a:r>
            <a:r>
              <a:rPr lang="ja-JP" altLang="en-US" dirty="0" smtClean="0"/>
              <a:t>と新大阪のまちづくりのプロジェクト）</a:t>
            </a:r>
            <a:endParaRPr kumimoji="1" lang="ja-JP" altLang="en-US" dirty="0"/>
          </a:p>
        </p:txBody>
      </p:sp>
      <p:sp>
        <p:nvSpPr>
          <p:cNvPr id="6" name="正方形/長方形 5"/>
          <p:cNvSpPr/>
          <p:nvPr/>
        </p:nvSpPr>
        <p:spPr>
          <a:xfrm>
            <a:off x="6505421" y="3641749"/>
            <a:ext cx="3190168" cy="1077218"/>
          </a:xfrm>
          <a:prstGeom prst="rect">
            <a:avLst/>
          </a:prstGeom>
          <a:solidFill>
            <a:srgbClr val="002060"/>
          </a:solidFill>
        </p:spPr>
        <p:txBody>
          <a:bodyPr wrap="square">
            <a:spAutoFit/>
          </a:bodyPr>
          <a:lstStyle/>
          <a:p>
            <a:pPr algn="ctr"/>
            <a:r>
              <a:rPr lang="ja-JP" altLang="en-US" sz="1600" b="1" kern="100" dirty="0">
                <a:solidFill>
                  <a:schemeClr val="bg1"/>
                </a:solidFill>
              </a:rPr>
              <a:t>〇</a:t>
            </a:r>
            <a:r>
              <a:rPr lang="ja-JP" altLang="ja-JP" sz="1600" b="1" kern="100" dirty="0" smtClean="0">
                <a:solidFill>
                  <a:schemeClr val="bg1"/>
                </a:solidFill>
              </a:rPr>
              <a:t>都市</a:t>
            </a:r>
            <a:r>
              <a:rPr lang="ja-JP" altLang="ja-JP" sz="1600" b="1" kern="100" dirty="0">
                <a:solidFill>
                  <a:schemeClr val="bg1"/>
                </a:solidFill>
              </a:rPr>
              <a:t>開発事業を通じて増進すべき都市機能に関する事項</a:t>
            </a:r>
            <a:endParaRPr lang="ja-JP" altLang="ja-JP" sz="1600" b="1" kern="100" dirty="0">
              <a:solidFill>
                <a:schemeClr val="bg1"/>
              </a:solidFill>
              <a:latin typeface="Century" panose="02040604050505020304" pitchFamily="18" charset="0"/>
              <a:ea typeface="ＭＳ 明朝" panose="02020609040205080304" pitchFamily="17" charset="-128"/>
              <a:cs typeface="Times New Roman" panose="02020603050405020304" pitchFamily="18" charset="0"/>
            </a:endParaRPr>
          </a:p>
          <a:p>
            <a:pPr algn="ctr"/>
            <a:r>
              <a:rPr lang="ja-JP" altLang="en-US" sz="1600" b="1" kern="100" dirty="0" smtClean="0">
                <a:solidFill>
                  <a:schemeClr val="bg1"/>
                </a:solidFill>
              </a:rPr>
              <a:t>〇</a:t>
            </a:r>
            <a:r>
              <a:rPr lang="ja-JP" altLang="ja-JP" sz="1600" b="1" kern="100" dirty="0" smtClean="0">
                <a:solidFill>
                  <a:schemeClr val="bg1"/>
                </a:solidFill>
              </a:rPr>
              <a:t>公共</a:t>
            </a:r>
            <a:r>
              <a:rPr lang="ja-JP" altLang="ja-JP" sz="1600" b="1" kern="100" dirty="0">
                <a:solidFill>
                  <a:schemeClr val="bg1"/>
                </a:solidFill>
              </a:rPr>
              <a:t>施設その他の公益的施設</a:t>
            </a:r>
            <a:r>
              <a:rPr lang="ja-JP" altLang="ja-JP" sz="1600" b="1" kern="100" dirty="0" smtClean="0">
                <a:solidFill>
                  <a:schemeClr val="bg1"/>
                </a:solidFill>
              </a:rPr>
              <a:t>の整備</a:t>
            </a:r>
            <a:r>
              <a:rPr lang="ja-JP" altLang="ja-JP" sz="1600" b="1" kern="100" dirty="0">
                <a:solidFill>
                  <a:schemeClr val="bg1"/>
                </a:solidFill>
              </a:rPr>
              <a:t>に関する基本的事項</a:t>
            </a:r>
            <a:endParaRPr lang="ja-JP" altLang="ja-JP" sz="1600" b="1" kern="100" dirty="0">
              <a:solidFill>
                <a:schemeClr val="bg1"/>
              </a:solidFill>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5" name="直線コネクタ 4"/>
          <p:cNvCxnSpPr/>
          <p:nvPr/>
        </p:nvCxnSpPr>
        <p:spPr>
          <a:xfrm>
            <a:off x="3342085" y="2765473"/>
            <a:ext cx="3872711" cy="87627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endCxn id="6" idx="0"/>
          </p:cNvCxnSpPr>
          <p:nvPr/>
        </p:nvCxnSpPr>
        <p:spPr>
          <a:xfrm>
            <a:off x="7709095" y="2628521"/>
            <a:ext cx="391410" cy="1013228"/>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11</a:t>
            </a:r>
            <a:endParaRPr kumimoji="1" lang="ja-JP" altLang="en-US" dirty="0"/>
          </a:p>
        </p:txBody>
      </p:sp>
    </p:spTree>
    <p:extLst>
      <p:ext uri="{BB962C8B-B14F-4D97-AF65-F5344CB8AC3E}">
        <p14:creationId xmlns:p14="http://schemas.microsoft.com/office/powerpoint/2010/main" val="2779479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3653C1C-FEB3-4B28-90AF-857F9E7CAC81}"/>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a:t>地域整備</a:t>
            </a:r>
            <a:r>
              <a:rPr lang="ja-JP" altLang="en-US" sz="2215" dirty="0" smtClean="0"/>
              <a:t>方針（素案）と</a:t>
            </a:r>
            <a:r>
              <a:rPr lang="ja-JP" altLang="en-US" sz="2215" dirty="0"/>
              <a:t>新大阪駅エリア計画との関係性（都市開発、公共施設）</a:t>
            </a:r>
            <a:endParaRPr lang="en-US" altLang="ja-JP" sz="2215" dirty="0"/>
          </a:p>
        </p:txBody>
      </p:sp>
      <p:pic>
        <p:nvPicPr>
          <p:cNvPr id="6" name="図 5"/>
          <p:cNvPicPr/>
          <p:nvPr/>
        </p:nvPicPr>
        <p:blipFill>
          <a:blip r:embed="rId2">
            <a:extLst>
              <a:ext uri="{28A0092B-C50C-407E-A947-70E740481C1C}">
                <a14:useLocalDpi xmlns:a14="http://schemas.microsoft.com/office/drawing/2010/main"/>
              </a:ext>
            </a:extLst>
          </a:blip>
          <a:srcRect/>
          <a:stretch>
            <a:fillRect/>
          </a:stretch>
        </p:blipFill>
        <p:spPr bwMode="auto">
          <a:xfrm>
            <a:off x="312714" y="742551"/>
            <a:ext cx="9254527" cy="5911468"/>
          </a:xfrm>
          <a:prstGeom prst="rect">
            <a:avLst/>
          </a:prstGeom>
          <a:noFill/>
          <a:ln>
            <a:noFill/>
          </a:ln>
        </p:spPr>
      </p:pic>
      <p:sp>
        <p:nvSpPr>
          <p:cNvPr id="2" name="テキスト ボックス 1"/>
          <p:cNvSpPr txBox="1"/>
          <p:nvPr/>
        </p:nvSpPr>
        <p:spPr>
          <a:xfrm>
            <a:off x="-203201" y="403207"/>
            <a:ext cx="9828332" cy="338554"/>
          </a:xfrm>
          <a:prstGeom prst="rect">
            <a:avLst/>
          </a:prstGeom>
          <a:noFill/>
        </p:spPr>
        <p:txBody>
          <a:bodyPr wrap="none" rtlCol="0">
            <a:spAutoFit/>
          </a:bodyPr>
          <a:lstStyle/>
          <a:p>
            <a:r>
              <a:rPr kumimoji="1" lang="ja-JP" altLang="en-US" sz="1600" dirty="0" smtClean="0"/>
              <a:t>（</a:t>
            </a:r>
            <a:r>
              <a:rPr lang="ja-JP" altLang="ja-JP" sz="1600" dirty="0"/>
              <a:t>機能の向上を図るゾーンにおける駅とまちが一体となった空間形成と周辺ゾーンの関係性の</a:t>
            </a:r>
            <a:r>
              <a:rPr lang="ja-JP" altLang="ja-JP" sz="1600" dirty="0" smtClean="0"/>
              <a:t>イメージ</a:t>
            </a:r>
            <a:r>
              <a:rPr lang="ja-JP" altLang="en-US" sz="1600" dirty="0" smtClean="0"/>
              <a:t>）</a:t>
            </a:r>
            <a:endParaRPr kumimoji="1" lang="ja-JP" altLang="en-US" sz="1600" dirty="0"/>
          </a:p>
        </p:txBody>
      </p:sp>
      <p:sp>
        <p:nvSpPr>
          <p:cNvPr id="5" name="テキスト ボックス 3"/>
          <p:cNvSpPr txBox="1"/>
          <p:nvPr/>
        </p:nvSpPr>
        <p:spPr>
          <a:xfrm>
            <a:off x="9348715" y="6446464"/>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12</a:t>
            </a:r>
            <a:endParaRPr kumimoji="1" lang="ja-JP" altLang="en-US" dirty="0"/>
          </a:p>
        </p:txBody>
      </p:sp>
    </p:spTree>
    <p:extLst>
      <p:ext uri="{BB962C8B-B14F-4D97-AF65-F5344CB8AC3E}">
        <p14:creationId xmlns:p14="http://schemas.microsoft.com/office/powerpoint/2010/main" val="166933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3653C1C-FEB3-4B28-90AF-857F9E7CAC81}"/>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smtClean="0"/>
              <a:t>地域</a:t>
            </a:r>
            <a:r>
              <a:rPr lang="ja-JP" altLang="en-US" sz="2215" dirty="0"/>
              <a:t>整備</a:t>
            </a:r>
            <a:r>
              <a:rPr lang="ja-JP" altLang="en-US" sz="2215" dirty="0" smtClean="0"/>
              <a:t>方針（素案）の</a:t>
            </a:r>
            <a:r>
              <a:rPr lang="ja-JP" altLang="en-US" sz="2215" dirty="0"/>
              <a:t>新大阪駅エリア計画と関係性（都市開発）</a:t>
            </a:r>
            <a:endParaRPr lang="en-US" altLang="ja-JP" sz="2215" dirty="0" smtClean="0"/>
          </a:p>
        </p:txBody>
      </p:sp>
      <p:pic>
        <p:nvPicPr>
          <p:cNvPr id="5" name="図 4"/>
          <p:cNvPicPr/>
          <p:nvPr/>
        </p:nvPicPr>
        <p:blipFill>
          <a:blip r:embed="rId2">
            <a:extLst>
              <a:ext uri="{28A0092B-C50C-407E-A947-70E740481C1C}">
                <a14:useLocalDpi xmlns:a14="http://schemas.microsoft.com/office/drawing/2010/main"/>
              </a:ext>
            </a:extLst>
          </a:blip>
          <a:srcRect/>
          <a:stretch>
            <a:fillRect/>
          </a:stretch>
        </p:blipFill>
        <p:spPr bwMode="auto">
          <a:xfrm>
            <a:off x="219075" y="725994"/>
            <a:ext cx="9467850" cy="3013780"/>
          </a:xfrm>
          <a:prstGeom prst="rect">
            <a:avLst/>
          </a:prstGeom>
          <a:noFill/>
          <a:ln>
            <a:noFill/>
          </a:ln>
        </p:spPr>
      </p:pic>
      <p:pic>
        <p:nvPicPr>
          <p:cNvPr id="7" name="図 6"/>
          <p:cNvPicPr/>
          <p:nvPr/>
        </p:nvPicPr>
        <p:blipFill>
          <a:blip r:embed="rId3">
            <a:extLst>
              <a:ext uri="{28A0092B-C50C-407E-A947-70E740481C1C}">
                <a14:useLocalDpi xmlns:a14="http://schemas.microsoft.com/office/drawing/2010/main"/>
              </a:ext>
            </a:extLst>
          </a:blip>
          <a:srcRect/>
          <a:stretch>
            <a:fillRect/>
          </a:stretch>
        </p:blipFill>
        <p:spPr bwMode="auto">
          <a:xfrm>
            <a:off x="946695" y="3880172"/>
            <a:ext cx="5607685" cy="2943225"/>
          </a:xfrm>
          <a:prstGeom prst="rect">
            <a:avLst/>
          </a:prstGeom>
          <a:noFill/>
          <a:ln>
            <a:noFill/>
          </a:ln>
        </p:spPr>
      </p:pic>
      <p:sp>
        <p:nvSpPr>
          <p:cNvPr id="2" name="テキスト ボックス 1"/>
          <p:cNvSpPr txBox="1"/>
          <p:nvPr/>
        </p:nvSpPr>
        <p:spPr>
          <a:xfrm>
            <a:off x="-171450" y="394929"/>
            <a:ext cx="4339650" cy="369332"/>
          </a:xfrm>
          <a:prstGeom prst="rect">
            <a:avLst/>
          </a:prstGeom>
          <a:noFill/>
        </p:spPr>
        <p:txBody>
          <a:bodyPr wrap="none" rtlCol="0">
            <a:spAutoFit/>
          </a:bodyPr>
          <a:lstStyle/>
          <a:p>
            <a:r>
              <a:rPr lang="ja-JP" altLang="ja-JP" dirty="0"/>
              <a:t>（民間都市開発に期待する内容の概要）</a:t>
            </a:r>
            <a:endParaRPr kumimoji="1" lang="ja-JP" altLang="en-US" dirty="0"/>
          </a:p>
        </p:txBody>
      </p:sp>
      <p:sp>
        <p:nvSpPr>
          <p:cNvPr id="3" name="テキスト ボックス 2"/>
          <p:cNvSpPr txBox="1"/>
          <p:nvPr/>
        </p:nvSpPr>
        <p:spPr>
          <a:xfrm>
            <a:off x="-171450" y="3739774"/>
            <a:ext cx="3185487" cy="369332"/>
          </a:xfrm>
          <a:prstGeom prst="rect">
            <a:avLst/>
          </a:prstGeom>
          <a:noFill/>
        </p:spPr>
        <p:txBody>
          <a:bodyPr wrap="none" rtlCol="0">
            <a:spAutoFit/>
          </a:bodyPr>
          <a:lstStyle/>
          <a:p>
            <a:r>
              <a:rPr lang="ja-JP" altLang="ja-JP" dirty="0"/>
              <a:t>（民間都市開発のイメージ）</a:t>
            </a:r>
            <a:endParaRPr kumimoji="1" lang="ja-JP" altLang="en-US" dirty="0"/>
          </a:p>
        </p:txBody>
      </p:sp>
      <p:sp>
        <p:nvSpPr>
          <p:cNvPr id="8"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13</a:t>
            </a:r>
            <a:endParaRPr kumimoji="1" lang="ja-JP" altLang="en-US" dirty="0"/>
          </a:p>
        </p:txBody>
      </p:sp>
    </p:spTree>
    <p:extLst>
      <p:ext uri="{BB962C8B-B14F-4D97-AF65-F5344CB8AC3E}">
        <p14:creationId xmlns:p14="http://schemas.microsoft.com/office/powerpoint/2010/main" val="3961345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50896952-327D-4B31-AD83-366693B9C5B9}"/>
              </a:ext>
            </a:extLst>
          </p:cNvPr>
          <p:cNvGraphicFramePr>
            <a:graphicFrameLocks noGrp="1"/>
          </p:cNvGraphicFramePr>
          <p:nvPr>
            <p:extLst>
              <p:ext uri="{D42A27DB-BD31-4B8C-83A1-F6EECF244321}">
                <p14:modId xmlns:p14="http://schemas.microsoft.com/office/powerpoint/2010/main" val="1278402739"/>
              </p:ext>
            </p:extLst>
          </p:nvPr>
        </p:nvGraphicFramePr>
        <p:xfrm>
          <a:off x="93931" y="452604"/>
          <a:ext cx="9678719" cy="6195256"/>
        </p:xfrm>
        <a:graphic>
          <a:graphicData uri="http://schemas.openxmlformats.org/drawingml/2006/table">
            <a:tbl>
              <a:tblPr firstRow="1" firstCol="1" bandRow="1" bandCol="1">
                <a:tableStyleId>{5940675A-B579-460E-94D1-54222C63F5DA}</a:tableStyleId>
              </a:tblPr>
              <a:tblGrid>
                <a:gridCol w="766517">
                  <a:extLst>
                    <a:ext uri="{9D8B030D-6E8A-4147-A177-3AD203B41FA5}">
                      <a16:colId xmlns:a16="http://schemas.microsoft.com/office/drawing/2014/main" val="3876881610"/>
                    </a:ext>
                  </a:extLst>
                </a:gridCol>
                <a:gridCol w="1854177">
                  <a:extLst>
                    <a:ext uri="{9D8B030D-6E8A-4147-A177-3AD203B41FA5}">
                      <a16:colId xmlns:a16="http://schemas.microsoft.com/office/drawing/2014/main" val="2236593529"/>
                    </a:ext>
                  </a:extLst>
                </a:gridCol>
                <a:gridCol w="2995992">
                  <a:extLst>
                    <a:ext uri="{9D8B030D-6E8A-4147-A177-3AD203B41FA5}">
                      <a16:colId xmlns:a16="http://schemas.microsoft.com/office/drawing/2014/main" val="2154120918"/>
                    </a:ext>
                  </a:extLst>
                </a:gridCol>
                <a:gridCol w="2066311">
                  <a:extLst>
                    <a:ext uri="{9D8B030D-6E8A-4147-A177-3AD203B41FA5}">
                      <a16:colId xmlns:a16="http://schemas.microsoft.com/office/drawing/2014/main" val="2788773943"/>
                    </a:ext>
                  </a:extLst>
                </a:gridCol>
                <a:gridCol w="1995722">
                  <a:extLst>
                    <a:ext uri="{9D8B030D-6E8A-4147-A177-3AD203B41FA5}">
                      <a16:colId xmlns:a16="http://schemas.microsoft.com/office/drawing/2014/main" val="2233072252"/>
                    </a:ext>
                  </a:extLst>
                </a:gridCol>
              </a:tblGrid>
              <a:tr h="431024">
                <a:tc>
                  <a:txBody>
                    <a:bodyPr/>
                    <a:lstStyle/>
                    <a:p>
                      <a:pPr algn="ctr">
                        <a:lnSpc>
                          <a:spcPts val="1500"/>
                        </a:lnSpc>
                      </a:pPr>
                      <a:r>
                        <a:rPr lang="ja-JP" sz="1000" u="none" kern="100" dirty="0">
                          <a:solidFill>
                            <a:schemeClr val="tx1"/>
                          </a:solidFill>
                          <a:effectLst/>
                        </a:rPr>
                        <a:t>地域名称</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tc>
                  <a:txBody>
                    <a:bodyPr/>
                    <a:lstStyle/>
                    <a:p>
                      <a:pPr algn="ctr">
                        <a:lnSpc>
                          <a:spcPts val="1500"/>
                        </a:lnSpc>
                      </a:pPr>
                      <a:r>
                        <a:rPr lang="ja-JP" sz="1000" u="none" kern="100" dirty="0">
                          <a:solidFill>
                            <a:schemeClr val="tx1"/>
                          </a:solidFill>
                          <a:effectLst/>
                        </a:rPr>
                        <a:t>整備の目標</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tc>
                  <a:txBody>
                    <a:bodyPr/>
                    <a:lstStyle/>
                    <a:p>
                      <a:pPr algn="ctr">
                        <a:lnSpc>
                          <a:spcPts val="1500"/>
                        </a:lnSpc>
                      </a:pPr>
                      <a:r>
                        <a:rPr lang="ja-JP" sz="1000" u="none" kern="100" dirty="0">
                          <a:solidFill>
                            <a:schemeClr val="tx1"/>
                          </a:solidFill>
                          <a:effectLst/>
                        </a:rPr>
                        <a:t>都市開発事業を通じて増進すべき</a:t>
                      </a:r>
                    </a:p>
                    <a:p>
                      <a:pPr algn="ctr">
                        <a:lnSpc>
                          <a:spcPts val="1500"/>
                        </a:lnSpc>
                      </a:pPr>
                      <a:r>
                        <a:rPr lang="ja-JP" sz="1000" u="none" kern="100" dirty="0">
                          <a:solidFill>
                            <a:schemeClr val="tx1"/>
                          </a:solidFill>
                          <a:effectLst/>
                        </a:rPr>
                        <a:t>都市機能に関する事項</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tc>
                  <a:txBody>
                    <a:bodyPr/>
                    <a:lstStyle/>
                    <a:p>
                      <a:pPr algn="ctr">
                        <a:lnSpc>
                          <a:spcPts val="1500"/>
                        </a:lnSpc>
                      </a:pPr>
                      <a:r>
                        <a:rPr lang="ja-JP" sz="1000" u="none" kern="100" dirty="0">
                          <a:solidFill>
                            <a:schemeClr val="tx1"/>
                          </a:solidFill>
                          <a:effectLst/>
                        </a:rPr>
                        <a:t>公共施設その他の公益的施設の</a:t>
                      </a:r>
                    </a:p>
                    <a:p>
                      <a:pPr algn="ctr">
                        <a:lnSpc>
                          <a:spcPts val="1500"/>
                        </a:lnSpc>
                      </a:pPr>
                      <a:r>
                        <a:rPr lang="ja-JP" sz="1000" u="none" kern="100" dirty="0">
                          <a:solidFill>
                            <a:schemeClr val="tx1"/>
                          </a:solidFill>
                          <a:effectLst/>
                        </a:rPr>
                        <a:t>整備に関する基本的事項</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tc>
                  <a:txBody>
                    <a:bodyPr/>
                    <a:lstStyle/>
                    <a:p>
                      <a:pPr algn="ctr">
                        <a:lnSpc>
                          <a:spcPts val="1500"/>
                        </a:lnSpc>
                      </a:pPr>
                      <a:r>
                        <a:rPr lang="ja-JP" sz="1000" u="none" kern="100" dirty="0">
                          <a:solidFill>
                            <a:schemeClr val="tx1"/>
                          </a:solidFill>
                          <a:effectLst/>
                        </a:rPr>
                        <a:t>緊急かつ重点的な市街地の</a:t>
                      </a:r>
                    </a:p>
                    <a:p>
                      <a:pPr algn="ctr">
                        <a:lnSpc>
                          <a:spcPts val="1500"/>
                        </a:lnSpc>
                      </a:pPr>
                      <a:r>
                        <a:rPr lang="ja-JP" sz="1000" u="none" kern="100" dirty="0">
                          <a:solidFill>
                            <a:schemeClr val="tx1"/>
                          </a:solidFill>
                          <a:effectLst/>
                        </a:rPr>
                        <a:t>整備の推進に関し必要な事項</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extLst>
                  <a:ext uri="{0D108BD9-81ED-4DB2-BD59-A6C34878D82A}">
                    <a16:rowId xmlns:a16="http://schemas.microsoft.com/office/drawing/2014/main" val="3543398044"/>
                  </a:ext>
                </a:extLst>
              </a:tr>
              <a:tr h="5742256">
                <a:tc>
                  <a:txBody>
                    <a:bodyPr/>
                    <a:lstStyle/>
                    <a:p>
                      <a:pPr algn="just">
                        <a:lnSpc>
                          <a:spcPts val="1200"/>
                        </a:lnSpc>
                      </a:pPr>
                      <a:endParaRPr lang="en-US" altLang="ja-JP" sz="1050" u="none" kern="100" dirty="0" smtClean="0">
                        <a:solidFill>
                          <a:schemeClr val="tx1"/>
                        </a:solidFill>
                        <a:effectLst/>
                      </a:endParaRPr>
                    </a:p>
                    <a:p>
                      <a:pPr algn="just">
                        <a:lnSpc>
                          <a:spcPts val="1200"/>
                        </a:lnSpc>
                      </a:pPr>
                      <a:r>
                        <a:rPr lang="ja-JP" sz="1050" u="none" kern="100" dirty="0" smtClean="0">
                          <a:solidFill>
                            <a:schemeClr val="tx1"/>
                          </a:solidFill>
                          <a:effectLst/>
                        </a:rPr>
                        <a:t>新</a:t>
                      </a:r>
                      <a:r>
                        <a:rPr lang="ja-JP" sz="1050" u="none" kern="100" dirty="0">
                          <a:solidFill>
                            <a:schemeClr val="tx1"/>
                          </a:solidFill>
                          <a:effectLst/>
                        </a:rPr>
                        <a:t>大阪駅周辺地域</a:t>
                      </a:r>
                      <a:endParaRPr lang="ja-JP" sz="105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0"/>
                </a:tc>
                <a:tc>
                  <a:txBody>
                    <a:bodyPr/>
                    <a:lstStyle/>
                    <a:p>
                      <a:pPr algn="just">
                        <a:lnSpc>
                          <a:spcPts val="1300"/>
                        </a:lnSpc>
                      </a:pPr>
                      <a:r>
                        <a:rPr lang="ja-JP" sz="1050" u="none" kern="100" dirty="0">
                          <a:solidFill>
                            <a:schemeClr val="tx1"/>
                          </a:solidFill>
                          <a:effectLst/>
                        </a:rPr>
                        <a:t>〔都市再生緊急整備地域</a:t>
                      </a:r>
                      <a:r>
                        <a:rPr lang="ja-JP" sz="1050" u="none" kern="100" dirty="0" smtClean="0">
                          <a:solidFill>
                            <a:schemeClr val="tx1"/>
                          </a:solidFill>
                          <a:effectLst/>
                        </a:rPr>
                        <a:t>〕</a:t>
                      </a:r>
                    </a:p>
                    <a:p>
                      <a:pPr indent="101600" algn="just">
                        <a:lnSpc>
                          <a:spcPts val="1300"/>
                        </a:lnSpc>
                      </a:pPr>
                      <a:r>
                        <a:rPr lang="ja-JP" altLang="en-US" sz="1050" u="none" kern="100" dirty="0" smtClean="0">
                          <a:solidFill>
                            <a:schemeClr val="tx1"/>
                          </a:solidFill>
                          <a:effectLst/>
                        </a:rPr>
                        <a:t>国土において、スーパー・メガリージョンを形成するリニア中央新幹線をはじめ、北陸新幹線、大阪都市再生環状道路などの高速交通ネットワークの形成が進む中、新幹線や広域幹線道路などの国土軸と、世界につながる関西国際空港から大阪の都心を通る都市軸が交わり、関西の各拠点を結ぶ広域交通の結節点である新大阪駅を中心に、近接する十三駅エリア及び淡路駅エリアと一体となって、広い圏域の人と人との交流を促進するとともに、異なる交通モードを効果的に結節し、世界につながる関西のゲートウェイとしてふさわしい都市の空間を兼ね備え、災害にも強い、日本の成長を支える国際的な都市拠点を形成し、広域交通ターミナルを核とした世界有数のまちづくりを実現</a:t>
                      </a:r>
                      <a:endParaRPr lang="ja-JP" altLang="ja-JP" sz="105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0"/>
                </a:tc>
                <a:tc>
                  <a:txBody>
                    <a:bodyPr/>
                    <a:lstStyle/>
                    <a:p>
                      <a:pPr marL="0" indent="-101600" algn="just">
                        <a:lnSpc>
                          <a:spcPts val="1200"/>
                        </a:lnSpc>
                      </a:pPr>
                      <a:endParaRPr lang="en-US" altLang="ja-JP" sz="1050" u="none" kern="100" dirty="0" smtClean="0">
                        <a:solidFill>
                          <a:schemeClr val="tx1"/>
                        </a:solidFill>
                        <a:effectLst/>
                      </a:endParaRPr>
                    </a:p>
                    <a:p>
                      <a:pPr marL="0" indent="-101600" algn="just">
                        <a:lnSpc>
                          <a:spcPts val="1200"/>
                        </a:lnSpc>
                      </a:pPr>
                      <a:r>
                        <a:rPr lang="ja-JP" altLang="en-US" sz="1050" u="none" kern="100" dirty="0">
                          <a:solidFill>
                            <a:schemeClr val="tx1"/>
                          </a:solidFill>
                          <a:effectLst/>
                        </a:rPr>
                        <a:t>　</a:t>
                      </a:r>
                      <a:r>
                        <a:rPr lang="ja-JP" altLang="en-US" sz="1050" u="none" kern="100" dirty="0" smtClean="0">
                          <a:solidFill>
                            <a:schemeClr val="tx1"/>
                          </a:solidFill>
                          <a:effectLst/>
                        </a:rPr>
                        <a:t>関西・日本・世界の広い圏域とつながる特性を活かして、人が集う拠点として、新しいビジネス・文化の創造、新技術の実証・導入、新た</a:t>
                      </a:r>
                      <a:r>
                        <a:rPr lang="ja-JP" altLang="en-US" sz="1050" u="none" strike="noStrike" kern="100" dirty="0" smtClean="0">
                          <a:solidFill>
                            <a:schemeClr val="tx1"/>
                          </a:solidFill>
                          <a:effectLst/>
                        </a:rPr>
                        <a:t>な</a:t>
                      </a:r>
                      <a:r>
                        <a:rPr lang="ja-JP" altLang="en-US" sz="1050" u="none" kern="100" dirty="0" smtClean="0">
                          <a:solidFill>
                            <a:schemeClr val="tx1"/>
                          </a:solidFill>
                          <a:effectLst/>
                        </a:rPr>
                        <a:t>ライフスタイルの構築のために、駅を中心に交流促進機能、交通結節機能、都市空間機能の向上を図る</a:t>
                      </a:r>
                      <a:r>
                        <a:rPr lang="ja-JP" altLang="en-US" sz="1050" u="none" strike="noStrike" kern="100" dirty="0" smtClean="0">
                          <a:solidFill>
                            <a:schemeClr val="tx1"/>
                          </a:solidFill>
                          <a:effectLst/>
                        </a:rPr>
                        <a:t>とともに、都市開発事業</a:t>
                      </a:r>
                      <a:r>
                        <a:rPr lang="ja-JP" altLang="en-US" sz="1050" u="none" strike="noStrike" kern="100" baseline="0" dirty="0" smtClean="0">
                          <a:solidFill>
                            <a:schemeClr val="tx1"/>
                          </a:solidFill>
                          <a:effectLst/>
                        </a:rPr>
                        <a:t>と</a:t>
                      </a:r>
                      <a:r>
                        <a:rPr lang="ja-JP" altLang="en-US" sz="1050" u="none" strike="noStrike" kern="100" dirty="0" smtClean="0">
                          <a:solidFill>
                            <a:schemeClr val="tx1"/>
                          </a:solidFill>
                          <a:effectLst/>
                        </a:rPr>
                        <a:t>公共空間の活用を連携させ、居心地が良く歩きたくなるまちなかの形成を図る</a:t>
                      </a:r>
                      <a:endParaRPr lang="en-US" altLang="ja-JP" sz="1050" u="none" strike="noStrike" kern="100" dirty="0" smtClean="0">
                        <a:solidFill>
                          <a:schemeClr val="tx1"/>
                        </a:solidFill>
                        <a:effectLst/>
                      </a:endParaRPr>
                    </a:p>
                    <a:p>
                      <a:pPr marL="0" indent="-101600" algn="just">
                        <a:lnSpc>
                          <a:spcPts val="1200"/>
                        </a:lnSpc>
                      </a:pPr>
                      <a:endParaRPr lang="ja-JP" sz="1050" u="none" kern="100" dirty="0">
                        <a:solidFill>
                          <a:schemeClr val="tx1"/>
                        </a:solidFill>
                        <a:effectLst/>
                      </a:endParaRPr>
                    </a:p>
                    <a:p>
                      <a:pPr marL="101600" indent="-101600" algn="just">
                        <a:lnSpc>
                          <a:spcPts val="1200"/>
                        </a:lnSpc>
                      </a:pPr>
                      <a:r>
                        <a:rPr lang="ja-JP" sz="1050" u="none" kern="100" dirty="0" smtClean="0">
                          <a:solidFill>
                            <a:schemeClr val="tx1"/>
                          </a:solidFill>
                          <a:effectLst/>
                        </a:rPr>
                        <a:t>〇</a:t>
                      </a:r>
                      <a:r>
                        <a:rPr lang="ja-JP" altLang="en-US" sz="1050" i="0" u="none" strike="noStrike" kern="100" dirty="0" smtClean="0">
                          <a:solidFill>
                            <a:schemeClr val="tx1"/>
                          </a:solidFill>
                          <a:effectLst/>
                        </a:rPr>
                        <a:t>グローバルな業務機能、</a:t>
                      </a:r>
                      <a:r>
                        <a:rPr lang="ja-JP" sz="1050" u="none" kern="100" dirty="0" smtClean="0">
                          <a:solidFill>
                            <a:schemeClr val="tx1"/>
                          </a:solidFill>
                          <a:effectLst/>
                        </a:rPr>
                        <a:t>高度</a:t>
                      </a:r>
                      <a:r>
                        <a:rPr lang="ja-JP" sz="1050" u="none" kern="100" dirty="0">
                          <a:solidFill>
                            <a:schemeClr val="tx1"/>
                          </a:solidFill>
                          <a:effectLst/>
                        </a:rPr>
                        <a:t>で多様な業務機能、学術・研究機能、情報発信機能、</a:t>
                      </a:r>
                      <a:r>
                        <a:rPr lang="ja-JP" altLang="ja-JP" sz="1050" u="none" kern="100" dirty="0">
                          <a:solidFill>
                            <a:schemeClr val="tx1"/>
                          </a:solidFill>
                          <a:effectLst/>
                        </a:rPr>
                        <a:t>スタートアップ支援機能、</a:t>
                      </a:r>
                      <a:r>
                        <a:rPr lang="ja-JP" sz="1050" u="none" kern="100" dirty="0">
                          <a:solidFill>
                            <a:schemeClr val="tx1"/>
                          </a:solidFill>
                          <a:effectLst/>
                        </a:rPr>
                        <a:t>ハイクラスの宿泊機能、観光機能、文化・芸術機能、エンターテイメント機能、</a:t>
                      </a:r>
                      <a:r>
                        <a:rPr lang="en-US" sz="1050" u="none" kern="100" dirty="0">
                          <a:solidFill>
                            <a:schemeClr val="tx1"/>
                          </a:solidFill>
                          <a:effectLst/>
                        </a:rPr>
                        <a:t>MICE</a:t>
                      </a:r>
                      <a:r>
                        <a:rPr lang="ja-JP" sz="1050" u="none" kern="100" dirty="0">
                          <a:solidFill>
                            <a:schemeClr val="tx1"/>
                          </a:solidFill>
                          <a:effectLst/>
                        </a:rPr>
                        <a:t>関連機能、これらをサポートする</a:t>
                      </a:r>
                      <a:r>
                        <a:rPr lang="ja-JP" altLang="en-US" sz="1050" u="none" kern="100" dirty="0">
                          <a:solidFill>
                            <a:schemeClr val="tx1"/>
                          </a:solidFill>
                          <a:effectLst/>
                        </a:rPr>
                        <a:t>商業・居住</a:t>
                      </a:r>
                      <a:r>
                        <a:rPr lang="ja-JP" sz="1050" u="none" kern="100" dirty="0">
                          <a:solidFill>
                            <a:schemeClr val="tx1"/>
                          </a:solidFill>
                          <a:effectLst/>
                        </a:rPr>
                        <a:t>機能</a:t>
                      </a:r>
                      <a:r>
                        <a:rPr lang="ja-JP" altLang="en-US" sz="1050" u="none" kern="100" dirty="0">
                          <a:solidFill>
                            <a:schemeClr val="tx1"/>
                          </a:solidFill>
                          <a:effectLst/>
                        </a:rPr>
                        <a:t>など</a:t>
                      </a:r>
                      <a:r>
                        <a:rPr lang="ja-JP" sz="1050" u="none" kern="100" dirty="0">
                          <a:solidFill>
                            <a:schemeClr val="tx1"/>
                          </a:solidFill>
                          <a:effectLst/>
                        </a:rPr>
                        <a:t>の</a:t>
                      </a:r>
                      <a:r>
                        <a:rPr lang="ja-JP" altLang="en-US" sz="1050" u="none" kern="100" dirty="0">
                          <a:solidFill>
                            <a:schemeClr val="tx1"/>
                          </a:solidFill>
                          <a:effectLst/>
                        </a:rPr>
                        <a:t>導入を図り、質の高い機能が集積した</a:t>
                      </a:r>
                      <a:r>
                        <a:rPr lang="ja-JP" sz="1050" u="none" kern="100" dirty="0">
                          <a:solidFill>
                            <a:schemeClr val="tx1"/>
                          </a:solidFill>
                          <a:effectLst/>
                        </a:rPr>
                        <a:t>複合市街地を</a:t>
                      </a:r>
                      <a:r>
                        <a:rPr lang="ja-JP" sz="1050" u="none" kern="100" dirty="0" smtClean="0">
                          <a:solidFill>
                            <a:schemeClr val="tx1"/>
                          </a:solidFill>
                          <a:effectLst/>
                        </a:rPr>
                        <a:t>形成</a:t>
                      </a:r>
                      <a:endParaRPr lang="en-US" altLang="ja-JP" sz="1050" u="none" kern="100" dirty="0" smtClean="0">
                        <a:solidFill>
                          <a:schemeClr val="tx1"/>
                        </a:solidFill>
                        <a:effectLst/>
                      </a:endParaRPr>
                    </a:p>
                    <a:p>
                      <a:pPr marL="101600" indent="-101600" algn="just">
                        <a:lnSpc>
                          <a:spcPts val="1200"/>
                        </a:lnSpc>
                      </a:pPr>
                      <a:endParaRPr lang="ja-JP" sz="1050" u="none" kern="100" dirty="0">
                        <a:solidFill>
                          <a:schemeClr val="tx1"/>
                        </a:solidFill>
                        <a:effectLst/>
                      </a:endParaRPr>
                    </a:p>
                    <a:p>
                      <a:pPr marL="101600" indent="-101600" algn="just">
                        <a:lnSpc>
                          <a:spcPts val="1200"/>
                        </a:lnSpc>
                      </a:pPr>
                      <a:r>
                        <a:rPr lang="ja-JP" sz="1050" u="none" kern="100" dirty="0" smtClean="0">
                          <a:solidFill>
                            <a:schemeClr val="tx1"/>
                          </a:solidFill>
                          <a:effectLst/>
                        </a:rPr>
                        <a:t>〇駅</a:t>
                      </a:r>
                      <a:r>
                        <a:rPr lang="ja-JP" sz="1050" u="none" kern="100" dirty="0">
                          <a:solidFill>
                            <a:schemeClr val="tx1"/>
                          </a:solidFill>
                          <a:effectLst/>
                        </a:rPr>
                        <a:t>とまちを繋ぐ人の通行</a:t>
                      </a:r>
                      <a:r>
                        <a:rPr lang="ja-JP" altLang="en-US" sz="1050" u="none" kern="100" dirty="0">
                          <a:solidFill>
                            <a:schemeClr val="tx1"/>
                          </a:solidFill>
                          <a:effectLst/>
                        </a:rPr>
                        <a:t>・滞留</a:t>
                      </a:r>
                      <a:r>
                        <a:rPr lang="ja-JP" sz="1050" u="none" kern="100" dirty="0">
                          <a:solidFill>
                            <a:schemeClr val="tx1"/>
                          </a:solidFill>
                          <a:effectLst/>
                        </a:rPr>
                        <a:t>機能、多様な人が集う交流機能、緑、光、水などを取り入れたうるおいのある空間機能及び</a:t>
                      </a:r>
                      <a:r>
                        <a:rPr lang="ja-JP" altLang="en-US" sz="1050" u="none" kern="100" dirty="0">
                          <a:solidFill>
                            <a:schemeClr val="tx1"/>
                          </a:solidFill>
                          <a:effectLst/>
                        </a:rPr>
                        <a:t>独自性</a:t>
                      </a:r>
                      <a:r>
                        <a:rPr lang="ja-JP" sz="1050" u="none" kern="100" dirty="0">
                          <a:solidFill>
                            <a:schemeClr val="tx1"/>
                          </a:solidFill>
                          <a:effectLst/>
                        </a:rPr>
                        <a:t>の高い商業</a:t>
                      </a:r>
                      <a:r>
                        <a:rPr lang="ja-JP" altLang="en-US" sz="1050" u="none" kern="100" dirty="0">
                          <a:solidFill>
                            <a:schemeClr val="tx1"/>
                          </a:solidFill>
                          <a:effectLst/>
                        </a:rPr>
                        <a:t>・文化などの</a:t>
                      </a:r>
                      <a:r>
                        <a:rPr lang="ja-JP" sz="1050" u="none" kern="100" dirty="0">
                          <a:solidFill>
                            <a:schemeClr val="tx1"/>
                          </a:solidFill>
                          <a:effectLst/>
                        </a:rPr>
                        <a:t>機能</a:t>
                      </a:r>
                      <a:r>
                        <a:rPr lang="ja-JP" altLang="en-US" sz="1050" u="none" kern="100" dirty="0">
                          <a:solidFill>
                            <a:schemeClr val="tx1"/>
                          </a:solidFill>
                          <a:effectLst/>
                        </a:rPr>
                        <a:t>の充実による魅力的な低層部の</a:t>
                      </a:r>
                      <a:r>
                        <a:rPr lang="ja-JP" altLang="en-US" sz="1050" u="none" kern="100" dirty="0" smtClean="0">
                          <a:solidFill>
                            <a:schemeClr val="tx1"/>
                          </a:solidFill>
                          <a:effectLst/>
                        </a:rPr>
                        <a:t>形成</a:t>
                      </a:r>
                      <a:endParaRPr lang="en-US" altLang="ja-JP" sz="1050" u="none" kern="100" dirty="0" smtClean="0">
                        <a:solidFill>
                          <a:schemeClr val="tx1"/>
                        </a:solidFill>
                        <a:effectLst/>
                      </a:endParaRPr>
                    </a:p>
                    <a:p>
                      <a:pPr marL="101600" indent="-101600" algn="just">
                        <a:lnSpc>
                          <a:spcPts val="1200"/>
                        </a:lnSpc>
                      </a:pPr>
                      <a:endParaRPr lang="ja-JP" sz="1050" u="none" kern="100" dirty="0">
                        <a:solidFill>
                          <a:schemeClr val="tx1"/>
                        </a:solidFill>
                        <a:effectLst/>
                      </a:endParaRPr>
                    </a:p>
                    <a:p>
                      <a:pPr marL="101600" indent="-101600" algn="just">
                        <a:lnSpc>
                          <a:spcPts val="1200"/>
                        </a:lnSpc>
                      </a:pPr>
                      <a:r>
                        <a:rPr lang="ja-JP" altLang="en-US" sz="1050" u="none" kern="100" dirty="0" smtClean="0">
                          <a:solidFill>
                            <a:schemeClr val="tx1"/>
                          </a:solidFill>
                          <a:effectLst/>
                        </a:rPr>
                        <a:t>〇</a:t>
                      </a:r>
                      <a:r>
                        <a:rPr lang="ja-JP" altLang="en-US" sz="1050" u="none" kern="100" dirty="0">
                          <a:solidFill>
                            <a:schemeClr val="tx1"/>
                          </a:solidFill>
                          <a:effectLst/>
                        </a:rPr>
                        <a:t>建物全体及び低層部の空間</a:t>
                      </a:r>
                      <a:r>
                        <a:rPr lang="ja-JP" altLang="ja-JP" sz="1050" u="none" kern="100" dirty="0">
                          <a:solidFill>
                            <a:schemeClr val="tx1"/>
                          </a:solidFill>
                          <a:effectLst/>
                        </a:rPr>
                        <a:t>の意匠や形態</a:t>
                      </a:r>
                      <a:r>
                        <a:rPr lang="ja-JP" altLang="en-US" sz="1050" u="none" kern="100" dirty="0">
                          <a:solidFill>
                            <a:schemeClr val="tx1"/>
                          </a:solidFill>
                          <a:effectLst/>
                        </a:rPr>
                        <a:t>の工夫などによる質の高い都市景観の</a:t>
                      </a:r>
                      <a:r>
                        <a:rPr lang="ja-JP" altLang="en-US" sz="1050" u="none" kern="100" dirty="0" smtClean="0">
                          <a:solidFill>
                            <a:schemeClr val="tx1"/>
                          </a:solidFill>
                          <a:effectLst/>
                        </a:rPr>
                        <a:t>形成</a:t>
                      </a:r>
                      <a:endParaRPr lang="en-US" altLang="ja-JP" sz="1050" u="none" kern="100" dirty="0" smtClean="0">
                        <a:solidFill>
                          <a:schemeClr val="tx1"/>
                        </a:solidFill>
                        <a:effectLst/>
                      </a:endParaRPr>
                    </a:p>
                    <a:p>
                      <a:pPr marL="101600" indent="-101600" algn="just">
                        <a:lnSpc>
                          <a:spcPts val="1200"/>
                        </a:lnSpc>
                      </a:pPr>
                      <a:endParaRPr lang="en-US" altLang="ja-JP" sz="1050" u="none" kern="100" dirty="0">
                        <a:solidFill>
                          <a:schemeClr val="tx1"/>
                        </a:solidFill>
                        <a:effectLst/>
                      </a:endParaRPr>
                    </a:p>
                    <a:p>
                      <a:pPr marL="101600" indent="-101600" algn="just">
                        <a:lnSpc>
                          <a:spcPts val="1200"/>
                        </a:lnSpc>
                      </a:pPr>
                      <a:r>
                        <a:rPr lang="ja-JP" sz="1050" u="none" kern="100" dirty="0" smtClean="0">
                          <a:solidFill>
                            <a:schemeClr val="tx1"/>
                          </a:solidFill>
                          <a:effectLst/>
                        </a:rPr>
                        <a:t>〇駅</a:t>
                      </a:r>
                      <a:r>
                        <a:rPr lang="ja-JP" sz="1050" u="none" kern="100" dirty="0">
                          <a:solidFill>
                            <a:schemeClr val="tx1"/>
                          </a:solidFill>
                          <a:effectLst/>
                        </a:rPr>
                        <a:t>の交通結節機能を補完するとともにエリア全体の回遊などを促進し、交通利便性向上に資する歩行者、自転車、自動車などの交通関連機能の</a:t>
                      </a:r>
                      <a:r>
                        <a:rPr lang="ja-JP" altLang="en-US" sz="1050" u="none" kern="100" dirty="0" smtClean="0">
                          <a:solidFill>
                            <a:schemeClr val="tx1"/>
                          </a:solidFill>
                          <a:effectLst/>
                        </a:rPr>
                        <a:t>向上</a:t>
                      </a:r>
                      <a:endParaRPr lang="en-US" altLang="ja-JP" sz="1050" u="none" kern="100" dirty="0" smtClean="0">
                        <a:solidFill>
                          <a:schemeClr val="tx1"/>
                        </a:solidFill>
                        <a:effectLst/>
                      </a:endParaRPr>
                    </a:p>
                    <a:p>
                      <a:pPr marL="101600" indent="-101600" algn="just">
                        <a:lnSpc>
                          <a:spcPts val="1200"/>
                        </a:lnSpc>
                      </a:pPr>
                      <a:endParaRPr lang="ja-JP" sz="1050" u="none" kern="100" dirty="0">
                        <a:solidFill>
                          <a:schemeClr val="tx1"/>
                        </a:solidFill>
                        <a:effectLst/>
                      </a:endParaRPr>
                    </a:p>
                    <a:p>
                      <a:pPr marL="101600" indent="-101600" algn="just">
                        <a:lnSpc>
                          <a:spcPts val="1200"/>
                        </a:lnSpc>
                      </a:pPr>
                      <a:r>
                        <a:rPr lang="ja-JP" sz="1050" u="none" kern="100" dirty="0" smtClean="0">
                          <a:solidFill>
                            <a:schemeClr val="tx1"/>
                          </a:solidFill>
                          <a:effectLst/>
                        </a:rPr>
                        <a:t>〇</a:t>
                      </a:r>
                      <a:r>
                        <a:rPr lang="ja-JP" sz="1050" u="none" kern="100" dirty="0">
                          <a:solidFill>
                            <a:schemeClr val="tx1"/>
                          </a:solidFill>
                          <a:effectLst/>
                        </a:rPr>
                        <a:t>地震・</a:t>
                      </a:r>
                      <a:r>
                        <a:rPr lang="ja-JP" sz="1050" u="none" kern="100" dirty="0" smtClean="0">
                          <a:solidFill>
                            <a:schemeClr val="tx1"/>
                          </a:solidFill>
                          <a:effectLst/>
                        </a:rPr>
                        <a:t>水害</a:t>
                      </a:r>
                      <a:r>
                        <a:rPr lang="ja-JP" altLang="en-US" sz="1050" u="none" kern="100" dirty="0" smtClean="0">
                          <a:solidFill>
                            <a:schemeClr val="tx1"/>
                          </a:solidFill>
                          <a:effectLst/>
                        </a:rPr>
                        <a:t>時</a:t>
                      </a:r>
                      <a:r>
                        <a:rPr lang="ja-JP" sz="1050" u="none" kern="100" dirty="0" smtClean="0">
                          <a:solidFill>
                            <a:schemeClr val="tx1"/>
                          </a:solidFill>
                          <a:effectLst/>
                        </a:rPr>
                        <a:t>など</a:t>
                      </a:r>
                      <a:r>
                        <a:rPr lang="ja-JP" altLang="en-US" sz="1050" u="none" strike="noStrike" kern="100" dirty="0" smtClean="0">
                          <a:solidFill>
                            <a:schemeClr val="tx1"/>
                          </a:solidFill>
                          <a:effectLst/>
                        </a:rPr>
                        <a:t>における</a:t>
                      </a:r>
                      <a:r>
                        <a:rPr lang="ja-JP" sz="1050" u="none" kern="100" dirty="0" smtClean="0">
                          <a:solidFill>
                            <a:schemeClr val="tx1"/>
                          </a:solidFill>
                          <a:effectLst/>
                        </a:rPr>
                        <a:t>人</a:t>
                      </a:r>
                      <a:r>
                        <a:rPr lang="ja-JP" sz="1050" u="none" kern="100" dirty="0">
                          <a:solidFill>
                            <a:schemeClr val="tx1"/>
                          </a:solidFill>
                          <a:effectLst/>
                        </a:rPr>
                        <a:t>の退避機能や雨水の貯留機能</a:t>
                      </a:r>
                      <a:r>
                        <a:rPr lang="ja-JP" altLang="en-US" sz="1050" u="none" kern="100" dirty="0">
                          <a:solidFill>
                            <a:schemeClr val="tx1"/>
                          </a:solidFill>
                          <a:effectLst/>
                        </a:rPr>
                        <a:t>などの都市防災機能の</a:t>
                      </a:r>
                      <a:r>
                        <a:rPr lang="ja-JP" altLang="en-US" sz="1050" u="none" kern="100" dirty="0" smtClean="0">
                          <a:solidFill>
                            <a:schemeClr val="tx1"/>
                          </a:solidFill>
                          <a:effectLst/>
                        </a:rPr>
                        <a:t>向上</a:t>
                      </a:r>
                      <a:endParaRPr lang="en-US" altLang="ja-JP" sz="1050" u="none" kern="100" dirty="0" smtClean="0">
                        <a:solidFill>
                          <a:schemeClr val="tx1"/>
                        </a:solidFill>
                        <a:effectLst/>
                      </a:endParaRPr>
                    </a:p>
                    <a:p>
                      <a:pPr marL="101600" indent="-101600" algn="just">
                        <a:lnSpc>
                          <a:spcPts val="1200"/>
                        </a:lnSpc>
                      </a:pPr>
                      <a:endParaRPr lang="ja-JP" sz="1050" u="none" kern="100" dirty="0">
                        <a:solidFill>
                          <a:schemeClr val="tx1"/>
                        </a:solidFill>
                        <a:effectLst/>
                      </a:endParaRPr>
                    </a:p>
                    <a:p>
                      <a:pPr marL="88900" indent="-88900" algn="just">
                        <a:lnSpc>
                          <a:spcPts val="1200"/>
                        </a:lnSpc>
                      </a:pPr>
                      <a:r>
                        <a:rPr lang="ja-JP" sz="1050" u="none" kern="100" dirty="0" smtClean="0">
                          <a:solidFill>
                            <a:schemeClr val="tx1"/>
                          </a:solidFill>
                          <a:effectLst/>
                        </a:rPr>
                        <a:t>〇</a:t>
                      </a:r>
                      <a:r>
                        <a:rPr lang="ja-JP" sz="1050" u="none" kern="100" dirty="0">
                          <a:solidFill>
                            <a:schemeClr val="tx1"/>
                          </a:solidFill>
                          <a:effectLst/>
                        </a:rPr>
                        <a:t>都市の環境負荷低減に資するエネルギー、緑などの</a:t>
                      </a:r>
                      <a:r>
                        <a:rPr lang="ja-JP" altLang="en-US" sz="1050" u="none" kern="100" dirty="0">
                          <a:solidFill>
                            <a:schemeClr val="tx1"/>
                          </a:solidFill>
                          <a:effectLst/>
                        </a:rPr>
                        <a:t>都市環境</a:t>
                      </a:r>
                      <a:r>
                        <a:rPr lang="ja-JP" sz="1050" u="none" kern="100" dirty="0">
                          <a:solidFill>
                            <a:schemeClr val="tx1"/>
                          </a:solidFill>
                          <a:effectLst/>
                        </a:rPr>
                        <a:t>機能の</a:t>
                      </a:r>
                      <a:r>
                        <a:rPr lang="ja-JP" altLang="en-US" sz="1050" u="none" kern="100" dirty="0">
                          <a:solidFill>
                            <a:schemeClr val="tx1"/>
                          </a:solidFill>
                          <a:effectLst/>
                        </a:rPr>
                        <a:t>向上</a:t>
                      </a:r>
                      <a:endParaRPr lang="ja-JP" sz="1050" u="none" kern="100" dirty="0">
                        <a:solidFill>
                          <a:schemeClr val="tx1"/>
                        </a:solidFill>
                        <a:effectLst/>
                      </a:endParaRPr>
                    </a:p>
                  </a:txBody>
                  <a:tcPr marL="61410" marR="61410" marT="36000" marB="0"/>
                </a:tc>
                <a:tc>
                  <a:txBody>
                    <a:bodyPr/>
                    <a:lstStyle/>
                    <a:p>
                      <a:pPr marL="101600" indent="-101600" algn="just">
                        <a:lnSpc>
                          <a:spcPts val="1200"/>
                        </a:lnSpc>
                      </a:pPr>
                      <a:r>
                        <a:rPr lang="en-US" sz="1050" u="none" kern="100" dirty="0">
                          <a:solidFill>
                            <a:schemeClr val="tx1"/>
                          </a:solidFill>
                          <a:effectLst/>
                        </a:rPr>
                        <a:t> </a:t>
                      </a:r>
                      <a:endParaRPr lang="ja-JP" sz="1050" u="none" kern="100" dirty="0">
                        <a:solidFill>
                          <a:schemeClr val="tx1"/>
                        </a:solidFill>
                        <a:effectLst/>
                      </a:endParaRPr>
                    </a:p>
                    <a:p>
                      <a:pPr marL="85725" indent="-85725" algn="just">
                        <a:lnSpc>
                          <a:spcPts val="1200"/>
                        </a:lnSpc>
                      </a:pPr>
                      <a:r>
                        <a:rPr lang="ja-JP" sz="1050" u="none" kern="100" dirty="0">
                          <a:solidFill>
                            <a:schemeClr val="tx1"/>
                          </a:solidFill>
                          <a:effectLst/>
                        </a:rPr>
                        <a:t>〇鉄道と道路とまちをつなぐ新大阪駅</a:t>
                      </a:r>
                      <a:r>
                        <a:rPr lang="ja-JP" sz="1050" u="none" kern="100" dirty="0" smtClean="0">
                          <a:solidFill>
                            <a:schemeClr val="tx1"/>
                          </a:solidFill>
                          <a:effectLst/>
                        </a:rPr>
                        <a:t>と</a:t>
                      </a:r>
                      <a:r>
                        <a:rPr lang="ja-JP" altLang="en-US" sz="1050" u="none" kern="100" dirty="0" smtClean="0">
                          <a:solidFill>
                            <a:schemeClr val="tx1"/>
                          </a:solidFill>
                          <a:effectLst/>
                        </a:rPr>
                        <a:t>駅南側の</a:t>
                      </a:r>
                      <a:r>
                        <a:rPr lang="ja-JP" sz="1050" u="none" kern="100" dirty="0" smtClean="0">
                          <a:solidFill>
                            <a:schemeClr val="tx1"/>
                          </a:solidFill>
                          <a:effectLst/>
                        </a:rPr>
                        <a:t>交通</a:t>
                      </a:r>
                      <a:r>
                        <a:rPr lang="ja-JP" sz="1050" u="none" kern="100" dirty="0">
                          <a:solidFill>
                            <a:schemeClr val="tx1"/>
                          </a:solidFill>
                          <a:effectLst/>
                        </a:rPr>
                        <a:t>結節</a:t>
                      </a:r>
                      <a:r>
                        <a:rPr lang="ja-JP" sz="1050" u="none" kern="100" dirty="0" smtClean="0">
                          <a:solidFill>
                            <a:schemeClr val="tx1"/>
                          </a:solidFill>
                          <a:effectLst/>
                        </a:rPr>
                        <a:t>施設</a:t>
                      </a:r>
                      <a:r>
                        <a:rPr lang="ja-JP" altLang="en-US" sz="1050" u="none" kern="100" dirty="0" smtClean="0">
                          <a:solidFill>
                            <a:schemeClr val="tx1"/>
                          </a:solidFill>
                          <a:effectLst/>
                        </a:rPr>
                        <a:t>など</a:t>
                      </a:r>
                      <a:r>
                        <a:rPr lang="ja-JP" sz="1050" u="none" kern="100" dirty="0" smtClean="0">
                          <a:solidFill>
                            <a:schemeClr val="tx1"/>
                          </a:solidFill>
                          <a:effectLst/>
                        </a:rPr>
                        <a:t>に</a:t>
                      </a:r>
                      <a:r>
                        <a:rPr lang="ja-JP" sz="1050" u="none" kern="100" dirty="0">
                          <a:solidFill>
                            <a:schemeClr val="tx1"/>
                          </a:solidFill>
                          <a:effectLst/>
                        </a:rPr>
                        <a:t>おいて</a:t>
                      </a:r>
                      <a:r>
                        <a:rPr lang="ja-JP" sz="1050" u="none" kern="100" dirty="0" smtClean="0">
                          <a:solidFill>
                            <a:schemeClr val="tx1"/>
                          </a:solidFill>
                          <a:effectLst/>
                        </a:rPr>
                        <a:t>、</a:t>
                      </a:r>
                      <a:r>
                        <a:rPr lang="ja-JP" altLang="en-US" sz="1050" u="none" kern="100" dirty="0" smtClean="0">
                          <a:solidFill>
                            <a:schemeClr val="tx1"/>
                          </a:solidFill>
                          <a:effectLst/>
                        </a:rPr>
                        <a:t>平常時・災害時に対応する</a:t>
                      </a:r>
                      <a:r>
                        <a:rPr lang="ja-JP" sz="1050" u="none" kern="100" dirty="0" smtClean="0">
                          <a:solidFill>
                            <a:schemeClr val="tx1"/>
                          </a:solidFill>
                          <a:effectLst/>
                        </a:rPr>
                        <a:t>歩</a:t>
                      </a:r>
                      <a:r>
                        <a:rPr lang="ja-JP" sz="1050" u="none" kern="100" dirty="0">
                          <a:solidFill>
                            <a:schemeClr val="tx1"/>
                          </a:solidFill>
                          <a:effectLst/>
                        </a:rPr>
                        <a:t>行者の空間、自動車等</a:t>
                      </a:r>
                      <a:r>
                        <a:rPr lang="ja-JP" sz="1050" u="none" kern="100" dirty="0" smtClean="0">
                          <a:solidFill>
                            <a:schemeClr val="tx1"/>
                          </a:solidFill>
                          <a:effectLst/>
                        </a:rPr>
                        <a:t>交通</a:t>
                      </a:r>
                      <a:r>
                        <a:rPr lang="ja-JP" altLang="en-US" sz="1050" u="none" kern="100" dirty="0" smtClean="0">
                          <a:solidFill>
                            <a:schemeClr val="tx1"/>
                          </a:solidFill>
                          <a:effectLst/>
                        </a:rPr>
                        <a:t>（高速バス、端末交通）</a:t>
                      </a:r>
                      <a:r>
                        <a:rPr lang="ja-JP" sz="1050" u="none" kern="100" dirty="0" smtClean="0">
                          <a:solidFill>
                            <a:schemeClr val="tx1"/>
                          </a:solidFill>
                          <a:effectLst/>
                        </a:rPr>
                        <a:t>の</a:t>
                      </a:r>
                      <a:r>
                        <a:rPr lang="ja-JP" sz="1050" u="none" kern="100" dirty="0">
                          <a:solidFill>
                            <a:schemeClr val="tx1"/>
                          </a:solidFill>
                          <a:effectLst/>
                        </a:rPr>
                        <a:t>空間、サービス空間の機能</a:t>
                      </a:r>
                      <a:r>
                        <a:rPr lang="ja-JP" altLang="en-US" sz="1050" u="none" kern="100" dirty="0">
                          <a:solidFill>
                            <a:schemeClr val="tx1"/>
                          </a:solidFill>
                          <a:effectLst/>
                        </a:rPr>
                        <a:t>の</a:t>
                      </a:r>
                      <a:r>
                        <a:rPr lang="ja-JP" altLang="en-US" sz="1050" u="none" kern="100" dirty="0" smtClean="0">
                          <a:solidFill>
                            <a:schemeClr val="tx1"/>
                          </a:solidFill>
                          <a:effectLst/>
                        </a:rPr>
                        <a:t>向上</a:t>
                      </a:r>
                      <a:endParaRPr lang="en-US" altLang="ja-JP" sz="1050" u="none" kern="100" dirty="0" smtClean="0">
                        <a:solidFill>
                          <a:schemeClr val="tx1"/>
                        </a:solidFill>
                        <a:effectLst/>
                      </a:endParaRPr>
                    </a:p>
                    <a:p>
                      <a:pPr algn="just">
                        <a:lnSpc>
                          <a:spcPts val="1200"/>
                        </a:lnSpc>
                      </a:pPr>
                      <a:r>
                        <a:rPr lang="en-US" sz="1050" u="none" strike="noStrike" kern="100" dirty="0">
                          <a:solidFill>
                            <a:schemeClr val="tx1"/>
                          </a:solidFill>
                          <a:effectLst/>
                        </a:rPr>
                        <a:t> </a:t>
                      </a:r>
                      <a:endParaRPr lang="ja-JP" sz="1050" u="none" kern="100" dirty="0">
                        <a:solidFill>
                          <a:schemeClr val="tx1"/>
                        </a:solidFill>
                        <a:effectLst/>
                      </a:endParaRPr>
                    </a:p>
                    <a:p>
                      <a:pPr marL="93600" marR="0" lvl="0" indent="-101600" algn="just" defTabSz="914400" rtl="0" eaLnBrk="1" fontAlgn="auto" latinLnBrk="0" hangingPunct="1">
                        <a:lnSpc>
                          <a:spcPts val="1200"/>
                        </a:lnSpc>
                        <a:spcBef>
                          <a:spcPts val="0"/>
                        </a:spcBef>
                        <a:spcAft>
                          <a:spcPts val="0"/>
                        </a:spcAft>
                        <a:buClrTx/>
                        <a:buSzTx/>
                        <a:buFontTx/>
                        <a:buNone/>
                        <a:tabLst/>
                        <a:defRPr/>
                      </a:pPr>
                      <a:r>
                        <a:rPr lang="ja-JP" altLang="ja-JP" sz="1050" u="none" kern="100" dirty="0" smtClean="0">
                          <a:solidFill>
                            <a:schemeClr val="tx1"/>
                          </a:solidFill>
                          <a:effectLst/>
                        </a:rPr>
                        <a:t>〇ペデストリアンデッキやグランドレベル</a:t>
                      </a:r>
                      <a:r>
                        <a:rPr lang="ja-JP" altLang="en-US" sz="1050" u="none" kern="100" dirty="0" smtClean="0">
                          <a:solidFill>
                            <a:schemeClr val="tx1"/>
                          </a:solidFill>
                          <a:effectLst/>
                        </a:rPr>
                        <a:t>の歩道などを組み合わせることで、</a:t>
                      </a:r>
                      <a:r>
                        <a:rPr lang="ja-JP" altLang="ja-JP" sz="1050" u="none" kern="100" dirty="0" smtClean="0">
                          <a:solidFill>
                            <a:schemeClr val="tx1"/>
                          </a:solidFill>
                          <a:effectLst/>
                        </a:rPr>
                        <a:t>新大阪駅</a:t>
                      </a:r>
                      <a:r>
                        <a:rPr lang="ja-JP" altLang="en-US" sz="1050" u="none" kern="100" dirty="0" smtClean="0">
                          <a:solidFill>
                            <a:schemeClr val="tx1"/>
                          </a:solidFill>
                          <a:effectLst/>
                        </a:rPr>
                        <a:t>と</a:t>
                      </a:r>
                      <a:r>
                        <a:rPr lang="ja-JP" altLang="ja-JP" sz="1050" u="none" kern="100" dirty="0" smtClean="0">
                          <a:solidFill>
                            <a:schemeClr val="tx1"/>
                          </a:solidFill>
                          <a:effectLst/>
                        </a:rPr>
                        <a:t>まちを繋ぐ</a:t>
                      </a:r>
                      <a:r>
                        <a:rPr lang="ja-JP" altLang="en-US" sz="1050" u="none" kern="100" dirty="0" smtClean="0">
                          <a:solidFill>
                            <a:schemeClr val="tx1"/>
                          </a:solidFill>
                          <a:effectLst/>
                        </a:rPr>
                        <a:t>重層的な</a:t>
                      </a:r>
                      <a:r>
                        <a:rPr lang="ja-JP" altLang="ja-JP" sz="1050" u="none" kern="100" dirty="0" smtClean="0">
                          <a:solidFill>
                            <a:schemeClr val="tx1"/>
                          </a:solidFill>
                          <a:effectLst/>
                        </a:rPr>
                        <a:t>放射状の歩行者ネットワーク</a:t>
                      </a:r>
                      <a:r>
                        <a:rPr lang="ja-JP" altLang="en-US" sz="1050" u="none" kern="100" dirty="0" smtClean="0">
                          <a:solidFill>
                            <a:schemeClr val="tx1"/>
                          </a:solidFill>
                          <a:effectLst/>
                        </a:rPr>
                        <a:t>を</a:t>
                      </a:r>
                      <a:r>
                        <a:rPr lang="ja-JP" altLang="ja-JP" sz="1050" u="none" kern="100" dirty="0" smtClean="0">
                          <a:solidFill>
                            <a:schemeClr val="tx1"/>
                          </a:solidFill>
                          <a:effectLst/>
                        </a:rPr>
                        <a:t>強化</a:t>
                      </a:r>
                      <a:r>
                        <a:rPr lang="ja-JP" altLang="en-US" sz="1050" u="none" kern="100" dirty="0" smtClean="0">
                          <a:solidFill>
                            <a:schemeClr val="tx1"/>
                          </a:solidFill>
                          <a:effectLst/>
                        </a:rPr>
                        <a:t>し、</a:t>
                      </a:r>
                      <a:r>
                        <a:rPr lang="ja-JP" altLang="en-US" sz="1050" u="none" strike="noStrike" kern="100" dirty="0" smtClean="0">
                          <a:solidFill>
                            <a:schemeClr val="tx1"/>
                          </a:solidFill>
                          <a:effectLst/>
                        </a:rPr>
                        <a:t>都市開発事業</a:t>
                      </a:r>
                      <a:r>
                        <a:rPr lang="ja-JP" altLang="en-US" sz="1050" u="none" strike="noStrike" kern="100" baseline="0" dirty="0" smtClean="0">
                          <a:solidFill>
                            <a:schemeClr val="tx1"/>
                          </a:solidFill>
                          <a:effectLst/>
                        </a:rPr>
                        <a:t>と</a:t>
                      </a:r>
                      <a:r>
                        <a:rPr lang="ja-JP" altLang="en-US" sz="1050" u="none" strike="noStrike" kern="100" dirty="0" smtClean="0">
                          <a:solidFill>
                            <a:schemeClr val="tx1"/>
                          </a:solidFill>
                          <a:effectLst/>
                        </a:rPr>
                        <a:t>公共空間の活用を連携させ、</a:t>
                      </a:r>
                      <a:r>
                        <a:rPr lang="ja-JP" altLang="en-US" sz="1050" u="none" kern="100" dirty="0" smtClean="0">
                          <a:solidFill>
                            <a:schemeClr val="tx1"/>
                          </a:solidFill>
                          <a:effectLst/>
                        </a:rPr>
                        <a:t>居心地が良く歩きたくなるまちなかの形成を図る</a:t>
                      </a:r>
                      <a:endParaRPr lang="en-US" altLang="ja-JP" sz="1050" u="none" kern="100" dirty="0" smtClean="0">
                        <a:solidFill>
                          <a:schemeClr val="tx1"/>
                        </a:solidFill>
                        <a:effectLst/>
                      </a:endParaRPr>
                    </a:p>
                    <a:p>
                      <a:pPr marL="93600" indent="-101600" algn="just">
                        <a:lnSpc>
                          <a:spcPts val="1200"/>
                        </a:lnSpc>
                      </a:pPr>
                      <a:endParaRPr lang="en-US" altLang="ja-JP" sz="1050" u="none" kern="100" dirty="0" smtClean="0">
                        <a:solidFill>
                          <a:schemeClr val="tx1"/>
                        </a:solidFill>
                        <a:effectLst/>
                      </a:endParaRPr>
                    </a:p>
                    <a:p>
                      <a:pPr marL="92075" marR="0" lvl="0" indent="-92075" algn="just" defTabSz="914400" rtl="0" eaLnBrk="1" fontAlgn="auto" latinLnBrk="0" hangingPunct="1">
                        <a:lnSpc>
                          <a:spcPts val="1200"/>
                        </a:lnSpc>
                        <a:spcBef>
                          <a:spcPts val="0"/>
                        </a:spcBef>
                        <a:spcAft>
                          <a:spcPts val="0"/>
                        </a:spcAft>
                        <a:buClrTx/>
                        <a:buSzTx/>
                        <a:buFontTx/>
                        <a:buNone/>
                        <a:tabLst/>
                        <a:defRPr/>
                      </a:pPr>
                      <a:r>
                        <a:rPr lang="ja-JP" altLang="en-US" sz="1050" u="none" strike="noStrike" kern="100" dirty="0" smtClean="0">
                          <a:solidFill>
                            <a:schemeClr val="tx1"/>
                          </a:solidFill>
                          <a:effectLst/>
                        </a:rPr>
                        <a:t>〇</a:t>
                      </a:r>
                      <a:r>
                        <a:rPr kumimoji="1" lang="ja-JP" altLang="ja-JP" sz="1050" u="none" kern="1200" dirty="0" smtClean="0">
                          <a:solidFill>
                            <a:schemeClr val="tx1"/>
                          </a:solidFill>
                          <a:effectLst/>
                          <a:latin typeface="+mn-lt"/>
                          <a:ea typeface="+mn-ea"/>
                          <a:cs typeface="+mn-cs"/>
                        </a:rPr>
                        <a:t>鉄道事業者が中心</a:t>
                      </a:r>
                      <a:r>
                        <a:rPr kumimoji="1" lang="ja-JP" altLang="en-US" sz="1050" u="none" kern="1200" dirty="0" smtClean="0">
                          <a:solidFill>
                            <a:schemeClr val="tx1"/>
                          </a:solidFill>
                          <a:effectLst/>
                          <a:latin typeface="+mn-lt"/>
                          <a:ea typeface="+mn-ea"/>
                          <a:cs typeface="+mn-cs"/>
                        </a:rPr>
                        <a:t>となって</a:t>
                      </a:r>
                      <a:r>
                        <a:rPr kumimoji="1" lang="ja-JP" altLang="ja-JP" sz="1050" u="none" kern="1200" dirty="0" smtClean="0">
                          <a:solidFill>
                            <a:schemeClr val="tx1"/>
                          </a:solidFill>
                          <a:effectLst/>
                          <a:latin typeface="+mn-lt"/>
                          <a:ea typeface="+mn-ea"/>
                          <a:cs typeface="+mn-cs"/>
                        </a:rPr>
                        <a:t>検討を進める新大阪連絡線構想（新駅</a:t>
                      </a:r>
                      <a:r>
                        <a:rPr kumimoji="1" lang="ja-JP" altLang="en-US" sz="1050" u="none" kern="1200" dirty="0" smtClean="0">
                          <a:solidFill>
                            <a:schemeClr val="tx1"/>
                          </a:solidFill>
                          <a:effectLst/>
                          <a:latin typeface="+mn-lt"/>
                          <a:ea typeface="+mn-ea"/>
                          <a:cs typeface="+mn-cs"/>
                        </a:rPr>
                        <a:t>を含む</a:t>
                      </a:r>
                      <a:r>
                        <a:rPr kumimoji="1" lang="ja-JP" altLang="ja-JP" sz="1050" u="none" kern="1200" dirty="0" smtClean="0">
                          <a:solidFill>
                            <a:schemeClr val="tx1"/>
                          </a:solidFill>
                          <a:effectLst/>
                          <a:latin typeface="+mn-lt"/>
                          <a:ea typeface="+mn-ea"/>
                          <a:cs typeface="+mn-cs"/>
                        </a:rPr>
                        <a:t>）などにより、新大阪と十三を繋げ、大阪駅周辺・京阪神方面・関西国際空港方面との利便性の向上を図る</a:t>
                      </a:r>
                      <a:endParaRPr lang="ja-JP" sz="105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0"/>
                </a:tc>
                <a:tc>
                  <a:txBody>
                    <a:bodyPr/>
                    <a:lstStyle/>
                    <a:p>
                      <a:pPr marL="101600" indent="-101600" algn="just">
                        <a:lnSpc>
                          <a:spcPts val="1200"/>
                        </a:lnSpc>
                      </a:pPr>
                      <a:endParaRPr lang="en-US" sz="1050" u="none" kern="100" dirty="0" smtClean="0">
                        <a:solidFill>
                          <a:schemeClr val="tx1"/>
                        </a:solidFill>
                        <a:effectLst/>
                      </a:endParaRPr>
                    </a:p>
                    <a:p>
                      <a:pPr marL="101600" indent="-101600" algn="just">
                        <a:lnSpc>
                          <a:spcPts val="1200"/>
                        </a:lnSpc>
                      </a:pPr>
                      <a:r>
                        <a:rPr lang="ja-JP" altLang="ja-JP" sz="1050" u="none" kern="100" dirty="0" smtClean="0">
                          <a:solidFill>
                            <a:schemeClr val="tx1"/>
                          </a:solidFill>
                          <a:effectLst/>
                        </a:rPr>
                        <a:t>〇</a:t>
                      </a:r>
                      <a:r>
                        <a:rPr lang="ja-JP" altLang="en-US" sz="1050" u="none" kern="100" dirty="0" smtClean="0">
                          <a:solidFill>
                            <a:schemeClr val="tx1"/>
                          </a:solidFill>
                          <a:effectLst/>
                        </a:rPr>
                        <a:t>都市開発の促進、</a:t>
                      </a:r>
                      <a:r>
                        <a:rPr lang="en-US" altLang="ja-JP" sz="1050" u="none" kern="100" dirty="0" err="1" smtClean="0">
                          <a:solidFill>
                            <a:schemeClr val="tx1"/>
                          </a:solidFill>
                          <a:effectLst/>
                        </a:rPr>
                        <a:t>MaaS</a:t>
                      </a:r>
                      <a:r>
                        <a:rPr lang="ja-JP" altLang="en-US" sz="1050" u="none" kern="100" dirty="0" smtClean="0">
                          <a:solidFill>
                            <a:schemeClr val="tx1"/>
                          </a:solidFill>
                          <a:effectLst/>
                        </a:rPr>
                        <a:t>や次世代モビリティなど新しい技術の実証・実装の促進、エリアの価値の</a:t>
                      </a:r>
                      <a:r>
                        <a:rPr lang="ja-JP" altLang="ja-JP" sz="1050" u="none" kern="100" dirty="0" smtClean="0">
                          <a:solidFill>
                            <a:schemeClr val="tx1"/>
                          </a:solidFill>
                          <a:effectLst/>
                        </a:rPr>
                        <a:t>持続的</a:t>
                      </a:r>
                      <a:r>
                        <a:rPr lang="ja-JP" altLang="en-US" sz="1050" u="none" kern="100" dirty="0" smtClean="0">
                          <a:solidFill>
                            <a:schemeClr val="tx1"/>
                          </a:solidFill>
                          <a:effectLst/>
                        </a:rPr>
                        <a:t>な維持・向上などのエリアマネジメント</a:t>
                      </a:r>
                      <a:r>
                        <a:rPr lang="ja-JP" altLang="ja-JP" sz="1050" u="none" kern="100" dirty="0" smtClean="0">
                          <a:solidFill>
                            <a:schemeClr val="tx1"/>
                          </a:solidFill>
                          <a:effectLst/>
                        </a:rPr>
                        <a:t>の推進</a:t>
                      </a:r>
                    </a:p>
                    <a:p>
                      <a:pPr marL="101600" indent="-101600" algn="just">
                        <a:lnSpc>
                          <a:spcPts val="1200"/>
                        </a:lnSpc>
                      </a:pPr>
                      <a:r>
                        <a:rPr lang="en-US" altLang="ja-JP" sz="1050" u="none" kern="100" dirty="0" smtClean="0">
                          <a:solidFill>
                            <a:schemeClr val="tx1"/>
                          </a:solidFill>
                          <a:effectLst/>
                        </a:rPr>
                        <a:t> </a:t>
                      </a:r>
                      <a:endParaRPr lang="ja-JP" altLang="ja-JP" sz="1050" u="none" kern="100" dirty="0" smtClean="0">
                        <a:solidFill>
                          <a:schemeClr val="tx1"/>
                        </a:solidFill>
                        <a:effectLst/>
                      </a:endParaRPr>
                    </a:p>
                    <a:p>
                      <a:pPr marL="101600" indent="-101600" algn="just">
                        <a:lnSpc>
                          <a:spcPts val="1200"/>
                        </a:lnSpc>
                      </a:pPr>
                      <a:r>
                        <a:rPr lang="ja-JP" altLang="ja-JP" sz="1050" u="none" kern="100" dirty="0" smtClean="0">
                          <a:solidFill>
                            <a:schemeClr val="tx1"/>
                          </a:solidFill>
                          <a:effectLst/>
                        </a:rPr>
                        <a:t>〇３</a:t>
                      </a:r>
                      <a:r>
                        <a:rPr lang="en-US" altLang="ja-JP" sz="1050" u="none" kern="100" dirty="0" smtClean="0">
                          <a:solidFill>
                            <a:schemeClr val="tx1"/>
                          </a:solidFill>
                          <a:effectLst/>
                        </a:rPr>
                        <a:t>D</a:t>
                      </a:r>
                      <a:r>
                        <a:rPr lang="ja-JP" altLang="ja-JP" sz="1050" u="none" kern="100" dirty="0" smtClean="0">
                          <a:solidFill>
                            <a:schemeClr val="tx1"/>
                          </a:solidFill>
                          <a:effectLst/>
                        </a:rPr>
                        <a:t>都市モデル</a:t>
                      </a:r>
                      <a:r>
                        <a:rPr lang="ja-JP" altLang="en-US" sz="1050" u="none" kern="100" dirty="0" smtClean="0">
                          <a:solidFill>
                            <a:schemeClr val="tx1"/>
                          </a:solidFill>
                          <a:effectLst/>
                        </a:rPr>
                        <a:t>などのデジタル空間など</a:t>
                      </a:r>
                      <a:r>
                        <a:rPr lang="ja-JP" altLang="ja-JP" sz="1050" u="none" kern="100" dirty="0" smtClean="0">
                          <a:solidFill>
                            <a:schemeClr val="tx1"/>
                          </a:solidFill>
                          <a:effectLst/>
                        </a:rPr>
                        <a:t>を活用した都市づくりの推進</a:t>
                      </a:r>
                    </a:p>
                    <a:p>
                      <a:pPr marL="101600" indent="-101600" algn="just">
                        <a:lnSpc>
                          <a:spcPts val="1200"/>
                        </a:lnSpc>
                      </a:pPr>
                      <a:r>
                        <a:rPr lang="en-US" altLang="ja-JP" sz="1050" u="none" kern="100" dirty="0" smtClean="0">
                          <a:solidFill>
                            <a:schemeClr val="tx1"/>
                          </a:solidFill>
                          <a:effectLst/>
                        </a:rPr>
                        <a:t> </a:t>
                      </a:r>
                      <a:endParaRPr lang="ja-JP" altLang="ja-JP" sz="1050" u="none" kern="100" dirty="0" smtClean="0">
                        <a:solidFill>
                          <a:schemeClr val="tx1"/>
                        </a:solidFill>
                        <a:effectLst/>
                      </a:endParaRPr>
                    </a:p>
                    <a:p>
                      <a:pPr marL="101600" indent="-101600" algn="just">
                        <a:lnSpc>
                          <a:spcPts val="1200"/>
                        </a:lnSpc>
                      </a:pPr>
                      <a:r>
                        <a:rPr lang="ja-JP" altLang="ja-JP" sz="1050" u="none" kern="100" dirty="0" smtClean="0">
                          <a:solidFill>
                            <a:schemeClr val="tx1"/>
                          </a:solidFill>
                          <a:effectLst/>
                        </a:rPr>
                        <a:t>〇災害時の帰宅困難者対策等の防災対策の推進</a:t>
                      </a:r>
                      <a:endParaRPr lang="ja-JP" altLang="ja-JP" sz="1050" u="none" kern="100" dirty="0" smtClean="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101600" indent="-101600" algn="just">
                        <a:lnSpc>
                          <a:spcPts val="1200"/>
                        </a:lnSpc>
                      </a:pPr>
                      <a:endParaRPr lang="en-US" sz="1050" u="none" kern="100" dirty="0">
                        <a:solidFill>
                          <a:schemeClr val="tx1"/>
                        </a:solidFill>
                        <a:effectLst/>
                      </a:endParaRPr>
                    </a:p>
                  </a:txBody>
                  <a:tcPr marL="61410" marR="61410" marT="36000" marB="0"/>
                </a:tc>
                <a:extLst>
                  <a:ext uri="{0D108BD9-81ED-4DB2-BD59-A6C34878D82A}">
                    <a16:rowId xmlns:a16="http://schemas.microsoft.com/office/drawing/2014/main" val="678276078"/>
                  </a:ext>
                </a:extLst>
              </a:tr>
            </a:tbl>
          </a:graphicData>
        </a:graphic>
      </p:graphicFrame>
      <p:sp>
        <p:nvSpPr>
          <p:cNvPr id="5" name="正方形/長方形 4">
            <a:extLst>
              <a:ext uri="{FF2B5EF4-FFF2-40B4-BE49-F238E27FC236}">
                <a16:creationId xmlns:a16="http://schemas.microsoft.com/office/drawing/2014/main" id="{63B76BC0-8DC7-4CCE-B368-4C8A6D95330F}"/>
              </a:ext>
            </a:extLst>
          </p:cNvPr>
          <p:cNvSpPr/>
          <p:nvPr/>
        </p:nvSpPr>
        <p:spPr>
          <a:xfrm>
            <a:off x="258416" y="-25101"/>
            <a:ext cx="9389166" cy="307777"/>
          </a:xfrm>
          <a:prstGeom prst="rect">
            <a:avLst/>
          </a:prstGeom>
        </p:spPr>
        <p:txBody>
          <a:bodyPr wrap="square">
            <a:spAutoFit/>
          </a:bodyPr>
          <a:lstStyle/>
          <a:p>
            <a:pPr algn="ctr"/>
            <a:r>
              <a:rPr lang="ja-JP" altLang="ja-JP" sz="1400" kern="100" dirty="0">
                <a:latin typeface="Century" panose="02040604050505020304" pitchFamily="18" charset="0"/>
                <a:ea typeface="ＭＳ ゴシック" panose="020B0609070205080204" pitchFamily="49" charset="-128"/>
                <a:cs typeface="Times New Roman" panose="02020603050405020304" pitchFamily="18" charset="0"/>
              </a:rPr>
              <a:t>地域整備方針</a:t>
            </a:r>
            <a:r>
              <a:rPr lang="ja-JP" altLang="en-US" sz="1400" kern="100" dirty="0">
                <a:latin typeface="Century" panose="02040604050505020304" pitchFamily="18" charset="0"/>
                <a:ea typeface="ＭＳ ゴシック" panose="020B0609070205080204" pitchFamily="49" charset="-128"/>
                <a:cs typeface="Times New Roman" panose="02020603050405020304" pitchFamily="18" charset="0"/>
              </a:rPr>
              <a:t>（案）</a:t>
            </a: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63B76BC0-8DC7-4CCE-B368-4C8A6D95330F}"/>
              </a:ext>
            </a:extLst>
          </p:cNvPr>
          <p:cNvSpPr/>
          <p:nvPr/>
        </p:nvSpPr>
        <p:spPr>
          <a:xfrm>
            <a:off x="93931" y="193842"/>
            <a:ext cx="1244504" cy="307777"/>
          </a:xfrm>
          <a:prstGeom prst="rect">
            <a:avLst/>
          </a:prstGeom>
        </p:spPr>
        <p:txBody>
          <a:bodyPr wrap="square">
            <a:spAutoFit/>
          </a:bodyPr>
          <a:lstStyle/>
          <a:p>
            <a:r>
              <a:rPr lang="ja-JP" altLang="ja-JP" sz="1400" kern="100" dirty="0">
                <a:latin typeface="Century" panose="02040604050505020304" pitchFamily="18" charset="0"/>
                <a:ea typeface="ＭＳ ゴシック" panose="020B0609070205080204" pitchFamily="49" charset="-128"/>
                <a:cs typeface="Times New Roman" panose="02020603050405020304" pitchFamily="18" charset="0"/>
              </a:rPr>
              <a:t>（大阪市）</a:t>
            </a: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AC101A4-F77F-4D00-9A27-55A6CB7A48C7}"/>
              </a:ext>
            </a:extLst>
          </p:cNvPr>
          <p:cNvSpPr txBox="1"/>
          <p:nvPr/>
        </p:nvSpPr>
        <p:spPr>
          <a:xfrm>
            <a:off x="-1" y="-2"/>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smtClean="0"/>
              <a:t>新大阪駅周辺地域の地域整備方針（素案）</a:t>
            </a:r>
            <a:endParaRPr lang="ja-JP" altLang="en-US" sz="2215" dirty="0"/>
          </a:p>
        </p:txBody>
      </p:sp>
      <p:sp>
        <p:nvSpPr>
          <p:cNvPr id="8" name="テキスト ボックス 3"/>
          <p:cNvSpPr txBox="1"/>
          <p:nvPr/>
        </p:nvSpPr>
        <p:spPr>
          <a:xfrm>
            <a:off x="9215365" y="6337641"/>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14</a:t>
            </a:r>
            <a:endParaRPr kumimoji="1" lang="ja-JP" altLang="en-US" dirty="0"/>
          </a:p>
        </p:txBody>
      </p:sp>
    </p:spTree>
    <p:extLst>
      <p:ext uri="{BB962C8B-B14F-4D97-AF65-F5344CB8AC3E}">
        <p14:creationId xmlns:p14="http://schemas.microsoft.com/office/powerpoint/2010/main" val="4019840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15</a:t>
            </a:r>
            <a:endParaRPr kumimoji="1" lang="ja-JP" altLang="en-US" dirty="0"/>
          </a:p>
        </p:txBody>
      </p:sp>
    </p:spTree>
    <p:extLst>
      <p:ext uri="{BB962C8B-B14F-4D97-AF65-F5344CB8AC3E}">
        <p14:creationId xmlns:p14="http://schemas.microsoft.com/office/powerpoint/2010/main" val="1632521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3653C1C-FEB3-4B28-90AF-857F9E7CAC81}"/>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a:t>都市再生緊急整備地域</a:t>
            </a:r>
            <a:r>
              <a:rPr lang="ja-JP" altLang="en-US" sz="2215" dirty="0" smtClean="0"/>
              <a:t>の区域（素案）の考え方</a:t>
            </a:r>
            <a:endParaRPr lang="ja-JP" altLang="en-US" sz="2215" dirty="0"/>
          </a:p>
        </p:txBody>
      </p:sp>
      <p:grpSp>
        <p:nvGrpSpPr>
          <p:cNvPr id="11" name="グループ化 10"/>
          <p:cNvGrpSpPr/>
          <p:nvPr/>
        </p:nvGrpSpPr>
        <p:grpSpPr>
          <a:xfrm>
            <a:off x="52904" y="1941136"/>
            <a:ext cx="9874208" cy="1022242"/>
            <a:chOff x="23372" y="2070086"/>
            <a:chExt cx="9874208" cy="1022242"/>
          </a:xfrm>
        </p:grpSpPr>
        <p:sp>
          <p:nvSpPr>
            <p:cNvPr id="9" name="角丸四角形 8"/>
            <p:cNvSpPr/>
            <p:nvPr/>
          </p:nvSpPr>
          <p:spPr>
            <a:xfrm>
              <a:off x="36310" y="2169443"/>
              <a:ext cx="9789975" cy="900850"/>
            </a:xfrm>
            <a:prstGeom prst="roundRect">
              <a:avLst>
                <a:gd name="adj" fmla="val 1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3372" y="2070086"/>
              <a:ext cx="9047553" cy="338554"/>
            </a:xfrm>
            <a:prstGeom prst="rect">
              <a:avLst/>
            </a:prstGeom>
            <a:solidFill>
              <a:schemeClr val="bg1"/>
            </a:solidFill>
            <a:ln>
              <a:solidFill>
                <a:schemeClr val="tx1"/>
              </a:solidFill>
            </a:ln>
          </p:spPr>
          <p:txBody>
            <a:bodyPr wrap="none" lIns="36000" rIns="36000" rtlCol="0">
              <a:noAutofit/>
            </a:bodyPr>
            <a:lstStyle/>
            <a:p>
              <a:r>
                <a:rPr kumimoji="1" lang="ja-JP" altLang="en-US" sz="1600" dirty="0" smtClean="0"/>
                <a:t>都市</a:t>
              </a:r>
              <a:r>
                <a:rPr kumimoji="1" lang="ja-JP" altLang="en-US" sz="1600" dirty="0"/>
                <a:t>機能の向上を図るゾーン（まちづくり方針</a:t>
              </a:r>
              <a:r>
                <a:rPr kumimoji="1" lang="ja-JP" altLang="en-US" sz="1600" dirty="0" smtClean="0"/>
                <a:t>２０２２　新大阪駅エリア計画）</a:t>
              </a:r>
              <a:endParaRPr kumimoji="1" lang="en-US" altLang="ja-JP" sz="1600" dirty="0"/>
            </a:p>
          </p:txBody>
        </p:sp>
        <p:sp>
          <p:nvSpPr>
            <p:cNvPr id="6" name="テキスト ボックス 5"/>
            <p:cNvSpPr txBox="1"/>
            <p:nvPr/>
          </p:nvSpPr>
          <p:spPr>
            <a:xfrm>
              <a:off x="114883" y="2445997"/>
              <a:ext cx="9782697" cy="646331"/>
            </a:xfrm>
            <a:prstGeom prst="rect">
              <a:avLst/>
            </a:prstGeom>
            <a:noFill/>
          </p:spPr>
          <p:txBody>
            <a:bodyPr wrap="square" rtlCol="0">
              <a:spAutoFit/>
            </a:bodyPr>
            <a:lstStyle/>
            <a:p>
              <a:r>
                <a:rPr kumimoji="1" lang="ja-JP" altLang="en-US" dirty="0"/>
                <a:t>ビジネスや観光での駅からまちへの人の流れと、周辺から駅への人の流れが交わる駅</a:t>
              </a:r>
              <a:r>
                <a:rPr kumimoji="1" lang="ja-JP" altLang="en-US" dirty="0" smtClean="0"/>
                <a:t>から</a:t>
              </a:r>
              <a:endParaRPr kumimoji="1" lang="en-US" altLang="ja-JP" dirty="0" smtClean="0"/>
            </a:p>
            <a:p>
              <a:r>
                <a:rPr kumimoji="1" lang="en-US" altLang="ja-JP" dirty="0" smtClean="0"/>
                <a:t>500m</a:t>
              </a:r>
              <a:r>
                <a:rPr kumimoji="1" lang="ja-JP" altLang="en-US" dirty="0"/>
                <a:t>圏域（来訪者の徒歩圏）で</a:t>
              </a:r>
              <a:r>
                <a:rPr kumimoji="1" lang="ja-JP" altLang="en-US" dirty="0" smtClean="0"/>
                <a:t>、まとまり</a:t>
              </a:r>
              <a:r>
                <a:rPr kumimoji="1" lang="ja-JP" altLang="en-US" dirty="0"/>
                <a:t>のある商業地域など</a:t>
              </a:r>
              <a:endParaRPr kumimoji="1" lang="en-US" altLang="ja-JP" dirty="0"/>
            </a:p>
          </p:txBody>
        </p:sp>
      </p:grpSp>
      <p:sp>
        <p:nvSpPr>
          <p:cNvPr id="7" name="テキスト ボックス 6"/>
          <p:cNvSpPr txBox="1"/>
          <p:nvPr/>
        </p:nvSpPr>
        <p:spPr>
          <a:xfrm>
            <a:off x="65842" y="481917"/>
            <a:ext cx="9720890" cy="1319155"/>
          </a:xfrm>
          <a:prstGeom prst="rect">
            <a:avLst/>
          </a:prstGeom>
          <a:solidFill>
            <a:schemeClr val="accent2">
              <a:lumMod val="20000"/>
              <a:lumOff val="80000"/>
            </a:schemeClr>
          </a:solidFill>
          <a:ln>
            <a:solidFill>
              <a:schemeClr val="tx1"/>
            </a:solidFill>
          </a:ln>
        </p:spPr>
        <p:txBody>
          <a:bodyPr wrap="square" rIns="36000" rtlCol="0">
            <a:noAutofit/>
          </a:bodyPr>
          <a:lstStyle/>
          <a:p>
            <a:pPr>
              <a:lnSpc>
                <a:spcPts val="2000"/>
              </a:lnSpc>
            </a:pPr>
            <a:r>
              <a:rPr kumimoji="1" lang="ja-JP" altLang="en-US" sz="1600" u="sng" dirty="0" smtClean="0"/>
              <a:t>「</a:t>
            </a:r>
            <a:r>
              <a:rPr kumimoji="1" lang="ja-JP" altLang="en-US" sz="1600" u="sng" dirty="0"/>
              <a:t>都市再生緊急整備地域</a:t>
            </a:r>
            <a:r>
              <a:rPr kumimoji="1" lang="ja-JP" altLang="en-US" sz="1600" u="sng" dirty="0" smtClean="0"/>
              <a:t>」の指定基準（都市再生基本方針より）</a:t>
            </a:r>
            <a:endParaRPr kumimoji="1" lang="en-US" altLang="ja-JP" sz="1600" u="sng" dirty="0"/>
          </a:p>
          <a:p>
            <a:pPr>
              <a:lnSpc>
                <a:spcPts val="2000"/>
              </a:lnSpc>
            </a:pPr>
            <a:r>
              <a:rPr kumimoji="1" lang="ja-JP" altLang="en-US" sz="1600" dirty="0" smtClean="0"/>
              <a:t>・早期</a:t>
            </a:r>
            <a:r>
              <a:rPr kumimoji="1" lang="ja-JP" altLang="en-US" sz="1600" dirty="0"/>
              <a:t>に実施されることが見込まれる都市開発事業等の区域に加え、その周辺で</a:t>
            </a:r>
            <a:r>
              <a:rPr kumimoji="1" lang="ja-JP" altLang="en-US" sz="1600" dirty="0" smtClean="0"/>
              <a:t>、土地</a:t>
            </a:r>
            <a:r>
              <a:rPr kumimoji="1" lang="ja-JP" altLang="en-US" sz="1600" dirty="0"/>
              <a:t>所有者の意向</a:t>
            </a:r>
            <a:r>
              <a:rPr kumimoji="1" lang="ja-JP" altLang="en-US" sz="1600" dirty="0" smtClean="0"/>
              <a:t>や</a:t>
            </a:r>
            <a:endParaRPr kumimoji="1" lang="en-US" altLang="ja-JP" sz="1600" dirty="0" smtClean="0"/>
          </a:p>
          <a:p>
            <a:pPr>
              <a:lnSpc>
                <a:spcPts val="2000"/>
              </a:lnSpc>
            </a:pPr>
            <a:r>
              <a:rPr kumimoji="1" lang="ja-JP" altLang="en-US" sz="1600" dirty="0"/>
              <a:t>　</a:t>
            </a:r>
            <a:r>
              <a:rPr kumimoji="1" lang="ja-JP" altLang="en-US" sz="1600" dirty="0" smtClean="0"/>
              <a:t>地方</a:t>
            </a:r>
            <a:r>
              <a:rPr kumimoji="1" lang="ja-JP" altLang="en-US" sz="1600" dirty="0"/>
              <a:t>公共団体の定めた計画等に基づき都市開発事業等の気運</a:t>
            </a:r>
            <a:r>
              <a:rPr kumimoji="1" lang="ja-JP" altLang="en-US" sz="1600" dirty="0" smtClean="0"/>
              <a:t>が存在</a:t>
            </a:r>
            <a:r>
              <a:rPr kumimoji="1" lang="ja-JP" altLang="en-US" sz="1600" dirty="0"/>
              <a:t>すると認められる地域</a:t>
            </a:r>
            <a:endParaRPr kumimoji="1" lang="en-US" altLang="ja-JP" sz="1600" dirty="0"/>
          </a:p>
          <a:p>
            <a:pPr>
              <a:lnSpc>
                <a:spcPts val="2000"/>
              </a:lnSpc>
            </a:pPr>
            <a:r>
              <a:rPr kumimoji="1" lang="ja-JP" altLang="en-US" sz="1600" dirty="0" smtClean="0"/>
              <a:t>・都市</a:t>
            </a:r>
            <a:r>
              <a:rPr kumimoji="1" lang="ja-JP" altLang="en-US" sz="1600" dirty="0"/>
              <a:t>全体への波及効果を有することにより、都市再生の拠点となる的確</a:t>
            </a:r>
            <a:r>
              <a:rPr kumimoji="1" lang="ja-JP" altLang="en-US" sz="1600" dirty="0" smtClean="0"/>
              <a:t>な土地</a:t>
            </a:r>
            <a:r>
              <a:rPr kumimoji="1" lang="ja-JP" altLang="en-US" sz="1600" dirty="0"/>
              <a:t>利用の転換が</a:t>
            </a:r>
            <a:r>
              <a:rPr kumimoji="1" lang="ja-JP" altLang="en-US" sz="1600" dirty="0" smtClean="0"/>
              <a:t>将来</a:t>
            </a:r>
            <a:endParaRPr kumimoji="1" lang="en-US" altLang="ja-JP" sz="1600" dirty="0" smtClean="0"/>
          </a:p>
          <a:p>
            <a:pPr>
              <a:lnSpc>
                <a:spcPts val="2000"/>
              </a:lnSpc>
            </a:pPr>
            <a:r>
              <a:rPr kumimoji="1" lang="ja-JP" altLang="en-US" sz="1600" dirty="0"/>
              <a:t>　</a:t>
            </a:r>
            <a:r>
              <a:rPr kumimoji="1" lang="ja-JP" altLang="en-US" sz="1600" dirty="0" smtClean="0"/>
              <a:t>見込まれる</a:t>
            </a:r>
            <a:r>
              <a:rPr kumimoji="1" lang="ja-JP" altLang="en-US" sz="1600" dirty="0"/>
              <a:t>地域 </a:t>
            </a:r>
          </a:p>
        </p:txBody>
      </p:sp>
      <p:sp>
        <p:nvSpPr>
          <p:cNvPr id="10" name="テキスト ボックス 9"/>
          <p:cNvSpPr txBox="1"/>
          <p:nvPr/>
        </p:nvSpPr>
        <p:spPr>
          <a:xfrm>
            <a:off x="218359" y="3397255"/>
            <a:ext cx="3718996" cy="1566117"/>
          </a:xfrm>
          <a:prstGeom prst="rect">
            <a:avLst/>
          </a:prstGeom>
          <a:solidFill>
            <a:schemeClr val="accent4">
              <a:lumMod val="20000"/>
              <a:lumOff val="80000"/>
            </a:schemeClr>
          </a:solidFill>
          <a:ln>
            <a:solidFill>
              <a:schemeClr val="tx1"/>
            </a:solidFill>
          </a:ln>
        </p:spPr>
        <p:txBody>
          <a:bodyPr wrap="square" lIns="36000" tIns="288000" rIns="36000" bIns="0" rtlCol="0">
            <a:noAutofit/>
          </a:bodyPr>
          <a:lstStyle/>
          <a:p>
            <a:pPr>
              <a:lnSpc>
                <a:spcPts val="2000"/>
              </a:lnSpc>
              <a:spcBef>
                <a:spcPts val="600"/>
              </a:spcBef>
            </a:pPr>
            <a:r>
              <a:rPr kumimoji="1" lang="ja-JP" altLang="en-US" sz="1600" dirty="0" smtClean="0"/>
              <a:t>〇</a:t>
            </a:r>
            <a:r>
              <a:rPr kumimoji="1" lang="ja-JP" altLang="en-US" sz="1600" dirty="0"/>
              <a:t>用途地域の指定状況</a:t>
            </a:r>
            <a:endParaRPr kumimoji="1" lang="en-US" altLang="ja-JP" sz="1600" dirty="0"/>
          </a:p>
          <a:p>
            <a:pPr>
              <a:lnSpc>
                <a:spcPts val="2000"/>
              </a:lnSpc>
              <a:spcBef>
                <a:spcPts val="600"/>
              </a:spcBef>
            </a:pPr>
            <a:r>
              <a:rPr kumimoji="1" lang="ja-JP" altLang="en-US" sz="1600" dirty="0" smtClean="0"/>
              <a:t>〇</a:t>
            </a:r>
            <a:r>
              <a:rPr kumimoji="1" lang="ja-JP" altLang="en-US" sz="1600" dirty="0"/>
              <a:t>土地利用の状況</a:t>
            </a:r>
            <a:endParaRPr kumimoji="1" lang="en-US" altLang="ja-JP" sz="1600" dirty="0"/>
          </a:p>
          <a:p>
            <a:pPr>
              <a:lnSpc>
                <a:spcPts val="2000"/>
              </a:lnSpc>
              <a:spcBef>
                <a:spcPts val="600"/>
              </a:spcBef>
            </a:pPr>
            <a:r>
              <a:rPr kumimoji="1" lang="ja-JP" altLang="en-US" sz="1600" dirty="0" smtClean="0"/>
              <a:t>〇</a:t>
            </a:r>
            <a:r>
              <a:rPr kumimoji="1" lang="ja-JP" altLang="en-US" sz="1600" dirty="0"/>
              <a:t>土地の価格の</a:t>
            </a:r>
            <a:r>
              <a:rPr kumimoji="1" lang="ja-JP" altLang="en-US" sz="1600" dirty="0" smtClean="0"/>
              <a:t>推移</a:t>
            </a:r>
            <a:endParaRPr kumimoji="1" lang="en-US" altLang="ja-JP" sz="1600" dirty="0" smtClean="0"/>
          </a:p>
          <a:p>
            <a:pPr>
              <a:lnSpc>
                <a:spcPts val="2000"/>
              </a:lnSpc>
              <a:spcBef>
                <a:spcPts val="600"/>
              </a:spcBef>
            </a:pPr>
            <a:r>
              <a:rPr kumimoji="1" lang="ja-JP" altLang="en-US" sz="1600" dirty="0"/>
              <a:t>〇都市開発や土地利用の転換のうごき</a:t>
            </a:r>
            <a:endParaRPr kumimoji="1" lang="en-US" altLang="ja-JP" sz="1600" dirty="0"/>
          </a:p>
          <a:p>
            <a:pPr>
              <a:lnSpc>
                <a:spcPts val="2000"/>
              </a:lnSpc>
              <a:spcBef>
                <a:spcPts val="600"/>
              </a:spcBef>
            </a:pPr>
            <a:endParaRPr kumimoji="1" lang="en-US" altLang="ja-JP" sz="1600" dirty="0"/>
          </a:p>
        </p:txBody>
      </p:sp>
      <p:sp>
        <p:nvSpPr>
          <p:cNvPr id="13" name="下矢印 12"/>
          <p:cNvSpPr/>
          <p:nvPr/>
        </p:nvSpPr>
        <p:spPr>
          <a:xfrm>
            <a:off x="1665107" y="2941968"/>
            <a:ext cx="825500" cy="329886"/>
          </a:xfrm>
          <a:prstGeom prst="downArrow">
            <a:avLst>
              <a:gd name="adj1" fmla="val 50000"/>
              <a:gd name="adj2" fmla="val 548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372820" y="3520451"/>
            <a:ext cx="5410427" cy="1230824"/>
          </a:xfrm>
          <a:prstGeom prst="rect">
            <a:avLst/>
          </a:prstGeom>
          <a:solidFill>
            <a:schemeClr val="accent6">
              <a:lumMod val="20000"/>
              <a:lumOff val="80000"/>
            </a:schemeClr>
          </a:solidFill>
          <a:ln>
            <a:solidFill>
              <a:schemeClr val="tx1"/>
            </a:solidFill>
          </a:ln>
        </p:spPr>
        <p:txBody>
          <a:bodyPr wrap="square" lIns="90000" tIns="288000" rIns="36000" bIns="72000" rtlCol="0">
            <a:noAutofit/>
          </a:bodyPr>
          <a:lstStyle/>
          <a:p>
            <a:pPr>
              <a:lnSpc>
                <a:spcPts val="2000"/>
              </a:lnSpc>
              <a:spcBef>
                <a:spcPts val="600"/>
              </a:spcBef>
            </a:pPr>
            <a:r>
              <a:rPr kumimoji="1" lang="ja-JP" altLang="en-US" sz="1600" dirty="0" smtClean="0"/>
              <a:t>〇現状において東海道新幹線等をはじめとした鉄道や、</a:t>
            </a:r>
            <a:endParaRPr kumimoji="1" lang="en-US" altLang="ja-JP" sz="1600" dirty="0" smtClean="0"/>
          </a:p>
          <a:p>
            <a:pPr>
              <a:lnSpc>
                <a:spcPts val="2000"/>
              </a:lnSpc>
              <a:spcBef>
                <a:spcPts val="600"/>
              </a:spcBef>
            </a:pPr>
            <a:r>
              <a:rPr kumimoji="1" lang="ja-JP" altLang="en-US" sz="1600" dirty="0"/>
              <a:t>　</a:t>
            </a:r>
            <a:r>
              <a:rPr kumimoji="1" lang="ja-JP" altLang="en-US" sz="1600" dirty="0" smtClean="0"/>
              <a:t>国道</a:t>
            </a:r>
            <a:r>
              <a:rPr kumimoji="1" lang="en-US" altLang="ja-JP" sz="1600" dirty="0" smtClean="0"/>
              <a:t>423</a:t>
            </a:r>
            <a:r>
              <a:rPr kumimoji="1" lang="ja-JP" altLang="en-US" sz="1600" dirty="0" smtClean="0"/>
              <a:t>号（新御堂筋）など広域幹線道路が整備済み</a:t>
            </a:r>
            <a:endParaRPr kumimoji="1" lang="en-US" altLang="ja-JP" sz="1600" dirty="0" smtClean="0"/>
          </a:p>
          <a:p>
            <a:pPr>
              <a:lnSpc>
                <a:spcPts val="2000"/>
              </a:lnSpc>
              <a:spcBef>
                <a:spcPts val="600"/>
              </a:spcBef>
            </a:pPr>
            <a:r>
              <a:rPr kumimoji="1" lang="ja-JP" altLang="en-US" sz="1600" dirty="0" smtClean="0"/>
              <a:t>〇将来、なにわ筋線や淀川左岸線などの整備が計画</a:t>
            </a:r>
          </a:p>
        </p:txBody>
      </p:sp>
      <p:sp>
        <p:nvSpPr>
          <p:cNvPr id="23" name="テキスト ボックス 22"/>
          <p:cNvSpPr txBox="1"/>
          <p:nvPr/>
        </p:nvSpPr>
        <p:spPr>
          <a:xfrm>
            <a:off x="137138" y="3269876"/>
            <a:ext cx="2441694" cy="338554"/>
          </a:xfrm>
          <a:prstGeom prst="rect">
            <a:avLst/>
          </a:prstGeom>
          <a:solidFill>
            <a:schemeClr val="bg1"/>
          </a:solidFill>
          <a:ln>
            <a:solidFill>
              <a:schemeClr val="tx1"/>
            </a:solidFill>
          </a:ln>
        </p:spPr>
        <p:txBody>
          <a:bodyPr wrap="none" rtlCol="0">
            <a:spAutoFit/>
          </a:bodyPr>
          <a:lstStyle/>
          <a:p>
            <a:r>
              <a:rPr kumimoji="1" lang="ja-JP" altLang="en-US" sz="1600" dirty="0" smtClean="0"/>
              <a:t>都市開発のポテンシャル</a:t>
            </a:r>
            <a:endParaRPr kumimoji="1" lang="ja-JP" altLang="en-US" sz="1600" dirty="0"/>
          </a:p>
        </p:txBody>
      </p:sp>
      <p:sp>
        <p:nvSpPr>
          <p:cNvPr id="27" name="二等辺三角形 26"/>
          <p:cNvSpPr/>
          <p:nvPr/>
        </p:nvSpPr>
        <p:spPr>
          <a:xfrm rot="16200000">
            <a:off x="3735942" y="4016427"/>
            <a:ext cx="791743" cy="2773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288412" y="3399626"/>
            <a:ext cx="3766022" cy="338554"/>
          </a:xfrm>
          <a:prstGeom prst="rect">
            <a:avLst/>
          </a:prstGeom>
          <a:solidFill>
            <a:schemeClr val="bg1"/>
          </a:solidFill>
          <a:ln>
            <a:solidFill>
              <a:schemeClr val="tx1"/>
            </a:solidFill>
          </a:ln>
        </p:spPr>
        <p:txBody>
          <a:bodyPr wrap="none" lIns="36000" rIns="36000" rtlCol="0">
            <a:spAutoFit/>
          </a:bodyPr>
          <a:lstStyle/>
          <a:p>
            <a:r>
              <a:rPr kumimoji="1" lang="ja-JP" altLang="en-US" sz="1600" dirty="0"/>
              <a:t>エリアを支える鉄道や幹線道路等の</a:t>
            </a:r>
            <a:r>
              <a:rPr kumimoji="1" lang="ja-JP" altLang="en-US" sz="1600" dirty="0" smtClean="0"/>
              <a:t>基盤</a:t>
            </a:r>
            <a:endParaRPr kumimoji="1" lang="en-US" altLang="ja-JP" sz="1600" dirty="0"/>
          </a:p>
        </p:txBody>
      </p:sp>
      <p:sp>
        <p:nvSpPr>
          <p:cNvPr id="22" name="下矢印 21"/>
          <p:cNvSpPr/>
          <p:nvPr/>
        </p:nvSpPr>
        <p:spPr>
          <a:xfrm>
            <a:off x="1674571" y="4932047"/>
            <a:ext cx="825500" cy="1269765"/>
          </a:xfrm>
          <a:prstGeom prst="downArrow">
            <a:avLst>
              <a:gd name="adj1" fmla="val 50000"/>
              <a:gd name="adj2" fmla="val 3782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12567" y="5301471"/>
            <a:ext cx="7737633" cy="483971"/>
          </a:xfrm>
          <a:prstGeom prst="rect">
            <a:avLst/>
          </a:prstGeom>
          <a:solidFill>
            <a:srgbClr val="FFCC66"/>
          </a:solidFill>
          <a:ln>
            <a:solidFill>
              <a:schemeClr val="tx1"/>
            </a:solidFill>
          </a:ln>
        </p:spPr>
        <p:txBody>
          <a:bodyPr wrap="square" lIns="36000" tIns="72000" rIns="36000" rtlCol="0" anchor="b">
            <a:noAutofit/>
          </a:bodyPr>
          <a:lstStyle/>
          <a:p>
            <a:r>
              <a:rPr kumimoji="1" lang="ja-JP" altLang="en-US" b="1" dirty="0" smtClean="0"/>
              <a:t>エリアの価値を高める民間都市開発プロジェクトを次々に創出する取組み</a:t>
            </a:r>
            <a:endParaRPr kumimoji="1" lang="en-US" altLang="ja-JP" b="1" dirty="0" smtClean="0"/>
          </a:p>
        </p:txBody>
      </p:sp>
      <p:sp>
        <p:nvSpPr>
          <p:cNvPr id="26" name="正方形/長方形 25">
            <a:extLst>
              <a:ext uri="{FF2B5EF4-FFF2-40B4-BE49-F238E27FC236}">
                <a16:creationId xmlns:a16="http://schemas.microsoft.com/office/drawing/2014/main" id="{66CC967E-5EE5-498C-95A5-F4EA85F2C900}"/>
              </a:ext>
            </a:extLst>
          </p:cNvPr>
          <p:cNvSpPr/>
          <p:nvPr/>
        </p:nvSpPr>
        <p:spPr>
          <a:xfrm>
            <a:off x="218358" y="6115953"/>
            <a:ext cx="8754191" cy="584775"/>
          </a:xfrm>
          <a:prstGeom prst="rect">
            <a:avLst/>
          </a:prstGeom>
          <a:solidFill>
            <a:schemeClr val="accent2">
              <a:lumMod val="20000"/>
              <a:lumOff val="80000"/>
            </a:schemeClr>
          </a:solidFill>
          <a:ln>
            <a:solidFill>
              <a:schemeClr val="tx1"/>
            </a:solidFill>
          </a:ln>
        </p:spPr>
        <p:txBody>
          <a:bodyPr wrap="square">
            <a:spAutoFit/>
          </a:bodyPr>
          <a:lstStyle/>
          <a:p>
            <a:r>
              <a:rPr kumimoji="1" lang="ja-JP" altLang="en-US" sz="1600" dirty="0" smtClean="0"/>
              <a:t>まちづくり方針</a:t>
            </a:r>
            <a:r>
              <a:rPr kumimoji="1" lang="en-US" altLang="ja-JP" sz="1600" dirty="0" smtClean="0"/>
              <a:t>2022</a:t>
            </a:r>
            <a:r>
              <a:rPr kumimoji="1" lang="ja-JP" altLang="en-US" sz="1600" dirty="0" smtClean="0"/>
              <a:t>に示した、都市機能の向上を図るゾーンをベースとした区域について</a:t>
            </a:r>
            <a:endParaRPr kumimoji="1" lang="en-US" altLang="ja-JP" sz="1600" dirty="0" smtClean="0"/>
          </a:p>
          <a:p>
            <a:r>
              <a:rPr kumimoji="1" lang="ja-JP" altLang="en-US" sz="1600" dirty="0" smtClean="0"/>
              <a:t>都市再生緊急整備地域の区域とする。</a:t>
            </a:r>
            <a:endParaRPr kumimoji="1" lang="ja-JP" altLang="en-US" sz="1600" dirty="0"/>
          </a:p>
        </p:txBody>
      </p:sp>
      <p:sp>
        <p:nvSpPr>
          <p:cNvPr id="28" name="テキスト ボックス 27"/>
          <p:cNvSpPr txBox="1"/>
          <p:nvPr/>
        </p:nvSpPr>
        <p:spPr>
          <a:xfrm>
            <a:off x="135077" y="5081786"/>
            <a:ext cx="5452923" cy="338554"/>
          </a:xfrm>
          <a:prstGeom prst="rect">
            <a:avLst/>
          </a:prstGeom>
          <a:solidFill>
            <a:schemeClr val="bg1"/>
          </a:solidFill>
          <a:ln>
            <a:solidFill>
              <a:schemeClr val="tx1"/>
            </a:solidFill>
          </a:ln>
        </p:spPr>
        <p:txBody>
          <a:bodyPr wrap="square" lIns="36000" rIns="36000" rtlCol="0">
            <a:spAutoFit/>
          </a:bodyPr>
          <a:lstStyle/>
          <a:p>
            <a:r>
              <a:rPr kumimoji="1" lang="ja-JP" altLang="en-US" sz="1600" dirty="0" smtClean="0"/>
              <a:t>居心地がよく歩きたく</a:t>
            </a:r>
            <a:r>
              <a:rPr kumimoji="1" lang="ja-JP" altLang="en-US" sz="1600" dirty="0"/>
              <a:t>なるまちなかの</a:t>
            </a:r>
            <a:r>
              <a:rPr kumimoji="1" lang="ja-JP" altLang="en-US" sz="1600" dirty="0" smtClean="0"/>
              <a:t>空間形成</a:t>
            </a:r>
            <a:r>
              <a:rPr kumimoji="1" lang="ja-JP" altLang="en-US" sz="1600" dirty="0"/>
              <a:t>に向けて</a:t>
            </a:r>
            <a:endParaRPr kumimoji="1" lang="en-US" altLang="ja-JP" sz="1600" dirty="0"/>
          </a:p>
        </p:txBody>
      </p:sp>
      <p:sp>
        <p:nvSpPr>
          <p:cNvPr id="18" name="テキスト ボックス 3"/>
          <p:cNvSpPr txBox="1"/>
          <p:nvPr/>
        </p:nvSpPr>
        <p:spPr>
          <a:xfrm>
            <a:off x="9348715" y="641832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16</a:t>
            </a:r>
            <a:endParaRPr kumimoji="1" lang="ja-JP" altLang="en-US" dirty="0"/>
          </a:p>
        </p:txBody>
      </p:sp>
    </p:spTree>
    <p:extLst>
      <p:ext uri="{BB962C8B-B14F-4D97-AF65-F5344CB8AC3E}">
        <p14:creationId xmlns:p14="http://schemas.microsoft.com/office/powerpoint/2010/main" val="3709533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AC101A4-F77F-4D00-9A27-55A6CB7A48C7}"/>
              </a:ext>
            </a:extLst>
          </p:cNvPr>
          <p:cNvSpPr txBox="1"/>
          <p:nvPr/>
        </p:nvSpPr>
        <p:spPr>
          <a:xfrm>
            <a:off x="0" y="0"/>
            <a:ext cx="9906000" cy="433196"/>
          </a:xfrm>
          <a:prstGeom prst="rect">
            <a:avLst/>
          </a:prstGeom>
          <a:solidFill>
            <a:srgbClr val="0070C0"/>
          </a:solidFill>
          <a:ln>
            <a:noFill/>
          </a:ln>
        </p:spPr>
        <p:txBody>
          <a:bodyPr wrap="square" rtlCol="0">
            <a:spAutoFit/>
          </a:bodyPr>
          <a:lstStyle>
            <a:defPPr>
              <a:defRPr lang="ja-JP"/>
            </a:defPPr>
            <a:lvl1pPr algn="ctr">
              <a:defRPr sz="2000" b="1">
                <a:solidFill>
                  <a:schemeClr val="bg1"/>
                </a:solidFill>
                <a:latin typeface="Meiryo UI" panose="020B0604030504040204" pitchFamily="50" charset="-128"/>
                <a:ea typeface="Meiryo UI" panose="020B0604030504040204" pitchFamily="50" charset="-128"/>
              </a:defRPr>
            </a:lvl1pPr>
          </a:lstStyle>
          <a:p>
            <a:r>
              <a:rPr lang="ja-JP" altLang="en-US" sz="2215" dirty="0" smtClean="0"/>
              <a:t>今回の都市再生緊急整備地域（素案）の前提とする鉄道</a:t>
            </a:r>
            <a:r>
              <a:rPr lang="ja-JP" altLang="en-US" sz="2215" dirty="0"/>
              <a:t>や幹線道路等の基盤</a:t>
            </a:r>
          </a:p>
        </p:txBody>
      </p:sp>
      <p:graphicFrame>
        <p:nvGraphicFramePr>
          <p:cNvPr id="6" name="表 6">
            <a:extLst>
              <a:ext uri="{FF2B5EF4-FFF2-40B4-BE49-F238E27FC236}">
                <a16:creationId xmlns:a16="http://schemas.microsoft.com/office/drawing/2014/main" id="{7C008479-F5F8-40AF-919A-AE7B0203AE66}"/>
              </a:ext>
            </a:extLst>
          </p:cNvPr>
          <p:cNvGraphicFramePr>
            <a:graphicFrameLocks noGrp="1"/>
          </p:cNvGraphicFramePr>
          <p:nvPr>
            <p:extLst/>
          </p:nvPr>
        </p:nvGraphicFramePr>
        <p:xfrm>
          <a:off x="167173" y="505218"/>
          <a:ext cx="9473879" cy="1493520"/>
        </p:xfrm>
        <a:graphic>
          <a:graphicData uri="http://schemas.openxmlformats.org/drawingml/2006/table">
            <a:tbl>
              <a:tblPr firstRow="1" bandRow="1">
                <a:tableStyleId>{5940675A-B579-460E-94D1-54222C63F5DA}</a:tableStyleId>
              </a:tblPr>
              <a:tblGrid>
                <a:gridCol w="2032023">
                  <a:extLst>
                    <a:ext uri="{9D8B030D-6E8A-4147-A177-3AD203B41FA5}">
                      <a16:colId xmlns:a16="http://schemas.microsoft.com/office/drawing/2014/main" val="1596023727"/>
                    </a:ext>
                  </a:extLst>
                </a:gridCol>
                <a:gridCol w="3903925">
                  <a:extLst>
                    <a:ext uri="{9D8B030D-6E8A-4147-A177-3AD203B41FA5}">
                      <a16:colId xmlns:a16="http://schemas.microsoft.com/office/drawing/2014/main" val="2320512165"/>
                    </a:ext>
                  </a:extLst>
                </a:gridCol>
                <a:gridCol w="3537931">
                  <a:extLst>
                    <a:ext uri="{9D8B030D-6E8A-4147-A177-3AD203B41FA5}">
                      <a16:colId xmlns:a16="http://schemas.microsoft.com/office/drawing/2014/main" val="1518141752"/>
                    </a:ext>
                  </a:extLst>
                </a:gridCol>
              </a:tblGrid>
              <a:tr h="284829">
                <a:tc>
                  <a:txBody>
                    <a:bodyPr/>
                    <a:lstStyle/>
                    <a:p>
                      <a:endParaRPr kumimoji="1" lang="ja-JP" altLang="en-US" sz="1600" dirty="0"/>
                    </a:p>
                  </a:txBody>
                  <a:tcPr anchor="ctr"/>
                </a:tc>
                <a:tc>
                  <a:txBody>
                    <a:bodyPr/>
                    <a:lstStyle/>
                    <a:p>
                      <a:pPr algn="ctr"/>
                      <a:r>
                        <a:rPr kumimoji="1" lang="ja-JP" altLang="en-US" sz="1600" dirty="0"/>
                        <a:t>鉄道</a:t>
                      </a:r>
                    </a:p>
                  </a:txBody>
                  <a:tcPr anchor="ctr"/>
                </a:tc>
                <a:tc>
                  <a:txBody>
                    <a:bodyPr/>
                    <a:lstStyle/>
                    <a:p>
                      <a:pPr algn="ctr"/>
                      <a:r>
                        <a:rPr kumimoji="1" lang="ja-JP" altLang="en-US" sz="1600" dirty="0"/>
                        <a:t>道路</a:t>
                      </a:r>
                    </a:p>
                  </a:txBody>
                  <a:tcPr anchor="ctr"/>
                </a:tc>
                <a:extLst>
                  <a:ext uri="{0D108BD9-81ED-4DB2-BD59-A6C34878D82A}">
                    <a16:rowId xmlns:a16="http://schemas.microsoft.com/office/drawing/2014/main" val="3120571693"/>
                  </a:ext>
                </a:extLst>
              </a:tr>
              <a:tr h="430363">
                <a:tc>
                  <a:txBody>
                    <a:bodyPr/>
                    <a:lstStyle/>
                    <a:p>
                      <a:r>
                        <a:rPr kumimoji="1" lang="ja-JP" altLang="en-US" sz="1600" dirty="0"/>
                        <a:t>現状</a:t>
                      </a:r>
                    </a:p>
                  </a:txBody>
                  <a:tcPr anchor="ctr"/>
                </a:tc>
                <a:tc>
                  <a:txBody>
                    <a:bodyPr/>
                    <a:lstStyle/>
                    <a:p>
                      <a:r>
                        <a:rPr kumimoji="1" lang="en-US" altLang="ja-JP" sz="1600" dirty="0"/>
                        <a:t>JR</a:t>
                      </a:r>
                      <a:r>
                        <a:rPr kumimoji="1" lang="ja-JP" altLang="en-US" sz="1600" dirty="0"/>
                        <a:t>東海道</a:t>
                      </a:r>
                      <a:r>
                        <a:rPr kumimoji="1" lang="ja-JP" altLang="en-US" sz="1600" dirty="0" smtClean="0"/>
                        <a:t>新幹線</a:t>
                      </a:r>
                      <a:r>
                        <a:rPr kumimoji="1" lang="ja-JP" altLang="en-US" sz="1600" dirty="0"/>
                        <a:t>・</a:t>
                      </a:r>
                      <a:r>
                        <a:rPr kumimoji="1" lang="en-US" altLang="ja-JP" sz="1600" dirty="0" smtClean="0"/>
                        <a:t>JR</a:t>
                      </a:r>
                      <a:r>
                        <a:rPr kumimoji="1" lang="ja-JP" altLang="en-US" sz="1600" dirty="0"/>
                        <a:t>山陽新幹線</a:t>
                      </a:r>
                      <a:endParaRPr kumimoji="1" lang="en-US" altLang="ja-JP" sz="1600" dirty="0"/>
                    </a:p>
                    <a:p>
                      <a:r>
                        <a:rPr kumimoji="1" lang="en-US" altLang="ja-JP" sz="1600" dirty="0"/>
                        <a:t>JR</a:t>
                      </a:r>
                      <a:r>
                        <a:rPr kumimoji="1" lang="ja-JP" altLang="en-US" sz="1600" dirty="0"/>
                        <a:t>東海道</a:t>
                      </a:r>
                      <a:r>
                        <a:rPr kumimoji="1" lang="ja-JP" altLang="en-US" sz="1600" dirty="0" smtClean="0"/>
                        <a:t>本線、</a:t>
                      </a:r>
                      <a:r>
                        <a:rPr kumimoji="1" lang="en-US" altLang="ja-JP" sz="1600" dirty="0" err="1" smtClean="0"/>
                        <a:t>OsakaMetro</a:t>
                      </a:r>
                      <a:r>
                        <a:rPr kumimoji="1" lang="ja-JP" altLang="en-US" sz="1600" dirty="0" smtClean="0"/>
                        <a:t> </a:t>
                      </a:r>
                      <a:r>
                        <a:rPr kumimoji="1" lang="ja-JP" altLang="en-US" sz="1600" dirty="0"/>
                        <a:t>御堂筋線</a:t>
                      </a:r>
                    </a:p>
                  </a:txBody>
                  <a:tcPr anchor="ctr"/>
                </a:tc>
                <a:tc>
                  <a:txBody>
                    <a:bodyPr/>
                    <a:lstStyle/>
                    <a:p>
                      <a:r>
                        <a:rPr kumimoji="1" lang="ja-JP" altLang="en-US" sz="1600" dirty="0" smtClean="0"/>
                        <a:t>国道</a:t>
                      </a:r>
                      <a:r>
                        <a:rPr kumimoji="1" lang="en-US" altLang="ja-JP" sz="1600" dirty="0" smtClean="0"/>
                        <a:t>423</a:t>
                      </a:r>
                      <a:r>
                        <a:rPr kumimoji="1" lang="ja-JP" altLang="en-US" sz="1600" dirty="0" smtClean="0"/>
                        <a:t>号（新御堂筋）</a:t>
                      </a:r>
                      <a:endParaRPr kumimoji="1" lang="en-US" altLang="ja-JP" sz="1600" dirty="0"/>
                    </a:p>
                  </a:txBody>
                  <a:tcPr anchor="ctr"/>
                </a:tc>
                <a:extLst>
                  <a:ext uri="{0D108BD9-81ED-4DB2-BD59-A6C34878D82A}">
                    <a16:rowId xmlns:a16="http://schemas.microsoft.com/office/drawing/2014/main" val="3341173198"/>
                  </a:ext>
                </a:extLst>
              </a:tr>
              <a:tr h="491978">
                <a:tc>
                  <a:txBody>
                    <a:bodyPr/>
                    <a:lstStyle/>
                    <a:p>
                      <a:r>
                        <a:rPr kumimoji="1" lang="ja-JP" altLang="en-US" sz="1600" dirty="0"/>
                        <a:t>将来基盤</a:t>
                      </a:r>
                    </a:p>
                  </a:txBody>
                  <a:tcPr anchor="ctr"/>
                </a:tc>
                <a:tc>
                  <a:txBody>
                    <a:bodyPr/>
                    <a:lstStyle/>
                    <a:p>
                      <a:r>
                        <a:rPr kumimoji="1" lang="ja-JP" altLang="en-US" sz="1600" dirty="0"/>
                        <a:t>なにわ筋線</a:t>
                      </a:r>
                      <a:endParaRPr kumimoji="1" lang="en-US" altLang="ja-JP" sz="1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新大阪連絡線・なにわ筋連絡線</a:t>
                      </a:r>
                    </a:p>
                  </a:txBody>
                  <a:tcPr anchor="ctr"/>
                </a:tc>
                <a:tc>
                  <a:txBody>
                    <a:bodyPr/>
                    <a:lstStyle/>
                    <a:p>
                      <a:r>
                        <a:rPr kumimoji="1" lang="ja-JP" altLang="en-US" sz="1600" dirty="0"/>
                        <a:t>淀川左岸</a:t>
                      </a:r>
                      <a:r>
                        <a:rPr kumimoji="1" lang="ja-JP" altLang="en-US" sz="1600" dirty="0" smtClean="0"/>
                        <a:t>線（</a:t>
                      </a:r>
                      <a:r>
                        <a:rPr kumimoji="1" lang="en-US" altLang="ja-JP" sz="1600" dirty="0"/>
                        <a:t>2</a:t>
                      </a:r>
                      <a:r>
                        <a:rPr kumimoji="1" lang="ja-JP" altLang="en-US" sz="1600" dirty="0"/>
                        <a:t>期・延伸部）</a:t>
                      </a:r>
                      <a:endParaRPr kumimoji="1" lang="en-US" altLang="ja-JP" sz="1600" dirty="0"/>
                    </a:p>
                    <a:p>
                      <a:r>
                        <a:rPr kumimoji="1" lang="ja-JP" altLang="en-US" sz="1600" dirty="0"/>
                        <a:t>歌島豊里線</a:t>
                      </a:r>
                    </a:p>
                  </a:txBody>
                  <a:tcPr anchor="ctr"/>
                </a:tc>
                <a:extLst>
                  <a:ext uri="{0D108BD9-81ED-4DB2-BD59-A6C34878D82A}">
                    <a16:rowId xmlns:a16="http://schemas.microsoft.com/office/drawing/2014/main" val="3488294963"/>
                  </a:ext>
                </a:extLst>
              </a:tr>
            </a:tbl>
          </a:graphicData>
        </a:graphic>
      </p:graphicFrame>
      <p:sp>
        <p:nvSpPr>
          <p:cNvPr id="7" name="テキスト ボックス 6">
            <a:extLst>
              <a:ext uri="{FF2B5EF4-FFF2-40B4-BE49-F238E27FC236}">
                <a16:creationId xmlns:a16="http://schemas.microsoft.com/office/drawing/2014/main" id="{D9C9B3BF-801D-427A-A660-5BD4C4815614}"/>
              </a:ext>
            </a:extLst>
          </p:cNvPr>
          <p:cNvSpPr txBox="1"/>
          <p:nvPr/>
        </p:nvSpPr>
        <p:spPr>
          <a:xfrm>
            <a:off x="6546867" y="2124453"/>
            <a:ext cx="3156177" cy="954107"/>
          </a:xfrm>
          <a:prstGeom prst="rect">
            <a:avLst/>
          </a:prstGeom>
          <a:noFill/>
        </p:spPr>
        <p:txBody>
          <a:bodyPr wrap="square" rtlCol="0">
            <a:spAutoFit/>
          </a:bodyPr>
          <a:lstStyle/>
          <a:p>
            <a:pPr marL="177800" indent="-177800"/>
            <a:r>
              <a:rPr kumimoji="1" lang="en-US" altLang="ja-JP" sz="1400" dirty="0"/>
              <a:t>※</a:t>
            </a:r>
            <a:r>
              <a:rPr kumimoji="1" lang="ja-JP" altLang="en-US" sz="1400" dirty="0" smtClean="0"/>
              <a:t>リニア</a:t>
            </a:r>
            <a:r>
              <a:rPr kumimoji="1" lang="ja-JP" altLang="en-US" sz="1400" dirty="0"/>
              <a:t>中央新幹線及び</a:t>
            </a:r>
            <a:r>
              <a:rPr kumimoji="1" lang="ja-JP" altLang="en-US" sz="1400" dirty="0" smtClean="0"/>
              <a:t>北陸新幹線につい</a:t>
            </a:r>
            <a:r>
              <a:rPr kumimoji="1" lang="ja-JP" altLang="en-US" sz="1400" dirty="0"/>
              <a:t>て</a:t>
            </a:r>
            <a:r>
              <a:rPr kumimoji="1" lang="ja-JP" altLang="en-US" sz="1400" dirty="0" smtClean="0"/>
              <a:t>は、今後駅位置等が</a:t>
            </a:r>
            <a:r>
              <a:rPr kumimoji="1" lang="ja-JP" altLang="en-US" sz="1400" dirty="0"/>
              <a:t>決まって</a:t>
            </a:r>
            <a:r>
              <a:rPr kumimoji="1" lang="ja-JP" altLang="en-US" sz="1400" dirty="0" smtClean="0"/>
              <a:t>いくことから、今回</a:t>
            </a:r>
            <a:r>
              <a:rPr kumimoji="1" lang="ja-JP" altLang="en-US" sz="1400" dirty="0"/>
              <a:t>の前提とする基盤としない。</a:t>
            </a:r>
            <a:endParaRPr kumimoji="1" lang="en-US" altLang="ja-JP" sz="1400" dirty="0"/>
          </a:p>
        </p:txBody>
      </p:sp>
      <p:grpSp>
        <p:nvGrpSpPr>
          <p:cNvPr id="3" name="グループ化 2"/>
          <p:cNvGrpSpPr/>
          <p:nvPr/>
        </p:nvGrpSpPr>
        <p:grpSpPr>
          <a:xfrm>
            <a:off x="507316" y="3041430"/>
            <a:ext cx="4144763" cy="3567552"/>
            <a:chOff x="5086350" y="715356"/>
            <a:chExt cx="4668102" cy="4018009"/>
          </a:xfrm>
        </p:grpSpPr>
        <p:pic>
          <p:nvPicPr>
            <p:cNvPr id="9" name="図 8">
              <a:extLst>
                <a:ext uri="{FF2B5EF4-FFF2-40B4-BE49-F238E27FC236}">
                  <a16:creationId xmlns:a16="http://schemas.microsoft.com/office/drawing/2014/main" id="{69B8060B-D078-412E-865E-5EFC95ACAA1D}"/>
                </a:ext>
              </a:extLst>
            </p:cNvPr>
            <p:cNvPicPr>
              <a:picLocks noChangeAspect="1"/>
            </p:cNvPicPr>
            <p:nvPr/>
          </p:nvPicPr>
          <p:blipFill rotWithShape="1">
            <a:blip r:embed="rId3"/>
            <a:srcRect l="2030" t="1697" r="2208" b="31845"/>
            <a:stretch/>
          </p:blipFill>
          <p:spPr>
            <a:xfrm>
              <a:off x="5086350" y="715356"/>
              <a:ext cx="4668102" cy="4018009"/>
            </a:xfrm>
            <a:prstGeom prst="rect">
              <a:avLst/>
            </a:prstGeom>
          </p:spPr>
        </p:pic>
        <p:sp>
          <p:nvSpPr>
            <p:cNvPr id="10" name="正方形/長方形 9">
              <a:extLst>
                <a:ext uri="{FF2B5EF4-FFF2-40B4-BE49-F238E27FC236}">
                  <a16:creationId xmlns:a16="http://schemas.microsoft.com/office/drawing/2014/main" id="{4BE5505F-D2ED-4E60-9362-4B3D2DB486ED}"/>
                </a:ext>
              </a:extLst>
            </p:cNvPr>
            <p:cNvSpPr/>
            <p:nvPr/>
          </p:nvSpPr>
          <p:spPr>
            <a:xfrm>
              <a:off x="7551420" y="3002280"/>
              <a:ext cx="213360" cy="906780"/>
            </a:xfrm>
            <a:prstGeom prst="rect">
              <a:avLst/>
            </a:prstGeom>
            <a:noFill/>
            <a:ln w="412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1633C8D-8688-44DC-87A0-6A3AD18CA8A0}"/>
                </a:ext>
              </a:extLst>
            </p:cNvPr>
            <p:cNvSpPr/>
            <p:nvPr/>
          </p:nvSpPr>
          <p:spPr>
            <a:xfrm>
              <a:off x="7207041" y="3403873"/>
              <a:ext cx="213360" cy="505187"/>
            </a:xfrm>
            <a:prstGeom prst="rect">
              <a:avLst/>
            </a:prstGeom>
            <a:noFill/>
            <a:ln w="412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55C0580-B246-4FA4-9B52-EDED1C6D6815}"/>
                </a:ext>
              </a:extLst>
            </p:cNvPr>
            <p:cNvSpPr/>
            <p:nvPr/>
          </p:nvSpPr>
          <p:spPr>
            <a:xfrm>
              <a:off x="6924726" y="2812882"/>
              <a:ext cx="213360" cy="1121306"/>
            </a:xfrm>
            <a:prstGeom prst="rect">
              <a:avLst/>
            </a:prstGeom>
            <a:noFill/>
            <a:ln w="412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1EFF698-DC10-4145-9E2B-0AE279D4B753}"/>
                </a:ext>
              </a:extLst>
            </p:cNvPr>
            <p:cNvSpPr/>
            <p:nvPr/>
          </p:nvSpPr>
          <p:spPr>
            <a:xfrm>
              <a:off x="6379844" y="1909813"/>
              <a:ext cx="687705" cy="290462"/>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B92161A-62FA-4769-9864-78CB3382D07E}"/>
                </a:ext>
              </a:extLst>
            </p:cNvPr>
            <p:cNvSpPr/>
            <p:nvPr/>
          </p:nvSpPr>
          <p:spPr>
            <a:xfrm>
              <a:off x="7207567" y="4343400"/>
              <a:ext cx="1612583" cy="303393"/>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DA1FE4F-49EC-4D3A-8409-9961B73D02D4}"/>
                </a:ext>
              </a:extLst>
            </p:cNvPr>
            <p:cNvSpPr/>
            <p:nvPr/>
          </p:nvSpPr>
          <p:spPr>
            <a:xfrm rot="21251777">
              <a:off x="8009777" y="2028442"/>
              <a:ext cx="629937" cy="15249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15F1BBA-5D41-4388-A3E1-53C5327EC81F}"/>
                </a:ext>
              </a:extLst>
            </p:cNvPr>
            <p:cNvSpPr/>
            <p:nvPr/>
          </p:nvSpPr>
          <p:spPr>
            <a:xfrm rot="21122552">
              <a:off x="9023248" y="1115300"/>
              <a:ext cx="714596" cy="171294"/>
            </a:xfrm>
            <a:prstGeom prst="rect">
              <a:avLst/>
            </a:prstGeom>
            <a:noFill/>
            <a:ln w="412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C07D21-9E71-4668-90E5-5B4472E4028B}"/>
                </a:ext>
              </a:extLst>
            </p:cNvPr>
            <p:cNvSpPr/>
            <p:nvPr/>
          </p:nvSpPr>
          <p:spPr>
            <a:xfrm rot="20254833">
              <a:off x="5192060" y="2984242"/>
              <a:ext cx="714596" cy="171294"/>
            </a:xfrm>
            <a:prstGeom prst="rect">
              <a:avLst/>
            </a:prstGeom>
            <a:noFill/>
            <a:ln w="412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4AAC1CC-D6C0-448B-B6BA-4C5CE954FE74}"/>
                </a:ext>
              </a:extLst>
            </p:cNvPr>
            <p:cNvSpPr/>
            <p:nvPr/>
          </p:nvSpPr>
          <p:spPr>
            <a:xfrm rot="20254833">
              <a:off x="5917975" y="2612414"/>
              <a:ext cx="714596" cy="171294"/>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6895149" y="2813095"/>
              <a:ext cx="307777" cy="592470"/>
            </a:xfrm>
            <a:prstGeom prst="rect">
              <a:avLst/>
            </a:prstGeom>
            <a:noFill/>
          </p:spPr>
          <p:txBody>
            <a:bodyPr vert="eaVert" wrap="none" rtlCol="0">
              <a:spAutoFit/>
            </a:bodyPr>
            <a:lstStyle/>
            <a:p>
              <a:r>
                <a:rPr kumimoji="1" lang="ja-JP" altLang="en-US" sz="800" b="1" spc="-150" dirty="0" smtClean="0">
                  <a:solidFill>
                    <a:schemeClr val="bg1">
                      <a:lumMod val="50000"/>
                    </a:schemeClr>
                  </a:solidFill>
                </a:rPr>
                <a:t>国道４２３号</a:t>
              </a:r>
              <a:endParaRPr kumimoji="1" lang="ja-JP" altLang="en-US" sz="800" b="1" spc="-150" dirty="0">
                <a:solidFill>
                  <a:schemeClr val="bg1">
                    <a:lumMod val="50000"/>
                  </a:schemeClr>
                </a:solidFill>
              </a:endParaRPr>
            </a:p>
          </p:txBody>
        </p:sp>
      </p:grpSp>
      <p:grpSp>
        <p:nvGrpSpPr>
          <p:cNvPr id="21" name="グループ化 20"/>
          <p:cNvGrpSpPr/>
          <p:nvPr/>
        </p:nvGrpSpPr>
        <p:grpSpPr>
          <a:xfrm>
            <a:off x="4726359" y="3089109"/>
            <a:ext cx="4976685" cy="3470465"/>
            <a:chOff x="5063332" y="2720397"/>
            <a:chExt cx="4842668" cy="3377009"/>
          </a:xfrm>
        </p:grpSpPr>
        <p:pic>
          <p:nvPicPr>
            <p:cNvPr id="1028" name="Picture 4" descr="http://www.kr-railway.co.jp/img/rosen.jpg"/>
            <p:cNvPicPr>
              <a:picLocks noChangeAspect="1" noChangeArrowheads="1"/>
            </p:cNvPicPr>
            <p:nvPr/>
          </p:nvPicPr>
          <p:blipFill rotWithShape="1">
            <a:blip r:embed="rId4">
              <a:extLst>
                <a:ext uri="{28A0092B-C50C-407E-A947-70E740481C1C}">
                  <a14:useLocalDpi xmlns:a14="http://schemas.microsoft.com/office/drawing/2010/main" val="0"/>
                </a:ext>
              </a:extLst>
            </a:blip>
            <a:srcRect l="25958" r="18217"/>
            <a:stretch/>
          </p:blipFill>
          <p:spPr bwMode="auto">
            <a:xfrm>
              <a:off x="7341570" y="3042884"/>
              <a:ext cx="2564430" cy="3054522"/>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rotWithShape="1">
            <a:blip r:embed="rId5"/>
            <a:srcRect t="5215" r="1375"/>
            <a:stretch/>
          </p:blipFill>
          <p:spPr>
            <a:xfrm>
              <a:off x="5136274" y="2966486"/>
              <a:ext cx="2511759" cy="2465609"/>
            </a:xfrm>
            <a:prstGeom prst="rect">
              <a:avLst/>
            </a:prstGeom>
          </p:spPr>
        </p:pic>
        <p:sp>
          <p:nvSpPr>
            <p:cNvPr id="20" name="テキスト ボックス 19"/>
            <p:cNvSpPr txBox="1"/>
            <p:nvPr/>
          </p:nvSpPr>
          <p:spPr>
            <a:xfrm>
              <a:off x="5063332" y="2720397"/>
              <a:ext cx="1134075" cy="322487"/>
            </a:xfrm>
            <a:prstGeom prst="rect">
              <a:avLst/>
            </a:prstGeom>
            <a:noFill/>
          </p:spPr>
          <p:txBody>
            <a:bodyPr wrap="none" rtlCol="0">
              <a:spAutoFit/>
            </a:bodyPr>
            <a:lstStyle/>
            <a:p>
              <a:r>
                <a:rPr kumimoji="1" lang="ja-JP" altLang="en-US" sz="1400" dirty="0" smtClean="0"/>
                <a:t>なにわ筋線</a:t>
              </a:r>
              <a:endParaRPr kumimoji="1" lang="ja-JP" altLang="en-US" sz="1400" dirty="0"/>
            </a:p>
          </p:txBody>
        </p:sp>
        <p:cxnSp>
          <p:nvCxnSpPr>
            <p:cNvPr id="26" name="直線コネクタ 25"/>
            <p:cNvCxnSpPr/>
            <p:nvPr/>
          </p:nvCxnSpPr>
          <p:spPr>
            <a:xfrm>
              <a:off x="7638507" y="2988714"/>
              <a:ext cx="967708" cy="256124"/>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7649620" y="4293976"/>
              <a:ext cx="947352" cy="1058268"/>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2" name="図 21"/>
          <p:cNvPicPr>
            <a:picLocks noChangeAspect="1"/>
          </p:cNvPicPr>
          <p:nvPr/>
        </p:nvPicPr>
        <p:blipFill>
          <a:blip r:embed="rId6"/>
          <a:stretch>
            <a:fillRect/>
          </a:stretch>
        </p:blipFill>
        <p:spPr>
          <a:xfrm>
            <a:off x="119764" y="1973607"/>
            <a:ext cx="5850181" cy="1085678"/>
          </a:xfrm>
          <a:prstGeom prst="rect">
            <a:avLst/>
          </a:prstGeom>
        </p:spPr>
      </p:pic>
      <p:sp>
        <p:nvSpPr>
          <p:cNvPr id="24" name="テキスト ボックス 3"/>
          <p:cNvSpPr txBox="1"/>
          <p:nvPr/>
        </p:nvSpPr>
        <p:spPr>
          <a:xfrm>
            <a:off x="9348715" y="6488668"/>
            <a:ext cx="55728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dirty="0" smtClean="0"/>
              <a:t>17</a:t>
            </a:r>
            <a:endParaRPr kumimoji="1" lang="ja-JP" altLang="en-US" dirty="0"/>
          </a:p>
        </p:txBody>
      </p:sp>
    </p:spTree>
    <p:extLst>
      <p:ext uri="{BB962C8B-B14F-4D97-AF65-F5344CB8AC3E}">
        <p14:creationId xmlns:p14="http://schemas.microsoft.com/office/powerpoint/2010/main" val="2809668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3827</TotalTime>
  <Words>3518</Words>
  <PresentationFormat>A4 210 x 297 mm</PresentationFormat>
  <Paragraphs>361</Paragraphs>
  <Slides>20</Slides>
  <Notes>2</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20</vt:i4>
      </vt:variant>
    </vt:vector>
  </HeadingPairs>
  <TitlesOfParts>
    <vt:vector size="32" baseType="lpstr">
      <vt:lpstr>Meiryo UI</vt:lpstr>
      <vt:lpstr>ＭＳ Ｐゴシック</vt:lpstr>
      <vt:lpstr>ＭＳ ゴシック</vt:lpstr>
      <vt:lpstr>ＭＳ 明朝</vt:lpstr>
      <vt:lpstr>游ゴシック</vt:lpstr>
      <vt:lpstr>游ゴシック Light</vt:lpstr>
      <vt:lpstr>Arial</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2022-06-15T05:26:48Z</cp:lastPrinted>
  <dcterms:created xsi:type="dcterms:W3CDTF">2022-02-17T02:31:48Z</dcterms:created>
  <dcterms:modified xsi:type="dcterms:W3CDTF">2022-06-15T06:24:57Z</dcterms:modified>
</cp:coreProperties>
</file>