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7559675"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CC"/>
    <a:srgbClr val="FFF2CC"/>
    <a:srgbClr val="009900"/>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p:scale>
          <a:sx n="100" d="100"/>
          <a:sy n="100" d="100"/>
        </p:scale>
        <p:origin x="1002" y="-1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207" cy="513283"/>
          </a:xfrm>
          <a:prstGeom prst="rect">
            <a:avLst/>
          </a:prstGeom>
        </p:spPr>
        <p:txBody>
          <a:bodyPr vert="horz" lIns="94661" tIns="47331" rIns="94661" bIns="4733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4201" y="1"/>
            <a:ext cx="3078207" cy="513283"/>
          </a:xfrm>
          <a:prstGeom prst="rect">
            <a:avLst/>
          </a:prstGeom>
        </p:spPr>
        <p:txBody>
          <a:bodyPr vert="horz" lIns="94661" tIns="47331" rIns="94661" bIns="47331" rtlCol="0"/>
          <a:lstStyle>
            <a:lvl1pPr algn="r">
              <a:defRPr sz="1300"/>
            </a:lvl1pPr>
          </a:lstStyle>
          <a:p>
            <a:fld id="{254E9A22-641E-4E27-9101-D61D54BD3D3C}" type="datetimeFigureOut">
              <a:rPr kumimoji="1" lang="ja-JP" altLang="en-US" smtClean="0"/>
              <a:t>2022/6/6</a:t>
            </a:fld>
            <a:endParaRPr kumimoji="1" lang="ja-JP" altLang="en-US"/>
          </a:p>
        </p:txBody>
      </p:sp>
      <p:sp>
        <p:nvSpPr>
          <p:cNvPr id="4" name="スライド イメージ プレースホルダー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4661" tIns="47331" rIns="94661" bIns="47331" rtlCol="0" anchor="ctr"/>
          <a:lstStyle/>
          <a:p>
            <a:endParaRPr lang="ja-JP" altLang="en-US"/>
          </a:p>
        </p:txBody>
      </p:sp>
      <p:sp>
        <p:nvSpPr>
          <p:cNvPr id="5" name="ノート プレースホルダー 4"/>
          <p:cNvSpPr>
            <a:spLocks noGrp="1"/>
          </p:cNvSpPr>
          <p:nvPr>
            <p:ph type="body" sz="quarter" idx="3"/>
          </p:nvPr>
        </p:nvSpPr>
        <p:spPr>
          <a:xfrm>
            <a:off x="710739" y="4925235"/>
            <a:ext cx="5682587" cy="4029439"/>
          </a:xfrm>
          <a:prstGeom prst="rect">
            <a:avLst/>
          </a:prstGeom>
        </p:spPr>
        <p:txBody>
          <a:bodyPr vert="horz" lIns="94661" tIns="47331" rIns="94661" bIns="473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330"/>
            <a:ext cx="3078207" cy="513283"/>
          </a:xfrm>
          <a:prstGeom prst="rect">
            <a:avLst/>
          </a:prstGeom>
        </p:spPr>
        <p:txBody>
          <a:bodyPr vert="horz" lIns="94661" tIns="47331" rIns="94661" bIns="4733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7" cy="513283"/>
          </a:xfrm>
          <a:prstGeom prst="rect">
            <a:avLst/>
          </a:prstGeom>
        </p:spPr>
        <p:txBody>
          <a:bodyPr vert="horz" lIns="94661" tIns="47331" rIns="94661" bIns="47331" rtlCol="0" anchor="b"/>
          <a:lstStyle>
            <a:lvl1pPr algn="r">
              <a:defRPr sz="1300"/>
            </a:lvl1pPr>
          </a:lstStyle>
          <a:p>
            <a:fld id="{DA557D68-77AA-4715-8D7D-9ED2C4FEE695}" type="slidenum">
              <a:rPr kumimoji="1" lang="ja-JP" altLang="en-US" smtClean="0"/>
              <a:t>‹#›</a:t>
            </a:fld>
            <a:endParaRPr kumimoji="1" lang="ja-JP" altLang="en-US"/>
          </a:p>
        </p:txBody>
      </p:sp>
    </p:spTree>
    <p:extLst>
      <p:ext uri="{BB962C8B-B14F-4D97-AF65-F5344CB8AC3E}">
        <p14:creationId xmlns:p14="http://schemas.microsoft.com/office/powerpoint/2010/main" val="1181730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F585C8-3C2A-4527-9123-B927F4E591D0}"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FA1C0F-1A41-45A0-BFB8-DC23378BDED2}"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E1CBD1-DE12-4BF7-B660-480D01D7943D}"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418F6F-7BDF-4DE5-8078-0762367D3F9C}"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E62480-1108-4856-987E-F8B1773425EB}"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452EE2-7D7C-4838-823B-E41623C21FE0}" type="datetime1">
              <a:rPr kumimoji="1" lang="ja-JP" altLang="en-US" smtClean="0"/>
              <a:t>2022/6/6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5F40665-3F03-4D07-B647-4F1DCB480CE0}" type="datetime1">
              <a:rPr kumimoji="1" lang="ja-JP" altLang="en-US" smtClean="0"/>
              <a:t>2022/6/6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715809-4266-479B-842D-417D658B83A9}" type="datetime1">
              <a:rPr kumimoji="1" lang="ja-JP" altLang="en-US" smtClean="0"/>
              <a:t>2022/6/6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7D6C9-C6F3-417E-9366-786E25A8A91F}" type="datetime1">
              <a:rPr kumimoji="1" lang="ja-JP" altLang="en-US" smtClean="0"/>
              <a:t>2022/6/6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DD3509-B1BD-48F7-B54A-1431F83313DC}" type="datetime1">
              <a:rPr kumimoji="1" lang="ja-JP" altLang="en-US" smtClean="0"/>
              <a:t>2022/6/6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EDF8-D74C-433B-809E-48AF495A9C8C}" type="datetime1">
              <a:rPr kumimoji="1" lang="ja-JP" altLang="en-US" smtClean="0"/>
              <a:t>2022/6/6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86A2F4A-7A70-4418-8CB6-55807E7C21CE}" type="datetime1">
              <a:rPr kumimoji="1" lang="ja-JP" altLang="en-US" smtClean="0"/>
              <a:t>2022/6/6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87088" y="4973399"/>
            <a:ext cx="3817801" cy="1545190"/>
          </a:xfrm>
          <a:prstGeom prst="rect">
            <a:avLst/>
          </a:prstGeom>
        </p:spPr>
      </p:pic>
      <p:sp>
        <p:nvSpPr>
          <p:cNvPr id="73" name="正方形/長方形 72"/>
          <p:cNvSpPr/>
          <p:nvPr/>
        </p:nvSpPr>
        <p:spPr>
          <a:xfrm>
            <a:off x="441506" y="3675873"/>
            <a:ext cx="3174405" cy="932563"/>
          </a:xfrm>
          <a:prstGeom prst="rect">
            <a:avLst/>
          </a:prstGeom>
        </p:spPr>
        <p:txBody>
          <a:bodyPr wrap="square">
            <a:spAutoFit/>
          </a:bodyPr>
          <a:lstStyle/>
          <a:p>
            <a:pPr marL="77769" indent="-77769">
              <a:lnSpc>
                <a:spcPts val="17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・なお、</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2018</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年に本地域が都市再生緊急整備地域の候補地域として公表されたことを受け、</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2020</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年に策定したまちづくり方針の骨格を基に、検討内容等を加えて作成した。</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4" name="グループ化 3"/>
          <p:cNvGrpSpPr/>
          <p:nvPr/>
        </p:nvGrpSpPr>
        <p:grpSpPr>
          <a:xfrm>
            <a:off x="232820" y="215158"/>
            <a:ext cx="7146480" cy="4696715"/>
            <a:chOff x="217680" y="211321"/>
            <a:chExt cx="6637732" cy="4362363"/>
          </a:xfrm>
        </p:grpSpPr>
        <p:pic>
          <p:nvPicPr>
            <p:cNvPr id="34" name="図 33"/>
            <p:cNvPicPr>
              <a:picLocks noChangeAspect="1"/>
            </p:cNvPicPr>
            <p:nvPr/>
          </p:nvPicPr>
          <p:blipFill>
            <a:blip r:embed="rId3"/>
            <a:stretch>
              <a:fillRect/>
            </a:stretch>
          </p:blipFill>
          <p:spPr>
            <a:xfrm>
              <a:off x="2535242" y="221581"/>
              <a:ext cx="1877852" cy="1237795"/>
            </a:xfrm>
            <a:prstGeom prst="rect">
              <a:avLst/>
            </a:prstGeom>
          </p:spPr>
        </p:pic>
        <p:sp>
          <p:nvSpPr>
            <p:cNvPr id="35" name="テキスト ボックス 2"/>
            <p:cNvSpPr txBox="1">
              <a:spLocks noChangeArrowheads="1"/>
            </p:cNvSpPr>
            <p:nvPr/>
          </p:nvSpPr>
          <p:spPr bwMode="auto">
            <a:xfrm>
              <a:off x="3458904" y="3687190"/>
              <a:ext cx="3353206" cy="128639"/>
            </a:xfrm>
            <a:prstGeom prst="rect">
              <a:avLst/>
            </a:prstGeom>
            <a:noFill/>
            <a:ln w="9525">
              <a:noFill/>
              <a:miter lim="800000"/>
              <a:headEnd/>
              <a:tailEnd/>
            </a:ln>
          </p:spPr>
          <p:txBody>
            <a:bodyPr rot="0" vert="horz" wrap="square" lIns="65317" tIns="0" rIns="65317" bIns="0" anchor="t" anchorCtr="0">
              <a:spAutoFit/>
            </a:bodyPr>
            <a:lstStyle/>
            <a:p>
              <a:pPr algn="ct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sz="900" kern="100" dirty="0">
                  <a:latin typeface="Century" panose="02040604050505020304" pitchFamily="18" charset="0"/>
                  <a:ea typeface="ＭＳ 明朝" panose="02020609040205080304" pitchFamily="17" charset="-128"/>
                  <a:cs typeface="Times New Roman" panose="02020603050405020304" pitchFamily="18" charset="0"/>
                </a:rPr>
                <a:t>1</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新大阪をとりまく環境（イメージ）と対象地域</a:t>
              </a:r>
            </a:p>
          </p:txBody>
        </p:sp>
        <p:grpSp>
          <p:nvGrpSpPr>
            <p:cNvPr id="37" name="グループ化 36"/>
            <p:cNvGrpSpPr/>
            <p:nvPr/>
          </p:nvGrpSpPr>
          <p:grpSpPr>
            <a:xfrm>
              <a:off x="458693" y="1455276"/>
              <a:ext cx="3706696" cy="285867"/>
              <a:chOff x="290878" y="1464911"/>
              <a:chExt cx="4209547" cy="315114"/>
            </a:xfrm>
          </p:grpSpPr>
          <p:sp>
            <p:nvSpPr>
              <p:cNvPr id="38"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39" name="直線コネクタ 38"/>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98524" y="1464911"/>
                <a:ext cx="3353118" cy="315114"/>
              </a:xfrm>
              <a:prstGeom prst="rect">
                <a:avLst/>
              </a:prstGeom>
              <a:noFill/>
            </p:spPr>
            <p:txBody>
              <a:bodyPr wrap="square" rtlCol="0">
                <a:spAutoFit/>
              </a:bodyPr>
              <a:lstStyle/>
              <a:p>
                <a:r>
                  <a:rPr lang="ja-JP" altLang="ja-JP" sz="1400" b="1" dirty="0">
                    <a:latin typeface="HGPｺﾞｼｯｸM" panose="020B0600000000000000" pitchFamily="50" charset="-128"/>
                    <a:ea typeface="HGPｺﾞｼｯｸM" panose="020B0600000000000000" pitchFamily="50" charset="-128"/>
                  </a:rPr>
                  <a:t>まちづくり方針の</a:t>
                </a:r>
                <a:r>
                  <a:rPr lang="ja-JP" altLang="en-US" sz="1400" b="1" dirty="0">
                    <a:latin typeface="HGPｺﾞｼｯｸM" panose="020B0600000000000000" pitchFamily="50" charset="-128"/>
                    <a:ea typeface="HGPｺﾞｼｯｸM" panose="020B0600000000000000" pitchFamily="50" charset="-128"/>
                  </a:rPr>
                  <a:t>構成と</a:t>
                </a:r>
                <a:r>
                  <a:rPr lang="ja-JP" altLang="ja-JP" sz="1400" b="1" dirty="0">
                    <a:latin typeface="HGPｺﾞｼｯｸM" panose="020B0600000000000000" pitchFamily="50" charset="-128"/>
                    <a:ea typeface="HGPｺﾞｼｯｸM" panose="020B0600000000000000" pitchFamily="50" charset="-128"/>
                  </a:rPr>
                  <a:t>位置づけ</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41" name="正方形/長方形 40"/>
            <p:cNvSpPr/>
            <p:nvPr/>
          </p:nvSpPr>
          <p:spPr>
            <a:xfrm>
              <a:off x="460708" y="1753079"/>
              <a:ext cx="2286098" cy="22861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まちづくり方針作成の背景とねらい</a:t>
              </a:r>
            </a:p>
          </p:txBody>
        </p:sp>
        <p:sp>
          <p:nvSpPr>
            <p:cNvPr id="42" name="正方形/長方形 41"/>
            <p:cNvSpPr/>
            <p:nvPr/>
          </p:nvSpPr>
          <p:spPr>
            <a:xfrm>
              <a:off x="217680" y="211321"/>
              <a:ext cx="2317561" cy="1276870"/>
            </a:xfrm>
            <a:prstGeom prst="rect">
              <a:avLst/>
            </a:prstGeom>
          </p:spPr>
          <p:txBody>
            <a:bodyPr wrap="square">
              <a:spAutoFit/>
            </a:bodyPr>
            <a:lstStyle/>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新大阪駅周辺地域</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都市再生緊急整備地域</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まちづくり方針</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ctr">
                <a:lnSpc>
                  <a:spcPts val="2000"/>
                </a:lnSpc>
              </a:pP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２０２２</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ctr">
                <a:lnSpc>
                  <a:spcPts val="2000"/>
                </a:lnSpc>
              </a:pPr>
              <a:r>
                <a:rPr lang="en-US" altLang="ja-JP" sz="1633" b="1" kern="100" dirty="0">
                  <a:latin typeface="Century" panose="02040604050505020304" pitchFamily="18" charset="0"/>
                  <a:ea typeface="Meiryo UI" panose="020B0604030504040204" pitchFamily="50" charset="-128"/>
                  <a:cs typeface="Times New Roman" panose="02020603050405020304" pitchFamily="18" charset="0"/>
                </a:rPr>
                <a:t>【</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概</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要</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版</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en-US" altLang="ja-JP" sz="1633" b="1" kern="100" dirty="0">
                  <a:latin typeface="Century" panose="02040604050505020304" pitchFamily="18" charset="0"/>
                  <a:ea typeface="Meiryo UI" panose="020B0604030504040204" pitchFamily="50" charset="-128"/>
                  <a:cs typeface="Times New Roman" panose="02020603050405020304" pitchFamily="18" charset="0"/>
                </a:rPr>
                <a:t>】</a:t>
              </a:r>
              <a:endParaRPr lang="ja-JP" altLang="ja-JP" sz="1633"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4" name="図 43"/>
            <p:cNvPicPr>
              <a:picLocks noChangeAspect="1"/>
            </p:cNvPicPr>
            <p:nvPr/>
          </p:nvPicPr>
          <p:blipFill rotWithShape="1">
            <a:blip r:embed="rId4" cstate="hqprint">
              <a:extLst>
                <a:ext uri="{28A0092B-C50C-407E-A947-70E740481C1C}">
                  <a14:useLocalDpi xmlns:a14="http://schemas.microsoft.com/office/drawing/2010/main"/>
                </a:ext>
              </a:extLst>
            </a:blip>
            <a:srcRect b="-7185"/>
            <a:stretch/>
          </p:blipFill>
          <p:spPr>
            <a:xfrm>
              <a:off x="3359935" y="1871621"/>
              <a:ext cx="3495477" cy="1787784"/>
            </a:xfrm>
            <a:prstGeom prst="rect">
              <a:avLst/>
            </a:prstGeom>
            <a:ln>
              <a:solidFill>
                <a:schemeClr val="bg2"/>
              </a:solidFill>
            </a:ln>
          </p:spPr>
        </p:pic>
        <p:sp>
          <p:nvSpPr>
            <p:cNvPr id="46" name="正方形/長方形 45"/>
            <p:cNvSpPr/>
            <p:nvPr/>
          </p:nvSpPr>
          <p:spPr>
            <a:xfrm>
              <a:off x="460707" y="4345074"/>
              <a:ext cx="2286098" cy="22861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新しいまちづくりのインパクトと時間軸</a:t>
              </a:r>
            </a:p>
          </p:txBody>
        </p:sp>
        <p:sp>
          <p:nvSpPr>
            <p:cNvPr id="36" name="正方形/長方形 35"/>
            <p:cNvSpPr/>
            <p:nvPr/>
          </p:nvSpPr>
          <p:spPr>
            <a:xfrm>
              <a:off x="411511" y="1970314"/>
              <a:ext cx="2928217" cy="1473641"/>
            </a:xfrm>
            <a:prstGeom prst="rect">
              <a:avLst/>
            </a:prstGeom>
          </p:spPr>
          <p:txBody>
            <a:bodyPr wrap="square">
              <a:spAutoFit/>
            </a:bodyPr>
            <a:lstStyle/>
            <a:p>
              <a:pPr marL="77769" indent="-77769">
                <a:lnSpc>
                  <a:spcPts val="17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本まちづくり方針は、</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リニア中央新幹線の全線開業によるスーパー・メガリージョンの形成や社会</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状況</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の変化に備え、</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広域交通の一大ハブ拠点となる</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新大阪駅周辺地域</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（新大阪・十三・淡路）</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年から</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年先を見据えた新しいまちづくり</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を官民が共有して進めていくために取りまとめるものである</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nvGrpSpPr>
          <p:cNvPr id="10" name="グループ化 9"/>
          <p:cNvGrpSpPr/>
          <p:nvPr/>
        </p:nvGrpSpPr>
        <p:grpSpPr>
          <a:xfrm>
            <a:off x="332710" y="7530558"/>
            <a:ext cx="3299075" cy="3013474"/>
            <a:chOff x="88909" y="7331271"/>
            <a:chExt cx="3213612" cy="3013474"/>
          </a:xfrm>
        </p:grpSpPr>
        <p:sp>
          <p:nvSpPr>
            <p:cNvPr id="91" name="正方形/長方形 90"/>
            <p:cNvSpPr/>
            <p:nvPr/>
          </p:nvSpPr>
          <p:spPr>
            <a:xfrm>
              <a:off x="141878" y="7331271"/>
              <a:ext cx="2461315" cy="2461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まちづくり方針の構成</a:t>
              </a:r>
            </a:p>
          </p:txBody>
        </p:sp>
        <p:sp>
          <p:nvSpPr>
            <p:cNvPr id="92" name="正方形/長方形 91"/>
            <p:cNvSpPr/>
            <p:nvPr/>
          </p:nvSpPr>
          <p:spPr>
            <a:xfrm>
              <a:off x="88910" y="7559012"/>
              <a:ext cx="3213611" cy="1733808"/>
            </a:xfrm>
            <a:prstGeom prst="rect">
              <a:avLst/>
            </a:prstGeom>
          </p:spPr>
          <p:txBody>
            <a:bodyPr wrap="square">
              <a:spAutoFit/>
            </a:bodyPr>
            <a:lstStyle/>
            <a:p>
              <a:pPr marL="77769" indent="-77769">
                <a:lnSpc>
                  <a:spcPts val="16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事業計画の確定時期や整備完了時期の時間軸が異なるプロジェクトについて、官民でめざすべき将来像を共有しつつ、相互に連携し一体的なまちづくりを進めていけるように、まちのめざすべき姿として大きな方向性を指し示す</a:t>
              </a:r>
              <a:r>
                <a:rPr lang="ja-JP" altLang="en-US" sz="1050" b="1" dirty="0">
                  <a:latin typeface="ＭＳ ゴシック" panose="020B0609070205080204" pitchFamily="49" charset="-128"/>
                  <a:ea typeface="ＭＳ ゴシック" panose="020B0609070205080204" pitchFamily="49" charset="-128"/>
                  <a:cs typeface="Times New Roman" panose="02020603050405020304" pitchFamily="18" charset="0"/>
                </a:rPr>
                <a:t>「全体構想」</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と、具体化していく基盤整備や民間都市開発などのプロジェクトに必要な内容を盛り込み、順次更新していく</a:t>
              </a:r>
              <a:r>
                <a:rPr lang="ja-JP" altLang="en-US" sz="1050" b="1" dirty="0">
                  <a:latin typeface="ＭＳ ゴシック" panose="020B0609070205080204" pitchFamily="49" charset="-128"/>
                  <a:ea typeface="ＭＳ ゴシック" panose="020B0609070205080204" pitchFamily="49" charset="-128"/>
                  <a:cs typeface="Times New Roman" panose="02020603050405020304" pitchFamily="18" charset="0"/>
                </a:rPr>
                <a:t>「エリア計画」</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に分けてとりまとめる。</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3" name="正方形/長方形 92"/>
            <p:cNvSpPr/>
            <p:nvPr/>
          </p:nvSpPr>
          <p:spPr>
            <a:xfrm>
              <a:off x="88909" y="9226490"/>
              <a:ext cx="3198149" cy="1118255"/>
            </a:xfrm>
            <a:prstGeom prst="rect">
              <a:avLst/>
            </a:prstGeom>
          </p:spPr>
          <p:txBody>
            <a:bodyPr wrap="square">
              <a:spAutoFit/>
            </a:bodyPr>
            <a:lstStyle/>
            <a:p>
              <a:pPr marL="77769" indent="-77769">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・エリア計画については、まずは民間都市開発の機運がある新大阪駅エリアについて作成のうえ、新しいまちづくりに着手することとし、十三駅エリアや淡路駅エリアについては引き続き作成に向けた</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取組み</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を進める。</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pic>
        <p:nvPicPr>
          <p:cNvPr id="13" name="図 12"/>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711325" y="3203456"/>
            <a:ext cx="1648924" cy="711260"/>
          </a:xfrm>
          <a:prstGeom prst="rect">
            <a:avLst/>
          </a:prstGeom>
          <a:ln>
            <a:solidFill>
              <a:schemeClr val="bg2">
                <a:lumMod val="90000"/>
              </a:schemeClr>
            </a:solidFill>
          </a:ln>
        </p:spPr>
      </p:pic>
      <p:sp>
        <p:nvSpPr>
          <p:cNvPr id="56" name="テキスト ボックス 2"/>
          <p:cNvSpPr txBox="1">
            <a:spLocks noChangeArrowheads="1"/>
          </p:cNvSpPr>
          <p:nvPr/>
        </p:nvSpPr>
        <p:spPr bwMode="auto">
          <a:xfrm>
            <a:off x="4054215" y="7213453"/>
            <a:ext cx="3610212" cy="138499"/>
          </a:xfrm>
          <a:prstGeom prst="rect">
            <a:avLst/>
          </a:prstGeom>
          <a:noFill/>
          <a:ln w="9525">
            <a:noFill/>
            <a:miter lim="800000"/>
            <a:headEnd/>
            <a:tailEnd/>
          </a:ln>
        </p:spPr>
        <p:txBody>
          <a:bodyPr rot="0" vert="horz" wrap="square" lIns="65317" tIns="0" rIns="65317" bIns="0" anchor="t" anchorCtr="0">
            <a:spAutoFit/>
          </a:bodyPr>
          <a:lstStyle/>
          <a:p>
            <a:pPr algn="ct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新大阪駅周辺地域のまちづくりのインパクト</a:t>
            </a:r>
          </a:p>
        </p:txBody>
      </p:sp>
      <p:sp>
        <p:nvSpPr>
          <p:cNvPr id="57" name="正方形/長方形 56"/>
          <p:cNvSpPr/>
          <p:nvPr/>
        </p:nvSpPr>
        <p:spPr>
          <a:xfrm>
            <a:off x="185180" y="6299829"/>
            <a:ext cx="855772" cy="297517"/>
          </a:xfrm>
          <a:prstGeom prst="rect">
            <a:avLst/>
          </a:prstGeom>
        </p:spPr>
        <p:txBody>
          <a:bodyPr wrap="square">
            <a:spAutoFit/>
          </a:bodyPr>
          <a:lstStyle/>
          <a:p>
            <a:pPr marL="77769" indent="-77769">
              <a:lnSpc>
                <a:spcPts val="1633"/>
              </a:lnSpc>
            </a:pPr>
            <a:r>
              <a:rPr lang="ja-JP" altLang="en-US" sz="1089" b="1" dirty="0">
                <a:latin typeface="HGPｺﾞｼｯｸM" panose="020B0600000000000000" pitchFamily="50" charset="-128"/>
                <a:ea typeface="HGPｺﾞｼｯｸM" panose="020B0600000000000000" pitchFamily="50" charset="-128"/>
                <a:cs typeface="Times New Roman" panose="02020603050405020304" pitchFamily="18" charset="0"/>
              </a:rPr>
              <a:t>（時間軸）</a:t>
            </a:r>
            <a:endParaRPr lang="en-US" altLang="ja-JP" sz="1089" b="1"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4" name="図 13"/>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238218" y="4320475"/>
            <a:ext cx="3244622" cy="2792767"/>
          </a:xfrm>
          <a:prstGeom prst="rect">
            <a:avLst/>
          </a:prstGeom>
        </p:spPr>
      </p:pic>
      <p:grpSp>
        <p:nvGrpSpPr>
          <p:cNvPr id="47" name="グループ化 46">
            <a:extLst>
              <a:ext uri="{FF2B5EF4-FFF2-40B4-BE49-F238E27FC236}">
                <a16:creationId xmlns:a16="http://schemas.microsoft.com/office/drawing/2014/main" id="{53EFA65F-4B05-4147-9552-191AEA24FA67}"/>
              </a:ext>
            </a:extLst>
          </p:cNvPr>
          <p:cNvGrpSpPr/>
          <p:nvPr/>
        </p:nvGrpSpPr>
        <p:grpSpPr>
          <a:xfrm>
            <a:off x="265117" y="6501139"/>
            <a:ext cx="4061742" cy="977863"/>
            <a:chOff x="144357" y="6788862"/>
            <a:chExt cx="4061742" cy="977863"/>
          </a:xfrm>
        </p:grpSpPr>
        <p:sp>
          <p:nvSpPr>
            <p:cNvPr id="51" name="テキスト ボックス 50">
              <a:extLst>
                <a:ext uri="{FF2B5EF4-FFF2-40B4-BE49-F238E27FC236}">
                  <a16:creationId xmlns:a16="http://schemas.microsoft.com/office/drawing/2014/main" id="{712F8EFB-1502-43FA-AAA0-5161A2E53241}"/>
                </a:ext>
              </a:extLst>
            </p:cNvPr>
            <p:cNvSpPr txBox="1"/>
            <p:nvPr/>
          </p:nvSpPr>
          <p:spPr>
            <a:xfrm>
              <a:off x="144357" y="6788862"/>
              <a:ext cx="702772" cy="298228"/>
            </a:xfrm>
            <a:prstGeom prst="rect">
              <a:avLst/>
            </a:prstGeom>
            <a:noFill/>
          </p:spPr>
          <p:txBody>
            <a:bodyPr wrap="none" rtlCol="0">
              <a:spAutoFit/>
            </a:bodyPr>
            <a:lstStyle/>
            <a:p>
              <a:r>
                <a:rPr kumimoji="1" lang="en-US" altLang="ja-JP" sz="1200" b="1" dirty="0"/>
                <a:t>2022</a:t>
              </a:r>
              <a:r>
                <a:rPr kumimoji="1" lang="ja-JP" altLang="en-US" sz="1200" b="1" dirty="0"/>
                <a:t>年</a:t>
              </a:r>
            </a:p>
          </p:txBody>
        </p:sp>
        <p:grpSp>
          <p:nvGrpSpPr>
            <p:cNvPr id="52" name="グループ化 51">
              <a:extLst>
                <a:ext uri="{FF2B5EF4-FFF2-40B4-BE49-F238E27FC236}">
                  <a16:creationId xmlns:a16="http://schemas.microsoft.com/office/drawing/2014/main" id="{2F81755E-2F21-4BE2-81BB-FDB6187EBF34}"/>
                </a:ext>
              </a:extLst>
            </p:cNvPr>
            <p:cNvGrpSpPr/>
            <p:nvPr/>
          </p:nvGrpSpPr>
          <p:grpSpPr>
            <a:xfrm>
              <a:off x="492306" y="6790413"/>
              <a:ext cx="3713793" cy="976312"/>
              <a:chOff x="-3576761" y="5474300"/>
              <a:chExt cx="3713793" cy="976312"/>
            </a:xfrm>
          </p:grpSpPr>
          <p:sp>
            <p:nvSpPr>
              <p:cNvPr id="53" name="ホームベース 61">
                <a:extLst>
                  <a:ext uri="{FF2B5EF4-FFF2-40B4-BE49-F238E27FC236}">
                    <a16:creationId xmlns:a16="http://schemas.microsoft.com/office/drawing/2014/main" id="{D3512FDF-01B9-47E7-9F0F-93CAA1325733}"/>
                  </a:ext>
                </a:extLst>
              </p:cNvPr>
              <p:cNvSpPr/>
              <p:nvPr/>
            </p:nvSpPr>
            <p:spPr>
              <a:xfrm>
                <a:off x="-3576761" y="5729003"/>
                <a:ext cx="3625816" cy="470437"/>
              </a:xfrm>
              <a:prstGeom prst="homePlate">
                <a:avLst>
                  <a:gd name="adj" fmla="val 326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5B2208E4-519E-42EF-BF9E-8D493B124C10}"/>
                  </a:ext>
                </a:extLst>
              </p:cNvPr>
              <p:cNvSpPr txBox="1"/>
              <p:nvPr/>
            </p:nvSpPr>
            <p:spPr>
              <a:xfrm>
                <a:off x="-2708306" y="5481132"/>
                <a:ext cx="868455" cy="298230"/>
              </a:xfrm>
              <a:prstGeom prst="rect">
                <a:avLst/>
              </a:prstGeom>
              <a:noFill/>
            </p:spPr>
            <p:txBody>
              <a:bodyPr wrap="none" rtlCol="0">
                <a:spAutoFit/>
              </a:bodyPr>
              <a:lstStyle/>
              <a:p>
                <a:r>
                  <a:rPr kumimoji="1" lang="en-US" altLang="ja-JP" sz="1200" b="1" dirty="0"/>
                  <a:t>2030</a:t>
                </a:r>
                <a:r>
                  <a:rPr kumimoji="1" lang="ja-JP" altLang="en-US" sz="1200" b="1" dirty="0"/>
                  <a:t>年～</a:t>
                </a:r>
                <a:endParaRPr kumimoji="1" lang="en-US" altLang="ja-JP" sz="1200" b="1" dirty="0"/>
              </a:p>
            </p:txBody>
          </p:sp>
          <p:sp>
            <p:nvSpPr>
              <p:cNvPr id="55" name="テキスト ボックス 54">
                <a:extLst>
                  <a:ext uri="{FF2B5EF4-FFF2-40B4-BE49-F238E27FC236}">
                    <a16:creationId xmlns:a16="http://schemas.microsoft.com/office/drawing/2014/main" id="{2E72BDE8-77E4-4459-B624-D35319E2B181}"/>
                  </a:ext>
                </a:extLst>
              </p:cNvPr>
              <p:cNvSpPr txBox="1"/>
              <p:nvPr/>
            </p:nvSpPr>
            <p:spPr>
              <a:xfrm>
                <a:off x="-3406923" y="5474300"/>
                <a:ext cx="702772" cy="298229"/>
              </a:xfrm>
              <a:prstGeom prst="rect">
                <a:avLst/>
              </a:prstGeom>
              <a:noFill/>
            </p:spPr>
            <p:txBody>
              <a:bodyPr wrap="none" rtlCol="0">
                <a:spAutoFit/>
              </a:bodyPr>
              <a:lstStyle/>
              <a:p>
                <a:r>
                  <a:rPr kumimoji="1" lang="en-US" altLang="ja-JP" sz="1200" b="1" dirty="0"/>
                  <a:t>2025</a:t>
                </a:r>
                <a:r>
                  <a:rPr kumimoji="1" lang="ja-JP" altLang="en-US" sz="1200" b="1" dirty="0"/>
                  <a:t>年</a:t>
                </a:r>
              </a:p>
            </p:txBody>
          </p:sp>
          <p:sp>
            <p:nvSpPr>
              <p:cNvPr id="58" name="テキスト ボックス 57">
                <a:extLst>
                  <a:ext uri="{FF2B5EF4-FFF2-40B4-BE49-F238E27FC236}">
                    <a16:creationId xmlns:a16="http://schemas.microsoft.com/office/drawing/2014/main" id="{248D07FB-26A7-412D-AA9A-0B0C6DD36AD4}"/>
                  </a:ext>
                </a:extLst>
              </p:cNvPr>
              <p:cNvSpPr txBox="1"/>
              <p:nvPr/>
            </p:nvSpPr>
            <p:spPr>
              <a:xfrm>
                <a:off x="-731423" y="5481134"/>
                <a:ext cx="868455" cy="298229"/>
              </a:xfrm>
              <a:prstGeom prst="rect">
                <a:avLst/>
              </a:prstGeom>
              <a:noFill/>
            </p:spPr>
            <p:txBody>
              <a:bodyPr wrap="none" rtlCol="0">
                <a:spAutoFit/>
              </a:bodyPr>
              <a:lstStyle/>
              <a:p>
                <a:r>
                  <a:rPr kumimoji="1" lang="en-US" altLang="ja-JP" sz="1200" b="1" dirty="0"/>
                  <a:t>2040</a:t>
                </a:r>
                <a:r>
                  <a:rPr kumimoji="1" lang="ja-JP" altLang="en-US" sz="1200" b="1" dirty="0"/>
                  <a:t>年～</a:t>
                </a:r>
                <a:endParaRPr kumimoji="1" lang="en-US" altLang="ja-JP" sz="1200" b="1" dirty="0"/>
              </a:p>
            </p:txBody>
          </p:sp>
          <p:sp>
            <p:nvSpPr>
              <p:cNvPr id="59" name="テキスト ボックス 58">
                <a:extLst>
                  <a:ext uri="{FF2B5EF4-FFF2-40B4-BE49-F238E27FC236}">
                    <a16:creationId xmlns:a16="http://schemas.microsoft.com/office/drawing/2014/main" id="{286F3911-3031-4D50-ACDC-CA6C96421C67}"/>
                  </a:ext>
                </a:extLst>
              </p:cNvPr>
              <p:cNvSpPr txBox="1"/>
              <p:nvPr/>
            </p:nvSpPr>
            <p:spPr>
              <a:xfrm>
                <a:off x="-2186212" y="5898813"/>
                <a:ext cx="1377197" cy="198820"/>
              </a:xfrm>
              <a:prstGeom prst="rect">
                <a:avLst/>
              </a:prstGeom>
              <a:noFill/>
            </p:spPr>
            <p:txBody>
              <a:bodyPr wrap="square" rtlCol="0">
                <a:spAutoFit/>
              </a:bodyPr>
              <a:lstStyle/>
              <a:p>
                <a:pPr algn="ctr"/>
                <a:r>
                  <a:rPr kumimoji="1" lang="ja-JP" altLang="en-US" sz="600" b="1" dirty="0"/>
                  <a:t>柴島浄水場ダウンサイジング</a:t>
                </a:r>
                <a:endParaRPr kumimoji="1" lang="en-US" altLang="ja-JP" sz="600" b="1" dirty="0"/>
              </a:p>
            </p:txBody>
          </p:sp>
          <p:sp>
            <p:nvSpPr>
              <p:cNvPr id="60" name="テキスト ボックス 59">
                <a:extLst>
                  <a:ext uri="{FF2B5EF4-FFF2-40B4-BE49-F238E27FC236}">
                    <a16:creationId xmlns:a16="http://schemas.microsoft.com/office/drawing/2014/main" id="{B0675E50-78AB-428C-B10A-0736ADAC0614}"/>
                  </a:ext>
                </a:extLst>
              </p:cNvPr>
              <p:cNvSpPr txBox="1"/>
              <p:nvPr/>
            </p:nvSpPr>
            <p:spPr>
              <a:xfrm>
                <a:off x="-1049046" y="5743490"/>
                <a:ext cx="905707" cy="198820"/>
              </a:xfrm>
              <a:prstGeom prst="rect">
                <a:avLst/>
              </a:prstGeom>
              <a:noFill/>
            </p:spPr>
            <p:txBody>
              <a:bodyPr wrap="square" rtlCol="0">
                <a:spAutoFit/>
              </a:bodyPr>
              <a:lstStyle/>
              <a:p>
                <a:pPr algn="ctr"/>
                <a:r>
                  <a:rPr kumimoji="1" lang="ja-JP" altLang="en-US" sz="600" b="1" dirty="0"/>
                  <a:t>リニア中央新幹線</a:t>
                </a:r>
                <a:endParaRPr kumimoji="1" lang="en-US" altLang="ja-JP" sz="600" b="1" dirty="0"/>
              </a:p>
            </p:txBody>
          </p:sp>
          <p:sp>
            <p:nvSpPr>
              <p:cNvPr id="61" name="テキスト ボックス 60">
                <a:extLst>
                  <a:ext uri="{FF2B5EF4-FFF2-40B4-BE49-F238E27FC236}">
                    <a16:creationId xmlns:a16="http://schemas.microsoft.com/office/drawing/2014/main" id="{555E5DF2-AA87-41EA-8090-7B7F7F266296}"/>
                  </a:ext>
                </a:extLst>
              </p:cNvPr>
              <p:cNvSpPr txBox="1"/>
              <p:nvPr/>
            </p:nvSpPr>
            <p:spPr>
              <a:xfrm>
                <a:off x="-1009767" y="5873843"/>
                <a:ext cx="652626" cy="198820"/>
              </a:xfrm>
              <a:prstGeom prst="rect">
                <a:avLst/>
              </a:prstGeom>
              <a:noFill/>
            </p:spPr>
            <p:txBody>
              <a:bodyPr wrap="square" rtlCol="0">
                <a:spAutoFit/>
              </a:bodyPr>
              <a:lstStyle/>
              <a:p>
                <a:pPr algn="ctr"/>
                <a:r>
                  <a:rPr kumimoji="1" lang="ja-JP" altLang="en-US" sz="600" b="1" dirty="0"/>
                  <a:t>北陸新幹線</a:t>
                </a:r>
                <a:endParaRPr kumimoji="1" lang="en-US" altLang="ja-JP" sz="600" b="1" dirty="0"/>
              </a:p>
            </p:txBody>
          </p:sp>
          <p:sp>
            <p:nvSpPr>
              <p:cNvPr id="62" name="テキスト ボックス 61">
                <a:extLst>
                  <a:ext uri="{FF2B5EF4-FFF2-40B4-BE49-F238E27FC236}">
                    <a16:creationId xmlns:a16="http://schemas.microsoft.com/office/drawing/2014/main" id="{20CB9F53-A02E-414C-91CA-F536DCDEE659}"/>
                  </a:ext>
                </a:extLst>
              </p:cNvPr>
              <p:cNvSpPr txBox="1"/>
              <p:nvPr/>
            </p:nvSpPr>
            <p:spPr>
              <a:xfrm>
                <a:off x="-3462055" y="5904747"/>
                <a:ext cx="753749" cy="184666"/>
              </a:xfrm>
              <a:prstGeom prst="rect">
                <a:avLst/>
              </a:prstGeom>
              <a:noFill/>
            </p:spPr>
            <p:txBody>
              <a:bodyPr wrap="square" rtlCol="0">
                <a:spAutoFit/>
              </a:bodyPr>
              <a:lstStyle/>
              <a:p>
                <a:pPr algn="ctr"/>
                <a:r>
                  <a:rPr kumimoji="1" lang="ja-JP" altLang="en-US" sz="600" b="1" dirty="0"/>
                  <a:t>大阪・関西万博</a:t>
                </a:r>
                <a:endParaRPr kumimoji="1" lang="en-US" altLang="ja-JP" sz="600" b="1" dirty="0"/>
              </a:p>
            </p:txBody>
          </p:sp>
          <p:sp>
            <p:nvSpPr>
              <p:cNvPr id="63" name="テキスト ボックス 62">
                <a:extLst>
                  <a:ext uri="{FF2B5EF4-FFF2-40B4-BE49-F238E27FC236}">
                    <a16:creationId xmlns:a16="http://schemas.microsoft.com/office/drawing/2014/main" id="{7044C4C7-5D7B-48C9-AFEB-29D4644871BB}"/>
                  </a:ext>
                </a:extLst>
              </p:cNvPr>
              <p:cNvSpPr txBox="1"/>
              <p:nvPr/>
            </p:nvSpPr>
            <p:spPr>
              <a:xfrm>
                <a:off x="-1124787" y="6020386"/>
                <a:ext cx="957232" cy="198820"/>
              </a:xfrm>
              <a:prstGeom prst="rect">
                <a:avLst/>
              </a:prstGeom>
              <a:noFill/>
            </p:spPr>
            <p:txBody>
              <a:bodyPr wrap="square" rtlCol="0">
                <a:spAutoFit/>
              </a:bodyPr>
              <a:lstStyle/>
              <a:p>
                <a:pPr algn="ctr"/>
                <a:r>
                  <a:rPr kumimoji="1" lang="ja-JP" altLang="en-US" sz="600" b="1" dirty="0"/>
                  <a:t>新大阪連絡線</a:t>
                </a:r>
                <a:endParaRPr kumimoji="1" lang="en-US" altLang="ja-JP" sz="600" b="1" dirty="0"/>
              </a:p>
            </p:txBody>
          </p:sp>
          <p:sp>
            <p:nvSpPr>
              <p:cNvPr id="64" name="テキスト ボックス 63">
                <a:extLst>
                  <a:ext uri="{FF2B5EF4-FFF2-40B4-BE49-F238E27FC236}">
                    <a16:creationId xmlns:a16="http://schemas.microsoft.com/office/drawing/2014/main" id="{BEB0D904-6F12-4ADF-A82C-AC2642F71165}"/>
                  </a:ext>
                </a:extLst>
              </p:cNvPr>
              <p:cNvSpPr txBox="1"/>
              <p:nvPr/>
            </p:nvSpPr>
            <p:spPr>
              <a:xfrm>
                <a:off x="-2819980" y="5928490"/>
                <a:ext cx="868454" cy="276999"/>
              </a:xfrm>
              <a:prstGeom prst="rect">
                <a:avLst/>
              </a:prstGeom>
              <a:noFill/>
            </p:spPr>
            <p:txBody>
              <a:bodyPr wrap="square" rtlCol="0">
                <a:spAutoFit/>
              </a:bodyPr>
              <a:lstStyle/>
              <a:p>
                <a:pPr algn="ctr"/>
                <a:r>
                  <a:rPr kumimoji="1" lang="ja-JP" altLang="en-US" sz="600" b="1" dirty="0"/>
                  <a:t>阪急高架化</a:t>
                </a:r>
                <a:endParaRPr kumimoji="1" lang="en-US" altLang="ja-JP" sz="600" b="1" dirty="0"/>
              </a:p>
              <a:p>
                <a:pPr algn="ctr"/>
                <a:r>
                  <a:rPr kumimoji="1" lang="ja-JP" altLang="en-US" sz="600" b="1" dirty="0"/>
                  <a:t>　　　歌島豊里線</a:t>
                </a:r>
                <a:endParaRPr kumimoji="1" lang="en-US" altLang="ja-JP" sz="600" b="1" dirty="0"/>
              </a:p>
            </p:txBody>
          </p:sp>
          <p:sp>
            <p:nvSpPr>
              <p:cNvPr id="65" name="テキスト ボックス 64">
                <a:extLst>
                  <a:ext uri="{FF2B5EF4-FFF2-40B4-BE49-F238E27FC236}">
                    <a16:creationId xmlns:a16="http://schemas.microsoft.com/office/drawing/2014/main" id="{510F4F0E-4A6B-4804-BD6E-6B5639A31047}"/>
                  </a:ext>
                </a:extLst>
              </p:cNvPr>
              <p:cNvSpPr txBox="1"/>
              <p:nvPr/>
            </p:nvSpPr>
            <p:spPr>
              <a:xfrm>
                <a:off x="-3102574" y="5692018"/>
                <a:ext cx="1010648" cy="276999"/>
              </a:xfrm>
              <a:prstGeom prst="rect">
                <a:avLst/>
              </a:prstGeom>
              <a:noFill/>
            </p:spPr>
            <p:txBody>
              <a:bodyPr wrap="square" rtlCol="0">
                <a:spAutoFit/>
              </a:bodyPr>
              <a:lstStyle/>
              <a:p>
                <a:pPr algn="ctr"/>
                <a:r>
                  <a:rPr kumimoji="1" lang="ja-JP" altLang="en-US" sz="600" b="1" dirty="0"/>
                  <a:t>大阪都市再生環状道路</a:t>
                </a:r>
                <a:endParaRPr kumimoji="1" lang="en-US" altLang="ja-JP" sz="600" b="1" dirty="0"/>
              </a:p>
              <a:p>
                <a:pPr algn="ctr"/>
                <a:r>
                  <a:rPr kumimoji="1" lang="ja-JP" altLang="en-US" sz="600" b="1" dirty="0"/>
                  <a:t>淀川左岸線２期</a:t>
                </a:r>
                <a:endParaRPr kumimoji="1" lang="en-US" altLang="ja-JP" sz="600" b="1" dirty="0"/>
              </a:p>
            </p:txBody>
          </p:sp>
          <p:sp>
            <p:nvSpPr>
              <p:cNvPr id="66" name="テキスト ボックス 65">
                <a:extLst>
                  <a:ext uri="{FF2B5EF4-FFF2-40B4-BE49-F238E27FC236}">
                    <a16:creationId xmlns:a16="http://schemas.microsoft.com/office/drawing/2014/main" id="{21C0CBBB-62EA-4059-97DE-AA7D648DC189}"/>
                  </a:ext>
                </a:extLst>
              </p:cNvPr>
              <p:cNvSpPr txBox="1"/>
              <p:nvPr/>
            </p:nvSpPr>
            <p:spPr>
              <a:xfrm>
                <a:off x="-2019632" y="5694232"/>
                <a:ext cx="1036607" cy="276999"/>
              </a:xfrm>
              <a:prstGeom prst="rect">
                <a:avLst/>
              </a:prstGeom>
              <a:noFill/>
            </p:spPr>
            <p:txBody>
              <a:bodyPr wrap="square" rtlCol="0">
                <a:spAutoFit/>
              </a:bodyPr>
              <a:lstStyle/>
              <a:p>
                <a:pPr algn="ctr"/>
                <a:r>
                  <a:rPr kumimoji="1" lang="ja-JP" altLang="en-US" sz="600" b="1" dirty="0"/>
                  <a:t>大阪都市再生環状道路</a:t>
                </a:r>
                <a:endParaRPr kumimoji="1" lang="en-US" altLang="ja-JP" sz="600" b="1" dirty="0"/>
              </a:p>
              <a:p>
                <a:pPr algn="ctr"/>
                <a:r>
                  <a:rPr kumimoji="1" lang="ja-JP" altLang="en-US" sz="600" b="1"/>
                  <a:t>淀川</a:t>
                </a:r>
                <a:r>
                  <a:rPr kumimoji="1" lang="ja-JP" altLang="en-US" sz="600" b="1" dirty="0"/>
                  <a:t>左岸線延伸部</a:t>
                </a:r>
                <a:endParaRPr kumimoji="1" lang="en-US" altLang="ja-JP" sz="600" b="1" dirty="0"/>
              </a:p>
            </p:txBody>
          </p:sp>
          <p:sp>
            <p:nvSpPr>
              <p:cNvPr id="67" name="テキスト ボックス 66">
                <a:extLst>
                  <a:ext uri="{FF2B5EF4-FFF2-40B4-BE49-F238E27FC236}">
                    <a16:creationId xmlns:a16="http://schemas.microsoft.com/office/drawing/2014/main" id="{443DAAFF-BC4D-4854-9BA6-05C8DE44772B}"/>
                  </a:ext>
                </a:extLst>
              </p:cNvPr>
              <p:cNvSpPr txBox="1"/>
              <p:nvPr/>
            </p:nvSpPr>
            <p:spPr>
              <a:xfrm>
                <a:off x="-3387639" y="6268361"/>
                <a:ext cx="3121180" cy="182251"/>
              </a:xfrm>
              <a:prstGeom prst="rect">
                <a:avLst/>
              </a:prstGeom>
              <a:solidFill>
                <a:schemeClr val="accent4">
                  <a:lumMod val="20000"/>
                  <a:lumOff val="80000"/>
                </a:schemeClr>
              </a:solidFill>
            </p:spPr>
            <p:txBody>
              <a:bodyPr wrap="square" lIns="36000" tIns="0" rIns="36000" bIns="0" rtlCol="0">
                <a:spAutoFit/>
              </a:bodyPr>
              <a:lstStyle/>
              <a:p>
                <a:pPr algn="ctr"/>
                <a:r>
                  <a:rPr kumimoji="1" lang="ja-JP" altLang="en-US" sz="1100" b="1" dirty="0"/>
                  <a:t>新大阪駅エリアにおける民間都市開発の機運</a:t>
                </a:r>
                <a:endParaRPr kumimoji="1" lang="en-US" altLang="ja-JP" sz="1100" b="1" dirty="0"/>
              </a:p>
            </p:txBody>
          </p:sp>
          <p:sp>
            <p:nvSpPr>
              <p:cNvPr id="68" name="正方形/長方形 67">
                <a:extLst>
                  <a:ext uri="{FF2B5EF4-FFF2-40B4-BE49-F238E27FC236}">
                    <a16:creationId xmlns:a16="http://schemas.microsoft.com/office/drawing/2014/main" id="{B8894BAB-5083-450D-A843-5D659B424299}"/>
                  </a:ext>
                </a:extLst>
              </p:cNvPr>
              <p:cNvSpPr/>
              <p:nvPr/>
            </p:nvSpPr>
            <p:spPr>
              <a:xfrm>
                <a:off x="-3573177" y="5738524"/>
                <a:ext cx="74427" cy="464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9" name="直線矢印コネクタ 68">
                <a:extLst>
                  <a:ext uri="{FF2B5EF4-FFF2-40B4-BE49-F238E27FC236}">
                    <a16:creationId xmlns:a16="http://schemas.microsoft.com/office/drawing/2014/main" id="{070CB0F9-76E4-425B-8552-0C64F01E946C}"/>
                  </a:ext>
                </a:extLst>
              </p:cNvPr>
              <p:cNvCxnSpPr>
                <a:stCxn id="67" idx="1"/>
              </p:cNvCxnSpPr>
              <p:nvPr/>
            </p:nvCxnSpPr>
            <p:spPr>
              <a:xfrm flipH="1" flipV="1">
                <a:off x="-3536482" y="6072663"/>
                <a:ext cx="148843" cy="2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 name="図 5"/>
          <p:cNvPicPr>
            <a:picLocks noChangeAspect="1"/>
          </p:cNvPicPr>
          <p:nvPr/>
        </p:nvPicPr>
        <p:blipFill>
          <a:blip r:embed="rId7"/>
          <a:stretch>
            <a:fillRect/>
          </a:stretch>
        </p:blipFill>
        <p:spPr>
          <a:xfrm>
            <a:off x="3548437" y="7607693"/>
            <a:ext cx="3888683" cy="2769335"/>
          </a:xfrm>
          <a:prstGeom prst="rect">
            <a:avLst/>
          </a:prstGeom>
        </p:spPr>
      </p:pic>
      <p:sp>
        <p:nvSpPr>
          <p:cNvPr id="3" name="スライド番号プレースホルダー 2"/>
          <p:cNvSpPr>
            <a:spLocks noGrp="1"/>
          </p:cNvSpPr>
          <p:nvPr>
            <p:ph type="sldNum" sz="quarter" idx="12"/>
          </p:nvPr>
        </p:nvSpPr>
        <p:spPr>
          <a:xfrm>
            <a:off x="3629646" y="10246853"/>
            <a:ext cx="555885"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１</a:t>
            </a:r>
            <a:r>
              <a:rPr kumimoji="1" lang="en-US" altLang="ja-JP" b="1" dirty="0">
                <a:solidFill>
                  <a:schemeClr val="tx1">
                    <a:lumMod val="65000"/>
                    <a:lumOff val="35000"/>
                  </a:schemeClr>
                </a:solidFill>
                <a:latin typeface="+mn-ea"/>
              </a:rPr>
              <a:t>-</a:t>
            </a:r>
          </a:p>
          <a:p>
            <a:pPr algn="ctr"/>
            <a:endParaRPr kumimoji="1" lang="ja-JP" altLang="en-US" b="1" dirty="0">
              <a:solidFill>
                <a:schemeClr val="tx1">
                  <a:lumMod val="65000"/>
                  <a:lumOff val="35000"/>
                </a:schemeClr>
              </a:solidFill>
              <a:latin typeface="+mn-ea"/>
            </a:endParaRPr>
          </a:p>
        </p:txBody>
      </p:sp>
      <p:grpSp>
        <p:nvGrpSpPr>
          <p:cNvPr id="70" name="グループ化 69"/>
          <p:cNvGrpSpPr/>
          <p:nvPr/>
        </p:nvGrpSpPr>
        <p:grpSpPr>
          <a:xfrm>
            <a:off x="4771547" y="241114"/>
            <a:ext cx="2559281" cy="1649326"/>
            <a:chOff x="2886342" y="686843"/>
            <a:chExt cx="7256933" cy="4676724"/>
          </a:xfrm>
        </p:grpSpPr>
        <p:pic>
          <p:nvPicPr>
            <p:cNvPr id="71" name="図 7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30818" y="701694"/>
              <a:ext cx="2458771" cy="1638770"/>
            </a:xfrm>
            <a:prstGeom prst="rect">
              <a:avLst/>
            </a:prstGeom>
          </p:spPr>
        </p:pic>
        <p:pic>
          <p:nvPicPr>
            <p:cNvPr id="74" name="図 7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8088" y="686843"/>
              <a:ext cx="2464281" cy="1645038"/>
            </a:xfrm>
            <a:prstGeom prst="rect">
              <a:avLst/>
            </a:prstGeom>
          </p:spPr>
        </p:pic>
        <p:pic>
          <p:nvPicPr>
            <p:cNvPr id="75" name="図 7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65124" y="701694"/>
              <a:ext cx="2458771" cy="1638770"/>
            </a:xfrm>
            <a:prstGeom prst="rect">
              <a:avLst/>
            </a:prstGeom>
          </p:spPr>
        </p:pic>
        <p:pic>
          <p:nvPicPr>
            <p:cNvPr id="76" name="図 7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08580" y="2332086"/>
              <a:ext cx="2458771" cy="1383058"/>
            </a:xfrm>
            <a:prstGeom prst="rect">
              <a:avLst/>
            </a:prstGeom>
          </p:spPr>
        </p:pic>
        <p:pic>
          <p:nvPicPr>
            <p:cNvPr id="77" name="図 7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84504" y="2163888"/>
              <a:ext cx="2458771" cy="1639999"/>
            </a:xfrm>
            <a:prstGeom prst="rect">
              <a:avLst/>
            </a:prstGeom>
          </p:spPr>
        </p:pic>
        <p:pic>
          <p:nvPicPr>
            <p:cNvPr id="78" name="図 7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314684" y="3803887"/>
              <a:ext cx="2458771" cy="1480179"/>
            </a:xfrm>
            <a:prstGeom prst="rect">
              <a:avLst/>
            </a:prstGeom>
          </p:spPr>
        </p:pic>
        <p:pic>
          <p:nvPicPr>
            <p:cNvPr id="79" name="図 7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86342" y="3645296"/>
              <a:ext cx="2458771" cy="1638770"/>
            </a:xfrm>
            <a:prstGeom prst="rect">
              <a:avLst/>
            </a:prstGeom>
          </p:spPr>
        </p:pic>
        <p:pic>
          <p:nvPicPr>
            <p:cNvPr id="80" name="図 7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639415" y="3724387"/>
              <a:ext cx="2458771" cy="1639180"/>
            </a:xfrm>
            <a:prstGeom prst="rect">
              <a:avLst/>
            </a:prstGeom>
          </p:spPr>
        </p:pic>
        <p:pic>
          <p:nvPicPr>
            <p:cNvPr id="81" name="図 80"/>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270209" y="2173495"/>
              <a:ext cx="2458771" cy="1638770"/>
            </a:xfrm>
            <a:prstGeom prst="rect">
              <a:avLst/>
            </a:prstGeom>
          </p:spPr>
        </p:pic>
      </p:grpSp>
    </p:spTree>
    <p:extLst>
      <p:ext uri="{BB962C8B-B14F-4D97-AF65-F5344CB8AC3E}">
        <p14:creationId xmlns:p14="http://schemas.microsoft.com/office/powerpoint/2010/main" val="355727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68193" y="172326"/>
            <a:ext cx="7038019" cy="307777"/>
            <a:chOff x="290878" y="1480901"/>
            <a:chExt cx="7992799" cy="291156"/>
          </a:xfrm>
        </p:grpSpPr>
        <p:sp>
          <p:nvSpPr>
            <p:cNvPr id="5"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p>
          </p:txBody>
        </p:sp>
        <p:cxnSp>
          <p:nvCxnSpPr>
            <p:cNvPr id="6" name="直線コネクタ 5"/>
            <p:cNvCxnSpPr/>
            <p:nvPr/>
          </p:nvCxnSpPr>
          <p:spPr>
            <a:xfrm>
              <a:off x="394701" y="1751499"/>
              <a:ext cx="78889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82041" y="1480901"/>
              <a:ext cx="3353118" cy="291156"/>
            </a:xfrm>
            <a:prstGeom prst="rect">
              <a:avLst/>
            </a:prstGeom>
            <a:noFill/>
          </p:spPr>
          <p:txBody>
            <a:bodyPr wrap="square" rtlCol="0">
              <a:spAutoFit/>
            </a:bodyPr>
            <a:lstStyle/>
            <a:p>
              <a:r>
                <a:rPr lang="ja-JP" altLang="en-US" sz="1400" b="1" dirty="0">
                  <a:latin typeface="HGPｺﾞｼｯｸM" panose="020B0600000000000000" pitchFamily="50" charset="-128"/>
                  <a:ea typeface="HGPｺﾞｼｯｸM" panose="020B0600000000000000" pitchFamily="50" charset="-128"/>
                </a:rPr>
                <a:t>新大阪駅周辺地域の全体構想</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9" name="正方形/長方形 8"/>
          <p:cNvSpPr/>
          <p:nvPr/>
        </p:nvSpPr>
        <p:spPr>
          <a:xfrm>
            <a:off x="194295" y="1103824"/>
            <a:ext cx="3180557"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・スーパー・メガリージョンの形成</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・新型コロナ危機を契機とした社会変化</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・アジアダイナミズム</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人口・経済</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の進展</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Society5.0(</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超スマート社会</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の到来</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・災害（大規模地震等）への対応</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・持続可能なまちづくり（</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SDG</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ｓ）など</a:t>
            </a:r>
            <a:endParaRPr lang="ja-JP" altLang="en-US" sz="1050" dirty="0">
              <a:latin typeface="ＭＳ 明朝" panose="02020609040205080304" pitchFamily="17" charset="-128"/>
              <a:ea typeface="ＭＳ 明朝" panose="02020609040205080304" pitchFamily="17" charset="-128"/>
            </a:endParaRPr>
          </a:p>
        </p:txBody>
      </p:sp>
      <p:sp>
        <p:nvSpPr>
          <p:cNvPr id="10" name="正方形/長方形 9"/>
          <p:cNvSpPr/>
          <p:nvPr/>
        </p:nvSpPr>
        <p:spPr>
          <a:xfrm>
            <a:off x="279160" y="874232"/>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97476" y="2625136"/>
            <a:ext cx="3060074"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・大阪都市圏にはものづくりや医療、ライフサイエンスなどの産業・学術研究拠点、ベンチャー企業の集積、観光資源など多様な魅力をもつ都市拠点が立地。</a:t>
            </a:r>
            <a:endParaRPr lang="ja-JP" altLang="en-US" sz="1050" dirty="0">
              <a:latin typeface="ＭＳ 明朝" panose="02020609040205080304" pitchFamily="17" charset="-128"/>
              <a:ea typeface="ＭＳ 明朝" panose="02020609040205080304" pitchFamily="17" charset="-128"/>
            </a:endParaRPr>
          </a:p>
        </p:txBody>
      </p:sp>
      <p:sp>
        <p:nvSpPr>
          <p:cNvPr id="12" name="正方形/長方形 11"/>
          <p:cNvSpPr/>
          <p:nvPr/>
        </p:nvSpPr>
        <p:spPr>
          <a:xfrm>
            <a:off x="279161" y="2391655"/>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大阪都市圏のポテンシャル</a:t>
            </a:r>
          </a:p>
        </p:txBody>
      </p:sp>
      <p:sp>
        <p:nvSpPr>
          <p:cNvPr id="13" name="正方形/長方形 12"/>
          <p:cNvSpPr/>
          <p:nvPr/>
        </p:nvSpPr>
        <p:spPr>
          <a:xfrm>
            <a:off x="210262" y="3754679"/>
            <a:ext cx="2894887"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・新大阪駅は、リニア中央新幹線・北陸新幹線、淀川左岸線など、広域交通ネットワークの整備が進み、日本屈指の一大広域交通ターミナルとなる。</a:t>
            </a:r>
            <a:endParaRPr lang="ja-JP" altLang="en-US" sz="1050" dirty="0">
              <a:latin typeface="ＭＳ 明朝" panose="02020609040205080304" pitchFamily="17" charset="-128"/>
              <a:ea typeface="ＭＳ 明朝" panose="02020609040205080304" pitchFamily="17" charset="-128"/>
            </a:endParaRPr>
          </a:p>
        </p:txBody>
      </p:sp>
      <p:sp>
        <p:nvSpPr>
          <p:cNvPr id="14" name="正方形/長方形 13"/>
          <p:cNvSpPr/>
          <p:nvPr/>
        </p:nvSpPr>
        <p:spPr>
          <a:xfrm>
            <a:off x="279161" y="3502678"/>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新大阪の広域交通ターミナル化</a:t>
            </a:r>
          </a:p>
        </p:txBody>
      </p:sp>
      <p:sp>
        <p:nvSpPr>
          <p:cNvPr id="28" name="テキスト ボックス 2"/>
          <p:cNvSpPr txBox="1">
            <a:spLocks noChangeArrowheads="1"/>
          </p:cNvSpPr>
          <p:nvPr/>
        </p:nvSpPr>
        <p:spPr bwMode="auto">
          <a:xfrm>
            <a:off x="3027947" y="4115127"/>
            <a:ext cx="4278264"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踏まえるべき社会状況と新大阪駅の広域交通ターミナル化の進展イメージ</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右矢印 35"/>
          <p:cNvSpPr/>
          <p:nvPr/>
        </p:nvSpPr>
        <p:spPr>
          <a:xfrm flipH="1">
            <a:off x="10133824" y="7363790"/>
            <a:ext cx="555316" cy="707109"/>
          </a:xfrm>
          <a:prstGeom prst="rightArrow">
            <a:avLst>
              <a:gd name="adj1" fmla="val 50000"/>
              <a:gd name="adj2" fmla="val 335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63">
            <a:extLst>
              <a:ext uri="{FF2B5EF4-FFF2-40B4-BE49-F238E27FC236}">
                <a16:creationId xmlns:a16="http://schemas.microsoft.com/office/drawing/2014/main" id="{FE9E2A5D-8AF2-4A9D-9CC8-12CB09AAA46A}"/>
              </a:ext>
            </a:extLst>
          </p:cNvPr>
          <p:cNvSpPr/>
          <p:nvPr/>
        </p:nvSpPr>
        <p:spPr>
          <a:xfrm>
            <a:off x="342989" y="4943939"/>
            <a:ext cx="543473" cy="3077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b="1" dirty="0">
                <a:solidFill>
                  <a:schemeClr val="bg1"/>
                </a:solidFill>
              </a:rPr>
              <a:t>方向性</a:t>
            </a:r>
          </a:p>
        </p:txBody>
      </p:sp>
      <p:sp>
        <p:nvSpPr>
          <p:cNvPr id="51" name="テキスト ボックス 50">
            <a:extLst>
              <a:ext uri="{FF2B5EF4-FFF2-40B4-BE49-F238E27FC236}">
                <a16:creationId xmlns:a16="http://schemas.microsoft.com/office/drawing/2014/main" id="{17BF9209-2A19-438D-80F6-F79B197D5A3D}"/>
              </a:ext>
            </a:extLst>
          </p:cNvPr>
          <p:cNvSpPr txBox="1"/>
          <p:nvPr/>
        </p:nvSpPr>
        <p:spPr>
          <a:xfrm>
            <a:off x="911754" y="4940048"/>
            <a:ext cx="3752214" cy="335989"/>
          </a:xfrm>
          <a:prstGeom prst="rect">
            <a:avLst/>
          </a:prstGeom>
          <a:solidFill>
            <a:schemeClr val="accent1">
              <a:lumMod val="20000"/>
              <a:lumOff val="80000"/>
            </a:schemeClr>
          </a:solidFill>
        </p:spPr>
        <p:txBody>
          <a:bodyPr wrap="square" rtlCol="0">
            <a:spAutoFit/>
          </a:bodyPr>
          <a:lstStyle/>
          <a:p>
            <a:pPr marL="88900" indent="-88900">
              <a:lnSpc>
                <a:spcPts val="1900"/>
              </a:lnSpc>
            </a:pPr>
            <a:r>
              <a:rPr kumimoji="1" lang="ja-JP" altLang="en-US" sz="1200" b="1" dirty="0"/>
              <a:t>世界有数の広域交通ターミナルのまちづくりの実現</a:t>
            </a:r>
            <a:endParaRPr kumimoji="1" lang="en-US" altLang="ja-JP" sz="1200" b="1" dirty="0">
              <a:solidFill>
                <a:srgbClr val="FF0000"/>
              </a:solidFill>
            </a:endParaRPr>
          </a:p>
        </p:txBody>
      </p:sp>
      <p:sp>
        <p:nvSpPr>
          <p:cNvPr id="59" name="正方形/長方形 58"/>
          <p:cNvSpPr/>
          <p:nvPr/>
        </p:nvSpPr>
        <p:spPr>
          <a:xfrm>
            <a:off x="279161" y="4630032"/>
            <a:ext cx="2892664"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めざすべき大きな方向性</a:t>
            </a:r>
          </a:p>
        </p:txBody>
      </p:sp>
      <p:pic>
        <p:nvPicPr>
          <p:cNvPr id="69" name="図 68"/>
          <p:cNvPicPr>
            <a:picLocks noChangeAspect="1"/>
          </p:cNvPicPr>
          <p:nvPr/>
        </p:nvPicPr>
        <p:blipFill>
          <a:blip r:embed="rId2"/>
          <a:stretch>
            <a:fillRect/>
          </a:stretch>
        </p:blipFill>
        <p:spPr>
          <a:xfrm>
            <a:off x="4683018" y="4846648"/>
            <a:ext cx="2439685" cy="1725270"/>
          </a:xfrm>
          <a:prstGeom prst="rect">
            <a:avLst/>
          </a:prstGeom>
        </p:spPr>
      </p:pic>
      <p:sp>
        <p:nvSpPr>
          <p:cNvPr id="70" name="正方形/長方形 69"/>
          <p:cNvSpPr/>
          <p:nvPr/>
        </p:nvSpPr>
        <p:spPr>
          <a:xfrm>
            <a:off x="342989" y="5282755"/>
            <a:ext cx="4267112" cy="1323439"/>
          </a:xfrm>
          <a:prstGeom prst="rect">
            <a:avLst/>
          </a:prstGeom>
        </p:spPr>
        <p:txBody>
          <a:bodyPr wrap="square">
            <a:spAutoFit/>
          </a:bodyPr>
          <a:lstStyle/>
          <a:p>
            <a:pPr marL="85725" indent="-85725">
              <a:lnSpc>
                <a:spcPts val="16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大阪が、世界の中で存在感を発揮していくためには、日本各地との連携を深め、アジアと直接つながり、その活力を取り込み、進化しつづける国際都市となることが重要。</a:t>
            </a:r>
          </a:p>
          <a:p>
            <a:pPr marL="85725" indent="-85725">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・新大阪の圧倒的な広域交通アクセスの良さを活かし、世界有数の広域交通ターミナルのまちづくりを実現し、大阪の国際都市化のフラッグシップとなり、関西、日本の発展を支えることをめざす</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endParaRPr lang="ja-JP" altLang="en-US" sz="1050" dirty="0">
              <a:latin typeface="ＭＳ 明朝" panose="02020609040205080304" pitchFamily="17" charset="-128"/>
              <a:ea typeface="ＭＳ 明朝" panose="02020609040205080304" pitchFamily="17" charset="-128"/>
            </a:endParaRPr>
          </a:p>
        </p:txBody>
      </p:sp>
      <p:pic>
        <p:nvPicPr>
          <p:cNvPr id="73" name="図 7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830476" y="8949492"/>
            <a:ext cx="1917088" cy="1328946"/>
          </a:xfrm>
          <a:prstGeom prst="rect">
            <a:avLst/>
          </a:prstGeom>
        </p:spPr>
      </p:pic>
      <p:pic>
        <p:nvPicPr>
          <p:cNvPr id="75" name="図 74"/>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30767" y="6743092"/>
            <a:ext cx="1727049" cy="2059155"/>
          </a:xfrm>
          <a:prstGeom prst="rect">
            <a:avLst/>
          </a:prstGeom>
        </p:spPr>
      </p:pic>
      <p:sp>
        <p:nvSpPr>
          <p:cNvPr id="79" name="テキスト ボックス 78">
            <a:extLst>
              <a:ext uri="{FF2B5EF4-FFF2-40B4-BE49-F238E27FC236}">
                <a16:creationId xmlns:a16="http://schemas.microsoft.com/office/drawing/2014/main" id="{C0F6F2AE-AFF6-43C0-98F2-076F71FA858C}"/>
              </a:ext>
            </a:extLst>
          </p:cNvPr>
          <p:cNvSpPr txBox="1"/>
          <p:nvPr/>
        </p:nvSpPr>
        <p:spPr>
          <a:xfrm>
            <a:off x="268193" y="9553275"/>
            <a:ext cx="2203362" cy="218696"/>
          </a:xfrm>
          <a:prstGeom prst="rect">
            <a:avLst/>
          </a:prstGeom>
          <a:solidFill>
            <a:srgbClr val="FFFFCC"/>
          </a:solidFill>
        </p:spPr>
        <p:txBody>
          <a:bodyPr wrap="square" rtlCol="0">
            <a:noAutofit/>
          </a:bodyPr>
          <a:lstStyle/>
          <a:p>
            <a:pPr>
              <a:lnSpc>
                <a:spcPts val="1100"/>
              </a:lnSpc>
            </a:pPr>
            <a:r>
              <a:rPr kumimoji="1" lang="ja-JP" altLang="en-US" sz="1200" b="1" dirty="0">
                <a:latin typeface="+mn-ea"/>
              </a:rPr>
              <a:t>〇エリアで活動する人の目線</a:t>
            </a:r>
            <a:endParaRPr kumimoji="1" lang="en-US" altLang="ja-JP" sz="1200" b="1" dirty="0">
              <a:latin typeface="+mn-ea"/>
            </a:endParaRPr>
          </a:p>
        </p:txBody>
      </p:sp>
      <p:pic>
        <p:nvPicPr>
          <p:cNvPr id="80" name="図 79"/>
          <p:cNvPicPr>
            <a:picLocks noChangeAspect="1"/>
          </p:cNvPicPr>
          <p:nvPr/>
        </p:nvPicPr>
        <p:blipFill>
          <a:blip r:embed="rId5"/>
          <a:stretch>
            <a:fillRect/>
          </a:stretch>
        </p:blipFill>
        <p:spPr>
          <a:xfrm>
            <a:off x="4966154" y="9132456"/>
            <a:ext cx="2217591" cy="1100128"/>
          </a:xfrm>
          <a:prstGeom prst="rect">
            <a:avLst/>
          </a:prstGeom>
        </p:spPr>
      </p:pic>
      <p:sp>
        <p:nvSpPr>
          <p:cNvPr id="81" name="テキスト ボックス 80">
            <a:extLst>
              <a:ext uri="{FF2B5EF4-FFF2-40B4-BE49-F238E27FC236}">
                <a16:creationId xmlns:a16="http://schemas.microsoft.com/office/drawing/2014/main" id="{C0F6F2AE-AFF6-43C0-98F2-076F71FA858C}"/>
              </a:ext>
            </a:extLst>
          </p:cNvPr>
          <p:cNvSpPr txBox="1"/>
          <p:nvPr/>
        </p:nvSpPr>
        <p:spPr>
          <a:xfrm>
            <a:off x="268193" y="6780301"/>
            <a:ext cx="2227357" cy="190556"/>
          </a:xfrm>
          <a:prstGeom prst="rect">
            <a:avLst/>
          </a:prstGeom>
          <a:solidFill>
            <a:srgbClr val="FFFFCC"/>
          </a:solidFill>
        </p:spPr>
        <p:txBody>
          <a:bodyPr wrap="square" rtlCol="0">
            <a:noAutofit/>
          </a:bodyPr>
          <a:lstStyle/>
          <a:p>
            <a:pPr>
              <a:lnSpc>
                <a:spcPts val="1100"/>
              </a:lnSpc>
            </a:pPr>
            <a:r>
              <a:rPr kumimoji="1" lang="ja-JP" altLang="en-US" sz="1200" b="1" dirty="0">
                <a:latin typeface="+mn-ea"/>
              </a:rPr>
              <a:t>〇新大阪の地理的条件</a:t>
            </a:r>
            <a:endParaRPr kumimoji="1" lang="en-US" altLang="ja-JP" sz="1200" b="1" dirty="0">
              <a:latin typeface="+mn-ea"/>
            </a:endParaRPr>
          </a:p>
        </p:txBody>
      </p:sp>
      <p:sp>
        <p:nvSpPr>
          <p:cNvPr id="71" name="正方形/長方形 70"/>
          <p:cNvSpPr/>
          <p:nvPr/>
        </p:nvSpPr>
        <p:spPr>
          <a:xfrm>
            <a:off x="114299" y="6530525"/>
            <a:ext cx="1408541"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en-US" altLang="ja-JP" sz="1200" b="1" u="sng" dirty="0">
                <a:solidFill>
                  <a:schemeClr val="tx1"/>
                </a:solidFill>
                <a:latin typeface="HGPｺﾞｼｯｸM" panose="020B0600000000000000" pitchFamily="50" charset="-128"/>
                <a:ea typeface="HGPｺﾞｼｯｸM" panose="020B0600000000000000" pitchFamily="50" charset="-128"/>
              </a:rPr>
              <a:t>&lt;</a:t>
            </a:r>
            <a:r>
              <a:rPr kumimoji="1" lang="ja-JP" altLang="en-US" sz="1200" b="1" u="sng" dirty="0">
                <a:solidFill>
                  <a:schemeClr val="tx1"/>
                </a:solidFill>
                <a:latin typeface="HGPｺﾞｼｯｸM" panose="020B0600000000000000" pitchFamily="50" charset="-128"/>
                <a:ea typeface="HGPｺﾞｼｯｸM" panose="020B0600000000000000" pitchFamily="50" charset="-128"/>
              </a:rPr>
              <a:t>まちづくりの視点</a:t>
            </a:r>
            <a:r>
              <a:rPr kumimoji="1" lang="en-US" altLang="ja-JP" sz="1200" b="1" u="sng" dirty="0">
                <a:solidFill>
                  <a:schemeClr val="tx1"/>
                </a:solidFill>
                <a:latin typeface="HGPｺﾞｼｯｸM" panose="020B0600000000000000" pitchFamily="50" charset="-128"/>
                <a:ea typeface="HGPｺﾞｼｯｸM" panose="020B0600000000000000" pitchFamily="50" charset="-128"/>
              </a:rPr>
              <a:t>&gt;</a:t>
            </a:r>
          </a:p>
        </p:txBody>
      </p:sp>
      <p:sp>
        <p:nvSpPr>
          <p:cNvPr id="84" name="正方形/長方形 83"/>
          <p:cNvSpPr/>
          <p:nvPr/>
        </p:nvSpPr>
        <p:spPr>
          <a:xfrm>
            <a:off x="320902" y="6918336"/>
            <a:ext cx="2643617" cy="769441"/>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80975" indent="-18097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②国土軸と大阪都市軸のクロスポイント</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80975"/>
            <a:r>
              <a:rPr kumimoji="1" lang="ja-JP" altLang="en-US" sz="1000" dirty="0">
                <a:latin typeface="ＭＳ 明朝" panose="02020609040205080304" pitchFamily="17" charset="-128"/>
                <a:ea typeface="ＭＳ 明朝" panose="02020609040205080304" pitchFamily="17" charset="-128"/>
              </a:rPr>
              <a:t>→広域交流、世界・日本中</a:t>
            </a:r>
            <a:endParaRPr kumimoji="1" lang="en-US" altLang="ja-JP" sz="1000" dirty="0">
              <a:latin typeface="ＭＳ 明朝" panose="02020609040205080304" pitchFamily="17" charset="-128"/>
              <a:ea typeface="ＭＳ 明朝" panose="02020609040205080304" pitchFamily="17" charset="-128"/>
            </a:endParaRPr>
          </a:p>
          <a:p>
            <a:pPr marL="180975"/>
            <a:r>
              <a:rPr kumimoji="1" lang="en-US" altLang="ja-JP" sz="10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と関西をつなぐ</a:t>
            </a:r>
            <a:endParaRPr kumimoji="1" lang="en-US" altLang="ja-JP" sz="1000" b="1" dirty="0">
              <a:latin typeface="ＭＳ 明朝" panose="02020609040205080304" pitchFamily="17" charset="-128"/>
              <a:ea typeface="ＭＳ 明朝" panose="02020609040205080304" pitchFamily="17" charset="-128"/>
            </a:endParaRPr>
          </a:p>
        </p:txBody>
      </p:sp>
      <p:sp>
        <p:nvSpPr>
          <p:cNvPr id="85" name="正方形/長方形 84"/>
          <p:cNvSpPr/>
          <p:nvPr/>
        </p:nvSpPr>
        <p:spPr>
          <a:xfrm>
            <a:off x="350087" y="8358900"/>
            <a:ext cx="2411030" cy="1261884"/>
          </a:xfrm>
          <a:prstGeom prst="rect">
            <a:avLst/>
          </a:prstGeom>
        </p:spPr>
        <p:txBody>
          <a:bodyPr wrap="square">
            <a:spAutoFit/>
          </a:bodyPr>
          <a:lstStyle/>
          <a:p>
            <a:r>
              <a:rPr kumimoji="1" lang="ja-JP" altLang="en-US" sz="1200" dirty="0">
                <a:latin typeface="HGPｺﾞｼｯｸM" panose="020B0600000000000000" pitchFamily="50" charset="-128"/>
                <a:ea typeface="HGPｺﾞｼｯｸM" panose="020B0600000000000000" pitchFamily="50" charset="-128"/>
              </a:rPr>
              <a:t>①</a:t>
            </a:r>
            <a:r>
              <a:rPr kumimoji="1" lang="en-US" altLang="ja-JP" sz="1200" dirty="0">
                <a:latin typeface="HGPｺﾞｼｯｸM" panose="020B0600000000000000" pitchFamily="50" charset="-128"/>
                <a:ea typeface="HGPｺﾞｼｯｸM" panose="020B0600000000000000" pitchFamily="50" charset="-128"/>
              </a:rPr>
              <a:t>Society5.0</a:t>
            </a:r>
          </a:p>
          <a:p>
            <a:r>
              <a:rPr kumimoji="1" lang="ja-JP" altLang="en-US" sz="1200" dirty="0">
                <a:latin typeface="HGPｺﾞｼｯｸM" panose="020B0600000000000000" pitchFamily="50" charset="-128"/>
                <a:ea typeface="HGPｺﾞｼｯｸM" panose="020B0600000000000000" pitchFamily="50" charset="-128"/>
              </a:rPr>
              <a:t>②新型コロナによる変化</a:t>
            </a:r>
          </a:p>
          <a:p>
            <a:pPr marL="266700" indent="-266700"/>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15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デジタル化やオンライン化を活用したフェイス・トゥ・フェイス、リアルな空間、大阪・関西万博で実証された新技術等の実装、オープン空間及び職住近接など</a:t>
            </a:r>
            <a:endParaRPr kumimoji="1" lang="en-US" altLang="ja-JP" sz="1000" dirty="0">
              <a:latin typeface="ＭＳ 明朝" panose="02020609040205080304" pitchFamily="17" charset="-128"/>
              <a:ea typeface="ＭＳ 明朝" panose="02020609040205080304" pitchFamily="17" charset="-128"/>
            </a:endParaRPr>
          </a:p>
        </p:txBody>
      </p:sp>
      <p:sp>
        <p:nvSpPr>
          <p:cNvPr id="86" name="正方形/長方形 85"/>
          <p:cNvSpPr/>
          <p:nvPr/>
        </p:nvSpPr>
        <p:spPr>
          <a:xfrm>
            <a:off x="359612" y="9705357"/>
            <a:ext cx="2270914" cy="823302"/>
          </a:xfrm>
          <a:prstGeom prst="rect">
            <a:avLst/>
          </a:prstGeom>
        </p:spPr>
        <p:txBody>
          <a:bodyPr wrap="square">
            <a:spAutoFit/>
          </a:bodyPr>
          <a:lstStyle/>
          <a:p>
            <a:r>
              <a:rPr kumimoji="1" lang="ja-JP" altLang="en-US" sz="1200" dirty="0">
                <a:latin typeface="HGPｺﾞｼｯｸM" panose="020B0600000000000000" pitchFamily="50" charset="-128"/>
                <a:ea typeface="HGPｺﾞｼｯｸM" panose="020B0600000000000000" pitchFamily="50" charset="-128"/>
              </a:rPr>
              <a:t>①ハブとして利用する人</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②目的地とする人など</a:t>
            </a:r>
          </a:p>
          <a:p>
            <a:pPr marL="209550" indent="-209550"/>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000" dirty="0">
                <a:latin typeface="ＭＳ 明朝" panose="02020609040205080304" pitchFamily="17" charset="-128"/>
                <a:ea typeface="ＭＳ 明朝" panose="02020609040205080304" pitchFamily="17" charset="-128"/>
              </a:rPr>
              <a:t>→国内外の誰もが利用しやすい、多様で柔軟なサービス</a:t>
            </a:r>
            <a:endParaRPr kumimoji="1" lang="en-US" altLang="ja-JP" sz="1000" dirty="0">
              <a:latin typeface="ＭＳ 明朝" panose="02020609040205080304" pitchFamily="17" charset="-128"/>
              <a:ea typeface="ＭＳ 明朝" panose="02020609040205080304" pitchFamily="17" charset="-128"/>
            </a:endParaRPr>
          </a:p>
        </p:txBody>
      </p:sp>
      <p:sp>
        <p:nvSpPr>
          <p:cNvPr id="32" name="正方形/長方形 31">
            <a:extLst>
              <a:ext uri="{FF2B5EF4-FFF2-40B4-BE49-F238E27FC236}">
                <a16:creationId xmlns:a16="http://schemas.microsoft.com/office/drawing/2014/main" id="{4BCB9B24-1AD2-4E43-B7E1-95EC1BE806AF}"/>
              </a:ext>
            </a:extLst>
          </p:cNvPr>
          <p:cNvSpPr/>
          <p:nvPr/>
        </p:nvSpPr>
        <p:spPr>
          <a:xfrm>
            <a:off x="279160" y="442549"/>
            <a:ext cx="6973160" cy="4770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177800">
              <a:lnSpc>
                <a:spcPts val="15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新大阪駅周辺地域（新大阪・十三・淡路）において、リニア中央新幹線などの将来の基盤整備を見据えて、官民が共有して進めていくためのまちづくりのめざすべき姿として取りまとめるものである。</a:t>
            </a:r>
            <a:endParaRPr lang="ja-JP" altLang="en-US" sz="1050" dirty="0">
              <a:latin typeface="ＭＳ 明朝" panose="02020609040205080304" pitchFamily="17" charset="-128"/>
              <a:ea typeface="ＭＳ 明朝" panose="02020609040205080304" pitchFamily="17" charset="-128"/>
            </a:endParaRPr>
          </a:p>
        </p:txBody>
      </p:sp>
      <p:sp>
        <p:nvSpPr>
          <p:cNvPr id="39" name="テキスト ボックス 2"/>
          <p:cNvSpPr txBox="1">
            <a:spLocks noChangeArrowheads="1"/>
          </p:cNvSpPr>
          <p:nvPr/>
        </p:nvSpPr>
        <p:spPr bwMode="auto">
          <a:xfrm>
            <a:off x="3924291" y="6534083"/>
            <a:ext cx="4006937"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4</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50</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年後におけるアジア地域における人口</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a:blip r:embed="rId6"/>
          <a:stretch>
            <a:fillRect/>
          </a:stretch>
        </p:blipFill>
        <p:spPr>
          <a:xfrm>
            <a:off x="2333625" y="6197274"/>
            <a:ext cx="3673378" cy="2586043"/>
          </a:xfrm>
          <a:prstGeom prst="rect">
            <a:avLst/>
          </a:prstGeom>
        </p:spPr>
      </p:pic>
      <p:sp>
        <p:nvSpPr>
          <p:cNvPr id="40" name="テキスト ボックス 2"/>
          <p:cNvSpPr txBox="1">
            <a:spLocks noChangeArrowheads="1"/>
          </p:cNvSpPr>
          <p:nvPr/>
        </p:nvSpPr>
        <p:spPr bwMode="auto">
          <a:xfrm>
            <a:off x="2601080" y="8840081"/>
            <a:ext cx="2771752"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5</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広域のハブ拠点としての新大阪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1" name="テキスト ボックス 2"/>
          <p:cNvSpPr txBox="1">
            <a:spLocks noChangeArrowheads="1"/>
          </p:cNvSpPr>
          <p:nvPr/>
        </p:nvSpPr>
        <p:spPr bwMode="auto">
          <a:xfrm>
            <a:off x="5436453" y="8849929"/>
            <a:ext cx="1947242" cy="2769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大阪都市圏と国土軸のクロス  </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ポイントに位置する新大阪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
          <p:cNvSpPr txBox="1">
            <a:spLocks noChangeArrowheads="1"/>
          </p:cNvSpPr>
          <p:nvPr/>
        </p:nvSpPr>
        <p:spPr bwMode="auto">
          <a:xfrm>
            <a:off x="2416727" y="10246500"/>
            <a:ext cx="2529841" cy="2769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7</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（超スマート社会）における</a:t>
            </a:r>
            <a:endParaRPr lang="en-US" altLang="ja-JP" sz="900" kern="100" dirty="0">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拠点のあり方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テキスト ボックス 2"/>
          <p:cNvSpPr txBox="1">
            <a:spLocks noChangeArrowheads="1"/>
          </p:cNvSpPr>
          <p:nvPr/>
        </p:nvSpPr>
        <p:spPr bwMode="auto">
          <a:xfrm>
            <a:off x="4869131" y="10254384"/>
            <a:ext cx="2437081" cy="2769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8</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利用者目線から求められる新大阪駅</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周辺地域の機能</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5" name="図 14"/>
          <p:cNvPicPr>
            <a:picLocks noChangeAspect="1"/>
          </p:cNvPicPr>
          <p:nvPr/>
        </p:nvPicPr>
        <p:blipFill>
          <a:blip r:embed="rId7"/>
          <a:stretch>
            <a:fillRect/>
          </a:stretch>
        </p:blipFill>
        <p:spPr>
          <a:xfrm>
            <a:off x="3171824" y="926127"/>
            <a:ext cx="4134387" cy="3120946"/>
          </a:xfrm>
          <a:prstGeom prst="rect">
            <a:avLst/>
          </a:prstGeom>
        </p:spPr>
      </p:pic>
      <p:sp>
        <p:nvSpPr>
          <p:cNvPr id="78" name="テキスト ボックス 77">
            <a:extLst>
              <a:ext uri="{FF2B5EF4-FFF2-40B4-BE49-F238E27FC236}">
                <a16:creationId xmlns:a16="http://schemas.microsoft.com/office/drawing/2014/main" id="{C0F6F2AE-AFF6-43C0-98F2-076F71FA858C}"/>
              </a:ext>
            </a:extLst>
          </p:cNvPr>
          <p:cNvSpPr txBox="1"/>
          <p:nvPr/>
        </p:nvSpPr>
        <p:spPr>
          <a:xfrm>
            <a:off x="215047" y="7752667"/>
            <a:ext cx="2224487" cy="606590"/>
          </a:xfrm>
          <a:prstGeom prst="rect">
            <a:avLst/>
          </a:prstGeom>
          <a:solidFill>
            <a:srgbClr val="FFFFCC"/>
          </a:solidFill>
        </p:spPr>
        <p:txBody>
          <a:bodyPr wrap="square" rtlCol="0">
            <a:noAutofit/>
          </a:bodyPr>
          <a:lstStyle/>
          <a:p>
            <a:pPr marL="142875" indent="-142875" algn="dist">
              <a:lnSpc>
                <a:spcPts val="1200"/>
              </a:lnSpc>
            </a:pPr>
            <a:r>
              <a:rPr kumimoji="1" lang="ja-JP" altLang="en-US" sz="1200" b="1" dirty="0">
                <a:latin typeface="+mn-ea"/>
              </a:rPr>
              <a:t>〇新型コロナ危機を契機とした社会変化を踏まえた</a:t>
            </a:r>
            <a:r>
              <a:rPr kumimoji="1" lang="en-US" altLang="ja-JP" sz="1200" b="1" dirty="0">
                <a:latin typeface="+mn-ea"/>
              </a:rPr>
              <a:t>Society5.0</a:t>
            </a:r>
            <a:r>
              <a:rPr kumimoji="1" lang="ja-JP" altLang="en-US" sz="1200" b="1" dirty="0">
                <a:latin typeface="+mn-ea"/>
              </a:rPr>
              <a:t>（超スマート社会）における拠点のあり方</a:t>
            </a:r>
            <a:endParaRPr kumimoji="1" lang="en-US" altLang="ja-JP" sz="1200" b="1" dirty="0">
              <a:latin typeface="+mn-ea"/>
            </a:endParaRPr>
          </a:p>
        </p:txBody>
      </p:sp>
      <p:sp>
        <p:nvSpPr>
          <p:cNvPr id="2" name="スライド番号プレースホルダー 1"/>
          <p:cNvSpPr>
            <a:spLocks noGrp="1"/>
          </p:cNvSpPr>
          <p:nvPr>
            <p:ph type="sldNum" sz="quarter" idx="12"/>
          </p:nvPr>
        </p:nvSpPr>
        <p:spPr>
          <a:xfrm>
            <a:off x="2964520" y="10184408"/>
            <a:ext cx="1878693"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２</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pic>
        <p:nvPicPr>
          <p:cNvPr id="48" name="図 4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76656" y="7920324"/>
            <a:ext cx="653379" cy="435804"/>
          </a:xfrm>
          <a:prstGeom prst="rect">
            <a:avLst/>
          </a:prstGeom>
        </p:spPr>
      </p:pic>
      <p:pic>
        <p:nvPicPr>
          <p:cNvPr id="23" name="図 2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77762" y="7916037"/>
            <a:ext cx="672991" cy="449069"/>
          </a:xfrm>
          <a:prstGeom prst="rect">
            <a:avLst/>
          </a:prstGeom>
        </p:spPr>
      </p:pic>
      <p:pic>
        <p:nvPicPr>
          <p:cNvPr id="24" name="図 23"/>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172226" y="8393497"/>
            <a:ext cx="670987" cy="447325"/>
          </a:xfrm>
          <a:prstGeom prst="rect">
            <a:avLst/>
          </a:prstGeom>
        </p:spPr>
      </p:pic>
      <p:pic>
        <p:nvPicPr>
          <p:cNvPr id="25" name="図 2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872761" y="8396604"/>
            <a:ext cx="658077" cy="437950"/>
          </a:xfrm>
          <a:prstGeom prst="rect">
            <a:avLst/>
          </a:prstGeom>
        </p:spPr>
      </p:pic>
      <p:pic>
        <p:nvPicPr>
          <p:cNvPr id="26" name="図 2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374852" y="6607170"/>
            <a:ext cx="719792" cy="479741"/>
          </a:xfrm>
          <a:prstGeom prst="rect">
            <a:avLst/>
          </a:prstGeom>
        </p:spPr>
      </p:pic>
      <p:pic>
        <p:nvPicPr>
          <p:cNvPr id="27" name="図 2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546369" y="6594633"/>
            <a:ext cx="719698" cy="480437"/>
          </a:xfrm>
          <a:prstGeom prst="rect">
            <a:avLst/>
          </a:prstGeom>
        </p:spPr>
      </p:pic>
    </p:spTree>
    <p:extLst>
      <p:ext uri="{BB962C8B-B14F-4D97-AF65-F5344CB8AC3E}">
        <p14:creationId xmlns:p14="http://schemas.microsoft.com/office/powerpoint/2010/main" val="129561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2"/>
          <a:stretch>
            <a:fillRect/>
          </a:stretch>
        </p:blipFill>
        <p:spPr>
          <a:xfrm>
            <a:off x="342687" y="903942"/>
            <a:ext cx="7213812" cy="2852997"/>
          </a:xfrm>
          <a:prstGeom prst="rect">
            <a:avLst/>
          </a:prstGeom>
        </p:spPr>
      </p:pic>
      <p:grpSp>
        <p:nvGrpSpPr>
          <p:cNvPr id="54" name="グループ化 53"/>
          <p:cNvGrpSpPr/>
          <p:nvPr/>
        </p:nvGrpSpPr>
        <p:grpSpPr>
          <a:xfrm>
            <a:off x="201314" y="6099809"/>
            <a:ext cx="7061512" cy="2920896"/>
            <a:chOff x="201313" y="5347736"/>
            <a:chExt cx="7460853" cy="2060578"/>
          </a:xfrm>
        </p:grpSpPr>
        <p:sp>
          <p:nvSpPr>
            <p:cNvPr id="5" name="四角形: 角を丸くする 85">
              <a:extLst>
                <a:ext uri="{FF2B5EF4-FFF2-40B4-BE49-F238E27FC236}">
                  <a16:creationId xmlns:a16="http://schemas.microsoft.com/office/drawing/2014/main" id="{504A4D41-17D1-4386-B7F6-5DD743B46CB3}"/>
                </a:ext>
              </a:extLst>
            </p:cNvPr>
            <p:cNvSpPr/>
            <p:nvPr/>
          </p:nvSpPr>
          <p:spPr>
            <a:xfrm>
              <a:off x="201313" y="5347737"/>
              <a:ext cx="2363493" cy="2060576"/>
            </a:xfrm>
            <a:prstGeom prst="roundRect">
              <a:avLst>
                <a:gd name="adj" fmla="val 2800"/>
              </a:avLst>
            </a:prstGeom>
            <a:gradFill>
              <a:gsLst>
                <a:gs pos="3000">
                  <a:srgbClr val="FFCDCD">
                    <a:alpha val="48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0" name="四角形: 角を丸くする 180">
              <a:extLst>
                <a:ext uri="{FF2B5EF4-FFF2-40B4-BE49-F238E27FC236}">
                  <a16:creationId xmlns:a16="http://schemas.microsoft.com/office/drawing/2014/main" id="{18EFEF86-1F08-44BD-A500-EB75DB230286}"/>
                </a:ext>
              </a:extLst>
            </p:cNvPr>
            <p:cNvSpPr/>
            <p:nvPr/>
          </p:nvSpPr>
          <p:spPr>
            <a:xfrm>
              <a:off x="2751221" y="5347736"/>
              <a:ext cx="2363493" cy="2060577"/>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1" name="四角形: 角を丸くする 181">
              <a:extLst>
                <a:ext uri="{FF2B5EF4-FFF2-40B4-BE49-F238E27FC236}">
                  <a16:creationId xmlns:a16="http://schemas.microsoft.com/office/drawing/2014/main" id="{F301F3D5-0461-4211-BBCA-9B094B81C527}"/>
                </a:ext>
              </a:extLst>
            </p:cNvPr>
            <p:cNvSpPr/>
            <p:nvPr/>
          </p:nvSpPr>
          <p:spPr>
            <a:xfrm>
              <a:off x="5298673" y="5347736"/>
              <a:ext cx="2363493" cy="2060578"/>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grpSp>
      <p:sp>
        <p:nvSpPr>
          <p:cNvPr id="12" name="テキスト ボックス 11"/>
          <p:cNvSpPr txBox="1"/>
          <p:nvPr/>
        </p:nvSpPr>
        <p:spPr>
          <a:xfrm>
            <a:off x="555531" y="6100495"/>
            <a:ext cx="1501258" cy="276999"/>
          </a:xfrm>
          <a:prstGeom prst="rect">
            <a:avLst/>
          </a:prstGeom>
          <a:noFill/>
          <a:ln>
            <a:noFill/>
          </a:ln>
        </p:spPr>
        <p:txBody>
          <a:bodyPr wrap="square" rtlCol="0" anchor="ctr">
            <a:spAutoFit/>
          </a:bodyPr>
          <a:lstStyle/>
          <a:p>
            <a:pPr algn="ctr"/>
            <a:r>
              <a:rPr kumimoji="1" lang="ja-JP" altLang="en-US" sz="1200" b="1" dirty="0"/>
              <a:t>交流促進機能</a:t>
            </a:r>
            <a:endParaRPr kumimoji="1" lang="en-US" altLang="ja-JP" sz="1200" b="1" dirty="0"/>
          </a:p>
        </p:txBody>
      </p:sp>
      <p:sp>
        <p:nvSpPr>
          <p:cNvPr id="13" name="テキスト ボックス 12"/>
          <p:cNvSpPr txBox="1"/>
          <p:nvPr/>
        </p:nvSpPr>
        <p:spPr>
          <a:xfrm>
            <a:off x="2986886" y="6091899"/>
            <a:ext cx="1501259" cy="276999"/>
          </a:xfrm>
          <a:prstGeom prst="rect">
            <a:avLst/>
          </a:prstGeom>
          <a:noFill/>
          <a:ln>
            <a:noFill/>
          </a:ln>
        </p:spPr>
        <p:txBody>
          <a:bodyPr wrap="square" rtlCol="0" anchor="ctr">
            <a:spAutoFit/>
          </a:bodyPr>
          <a:lstStyle/>
          <a:p>
            <a:pPr algn="ctr"/>
            <a:r>
              <a:rPr kumimoji="1" lang="ja-JP" altLang="en-US" sz="1200" b="1" dirty="0"/>
              <a:t>交通結節機能</a:t>
            </a:r>
            <a:endParaRPr kumimoji="1" lang="en-US" altLang="ja-JP" sz="1200" b="1" dirty="0"/>
          </a:p>
        </p:txBody>
      </p:sp>
      <p:sp>
        <p:nvSpPr>
          <p:cNvPr id="28" name="テキスト ボックス 27"/>
          <p:cNvSpPr txBox="1"/>
          <p:nvPr/>
        </p:nvSpPr>
        <p:spPr>
          <a:xfrm>
            <a:off x="147664" y="7993468"/>
            <a:ext cx="2568805" cy="1079783"/>
          </a:xfrm>
          <a:prstGeom prst="rect">
            <a:avLst/>
          </a:prstGeom>
          <a:noFill/>
        </p:spPr>
        <p:txBody>
          <a:bodyPr wrap="square" rtlCol="0">
            <a:spAutoFit/>
          </a:bodyPr>
          <a:lstStyle/>
          <a:p>
            <a:pPr marL="88900" indent="-88900">
              <a:lnSpc>
                <a:spcPts val="1100"/>
              </a:lnSpc>
            </a:pPr>
            <a:r>
              <a:rPr kumimoji="1" lang="ja-JP" altLang="en-US" sz="1000" dirty="0"/>
              <a:t>（ビジネス・産業）</a:t>
            </a:r>
            <a:endParaRPr kumimoji="1" lang="en-US" altLang="ja-JP" sz="1000" dirty="0"/>
          </a:p>
          <a:p>
            <a:pPr marL="88900" indent="-88900">
              <a:lnSpc>
                <a:spcPts val="1100"/>
              </a:lnSpc>
            </a:pPr>
            <a:r>
              <a:rPr kumimoji="1" lang="ja-JP" altLang="en-US" sz="1000" dirty="0"/>
              <a:t>　〇人材、アイデア、モノの集積</a:t>
            </a:r>
            <a:endParaRPr kumimoji="1" lang="en-US" altLang="ja-JP" sz="1000" dirty="0"/>
          </a:p>
          <a:p>
            <a:pPr marL="88900" indent="-88900">
              <a:lnSpc>
                <a:spcPts val="1100"/>
              </a:lnSpc>
            </a:pPr>
            <a:r>
              <a:rPr kumimoji="1" lang="ja-JP" altLang="en-US" sz="1000" dirty="0"/>
              <a:t>　〇人と人の関係性の構築</a:t>
            </a:r>
            <a:endParaRPr kumimoji="1" lang="en-US" altLang="ja-JP" sz="1000" dirty="0"/>
          </a:p>
          <a:p>
            <a:pPr marL="88900" indent="-88900">
              <a:lnSpc>
                <a:spcPts val="1100"/>
              </a:lnSpc>
            </a:pPr>
            <a:r>
              <a:rPr kumimoji="1" lang="ja-JP" altLang="en-US" sz="1000" dirty="0"/>
              <a:t>（観光・文化・エンターテインメント）</a:t>
            </a:r>
            <a:endParaRPr kumimoji="1" lang="en-US" altLang="ja-JP" sz="1000" dirty="0"/>
          </a:p>
          <a:p>
            <a:pPr marL="88900" indent="-88900">
              <a:lnSpc>
                <a:spcPts val="1100"/>
              </a:lnSpc>
            </a:pPr>
            <a:r>
              <a:rPr kumimoji="1" lang="ja-JP" altLang="en-US" sz="1000" dirty="0"/>
              <a:t>　〇関西・西日本の魅力の体感</a:t>
            </a:r>
            <a:endParaRPr kumimoji="1" lang="en-US" altLang="ja-JP" sz="1000" dirty="0"/>
          </a:p>
          <a:p>
            <a:pPr marL="88900" indent="-88900">
              <a:lnSpc>
                <a:spcPts val="1100"/>
              </a:lnSpc>
            </a:pPr>
            <a:r>
              <a:rPr kumimoji="1" lang="ja-JP" altLang="en-US" sz="1000" dirty="0"/>
              <a:t>　〇ツーリストの快適な滞在</a:t>
            </a:r>
            <a:endParaRPr kumimoji="1" lang="en-US" altLang="ja-JP" sz="1000" dirty="0"/>
          </a:p>
          <a:p>
            <a:pPr marL="88900" indent="-88900">
              <a:lnSpc>
                <a:spcPts val="1100"/>
              </a:lnSpc>
            </a:pPr>
            <a:r>
              <a:rPr kumimoji="1" lang="ja-JP" altLang="en-US" sz="1000" dirty="0"/>
              <a:t>　〇ナイトアクティビティ　など</a:t>
            </a:r>
            <a:endParaRPr kumimoji="1" lang="en-US" altLang="ja-JP" sz="1000" dirty="0"/>
          </a:p>
        </p:txBody>
      </p:sp>
      <p:sp>
        <p:nvSpPr>
          <p:cNvPr id="29" name="テキスト ボックス 28"/>
          <p:cNvSpPr txBox="1"/>
          <p:nvPr/>
        </p:nvSpPr>
        <p:spPr>
          <a:xfrm>
            <a:off x="2650779" y="8005042"/>
            <a:ext cx="2213648" cy="1015663"/>
          </a:xfrm>
          <a:prstGeom prst="rect">
            <a:avLst/>
          </a:prstGeom>
          <a:noFill/>
        </p:spPr>
        <p:txBody>
          <a:bodyPr wrap="square" rtlCol="0">
            <a:spAutoFit/>
          </a:bodyPr>
          <a:lstStyle/>
          <a:p>
            <a:pPr marL="88900" indent="-88900">
              <a:lnSpc>
                <a:spcPts val="1200"/>
              </a:lnSpc>
            </a:pPr>
            <a:r>
              <a:rPr kumimoji="1" lang="ja-JP" altLang="en-US" sz="1000" dirty="0"/>
              <a:t>（新大阪駅）</a:t>
            </a:r>
            <a:endParaRPr kumimoji="1" lang="en-US" altLang="ja-JP" sz="1000" dirty="0"/>
          </a:p>
          <a:p>
            <a:pPr marL="88900" indent="-88900">
              <a:lnSpc>
                <a:spcPts val="1200"/>
              </a:lnSpc>
            </a:pPr>
            <a:r>
              <a:rPr kumimoji="1" lang="ja-JP" altLang="en-US" sz="1000" dirty="0"/>
              <a:t>　〇多様な交通モードの拡充</a:t>
            </a:r>
            <a:endParaRPr kumimoji="1" lang="en-US" altLang="ja-JP" sz="1000" dirty="0"/>
          </a:p>
          <a:p>
            <a:pPr marL="88900" indent="-88900">
              <a:lnSpc>
                <a:spcPts val="1200"/>
              </a:lnSpc>
            </a:pPr>
            <a:r>
              <a:rPr kumimoji="1" lang="ja-JP" altLang="en-US" sz="1000" dirty="0"/>
              <a:t>　〇人に寄り添ったサービス</a:t>
            </a:r>
            <a:endParaRPr kumimoji="1" lang="en-US" altLang="ja-JP" sz="1000" dirty="0"/>
          </a:p>
          <a:p>
            <a:pPr marL="88900" indent="-88900">
              <a:lnSpc>
                <a:spcPts val="1200"/>
              </a:lnSpc>
            </a:pPr>
            <a:r>
              <a:rPr kumimoji="1" lang="ja-JP" altLang="en-US" sz="1000" dirty="0"/>
              <a:t>（新大阪・十三・淡路）</a:t>
            </a:r>
            <a:endParaRPr kumimoji="1" lang="en-US" altLang="ja-JP" sz="1000" dirty="0"/>
          </a:p>
          <a:p>
            <a:pPr marL="88900" indent="-88900">
              <a:lnSpc>
                <a:spcPts val="1200"/>
              </a:lnSpc>
            </a:pPr>
            <a:r>
              <a:rPr kumimoji="1" lang="ja-JP" altLang="en-US" sz="1000" dirty="0"/>
              <a:t>　〇回遊性・リダンダンシー</a:t>
            </a:r>
            <a:endParaRPr kumimoji="1" lang="en-US" altLang="ja-JP" sz="1000" dirty="0"/>
          </a:p>
          <a:p>
            <a:pPr marL="88900" indent="-88900">
              <a:lnSpc>
                <a:spcPts val="1200"/>
              </a:lnSpc>
            </a:pPr>
            <a:r>
              <a:rPr kumimoji="1" lang="ja-JP" altLang="en-US" sz="1000" dirty="0"/>
              <a:t>　〇災害への対応    　など</a:t>
            </a:r>
            <a:endParaRPr kumimoji="1" lang="en-US" altLang="ja-JP" sz="1000" dirty="0"/>
          </a:p>
        </p:txBody>
      </p:sp>
      <p:sp>
        <p:nvSpPr>
          <p:cNvPr id="30" name="テキスト ボックス 29"/>
          <p:cNvSpPr txBox="1"/>
          <p:nvPr/>
        </p:nvSpPr>
        <p:spPr>
          <a:xfrm>
            <a:off x="5100857" y="7968422"/>
            <a:ext cx="2060845" cy="1015663"/>
          </a:xfrm>
          <a:prstGeom prst="rect">
            <a:avLst/>
          </a:prstGeom>
          <a:noFill/>
        </p:spPr>
        <p:txBody>
          <a:bodyPr wrap="square" rtlCol="0">
            <a:spAutoFit/>
          </a:bodyPr>
          <a:lstStyle/>
          <a:p>
            <a:pPr marL="88900" indent="-88900">
              <a:lnSpc>
                <a:spcPts val="1200"/>
              </a:lnSpc>
            </a:pPr>
            <a:r>
              <a:rPr kumimoji="1" lang="ja-JP" altLang="en-US" sz="1000" dirty="0"/>
              <a:t>（新大阪駅）</a:t>
            </a:r>
            <a:endParaRPr kumimoji="1" lang="en-US" altLang="ja-JP" sz="1000" dirty="0"/>
          </a:p>
          <a:p>
            <a:pPr marL="88900" indent="-88900">
              <a:lnSpc>
                <a:spcPts val="1200"/>
              </a:lnSpc>
            </a:pPr>
            <a:r>
              <a:rPr kumimoji="1" lang="ja-JP" altLang="en-US" sz="1000" dirty="0"/>
              <a:t>　〇駅からまちへの演出</a:t>
            </a:r>
            <a:endParaRPr kumimoji="1" lang="en-US" altLang="ja-JP" sz="1000" dirty="0"/>
          </a:p>
          <a:p>
            <a:pPr marL="88900" indent="-88900">
              <a:lnSpc>
                <a:spcPts val="1200"/>
              </a:lnSpc>
            </a:pPr>
            <a:r>
              <a:rPr kumimoji="1" lang="ja-JP" altLang="en-US" sz="1000" dirty="0"/>
              <a:t>　〇多様な空間</a:t>
            </a:r>
            <a:endParaRPr kumimoji="1" lang="en-US" altLang="ja-JP" sz="1000" dirty="0"/>
          </a:p>
          <a:p>
            <a:pPr marL="88900" indent="-88900">
              <a:lnSpc>
                <a:spcPts val="1200"/>
              </a:lnSpc>
            </a:pPr>
            <a:r>
              <a:rPr kumimoji="1" lang="ja-JP" altLang="en-US" sz="1000" dirty="0"/>
              <a:t>　〇新しいシンボル</a:t>
            </a:r>
            <a:endParaRPr kumimoji="1" lang="en-US" altLang="ja-JP" sz="1000" dirty="0"/>
          </a:p>
          <a:p>
            <a:pPr marL="88900" indent="-88900">
              <a:lnSpc>
                <a:spcPts val="1200"/>
              </a:lnSpc>
            </a:pPr>
            <a:r>
              <a:rPr kumimoji="1" lang="ja-JP" altLang="en-US" sz="1000" dirty="0"/>
              <a:t>（十三・淡路）</a:t>
            </a:r>
            <a:endParaRPr kumimoji="1" lang="en-US" altLang="ja-JP" sz="1000" dirty="0"/>
          </a:p>
          <a:p>
            <a:pPr marL="88900" indent="-88900">
              <a:lnSpc>
                <a:spcPts val="1200"/>
              </a:lnSpc>
            </a:pPr>
            <a:r>
              <a:rPr kumimoji="1" lang="ja-JP" altLang="en-US" sz="1000" dirty="0"/>
              <a:t>　〇水辺、なつかしさ 　など</a:t>
            </a:r>
          </a:p>
        </p:txBody>
      </p:sp>
      <p:sp>
        <p:nvSpPr>
          <p:cNvPr id="31" name="四角形: 角を丸くする 180">
            <a:extLst>
              <a:ext uri="{FF2B5EF4-FFF2-40B4-BE49-F238E27FC236}">
                <a16:creationId xmlns:a16="http://schemas.microsoft.com/office/drawing/2014/main" id="{18EFEF86-1F08-44BD-A500-EB75DB230286}"/>
              </a:ext>
            </a:extLst>
          </p:cNvPr>
          <p:cNvSpPr/>
          <p:nvPr/>
        </p:nvSpPr>
        <p:spPr>
          <a:xfrm>
            <a:off x="2614739" y="9078014"/>
            <a:ext cx="2236988" cy="479093"/>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mn-ea"/>
                <a:cs typeface="Times New Roman" panose="02020603050405020304" pitchFamily="18" charset="0"/>
              </a:rPr>
              <a:t>例：乗換とまちへの人の動線、利用者へのサービス施設、高速バス拠点、新技術の実証、ユニバーサルデザイン</a:t>
            </a:r>
          </a:p>
        </p:txBody>
      </p:sp>
      <p:sp>
        <p:nvSpPr>
          <p:cNvPr id="32" name="四角形: 角を丸くする 181">
            <a:extLst>
              <a:ext uri="{FF2B5EF4-FFF2-40B4-BE49-F238E27FC236}">
                <a16:creationId xmlns:a16="http://schemas.microsoft.com/office/drawing/2014/main" id="{F301F3D5-0461-4211-BBCA-9B094B81C527}"/>
              </a:ext>
            </a:extLst>
          </p:cNvPr>
          <p:cNvSpPr/>
          <p:nvPr/>
        </p:nvSpPr>
        <p:spPr>
          <a:xfrm>
            <a:off x="5025839" y="9062166"/>
            <a:ext cx="2236987" cy="486593"/>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mn-ea"/>
                <a:cs typeface="Times New Roman" panose="02020603050405020304" pitchFamily="18" charset="0"/>
              </a:rPr>
              <a:t>例：賑わいや、潤いなど、ホッとするハッとする空間づくり、まちと一体的な水辺の活用</a:t>
            </a:r>
          </a:p>
        </p:txBody>
      </p:sp>
      <p:sp>
        <p:nvSpPr>
          <p:cNvPr id="33" name="四角形: 角を丸くする 85">
            <a:extLst>
              <a:ext uri="{FF2B5EF4-FFF2-40B4-BE49-F238E27FC236}">
                <a16:creationId xmlns:a16="http://schemas.microsoft.com/office/drawing/2014/main" id="{504A4D41-17D1-4386-B7F6-5DD743B46CB3}"/>
              </a:ext>
            </a:extLst>
          </p:cNvPr>
          <p:cNvSpPr/>
          <p:nvPr/>
        </p:nvSpPr>
        <p:spPr>
          <a:xfrm>
            <a:off x="187208" y="9062166"/>
            <a:ext cx="2251093" cy="486593"/>
          </a:xfrm>
          <a:prstGeom prst="roundRect">
            <a:avLst>
              <a:gd name="adj" fmla="val 2800"/>
            </a:avLst>
          </a:prstGeom>
          <a:gradFill>
            <a:gsLst>
              <a:gs pos="3000">
                <a:srgbClr val="FFCDCD">
                  <a:alpha val="34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例：大規模交流施設、グローバル企業・スタートアップ、サードプレイス、文化・芸術施設、食文化などの体験施設など</a:t>
            </a:r>
            <a:endParaRPr lang="en-US" altLang="ja-JP" sz="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1" name="正方形/長方形 50"/>
          <p:cNvSpPr/>
          <p:nvPr/>
        </p:nvSpPr>
        <p:spPr>
          <a:xfrm>
            <a:off x="279160" y="172791"/>
            <a:ext cx="6995966"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1200"/>
              </a:lnSpc>
            </a:pPr>
            <a:r>
              <a:rPr kumimoji="1" lang="ja-JP" altLang="en-US" sz="1200" dirty="0">
                <a:latin typeface="HGPｺﾞｼｯｸM" panose="020B0600000000000000" pitchFamily="50" charset="-128"/>
                <a:ea typeface="HGPｺﾞｼｯｸM" panose="020B0600000000000000" pitchFamily="50" charset="-128"/>
              </a:rPr>
              <a:t>新大阪駅周辺地域が担うべき役割、導入すべき機能及び地域内の役割分担</a:t>
            </a:r>
          </a:p>
        </p:txBody>
      </p:sp>
      <p:sp>
        <p:nvSpPr>
          <p:cNvPr id="56" name="テキスト ボックス 55"/>
          <p:cNvSpPr txBox="1"/>
          <p:nvPr/>
        </p:nvSpPr>
        <p:spPr>
          <a:xfrm>
            <a:off x="5393702" y="6099810"/>
            <a:ext cx="1501259" cy="276999"/>
          </a:xfrm>
          <a:prstGeom prst="rect">
            <a:avLst/>
          </a:prstGeom>
          <a:noFill/>
          <a:ln>
            <a:noFill/>
          </a:ln>
        </p:spPr>
        <p:txBody>
          <a:bodyPr wrap="square" rtlCol="0" anchor="ctr">
            <a:spAutoFit/>
          </a:bodyPr>
          <a:lstStyle/>
          <a:p>
            <a:pPr algn="ctr"/>
            <a:r>
              <a:rPr kumimoji="1" lang="ja-JP" altLang="en-US" sz="1200" b="1" dirty="0"/>
              <a:t>都市空間機能</a:t>
            </a:r>
            <a:endParaRPr kumimoji="1" lang="en-US" altLang="ja-JP" sz="1200" b="1" dirty="0"/>
          </a:p>
        </p:txBody>
      </p:sp>
      <p:sp>
        <p:nvSpPr>
          <p:cNvPr id="59" name="正方形/長方形 58"/>
          <p:cNvSpPr/>
          <p:nvPr/>
        </p:nvSpPr>
        <p:spPr>
          <a:xfrm>
            <a:off x="279161" y="9588461"/>
            <a:ext cx="6983664"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1200"/>
              </a:lnSpc>
            </a:pPr>
            <a:r>
              <a:rPr kumimoji="1" lang="ja-JP" altLang="en-US" sz="1200" dirty="0">
                <a:latin typeface="HGPｺﾞｼｯｸM" panose="020B0600000000000000" pitchFamily="50" charset="-128"/>
                <a:ea typeface="HGPｺﾞｼｯｸM" panose="020B0600000000000000" pitchFamily="50" charset="-128"/>
              </a:rPr>
              <a:t>新しいまちづくりの基本的な進め方</a:t>
            </a:r>
          </a:p>
        </p:txBody>
      </p:sp>
      <p:sp>
        <p:nvSpPr>
          <p:cNvPr id="60" name="正方形/長方形 59"/>
          <p:cNvSpPr/>
          <p:nvPr/>
        </p:nvSpPr>
        <p:spPr>
          <a:xfrm>
            <a:off x="241088" y="9785759"/>
            <a:ext cx="7034037" cy="644022"/>
          </a:xfrm>
          <a:prstGeom prst="rect">
            <a:avLst/>
          </a:prstGeom>
        </p:spPr>
        <p:txBody>
          <a:bodyPr wrap="square">
            <a:spAutoFit/>
          </a:bodyPr>
          <a:lstStyle/>
          <a:p>
            <a:pPr marL="88900" indent="-88900">
              <a:lnSpc>
                <a:spcPts val="1500"/>
              </a:lnSpc>
            </a:pPr>
            <a:r>
              <a:rPr kumimoji="1" lang="ja-JP" altLang="en-US" sz="1050" dirty="0">
                <a:latin typeface="ＭＳ 明朝" panose="02020609040205080304" pitchFamily="17" charset="-128"/>
                <a:ea typeface="ＭＳ 明朝" panose="02020609040205080304" pitchFamily="17" charset="-128"/>
              </a:rPr>
              <a:t>・新大阪駅・十三駅・淡路駅の各エリアにおいて、具体化するプロジェクトを取りまとめたエリア計画を定める。</a:t>
            </a:r>
            <a:endParaRPr kumimoji="1" lang="en-US" altLang="ja-JP" sz="1050" dirty="0">
              <a:latin typeface="ＭＳ 明朝" panose="02020609040205080304" pitchFamily="17" charset="-128"/>
              <a:ea typeface="ＭＳ 明朝" panose="02020609040205080304" pitchFamily="17" charset="-128"/>
            </a:endParaRPr>
          </a:p>
          <a:p>
            <a:pPr marL="88900" indent="-88900">
              <a:lnSpc>
                <a:spcPts val="1500"/>
              </a:lnSpc>
            </a:pPr>
            <a:r>
              <a:rPr kumimoji="1" lang="ja-JP" altLang="en-US" sz="1050" dirty="0">
                <a:latin typeface="ＭＳ 明朝" panose="02020609040205080304" pitchFamily="17" charset="-128"/>
                <a:ea typeface="ＭＳ 明朝" panose="02020609040205080304" pitchFamily="17" charset="-128"/>
              </a:rPr>
              <a:t>・新たな交通施設や開発ビルなどの都市のハードの整備とともに、活動する人々の満足度の向上などを図るソフト施策を官民一体で取り組むことにより、エリア価値の向上を図る。</a:t>
            </a:r>
            <a:endParaRPr kumimoji="1" lang="en-US" altLang="ja-JP" sz="1050" dirty="0">
              <a:latin typeface="ＭＳ 明朝" panose="02020609040205080304" pitchFamily="17" charset="-128"/>
              <a:ea typeface="ＭＳ 明朝" panose="02020609040205080304" pitchFamily="17" charset="-128"/>
            </a:endParaRPr>
          </a:p>
        </p:txBody>
      </p:sp>
      <p:sp>
        <p:nvSpPr>
          <p:cNvPr id="62" name="テキスト ボックス 61"/>
          <p:cNvSpPr txBox="1"/>
          <p:nvPr/>
        </p:nvSpPr>
        <p:spPr>
          <a:xfrm>
            <a:off x="469441" y="6298244"/>
            <a:ext cx="1745747" cy="630942"/>
          </a:xfrm>
          <a:prstGeom prst="rect">
            <a:avLst/>
          </a:prstGeom>
          <a:noFill/>
        </p:spPr>
        <p:txBody>
          <a:bodyPr wrap="square" rtlCol="0">
            <a:spAutoFit/>
          </a:bodyPr>
          <a:lstStyle/>
          <a:p>
            <a:pPr>
              <a:lnSpc>
                <a:spcPts val="1400"/>
              </a:lnSpc>
            </a:pPr>
            <a:r>
              <a:rPr kumimoji="1" lang="ja-JP" altLang="en-US" sz="1100" dirty="0"/>
              <a:t>国内外から多様な人と情報が集まり、新しい価値を生み出す。</a:t>
            </a:r>
            <a:endParaRPr kumimoji="1" lang="en-US" altLang="ja-JP" sz="1100" dirty="0"/>
          </a:p>
        </p:txBody>
      </p:sp>
      <p:sp>
        <p:nvSpPr>
          <p:cNvPr id="63" name="テキスト ボックス 62"/>
          <p:cNvSpPr txBox="1"/>
          <p:nvPr/>
        </p:nvSpPr>
        <p:spPr>
          <a:xfrm>
            <a:off x="2720692" y="6298316"/>
            <a:ext cx="2068239" cy="630942"/>
          </a:xfrm>
          <a:prstGeom prst="rect">
            <a:avLst/>
          </a:prstGeom>
          <a:noFill/>
        </p:spPr>
        <p:txBody>
          <a:bodyPr wrap="square" rtlCol="0">
            <a:spAutoFit/>
          </a:bodyPr>
          <a:lstStyle/>
          <a:p>
            <a:pPr>
              <a:lnSpc>
                <a:spcPts val="1400"/>
              </a:lnSpc>
            </a:pPr>
            <a:r>
              <a:rPr kumimoji="1" lang="ja-JP" altLang="en-US" sz="1100" dirty="0"/>
              <a:t>日本・世界と関西をつなぎ、広域の人の流れを集めて、まちへつなげる。</a:t>
            </a:r>
            <a:endParaRPr kumimoji="1" lang="en-US" altLang="ja-JP" sz="1100" dirty="0"/>
          </a:p>
        </p:txBody>
      </p:sp>
      <p:sp>
        <p:nvSpPr>
          <p:cNvPr id="64" name="テキスト ボックス 63"/>
          <p:cNvSpPr txBox="1"/>
          <p:nvPr/>
        </p:nvSpPr>
        <p:spPr>
          <a:xfrm>
            <a:off x="5203423" y="6294412"/>
            <a:ext cx="1898146" cy="630942"/>
          </a:xfrm>
          <a:prstGeom prst="rect">
            <a:avLst/>
          </a:prstGeom>
          <a:noFill/>
        </p:spPr>
        <p:txBody>
          <a:bodyPr wrap="square" rtlCol="0">
            <a:spAutoFit/>
          </a:bodyPr>
          <a:lstStyle/>
          <a:p>
            <a:pPr>
              <a:lnSpc>
                <a:spcPts val="1400"/>
              </a:lnSpc>
            </a:pPr>
            <a:r>
              <a:rPr kumimoji="1" lang="ja-JP" altLang="en-US" sz="1100" dirty="0"/>
              <a:t>シンボル性と、懐かしさをもつ、光・緑・水などによる居心地の良い空間形成。</a:t>
            </a:r>
            <a:endParaRPr kumimoji="1" lang="en-US" altLang="ja-JP" sz="1100" dirty="0"/>
          </a:p>
        </p:txBody>
      </p:sp>
      <p:sp>
        <p:nvSpPr>
          <p:cNvPr id="4" name="正方形/長方形 3"/>
          <p:cNvSpPr/>
          <p:nvPr/>
        </p:nvSpPr>
        <p:spPr>
          <a:xfrm>
            <a:off x="287204" y="447684"/>
            <a:ext cx="2943676"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7BF9209-2A19-438D-80F6-F79B197D5A3D}"/>
              </a:ext>
            </a:extLst>
          </p:cNvPr>
          <p:cNvSpPr txBox="1"/>
          <p:nvPr/>
        </p:nvSpPr>
        <p:spPr>
          <a:xfrm>
            <a:off x="258656" y="423937"/>
            <a:ext cx="7729644" cy="480507"/>
          </a:xfrm>
          <a:prstGeom prst="rect">
            <a:avLst/>
          </a:prstGeom>
          <a:noFill/>
        </p:spPr>
        <p:txBody>
          <a:bodyPr wrap="square" lIns="72000" tIns="36000" rIns="72000" bIns="36000" rtlCol="0" anchor="t">
            <a:spAutoFit/>
          </a:bodyPr>
          <a:lstStyle/>
          <a:p>
            <a:pPr marL="88900" indent="-88900"/>
            <a:r>
              <a:rPr kumimoji="1" lang="ja-JP" altLang="en-US" sz="1200" b="1" dirty="0"/>
              <a:t>〇新大阪駅周辺地域が担うべき役割</a:t>
            </a:r>
            <a:endParaRPr kumimoji="1" lang="en-US" altLang="ja-JP" sz="1200" b="1" dirty="0"/>
          </a:p>
          <a:p>
            <a:pPr marL="88900" indent="-88900">
              <a:spcBef>
                <a:spcPts val="300"/>
              </a:spcBef>
            </a:pPr>
            <a:r>
              <a:rPr kumimoji="1" lang="ja-JP" altLang="en-US" sz="1200" b="1" dirty="0"/>
              <a:t> ①スーパー・メガリージョンの西の拠点</a:t>
            </a:r>
            <a:r>
              <a:rPr kumimoji="1" lang="en-US" altLang="ja-JP" sz="1200" b="1" dirty="0"/>
              <a:t> </a:t>
            </a:r>
            <a:r>
              <a:rPr kumimoji="1" lang="ja-JP" altLang="en-US" sz="1200" b="1" dirty="0"/>
              <a:t> ②広域交通のハブ拠点</a:t>
            </a:r>
            <a:r>
              <a:rPr kumimoji="1" lang="en-US" altLang="ja-JP" sz="1200" b="1" dirty="0"/>
              <a:t> </a:t>
            </a:r>
            <a:r>
              <a:rPr kumimoji="1" lang="ja-JP" altLang="en-US" sz="1200" b="1" dirty="0"/>
              <a:t> ③世界につながる関西のゲートウェイ</a:t>
            </a:r>
            <a:endParaRPr kumimoji="1" lang="en-US" altLang="ja-JP" sz="1200" b="1" dirty="0"/>
          </a:p>
        </p:txBody>
      </p:sp>
      <p:sp>
        <p:nvSpPr>
          <p:cNvPr id="48" name="正方形/長方形 47"/>
          <p:cNvSpPr/>
          <p:nvPr/>
        </p:nvSpPr>
        <p:spPr>
          <a:xfrm>
            <a:off x="239607" y="883186"/>
            <a:ext cx="2972223"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39607" y="845005"/>
            <a:ext cx="2954655" cy="276999"/>
          </a:xfrm>
          <a:prstGeom prst="rect">
            <a:avLst/>
          </a:prstGeom>
          <a:noFill/>
        </p:spPr>
        <p:txBody>
          <a:bodyPr wrap="none" rtlCol="0">
            <a:spAutoFit/>
          </a:bodyPr>
          <a:lstStyle/>
          <a:p>
            <a:r>
              <a:rPr kumimoji="1" lang="ja-JP" altLang="en-US" sz="1200" b="1" dirty="0"/>
              <a:t>〇新大阪、十三、淡路の各エリアの分担</a:t>
            </a:r>
          </a:p>
        </p:txBody>
      </p:sp>
      <p:grpSp>
        <p:nvGrpSpPr>
          <p:cNvPr id="8" name="グループ化 7"/>
          <p:cNvGrpSpPr/>
          <p:nvPr/>
        </p:nvGrpSpPr>
        <p:grpSpPr>
          <a:xfrm>
            <a:off x="126185" y="5830438"/>
            <a:ext cx="3124623" cy="276999"/>
            <a:chOff x="6608347" y="2913768"/>
            <a:chExt cx="3124623" cy="276999"/>
          </a:xfrm>
        </p:grpSpPr>
        <p:sp>
          <p:nvSpPr>
            <p:cNvPr id="52" name="正方形/長方形 51"/>
            <p:cNvSpPr/>
            <p:nvPr/>
          </p:nvSpPr>
          <p:spPr>
            <a:xfrm>
              <a:off x="6760747" y="2943597"/>
              <a:ext cx="2972223"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608347" y="2913768"/>
              <a:ext cx="2954655" cy="276999"/>
            </a:xfrm>
            <a:prstGeom prst="rect">
              <a:avLst/>
            </a:prstGeom>
            <a:noFill/>
          </p:spPr>
          <p:txBody>
            <a:bodyPr wrap="none" rtlCol="0">
              <a:spAutoFit/>
            </a:bodyPr>
            <a:lstStyle/>
            <a:p>
              <a:r>
                <a:rPr kumimoji="1" lang="ja-JP" altLang="en-US" sz="1200" b="1" dirty="0"/>
                <a:t>〇導入すべき都市機能の具体的な考え方</a:t>
              </a:r>
            </a:p>
          </p:txBody>
        </p:sp>
      </p:grpSp>
      <p:sp>
        <p:nvSpPr>
          <p:cNvPr id="34" name="正方形/長方形 33"/>
          <p:cNvSpPr/>
          <p:nvPr/>
        </p:nvSpPr>
        <p:spPr>
          <a:xfrm>
            <a:off x="821584" y="6133934"/>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246588" y="6129227"/>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667919" y="6132335"/>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95659" y="3610016"/>
            <a:ext cx="6866043" cy="2323713"/>
          </a:xfrm>
          <a:prstGeom prst="rect">
            <a:avLst/>
          </a:prstGeom>
          <a:noFill/>
        </p:spPr>
        <p:txBody>
          <a:bodyPr wrap="square" rtlCol="0">
            <a:spAutoFit/>
          </a:bodyPr>
          <a:lstStyle/>
          <a:p>
            <a:pPr marL="142875" indent="-142875" algn="just">
              <a:lnSpc>
                <a:spcPts val="1400"/>
              </a:lnSpc>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新大阪駅エリア</a:t>
            </a:r>
            <a:r>
              <a:rPr kumimoji="1" lang="en-US" altLang="ja-JP" sz="1100" b="1" dirty="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en-US" altLang="ja-JP" sz="10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新幹線駅をはじめとする広域交通の利便性が高いポテンシャルを活かして質の高い機能の集積を図り、３つのエリアのリーディング拠点として、国内外の広域の人の流れを集めて、まちに広げる重要な役割を担う。特に、目的地のシンボルとなる大規模な交流施設の立地、広域交通結節施設として人の空間の拡充や高速バス拠点化、駅からまちへの空間の演出などにより、新大阪駅周辺地域の拠点性の向上をけん引する。</a:t>
            </a:r>
          </a:p>
          <a:p>
            <a:pPr marL="142875" indent="-142875" algn="just">
              <a:lnSpc>
                <a:spcPts val="1400"/>
              </a:lnSpc>
              <a:spcBef>
                <a:spcPts val="300"/>
              </a:spcBef>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十三駅エリア・淡路駅エリア</a:t>
            </a:r>
            <a:r>
              <a:rPr kumimoji="1" lang="en-US" altLang="ja-JP" sz="1100" b="1" dirty="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en-US" altLang="ja-JP" sz="10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新大阪駅エリアと多様な交通モードでネットワークさせつつも、懐かしさや、空間的なゆとりなど新大阪にないそれぞれの特色を活かした独自性を持つことにより、新大阪駅エリアの役割や広域的な機能を補完するサブ拠点としての役割を担うことで、３エリアが一体となって魅力の高い拠点を形成する。</a:t>
            </a:r>
          </a:p>
          <a:p>
            <a:pPr marL="142875" indent="-142875" algn="just">
              <a:lnSpc>
                <a:spcPts val="1400"/>
              </a:lnSpc>
              <a:spcBef>
                <a:spcPts val="300"/>
              </a:spcBef>
            </a:pPr>
            <a:r>
              <a:rPr kumimoji="1" lang="en-US" altLang="ja-JP" sz="1100" b="1" dirty="0">
                <a:latin typeface="HGPｺﾞｼｯｸM" panose="020B0600000000000000" pitchFamily="50" charset="-128"/>
                <a:ea typeface="HGPｺﾞｼｯｸM" panose="020B0600000000000000" pitchFamily="50" charset="-128"/>
              </a:rPr>
              <a:t>(3</a:t>
            </a:r>
            <a:r>
              <a:rPr kumimoji="1" lang="ja-JP" altLang="en-US" sz="1100" b="1" dirty="0">
                <a:latin typeface="HGPｺﾞｼｯｸM" panose="020B0600000000000000" pitchFamily="50" charset="-128"/>
                <a:ea typeface="HGPｺﾞｼｯｸM" panose="020B0600000000000000" pitchFamily="50" charset="-128"/>
              </a:rPr>
              <a:t>エリア共通</a:t>
            </a:r>
            <a:r>
              <a:rPr kumimoji="1" lang="en-US" altLang="ja-JP" sz="1100" b="1" dirty="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ja-JP" altLang="en-US" sz="1050" dirty="0">
                <a:latin typeface="ＭＳ 明朝" panose="02020609040205080304" pitchFamily="17" charset="-128"/>
                <a:ea typeface="ＭＳ 明朝" panose="02020609040205080304" pitchFamily="17" charset="-128"/>
              </a:rPr>
              <a:t>　　各エリアにおいては、駅とまちが一体となった居心地のよい歩きたくなるまちなかの空間の形成を図り、駅からの人の流れ（広域からの交流人口）と、まちからの人の流れ（定着人口）を生み出す。</a:t>
            </a:r>
          </a:p>
        </p:txBody>
      </p:sp>
      <p:sp>
        <p:nvSpPr>
          <p:cNvPr id="2" name="スライド番号プレースホルダー 1"/>
          <p:cNvSpPr>
            <a:spLocks noGrp="1"/>
          </p:cNvSpPr>
          <p:nvPr>
            <p:ph type="sldNum" sz="quarter" idx="12"/>
          </p:nvPr>
        </p:nvSpPr>
        <p:spPr>
          <a:xfrm>
            <a:off x="2964179" y="10169102"/>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３</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47" name="テキスト ボックス 46"/>
          <p:cNvSpPr txBox="1"/>
          <p:nvPr/>
        </p:nvSpPr>
        <p:spPr>
          <a:xfrm>
            <a:off x="239606" y="1050441"/>
            <a:ext cx="3075303" cy="990015"/>
          </a:xfrm>
          <a:prstGeom prst="rect">
            <a:avLst/>
          </a:prstGeom>
          <a:noFill/>
        </p:spPr>
        <p:txBody>
          <a:bodyPr wrap="square" rtlCol="0">
            <a:spAutoFit/>
          </a:bodyPr>
          <a:lstStyle/>
          <a:p>
            <a:pPr marL="142875" indent="-142875" algn="just">
              <a:lnSpc>
                <a:spcPts val="1400"/>
              </a:lnSpc>
            </a:pPr>
            <a:r>
              <a:rPr kumimoji="1" lang="ja-JP" altLang="en-US" sz="1050" dirty="0">
                <a:latin typeface="ＭＳ 明朝" panose="02020609040205080304" pitchFamily="17" charset="-128"/>
                <a:ea typeface="ＭＳ 明朝" panose="02020609040205080304" pitchFamily="17" charset="-128"/>
              </a:rPr>
              <a:t>　　新大阪駅周辺地域全体としては、３つの駅を中心とした来訪者の徒歩圏において、防災性を高めることはもとより、現状の土地利用にも配慮しながら、交流促進・交通結節・都市空間の機能向上を図る。</a:t>
            </a:r>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437" y="6868069"/>
            <a:ext cx="832962" cy="555308"/>
          </a:xfrm>
          <a:prstGeom prst="rect">
            <a:avLst/>
          </a:prstGeom>
        </p:spPr>
      </p:pic>
      <p:pic>
        <p:nvPicPr>
          <p:cNvPr id="9" name="図 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06482" y="6864487"/>
            <a:ext cx="849381" cy="566254"/>
          </a:xfrm>
          <a:prstGeom prst="rect">
            <a:avLst/>
          </a:prstGeom>
        </p:spPr>
      </p:pic>
      <p:pic>
        <p:nvPicPr>
          <p:cNvPr id="14" name="図 13"/>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01437" y="7463079"/>
            <a:ext cx="832962" cy="555169"/>
          </a:xfrm>
          <a:prstGeom prst="rect">
            <a:avLst/>
          </a:prstGeom>
        </p:spPr>
      </p:pic>
      <p:pic>
        <p:nvPicPr>
          <p:cNvPr id="17" name="図 16"/>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11494" y="7456455"/>
            <a:ext cx="842691" cy="561794"/>
          </a:xfrm>
          <a:prstGeom prst="rect">
            <a:avLst/>
          </a:prstGeom>
        </p:spPr>
      </p:pic>
      <p:pic>
        <p:nvPicPr>
          <p:cNvPr id="23" name="図 22"/>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834798" y="6847560"/>
            <a:ext cx="830307" cy="553400"/>
          </a:xfrm>
          <a:prstGeom prst="rect">
            <a:avLst/>
          </a:prstGeom>
        </p:spPr>
      </p:pic>
      <p:pic>
        <p:nvPicPr>
          <p:cNvPr id="35" name="図 34"/>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861348" y="6849714"/>
            <a:ext cx="919113" cy="553306"/>
          </a:xfrm>
          <a:prstGeom prst="rect">
            <a:avLst/>
          </a:prstGeom>
        </p:spPr>
      </p:pic>
      <p:pic>
        <p:nvPicPr>
          <p:cNvPr id="36" name="図 35"/>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861348" y="7432870"/>
            <a:ext cx="916213" cy="611074"/>
          </a:xfrm>
          <a:prstGeom prst="rect">
            <a:avLst/>
          </a:prstGeom>
        </p:spPr>
      </p:pic>
      <p:pic>
        <p:nvPicPr>
          <p:cNvPr id="37" name="図 36"/>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3834798" y="7440397"/>
            <a:ext cx="827690" cy="604827"/>
          </a:xfrm>
          <a:prstGeom prst="rect">
            <a:avLst/>
          </a:prstGeom>
        </p:spPr>
      </p:pic>
      <p:pic>
        <p:nvPicPr>
          <p:cNvPr id="38" name="図 37"/>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288636" y="6841258"/>
            <a:ext cx="842643" cy="561762"/>
          </a:xfrm>
          <a:prstGeom prst="rect">
            <a:avLst/>
          </a:prstGeom>
        </p:spPr>
      </p:pic>
      <p:pic>
        <p:nvPicPr>
          <p:cNvPr id="40" name="図 39"/>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163119" y="7419877"/>
            <a:ext cx="841499" cy="560999"/>
          </a:xfrm>
          <a:prstGeom prst="rect">
            <a:avLst/>
          </a:prstGeom>
        </p:spPr>
      </p:pic>
      <p:pic>
        <p:nvPicPr>
          <p:cNvPr id="41" name="図 40"/>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288636" y="7419878"/>
            <a:ext cx="841496" cy="560998"/>
          </a:xfrm>
          <a:prstGeom prst="rect">
            <a:avLst/>
          </a:prstGeom>
        </p:spPr>
      </p:pic>
      <p:pic>
        <p:nvPicPr>
          <p:cNvPr id="42" name="図 41"/>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163118" y="6839595"/>
            <a:ext cx="841499" cy="560999"/>
          </a:xfrm>
          <a:prstGeom prst="rect">
            <a:avLst/>
          </a:prstGeom>
        </p:spPr>
      </p:pic>
    </p:spTree>
    <p:extLst>
      <p:ext uri="{BB962C8B-B14F-4D97-AF65-F5344CB8AC3E}">
        <p14:creationId xmlns:p14="http://schemas.microsoft.com/office/powerpoint/2010/main" val="131471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84988" y="3368073"/>
            <a:ext cx="2020050" cy="18142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84988" y="4323055"/>
            <a:ext cx="1381875" cy="18142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285299" y="2122429"/>
            <a:ext cx="6949969" cy="1006587"/>
          </a:xfrm>
          <a:prstGeom prst="rect">
            <a:avLst/>
          </a:prstGeom>
        </p:spPr>
      </p:pic>
      <p:grpSp>
        <p:nvGrpSpPr>
          <p:cNvPr id="4" name="グループ化 3"/>
          <p:cNvGrpSpPr/>
          <p:nvPr/>
        </p:nvGrpSpPr>
        <p:grpSpPr>
          <a:xfrm>
            <a:off x="268193" y="186840"/>
            <a:ext cx="6205124" cy="307777"/>
            <a:chOff x="290878" y="1494631"/>
            <a:chExt cx="7046913" cy="291156"/>
          </a:xfrm>
        </p:grpSpPr>
        <p:sp>
          <p:nvSpPr>
            <p:cNvPr id="5"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6" name="直線コネクタ 5"/>
            <p:cNvCxnSpPr/>
            <p:nvPr/>
          </p:nvCxnSpPr>
          <p:spPr>
            <a:xfrm>
              <a:off x="394701" y="1760510"/>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4" y="1494631"/>
              <a:ext cx="3353118" cy="291156"/>
            </a:xfrm>
            <a:prstGeom prst="rect">
              <a:avLst/>
            </a:prstGeom>
            <a:noFill/>
          </p:spPr>
          <p:txBody>
            <a:bodyPr wrap="square" rtlCol="0">
              <a:spAutoFit/>
            </a:bodyPr>
            <a:lstStyle/>
            <a:p>
              <a:r>
                <a:rPr lang="ja-JP" altLang="en-US" sz="1400" b="1" dirty="0">
                  <a:latin typeface="HGPｺﾞｼｯｸM" panose="020B0600000000000000" pitchFamily="50" charset="-128"/>
                  <a:ea typeface="HGPｺﾞｼｯｸM" panose="020B0600000000000000" pitchFamily="50" charset="-128"/>
                </a:rPr>
                <a:t>エリア計画</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8" name="テキスト ボックス 7">
            <a:extLst>
              <a:ext uri="{FF2B5EF4-FFF2-40B4-BE49-F238E27FC236}">
                <a16:creationId xmlns:a16="http://schemas.microsoft.com/office/drawing/2014/main" id="{78A41174-AE38-4640-AC40-68206D70051C}"/>
              </a:ext>
            </a:extLst>
          </p:cNvPr>
          <p:cNvSpPr txBox="1"/>
          <p:nvPr/>
        </p:nvSpPr>
        <p:spPr>
          <a:xfrm>
            <a:off x="333997" y="1019742"/>
            <a:ext cx="6891791" cy="1169551"/>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新大阪駅エリアは、リーディング拠点として、新幹線駅の徒歩圏であるというポテンシャルを活かして、新幹線新駅関連プロジェクトと民間都市開発プロジェクトにより、都市機能の向上を図る。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リニア中央新幹線などの新駅の位置は定まっていないが、民間都市開発</a:t>
            </a:r>
            <a:r>
              <a:rPr kumimoji="1" lang="ja-JP" altLang="en-US" sz="1050">
                <a:latin typeface="ＭＳ 明朝" panose="02020609040205080304" pitchFamily="17" charset="-128"/>
                <a:ea typeface="ＭＳ 明朝" panose="02020609040205080304" pitchFamily="17" charset="-128"/>
              </a:rPr>
              <a:t>の</a:t>
            </a:r>
            <a:r>
              <a:rPr kumimoji="1" lang="ja-JP" altLang="en-US" sz="1050" smtClean="0">
                <a:latin typeface="ＭＳ 明朝" panose="02020609040205080304" pitchFamily="17" charset="-128"/>
                <a:ea typeface="ＭＳ 明朝" panose="02020609040205080304" pitchFamily="17" charset="-128"/>
              </a:rPr>
              <a:t>機運の高まり</a:t>
            </a:r>
            <a:r>
              <a:rPr kumimoji="1" lang="ja-JP" altLang="en-US" sz="1050" dirty="0">
                <a:latin typeface="ＭＳ 明朝" panose="02020609040205080304" pitchFamily="17" charset="-128"/>
                <a:ea typeface="ＭＳ 明朝" panose="02020609040205080304" pitchFamily="17" charset="-128"/>
              </a:rPr>
              <a:t>があることから、これまでの検討内容を盛り込んだエリア計画を策定し、新しいまちづくりを進める。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民間都市開発が先行し、今後、新幹線新駅の位置が示されるなどのタイミングを踏まえて、エリア計画を更新し新幹線新駅に関連するプロジェクトを進める。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77" name="正方形/長方形 76"/>
          <p:cNvSpPr/>
          <p:nvPr/>
        </p:nvSpPr>
        <p:spPr>
          <a:xfrm>
            <a:off x="268193" y="777447"/>
            <a:ext cx="243690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新大阪駅エリア計画の作成の背景</a:t>
            </a:r>
          </a:p>
        </p:txBody>
      </p:sp>
      <p:sp>
        <p:nvSpPr>
          <p:cNvPr id="78" name="正方形/長方形 77"/>
          <p:cNvSpPr/>
          <p:nvPr/>
        </p:nvSpPr>
        <p:spPr>
          <a:xfrm>
            <a:off x="268193" y="3072049"/>
            <a:ext cx="243690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まちづくりの基本的な進め方</a:t>
            </a:r>
          </a:p>
        </p:txBody>
      </p:sp>
      <p:sp>
        <p:nvSpPr>
          <p:cNvPr id="13" name="正方形/長方形 12"/>
          <p:cNvSpPr/>
          <p:nvPr/>
        </p:nvSpPr>
        <p:spPr>
          <a:xfrm>
            <a:off x="268193" y="497646"/>
            <a:ext cx="2436907" cy="249525"/>
          </a:xfrm>
          <a:prstGeom prst="rect">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solidFill>
                  <a:schemeClr val="tx1"/>
                </a:solidFill>
                <a:latin typeface="HGPｺﾞｼｯｸM" panose="020B0600000000000000" pitchFamily="50" charset="-128"/>
                <a:ea typeface="HGPｺﾞｼｯｸM" panose="020B0600000000000000" pitchFamily="50" charset="-128"/>
              </a:rPr>
              <a:t>新大阪駅エリア計画</a:t>
            </a:r>
          </a:p>
        </p:txBody>
      </p:sp>
      <p:sp>
        <p:nvSpPr>
          <p:cNvPr id="11" name="テキスト ボックス 10"/>
          <p:cNvSpPr txBox="1"/>
          <p:nvPr/>
        </p:nvSpPr>
        <p:spPr>
          <a:xfrm>
            <a:off x="184988" y="6591209"/>
            <a:ext cx="7069864" cy="630942"/>
          </a:xfrm>
          <a:prstGeom prst="rect">
            <a:avLst/>
          </a:prstGeom>
          <a:noFill/>
        </p:spPr>
        <p:txBody>
          <a:bodyPr wrap="square" rtlCol="0" anchor="ctr">
            <a:spAutoFit/>
          </a:bodyPr>
          <a:lstStyle/>
          <a:p>
            <a:pPr marL="182563" indent="-180975">
              <a:lnSpc>
                <a:spcPts val="1400"/>
              </a:lnSpc>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人と人をつなぎエリアの活性化を図る取組み（ソフト施策）</a:t>
            </a:r>
            <a:r>
              <a:rPr kumimoji="1" lang="en-US" altLang="ja-JP" sz="1100" b="1" dirty="0">
                <a:latin typeface="HGPｺﾞｼｯｸM" panose="020B0600000000000000" pitchFamily="50" charset="-128"/>
                <a:ea typeface="HGPｺﾞｼｯｸM" panose="020B0600000000000000" pitchFamily="50" charset="-128"/>
              </a:rPr>
              <a:t>〕</a:t>
            </a:r>
          </a:p>
          <a:p>
            <a:pPr marL="85725" indent="-84138">
              <a:lnSpc>
                <a:spcPts val="1400"/>
              </a:lnSpc>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050" dirty="0">
                <a:latin typeface="ＭＳ 明朝" panose="02020609040205080304" pitchFamily="17" charset="-128"/>
                <a:ea typeface="ＭＳ 明朝" panose="02020609040205080304" pitchFamily="17" charset="-128"/>
              </a:rPr>
              <a:t>エリアの価値を高めるために官民連携したソフト施策が必要であり、まちづくりを担う組織やプロジェクト組成の</a:t>
            </a:r>
            <a:r>
              <a:rPr kumimoji="1" lang="ja-JP" altLang="en-US" sz="1050" dirty="0" smtClean="0">
                <a:latin typeface="ＭＳ 明朝" panose="02020609040205080304" pitchFamily="17" charset="-128"/>
                <a:ea typeface="ＭＳ 明朝" panose="02020609040205080304" pitchFamily="17" charset="-128"/>
              </a:rPr>
              <a:t>取組み</a:t>
            </a:r>
            <a:r>
              <a:rPr kumimoji="1" lang="ja-JP" altLang="en-US" sz="1050" dirty="0">
                <a:latin typeface="ＭＳ 明朝" panose="02020609040205080304" pitchFamily="17" charset="-128"/>
                <a:ea typeface="ＭＳ 明朝" panose="02020609040205080304" pitchFamily="17" charset="-128"/>
              </a:rPr>
              <a:t>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15" name="テキスト ボックス 2"/>
          <p:cNvSpPr txBox="1">
            <a:spLocks noChangeArrowheads="1"/>
          </p:cNvSpPr>
          <p:nvPr/>
        </p:nvSpPr>
        <p:spPr bwMode="auto">
          <a:xfrm>
            <a:off x="4371930" y="6592738"/>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都市機能の向上を図るゾーン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 name="図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422655" y="3187700"/>
            <a:ext cx="3921670" cy="3351829"/>
          </a:xfrm>
          <a:prstGeom prst="rect">
            <a:avLst/>
          </a:prstGeom>
        </p:spPr>
      </p:pic>
      <p:sp>
        <p:nvSpPr>
          <p:cNvPr id="18" name="テキスト ボックス 2"/>
          <p:cNvSpPr txBox="1">
            <a:spLocks noChangeArrowheads="1"/>
          </p:cNvSpPr>
          <p:nvPr/>
        </p:nvSpPr>
        <p:spPr bwMode="auto">
          <a:xfrm>
            <a:off x="882462" y="10209948"/>
            <a:ext cx="589933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10</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機能の向上を図るゾーンにおける駅とまちが一体となった</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空間形成</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と周辺ゾーンの関係性のイメージ</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スライド番号プレースホルダー 8"/>
          <p:cNvSpPr>
            <a:spLocks noGrp="1"/>
          </p:cNvSpPr>
          <p:nvPr>
            <p:ph type="sldNum" sz="quarter" idx="12"/>
          </p:nvPr>
        </p:nvSpPr>
        <p:spPr>
          <a:xfrm>
            <a:off x="3005607" y="10196887"/>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４</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79" name="テキスト ボックス 78">
            <a:extLst>
              <a:ext uri="{FF2B5EF4-FFF2-40B4-BE49-F238E27FC236}">
                <a16:creationId xmlns:a16="http://schemas.microsoft.com/office/drawing/2014/main" id="{78A41174-AE38-4640-AC40-68206D70051C}"/>
              </a:ext>
            </a:extLst>
          </p:cNvPr>
          <p:cNvSpPr txBox="1"/>
          <p:nvPr/>
        </p:nvSpPr>
        <p:spPr>
          <a:xfrm>
            <a:off x="85724" y="3299977"/>
            <a:ext cx="3390901" cy="3349635"/>
          </a:xfrm>
          <a:prstGeom prst="rect">
            <a:avLst/>
          </a:prstGeom>
          <a:noFill/>
          <a:ln>
            <a:noFill/>
          </a:ln>
        </p:spPr>
        <p:txBody>
          <a:bodyPr wrap="square" rtlCol="0" anchor="t">
            <a:spAutoFit/>
          </a:bodyPr>
          <a:lstStyle/>
          <a:p>
            <a:pPr marL="180975" indent="-180975">
              <a:lnSpc>
                <a:spcPts val="1400"/>
              </a:lnSpc>
            </a:pPr>
            <a:r>
              <a:rPr kumimoji="1" lang="ja-JP" altLang="en-US" sz="1200" b="1" dirty="0">
                <a:latin typeface="HGPｺﾞｼｯｸM" panose="020B0600000000000000" pitchFamily="50" charset="-128"/>
                <a:ea typeface="HGPｺﾞｼｯｸM" panose="020B0600000000000000" pitchFamily="50" charset="-128"/>
              </a:rPr>
              <a:t>〇都市機能の向上を図るゾーン</a:t>
            </a:r>
            <a:endParaRPr kumimoji="1" lang="en-US" altLang="ja-JP" sz="1200" b="1" dirty="0">
              <a:latin typeface="HGPｺﾞｼｯｸM" panose="020B0600000000000000" pitchFamily="50" charset="-128"/>
              <a:ea typeface="HGPｺﾞｼｯｸM" panose="020B0600000000000000" pitchFamily="50" charset="-128"/>
            </a:endParaRPr>
          </a:p>
          <a:p>
            <a:pPr marL="180975" indent="-180975">
              <a:lnSpc>
                <a:spcPts val="1400"/>
              </a:lnSpc>
            </a:pPr>
            <a:r>
              <a:rPr kumimoji="1" lang="ja-JP" altLang="en-US" sz="11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ビジネスや観光での駅からまちへの人の流れと、周辺から駅への人の流れが交わる駅から</a:t>
            </a:r>
            <a:r>
              <a:rPr kumimoji="1" lang="en-US" altLang="ja-JP" sz="1050" dirty="0">
                <a:latin typeface="ＭＳ 明朝" panose="02020609040205080304" pitchFamily="17" charset="-128"/>
                <a:ea typeface="ＭＳ 明朝" panose="02020609040205080304" pitchFamily="17" charset="-128"/>
              </a:rPr>
              <a:t>500m</a:t>
            </a:r>
            <a:r>
              <a:rPr kumimoji="1" lang="ja-JP" altLang="en-US" sz="1050" dirty="0">
                <a:latin typeface="ＭＳ 明朝" panose="02020609040205080304" pitchFamily="17" charset="-128"/>
                <a:ea typeface="ＭＳ 明朝" panose="02020609040205080304" pitchFamily="17" charset="-128"/>
              </a:rPr>
              <a:t>圏域（来訪者の徒歩圏）で、まとまりのある商業地域などを、都市機能の向上を図るゾーンとする。</a:t>
            </a:r>
            <a:endParaRPr kumimoji="1" lang="en-US" altLang="ja-JP" sz="1050" dirty="0">
              <a:latin typeface="ＭＳ 明朝" panose="02020609040205080304" pitchFamily="17" charset="-128"/>
              <a:ea typeface="ＭＳ 明朝" panose="02020609040205080304" pitchFamily="17" charset="-128"/>
            </a:endParaRPr>
          </a:p>
          <a:p>
            <a:pPr marL="180975" indent="-180975">
              <a:lnSpc>
                <a:spcPts val="1400"/>
              </a:lnSpc>
              <a:spcBef>
                <a:spcPts val="600"/>
              </a:spcBef>
            </a:pPr>
            <a:r>
              <a:rPr kumimoji="1" lang="ja-JP" altLang="en-US" sz="1200" b="1" dirty="0">
                <a:latin typeface="HGPｺﾞｼｯｸM" panose="020B0600000000000000" pitchFamily="50" charset="-128"/>
                <a:ea typeface="HGPｺﾞｼｯｸM" panose="020B0600000000000000" pitchFamily="50" charset="-128"/>
              </a:rPr>
              <a:t>〇まちづくりの進め方</a:t>
            </a:r>
            <a:endParaRPr kumimoji="1" lang="en-US" altLang="ja-JP" sz="1200" b="1" dirty="0">
              <a:latin typeface="HGPｺﾞｼｯｸM" panose="020B0600000000000000" pitchFamily="50" charset="-128"/>
              <a:ea typeface="HGPｺﾞｼｯｸM" panose="020B0600000000000000" pitchFamily="50" charset="-128"/>
            </a:endParaRPr>
          </a:p>
          <a:p>
            <a:pPr marL="180975" indent="-180975">
              <a:lnSpc>
                <a:spcPts val="1400"/>
              </a:lnSpc>
            </a:pPr>
            <a:r>
              <a:rPr kumimoji="1" lang="ja-JP" altLang="en-US" sz="1200" dirty="0">
                <a:latin typeface="ＭＳ 明朝" panose="02020609040205080304" pitchFamily="17" charset="-128"/>
                <a:ea typeface="ＭＳ 明朝" panose="02020609040205080304" pitchFamily="17" charset="-128"/>
              </a:rPr>
              <a:t> </a:t>
            </a: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駅まち一体の空間づくり（ハード整備）</a:t>
            </a:r>
            <a:r>
              <a:rPr kumimoji="1" lang="en-US" altLang="ja-JP" sz="1100" b="1" dirty="0">
                <a:latin typeface="HGPｺﾞｼｯｸM" panose="020B0600000000000000" pitchFamily="50" charset="-128"/>
                <a:ea typeface="HGPｺﾞｼｯｸM" panose="020B0600000000000000" pitchFamily="50" charset="-128"/>
              </a:rPr>
              <a:t>〕</a:t>
            </a:r>
          </a:p>
          <a:p>
            <a:pPr marL="180975" indent="-180975">
              <a:lnSpc>
                <a:spcPts val="1400"/>
              </a:lnSpc>
            </a:pPr>
            <a:r>
              <a:rPr kumimoji="1" lang="ja-JP" altLang="en-US" sz="11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土地利用に配慮し、駅まち一体として、駅の周辺の６ブロックごとに人の主要動線を設けて、エリア</a:t>
            </a:r>
            <a:r>
              <a:rPr kumimoji="1" lang="ja-JP" altLang="en-US" sz="1050" dirty="0" smtClean="0">
                <a:latin typeface="ＭＳ 明朝" panose="02020609040205080304" pitchFamily="17" charset="-128"/>
                <a:ea typeface="ＭＳ 明朝" panose="02020609040205080304" pitchFamily="17" charset="-128"/>
              </a:rPr>
              <a:t>価値を高める</a:t>
            </a:r>
            <a:r>
              <a:rPr kumimoji="1" lang="ja-JP" altLang="en-US" sz="1050" dirty="0">
                <a:latin typeface="ＭＳ 明朝" panose="02020609040205080304" pitchFamily="17" charset="-128"/>
                <a:ea typeface="ＭＳ 明朝" panose="02020609040205080304" pitchFamily="17" charset="-128"/>
              </a:rPr>
              <a:t>機能の集積と、居心地が良く歩きたくなるまちなかの形成を図る。</a:t>
            </a:r>
            <a:endParaRPr kumimoji="1" lang="en-US" altLang="ja-JP" sz="1050" dirty="0">
              <a:latin typeface="ＭＳ 明朝" panose="02020609040205080304" pitchFamily="17" charset="-128"/>
              <a:ea typeface="ＭＳ 明朝" panose="02020609040205080304" pitchFamily="17" charset="-128"/>
            </a:endParaRPr>
          </a:p>
          <a:p>
            <a:pPr marL="266700" indent="-85725">
              <a:lnSpc>
                <a:spcPts val="1400"/>
              </a:lnSpc>
              <a:spcBef>
                <a:spcPts val="600"/>
              </a:spcBef>
            </a:pPr>
            <a:r>
              <a:rPr kumimoji="1" lang="ja-JP" altLang="en-US" sz="1150" b="1" u="sng" dirty="0">
                <a:latin typeface="HGPｺﾞｼｯｸM" panose="020B0600000000000000" pitchFamily="50" charset="-128"/>
                <a:ea typeface="HGPｺﾞｼｯｸM" panose="020B0600000000000000" pitchFamily="50" charset="-128"/>
              </a:rPr>
              <a:t>・新幹線新駅関連プロジェクト</a:t>
            </a:r>
            <a:endParaRPr kumimoji="1" lang="en-US" altLang="ja-JP" sz="1150" b="1" u="sng" dirty="0">
              <a:latin typeface="HGPｺﾞｼｯｸM" panose="020B0600000000000000" pitchFamily="50" charset="-128"/>
              <a:ea typeface="HGPｺﾞｼｯｸM" panose="020B0600000000000000" pitchFamily="50" charset="-128"/>
            </a:endParaRPr>
          </a:p>
          <a:p>
            <a:pPr marL="266700" indent="-85725">
              <a:lnSpc>
                <a:spcPts val="1400"/>
              </a:lnSpc>
            </a:pPr>
            <a:r>
              <a:rPr kumimoji="1" lang="en-US" altLang="ja-JP" sz="1150" dirty="0">
                <a:latin typeface="HGPｺﾞｼｯｸM" panose="020B0600000000000000" pitchFamily="50" charset="-128"/>
                <a:ea typeface="HGPｺﾞｼｯｸM" panose="020B0600000000000000" pitchFamily="50" charset="-128"/>
              </a:rPr>
              <a:t>   </a:t>
            </a:r>
            <a:r>
              <a:rPr kumimoji="1" lang="ja-JP" altLang="en-US" sz="1150" dirty="0">
                <a:latin typeface="HGPｺﾞｼｯｸM" panose="020B0600000000000000" pitchFamily="50" charset="-128"/>
                <a:ea typeface="HGPｺﾞｼｯｸM" panose="020B0600000000000000" pitchFamily="50" charset="-128"/>
              </a:rPr>
              <a:t> </a:t>
            </a:r>
            <a:r>
              <a:rPr kumimoji="1" lang="ja-JP" altLang="en-US" sz="1050" dirty="0">
                <a:latin typeface="ＭＳ 明朝" panose="02020609040205080304" pitchFamily="17" charset="-128"/>
                <a:ea typeface="ＭＳ 明朝" panose="02020609040205080304" pitchFamily="17" charset="-128"/>
              </a:rPr>
              <a:t>広域交通結節施設、大規模交流施設、駅とまちをつなぐ歩行者動線、新大阪連絡線新駅ビル開発</a:t>
            </a:r>
            <a:endParaRPr kumimoji="1" lang="en-US" altLang="ja-JP" sz="1050" dirty="0">
              <a:latin typeface="ＭＳ 明朝" panose="02020609040205080304" pitchFamily="17" charset="-128"/>
              <a:ea typeface="ＭＳ 明朝" panose="02020609040205080304" pitchFamily="17" charset="-128"/>
            </a:endParaRPr>
          </a:p>
          <a:p>
            <a:pPr marL="266700" indent="-85725">
              <a:lnSpc>
                <a:spcPts val="1400"/>
              </a:lnSpc>
              <a:spcBef>
                <a:spcPts val="400"/>
              </a:spcBef>
            </a:pPr>
            <a:r>
              <a:rPr kumimoji="1" lang="ja-JP" altLang="en-US" sz="1150" b="1" u="sng" dirty="0">
                <a:latin typeface="HGPｺﾞｼｯｸM" panose="020B0600000000000000" pitchFamily="50" charset="-128"/>
                <a:ea typeface="HGPｺﾞｼｯｸM" panose="020B0600000000000000" pitchFamily="50" charset="-128"/>
              </a:rPr>
              <a:t>・民間都市開発プロジェクト</a:t>
            </a:r>
            <a:endParaRPr kumimoji="1" lang="en-US" altLang="ja-JP" sz="1150" b="1" u="sng" dirty="0">
              <a:latin typeface="HGPｺﾞｼｯｸM" panose="020B0600000000000000" pitchFamily="50" charset="-128"/>
              <a:ea typeface="HGPｺﾞｼｯｸM" panose="020B0600000000000000" pitchFamily="50" charset="-128"/>
            </a:endParaRPr>
          </a:p>
          <a:p>
            <a:pPr marL="266700" indent="-85725">
              <a:lnSpc>
                <a:spcPts val="1400"/>
              </a:lnSpc>
            </a:pPr>
            <a:r>
              <a:rPr kumimoji="1" lang="en-US" altLang="ja-JP" sz="1150" dirty="0">
                <a:latin typeface="ＭＳ 明朝" panose="02020609040205080304" pitchFamily="17" charset="-128"/>
                <a:ea typeface="ＭＳ 明朝" panose="02020609040205080304" pitchFamily="17" charset="-128"/>
              </a:rPr>
              <a:t>  </a:t>
            </a:r>
            <a:r>
              <a:rPr kumimoji="1" lang="ja-JP" altLang="en-US" sz="1050" spc="-80" dirty="0">
                <a:latin typeface="ＭＳ 明朝" panose="02020609040205080304" pitchFamily="17" charset="-128"/>
                <a:ea typeface="ＭＳ 明朝" panose="02020609040205080304" pitchFamily="17" charset="-128"/>
              </a:rPr>
              <a:t>大規模な敷地における建て替え、土地利用転換などの開発</a:t>
            </a:r>
            <a:endParaRPr kumimoji="1" lang="en-US" altLang="ja-JP" sz="1050" spc="-80" dirty="0">
              <a:latin typeface="ＭＳ 明朝" panose="02020609040205080304" pitchFamily="17" charset="-128"/>
              <a:ea typeface="ＭＳ 明朝" panose="02020609040205080304" pitchFamily="17" charset="-128"/>
            </a:endParaRPr>
          </a:p>
        </p:txBody>
      </p:sp>
      <p:pic>
        <p:nvPicPr>
          <p:cNvPr id="16" name="図 15"/>
          <p:cNvPicPr>
            <a:picLocks noChangeAspect="1"/>
          </p:cNvPicPr>
          <p:nvPr/>
        </p:nvPicPr>
        <p:blipFill>
          <a:blip r:embed="rId4"/>
          <a:stretch>
            <a:fillRect/>
          </a:stretch>
        </p:blipFill>
        <p:spPr>
          <a:xfrm>
            <a:off x="451034" y="7222151"/>
            <a:ext cx="6733884" cy="2950330"/>
          </a:xfrm>
          <a:prstGeom prst="rect">
            <a:avLst/>
          </a:prstGeom>
        </p:spPr>
      </p:pic>
    </p:spTree>
    <p:extLst>
      <p:ext uri="{BB962C8B-B14F-4D97-AF65-F5344CB8AC3E}">
        <p14:creationId xmlns:p14="http://schemas.microsoft.com/office/powerpoint/2010/main" val="198086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descr="地図 が含まれている画像&#10;&#10;自動的に生成された説明">
            <a:extLst>
              <a:ext uri="{FF2B5EF4-FFF2-40B4-BE49-F238E27FC236}">
                <a16:creationId xmlns:a16="http://schemas.microsoft.com/office/drawing/2014/main" id="{8E734482-FF1B-4833-83E9-B19A95CF994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8269" y="7835329"/>
            <a:ext cx="6065038" cy="1436817"/>
          </a:xfrm>
          <a:prstGeom prst="rect">
            <a:avLst/>
          </a:prstGeom>
        </p:spPr>
      </p:pic>
      <p:sp>
        <p:nvSpPr>
          <p:cNvPr id="5" name="角丸四角形 4"/>
          <p:cNvSpPr/>
          <p:nvPr/>
        </p:nvSpPr>
        <p:spPr>
          <a:xfrm>
            <a:off x="304800" y="189595"/>
            <a:ext cx="6286500" cy="2981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a:extLst>
              <a:ext uri="{FF2B5EF4-FFF2-40B4-BE49-F238E27FC236}">
                <a16:creationId xmlns:a16="http://schemas.microsoft.com/office/drawing/2014/main" id="{9DE325FD-24E5-456D-A3F1-521806D6409F}"/>
              </a:ext>
            </a:extLst>
          </p:cNvPr>
          <p:cNvSpPr txBox="1"/>
          <p:nvPr/>
        </p:nvSpPr>
        <p:spPr>
          <a:xfrm>
            <a:off x="436563" y="9536911"/>
            <a:ext cx="6526316" cy="925894"/>
          </a:xfrm>
          <a:prstGeom prst="rect">
            <a:avLst/>
          </a:prstGeom>
          <a:noFill/>
          <a:ln>
            <a:noFill/>
          </a:ln>
        </p:spPr>
        <p:txBody>
          <a:bodyPr wrap="square" rtlCol="0" anchor="t">
            <a:spAutoFit/>
          </a:bodyPr>
          <a:lstStyle/>
          <a:p>
            <a:pPr>
              <a:lnSpc>
                <a:spcPts val="1300"/>
              </a:lnSpc>
            </a:pPr>
            <a:r>
              <a:rPr kumimoji="1" lang="ja-JP" altLang="en-US" sz="1050" dirty="0">
                <a:latin typeface="ＭＳ 明朝" panose="02020609040205080304" pitchFamily="17" charset="-128"/>
                <a:ea typeface="ＭＳ 明朝" panose="02020609040205080304" pitchFamily="17" charset="-128"/>
              </a:rPr>
              <a:t> 新大阪駅エリアのハード整備に合わせたエリアの価値を高める官民連携のソフト施策（エリアマネジメントなど）は、テーマを定めつつ、まちづくりを担う組織や、プロジェクトの組成の</a:t>
            </a:r>
            <a:r>
              <a:rPr kumimoji="1" lang="ja-JP" altLang="en-US" sz="1050" dirty="0" smtClean="0">
                <a:latin typeface="ＭＳ 明朝" panose="02020609040205080304" pitchFamily="17" charset="-128"/>
                <a:ea typeface="ＭＳ 明朝" panose="02020609040205080304" pitchFamily="17" charset="-128"/>
              </a:rPr>
              <a:t>取組み</a:t>
            </a:r>
            <a:r>
              <a:rPr kumimoji="1" lang="ja-JP" altLang="en-US" sz="1050" dirty="0">
                <a:latin typeface="ＭＳ 明朝" panose="02020609040205080304" pitchFamily="17" charset="-128"/>
                <a:ea typeface="ＭＳ 明朝" panose="02020609040205080304" pitchFamily="17" charset="-128"/>
              </a:rPr>
              <a:t>を進める。なお、大規模な民間都市開発においては、これらの</a:t>
            </a:r>
            <a:r>
              <a:rPr kumimoji="1" lang="ja-JP" altLang="en-US" sz="1050" dirty="0" smtClean="0">
                <a:latin typeface="ＭＳ 明朝" panose="02020609040205080304" pitchFamily="17" charset="-128"/>
                <a:ea typeface="ＭＳ 明朝" panose="02020609040205080304" pitchFamily="17" charset="-128"/>
              </a:rPr>
              <a:t>取組み</a:t>
            </a:r>
            <a:r>
              <a:rPr kumimoji="1" lang="ja-JP" altLang="en-US" sz="1050" dirty="0">
                <a:latin typeface="ＭＳ 明朝" panose="02020609040205080304" pitchFamily="17" charset="-128"/>
                <a:ea typeface="ＭＳ 明朝" panose="02020609040205080304" pitchFamily="17" charset="-128"/>
              </a:rPr>
              <a:t>を期待する。</a:t>
            </a:r>
            <a:endParaRPr kumimoji="1" lang="en-US" altLang="ja-JP" sz="1050" dirty="0">
              <a:latin typeface="ＭＳ 明朝" panose="02020609040205080304" pitchFamily="17" charset="-128"/>
              <a:ea typeface="ＭＳ 明朝" panose="02020609040205080304" pitchFamily="17" charset="-128"/>
            </a:endParaRPr>
          </a:p>
          <a:p>
            <a:pPr marL="266700" indent="-266700">
              <a:lnSpc>
                <a:spcPts val="1300"/>
              </a:lnSpc>
            </a:pPr>
            <a:r>
              <a:rPr kumimoji="1" lang="ja-JP" altLang="en-US" sz="1050" dirty="0">
                <a:latin typeface="ＭＳ 明朝" panose="02020609040205080304" pitchFamily="17" charset="-128"/>
                <a:ea typeface="ＭＳ 明朝" panose="02020609040205080304" pitchFamily="17" charset="-128"/>
              </a:rPr>
              <a:t>　例：企業や人の誘致の方策、イベント、文化・エンターテインメント機能の誘致、エリア防災、新しいテクノロジーやスマート技術（モビリティ、人等）の実証実験　</a:t>
            </a:r>
            <a:endParaRPr kumimoji="1" lang="en-US" altLang="ja-JP" sz="105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05D1C8C9-1CEB-4298-A1F4-DC8F5797E23E}"/>
              </a:ext>
            </a:extLst>
          </p:cNvPr>
          <p:cNvSpPr txBox="1"/>
          <p:nvPr/>
        </p:nvSpPr>
        <p:spPr>
          <a:xfrm>
            <a:off x="409212" y="4780224"/>
            <a:ext cx="6668017" cy="990015"/>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人の集積を図るために、大規模な建て替え、土地利用転換などのまとまりのある民間都市開発に合わせて、交流促進・交通結節・都市空間の機能の向上を図る。民間都市開発には、質の高い機能の導入や、魅力的な低層部を創出することなどによりまちの価値を高める。特に低層部等は、民間の創意工夫などにより、さまざまな人が、効果的で便利に利用できる都市空間となるよう新しい空間利用（空間のシェアリングなど）のイノベーションに期待する。</a:t>
            </a:r>
            <a:endParaRPr kumimoji="1" lang="en-US" altLang="ja-JP" sz="1050" dirty="0">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709DE1AA-D843-45C7-8030-B577583C0205}"/>
              </a:ext>
            </a:extLst>
          </p:cNvPr>
          <p:cNvSpPr txBox="1"/>
          <p:nvPr/>
        </p:nvSpPr>
        <p:spPr>
          <a:xfrm>
            <a:off x="300660" y="2163264"/>
            <a:ext cx="3793094"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（２）駅とまちをつなぐ歩行者動線（歩きたくなるまちなか）</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22" name="テキスト ボックス 21">
            <a:extLst>
              <a:ext uri="{FF2B5EF4-FFF2-40B4-BE49-F238E27FC236}">
                <a16:creationId xmlns:a16="http://schemas.microsoft.com/office/drawing/2014/main" id="{EBF503A9-4556-42FA-9137-1A58C85DE520}"/>
              </a:ext>
            </a:extLst>
          </p:cNvPr>
          <p:cNvSpPr txBox="1"/>
          <p:nvPr/>
        </p:nvSpPr>
        <p:spPr>
          <a:xfrm>
            <a:off x="497106" y="2330130"/>
            <a:ext cx="3596648" cy="836383"/>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新大阪駅の３</a:t>
            </a:r>
            <a:r>
              <a:rPr kumimoji="1" lang="en-US" altLang="ja-JP" sz="1050" dirty="0">
                <a:latin typeface="ＭＳ 明朝" panose="02020609040205080304" pitchFamily="17" charset="-128"/>
                <a:ea typeface="ＭＳ 明朝" panose="02020609040205080304" pitchFamily="17" charset="-128"/>
              </a:rPr>
              <a:t>F</a:t>
            </a:r>
            <a:r>
              <a:rPr kumimoji="1" lang="ja-JP" altLang="en-US" sz="1050" dirty="0">
                <a:latin typeface="ＭＳ 明朝" panose="02020609040205080304" pitchFamily="17" charset="-128"/>
                <a:ea typeface="ＭＳ 明朝" panose="02020609040205080304" pitchFamily="17" charset="-128"/>
              </a:rPr>
              <a:t>の南北通路から６ブロックの方面に、駅、交通結節施設などと民間都市開発の低層部を一体的な空間として、動線を確保するとともに、賑わいや潤いのある連続的な空間形成を図る。</a:t>
            </a:r>
            <a:endParaRPr kumimoji="1" lang="en-US" altLang="ja-JP" sz="1050" dirty="0">
              <a:latin typeface="ＭＳ 明朝" panose="02020609040205080304" pitchFamily="17" charset="-128"/>
              <a:ea typeface="ＭＳ 明朝" panose="02020609040205080304" pitchFamily="17" charset="-128"/>
            </a:endParaRPr>
          </a:p>
        </p:txBody>
      </p:sp>
      <p:sp>
        <p:nvSpPr>
          <p:cNvPr id="23" name="テキスト ボックス 22">
            <a:extLst>
              <a:ext uri="{FF2B5EF4-FFF2-40B4-BE49-F238E27FC236}">
                <a16:creationId xmlns:a16="http://schemas.microsoft.com/office/drawing/2014/main" id="{EBF503A9-4556-42FA-9137-1A58C85DE520}"/>
              </a:ext>
            </a:extLst>
          </p:cNvPr>
          <p:cNvSpPr txBox="1"/>
          <p:nvPr/>
        </p:nvSpPr>
        <p:spPr>
          <a:xfrm>
            <a:off x="409212" y="736470"/>
            <a:ext cx="3726139" cy="415498"/>
          </a:xfrm>
          <a:prstGeom prst="rect">
            <a:avLst/>
          </a:prstGeom>
          <a:noFill/>
          <a:ln>
            <a:noFill/>
          </a:ln>
        </p:spPr>
        <p:txBody>
          <a:bodyPr wrap="square" rtlCol="0" anchor="t">
            <a:spAutoFit/>
          </a:bodyPr>
          <a:lstStyle/>
          <a:p>
            <a:r>
              <a:rPr kumimoji="1" lang="ja-JP" altLang="en-US" sz="1050" dirty="0">
                <a:latin typeface="ＭＳ 明朝" panose="02020609040205080304" pitchFamily="17" charset="-128"/>
                <a:ea typeface="ＭＳ 明朝" panose="02020609040205080304" pitchFamily="17" charset="-128"/>
              </a:rPr>
              <a:t>　リニア中央新幹線・北陸新幹線の駅位置を踏まえて、以下の４つの関連プロジェクトの検討の具体化を進める。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id="{175DD6A8-BDB3-4597-865A-EF44928EFBA0}"/>
              </a:ext>
            </a:extLst>
          </p:cNvPr>
          <p:cNvSpPr txBox="1"/>
          <p:nvPr/>
        </p:nvSpPr>
        <p:spPr>
          <a:xfrm>
            <a:off x="388971" y="510448"/>
            <a:ext cx="3420392" cy="257369"/>
          </a:xfrm>
          <a:prstGeom prst="rect">
            <a:avLst/>
          </a:prstGeom>
          <a:solidFill>
            <a:srgbClr val="FFFFCC"/>
          </a:solidFill>
          <a:ln>
            <a:noFill/>
          </a:ln>
        </p:spPr>
        <p:txBody>
          <a:bodyPr wrap="square" lIns="36000" tIns="36000" rIns="0" bIns="36000" rtlCol="0" anchor="ctr">
            <a:spAutoFit/>
          </a:bodyPr>
          <a:lstStyle/>
          <a:p>
            <a:r>
              <a:rPr kumimoji="1" lang="ja-JP" altLang="en-US" sz="1200" b="1" dirty="0">
                <a:latin typeface="HGPｺﾞｼｯｸM" panose="020B0600000000000000" pitchFamily="50" charset="-128"/>
                <a:ea typeface="HGPｺﾞｼｯｸM" panose="020B0600000000000000" pitchFamily="50" charset="-128"/>
              </a:rPr>
              <a:t>〇新幹線新駅関連プロジェクト（検討の方向性）</a:t>
            </a:r>
            <a:endParaRPr kumimoji="1" lang="en-US" altLang="ja-JP" sz="1200" b="1" dirty="0">
              <a:latin typeface="HGPｺﾞｼｯｸM" panose="020B0600000000000000" pitchFamily="50" charset="-128"/>
              <a:ea typeface="HGPｺﾞｼｯｸM" panose="020B0600000000000000" pitchFamily="50" charset="-128"/>
            </a:endParaRPr>
          </a:p>
        </p:txBody>
      </p:sp>
      <p:sp>
        <p:nvSpPr>
          <p:cNvPr id="25" name="テキスト ボックス 24">
            <a:extLst>
              <a:ext uri="{FF2B5EF4-FFF2-40B4-BE49-F238E27FC236}">
                <a16:creationId xmlns:a16="http://schemas.microsoft.com/office/drawing/2014/main" id="{1F1B6F1E-885C-4A64-AA5C-163B2CFBFD0D}"/>
              </a:ext>
            </a:extLst>
          </p:cNvPr>
          <p:cNvSpPr txBox="1"/>
          <p:nvPr/>
        </p:nvSpPr>
        <p:spPr>
          <a:xfrm>
            <a:off x="296293" y="1080441"/>
            <a:ext cx="3543181"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（１）広域交通結節施設の機能向上</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84123" y="7596076"/>
            <a:ext cx="2330782" cy="226591"/>
          </a:xfrm>
          <a:prstGeom prst="rect">
            <a:avLst/>
          </a:prstGeom>
          <a:solidFill>
            <a:schemeClr val="bg1"/>
          </a:solidFill>
        </p:spPr>
        <p:txBody>
          <a:bodyPr wrap="square" lIns="0" tIns="36000" rIns="0" bIns="36000" rtlCol="0">
            <a:spAutoFit/>
          </a:bodyPr>
          <a:lstStyle/>
          <a:p>
            <a:pPr algn="ctr"/>
            <a:r>
              <a:rPr kumimoji="1" lang="ja-JP" altLang="en-US" sz="1000" dirty="0">
                <a:latin typeface="ＭＳ 明朝" panose="02020609040205080304" pitchFamily="17" charset="-128"/>
                <a:ea typeface="ＭＳ 明朝" panose="02020609040205080304" pitchFamily="17" charset="-128"/>
              </a:rPr>
              <a:t>（魅力ある低層部のイメージ（例））</a:t>
            </a:r>
            <a:endParaRPr kumimoji="1" lang="en-US" altLang="ja-JP" sz="1000" dirty="0">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709DE1AA-D843-45C7-8030-B577583C0205}"/>
              </a:ext>
            </a:extLst>
          </p:cNvPr>
          <p:cNvSpPr txBox="1"/>
          <p:nvPr/>
        </p:nvSpPr>
        <p:spPr>
          <a:xfrm>
            <a:off x="315379" y="3131871"/>
            <a:ext cx="3285873"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（３）大規模交流施設の立地</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31" name="テキスト ボックス 30">
            <a:extLst>
              <a:ext uri="{FF2B5EF4-FFF2-40B4-BE49-F238E27FC236}">
                <a16:creationId xmlns:a16="http://schemas.microsoft.com/office/drawing/2014/main" id="{709DE1AA-D843-45C7-8030-B577583C0205}"/>
              </a:ext>
            </a:extLst>
          </p:cNvPr>
          <p:cNvSpPr txBox="1"/>
          <p:nvPr/>
        </p:nvSpPr>
        <p:spPr>
          <a:xfrm>
            <a:off x="319710" y="3688580"/>
            <a:ext cx="3285873"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（４）新大阪連絡線新駅プロジェクト</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32" name="テキスト ボックス 31">
            <a:extLst>
              <a:ext uri="{FF2B5EF4-FFF2-40B4-BE49-F238E27FC236}">
                <a16:creationId xmlns:a16="http://schemas.microsoft.com/office/drawing/2014/main" id="{114116ED-0D25-4EB1-A552-1DD52295F987}"/>
              </a:ext>
            </a:extLst>
          </p:cNvPr>
          <p:cNvSpPr txBox="1"/>
          <p:nvPr/>
        </p:nvSpPr>
        <p:spPr>
          <a:xfrm>
            <a:off x="497105" y="1249174"/>
            <a:ext cx="3596649" cy="967829"/>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鉄道・道路とまちを繋ぐ役割を担う交通結節施設は、利便性・円滑性・快適性の観点から、歩行者・自動車等交通・利用者サービスの空間をバランスよく設ける。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現状の課題解決はもとより、人の空間の拡充及び高速バスの拠点化に向けて、多層化の検討を進める。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33" name="テキスト ボックス 32">
            <a:extLst>
              <a:ext uri="{FF2B5EF4-FFF2-40B4-BE49-F238E27FC236}">
                <a16:creationId xmlns:a16="http://schemas.microsoft.com/office/drawing/2014/main" id="{EBF503A9-4556-42FA-9137-1A58C85DE520}"/>
              </a:ext>
            </a:extLst>
          </p:cNvPr>
          <p:cNvSpPr txBox="1"/>
          <p:nvPr/>
        </p:nvSpPr>
        <p:spPr>
          <a:xfrm>
            <a:off x="497106" y="3284560"/>
            <a:ext cx="3381808" cy="451662"/>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a:t>
            </a:r>
            <a:r>
              <a:rPr kumimoji="1" lang="en-US" altLang="ja-JP" sz="1050" dirty="0">
                <a:latin typeface="ＭＳ 明朝" panose="02020609040205080304" pitchFamily="17" charset="-128"/>
                <a:ea typeface="ＭＳ 明朝" panose="02020609040205080304" pitchFamily="17" charset="-128"/>
              </a:rPr>
              <a:t>0.5</a:t>
            </a:r>
            <a:r>
              <a:rPr kumimoji="1" lang="ja-JP" altLang="en-US" sz="1050" dirty="0">
                <a:latin typeface="ＭＳ 明朝" panose="02020609040205080304" pitchFamily="17" charset="-128"/>
                <a:ea typeface="ＭＳ 明朝" panose="02020609040205080304" pitchFamily="17" charset="-128"/>
              </a:rPr>
              <a:t>～</a:t>
            </a:r>
            <a:r>
              <a:rPr kumimoji="1" lang="en-US" altLang="ja-JP" sz="1050" dirty="0">
                <a:latin typeface="ＭＳ 明朝" panose="02020609040205080304" pitchFamily="17" charset="-128"/>
                <a:ea typeface="ＭＳ 明朝" panose="02020609040205080304" pitchFamily="17" charset="-128"/>
              </a:rPr>
              <a:t>1ha</a:t>
            </a:r>
            <a:r>
              <a:rPr kumimoji="1" lang="ja-JP" altLang="en-US" sz="1050" dirty="0">
                <a:latin typeface="ＭＳ 明朝" panose="02020609040205080304" pitchFamily="17" charset="-128"/>
                <a:ea typeface="ＭＳ 明朝" panose="02020609040205080304" pitchFamily="17" charset="-128"/>
              </a:rPr>
              <a:t>規模以上で、広い圏域からの人の集積が可能な空間の確保などを図る。</a:t>
            </a:r>
            <a:endParaRPr kumimoji="1" lang="en-US" altLang="ja-JP" sz="1050" dirty="0">
              <a:latin typeface="ＭＳ 明朝" panose="02020609040205080304" pitchFamily="17" charset="-128"/>
              <a:ea typeface="ＭＳ 明朝" panose="02020609040205080304" pitchFamily="17" charset="-128"/>
            </a:endParaRPr>
          </a:p>
        </p:txBody>
      </p:sp>
      <p:sp>
        <p:nvSpPr>
          <p:cNvPr id="34" name="テキスト ボックス 33">
            <a:extLst>
              <a:ext uri="{FF2B5EF4-FFF2-40B4-BE49-F238E27FC236}">
                <a16:creationId xmlns:a16="http://schemas.microsoft.com/office/drawing/2014/main" id="{EBF503A9-4556-42FA-9137-1A58C85DE520}"/>
              </a:ext>
            </a:extLst>
          </p:cNvPr>
          <p:cNvSpPr txBox="1"/>
          <p:nvPr/>
        </p:nvSpPr>
        <p:spPr>
          <a:xfrm>
            <a:off x="497105" y="3900358"/>
            <a:ext cx="3712381" cy="861774"/>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新大阪と十三のネットワークを強化する新大阪連絡線の新駅は、新大阪駅の北西部として、駅ビル整備と合わせて、一体的にエリアの価値を向上する機能の導入を図る。</a:t>
            </a:r>
            <a:endParaRPr kumimoji="1" lang="en-US" altLang="ja-JP" sz="1050" dirty="0">
              <a:latin typeface="ＭＳ 明朝" panose="02020609040205080304" pitchFamily="17" charset="-128"/>
              <a:ea typeface="ＭＳ 明朝" panose="02020609040205080304" pitchFamily="17" charset="-128"/>
            </a:endParaRPr>
          </a:p>
          <a:p>
            <a:pPr>
              <a:lnSpc>
                <a:spcPts val="1500"/>
              </a:lnSpc>
            </a:pPr>
            <a:endParaRPr kumimoji="1" lang="en-US" altLang="ja-JP" sz="1050" dirty="0">
              <a:latin typeface="ＭＳ 明朝" panose="02020609040205080304" pitchFamily="17" charset="-128"/>
              <a:ea typeface="ＭＳ 明朝" panose="02020609040205080304" pitchFamily="17" charset="-128"/>
            </a:endParaRPr>
          </a:p>
        </p:txBody>
      </p:sp>
      <p:sp>
        <p:nvSpPr>
          <p:cNvPr id="36" name="正方形/長方形 35"/>
          <p:cNvSpPr/>
          <p:nvPr/>
        </p:nvSpPr>
        <p:spPr>
          <a:xfrm>
            <a:off x="397126" y="227796"/>
            <a:ext cx="343763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駅まち一体の空間づくり（ハード整備）</a:t>
            </a:r>
          </a:p>
        </p:txBody>
      </p:sp>
      <p:sp>
        <p:nvSpPr>
          <p:cNvPr id="37" name="正方形/長方形 36"/>
          <p:cNvSpPr/>
          <p:nvPr/>
        </p:nvSpPr>
        <p:spPr>
          <a:xfrm>
            <a:off x="397125" y="9301292"/>
            <a:ext cx="3812361"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人と人をつなぎエリアの活性化を図る</a:t>
            </a:r>
            <a:r>
              <a:rPr kumimoji="1" lang="ja-JP" altLang="en-US" sz="1200" dirty="0" smtClean="0">
                <a:latin typeface="HGPｺﾞｼｯｸM" panose="020B0600000000000000" pitchFamily="50" charset="-128"/>
                <a:ea typeface="HGPｺﾞｼｯｸM" panose="020B0600000000000000" pitchFamily="50" charset="-128"/>
              </a:rPr>
              <a:t>取組み</a:t>
            </a:r>
            <a:r>
              <a:rPr kumimoji="1" lang="ja-JP" altLang="en-US" sz="1200" dirty="0">
                <a:latin typeface="HGPｺﾞｼｯｸM" panose="020B0600000000000000" pitchFamily="50" charset="-128"/>
                <a:ea typeface="HGPｺﾞｼｯｸM" panose="020B0600000000000000" pitchFamily="50" charset="-128"/>
              </a:rPr>
              <a:t>（ソフト施策）</a:t>
            </a:r>
          </a:p>
        </p:txBody>
      </p:sp>
      <p:sp>
        <p:nvSpPr>
          <p:cNvPr id="43" name="テキスト ボックス 2"/>
          <p:cNvSpPr txBox="1">
            <a:spLocks noChangeArrowheads="1"/>
          </p:cNvSpPr>
          <p:nvPr/>
        </p:nvSpPr>
        <p:spPr bwMode="auto">
          <a:xfrm>
            <a:off x="4554043" y="4529891"/>
            <a:ext cx="2696225"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12</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駅とまちをつなぐ歩行者動線イメージ</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04151" y="70750"/>
            <a:ext cx="3084242" cy="2441923"/>
          </a:xfrm>
          <a:prstGeom prst="rect">
            <a:avLst/>
          </a:prstGeom>
        </p:spPr>
      </p:pic>
      <p:pic>
        <p:nvPicPr>
          <p:cNvPr id="11" name="図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45275" y="2641919"/>
            <a:ext cx="2906162" cy="1876475"/>
          </a:xfrm>
          <a:prstGeom prst="rect">
            <a:avLst/>
          </a:prstGeom>
        </p:spPr>
      </p:pic>
      <p:sp>
        <p:nvSpPr>
          <p:cNvPr id="3" name="スライド番号プレースホルダー 2"/>
          <p:cNvSpPr>
            <a:spLocks noGrp="1"/>
          </p:cNvSpPr>
          <p:nvPr>
            <p:ph type="sldNum" sz="quarter" idx="12"/>
          </p:nvPr>
        </p:nvSpPr>
        <p:spPr>
          <a:xfrm>
            <a:off x="2993153" y="10218506"/>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５</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49" name="テキスト ボックス 48">
            <a:extLst>
              <a:ext uri="{FF2B5EF4-FFF2-40B4-BE49-F238E27FC236}">
                <a16:creationId xmlns:a16="http://schemas.microsoft.com/office/drawing/2014/main" id="{175DD6A8-BDB3-4597-865A-EF44928EFBA0}"/>
              </a:ext>
            </a:extLst>
          </p:cNvPr>
          <p:cNvSpPr txBox="1"/>
          <p:nvPr/>
        </p:nvSpPr>
        <p:spPr>
          <a:xfrm>
            <a:off x="390651" y="4569390"/>
            <a:ext cx="3420392" cy="257369"/>
          </a:xfrm>
          <a:prstGeom prst="rect">
            <a:avLst/>
          </a:prstGeom>
          <a:solidFill>
            <a:srgbClr val="FFFFCC"/>
          </a:solidFill>
          <a:ln>
            <a:noFill/>
          </a:ln>
        </p:spPr>
        <p:txBody>
          <a:bodyPr wrap="square" lIns="36000" tIns="36000" rIns="0" bIns="36000" rtlCol="0" anchor="ctr">
            <a:spAutoFit/>
          </a:bodyPr>
          <a:lstStyle/>
          <a:p>
            <a:r>
              <a:rPr kumimoji="1" lang="ja-JP" altLang="en-US" sz="1200" b="1" dirty="0">
                <a:latin typeface="HGPｺﾞｼｯｸM" panose="020B0600000000000000" pitchFamily="50" charset="-128"/>
                <a:ea typeface="HGPｺﾞｼｯｸM" panose="020B0600000000000000" pitchFamily="50" charset="-128"/>
              </a:rPr>
              <a:t>〇エリアの価値向上に向けた民間都市開発への期待</a:t>
            </a:r>
          </a:p>
        </p:txBody>
      </p:sp>
      <p:sp>
        <p:nvSpPr>
          <p:cNvPr id="46" name="テキスト ボックス 2"/>
          <p:cNvSpPr txBox="1">
            <a:spLocks noChangeArrowheads="1"/>
          </p:cNvSpPr>
          <p:nvPr/>
        </p:nvSpPr>
        <p:spPr bwMode="auto">
          <a:xfrm>
            <a:off x="4048197" y="5600945"/>
            <a:ext cx="2853858" cy="153888"/>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1000" kern="100" dirty="0">
                <a:effectLst/>
                <a:latin typeface="Century" panose="02040604050505020304" pitchFamily="18" charset="0"/>
                <a:ea typeface="ＭＳ 明朝" panose="02020609040205080304" pitchFamily="17" charset="-128"/>
                <a:cs typeface="Times New Roman" panose="02020603050405020304" pitchFamily="18" charset="0"/>
              </a:rPr>
              <a:t>（民間都市開発のイメージ）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1" name="図 50"/>
          <p:cNvPicPr>
            <a:picLocks noChangeAspect="1"/>
          </p:cNvPicPr>
          <p:nvPr/>
        </p:nvPicPr>
        <p:blipFill>
          <a:blip r:embed="rId5"/>
          <a:stretch>
            <a:fillRect/>
          </a:stretch>
        </p:blipFill>
        <p:spPr>
          <a:xfrm>
            <a:off x="4331739" y="5950020"/>
            <a:ext cx="3013357" cy="1651687"/>
          </a:xfrm>
          <a:prstGeom prst="rect">
            <a:avLst/>
          </a:prstGeom>
        </p:spPr>
      </p:pic>
      <p:grpSp>
        <p:nvGrpSpPr>
          <p:cNvPr id="52" name="グループ化 51"/>
          <p:cNvGrpSpPr/>
          <p:nvPr/>
        </p:nvGrpSpPr>
        <p:grpSpPr>
          <a:xfrm>
            <a:off x="3944501" y="5627379"/>
            <a:ext cx="3992194" cy="2099748"/>
            <a:chOff x="2834786" y="140983"/>
            <a:chExt cx="3992194" cy="2099748"/>
          </a:xfrm>
        </p:grpSpPr>
        <p:grpSp>
          <p:nvGrpSpPr>
            <p:cNvPr id="53" name="グループ化 52"/>
            <p:cNvGrpSpPr/>
            <p:nvPr/>
          </p:nvGrpSpPr>
          <p:grpSpPr>
            <a:xfrm>
              <a:off x="2834786" y="140983"/>
              <a:ext cx="3992194" cy="2099748"/>
              <a:chOff x="2256024" y="2348375"/>
              <a:chExt cx="3992194" cy="2099748"/>
            </a:xfrm>
          </p:grpSpPr>
          <p:grpSp>
            <p:nvGrpSpPr>
              <p:cNvPr id="57" name="グループ化 56"/>
              <p:cNvGrpSpPr/>
              <p:nvPr/>
            </p:nvGrpSpPr>
            <p:grpSpPr>
              <a:xfrm>
                <a:off x="2256024" y="2348375"/>
                <a:ext cx="3313015" cy="2099748"/>
                <a:chOff x="2087449" y="1616111"/>
                <a:chExt cx="5357076" cy="3395250"/>
              </a:xfrm>
            </p:grpSpPr>
            <p:sp>
              <p:nvSpPr>
                <p:cNvPr id="69" name="テキスト ボックス 68"/>
                <p:cNvSpPr txBox="1"/>
                <p:nvPr/>
              </p:nvSpPr>
              <p:spPr>
                <a:xfrm>
                  <a:off x="5652233" y="1616111"/>
                  <a:ext cx="1792292" cy="199062"/>
                </a:xfrm>
                <a:prstGeom prst="rect">
                  <a:avLst/>
                </a:prstGeom>
                <a:solidFill>
                  <a:schemeClr val="bg1"/>
                </a:solidFill>
                <a:ln>
                  <a:solidFill>
                    <a:schemeClr val="tx1"/>
                  </a:solidFill>
                </a:ln>
              </p:spPr>
              <p:txBody>
                <a:bodyPr wrap="square" lIns="36000" tIns="0" rIns="36000" bIns="0" rtlCol="0">
                  <a:noAutofit/>
                </a:bodyPr>
                <a:lstStyle/>
                <a:p>
                  <a:pPr algn="dist"/>
                  <a:r>
                    <a:rPr kumimoji="1" lang="ja-JP" altLang="en-US" sz="800" b="1" dirty="0">
                      <a:solidFill>
                        <a:schemeClr val="tx1">
                          <a:lumMod val="75000"/>
                          <a:lumOff val="25000"/>
                        </a:schemeClr>
                      </a:solidFill>
                      <a:effectLst>
                        <a:glow rad="12700">
                          <a:schemeClr val="bg1"/>
                        </a:glow>
                      </a:effectLst>
                    </a:rPr>
                    <a:t>歩きたくなるまちなか</a:t>
                  </a:r>
                </a:p>
              </p:txBody>
            </p:sp>
            <p:sp>
              <p:nvSpPr>
                <p:cNvPr id="73" name="テキスト ボックス 72"/>
                <p:cNvSpPr txBox="1"/>
                <p:nvPr/>
              </p:nvSpPr>
              <p:spPr>
                <a:xfrm>
                  <a:off x="2171271" y="2525984"/>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質の高い機能</a:t>
                  </a:r>
                </a:p>
              </p:txBody>
            </p:sp>
            <p:sp>
              <p:nvSpPr>
                <p:cNvPr id="74" name="テキスト ボックス 73"/>
                <p:cNvSpPr txBox="1"/>
                <p:nvPr/>
              </p:nvSpPr>
              <p:spPr>
                <a:xfrm>
                  <a:off x="2392886" y="2038730"/>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まちの景観</a:t>
                  </a:r>
                </a:p>
              </p:txBody>
            </p:sp>
            <p:sp>
              <p:nvSpPr>
                <p:cNvPr id="75" name="角丸四角形 74"/>
                <p:cNvSpPr/>
                <p:nvPr/>
              </p:nvSpPr>
              <p:spPr>
                <a:xfrm>
                  <a:off x="4946854" y="2014174"/>
                  <a:ext cx="635000" cy="2710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環境</a:t>
                  </a:r>
                </a:p>
              </p:txBody>
            </p:sp>
            <p:sp>
              <p:nvSpPr>
                <p:cNvPr id="78" name="角丸四角形 77"/>
                <p:cNvSpPr/>
                <p:nvPr/>
              </p:nvSpPr>
              <p:spPr>
                <a:xfrm>
                  <a:off x="4512979" y="4683534"/>
                  <a:ext cx="1068876" cy="2710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交通、防災</a:t>
                  </a:r>
                </a:p>
              </p:txBody>
            </p:sp>
            <p:sp>
              <p:nvSpPr>
                <p:cNvPr id="80" name="テキスト ボックス 79"/>
                <p:cNvSpPr txBox="1"/>
                <p:nvPr/>
              </p:nvSpPr>
              <p:spPr>
                <a:xfrm>
                  <a:off x="2087449" y="4344622"/>
                  <a:ext cx="1291329" cy="66673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魅力的な低層部</a:t>
                  </a:r>
                  <a:endParaRPr kumimoji="1" lang="en-US" altLang="ja-JP" sz="800" dirty="0"/>
                </a:p>
                <a:p>
                  <a:pPr algn="ctr">
                    <a:lnSpc>
                      <a:spcPts val="1000"/>
                    </a:lnSpc>
                  </a:pPr>
                  <a:r>
                    <a:rPr kumimoji="1" lang="ja-JP" altLang="en-US" sz="800" dirty="0"/>
                    <a:t>空間利用の</a:t>
                  </a:r>
                  <a:endParaRPr kumimoji="1" lang="en-US" altLang="ja-JP" sz="800" dirty="0"/>
                </a:p>
                <a:p>
                  <a:pPr algn="ctr"/>
                  <a:r>
                    <a:rPr kumimoji="1" lang="ja-JP" altLang="en-US" sz="800" dirty="0"/>
                    <a:t>イノベーション</a:t>
                  </a:r>
                </a:p>
                <a:p>
                  <a:pPr algn="dist"/>
                  <a:endParaRPr kumimoji="1" lang="ja-JP" altLang="en-US" sz="800" dirty="0"/>
                </a:p>
              </p:txBody>
            </p:sp>
          </p:grpSp>
          <p:cxnSp>
            <p:nvCxnSpPr>
              <p:cNvPr id="58" name="直線コネクタ 57"/>
              <p:cNvCxnSpPr>
                <a:stCxn id="80" idx="0"/>
              </p:cNvCxnSpPr>
              <p:nvPr/>
            </p:nvCxnSpPr>
            <p:spPr>
              <a:xfrm flipV="1">
                <a:off x="2655327" y="3961891"/>
                <a:ext cx="510331" cy="73896"/>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707163" y="3077634"/>
                <a:ext cx="548363" cy="219927"/>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707163" y="3077634"/>
                <a:ext cx="539479" cy="655969"/>
              </a:xfrm>
              <a:prstGeom prst="line">
                <a:avLst/>
              </a:prstGeom>
              <a:ln>
                <a:solidFill>
                  <a:schemeClr val="tx1"/>
                </a:solidFill>
              </a:ln>
              <a:effectLst>
                <a:glow rad="12700">
                  <a:schemeClr val="bg1"/>
                </a:glow>
                <a:softEdge rad="0"/>
              </a:effectLst>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20740" y="2762176"/>
                <a:ext cx="69319" cy="633272"/>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3657011" y="2762176"/>
                <a:ext cx="563729" cy="309273"/>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952862" y="3466592"/>
                <a:ext cx="686482" cy="17820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周辺機能向上</a:t>
                </a:r>
              </a:p>
            </p:txBody>
          </p:sp>
          <p:sp>
            <p:nvSpPr>
              <p:cNvPr id="64" name="テキスト ボックス 63"/>
              <p:cNvSpPr txBox="1"/>
              <p:nvPr/>
            </p:nvSpPr>
            <p:spPr>
              <a:xfrm>
                <a:off x="4395663" y="3831490"/>
                <a:ext cx="1852555" cy="276999"/>
              </a:xfrm>
              <a:prstGeom prst="rect">
                <a:avLst/>
              </a:prstGeom>
              <a:noFill/>
            </p:spPr>
            <p:txBody>
              <a:bodyPr wrap="square" rtlCol="0">
                <a:spAutoFit/>
              </a:bodyPr>
              <a:lstStyle/>
              <a:p>
                <a:r>
                  <a:rPr kumimoji="1" lang="ja-JP" altLang="en-US" sz="600" dirty="0"/>
                  <a:t>広場・公園等</a:t>
                </a:r>
                <a:endParaRPr kumimoji="1" lang="en-US" altLang="ja-JP" sz="600" dirty="0"/>
              </a:p>
              <a:p>
                <a:r>
                  <a:rPr kumimoji="1" lang="ja-JP" altLang="en-US" sz="600" dirty="0"/>
                  <a:t>の美装化</a:t>
                </a:r>
              </a:p>
            </p:txBody>
          </p:sp>
          <p:sp>
            <p:nvSpPr>
              <p:cNvPr id="65" name="テキスト ボックス 64"/>
              <p:cNvSpPr txBox="1"/>
              <p:nvPr/>
            </p:nvSpPr>
            <p:spPr>
              <a:xfrm rot="2209327">
                <a:off x="4455826" y="3313629"/>
                <a:ext cx="306110" cy="470608"/>
              </a:xfrm>
              <a:prstGeom prst="flowChartInputOutput">
                <a:avLst/>
              </a:prstGeom>
              <a:noFill/>
              <a:scene3d>
                <a:camera prst="orthographicFront">
                  <a:rot lat="1800000" lon="19799989" rev="0"/>
                </a:camera>
                <a:lightRig rig="threePt" dir="t"/>
              </a:scene3d>
            </p:spPr>
            <p:txBody>
              <a:bodyPr vert="eaVert" wrap="square" lIns="0" tIns="0" rIns="0" bIns="0" rtlCol="0">
                <a:spAutoFit/>
              </a:bodyPr>
              <a:lstStyle/>
              <a:p>
                <a:r>
                  <a:rPr kumimoji="1" lang="ja-JP" altLang="en-US" sz="600" dirty="0"/>
                  <a:t>美装化</a:t>
                </a:r>
                <a:endParaRPr kumimoji="1" lang="en-US" altLang="ja-JP" sz="600" dirty="0"/>
              </a:p>
              <a:p>
                <a:r>
                  <a:rPr kumimoji="1" lang="ja-JP" altLang="en-US" sz="600" dirty="0"/>
                  <a:t>空間再編</a:t>
                </a:r>
              </a:p>
            </p:txBody>
          </p:sp>
          <p:sp>
            <p:nvSpPr>
              <p:cNvPr id="66" name="テキスト ボックス 65"/>
              <p:cNvSpPr txBox="1"/>
              <p:nvPr/>
            </p:nvSpPr>
            <p:spPr>
              <a:xfrm>
                <a:off x="4339700" y="3592555"/>
                <a:ext cx="1852555" cy="184666"/>
              </a:xfrm>
              <a:prstGeom prst="rect">
                <a:avLst/>
              </a:prstGeom>
              <a:noFill/>
            </p:spPr>
            <p:txBody>
              <a:bodyPr wrap="square" rtlCol="0">
                <a:spAutoFit/>
              </a:bodyPr>
              <a:lstStyle/>
              <a:p>
                <a:r>
                  <a:rPr kumimoji="1" lang="ja-JP" altLang="en-US" sz="600" dirty="0"/>
                  <a:t>デッキの整備</a:t>
                </a:r>
                <a:endParaRPr kumimoji="1" lang="en-US" altLang="ja-JP" sz="600" dirty="0"/>
              </a:p>
            </p:txBody>
          </p:sp>
          <p:sp>
            <p:nvSpPr>
              <p:cNvPr id="67" name="テキスト ボックス 66"/>
              <p:cNvSpPr txBox="1"/>
              <p:nvPr/>
            </p:nvSpPr>
            <p:spPr>
              <a:xfrm>
                <a:off x="2991857" y="4064173"/>
                <a:ext cx="1852555" cy="276999"/>
              </a:xfrm>
              <a:prstGeom prst="rect">
                <a:avLst/>
              </a:prstGeom>
              <a:noFill/>
            </p:spPr>
            <p:txBody>
              <a:bodyPr wrap="square" rtlCol="0">
                <a:spAutoFit/>
              </a:bodyPr>
              <a:lstStyle/>
              <a:p>
                <a:r>
                  <a:rPr kumimoji="1" lang="ja-JP" altLang="en-US" sz="600" dirty="0"/>
                  <a:t>エリアのための駐車場</a:t>
                </a:r>
                <a:endParaRPr kumimoji="1" lang="en-US" altLang="ja-JP" sz="600" dirty="0"/>
              </a:p>
              <a:p>
                <a:r>
                  <a:rPr kumimoji="1" lang="ja-JP" altLang="en-US" sz="600" dirty="0"/>
                  <a:t>貯水施設　など</a:t>
                </a:r>
              </a:p>
            </p:txBody>
          </p:sp>
          <p:cxnSp>
            <p:nvCxnSpPr>
              <p:cNvPr id="68" name="直線コネクタ 67"/>
              <p:cNvCxnSpPr>
                <a:stCxn id="69" idx="2"/>
              </p:cNvCxnSpPr>
              <p:nvPr/>
            </p:nvCxnSpPr>
            <p:spPr>
              <a:xfrm>
                <a:off x="5014829" y="2471482"/>
                <a:ext cx="373923" cy="826079"/>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3834288" y="1456479"/>
              <a:ext cx="432294" cy="123111"/>
            </a:xfrm>
            <a:prstGeom prst="rect">
              <a:avLst/>
            </a:prstGeom>
            <a:solidFill>
              <a:schemeClr val="bg1"/>
            </a:solidFill>
          </p:spPr>
          <p:txBody>
            <a:bodyPr wrap="square" lIns="0" tIns="0" rIns="0" bIns="0" rtlCol="0">
              <a:spAutoFit/>
            </a:bodyPr>
            <a:lstStyle/>
            <a:p>
              <a:pPr algn="ctr"/>
              <a:r>
                <a:rPr kumimoji="1" lang="ja-JP" altLang="en-US" sz="800" b="1" dirty="0"/>
                <a:t>直接機能</a:t>
              </a:r>
            </a:p>
          </p:txBody>
        </p:sp>
        <p:sp>
          <p:nvSpPr>
            <p:cNvPr id="55" name="テキスト ボックス 54"/>
            <p:cNvSpPr txBox="1"/>
            <p:nvPr/>
          </p:nvSpPr>
          <p:spPr>
            <a:xfrm>
              <a:off x="3854564" y="1021327"/>
              <a:ext cx="432294" cy="123111"/>
            </a:xfrm>
            <a:prstGeom prst="rect">
              <a:avLst/>
            </a:prstGeom>
            <a:solidFill>
              <a:schemeClr val="bg1"/>
            </a:solidFill>
          </p:spPr>
          <p:txBody>
            <a:bodyPr wrap="square" lIns="0" tIns="0" rIns="0" bIns="0" rtlCol="0">
              <a:spAutoFit/>
            </a:bodyPr>
            <a:lstStyle/>
            <a:p>
              <a:pPr algn="ctr"/>
              <a:r>
                <a:rPr kumimoji="1" lang="ja-JP" altLang="en-US" sz="800" b="1" dirty="0"/>
                <a:t>間接機能</a:t>
              </a:r>
            </a:p>
          </p:txBody>
        </p:sp>
        <p:sp>
          <p:nvSpPr>
            <p:cNvPr id="56" name="テキスト ボックス 55"/>
            <p:cNvSpPr txBox="1"/>
            <p:nvPr/>
          </p:nvSpPr>
          <p:spPr>
            <a:xfrm>
              <a:off x="3777039" y="1236551"/>
              <a:ext cx="628108" cy="123111"/>
            </a:xfrm>
            <a:prstGeom prst="rect">
              <a:avLst/>
            </a:prstGeom>
            <a:solidFill>
              <a:schemeClr val="bg1"/>
            </a:solidFill>
          </p:spPr>
          <p:txBody>
            <a:bodyPr wrap="square" lIns="0" tIns="0" rIns="0" bIns="0" rtlCol="0">
              <a:spAutoFit/>
            </a:bodyPr>
            <a:lstStyle/>
            <a:p>
              <a:pPr algn="ctr"/>
              <a:r>
                <a:rPr kumimoji="1" lang="ja-JP" altLang="en-US" sz="800" b="1" dirty="0"/>
                <a:t>一般的な機能</a:t>
              </a:r>
            </a:p>
          </p:txBody>
        </p:sp>
      </p:grpSp>
      <p:sp>
        <p:nvSpPr>
          <p:cNvPr id="70" name="テキスト ボックス 69"/>
          <p:cNvSpPr txBox="1"/>
          <p:nvPr/>
        </p:nvSpPr>
        <p:spPr>
          <a:xfrm>
            <a:off x="59993" y="5743036"/>
            <a:ext cx="2591132" cy="226591"/>
          </a:xfrm>
          <a:prstGeom prst="rect">
            <a:avLst/>
          </a:prstGeom>
          <a:noFill/>
        </p:spPr>
        <p:txBody>
          <a:bodyPr wrap="square" lIns="0" tIns="36000" rIns="0" bIns="36000" rtlCol="0">
            <a:spAutoFit/>
          </a:bodyPr>
          <a:lstStyle/>
          <a:p>
            <a:pPr algn="ctr"/>
            <a:r>
              <a:rPr kumimoji="1" lang="ja-JP" altLang="en-US" sz="1000" dirty="0">
                <a:latin typeface="ＭＳ 明朝" panose="02020609040205080304" pitchFamily="17" charset="-128"/>
                <a:ea typeface="ＭＳ 明朝" panose="02020609040205080304" pitchFamily="17" charset="-128"/>
              </a:rPr>
              <a:t>（民間都市開発に期待する内容の概要）</a:t>
            </a:r>
          </a:p>
        </p:txBody>
      </p:sp>
      <p:sp>
        <p:nvSpPr>
          <p:cNvPr id="42" name="テキスト ボックス 2"/>
          <p:cNvSpPr txBox="1">
            <a:spLocks noChangeArrowheads="1"/>
          </p:cNvSpPr>
          <p:nvPr/>
        </p:nvSpPr>
        <p:spPr bwMode="auto">
          <a:xfrm>
            <a:off x="4776065" y="2461911"/>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11</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新大阪駅の交通結節施設の全体像</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大かっこ 17"/>
          <p:cNvSpPr/>
          <p:nvPr/>
        </p:nvSpPr>
        <p:spPr>
          <a:xfrm>
            <a:off x="3975100" y="7486650"/>
            <a:ext cx="742950" cy="2159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 name="図 19"/>
          <p:cNvPicPr>
            <a:picLocks noChangeAspect="1"/>
          </p:cNvPicPr>
          <p:nvPr/>
        </p:nvPicPr>
        <p:blipFill>
          <a:blip r:embed="rId6"/>
          <a:stretch>
            <a:fillRect/>
          </a:stretch>
        </p:blipFill>
        <p:spPr>
          <a:xfrm>
            <a:off x="224429" y="5973068"/>
            <a:ext cx="3658567" cy="1673282"/>
          </a:xfrm>
          <a:prstGeom prst="rect">
            <a:avLst/>
          </a:prstGeom>
        </p:spPr>
      </p:pic>
      <p:grpSp>
        <p:nvGrpSpPr>
          <p:cNvPr id="91" name="グループ化 90">
            <a:extLst>
              <a:ext uri="{FF2B5EF4-FFF2-40B4-BE49-F238E27FC236}">
                <a16:creationId xmlns:a16="http://schemas.microsoft.com/office/drawing/2014/main" id="{7DB69651-27B1-4E9B-BB54-AA663AF6B980}"/>
              </a:ext>
            </a:extLst>
          </p:cNvPr>
          <p:cNvGrpSpPr/>
          <p:nvPr/>
        </p:nvGrpSpPr>
        <p:grpSpPr>
          <a:xfrm>
            <a:off x="296293" y="7918768"/>
            <a:ext cx="6971607" cy="1371255"/>
            <a:chOff x="36902" y="7770947"/>
            <a:chExt cx="7579265" cy="1490775"/>
          </a:xfrm>
        </p:grpSpPr>
        <p:sp>
          <p:nvSpPr>
            <p:cNvPr id="95" name="角丸四角形 4">
              <a:extLst>
                <a:ext uri="{FF2B5EF4-FFF2-40B4-BE49-F238E27FC236}">
                  <a16:creationId xmlns:a16="http://schemas.microsoft.com/office/drawing/2014/main" id="{E7874244-ABF5-4CA6-9F06-3DA87F786223}"/>
                </a:ext>
              </a:extLst>
            </p:cNvPr>
            <p:cNvSpPr/>
            <p:nvPr/>
          </p:nvSpPr>
          <p:spPr>
            <a:xfrm>
              <a:off x="5963586" y="7920372"/>
              <a:ext cx="448303" cy="255793"/>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サロン</a:t>
              </a:r>
            </a:p>
          </p:txBody>
        </p:sp>
        <p:sp>
          <p:nvSpPr>
            <p:cNvPr id="96" name="角丸四角形 5">
              <a:extLst>
                <a:ext uri="{FF2B5EF4-FFF2-40B4-BE49-F238E27FC236}">
                  <a16:creationId xmlns:a16="http://schemas.microsoft.com/office/drawing/2014/main" id="{C1799C09-76AB-4803-AE0F-0B8BC3C480CB}"/>
                </a:ext>
              </a:extLst>
            </p:cNvPr>
            <p:cNvSpPr/>
            <p:nvPr/>
          </p:nvSpPr>
          <p:spPr>
            <a:xfrm>
              <a:off x="5965544" y="8532527"/>
              <a:ext cx="1190973" cy="310177"/>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商業・飲食施設</a:t>
              </a:r>
              <a:endParaRPr kumimoji="1" lang="en-US" altLang="ja-JP" sz="1000" dirty="0">
                <a:solidFill>
                  <a:schemeClr val="tx1"/>
                </a:solidFill>
              </a:endParaRPr>
            </a:p>
            <a:p>
              <a:pPr algn="ctr"/>
              <a:r>
                <a:rPr kumimoji="1" lang="ja-JP" altLang="en-US" sz="1000" dirty="0">
                  <a:solidFill>
                    <a:schemeClr val="tx1"/>
                  </a:solidFill>
                </a:rPr>
                <a:t>（体験、独自性）</a:t>
              </a:r>
            </a:p>
          </p:txBody>
        </p:sp>
        <p:sp>
          <p:nvSpPr>
            <p:cNvPr id="97" name="角丸四角形 6">
              <a:extLst>
                <a:ext uri="{FF2B5EF4-FFF2-40B4-BE49-F238E27FC236}">
                  <a16:creationId xmlns:a16="http://schemas.microsoft.com/office/drawing/2014/main" id="{36CD740A-ECE6-4BA5-B2EB-B097F2850323}"/>
                </a:ext>
              </a:extLst>
            </p:cNvPr>
            <p:cNvSpPr/>
            <p:nvPr/>
          </p:nvSpPr>
          <p:spPr>
            <a:xfrm>
              <a:off x="6450414" y="8188846"/>
              <a:ext cx="949294" cy="150894"/>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人が集う空間</a:t>
              </a:r>
            </a:p>
          </p:txBody>
        </p:sp>
        <p:sp>
          <p:nvSpPr>
            <p:cNvPr id="98" name="角丸四角形 7">
              <a:extLst>
                <a:ext uri="{FF2B5EF4-FFF2-40B4-BE49-F238E27FC236}">
                  <a16:creationId xmlns:a16="http://schemas.microsoft.com/office/drawing/2014/main" id="{1CD69CC8-A61E-4E5D-8C64-83A5E4B9CD25}"/>
                </a:ext>
              </a:extLst>
            </p:cNvPr>
            <p:cNvSpPr/>
            <p:nvPr/>
          </p:nvSpPr>
          <p:spPr>
            <a:xfrm>
              <a:off x="4680334" y="7770947"/>
              <a:ext cx="1092684" cy="325153"/>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カンファレンスルーム</a:t>
              </a:r>
            </a:p>
          </p:txBody>
        </p:sp>
        <p:sp>
          <p:nvSpPr>
            <p:cNvPr id="99" name="角丸四角形 8">
              <a:extLst>
                <a:ext uri="{FF2B5EF4-FFF2-40B4-BE49-F238E27FC236}">
                  <a16:creationId xmlns:a16="http://schemas.microsoft.com/office/drawing/2014/main" id="{8FE31A0C-6F59-4C41-9547-43320A61C533}"/>
                </a:ext>
              </a:extLst>
            </p:cNvPr>
            <p:cNvSpPr/>
            <p:nvPr/>
          </p:nvSpPr>
          <p:spPr>
            <a:xfrm>
              <a:off x="3692436" y="8036785"/>
              <a:ext cx="924150" cy="159922"/>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コワーキング</a:t>
              </a:r>
            </a:p>
          </p:txBody>
        </p:sp>
        <p:sp>
          <p:nvSpPr>
            <p:cNvPr id="100" name="角丸四角形 9">
              <a:extLst>
                <a:ext uri="{FF2B5EF4-FFF2-40B4-BE49-F238E27FC236}">
                  <a16:creationId xmlns:a16="http://schemas.microsoft.com/office/drawing/2014/main" id="{3E845E17-ED16-49A4-B7CE-902CB9C1D156}"/>
                </a:ext>
              </a:extLst>
            </p:cNvPr>
            <p:cNvSpPr/>
            <p:nvPr/>
          </p:nvSpPr>
          <p:spPr>
            <a:xfrm>
              <a:off x="4046991" y="8575950"/>
              <a:ext cx="623535" cy="114881"/>
            </a:xfrm>
            <a:prstGeom prst="roundRect">
              <a:avLst/>
            </a:prstGeom>
            <a:solidFill>
              <a:schemeClr val="accent2">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文化施設</a:t>
              </a:r>
            </a:p>
          </p:txBody>
        </p:sp>
        <p:sp>
          <p:nvSpPr>
            <p:cNvPr id="101" name="角丸四角形 10">
              <a:extLst>
                <a:ext uri="{FF2B5EF4-FFF2-40B4-BE49-F238E27FC236}">
                  <a16:creationId xmlns:a16="http://schemas.microsoft.com/office/drawing/2014/main" id="{2DD5ADC8-E15B-4CFE-82E6-46C6237E6E5C}"/>
                </a:ext>
              </a:extLst>
            </p:cNvPr>
            <p:cNvSpPr/>
            <p:nvPr/>
          </p:nvSpPr>
          <p:spPr>
            <a:xfrm>
              <a:off x="300705" y="8168264"/>
              <a:ext cx="784661" cy="342951"/>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大きな吹き抜け空間</a:t>
              </a:r>
            </a:p>
          </p:txBody>
        </p:sp>
        <p:sp>
          <p:nvSpPr>
            <p:cNvPr id="102" name="角丸四角形 11">
              <a:extLst>
                <a:ext uri="{FF2B5EF4-FFF2-40B4-BE49-F238E27FC236}">
                  <a16:creationId xmlns:a16="http://schemas.microsoft.com/office/drawing/2014/main" id="{B2DA33F8-E9D9-4FE7-885C-C6D23784670E}"/>
                </a:ext>
              </a:extLst>
            </p:cNvPr>
            <p:cNvSpPr/>
            <p:nvPr/>
          </p:nvSpPr>
          <p:spPr>
            <a:xfrm>
              <a:off x="3716635" y="8248112"/>
              <a:ext cx="534027" cy="134897"/>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デッキ</a:t>
              </a:r>
            </a:p>
          </p:txBody>
        </p:sp>
        <p:sp>
          <p:nvSpPr>
            <p:cNvPr id="103" name="角丸四角形 12">
              <a:extLst>
                <a:ext uri="{FF2B5EF4-FFF2-40B4-BE49-F238E27FC236}">
                  <a16:creationId xmlns:a16="http://schemas.microsoft.com/office/drawing/2014/main" id="{9E7AE8BE-8E88-4AE4-83B1-1FE4A7427E70}"/>
                </a:ext>
              </a:extLst>
            </p:cNvPr>
            <p:cNvSpPr/>
            <p:nvPr/>
          </p:nvSpPr>
          <p:spPr>
            <a:xfrm>
              <a:off x="4694080" y="8529050"/>
              <a:ext cx="395634" cy="284187"/>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上下</a:t>
              </a:r>
              <a:endParaRPr kumimoji="1" lang="en-US" altLang="ja-JP" sz="1000" dirty="0">
                <a:solidFill>
                  <a:schemeClr val="bg1"/>
                </a:solidFill>
              </a:endParaRPr>
            </a:p>
            <a:p>
              <a:pPr algn="ctr"/>
              <a:r>
                <a:rPr kumimoji="1" lang="ja-JP" altLang="en-US" sz="1000" dirty="0">
                  <a:solidFill>
                    <a:schemeClr val="bg1"/>
                  </a:solidFill>
                </a:rPr>
                <a:t>接続</a:t>
              </a:r>
            </a:p>
          </p:txBody>
        </p:sp>
        <p:sp>
          <p:nvSpPr>
            <p:cNvPr id="104" name="角丸四角形 13">
              <a:extLst>
                <a:ext uri="{FF2B5EF4-FFF2-40B4-BE49-F238E27FC236}">
                  <a16:creationId xmlns:a16="http://schemas.microsoft.com/office/drawing/2014/main" id="{C731D6F1-00E2-4E3F-94AB-CAD365B55684}"/>
                </a:ext>
              </a:extLst>
            </p:cNvPr>
            <p:cNvSpPr/>
            <p:nvPr/>
          </p:nvSpPr>
          <p:spPr>
            <a:xfrm>
              <a:off x="7082140" y="8481236"/>
              <a:ext cx="534027" cy="150894"/>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デッキ</a:t>
              </a:r>
            </a:p>
          </p:txBody>
        </p:sp>
        <p:sp>
          <p:nvSpPr>
            <p:cNvPr id="105" name="角丸四角形 14">
              <a:extLst>
                <a:ext uri="{FF2B5EF4-FFF2-40B4-BE49-F238E27FC236}">
                  <a16:creationId xmlns:a16="http://schemas.microsoft.com/office/drawing/2014/main" id="{77CB05DE-57F7-475A-A8FC-DB565625CFBC}"/>
                </a:ext>
              </a:extLst>
            </p:cNvPr>
            <p:cNvSpPr/>
            <p:nvPr/>
          </p:nvSpPr>
          <p:spPr>
            <a:xfrm>
              <a:off x="730810" y="9124371"/>
              <a:ext cx="709112"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屋内通路</a:t>
              </a:r>
            </a:p>
          </p:txBody>
        </p:sp>
        <p:sp>
          <p:nvSpPr>
            <p:cNvPr id="106" name="角丸四角形 15">
              <a:extLst>
                <a:ext uri="{FF2B5EF4-FFF2-40B4-BE49-F238E27FC236}">
                  <a16:creationId xmlns:a16="http://schemas.microsoft.com/office/drawing/2014/main" id="{50F46775-442A-41A3-A4CE-F3E4D7707EC8}"/>
                </a:ext>
              </a:extLst>
            </p:cNvPr>
            <p:cNvSpPr/>
            <p:nvPr/>
          </p:nvSpPr>
          <p:spPr>
            <a:xfrm>
              <a:off x="1009817" y="8564464"/>
              <a:ext cx="784661" cy="14353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屋内通路</a:t>
              </a:r>
            </a:p>
          </p:txBody>
        </p:sp>
        <p:sp>
          <p:nvSpPr>
            <p:cNvPr id="108" name="角丸四角形 16">
              <a:extLst>
                <a:ext uri="{FF2B5EF4-FFF2-40B4-BE49-F238E27FC236}">
                  <a16:creationId xmlns:a16="http://schemas.microsoft.com/office/drawing/2014/main" id="{484C5C3A-8523-4E8D-B0DC-D95F175544C1}"/>
                </a:ext>
              </a:extLst>
            </p:cNvPr>
            <p:cNvSpPr/>
            <p:nvPr/>
          </p:nvSpPr>
          <p:spPr>
            <a:xfrm>
              <a:off x="36902" y="8671028"/>
              <a:ext cx="905311" cy="361397"/>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イベントなど</a:t>
              </a:r>
              <a:endParaRPr kumimoji="1" lang="en-US" altLang="ja-JP" sz="1000" dirty="0">
                <a:solidFill>
                  <a:schemeClr val="tx1"/>
                </a:solidFill>
              </a:endParaRPr>
            </a:p>
            <a:p>
              <a:pPr algn="ctr"/>
              <a:r>
                <a:rPr kumimoji="1" lang="ja-JP" altLang="en-US" sz="1000" dirty="0">
                  <a:solidFill>
                    <a:schemeClr val="tx1"/>
                  </a:solidFill>
                </a:rPr>
                <a:t>人の広場</a:t>
              </a:r>
            </a:p>
          </p:txBody>
        </p:sp>
        <p:sp>
          <p:nvSpPr>
            <p:cNvPr id="118" name="角丸四角形 14">
              <a:extLst>
                <a:ext uri="{FF2B5EF4-FFF2-40B4-BE49-F238E27FC236}">
                  <a16:creationId xmlns:a16="http://schemas.microsoft.com/office/drawing/2014/main" id="{A58D4BE0-CC4D-4FD4-A535-CEC045B3DCBC}"/>
                </a:ext>
              </a:extLst>
            </p:cNvPr>
            <p:cNvSpPr/>
            <p:nvPr/>
          </p:nvSpPr>
          <p:spPr>
            <a:xfrm>
              <a:off x="3337880" y="9101801"/>
              <a:ext cx="709111" cy="15992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滞留空間</a:t>
              </a:r>
            </a:p>
          </p:txBody>
        </p:sp>
      </p:grpSp>
    </p:spTree>
    <p:extLst>
      <p:ext uri="{BB962C8B-B14F-4D97-AF65-F5344CB8AC3E}">
        <p14:creationId xmlns:p14="http://schemas.microsoft.com/office/powerpoint/2010/main" val="306623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69635" y="9677399"/>
            <a:ext cx="6527430" cy="709463"/>
            <a:chOff x="774699" y="9413874"/>
            <a:chExt cx="6646539" cy="709463"/>
          </a:xfrm>
        </p:grpSpPr>
        <p:sp>
          <p:nvSpPr>
            <p:cNvPr id="5" name="角丸四角形 4"/>
            <p:cNvSpPr/>
            <p:nvPr/>
          </p:nvSpPr>
          <p:spPr>
            <a:xfrm>
              <a:off x="774699" y="9413874"/>
              <a:ext cx="6623445" cy="68043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p:cNvSpPr/>
            <p:nvPr/>
          </p:nvSpPr>
          <p:spPr>
            <a:xfrm>
              <a:off x="899393" y="9435969"/>
              <a:ext cx="6521845" cy="687368"/>
            </a:xfrm>
            <a:prstGeom prst="rect">
              <a:avLst/>
            </a:prstGeom>
          </p:spPr>
          <p:txBody>
            <a:bodyPr wrap="square">
              <a:spAutoFit/>
            </a:bodyPr>
            <a:lstStyle/>
            <a:p>
              <a:pPr algn="just">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大阪都市計画局 拠点開発室 広域拠点開発課</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計画調整</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局</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計画部</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都市計画課　</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7" name="正方形/長方形 6"/>
          <p:cNvSpPr/>
          <p:nvPr/>
        </p:nvSpPr>
        <p:spPr>
          <a:xfrm>
            <a:off x="286588" y="8633195"/>
            <a:ext cx="6837996" cy="1054135"/>
          </a:xfrm>
          <a:prstGeom prst="rect">
            <a:avLst/>
          </a:prstGeom>
        </p:spPr>
        <p:txBody>
          <a:bodyPr wrap="square">
            <a:spAutoFit/>
          </a:bodyPr>
          <a:lstStyle/>
          <a:p>
            <a:pPr marL="85725" indent="-85725">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構成員：国　（内閣府、近畿地方整備局、近畿運輸局）</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050" dirty="0" err="1">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委　員：小林委員（京都大学）、森川委員（名古屋大学）、橋爪委員（</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大阪公立大学</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2" y="8438975"/>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検討体制</a:t>
            </a:r>
          </a:p>
        </p:txBody>
      </p:sp>
      <p:sp>
        <p:nvSpPr>
          <p:cNvPr id="9" name="正方形/長方形 8"/>
          <p:cNvSpPr/>
          <p:nvPr/>
        </p:nvSpPr>
        <p:spPr>
          <a:xfrm>
            <a:off x="286588" y="6604501"/>
            <a:ext cx="6887798" cy="1887696"/>
          </a:xfrm>
          <a:prstGeom prst="rect">
            <a:avLst/>
          </a:prstGeom>
        </p:spPr>
        <p:txBody>
          <a:bodyPr wrap="square">
            <a:spAutoFit/>
          </a:bodyPr>
          <a:lstStyle/>
          <a:p>
            <a:pPr marL="85725" indent="-85725">
              <a:lnSpc>
                <a:spcPts val="1400"/>
              </a:lnSpc>
            </a:pP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H30</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2018</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.8</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大阪駅周辺地域が都市再生緊急整備地域の候補地域として、内閣府より公表</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H31(2019).</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1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第１回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「新大阪駅周辺地域都市再生緊急整備地域検討協議会」の設置</a:t>
            </a:r>
          </a:p>
          <a:p>
            <a:pPr marL="1701800" indent="38100">
              <a:lnSpc>
                <a:spcPts val="14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新大阪駅周辺地域が担うべき役割</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R1(2019).</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9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第２回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新大阪駅周辺地域に導入すべき都市機能</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1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第３回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まちづくり方針の骨格（素案）</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3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大阪駅周辺地域都市再生緊急整備地域まちづくり方針の骨格　公表</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10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第４回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交通結節施設のあり方</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R3(2021).</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8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第５回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新型コロナとまちづくり、都市機能、民間都市開発誘導の仕組み</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R4(2022).</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2</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第６回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まちづくり方針 </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（全体構想、新大阪駅エリア計画）（素案）</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R4(2022</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6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大阪駅周辺地域都市再生緊急整備地域まちづくり方針 </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　公表</a:t>
            </a:r>
          </a:p>
        </p:txBody>
      </p:sp>
      <p:sp>
        <p:nvSpPr>
          <p:cNvPr id="10" name="正方形/長方形 9"/>
          <p:cNvSpPr/>
          <p:nvPr/>
        </p:nvSpPr>
        <p:spPr>
          <a:xfrm>
            <a:off x="185812" y="6387816"/>
            <a:ext cx="4934827"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a:t>
            </a:r>
            <a:r>
              <a:rPr lang="ja-JP" altLang="en-US" sz="1200">
                <a:latin typeface="HGPｺﾞｼｯｸM" panose="020B0600000000000000" pitchFamily="50" charset="-128"/>
                <a:ea typeface="HGPｺﾞｼｯｸM" panose="020B0600000000000000" pitchFamily="50" charset="-128"/>
                <a:cs typeface="Times New Roman" panose="02020603050405020304" pitchFamily="18" charset="0"/>
              </a:rPr>
              <a:t>検討協議会の</a:t>
            </a:r>
            <a:r>
              <a:rPr kumimoji="1" lang="ja-JP" altLang="en-US" sz="1200" dirty="0">
                <a:latin typeface="HGPｺﾞｼｯｸM" panose="020B0600000000000000" pitchFamily="50" charset="-128"/>
                <a:ea typeface="HGPｺﾞｼｯｸM" panose="020B0600000000000000" pitchFamily="50" charset="-128"/>
              </a:rPr>
              <a:t>検討経過</a:t>
            </a:r>
          </a:p>
        </p:txBody>
      </p:sp>
      <p:grpSp>
        <p:nvGrpSpPr>
          <p:cNvPr id="11" name="グループ化 10"/>
          <p:cNvGrpSpPr/>
          <p:nvPr/>
        </p:nvGrpSpPr>
        <p:grpSpPr>
          <a:xfrm>
            <a:off x="185813" y="6046150"/>
            <a:ext cx="7129387" cy="307777"/>
            <a:chOff x="290877" y="6423343"/>
            <a:chExt cx="7345054" cy="307777"/>
          </a:xfrm>
        </p:grpSpPr>
        <p:sp>
          <p:nvSpPr>
            <p:cNvPr id="12" name="テキスト ボックス 11"/>
            <p:cNvSpPr txBox="1"/>
            <p:nvPr/>
          </p:nvSpPr>
          <p:spPr>
            <a:xfrm>
              <a:off x="290877" y="64850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５</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3" name="直線コネクタ 12"/>
            <p:cNvCxnSpPr/>
            <p:nvPr/>
          </p:nvCxnSpPr>
          <p:spPr>
            <a:xfrm>
              <a:off x="394700" y="6711052"/>
              <a:ext cx="724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68617" y="6423343"/>
              <a:ext cx="4164917" cy="307777"/>
            </a:xfrm>
            <a:prstGeom prst="rect">
              <a:avLst/>
            </a:prstGeom>
            <a:noFill/>
          </p:spPr>
          <p:txBody>
            <a:bodyPr wrap="square" rtlCol="0">
              <a:spAutoFit/>
            </a:bodyPr>
            <a:lstStyle/>
            <a:p>
              <a:r>
                <a:rPr kumimoji="1" lang="ja-JP" altLang="en-US" sz="1400" b="1" dirty="0">
                  <a:latin typeface="HGPｺﾞｼｯｸM" panose="020B0600000000000000" pitchFamily="50" charset="-128"/>
                  <a:ea typeface="HGPｺﾞｼｯｸM" panose="020B0600000000000000" pitchFamily="50" charset="-128"/>
                </a:rPr>
                <a:t>検討経過と検討体制</a:t>
              </a:r>
            </a:p>
          </p:txBody>
        </p:sp>
      </p:grpSp>
      <p:grpSp>
        <p:nvGrpSpPr>
          <p:cNvPr id="68" name="グループ化 67"/>
          <p:cNvGrpSpPr/>
          <p:nvPr/>
        </p:nvGrpSpPr>
        <p:grpSpPr>
          <a:xfrm>
            <a:off x="185813" y="184581"/>
            <a:ext cx="7129387" cy="307777"/>
            <a:chOff x="290877" y="6488657"/>
            <a:chExt cx="7345054" cy="307777"/>
          </a:xfrm>
        </p:grpSpPr>
        <p:sp>
          <p:nvSpPr>
            <p:cNvPr id="69" name="テキスト ボックス 68"/>
            <p:cNvSpPr txBox="1"/>
            <p:nvPr/>
          </p:nvSpPr>
          <p:spPr>
            <a:xfrm>
              <a:off x="290877" y="6521369"/>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４</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70" name="直線コネクタ 69"/>
            <p:cNvCxnSpPr/>
            <p:nvPr/>
          </p:nvCxnSpPr>
          <p:spPr>
            <a:xfrm>
              <a:off x="394700" y="6747338"/>
              <a:ext cx="724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83570" y="6488657"/>
              <a:ext cx="4164917" cy="307777"/>
            </a:xfrm>
            <a:prstGeom prst="rect">
              <a:avLst/>
            </a:prstGeom>
            <a:noFill/>
          </p:spPr>
          <p:txBody>
            <a:bodyPr wrap="square" rtlCol="0">
              <a:spAutoFit/>
            </a:bodyPr>
            <a:lstStyle/>
            <a:p>
              <a:r>
                <a:rPr kumimoji="1" lang="ja-JP" altLang="en-US" sz="1400" b="1" dirty="0">
                  <a:latin typeface="HGPｺﾞｼｯｸM" panose="020B0600000000000000" pitchFamily="50" charset="-128"/>
                  <a:ea typeface="HGPｺﾞｼｯｸM" panose="020B0600000000000000" pitchFamily="50" charset="-128"/>
                </a:rPr>
                <a:t>まちづくりの今後の</a:t>
              </a:r>
              <a:r>
                <a:rPr kumimoji="1" lang="ja-JP" altLang="en-US" sz="1400" b="1" dirty="0" smtClean="0">
                  <a:latin typeface="HGPｺﾞｼｯｸM" panose="020B0600000000000000" pitchFamily="50" charset="-128"/>
                  <a:ea typeface="HGPｺﾞｼｯｸM" panose="020B0600000000000000" pitchFamily="50" charset="-128"/>
                </a:rPr>
                <a:t>取組み</a:t>
              </a:r>
              <a:endParaRPr kumimoji="1" lang="ja-JP" altLang="en-US" sz="1400" b="1" dirty="0">
                <a:latin typeface="HGPｺﾞｼｯｸM" panose="020B0600000000000000" pitchFamily="50" charset="-128"/>
                <a:ea typeface="HGPｺﾞｼｯｸM" panose="020B0600000000000000" pitchFamily="50" charset="-128"/>
              </a:endParaRPr>
            </a:p>
          </p:txBody>
        </p:sp>
      </p:grpSp>
      <p:sp>
        <p:nvSpPr>
          <p:cNvPr id="72" name="正方形/長方形 71"/>
          <p:cNvSpPr/>
          <p:nvPr/>
        </p:nvSpPr>
        <p:spPr>
          <a:xfrm>
            <a:off x="284585" y="431407"/>
            <a:ext cx="6982989" cy="1938992"/>
          </a:xfrm>
          <a:prstGeom prst="rect">
            <a:avLst/>
          </a:prstGeom>
        </p:spPr>
        <p:txBody>
          <a:bodyPr wrap="square">
            <a:spAutoFit/>
          </a:bodyPr>
          <a:lstStyle/>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まちづくり方針を用いて、新大阪の動きを広くプロモーションし、大阪府民、市民はもとより国内外に広く知ってもらうことにより、さらなる民間都市開発</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機運の醸成、新たな事業の創出、人の集積を</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図る</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a:t>
            </a: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新大阪</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エリアにおいては、民間都市開発を推し進めてエリア価値の向上を図るとともに、リニア中央新幹線・北陸新幹線の駅位置が示されれば、駅関連プロジェクトの検討を行い、エリア計画の</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更新</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を行う。</a:t>
            </a:r>
            <a:endPar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十三</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エリアについては、新大阪連絡線の駅位置の方向性を踏まえてエリア計画作成に向けた検討を進め、淡路</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エリアについては、阪急千里線・京都線の高架化や柴島浄水場のダウンサイジングの時期などを踏まえてエリア計画作成に向けた検討を進める。</a:t>
            </a: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・３</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つのエリアを連携させつつ、まちづくりを進め、広域交通ターミナルのまちとして全体構想の実現に向けて取り組む。</a:t>
            </a:r>
            <a:endPar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15" name="図 14">
            <a:extLst>
              <a:ext uri="{FF2B5EF4-FFF2-40B4-BE49-F238E27FC236}">
                <a16:creationId xmlns:a16="http://schemas.microsoft.com/office/drawing/2014/main" id="{77AC6B89-563D-429A-8A35-9E6293728AC9}"/>
              </a:ext>
            </a:extLst>
          </p:cNvPr>
          <p:cNvPicPr>
            <a:picLocks noChangeAspect="1"/>
          </p:cNvPicPr>
          <p:nvPr/>
        </p:nvPicPr>
        <p:blipFill>
          <a:blip r:embed="rId2"/>
          <a:stretch>
            <a:fillRect/>
          </a:stretch>
        </p:blipFill>
        <p:spPr>
          <a:xfrm>
            <a:off x="5489922" y="2412608"/>
            <a:ext cx="1644187" cy="3652098"/>
          </a:xfrm>
          <a:prstGeom prst="rect">
            <a:avLst/>
          </a:prstGeom>
        </p:spPr>
      </p:pic>
      <p:sp>
        <p:nvSpPr>
          <p:cNvPr id="2" name="テキスト ボックス 1"/>
          <p:cNvSpPr txBox="1"/>
          <p:nvPr/>
        </p:nvSpPr>
        <p:spPr>
          <a:xfrm>
            <a:off x="5633594" y="2245713"/>
            <a:ext cx="1424823" cy="161583"/>
          </a:xfrm>
          <a:prstGeom prst="rect">
            <a:avLst/>
          </a:prstGeom>
          <a:solidFill>
            <a:schemeClr val="bg1"/>
          </a:solidFill>
        </p:spPr>
        <p:txBody>
          <a:bodyPr wrap="square" lIns="0" tIns="0" rIns="0" bIns="0" rtlCol="0">
            <a:spAutoFit/>
          </a:bodyPr>
          <a:lstStyle/>
          <a:p>
            <a:r>
              <a:rPr kumimoji="1" lang="ja-JP" altLang="en-US" sz="1050" dirty="0"/>
              <a:t>３</a:t>
            </a:r>
            <a:r>
              <a:rPr kumimoji="1" lang="en-US" altLang="ja-JP" sz="1050" dirty="0"/>
              <a:t>D</a:t>
            </a:r>
            <a:r>
              <a:rPr kumimoji="1" lang="ja-JP" altLang="en-US" sz="1050" dirty="0"/>
              <a:t>都市モデル活用検討</a:t>
            </a:r>
          </a:p>
        </p:txBody>
      </p:sp>
      <p:sp>
        <p:nvSpPr>
          <p:cNvPr id="21" name="テキスト ボックス 20">
            <a:extLst>
              <a:ext uri="{FF2B5EF4-FFF2-40B4-BE49-F238E27FC236}">
                <a16:creationId xmlns:a16="http://schemas.microsoft.com/office/drawing/2014/main" id="{0DEC8B51-4677-4BF2-937B-BFC4EF27669E}"/>
              </a:ext>
            </a:extLst>
          </p:cNvPr>
          <p:cNvSpPr txBox="1"/>
          <p:nvPr/>
        </p:nvSpPr>
        <p:spPr>
          <a:xfrm>
            <a:off x="5515485" y="2426060"/>
            <a:ext cx="315403" cy="92333"/>
          </a:xfrm>
          <a:prstGeom prst="rect">
            <a:avLst/>
          </a:prstGeom>
          <a:solidFill>
            <a:schemeClr val="bg1"/>
          </a:solidFill>
        </p:spPr>
        <p:txBody>
          <a:bodyPr wrap="square" lIns="0" tIns="0" rIns="0" bIns="0" rtlCol="0">
            <a:spAutoFit/>
          </a:bodyPr>
          <a:lstStyle/>
          <a:p>
            <a:pPr algn="dist"/>
            <a:r>
              <a:rPr kumimoji="1" lang="ja-JP" altLang="en-US" sz="600" dirty="0"/>
              <a:t>新大阪</a:t>
            </a:r>
          </a:p>
        </p:txBody>
      </p:sp>
      <p:sp>
        <p:nvSpPr>
          <p:cNvPr id="22" name="テキスト ボックス 21">
            <a:extLst>
              <a:ext uri="{FF2B5EF4-FFF2-40B4-BE49-F238E27FC236}">
                <a16:creationId xmlns:a16="http://schemas.microsoft.com/office/drawing/2014/main" id="{49212D3E-6DF0-4295-BBCE-4851BBA819C2}"/>
              </a:ext>
            </a:extLst>
          </p:cNvPr>
          <p:cNvSpPr txBox="1"/>
          <p:nvPr/>
        </p:nvSpPr>
        <p:spPr>
          <a:xfrm>
            <a:off x="5515485" y="4016671"/>
            <a:ext cx="315403" cy="92333"/>
          </a:xfrm>
          <a:prstGeom prst="rect">
            <a:avLst/>
          </a:prstGeom>
          <a:solidFill>
            <a:schemeClr val="bg1"/>
          </a:solidFill>
        </p:spPr>
        <p:txBody>
          <a:bodyPr wrap="square" lIns="0" tIns="0" rIns="0" bIns="0" rtlCol="0">
            <a:spAutoFit/>
          </a:bodyPr>
          <a:lstStyle/>
          <a:p>
            <a:pPr algn="dist"/>
            <a:r>
              <a:rPr kumimoji="1" lang="ja-JP" altLang="en-US" sz="600" dirty="0"/>
              <a:t>十三</a:t>
            </a:r>
          </a:p>
        </p:txBody>
      </p:sp>
      <p:sp>
        <p:nvSpPr>
          <p:cNvPr id="23" name="テキスト ボックス 22">
            <a:extLst>
              <a:ext uri="{FF2B5EF4-FFF2-40B4-BE49-F238E27FC236}">
                <a16:creationId xmlns:a16="http://schemas.microsoft.com/office/drawing/2014/main" id="{FDB7F9D1-6E14-48D5-AD3F-49EC995482A9}"/>
              </a:ext>
            </a:extLst>
          </p:cNvPr>
          <p:cNvSpPr txBox="1"/>
          <p:nvPr/>
        </p:nvSpPr>
        <p:spPr>
          <a:xfrm>
            <a:off x="5515485" y="5027988"/>
            <a:ext cx="315403" cy="92333"/>
          </a:xfrm>
          <a:prstGeom prst="rect">
            <a:avLst/>
          </a:prstGeom>
          <a:solidFill>
            <a:schemeClr val="bg1"/>
          </a:solidFill>
        </p:spPr>
        <p:txBody>
          <a:bodyPr wrap="square" lIns="0" tIns="0" rIns="0" bIns="0" rtlCol="0">
            <a:spAutoFit/>
          </a:bodyPr>
          <a:lstStyle/>
          <a:p>
            <a:pPr algn="dist"/>
            <a:r>
              <a:rPr kumimoji="1" lang="ja-JP" altLang="en-US" sz="600" dirty="0"/>
              <a:t>淡路</a:t>
            </a:r>
          </a:p>
        </p:txBody>
      </p:sp>
      <p:sp>
        <p:nvSpPr>
          <p:cNvPr id="24" name="テキスト ボックス 23">
            <a:extLst>
              <a:ext uri="{FF2B5EF4-FFF2-40B4-BE49-F238E27FC236}">
                <a16:creationId xmlns:a16="http://schemas.microsoft.com/office/drawing/2014/main" id="{F6F651C5-2EE2-4291-84EF-1488C82FF5DE}"/>
              </a:ext>
            </a:extLst>
          </p:cNvPr>
          <p:cNvSpPr txBox="1"/>
          <p:nvPr/>
        </p:nvSpPr>
        <p:spPr>
          <a:xfrm>
            <a:off x="5499447" y="3353952"/>
            <a:ext cx="331441" cy="92333"/>
          </a:xfrm>
          <a:prstGeom prst="rect">
            <a:avLst/>
          </a:prstGeom>
          <a:solidFill>
            <a:schemeClr val="bg1"/>
          </a:solidFill>
        </p:spPr>
        <p:txBody>
          <a:bodyPr wrap="square" lIns="0" tIns="0" rIns="0" bIns="0" rtlCol="0">
            <a:spAutoFit/>
          </a:bodyPr>
          <a:lstStyle/>
          <a:p>
            <a:pPr algn="dist"/>
            <a:r>
              <a:rPr kumimoji="1" lang="ja-JP" altLang="en-US" sz="600" dirty="0"/>
              <a:t>活用の例</a:t>
            </a:r>
          </a:p>
        </p:txBody>
      </p:sp>
      <p:sp>
        <p:nvSpPr>
          <p:cNvPr id="16" name="スライド番号プレースホルダー 15"/>
          <p:cNvSpPr>
            <a:spLocks noGrp="1"/>
          </p:cNvSpPr>
          <p:nvPr>
            <p:ph type="sldNum" sz="quarter" idx="12"/>
          </p:nvPr>
        </p:nvSpPr>
        <p:spPr>
          <a:xfrm>
            <a:off x="3041525" y="10194003"/>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６</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pic>
        <p:nvPicPr>
          <p:cNvPr id="17" name="図 16"/>
          <p:cNvPicPr>
            <a:picLocks noChangeAspect="1"/>
          </p:cNvPicPr>
          <p:nvPr/>
        </p:nvPicPr>
        <p:blipFill>
          <a:blip r:embed="rId3"/>
          <a:stretch>
            <a:fillRect/>
          </a:stretch>
        </p:blipFill>
        <p:spPr>
          <a:xfrm>
            <a:off x="345583" y="2372434"/>
            <a:ext cx="5094953" cy="3608614"/>
          </a:xfrm>
          <a:prstGeom prst="rect">
            <a:avLst/>
          </a:prstGeom>
        </p:spPr>
      </p:pic>
    </p:spTree>
    <p:extLst>
      <p:ext uri="{BB962C8B-B14F-4D97-AF65-F5344CB8AC3E}">
        <p14:creationId xmlns:p14="http://schemas.microsoft.com/office/powerpoint/2010/main" val="20636615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4771</TotalTime>
  <Words>3256</Words>
  <Application>Microsoft Office PowerPoint</Application>
  <PresentationFormat>ユーザー設定</PresentationFormat>
  <Paragraphs>236</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HGPｺﾞｼｯｸM</vt:lpstr>
      <vt:lpstr>Meiryo UI</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太田　雅啓</dc:creator>
  <cp:lastModifiedBy>比企　章雄</cp:lastModifiedBy>
  <cp:revision>289</cp:revision>
  <cp:lastPrinted>2022-02-10T08:44:20Z</cp:lastPrinted>
  <dcterms:created xsi:type="dcterms:W3CDTF">2020-01-16T05:28:42Z</dcterms:created>
  <dcterms:modified xsi:type="dcterms:W3CDTF">2022-06-06T10:26:51Z</dcterms:modified>
</cp:coreProperties>
</file>