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9832" autoAdjust="0"/>
  </p:normalViewPr>
  <p:slideViewPr>
    <p:cSldViewPr>
      <p:cViewPr>
        <p:scale>
          <a:sx n="100" d="100"/>
          <a:sy n="100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BE893-FCA2-4C70-8D24-E6D6C427E392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916EF-4CDF-4DA5-B72F-9B106FD220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5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56D60-F351-4ABB-ADDA-4EF733ABBB3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1B812-47A2-4CDA-B000-BC3671481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6044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743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FA0C-48A5-410B-A393-84616453A5E4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02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B43E-E594-447C-BF2A-BDDC0CA244BF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88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C3F1-DD89-4858-BCFD-E09C4B1D6B48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1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B25-C3FD-4600-92DD-72DAD6DC7314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95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2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6754-E485-4C31-8853-559D6F06F5E3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0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07DF-DFBB-4DE4-A418-95E800E7F411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26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48C1-9998-4E8E-8970-A2A10007116E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3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78B1D-4233-4DEB-A606-F125E522E7EE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6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830F-A44E-4CFA-8AF6-433EE1D29499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7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DD51-8AB2-434F-8110-2315246CBA0C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17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EF0B-7898-49F5-BAD8-DF3ED395CB77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3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15D97-7E84-4AE0-8425-47F1738E0584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6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1"/>
          <p:cNvSpPr txBox="1">
            <a:spLocks noChangeArrowheads="1"/>
          </p:cNvSpPr>
          <p:nvPr/>
        </p:nvSpPr>
        <p:spPr bwMode="gray">
          <a:xfrm>
            <a:off x="35496" y="179364"/>
            <a:ext cx="9102969" cy="36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2" rIns="91426" bIns="45712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大阪府新任訪問看護職員育成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07504" y="476672"/>
            <a:ext cx="8568952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99742"/>
              </p:ext>
            </p:extLst>
          </p:nvPr>
        </p:nvGraphicFramePr>
        <p:xfrm>
          <a:off x="137465" y="662024"/>
          <a:ext cx="8899031" cy="39499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22167"/>
                <a:gridCol w="558215"/>
                <a:gridCol w="525229"/>
                <a:gridCol w="517507"/>
                <a:gridCol w="517507"/>
                <a:gridCol w="517507"/>
                <a:gridCol w="517507"/>
                <a:gridCol w="517507"/>
                <a:gridCol w="517507"/>
                <a:gridCol w="539997"/>
                <a:gridCol w="495055"/>
                <a:gridCol w="495055"/>
                <a:gridCol w="495055"/>
                <a:gridCol w="1563216"/>
              </a:tblGrid>
              <a:tr h="318704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翌年度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71314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到達水準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（研修プログラム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より一部抜粋）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講義演習研修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ラーニング</a:t>
                      </a:r>
                    </a:p>
                    <a:p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6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病院研修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任意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6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他施設研修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22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ＯＪＴ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カンファレンス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1" marR="91431" marT="45723" marB="4572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右矢印 8"/>
          <p:cNvSpPr/>
          <p:nvPr/>
        </p:nvSpPr>
        <p:spPr bwMode="auto">
          <a:xfrm>
            <a:off x="1331640" y="3933056"/>
            <a:ext cx="1524158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同行訪問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7463065" y="1916832"/>
            <a:ext cx="1501424" cy="395718"/>
          </a:xfrm>
          <a:prstGeom prst="rightArrow">
            <a:avLst>
              <a:gd name="adj1" fmla="val 100000"/>
              <a:gd name="adj2" fmla="val 31053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（中堅向け）訪問看護師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階層別研修の活用（適宜）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97473" y="138118"/>
            <a:ext cx="489500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</a:t>
            </a:r>
            <a:r>
              <a:rPr lang="zh-TW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スケジュール・補助要件～</a:t>
            </a:r>
            <a:endParaRPr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467544" y="5013176"/>
            <a:ext cx="8640960" cy="1800201"/>
          </a:xfrm>
          <a:prstGeom prst="rect">
            <a:avLst/>
          </a:prstGeom>
          <a:gradFill>
            <a:gsLst>
              <a:gs pos="50000">
                <a:srgbClr val="FEE0D8">
                  <a:lumMod val="0"/>
                  <a:lumOff val="100000"/>
                  <a:alpha val="0"/>
                </a:srgb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  <a:ln w="127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（１）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を支える体制として、職場適応のサポートやメンタルサポート等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の体制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を整備すること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（２）　研修における組織の体制として、教育担当者の役割を担う者を明確にすること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（３）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訪問看護新任職員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プログラムに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示された項目に沿って研修目標を設定するとともに、その評価を行うこと</a:t>
            </a: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研修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評価については、所定の訪問看護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OJT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マニュアル評価シートを使用すること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（４）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次の研修を受講していること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１）訪問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看護ｅ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―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ラーニング研修の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全教科、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２）新任向け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看護師階層別研修、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あるいは同等の内容の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３）病院施設研修（病院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施設での経験が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ない方のみ）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４）地域研修（診療所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、居宅介護、地域包括支援センター、病院外来・退院支援部門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、老人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保健施設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等の他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施設で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か所以上研修を受講）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５）技術研修（訪問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看護師に必要な技術トレーニングは、自施設だけでなく、他の事業者団体等が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する訪問看護師向け研修を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受講）</a:t>
            </a: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右矢印 30"/>
          <p:cNvSpPr/>
          <p:nvPr/>
        </p:nvSpPr>
        <p:spPr>
          <a:xfrm>
            <a:off x="118433" y="5013176"/>
            <a:ext cx="277103" cy="1800201"/>
          </a:xfrm>
          <a:prstGeom prst="rightArrow">
            <a:avLst>
              <a:gd name="adj1" fmla="val 100000"/>
              <a:gd name="adj2" fmla="val 0"/>
            </a:avLst>
          </a:prstGeom>
          <a:gradFill>
            <a:gsLst>
              <a:gs pos="50000">
                <a:srgbClr val="FEE0D8">
                  <a:lumMod val="0"/>
                  <a:lumOff val="100000"/>
                  <a:alpha val="0"/>
                </a:srgb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補助要件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右矢印 31"/>
          <p:cNvSpPr/>
          <p:nvPr/>
        </p:nvSpPr>
        <p:spPr bwMode="auto">
          <a:xfrm>
            <a:off x="2929050" y="2844676"/>
            <a:ext cx="1570941" cy="512316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accent6">
              <a:lumMod val="20000"/>
              <a:lumOff val="80000"/>
            </a:schemeClr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病棟研修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病院施設での経験がない方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右矢印 32"/>
          <p:cNvSpPr/>
          <p:nvPr/>
        </p:nvSpPr>
        <p:spPr bwMode="auto">
          <a:xfrm>
            <a:off x="1331639" y="2420888"/>
            <a:ext cx="6096635" cy="360040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看護知識等の習得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右矢印 33"/>
          <p:cNvSpPr/>
          <p:nvPr/>
        </p:nvSpPr>
        <p:spPr bwMode="auto">
          <a:xfrm>
            <a:off x="2919521" y="3933056"/>
            <a:ext cx="1450905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単独訪問＋同行訪問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（担当利用者１名）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右矢印 34"/>
          <p:cNvSpPr/>
          <p:nvPr/>
        </p:nvSpPr>
        <p:spPr bwMode="auto">
          <a:xfrm>
            <a:off x="4479717" y="3933056"/>
            <a:ext cx="1450905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単独訪問＋同行訪問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（担当利用者３名）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 bwMode="auto">
          <a:xfrm>
            <a:off x="6002630" y="3933056"/>
            <a:ext cx="1450905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単独訪問＋同行訪問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（担当利用者５名）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 bwMode="auto">
          <a:xfrm>
            <a:off x="7453535" y="3933056"/>
            <a:ext cx="1501423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単独訪問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（担当利用者８名）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右矢印 37"/>
          <p:cNvSpPr/>
          <p:nvPr/>
        </p:nvSpPr>
        <p:spPr bwMode="auto">
          <a:xfrm>
            <a:off x="1331640" y="4293096"/>
            <a:ext cx="3048316" cy="360040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三者面談（１回／隔週）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右矢印 38"/>
          <p:cNvSpPr/>
          <p:nvPr/>
        </p:nvSpPr>
        <p:spPr bwMode="auto">
          <a:xfrm>
            <a:off x="1331640" y="2847906"/>
            <a:ext cx="1374598" cy="500826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看護師向け病院研修の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適宜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右矢印 39"/>
          <p:cNvSpPr/>
          <p:nvPr/>
        </p:nvSpPr>
        <p:spPr bwMode="auto">
          <a:xfrm>
            <a:off x="4476012" y="3429000"/>
            <a:ext cx="2987053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地域研修（他施設）研修（２か所以上）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右矢印 40"/>
          <p:cNvSpPr/>
          <p:nvPr/>
        </p:nvSpPr>
        <p:spPr bwMode="auto">
          <a:xfrm>
            <a:off x="1331640" y="1108614"/>
            <a:ext cx="3048316" cy="664202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square" lIns="36000" tIns="36000" rIns="36000" bIns="36000" anchor="ctr"/>
          <a:lstStyle/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・指導者のもと、訪問看護を実施できる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（看護計画の立案、フィジカルアセスメント）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・訪問看護の業務内容、役割を理解できる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・病院の入院から退院まで等の実際を理解できる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右矢印 41"/>
          <p:cNvSpPr/>
          <p:nvPr/>
        </p:nvSpPr>
        <p:spPr bwMode="auto">
          <a:xfrm>
            <a:off x="4443175" y="1108614"/>
            <a:ext cx="2985099" cy="664202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square" lIns="36000" tIns="36000" rIns="36000" bIns="36000" anchor="ctr"/>
          <a:lstStyle/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・自立して訪問看護を実施できる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（看護計画の立案、フィジカルアセスメント）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・訪問看護の業務内容や役割を説明できる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・利用者や家族とのコミュニケーションづくりができる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右矢印 42"/>
          <p:cNvSpPr/>
          <p:nvPr/>
        </p:nvSpPr>
        <p:spPr bwMode="auto">
          <a:xfrm>
            <a:off x="7463065" y="3429000"/>
            <a:ext cx="1501423" cy="288032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連携研修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右矢印 43"/>
          <p:cNvSpPr/>
          <p:nvPr/>
        </p:nvSpPr>
        <p:spPr bwMode="auto">
          <a:xfrm>
            <a:off x="7463065" y="2916684"/>
            <a:ext cx="1501423" cy="360040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他事業所研修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右矢印 44"/>
          <p:cNvSpPr/>
          <p:nvPr/>
        </p:nvSpPr>
        <p:spPr bwMode="auto">
          <a:xfrm>
            <a:off x="4499992" y="4293096"/>
            <a:ext cx="2963073" cy="360040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三者面談（１回／月）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右矢印 45"/>
          <p:cNvSpPr/>
          <p:nvPr/>
        </p:nvSpPr>
        <p:spPr bwMode="auto">
          <a:xfrm>
            <a:off x="7463066" y="4293096"/>
            <a:ext cx="1501424" cy="360040"/>
          </a:xfrm>
          <a:prstGeom prst="rightArrow">
            <a:avLst>
              <a:gd name="adj1" fmla="val 100000"/>
              <a:gd name="adj2" fmla="val 16769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所内（１回／月）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右矢印 46"/>
          <p:cNvSpPr/>
          <p:nvPr/>
        </p:nvSpPr>
        <p:spPr bwMode="auto">
          <a:xfrm>
            <a:off x="1331640" y="1916832"/>
            <a:ext cx="6096634" cy="395718"/>
          </a:xfrm>
          <a:prstGeom prst="rightArrow">
            <a:avLst>
              <a:gd name="adj1" fmla="val 100000"/>
              <a:gd name="adj2" fmla="val 12242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訪問看護師向け研修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（訪問看護ステーション協会、教育ステーション等にて実施）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 bwMode="auto">
          <a:xfrm>
            <a:off x="1547664" y="1933572"/>
            <a:ext cx="1035114" cy="378978"/>
          </a:xfrm>
          <a:prstGeom prst="rightArrow">
            <a:avLst>
              <a:gd name="adj1" fmla="val 100000"/>
              <a:gd name="adj2" fmla="val 12242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（新任向け）訪問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看護師階層別研修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右矢印 47"/>
          <p:cNvSpPr/>
          <p:nvPr/>
        </p:nvSpPr>
        <p:spPr bwMode="auto">
          <a:xfrm>
            <a:off x="3491880" y="4365104"/>
            <a:ext cx="800943" cy="288032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square" lIns="36000" tIns="36000" rIns="36000" bIns="36000" anchor="ctr"/>
          <a:lstStyle/>
          <a:p>
            <a:pPr>
              <a:defRPr/>
            </a:pP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評価シート更新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右矢印 48"/>
          <p:cNvSpPr/>
          <p:nvPr/>
        </p:nvSpPr>
        <p:spPr bwMode="auto">
          <a:xfrm>
            <a:off x="6516216" y="4365104"/>
            <a:ext cx="800943" cy="288031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square" lIns="36000" tIns="36000" rIns="36000" bIns="36000" anchor="ctr"/>
          <a:lstStyle/>
          <a:p>
            <a:pPr>
              <a:defRPr/>
            </a:pP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評価シート更新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右矢印 49"/>
          <p:cNvSpPr/>
          <p:nvPr/>
        </p:nvSpPr>
        <p:spPr bwMode="auto">
          <a:xfrm>
            <a:off x="4605114" y="2924944"/>
            <a:ext cx="2823160" cy="360040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9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→病棟研修の病院は、訪問看護ステーション協会が</a:t>
            </a:r>
            <a:endParaRPr lang="en-US" altLang="ja-JP" sz="9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病院と調整する等、研修受講を支援</a:t>
            </a:r>
            <a:endParaRPr lang="ja-JP" altLang="en-US" sz="9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右矢印 50"/>
          <p:cNvSpPr/>
          <p:nvPr/>
        </p:nvSpPr>
        <p:spPr bwMode="auto">
          <a:xfrm>
            <a:off x="179511" y="4653136"/>
            <a:ext cx="8784977" cy="288032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  <a:effectLst/>
          <a:extLst/>
        </p:spPr>
        <p:txBody>
          <a:bodyPr wrap="none" lIns="90000" tIns="36000" rIns="90000" bIns="36000" anchor="ctr"/>
          <a:lstStyle/>
          <a:p>
            <a:pPr>
              <a:defRPr/>
            </a:pP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「新任訪問看護職員」</a:t>
            </a:r>
            <a:r>
              <a:rPr lang="ja-JP" altLang="en-US" sz="8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とは</a:t>
            </a: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、訪問</a:t>
            </a:r>
            <a:r>
              <a:rPr lang="ja-JP" altLang="en-US" sz="8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看護ステーションの業務に従事し、その期間が</a:t>
            </a: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概ね</a:t>
            </a:r>
            <a:r>
              <a:rPr lang="en-US" altLang="ja-JP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年以内</a:t>
            </a: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の、府内の訪問</a:t>
            </a:r>
            <a:r>
              <a:rPr lang="ja-JP" altLang="en-US" sz="8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看護ステーションに勤務</a:t>
            </a: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する保健師</a:t>
            </a:r>
            <a:r>
              <a:rPr lang="ja-JP" altLang="en-US" sz="8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、助産師、看護師及び准</a:t>
            </a:r>
            <a:r>
              <a:rPr lang="ja-JP" altLang="en-US" sz="800" b="1" u="sng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看護師と定義する。</a:t>
            </a:r>
            <a:endParaRPr lang="ja-JP" altLang="en-US" sz="800" b="1" u="sng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右矢印 51"/>
          <p:cNvSpPr/>
          <p:nvPr/>
        </p:nvSpPr>
        <p:spPr bwMode="auto">
          <a:xfrm>
            <a:off x="2618929" y="4365104"/>
            <a:ext cx="800943" cy="288032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square" lIns="36000" tIns="36000" rIns="36000" bIns="36000" anchor="ctr"/>
          <a:lstStyle/>
          <a:p>
            <a:pPr>
              <a:defRPr/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評価シート更新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657225"/>
            <a:ext cx="6069286" cy="161583"/>
          </a:xfrm>
          <a:prstGeom prst="rect">
            <a:avLst/>
          </a:prstGeom>
          <a:solidFill>
            <a:schemeClr val="accent6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　　施　　年　　度</a:t>
            </a:r>
            <a:endParaRPr kumimoji="1"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1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FFC000"/>
            </a:gs>
            <a:gs pos="100000">
              <a:srgbClr val="FFC000"/>
            </a:gs>
          </a:gsLst>
          <a:lin ang="5400000" scaled="0"/>
        </a:gradFill>
        <a:ln>
          <a:noFill/>
        </a:ln>
      </a:spPr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kumimoji="1" sz="1050" b="1" dirty="0" smtClean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8766</TotalTime>
  <Words>327</Words>
  <Application>Microsoft Office PowerPoint</Application>
  <PresentationFormat>画面に合わせる (4:3)</PresentationFormat>
  <Paragraphs>96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451</cp:revision>
  <cp:lastPrinted>2016-03-08T07:44:12Z</cp:lastPrinted>
  <dcterms:created xsi:type="dcterms:W3CDTF">2013-06-05T07:56:49Z</dcterms:created>
  <dcterms:modified xsi:type="dcterms:W3CDTF">2017-04-06T06:08:30Z</dcterms:modified>
</cp:coreProperties>
</file>