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0" r:id="rId4"/>
    <p:sldId id="259" r:id="rId5"/>
  </p:sldIdLst>
  <p:sldSz cx="7559675" cy="106918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3399"/>
    <a:srgbClr val="FF98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2" autoAdjust="0"/>
    <p:restoredTop sz="94660"/>
  </p:normalViewPr>
  <p:slideViewPr>
    <p:cSldViewPr snapToGrid="0">
      <p:cViewPr>
        <p:scale>
          <a:sx n="75" d="100"/>
          <a:sy n="75" d="100"/>
        </p:scale>
        <p:origin x="79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8314B8B-AA43-4C32-81AA-8E107542CE1F}" type="datetimeFigureOut">
              <a:rPr kumimoji="1" lang="ja-JP" altLang="en-US" smtClean="0"/>
              <a:t>2022/1/6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16051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8314B8B-AA43-4C32-81AA-8E107542CE1F}" type="datetimeFigureOut">
              <a:rPr kumimoji="1" lang="ja-JP" altLang="en-US" smtClean="0"/>
              <a:t>2022/1/6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994677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8314B8B-AA43-4C32-81AA-8E107542CE1F}" type="datetimeFigureOut">
              <a:rPr kumimoji="1" lang="ja-JP" altLang="en-US" smtClean="0"/>
              <a:t>2022/1/6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2148507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8314B8B-AA43-4C32-81AA-8E107542CE1F}" type="datetimeFigureOut">
              <a:rPr kumimoji="1" lang="ja-JP" altLang="en-US" smtClean="0"/>
              <a:t>2022/1/6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423953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8314B8B-AA43-4C32-81AA-8E107542CE1F}" type="datetimeFigureOut">
              <a:rPr kumimoji="1" lang="ja-JP" altLang="en-US" smtClean="0"/>
              <a:t>2022/1/6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1557976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8314B8B-AA43-4C32-81AA-8E107542CE1F}" type="datetimeFigureOut">
              <a:rPr kumimoji="1" lang="ja-JP" altLang="en-US" smtClean="0"/>
              <a:t>2022/1/6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3537295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smtClean="0"/>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smtClean="0"/>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8314B8B-AA43-4C32-81AA-8E107542CE1F}" type="datetimeFigureOut">
              <a:rPr kumimoji="1" lang="ja-JP" altLang="en-US" smtClean="0"/>
              <a:t>2022/1/6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314700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08314B8B-AA43-4C32-81AA-8E107542CE1F}" type="datetimeFigureOut">
              <a:rPr kumimoji="1" lang="ja-JP" altLang="en-US" smtClean="0"/>
              <a:t>2022/1/6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975836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14B8B-AA43-4C32-81AA-8E107542CE1F}" type="datetimeFigureOut">
              <a:rPr kumimoji="1" lang="ja-JP" altLang="en-US" smtClean="0"/>
              <a:t>2022/1/6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3452159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8314B8B-AA43-4C32-81AA-8E107542CE1F}" type="datetimeFigureOut">
              <a:rPr kumimoji="1" lang="ja-JP" altLang="en-US" smtClean="0"/>
              <a:t>2022/1/6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1497761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smtClean="0"/>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8314B8B-AA43-4C32-81AA-8E107542CE1F}" type="datetimeFigureOut">
              <a:rPr kumimoji="1" lang="ja-JP" altLang="en-US" smtClean="0"/>
              <a:t>2022/1/6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1611968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08314B8B-AA43-4C32-81AA-8E107542CE1F}" type="datetimeFigureOut">
              <a:rPr kumimoji="1" lang="ja-JP" altLang="en-US" smtClean="0"/>
              <a:t>2022/1/6</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0F1321BA-7376-4007-A8B4-1F411CF63F7C}" type="slidenum">
              <a:rPr kumimoji="1" lang="ja-JP" altLang="en-US" smtClean="0"/>
              <a:t>‹#›</a:t>
            </a:fld>
            <a:endParaRPr kumimoji="1" lang="ja-JP" altLang="en-US"/>
          </a:p>
        </p:txBody>
      </p:sp>
    </p:spTree>
    <p:extLst>
      <p:ext uri="{BB962C8B-B14F-4D97-AF65-F5344CB8AC3E}">
        <p14:creationId xmlns:p14="http://schemas.microsoft.com/office/powerpoint/2010/main" val="11773419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4928874" y="148479"/>
            <a:ext cx="2496662" cy="1645687"/>
          </a:xfrm>
          <a:prstGeom prst="rect">
            <a:avLst/>
          </a:prstGeom>
        </p:spPr>
      </p:pic>
      <p:sp>
        <p:nvSpPr>
          <p:cNvPr id="7" name="テキスト ボックス 2"/>
          <p:cNvSpPr txBox="1">
            <a:spLocks noChangeArrowheads="1"/>
          </p:cNvSpPr>
          <p:nvPr/>
        </p:nvSpPr>
        <p:spPr bwMode="auto">
          <a:xfrm>
            <a:off x="3981495" y="3695043"/>
            <a:ext cx="2978843" cy="180000"/>
          </a:xfrm>
          <a:prstGeom prst="rect">
            <a:avLst/>
          </a:prstGeom>
          <a:noFill/>
          <a:ln w="9525">
            <a:noFill/>
            <a:miter lim="800000"/>
            <a:headEnd/>
            <a:tailEnd/>
          </a:ln>
        </p:spPr>
        <p:txBody>
          <a:bodyPr rot="0" vert="horz" wrap="square" lIns="72000" tIns="0" rIns="72000" bIns="0" anchor="t" anchorCtr="0">
            <a:spAutoFit/>
          </a:bodyPr>
          <a:lstStyle/>
          <a:p>
            <a:pPr algn="ctr">
              <a:spcAft>
                <a:spcPts val="0"/>
              </a:spcAft>
            </a:pPr>
            <a:r>
              <a:rPr lang="ja-JP" sz="1000" kern="100" dirty="0">
                <a:effectLst/>
                <a:latin typeface="Century" panose="02040604050505020304" pitchFamily="18" charset="0"/>
                <a:ea typeface="ＭＳ 明朝" panose="02020609040205080304" pitchFamily="17" charset="-128"/>
                <a:cs typeface="Times New Roman" panose="02020603050405020304" pitchFamily="18" charset="0"/>
              </a:rPr>
              <a:t>図</a:t>
            </a:r>
            <a:r>
              <a:rPr lang="en-US" sz="1000" kern="100" dirty="0">
                <a:effectLst/>
                <a:latin typeface="Century" panose="02040604050505020304" pitchFamily="18" charset="0"/>
                <a:ea typeface="ＭＳ 明朝" panose="02020609040205080304" pitchFamily="17" charset="-128"/>
                <a:cs typeface="Times New Roman" panose="02020603050405020304" pitchFamily="18" charset="0"/>
              </a:rPr>
              <a:t>1</a:t>
            </a:r>
            <a:r>
              <a:rPr lang="ja-JP" sz="1000" kern="100" dirty="0" err="1">
                <a:effectLst/>
                <a:latin typeface="Century" panose="02040604050505020304" pitchFamily="18" charset="0"/>
                <a:ea typeface="ＭＳ 明朝" panose="02020609040205080304" pitchFamily="17" charset="-128"/>
                <a:cs typeface="Times New Roman" panose="02020603050405020304" pitchFamily="18" charset="0"/>
              </a:rPr>
              <a:t>．</a:t>
            </a:r>
            <a:r>
              <a:rPr lang="ja-JP" sz="1000" kern="100" dirty="0">
                <a:effectLst/>
                <a:latin typeface="Century" panose="02040604050505020304" pitchFamily="18" charset="0"/>
                <a:ea typeface="ＭＳ 明朝" panose="02020609040205080304" pitchFamily="17" charset="-128"/>
                <a:cs typeface="Times New Roman" panose="02020603050405020304" pitchFamily="18" charset="0"/>
              </a:rPr>
              <a:t>新大阪をとりまく環境（イメージ）</a:t>
            </a:r>
          </a:p>
        </p:txBody>
      </p:sp>
      <p:sp>
        <p:nvSpPr>
          <p:cNvPr id="13" name="正方形/長方形 12"/>
          <p:cNvSpPr/>
          <p:nvPr/>
        </p:nvSpPr>
        <p:spPr>
          <a:xfrm>
            <a:off x="505624" y="2109663"/>
            <a:ext cx="2960321" cy="1477328"/>
          </a:xfrm>
          <a:prstGeom prst="rect">
            <a:avLst/>
          </a:prstGeom>
        </p:spPr>
        <p:txBody>
          <a:bodyPr wrap="square">
            <a:spAutoFit/>
          </a:bodyPr>
          <a:lstStyle/>
          <a:p>
            <a:pPr marL="85725" indent="-85725">
              <a:lnSpc>
                <a:spcPts val="1800"/>
              </a:lnSpc>
            </a:pPr>
            <a:r>
              <a:rPr lang="ja-JP"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2037</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年頃予定の</a:t>
            </a:r>
            <a:r>
              <a:rPr lang="ja-JP"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リニア</a:t>
            </a:r>
            <a:r>
              <a:rPr lang="ja-JP" altLang="ja-JP" sz="1200" dirty="0">
                <a:latin typeface="HGPｺﾞｼｯｸM" panose="020B0600000000000000" pitchFamily="50" charset="-128"/>
                <a:ea typeface="HGPｺﾞｼｯｸM" panose="020B0600000000000000" pitchFamily="50" charset="-128"/>
                <a:cs typeface="Times New Roman" panose="02020603050405020304" pitchFamily="18" charset="0"/>
              </a:rPr>
              <a:t>中央新幹線の全線開業によるスーパー・メガリージョンの形成や</a:t>
            </a:r>
            <a:r>
              <a:rPr lang="ja-JP"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社会</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状況</a:t>
            </a:r>
            <a:r>
              <a:rPr lang="ja-JP"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の</a:t>
            </a:r>
            <a:r>
              <a:rPr lang="ja-JP" altLang="ja-JP" sz="1200" dirty="0">
                <a:latin typeface="HGPｺﾞｼｯｸM" panose="020B0600000000000000" pitchFamily="50" charset="-128"/>
                <a:ea typeface="HGPｺﾞｼｯｸM" panose="020B0600000000000000" pitchFamily="50" charset="-128"/>
                <a:cs typeface="Times New Roman" panose="02020603050405020304" pitchFamily="18" charset="0"/>
              </a:rPr>
              <a:t>変化に備え</a:t>
            </a:r>
            <a:r>
              <a:rPr lang="ja-JP"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広域交通の一大ハブ拠点となる</a:t>
            </a:r>
            <a:r>
              <a:rPr lang="ja-JP"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新</a:t>
            </a:r>
            <a:r>
              <a:rPr lang="ja-JP" altLang="ja-JP" sz="1200" dirty="0">
                <a:latin typeface="HGPｺﾞｼｯｸM" panose="020B0600000000000000" pitchFamily="50" charset="-128"/>
                <a:ea typeface="HGPｺﾞｼｯｸM" panose="020B0600000000000000" pitchFamily="50" charset="-128"/>
                <a:cs typeface="Times New Roman" panose="02020603050405020304" pitchFamily="18" charset="0"/>
              </a:rPr>
              <a:t>大阪駅周辺地域の</a:t>
            </a:r>
            <a:r>
              <a:rPr lang="en-US" altLang="ja-JP" sz="1200" dirty="0">
                <a:latin typeface="HGPｺﾞｼｯｸM" panose="020B0600000000000000" pitchFamily="50" charset="-128"/>
                <a:ea typeface="HGPｺﾞｼｯｸM" panose="020B0600000000000000" pitchFamily="50" charset="-128"/>
                <a:cs typeface="Times New Roman" panose="02020603050405020304" pitchFamily="18" charset="0"/>
              </a:rPr>
              <a:t>20</a:t>
            </a:r>
            <a:r>
              <a:rPr lang="ja-JP" altLang="ja-JP" sz="1200" dirty="0">
                <a:latin typeface="HGPｺﾞｼｯｸM" panose="020B0600000000000000" pitchFamily="50" charset="-128"/>
                <a:ea typeface="HGPｺﾞｼｯｸM" panose="020B0600000000000000" pitchFamily="50" charset="-128"/>
                <a:cs typeface="Times New Roman" panose="02020603050405020304" pitchFamily="18" charset="0"/>
              </a:rPr>
              <a:t>年から</a:t>
            </a:r>
            <a:r>
              <a:rPr lang="en-US" altLang="ja-JP" sz="1200" dirty="0">
                <a:latin typeface="HGPｺﾞｼｯｸM" panose="020B0600000000000000" pitchFamily="50" charset="-128"/>
                <a:ea typeface="HGPｺﾞｼｯｸM" panose="020B0600000000000000" pitchFamily="50" charset="-128"/>
                <a:cs typeface="Times New Roman" panose="02020603050405020304" pitchFamily="18" charset="0"/>
              </a:rPr>
              <a:t>30</a:t>
            </a:r>
            <a:r>
              <a:rPr lang="ja-JP" altLang="ja-JP" sz="1200" dirty="0">
                <a:latin typeface="HGPｺﾞｼｯｸM" panose="020B0600000000000000" pitchFamily="50" charset="-128"/>
                <a:ea typeface="HGPｺﾞｼｯｸM" panose="020B0600000000000000" pitchFamily="50" charset="-128"/>
                <a:cs typeface="Times New Roman" panose="02020603050405020304" pitchFamily="18" charset="0"/>
              </a:rPr>
              <a:t>年先を見据えた新しいまちづくりのコンセプトを中間的</a:t>
            </a:r>
            <a:r>
              <a:rPr lang="ja-JP"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に</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と</a:t>
            </a:r>
            <a:r>
              <a:rPr lang="ja-JP"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りまとめた</a:t>
            </a:r>
            <a:r>
              <a:rPr lang="ja-JP" altLang="ja-JP" sz="1200" dirty="0">
                <a:latin typeface="HGPｺﾞｼｯｸM" panose="020B0600000000000000" pitchFamily="50" charset="-128"/>
                <a:ea typeface="HGPｺﾞｼｯｸM" panose="020B0600000000000000" pitchFamily="50" charset="-128"/>
                <a:cs typeface="Times New Roman" panose="02020603050405020304" pitchFamily="18" charset="0"/>
              </a:rPr>
              <a:t>ものである。</a:t>
            </a:r>
            <a:endParaRPr lang="ja-JP" altLang="en-US" sz="1200" dirty="0">
              <a:latin typeface="HGPｺﾞｼｯｸM" panose="020B0600000000000000" pitchFamily="50" charset="-128"/>
              <a:ea typeface="HGPｺﾞｼｯｸM" panose="020B0600000000000000" pitchFamily="50" charset="-128"/>
            </a:endParaRPr>
          </a:p>
        </p:txBody>
      </p:sp>
      <p:grpSp>
        <p:nvGrpSpPr>
          <p:cNvPr id="9" name="グループ化 8"/>
          <p:cNvGrpSpPr/>
          <p:nvPr/>
        </p:nvGrpSpPr>
        <p:grpSpPr>
          <a:xfrm>
            <a:off x="505624" y="1520031"/>
            <a:ext cx="6840000" cy="276999"/>
            <a:chOff x="290878" y="1494631"/>
            <a:chExt cx="7046913" cy="276999"/>
          </a:xfrm>
        </p:grpSpPr>
        <p:sp>
          <p:nvSpPr>
            <p:cNvPr id="14" name="テキスト ボックス 15"/>
            <p:cNvSpPr txBox="1"/>
            <p:nvPr/>
          </p:nvSpPr>
          <p:spPr>
            <a:xfrm>
              <a:off x="290878" y="1527343"/>
              <a:ext cx="207645" cy="228600"/>
            </a:xfrm>
            <a:prstGeom prst="rect">
              <a:avLst/>
            </a:prstGeom>
            <a:solidFill>
              <a:schemeClr val="tx1"/>
            </a:solidFill>
            <a:ln w="6350">
              <a:solidFill>
                <a:prstClr val="black"/>
              </a:solid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800"/>
                </a:lnSpc>
                <a:spcAft>
                  <a:spcPts val="0"/>
                </a:spcAft>
              </a:pPr>
              <a:r>
                <a:rPr lang="ja-JP" altLang="en-US" sz="1600"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１</a:t>
              </a:r>
              <a:endParaRPr lang="ja-JP" sz="16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16" name="直線コネクタ 15"/>
            <p:cNvCxnSpPr/>
            <p:nvPr/>
          </p:nvCxnSpPr>
          <p:spPr>
            <a:xfrm>
              <a:off x="394701" y="1751499"/>
              <a:ext cx="6943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498524" y="1494631"/>
              <a:ext cx="3353118" cy="276999"/>
            </a:xfrm>
            <a:prstGeom prst="rect">
              <a:avLst/>
            </a:prstGeom>
            <a:noFill/>
          </p:spPr>
          <p:txBody>
            <a:bodyPr wrap="square" rtlCol="0">
              <a:spAutoFit/>
            </a:bodyPr>
            <a:lstStyle/>
            <a:p>
              <a:r>
                <a:rPr lang="ja-JP" altLang="ja-JP" sz="1200" b="1" dirty="0">
                  <a:latin typeface="HGPｺﾞｼｯｸM" panose="020B0600000000000000" pitchFamily="50" charset="-128"/>
                  <a:ea typeface="HGPｺﾞｼｯｸM" panose="020B0600000000000000" pitchFamily="50" charset="-128"/>
                </a:rPr>
                <a:t>まちづくり方針の骨格の位置づけと検討対象地域</a:t>
              </a:r>
              <a:endParaRPr kumimoji="1" lang="ja-JP" altLang="en-US" sz="1200" dirty="0">
                <a:latin typeface="HGPｺﾞｼｯｸM" panose="020B0600000000000000" pitchFamily="50" charset="-128"/>
                <a:ea typeface="HGPｺﾞｼｯｸM" panose="020B0600000000000000" pitchFamily="50" charset="-128"/>
              </a:endParaRPr>
            </a:p>
          </p:txBody>
        </p:sp>
      </p:grpSp>
      <p:sp>
        <p:nvSpPr>
          <p:cNvPr id="3" name="正方形/長方形 2"/>
          <p:cNvSpPr/>
          <p:nvPr/>
        </p:nvSpPr>
        <p:spPr>
          <a:xfrm>
            <a:off x="507846" y="1856971"/>
            <a:ext cx="2520000" cy="252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dirty="0">
                <a:latin typeface="HGPｺﾞｼｯｸM" panose="020B0600000000000000" pitchFamily="50" charset="-128"/>
                <a:ea typeface="HGPｺﾞｼｯｸM" panose="020B0600000000000000" pitchFamily="50" charset="-128"/>
              </a:rPr>
              <a:t>まちづくり方針の骨格の位置づけ</a:t>
            </a:r>
          </a:p>
        </p:txBody>
      </p:sp>
      <p:grpSp>
        <p:nvGrpSpPr>
          <p:cNvPr id="15" name="グループ化 14"/>
          <p:cNvGrpSpPr>
            <a:grpSpLocks noChangeAspect="1"/>
          </p:cNvGrpSpPr>
          <p:nvPr/>
        </p:nvGrpSpPr>
        <p:grpSpPr>
          <a:xfrm>
            <a:off x="3591099" y="3946017"/>
            <a:ext cx="3672000" cy="1730519"/>
            <a:chOff x="76201" y="76200"/>
            <a:chExt cx="3429000" cy="1613606"/>
          </a:xfrm>
        </p:grpSpPr>
        <p:pic>
          <p:nvPicPr>
            <p:cNvPr id="18" name="図 17"/>
            <p:cNvPicPr>
              <a:picLocks noChangeAspect="1"/>
            </p:cNvPicPr>
            <p:nvPr/>
          </p:nvPicPr>
          <p:blipFill rotWithShape="1">
            <a:blip r:embed="rId3" cstate="print">
              <a:extLst>
                <a:ext uri="{28A0092B-C50C-407E-A947-70E740481C1C}">
                  <a14:useLocalDpi xmlns:a14="http://schemas.microsoft.com/office/drawing/2010/main" val="0"/>
                </a:ext>
              </a:extLst>
            </a:blip>
            <a:srcRect l="12239" t="3520" r="2356" b="56126"/>
            <a:stretch/>
          </p:blipFill>
          <p:spPr bwMode="auto">
            <a:xfrm>
              <a:off x="76201" y="76200"/>
              <a:ext cx="3429000" cy="1419225"/>
            </a:xfrm>
            <a:prstGeom prst="rect">
              <a:avLst/>
            </a:prstGeom>
            <a:noFill/>
            <a:ln w="19050" cap="flat" cmpd="sng" algn="ctr">
              <a:solidFill>
                <a:schemeClr val="bg1">
                  <a:lumMod val="85000"/>
                </a:schemeClr>
              </a:solidFill>
              <a:prstDash val="solid"/>
              <a:round/>
              <a:headEnd type="none" w="med" len="med"/>
              <a:tailEnd type="none" w="med" len="med"/>
            </a:ln>
            <a:extLst>
              <a:ext uri="{53640926-AAD7-44D8-BBD7-CCE9431645EC}">
                <a14:shadowObscured xmlns:a14="http://schemas.microsoft.com/office/drawing/2010/main"/>
              </a:ext>
            </a:extLst>
          </p:spPr>
        </p:pic>
        <p:sp>
          <p:nvSpPr>
            <p:cNvPr id="19" name="テキスト ボックス 2"/>
            <p:cNvSpPr txBox="1">
              <a:spLocks noChangeArrowheads="1"/>
            </p:cNvSpPr>
            <p:nvPr/>
          </p:nvSpPr>
          <p:spPr bwMode="auto">
            <a:xfrm>
              <a:off x="482037" y="1548833"/>
              <a:ext cx="2551140" cy="140973"/>
            </a:xfrm>
            <a:prstGeom prst="rect">
              <a:avLst/>
            </a:prstGeom>
            <a:noFill/>
            <a:ln w="9525">
              <a:noFill/>
              <a:miter lim="800000"/>
              <a:headEnd/>
              <a:tailEnd/>
            </a:ln>
          </p:spPr>
          <p:txBody>
            <a:bodyPr rot="0" vert="horz" wrap="none" lIns="72000" tIns="0" rIns="72000" bIns="0" anchor="t" anchorCtr="0">
              <a:spAutoFit/>
            </a:bodyPr>
            <a:lstStyle/>
            <a:p>
              <a:pPr algn="ctr">
                <a:spcAft>
                  <a:spcPts val="0"/>
                </a:spcAft>
              </a:pPr>
              <a:r>
                <a:rPr lang="ja-JP" sz="1000" kern="100" dirty="0">
                  <a:effectLst/>
                  <a:latin typeface="Century" panose="02040604050505020304" pitchFamily="18" charset="0"/>
                  <a:ea typeface="ＭＳ 明朝" panose="02020609040205080304" pitchFamily="17" charset="-128"/>
                  <a:cs typeface="Times New Roman" panose="02020603050405020304" pitchFamily="18" charset="0"/>
                </a:rPr>
                <a:t>図</a:t>
              </a:r>
              <a:r>
                <a:rPr lang="en-US" sz="1000" kern="100" dirty="0">
                  <a:effectLst/>
                  <a:latin typeface="Century" panose="02040604050505020304" pitchFamily="18" charset="0"/>
                  <a:ea typeface="ＭＳ 明朝" panose="02020609040205080304" pitchFamily="17" charset="-128"/>
                  <a:cs typeface="Times New Roman" panose="02020603050405020304" pitchFamily="18" charset="0"/>
                </a:rPr>
                <a:t>2</a:t>
              </a:r>
              <a:r>
                <a:rPr lang="ja-JP" sz="1000" kern="100" dirty="0" err="1">
                  <a:effectLst/>
                  <a:latin typeface="Century" panose="02040604050505020304" pitchFamily="18" charset="0"/>
                  <a:ea typeface="ＭＳ 明朝" panose="02020609040205080304" pitchFamily="17" charset="-128"/>
                  <a:cs typeface="Times New Roman" panose="02020603050405020304" pitchFamily="18" charset="0"/>
                </a:rPr>
                <a:t>．</a:t>
              </a:r>
              <a:r>
                <a:rPr lang="ja-JP" sz="1000" kern="100" dirty="0">
                  <a:effectLst/>
                  <a:latin typeface="Century" panose="02040604050505020304" pitchFamily="18" charset="0"/>
                  <a:ea typeface="ＭＳ 明朝" panose="02020609040205080304" pitchFamily="17" charset="-128"/>
                  <a:cs typeface="Times New Roman" panose="02020603050405020304" pitchFamily="18" charset="0"/>
                </a:rPr>
                <a:t>新大阪駅周辺地域の概ねの検討対象地域</a:t>
              </a:r>
            </a:p>
          </p:txBody>
        </p:sp>
      </p:grpSp>
      <p:sp>
        <p:nvSpPr>
          <p:cNvPr id="20" name="正方形/長方形 19"/>
          <p:cNvSpPr/>
          <p:nvPr/>
        </p:nvSpPr>
        <p:spPr>
          <a:xfrm>
            <a:off x="505624" y="4185025"/>
            <a:ext cx="2777222" cy="784830"/>
          </a:xfrm>
          <a:prstGeom prst="rect">
            <a:avLst/>
          </a:prstGeom>
        </p:spPr>
        <p:txBody>
          <a:bodyPr wrap="square">
            <a:spAutoFit/>
          </a:bodyPr>
          <a:lstStyle/>
          <a:p>
            <a:pPr marL="85725" indent="-85725">
              <a:lnSpc>
                <a:spcPts val="18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・新大阪駅周辺を中心に、直近の鉄道の交通結節点である十三駅周辺、淡路駅周辺を</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含めた範囲</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とする。</a:t>
            </a:r>
            <a:endParaRPr lang="ja-JP" altLang="en-US" sz="1200" dirty="0">
              <a:latin typeface="HGPｺﾞｼｯｸM" panose="020B0600000000000000" pitchFamily="50" charset="-128"/>
              <a:ea typeface="HGPｺﾞｼｯｸM" panose="020B0600000000000000" pitchFamily="50" charset="-128"/>
            </a:endParaRPr>
          </a:p>
        </p:txBody>
      </p:sp>
      <p:sp>
        <p:nvSpPr>
          <p:cNvPr id="21" name="正方形/長方形 20"/>
          <p:cNvSpPr/>
          <p:nvPr/>
        </p:nvSpPr>
        <p:spPr>
          <a:xfrm>
            <a:off x="507846" y="3931170"/>
            <a:ext cx="2520000" cy="252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zh-TW" altLang="en-US" sz="1200" dirty="0">
                <a:latin typeface="HGPｺﾞｼｯｸM" panose="020B0600000000000000" pitchFamily="50" charset="-128"/>
                <a:ea typeface="HGPｺﾞｼｯｸM" panose="020B0600000000000000" pitchFamily="50" charset="-128"/>
              </a:rPr>
              <a:t>新大阪駅周辺地域（検討対象地域）</a:t>
            </a:r>
            <a:endParaRPr kumimoji="1" lang="ja-JP" altLang="en-US" sz="1200" dirty="0">
              <a:latin typeface="HGPｺﾞｼｯｸM" panose="020B0600000000000000" pitchFamily="50" charset="-128"/>
              <a:ea typeface="HGPｺﾞｼｯｸM" panose="020B0600000000000000" pitchFamily="50" charset="-128"/>
            </a:endParaRPr>
          </a:p>
        </p:txBody>
      </p:sp>
      <p:grpSp>
        <p:nvGrpSpPr>
          <p:cNvPr id="2" name="グループ化 1"/>
          <p:cNvGrpSpPr/>
          <p:nvPr/>
        </p:nvGrpSpPr>
        <p:grpSpPr>
          <a:xfrm>
            <a:off x="505624" y="5843004"/>
            <a:ext cx="6840000" cy="276999"/>
            <a:chOff x="290877" y="5800538"/>
            <a:chExt cx="7046913" cy="276999"/>
          </a:xfrm>
        </p:grpSpPr>
        <p:sp>
          <p:nvSpPr>
            <p:cNvPr id="22" name="テキスト ボックス 15"/>
            <p:cNvSpPr txBox="1"/>
            <p:nvPr/>
          </p:nvSpPr>
          <p:spPr>
            <a:xfrm>
              <a:off x="290877" y="5833250"/>
              <a:ext cx="207645" cy="228600"/>
            </a:xfrm>
            <a:prstGeom prst="rect">
              <a:avLst/>
            </a:prstGeom>
            <a:solidFill>
              <a:schemeClr val="tx1"/>
            </a:solidFill>
            <a:ln w="6350">
              <a:solidFill>
                <a:prstClr val="black"/>
              </a:solid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800"/>
                </a:lnSpc>
                <a:spcAft>
                  <a:spcPts val="0"/>
                </a:spcAft>
              </a:pPr>
              <a:r>
                <a:rPr lang="en-US" altLang="ja-JP" sz="1600" kern="100"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2</a:t>
              </a:r>
              <a:endParaRPr lang="ja-JP" sz="16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23" name="直線コネクタ 22"/>
            <p:cNvCxnSpPr/>
            <p:nvPr/>
          </p:nvCxnSpPr>
          <p:spPr>
            <a:xfrm>
              <a:off x="394700" y="6059945"/>
              <a:ext cx="6943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498523" y="5800538"/>
              <a:ext cx="5841317" cy="276999"/>
            </a:xfrm>
            <a:prstGeom prst="rect">
              <a:avLst/>
            </a:prstGeom>
            <a:noFill/>
          </p:spPr>
          <p:txBody>
            <a:bodyPr wrap="square" rtlCol="0">
              <a:spAutoFit/>
            </a:bodyPr>
            <a:lstStyle/>
            <a:p>
              <a:r>
                <a:rPr lang="ja-JP" altLang="en-US" sz="1200" b="1" dirty="0">
                  <a:latin typeface="HGPｺﾞｼｯｸM" panose="020B0600000000000000" pitchFamily="50" charset="-128"/>
                  <a:ea typeface="HGPｺﾞｼｯｸM" panose="020B0600000000000000" pitchFamily="50" charset="-128"/>
                </a:rPr>
                <a:t>踏まえるべき社会状況と大阪都市圏のポテンシャルと新大阪の広域交通ターミナル化</a:t>
              </a:r>
              <a:endParaRPr kumimoji="1" lang="ja-JP" altLang="en-US" sz="1200" dirty="0">
                <a:latin typeface="HGPｺﾞｼｯｸM" panose="020B0600000000000000" pitchFamily="50" charset="-128"/>
                <a:ea typeface="HGPｺﾞｼｯｸM" panose="020B0600000000000000" pitchFamily="50" charset="-128"/>
              </a:endParaRPr>
            </a:p>
          </p:txBody>
        </p:sp>
      </p:grpSp>
      <p:sp>
        <p:nvSpPr>
          <p:cNvPr id="26" name="テキスト ボックス 2"/>
          <p:cNvSpPr txBox="1">
            <a:spLocks noChangeArrowheads="1"/>
          </p:cNvSpPr>
          <p:nvPr/>
        </p:nvSpPr>
        <p:spPr bwMode="auto">
          <a:xfrm>
            <a:off x="3162927" y="10062379"/>
            <a:ext cx="3934905" cy="153888"/>
          </a:xfrm>
          <a:prstGeom prst="rect">
            <a:avLst/>
          </a:prstGeom>
          <a:noFill/>
          <a:ln w="9525">
            <a:noFill/>
            <a:miter lim="800000"/>
            <a:headEnd/>
            <a:tailEnd/>
          </a:ln>
        </p:spPr>
        <p:txBody>
          <a:bodyPr rot="0" vert="horz" wrap="none" lIns="72000" tIns="0" rIns="72000" bIns="0" anchor="t" anchorCtr="0">
            <a:spAutoFit/>
          </a:bodyPr>
          <a:lstStyle/>
          <a:p>
            <a:pPr algn="ctr">
              <a:spcAft>
                <a:spcPts val="0"/>
              </a:spcAft>
            </a:pPr>
            <a:r>
              <a:rPr lang="ja-JP" sz="1000" kern="100" dirty="0">
                <a:effectLst/>
                <a:latin typeface="Century" panose="02040604050505020304" pitchFamily="18" charset="0"/>
                <a:ea typeface="ＭＳ 明朝" panose="02020609040205080304" pitchFamily="17" charset="-128"/>
                <a:cs typeface="Times New Roman" panose="02020603050405020304" pitchFamily="18" charset="0"/>
              </a:rPr>
              <a:t>図</a:t>
            </a:r>
            <a:r>
              <a:rPr lang="en-US" sz="1000" kern="100" dirty="0">
                <a:effectLst/>
                <a:latin typeface="Century" panose="02040604050505020304" pitchFamily="18" charset="0"/>
                <a:ea typeface="ＭＳ 明朝" panose="02020609040205080304" pitchFamily="17" charset="-128"/>
                <a:cs typeface="Times New Roman" panose="02020603050405020304" pitchFamily="18" charset="0"/>
              </a:rPr>
              <a:t>3</a:t>
            </a:r>
            <a:r>
              <a:rPr lang="ja-JP" sz="1000" kern="100" dirty="0" err="1">
                <a:effectLst/>
                <a:latin typeface="Century" panose="02040604050505020304" pitchFamily="18" charset="0"/>
                <a:ea typeface="ＭＳ 明朝" panose="02020609040205080304" pitchFamily="17" charset="-128"/>
                <a:cs typeface="Times New Roman" panose="02020603050405020304" pitchFamily="18" charset="0"/>
              </a:rPr>
              <a:t>．</a:t>
            </a:r>
            <a:r>
              <a:rPr lang="ja-JP" sz="1000" kern="100" dirty="0">
                <a:effectLst/>
                <a:latin typeface="Century" panose="02040604050505020304" pitchFamily="18" charset="0"/>
                <a:ea typeface="ＭＳ 明朝" panose="02020609040205080304" pitchFamily="17" charset="-128"/>
                <a:cs typeface="Times New Roman" panose="02020603050405020304" pitchFamily="18" charset="0"/>
              </a:rPr>
              <a:t>新大阪駅に関する鉄道・高速道路ネットワーク（</a:t>
            </a:r>
            <a:r>
              <a:rPr 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イメージ）</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7" name="正方形/長方形 26"/>
          <p:cNvSpPr/>
          <p:nvPr/>
        </p:nvSpPr>
        <p:spPr>
          <a:xfrm>
            <a:off x="505624" y="6436884"/>
            <a:ext cx="6634333" cy="1118255"/>
          </a:xfrm>
          <a:prstGeom prst="rect">
            <a:avLst/>
          </a:prstGeom>
        </p:spPr>
        <p:txBody>
          <a:bodyPr wrap="square">
            <a:spAutoFit/>
          </a:bodyPr>
          <a:lstStyle/>
          <a:p>
            <a:pPr marL="85725" indent="-85725">
              <a:lnSpc>
                <a:spcPts val="16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・スーパー・メガリージョンの形成による</a:t>
            </a:r>
            <a:r>
              <a:rPr lang="en-US" altLang="ja-JP" sz="1200" dirty="0">
                <a:latin typeface="HGPｺﾞｼｯｸM" panose="020B0600000000000000" pitchFamily="50" charset="-128"/>
                <a:ea typeface="HGPｺﾞｼｯｸM" panose="020B0600000000000000" pitchFamily="50" charset="-128"/>
                <a:cs typeface="Times New Roman" panose="02020603050405020304" pitchFamily="18" charset="0"/>
              </a:rPr>
              <a:t>7000</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万人の巨大都市圏の</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形成</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lnSpc>
                <a:spcPts val="16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・アジアダイナミズム</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（人口、経済）の</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進展</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lnSpc>
                <a:spcPts val="16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Society5.0</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（超スマート社会）の到来</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lnSpc>
                <a:spcPts val="16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・災害</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（大規模</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地震等）</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への</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対応</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lnSpc>
                <a:spcPts val="16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・持続</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可能</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なまちづくり</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200" dirty="0">
                <a:latin typeface="HGPｺﾞｼｯｸM" panose="020B0600000000000000" pitchFamily="50" charset="-128"/>
                <a:ea typeface="HGPｺﾞｼｯｸM" panose="020B0600000000000000" pitchFamily="50" charset="-128"/>
                <a:cs typeface="Times New Roman" panose="02020603050405020304" pitchFamily="18" charset="0"/>
              </a:rPr>
              <a:t>SDG</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ｓ）</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など</a:t>
            </a:r>
            <a:endParaRPr lang="ja-JP" altLang="en-US" sz="1200" dirty="0">
              <a:latin typeface="HGPｺﾞｼｯｸM" panose="020B0600000000000000" pitchFamily="50" charset="-128"/>
              <a:ea typeface="HGPｺﾞｼｯｸM" panose="020B0600000000000000" pitchFamily="50" charset="-128"/>
            </a:endParaRPr>
          </a:p>
        </p:txBody>
      </p:sp>
      <p:sp>
        <p:nvSpPr>
          <p:cNvPr id="28" name="正方形/長方形 27"/>
          <p:cNvSpPr/>
          <p:nvPr/>
        </p:nvSpPr>
        <p:spPr>
          <a:xfrm>
            <a:off x="507846" y="6185163"/>
            <a:ext cx="2340000" cy="252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a:latin typeface="HGPｺﾞｼｯｸM" panose="020B0600000000000000" pitchFamily="50" charset="-128"/>
                <a:ea typeface="HGPｺﾞｼｯｸM" panose="020B0600000000000000" pitchFamily="50" charset="-128"/>
              </a:rPr>
              <a:t>踏まえるべき社会状況</a:t>
            </a:r>
            <a:endParaRPr kumimoji="1" lang="ja-JP" altLang="en-US" sz="1200" dirty="0">
              <a:latin typeface="HGPｺﾞｼｯｸM" panose="020B0600000000000000" pitchFamily="50" charset="-128"/>
              <a:ea typeface="HGPｺﾞｼｯｸM" panose="020B0600000000000000" pitchFamily="50" charset="-128"/>
            </a:endParaRPr>
          </a:p>
        </p:txBody>
      </p:sp>
      <p:sp>
        <p:nvSpPr>
          <p:cNvPr id="29" name="正方形/長方形 28"/>
          <p:cNvSpPr/>
          <p:nvPr/>
        </p:nvSpPr>
        <p:spPr>
          <a:xfrm>
            <a:off x="507846" y="7817860"/>
            <a:ext cx="2484000" cy="1118255"/>
          </a:xfrm>
          <a:prstGeom prst="rect">
            <a:avLst/>
          </a:prstGeom>
        </p:spPr>
        <p:txBody>
          <a:bodyPr wrap="square">
            <a:spAutoFit/>
          </a:bodyPr>
          <a:lstStyle/>
          <a:p>
            <a:pPr marL="85725" indent="-85725">
              <a:lnSpc>
                <a:spcPts val="16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・大阪都市圏に</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はものづくり</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や医療、ライフサイエンスなどの産業・学術研究拠点、ベンチャー企業の集積、観光資源など多様な魅力をもつ都市拠点がコンパクトに集積。</a:t>
            </a:r>
            <a:endParaRPr lang="ja-JP" altLang="en-US" sz="1200" dirty="0">
              <a:latin typeface="HGPｺﾞｼｯｸM" panose="020B0600000000000000" pitchFamily="50" charset="-128"/>
              <a:ea typeface="HGPｺﾞｼｯｸM" panose="020B0600000000000000" pitchFamily="50" charset="-128"/>
            </a:endParaRPr>
          </a:p>
        </p:txBody>
      </p:sp>
      <p:sp>
        <p:nvSpPr>
          <p:cNvPr id="30" name="正方形/長方形 29"/>
          <p:cNvSpPr/>
          <p:nvPr/>
        </p:nvSpPr>
        <p:spPr>
          <a:xfrm>
            <a:off x="507847" y="7575586"/>
            <a:ext cx="2340000" cy="252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a:latin typeface="HGPｺﾞｼｯｸM" panose="020B0600000000000000" pitchFamily="50" charset="-128"/>
                <a:ea typeface="HGPｺﾞｼｯｸM" panose="020B0600000000000000" pitchFamily="50" charset="-128"/>
              </a:rPr>
              <a:t>大阪都市圏のポテンシャル</a:t>
            </a:r>
            <a:endParaRPr kumimoji="1" lang="ja-JP" altLang="en-US" sz="1200" dirty="0">
              <a:latin typeface="HGPｺﾞｼｯｸM" panose="020B0600000000000000" pitchFamily="50" charset="-128"/>
              <a:ea typeface="HGPｺﾞｼｯｸM" panose="020B0600000000000000" pitchFamily="50" charset="-128"/>
            </a:endParaRPr>
          </a:p>
        </p:txBody>
      </p:sp>
      <p:sp>
        <p:nvSpPr>
          <p:cNvPr id="31" name="正方形/長方形 30"/>
          <p:cNvSpPr/>
          <p:nvPr/>
        </p:nvSpPr>
        <p:spPr>
          <a:xfrm>
            <a:off x="505624" y="9218009"/>
            <a:ext cx="2484000" cy="1118255"/>
          </a:xfrm>
          <a:prstGeom prst="rect">
            <a:avLst/>
          </a:prstGeom>
        </p:spPr>
        <p:txBody>
          <a:bodyPr wrap="square">
            <a:spAutoFit/>
          </a:bodyPr>
          <a:lstStyle/>
          <a:p>
            <a:pPr marL="85725" indent="-85725">
              <a:lnSpc>
                <a:spcPts val="16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・新大阪駅はリニア</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中央・北陸新幹線</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や淀川左岸線</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など、鉄道</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・道路の広域交通ネットワークの整備が進み、日本屈指の一大広域交通ターミナルとなる。</a:t>
            </a:r>
            <a:endParaRPr lang="ja-JP" altLang="en-US" sz="1200" dirty="0">
              <a:latin typeface="HGPｺﾞｼｯｸM" panose="020B0600000000000000" pitchFamily="50" charset="-128"/>
              <a:ea typeface="HGPｺﾞｼｯｸM" panose="020B0600000000000000" pitchFamily="50" charset="-128"/>
            </a:endParaRPr>
          </a:p>
        </p:txBody>
      </p:sp>
      <p:sp>
        <p:nvSpPr>
          <p:cNvPr id="32" name="正方形/長方形 31"/>
          <p:cNvSpPr/>
          <p:nvPr/>
        </p:nvSpPr>
        <p:spPr>
          <a:xfrm>
            <a:off x="507847" y="8966009"/>
            <a:ext cx="2340000" cy="252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a:latin typeface="HGPｺﾞｼｯｸM" panose="020B0600000000000000" pitchFamily="50" charset="-128"/>
                <a:ea typeface="HGPｺﾞｼｯｸM" panose="020B0600000000000000" pitchFamily="50" charset="-128"/>
              </a:rPr>
              <a:t>新大阪の広域交通ターミナル化</a:t>
            </a:r>
            <a:endParaRPr kumimoji="1" lang="ja-JP" altLang="en-US" sz="1200" dirty="0">
              <a:latin typeface="HGPｺﾞｼｯｸM" panose="020B0600000000000000" pitchFamily="50" charset="-128"/>
              <a:ea typeface="HGPｺﾞｼｯｸM" panose="020B0600000000000000" pitchFamily="50" charset="-128"/>
            </a:endParaRPr>
          </a:p>
        </p:txBody>
      </p:sp>
      <p:pic>
        <p:nvPicPr>
          <p:cNvPr id="11" name="図 10"/>
          <p:cNvPicPr>
            <a:picLocks noChangeAspect="1"/>
          </p:cNvPicPr>
          <p:nvPr/>
        </p:nvPicPr>
        <p:blipFill>
          <a:blip r:embed="rId4"/>
          <a:stretch>
            <a:fillRect/>
          </a:stretch>
        </p:blipFill>
        <p:spPr>
          <a:xfrm>
            <a:off x="3591101" y="1873176"/>
            <a:ext cx="3672000" cy="1781030"/>
          </a:xfrm>
          <a:prstGeom prst="rect">
            <a:avLst/>
          </a:prstGeom>
          <a:ln w="19050">
            <a:solidFill>
              <a:schemeClr val="bg2"/>
            </a:solidFill>
          </a:ln>
        </p:spPr>
      </p:pic>
      <p:pic>
        <p:nvPicPr>
          <p:cNvPr id="25" name="図 24"/>
          <p:cNvPicPr>
            <a:picLocks noChangeAspect="1"/>
          </p:cNvPicPr>
          <p:nvPr/>
        </p:nvPicPr>
        <p:blipFill>
          <a:blip r:embed="rId5"/>
          <a:stretch>
            <a:fillRect/>
          </a:stretch>
        </p:blipFill>
        <p:spPr>
          <a:xfrm>
            <a:off x="3030143" y="6754343"/>
            <a:ext cx="4288919" cy="3226178"/>
          </a:xfrm>
          <a:prstGeom prst="rect">
            <a:avLst/>
          </a:prstGeom>
        </p:spPr>
      </p:pic>
      <p:sp>
        <p:nvSpPr>
          <p:cNvPr id="33" name="正方形/長方形 32"/>
          <p:cNvSpPr/>
          <p:nvPr/>
        </p:nvSpPr>
        <p:spPr>
          <a:xfrm>
            <a:off x="492924" y="409944"/>
            <a:ext cx="4851670" cy="679994"/>
          </a:xfrm>
          <a:prstGeom prst="rect">
            <a:avLst/>
          </a:prstGeom>
        </p:spPr>
        <p:txBody>
          <a:bodyPr wrap="square">
            <a:spAutoFit/>
          </a:bodyPr>
          <a:lstStyle/>
          <a:p>
            <a:pPr marL="232410" indent="-228600" algn="just">
              <a:lnSpc>
                <a:spcPts val="2400"/>
              </a:lnSpc>
              <a:spcBef>
                <a:spcPts val="600"/>
              </a:spcBef>
            </a:pPr>
            <a:r>
              <a:rPr lang="ja-JP" altLang="ja-JP" b="1" kern="100" dirty="0">
                <a:latin typeface="Century" panose="02040604050505020304" pitchFamily="18" charset="0"/>
                <a:ea typeface="Meiryo UI" panose="020B0604030504040204" pitchFamily="50" charset="-128"/>
                <a:cs typeface="Times New Roman" panose="02020603050405020304" pitchFamily="18" charset="0"/>
              </a:rPr>
              <a:t>新大阪駅周辺地域都市再生緊急整備地域</a:t>
            </a:r>
            <a:r>
              <a:rPr lang="en-US" altLang="ja-JP" b="1" kern="100" dirty="0">
                <a:latin typeface="Century" panose="02040604050505020304" pitchFamily="18" charset="0"/>
                <a:ea typeface="Meiryo UI" panose="020B0604030504040204" pitchFamily="50" charset="-128"/>
                <a:cs typeface="Times New Roman" panose="02020603050405020304" pitchFamily="18" charset="0"/>
              </a:rPr>
              <a:t/>
            </a:r>
            <a:br>
              <a:rPr lang="en-US" altLang="ja-JP" b="1" kern="100" dirty="0">
                <a:latin typeface="Century" panose="02040604050505020304" pitchFamily="18" charset="0"/>
                <a:ea typeface="Meiryo UI" panose="020B0604030504040204" pitchFamily="50" charset="-128"/>
                <a:cs typeface="Times New Roman" panose="02020603050405020304" pitchFamily="18" charset="0"/>
              </a:rPr>
            </a:br>
            <a:r>
              <a:rPr lang="ja-JP" altLang="ja-JP" b="1" kern="100" dirty="0">
                <a:latin typeface="Century" panose="02040604050505020304" pitchFamily="18" charset="0"/>
                <a:ea typeface="Meiryo UI" panose="020B0604030504040204" pitchFamily="50" charset="-128"/>
                <a:cs typeface="Times New Roman" panose="02020603050405020304" pitchFamily="18" charset="0"/>
              </a:rPr>
              <a:t>まちづくり方針の</a:t>
            </a:r>
            <a:r>
              <a:rPr lang="ja-JP" altLang="ja-JP" b="1" kern="100" dirty="0" smtClean="0">
                <a:latin typeface="Century" panose="02040604050505020304" pitchFamily="18" charset="0"/>
                <a:ea typeface="Meiryo UI" panose="020B0604030504040204" pitchFamily="50" charset="-128"/>
                <a:cs typeface="Times New Roman" panose="02020603050405020304" pitchFamily="18" charset="0"/>
              </a:rPr>
              <a:t>骨格</a:t>
            </a:r>
            <a:r>
              <a:rPr lang="en-US" altLang="ja-JP" b="1" kern="100" dirty="0" smtClean="0">
                <a:latin typeface="Century" panose="02040604050505020304" pitchFamily="18" charset="0"/>
                <a:ea typeface="Meiryo UI" panose="020B0604030504040204" pitchFamily="50" charset="-128"/>
                <a:cs typeface="Times New Roman" panose="02020603050405020304" pitchFamily="18" charset="0"/>
              </a:rPr>
              <a:t>【</a:t>
            </a:r>
            <a:r>
              <a:rPr lang="ja-JP" altLang="ja-JP" b="1" kern="100" dirty="0" smtClean="0">
                <a:latin typeface="Century" panose="02040604050505020304" pitchFamily="18" charset="0"/>
                <a:ea typeface="Meiryo UI" panose="020B0604030504040204" pitchFamily="50" charset="-128"/>
                <a:cs typeface="Times New Roman" panose="02020603050405020304" pitchFamily="18" charset="0"/>
              </a:rPr>
              <a:t>概要版</a:t>
            </a:r>
            <a:r>
              <a:rPr lang="en-US" altLang="ja-JP" b="1" kern="100" dirty="0" smtClean="0">
                <a:latin typeface="Century" panose="02040604050505020304" pitchFamily="18" charset="0"/>
                <a:ea typeface="Meiryo UI" panose="020B0604030504040204" pitchFamily="50" charset="-128"/>
                <a:cs typeface="Times New Roman" panose="02020603050405020304" pitchFamily="18" charset="0"/>
              </a:rPr>
              <a:t>】</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テキスト ボックス 3"/>
          <p:cNvSpPr txBox="1"/>
          <p:nvPr/>
        </p:nvSpPr>
        <p:spPr>
          <a:xfrm>
            <a:off x="6502400" y="256055"/>
            <a:ext cx="761923" cy="307777"/>
          </a:xfrm>
          <a:prstGeom prst="rect">
            <a:avLst/>
          </a:prstGeom>
          <a:solidFill>
            <a:schemeClr val="bg1"/>
          </a:solidFill>
          <a:ln>
            <a:solidFill>
              <a:schemeClr val="tx1"/>
            </a:solidFill>
          </a:ln>
        </p:spPr>
        <p:txBody>
          <a:bodyPr wrap="square" rtlCol="0">
            <a:spAutoFit/>
          </a:bodyPr>
          <a:lstStyle/>
          <a:p>
            <a:pPr algn="ctr"/>
            <a:r>
              <a:rPr kumimoji="1" lang="ja-JP" altLang="en-US" sz="1400" dirty="0" smtClean="0">
                <a:latin typeface="ＭＳ ゴシック" panose="020B0609070205080204" pitchFamily="49" charset="-128"/>
                <a:ea typeface="ＭＳ ゴシック" panose="020B0609070205080204" pitchFamily="49" charset="-128"/>
              </a:rPr>
              <a:t>資料５</a:t>
            </a:r>
            <a:endParaRPr kumimoji="1" lang="ja-JP" altLang="en-US" sz="1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557272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583092" y="4530710"/>
            <a:ext cx="3391832" cy="1994729"/>
          </a:xfrm>
          <a:prstGeom prst="rect">
            <a:avLst/>
          </a:prstGeom>
        </p:spPr>
      </p:pic>
      <p:sp>
        <p:nvSpPr>
          <p:cNvPr id="4" name="テキスト ボックス 2"/>
          <p:cNvSpPr txBox="1">
            <a:spLocks noChangeArrowheads="1"/>
          </p:cNvSpPr>
          <p:nvPr/>
        </p:nvSpPr>
        <p:spPr bwMode="auto">
          <a:xfrm>
            <a:off x="1133326" y="2556235"/>
            <a:ext cx="2645531" cy="216000"/>
          </a:xfrm>
          <a:prstGeom prst="rect">
            <a:avLst/>
          </a:prstGeom>
          <a:noFill/>
          <a:ln w="9525">
            <a:noFill/>
            <a:miter lim="800000"/>
            <a:headEnd/>
            <a:tailEnd/>
          </a:ln>
        </p:spPr>
        <p:txBody>
          <a:bodyPr rot="0" vert="horz" wrap="square" lIns="72000" tIns="0" rIns="72000" bIns="0" anchor="t" anchorCtr="0">
            <a:noAutofit/>
          </a:bodyPr>
          <a:lstStyle/>
          <a:p>
            <a:pPr algn="r">
              <a:spcAft>
                <a:spcPts val="0"/>
              </a:spcAft>
            </a:pPr>
            <a:r>
              <a:rPr lang="ja-JP" sz="1000" kern="100" dirty="0">
                <a:effectLst/>
                <a:latin typeface="Century" panose="02040604050505020304" pitchFamily="18" charset="0"/>
                <a:ea typeface="ＭＳ 明朝" panose="02020609040205080304" pitchFamily="17" charset="-128"/>
                <a:cs typeface="Times New Roman" panose="02020603050405020304" pitchFamily="18" charset="0"/>
              </a:rPr>
              <a:t>図</a:t>
            </a:r>
            <a:r>
              <a:rPr lang="en-US" sz="1000" kern="100" dirty="0">
                <a:effectLst/>
                <a:latin typeface="Century" panose="02040604050505020304" pitchFamily="18" charset="0"/>
                <a:ea typeface="ＭＳ 明朝" panose="02020609040205080304" pitchFamily="17" charset="-128"/>
                <a:cs typeface="Times New Roman" panose="02020603050405020304" pitchFamily="18" charset="0"/>
              </a:rPr>
              <a:t>4</a:t>
            </a:r>
            <a:r>
              <a:rPr lang="ja-JP" sz="1000" kern="100" dirty="0" err="1">
                <a:effectLst/>
                <a:latin typeface="Century" panose="02040604050505020304" pitchFamily="18" charset="0"/>
                <a:ea typeface="ＭＳ 明朝" panose="02020609040205080304" pitchFamily="17" charset="-128"/>
                <a:cs typeface="Times New Roman" panose="02020603050405020304" pitchFamily="18" charset="0"/>
              </a:rPr>
              <a:t>．</a:t>
            </a:r>
            <a:r>
              <a:rPr lang="en-US" sz="1000" kern="100" dirty="0">
                <a:effectLst/>
                <a:latin typeface="Century" panose="02040604050505020304" pitchFamily="18" charset="0"/>
                <a:ea typeface="ＭＳ 明朝" panose="02020609040205080304" pitchFamily="17" charset="-128"/>
                <a:cs typeface="Times New Roman" panose="02020603050405020304" pitchFamily="18" charset="0"/>
              </a:rPr>
              <a:t>50</a:t>
            </a:r>
            <a:r>
              <a:rPr lang="ja-JP" sz="1000" kern="100" dirty="0">
                <a:effectLst/>
                <a:latin typeface="Century" panose="02040604050505020304" pitchFamily="18" charset="0"/>
                <a:ea typeface="ＭＳ 明朝" panose="02020609040205080304" pitchFamily="17" charset="-128"/>
                <a:cs typeface="Times New Roman" panose="02020603050405020304" pitchFamily="18" charset="0"/>
              </a:rPr>
              <a:t>年後のアジア地域における人口</a:t>
            </a:r>
          </a:p>
        </p:txBody>
      </p:sp>
      <p:grpSp>
        <p:nvGrpSpPr>
          <p:cNvPr id="28" name="グループ化 27"/>
          <p:cNvGrpSpPr/>
          <p:nvPr/>
        </p:nvGrpSpPr>
        <p:grpSpPr>
          <a:xfrm>
            <a:off x="206092" y="202393"/>
            <a:ext cx="6840000" cy="276999"/>
            <a:chOff x="290877" y="218435"/>
            <a:chExt cx="7046913" cy="276999"/>
          </a:xfrm>
        </p:grpSpPr>
        <p:sp>
          <p:nvSpPr>
            <p:cNvPr id="5" name="テキスト ボックス 15"/>
            <p:cNvSpPr txBox="1"/>
            <p:nvPr/>
          </p:nvSpPr>
          <p:spPr>
            <a:xfrm>
              <a:off x="290877" y="251147"/>
              <a:ext cx="207645" cy="228600"/>
            </a:xfrm>
            <a:prstGeom prst="rect">
              <a:avLst/>
            </a:prstGeom>
            <a:solidFill>
              <a:schemeClr val="tx1"/>
            </a:solidFill>
            <a:ln w="6350">
              <a:solidFill>
                <a:prstClr val="black"/>
              </a:solid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800"/>
                </a:lnSpc>
                <a:spcAft>
                  <a:spcPts val="0"/>
                </a:spcAft>
              </a:pPr>
              <a:r>
                <a:rPr lang="en-US" altLang="ja-JP" sz="16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3</a:t>
              </a:r>
              <a:endParaRPr lang="ja-JP" sz="16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6" name="直線コネクタ 5"/>
            <p:cNvCxnSpPr/>
            <p:nvPr/>
          </p:nvCxnSpPr>
          <p:spPr>
            <a:xfrm>
              <a:off x="394700" y="474984"/>
              <a:ext cx="6943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498523" y="218435"/>
              <a:ext cx="3268615" cy="276999"/>
            </a:xfrm>
            <a:prstGeom prst="rect">
              <a:avLst/>
            </a:prstGeom>
            <a:noFill/>
          </p:spPr>
          <p:txBody>
            <a:bodyPr wrap="square" rtlCol="0">
              <a:spAutoFit/>
            </a:bodyPr>
            <a:lstStyle/>
            <a:p>
              <a:r>
                <a:rPr lang="ja-JP" altLang="en-US" sz="1200" b="1" dirty="0">
                  <a:latin typeface="HGPｺﾞｼｯｸM" panose="020B0600000000000000" pitchFamily="50" charset="-128"/>
                  <a:ea typeface="HGPｺﾞｼｯｸM" panose="020B0600000000000000" pitchFamily="50" charset="-128"/>
                </a:rPr>
                <a:t>新大阪駅周辺地域のまちづくりの大きな方向性</a:t>
              </a:r>
              <a:endParaRPr kumimoji="1" lang="ja-JP" altLang="en-US" sz="1200" dirty="0">
                <a:latin typeface="HGPｺﾞｼｯｸM" panose="020B0600000000000000" pitchFamily="50" charset="-128"/>
                <a:ea typeface="HGPｺﾞｼｯｸM" panose="020B0600000000000000" pitchFamily="50" charset="-128"/>
              </a:endParaRPr>
            </a:p>
          </p:txBody>
        </p:sp>
      </p:grpSp>
      <p:sp>
        <p:nvSpPr>
          <p:cNvPr id="8" name="正方形/長方形 7"/>
          <p:cNvSpPr/>
          <p:nvPr/>
        </p:nvSpPr>
        <p:spPr>
          <a:xfrm>
            <a:off x="206092" y="534875"/>
            <a:ext cx="3383337" cy="1938992"/>
          </a:xfrm>
          <a:prstGeom prst="rect">
            <a:avLst/>
          </a:prstGeom>
        </p:spPr>
        <p:txBody>
          <a:bodyPr wrap="square">
            <a:spAutoFit/>
          </a:bodyPr>
          <a:lstStyle/>
          <a:p>
            <a:pPr marL="85725" indent="-85725">
              <a:lnSpc>
                <a:spcPts val="1800"/>
              </a:lnSpc>
            </a:pPr>
            <a:r>
              <a:rPr lang="ja-JP"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大阪が、世界の中で存在感を発揮していくためには、日本各地との連携を深め、アジアと直接</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つながり、その</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活力を取り込み、進化しつづける国際都市となることが重要。</a:t>
            </a:r>
          </a:p>
          <a:p>
            <a:pPr marL="85725" indent="-85725">
              <a:lnSpc>
                <a:spcPts val="18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・新大阪の圧倒的な広域交通アクセスの良さを活かし、世界一の広域交通ターミナルのまちづくりを実現し、大阪の国際都市化のフラッグシップとなり、関西、日本の発展を支えることを</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めざす</a:t>
            </a:r>
            <a:r>
              <a:rPr lang="ja-JP"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endParaRPr lang="ja-JP" altLang="en-US" sz="1200" dirty="0">
              <a:latin typeface="HGPｺﾞｼｯｸM" panose="020B0600000000000000" pitchFamily="50" charset="-128"/>
              <a:ea typeface="HGPｺﾞｼｯｸM" panose="020B0600000000000000" pitchFamily="50" charset="-128"/>
            </a:endParaRPr>
          </a:p>
        </p:txBody>
      </p:sp>
      <p:grpSp>
        <p:nvGrpSpPr>
          <p:cNvPr id="27" name="グループ化 26"/>
          <p:cNvGrpSpPr/>
          <p:nvPr/>
        </p:nvGrpSpPr>
        <p:grpSpPr>
          <a:xfrm>
            <a:off x="212152" y="2782424"/>
            <a:ext cx="6840000" cy="276999"/>
            <a:chOff x="290877" y="3189061"/>
            <a:chExt cx="7046913" cy="276999"/>
          </a:xfrm>
        </p:grpSpPr>
        <p:sp>
          <p:nvSpPr>
            <p:cNvPr id="9" name="テキスト ボックス 15"/>
            <p:cNvSpPr txBox="1"/>
            <p:nvPr/>
          </p:nvSpPr>
          <p:spPr>
            <a:xfrm>
              <a:off x="290877" y="3221773"/>
              <a:ext cx="207645" cy="228600"/>
            </a:xfrm>
            <a:prstGeom prst="rect">
              <a:avLst/>
            </a:prstGeom>
            <a:solidFill>
              <a:schemeClr val="tx1"/>
            </a:solidFill>
            <a:ln w="6350">
              <a:solidFill>
                <a:prstClr val="black"/>
              </a:solid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800"/>
                </a:lnSpc>
                <a:spcAft>
                  <a:spcPts val="0"/>
                </a:spcAft>
              </a:pPr>
              <a:r>
                <a:rPr lang="en-US" altLang="ja-JP" sz="16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4</a:t>
              </a:r>
              <a:endParaRPr lang="ja-JP" sz="16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10" name="直線コネクタ 9"/>
            <p:cNvCxnSpPr/>
            <p:nvPr/>
          </p:nvCxnSpPr>
          <p:spPr>
            <a:xfrm>
              <a:off x="394700" y="3442753"/>
              <a:ext cx="6943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498523" y="3189061"/>
              <a:ext cx="4690697" cy="276999"/>
            </a:xfrm>
            <a:prstGeom prst="rect">
              <a:avLst/>
            </a:prstGeom>
            <a:noFill/>
          </p:spPr>
          <p:txBody>
            <a:bodyPr wrap="square" rtlCol="0">
              <a:spAutoFit/>
            </a:bodyPr>
            <a:lstStyle/>
            <a:p>
              <a:r>
                <a:rPr lang="ja-JP" altLang="en-US" sz="1200" b="1" dirty="0">
                  <a:latin typeface="HGPｺﾞｼｯｸM" panose="020B0600000000000000" pitchFamily="50" charset="-128"/>
                  <a:ea typeface="HGPｺﾞｼｯｸM" panose="020B0600000000000000" pitchFamily="50" charset="-128"/>
                </a:rPr>
                <a:t>新大阪駅周辺地域のまちづくりにおいて踏まえておくべき主な視点</a:t>
              </a:r>
              <a:endParaRPr kumimoji="1" lang="ja-JP" altLang="en-US" sz="1200" dirty="0">
                <a:latin typeface="HGPｺﾞｼｯｸM" panose="020B0600000000000000" pitchFamily="50" charset="-128"/>
                <a:ea typeface="HGPｺﾞｼｯｸM" panose="020B0600000000000000" pitchFamily="50" charset="-128"/>
              </a:endParaRPr>
            </a:p>
          </p:txBody>
        </p:sp>
      </p:grpSp>
      <p:sp>
        <p:nvSpPr>
          <p:cNvPr id="13" name="正方形/長方形 12"/>
          <p:cNvSpPr/>
          <p:nvPr/>
        </p:nvSpPr>
        <p:spPr>
          <a:xfrm>
            <a:off x="209311" y="3084379"/>
            <a:ext cx="2520000" cy="21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a:latin typeface="HGPｺﾞｼｯｸM" panose="020B0600000000000000" pitchFamily="50" charset="-128"/>
                <a:ea typeface="HGPｺﾞｼｯｸM" panose="020B0600000000000000" pitchFamily="50" charset="-128"/>
              </a:rPr>
              <a:t>地理的条件</a:t>
            </a:r>
            <a:endParaRPr kumimoji="1" lang="ja-JP" altLang="en-US" sz="1200" dirty="0">
              <a:latin typeface="HGPｺﾞｼｯｸM" panose="020B0600000000000000" pitchFamily="50" charset="-128"/>
              <a:ea typeface="HGPｺﾞｼｯｸM" panose="020B0600000000000000" pitchFamily="50" charset="-128"/>
            </a:endParaRPr>
          </a:p>
        </p:txBody>
      </p:sp>
      <p:sp>
        <p:nvSpPr>
          <p:cNvPr id="16" name="正方形/長方形 15"/>
          <p:cNvSpPr/>
          <p:nvPr/>
        </p:nvSpPr>
        <p:spPr>
          <a:xfrm>
            <a:off x="211206" y="6991777"/>
            <a:ext cx="3487492" cy="1477328"/>
          </a:xfrm>
          <a:prstGeom prst="rect">
            <a:avLst/>
          </a:prstGeom>
        </p:spPr>
        <p:txBody>
          <a:bodyPr wrap="square">
            <a:spAutoFit/>
          </a:bodyPr>
          <a:lstStyle/>
          <a:p>
            <a:pPr marL="85725" indent="-85725">
              <a:lnSpc>
                <a:spcPts val="18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Society5.0</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においては、</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相互理解や信頼関係を深める</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フェイス</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・トゥ・</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フェイスのコミュニケーションや直接モノに触れ体験する価値がより一層高まるため、サイバー空間と</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フィジカル</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空間が</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高度に融合することで</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これらを促進</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する環境</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をソフト・ハードの両面で一体的に提供していく。</a:t>
            </a:r>
            <a:endParaRPr lang="ja-JP" altLang="en-US" sz="1200" dirty="0">
              <a:latin typeface="HGPｺﾞｼｯｸM" panose="020B0600000000000000" pitchFamily="50" charset="-128"/>
              <a:ea typeface="HGPｺﾞｼｯｸM" panose="020B0600000000000000" pitchFamily="50" charset="-128"/>
            </a:endParaRPr>
          </a:p>
        </p:txBody>
      </p:sp>
      <p:sp>
        <p:nvSpPr>
          <p:cNvPr id="17" name="正方形/長方形 16"/>
          <p:cNvSpPr/>
          <p:nvPr/>
        </p:nvSpPr>
        <p:spPr>
          <a:xfrm>
            <a:off x="209311" y="6763438"/>
            <a:ext cx="2520000" cy="21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en-US" altLang="ja-JP" sz="1200" dirty="0">
                <a:solidFill>
                  <a:schemeClr val="bg1"/>
                </a:solidFill>
                <a:latin typeface="HGPｺﾞｼｯｸM" panose="020B0600000000000000" pitchFamily="50" charset="-128"/>
                <a:ea typeface="HGPｺﾞｼｯｸM" panose="020B0600000000000000" pitchFamily="50" charset="-128"/>
              </a:rPr>
              <a:t>Society5.0</a:t>
            </a:r>
            <a:r>
              <a:rPr kumimoji="1" lang="ja-JP" altLang="en-US" sz="1200" dirty="0">
                <a:solidFill>
                  <a:schemeClr val="bg1"/>
                </a:solidFill>
                <a:latin typeface="HGPｺﾞｼｯｸM" panose="020B0600000000000000" pitchFamily="50" charset="-128"/>
                <a:ea typeface="HGPｺﾞｼｯｸM" panose="020B0600000000000000" pitchFamily="50" charset="-128"/>
              </a:rPr>
              <a:t>における拠点のあり方</a:t>
            </a:r>
          </a:p>
        </p:txBody>
      </p:sp>
      <p:sp>
        <p:nvSpPr>
          <p:cNvPr id="20" name="正方形/長方形 19"/>
          <p:cNvSpPr/>
          <p:nvPr/>
        </p:nvSpPr>
        <p:spPr>
          <a:xfrm>
            <a:off x="216850" y="8940765"/>
            <a:ext cx="2520000" cy="1015663"/>
          </a:xfrm>
          <a:prstGeom prst="rect">
            <a:avLst/>
          </a:prstGeom>
        </p:spPr>
        <p:txBody>
          <a:bodyPr wrap="square">
            <a:spAutoFit/>
          </a:bodyPr>
          <a:lstStyle/>
          <a:p>
            <a:pPr marL="85725" indent="-85725">
              <a:lnSpc>
                <a:spcPts val="18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・国内外の多様な</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人、</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誰もが利用しやすい、それぞれに応じた多様で柔軟な</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サービスを高めていくことで、多くの人をひきつける場所にしていく。</a:t>
            </a:r>
            <a:endParaRPr lang="ja-JP" altLang="en-US" sz="1200" dirty="0">
              <a:latin typeface="HGPｺﾞｼｯｸM" panose="020B0600000000000000" pitchFamily="50" charset="-128"/>
              <a:ea typeface="HGPｺﾞｼｯｸM" panose="020B0600000000000000" pitchFamily="50" charset="-128"/>
            </a:endParaRPr>
          </a:p>
        </p:txBody>
      </p:sp>
      <p:sp>
        <p:nvSpPr>
          <p:cNvPr id="21" name="正方形/長方形 20"/>
          <p:cNvSpPr/>
          <p:nvPr/>
        </p:nvSpPr>
        <p:spPr>
          <a:xfrm>
            <a:off x="216850" y="8724765"/>
            <a:ext cx="2520000" cy="21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a:latin typeface="HGPｺﾞｼｯｸM" panose="020B0600000000000000" pitchFamily="50" charset="-128"/>
                <a:ea typeface="HGPｺﾞｼｯｸM" panose="020B0600000000000000" pitchFamily="50" charset="-128"/>
              </a:rPr>
              <a:t>利用者の目線</a:t>
            </a:r>
            <a:endParaRPr kumimoji="1" lang="ja-JP" altLang="en-US" sz="1200" dirty="0">
              <a:latin typeface="HGPｺﾞｼｯｸM" panose="020B0600000000000000" pitchFamily="50" charset="-128"/>
              <a:ea typeface="HGPｺﾞｼｯｸM" panose="020B0600000000000000" pitchFamily="50" charset="-128"/>
            </a:endParaRPr>
          </a:p>
        </p:txBody>
      </p:sp>
      <p:sp>
        <p:nvSpPr>
          <p:cNvPr id="23" name="テキスト ボックス 2"/>
          <p:cNvSpPr txBox="1">
            <a:spLocks noChangeArrowheads="1"/>
          </p:cNvSpPr>
          <p:nvPr/>
        </p:nvSpPr>
        <p:spPr bwMode="auto">
          <a:xfrm>
            <a:off x="786962" y="6493560"/>
            <a:ext cx="2934631" cy="212396"/>
          </a:xfrm>
          <a:prstGeom prst="rect">
            <a:avLst/>
          </a:prstGeom>
          <a:noFill/>
          <a:ln w="9525">
            <a:noFill/>
            <a:miter lim="800000"/>
            <a:headEnd/>
            <a:tailEnd/>
          </a:ln>
        </p:spPr>
        <p:txBody>
          <a:bodyPr rot="0" vert="horz" wrap="square" lIns="72000" tIns="0" rIns="72000" bIns="0" anchor="t" anchorCtr="0">
            <a:noAutofit/>
          </a:bodyPr>
          <a:lstStyle/>
          <a:p>
            <a:pPr algn="ctr">
              <a:spcAft>
                <a:spcPts val="0"/>
              </a:spcAft>
            </a:pPr>
            <a:r>
              <a:rPr 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5</a:t>
            </a:r>
            <a:r>
              <a:rPr lang="ja-JP" sz="1000" kern="100" dirty="0" err="1" smtClean="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広域のハブ拠点としての</a:t>
            </a:r>
            <a:r>
              <a:rPr lang="ja-JP" altLang="en-US" sz="1000" kern="100" dirty="0" smtClean="0">
                <a:latin typeface="Century" panose="02040604050505020304" pitchFamily="18" charset="0"/>
                <a:ea typeface="ＭＳ 明朝" panose="02020609040205080304" pitchFamily="17" charset="-128"/>
                <a:cs typeface="Times New Roman" panose="02020603050405020304" pitchFamily="18" charset="0"/>
              </a:rPr>
              <a:t> </a:t>
            </a:r>
            <a:r>
              <a:rPr lang="ja-JP" altLang="en-US"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新大阪</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4" name="テキスト ボックス 2"/>
          <p:cNvSpPr txBox="1">
            <a:spLocks noChangeArrowheads="1"/>
          </p:cNvSpPr>
          <p:nvPr/>
        </p:nvSpPr>
        <p:spPr bwMode="auto">
          <a:xfrm>
            <a:off x="4230543" y="6251575"/>
            <a:ext cx="2929609" cy="299503"/>
          </a:xfrm>
          <a:prstGeom prst="rect">
            <a:avLst/>
          </a:prstGeom>
          <a:noFill/>
          <a:ln w="9525">
            <a:noFill/>
            <a:miter lim="800000"/>
            <a:headEnd/>
            <a:tailEnd/>
          </a:ln>
        </p:spPr>
        <p:txBody>
          <a:bodyPr rot="0" vert="horz" wrap="square" lIns="72000" tIns="0" rIns="72000" bIns="0" anchor="t" anchorCtr="0">
            <a:noAutofit/>
          </a:bodyPr>
          <a:lstStyle/>
          <a:p>
            <a:pPr>
              <a:spcAft>
                <a:spcPts val="0"/>
              </a:spcAft>
            </a:pPr>
            <a:r>
              <a:rPr 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6</a:t>
            </a:r>
            <a:r>
              <a:rPr lang="ja-JP" sz="1000" kern="100" dirty="0" err="1" smtClean="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大阪都市圏と国土軸とのクロスポイントに</a:t>
            </a:r>
            <a:endParaRPr lang="en-US"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a:spcAft>
                <a:spcPts val="0"/>
              </a:spcAft>
            </a:pPr>
            <a:r>
              <a:rPr lang="ja-JP" altLang="en-US" sz="10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1000" kern="100" dirty="0" smtClean="0">
                <a:latin typeface="Century" panose="02040604050505020304" pitchFamily="18" charset="0"/>
                <a:ea typeface="ＭＳ 明朝" panose="02020609040205080304" pitchFamily="17" charset="-128"/>
                <a:cs typeface="Times New Roman" panose="02020603050405020304" pitchFamily="18" charset="0"/>
              </a:rPr>
              <a:t>　  </a:t>
            </a:r>
            <a:r>
              <a:rPr lang="ja-JP" altLang="en-US"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位置する新大阪</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5" name="テキスト ボックス 2"/>
          <p:cNvSpPr txBox="1">
            <a:spLocks noChangeArrowheads="1"/>
          </p:cNvSpPr>
          <p:nvPr/>
        </p:nvSpPr>
        <p:spPr bwMode="auto">
          <a:xfrm>
            <a:off x="662310" y="8412162"/>
            <a:ext cx="3663483" cy="216689"/>
          </a:xfrm>
          <a:prstGeom prst="rect">
            <a:avLst/>
          </a:prstGeom>
          <a:noFill/>
          <a:ln w="9525">
            <a:noFill/>
            <a:miter lim="800000"/>
            <a:headEnd/>
            <a:tailEnd/>
          </a:ln>
        </p:spPr>
        <p:txBody>
          <a:bodyPr rot="0" vert="horz" wrap="square" lIns="72000" tIns="0" rIns="72000" bIns="0" anchor="t" anchorCtr="0">
            <a:noAutofit/>
          </a:bodyPr>
          <a:lstStyle/>
          <a:p>
            <a:pPr algn="r">
              <a:spcAft>
                <a:spcPts val="0"/>
              </a:spcAft>
            </a:pPr>
            <a:r>
              <a:rPr 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7</a:t>
            </a:r>
            <a:r>
              <a:rPr lang="ja-JP" sz="1000" kern="100" dirty="0" err="1" smtClean="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Society5.0</a:t>
            </a:r>
            <a:r>
              <a:rPr lang="ja-JP" altLang="en-US"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（超スマート社会）における拠点のあり方</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6" name="テキスト ボックス 2"/>
          <p:cNvSpPr txBox="1">
            <a:spLocks noChangeArrowheads="1"/>
          </p:cNvSpPr>
          <p:nvPr/>
        </p:nvSpPr>
        <p:spPr bwMode="auto">
          <a:xfrm>
            <a:off x="777437" y="10059426"/>
            <a:ext cx="2042603" cy="393674"/>
          </a:xfrm>
          <a:prstGeom prst="rect">
            <a:avLst/>
          </a:prstGeom>
          <a:noFill/>
          <a:ln w="9525">
            <a:noFill/>
            <a:miter lim="800000"/>
            <a:headEnd/>
            <a:tailEnd/>
          </a:ln>
        </p:spPr>
        <p:txBody>
          <a:bodyPr rot="0" vert="horz" wrap="square" lIns="72000" tIns="0" rIns="72000" bIns="0" anchor="t" anchorCtr="0">
            <a:noAutofit/>
          </a:bodyPr>
          <a:lstStyle/>
          <a:p>
            <a:pPr>
              <a:spcAft>
                <a:spcPts val="0"/>
              </a:spcAft>
            </a:pPr>
            <a:r>
              <a:rPr 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8</a:t>
            </a:r>
            <a:r>
              <a:rPr lang="ja-JP" sz="1000" kern="100" dirty="0" err="1" smtClean="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利用者目線から求められる</a:t>
            </a:r>
            <a:endParaRPr lang="en-US"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endParaRPr>
          </a:p>
          <a:p>
            <a:pPr>
              <a:spcAft>
                <a:spcPts val="0"/>
              </a:spcAft>
            </a:pPr>
            <a:r>
              <a:rPr lang="ja-JP" altLang="en-US" sz="1000" kern="100" dirty="0">
                <a:latin typeface="Century" panose="02040604050505020304" pitchFamily="18" charset="0"/>
                <a:ea typeface="ＭＳ 明朝" panose="02020609040205080304" pitchFamily="17" charset="-128"/>
                <a:cs typeface="Times New Roman" panose="02020603050405020304" pitchFamily="18" charset="0"/>
              </a:rPr>
              <a:t>　</a:t>
            </a:r>
            <a:r>
              <a:rPr lang="ja-JP" altLang="en-US" sz="1000" kern="100" dirty="0" smtClean="0">
                <a:latin typeface="Century" panose="02040604050505020304" pitchFamily="18" charset="0"/>
                <a:ea typeface="ＭＳ 明朝" panose="02020609040205080304" pitchFamily="17" charset="-128"/>
                <a:cs typeface="Times New Roman" panose="02020603050405020304" pitchFamily="18" charset="0"/>
              </a:rPr>
              <a:t>　  </a:t>
            </a:r>
            <a:r>
              <a:rPr lang="ja-JP" altLang="en-US"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新大阪駅周辺地域の機能</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2" name="正方形/長方形 11"/>
          <p:cNvSpPr/>
          <p:nvPr/>
        </p:nvSpPr>
        <p:spPr>
          <a:xfrm>
            <a:off x="206092" y="3316570"/>
            <a:ext cx="4500000" cy="1384995"/>
          </a:xfrm>
          <a:prstGeom prst="rect">
            <a:avLst/>
          </a:prstGeom>
        </p:spPr>
        <p:txBody>
          <a:bodyPr wrap="square">
            <a:spAutoFit/>
          </a:bodyPr>
          <a:lstStyle/>
          <a:p>
            <a:pPr marL="85725" indent="-85725"/>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①広域のハブ拠点</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r>
              <a:rPr lang="ja-JP"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広域で活動する人や西日本を拠点に活動する人が、直接つながり交流するために最も適した場所であり、他の都市圏の情報、文化が融合し、新たな価値を創り出す。</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②国土軸と大阪都市軸のクロスポイント</a:t>
            </a:r>
          </a:p>
          <a:p>
            <a:pPr marL="85725" indent="-85725"/>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・日本各地、アジアなどと関西の各拠点をつなぐ場所であり、関西</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の</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各拠点</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に日本各地、世界の新しい価値を引き込む</a:t>
            </a:r>
            <a:r>
              <a:rPr lang="ja-JP"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p:txBody>
      </p:sp>
      <p:pic>
        <p:nvPicPr>
          <p:cNvPr id="15" name="図 14"/>
          <p:cNvPicPr>
            <a:picLocks noChangeAspect="1"/>
          </p:cNvPicPr>
          <p:nvPr/>
        </p:nvPicPr>
        <p:blipFill>
          <a:blip r:embed="rId3"/>
          <a:stretch>
            <a:fillRect/>
          </a:stretch>
        </p:blipFill>
        <p:spPr>
          <a:xfrm>
            <a:off x="3819525" y="526912"/>
            <a:ext cx="3204563" cy="2266167"/>
          </a:xfrm>
          <a:prstGeom prst="rect">
            <a:avLst/>
          </a:prstGeom>
        </p:spPr>
      </p:pic>
      <p:pic>
        <p:nvPicPr>
          <p:cNvPr id="30" name="図 29"/>
          <p:cNvPicPr>
            <a:picLocks noChangeAspect="1"/>
          </p:cNvPicPr>
          <p:nvPr/>
        </p:nvPicPr>
        <p:blipFill>
          <a:blip r:embed="rId4"/>
          <a:stretch>
            <a:fillRect/>
          </a:stretch>
        </p:blipFill>
        <p:spPr>
          <a:xfrm>
            <a:off x="2769954" y="8724765"/>
            <a:ext cx="4254134" cy="1737859"/>
          </a:xfrm>
          <a:prstGeom prst="rect">
            <a:avLst/>
          </a:prstGeom>
        </p:spPr>
      </p:pic>
      <p:pic>
        <p:nvPicPr>
          <p:cNvPr id="32" name="図 31"/>
          <p:cNvPicPr>
            <a:picLocks noChangeAspect="1"/>
          </p:cNvPicPr>
          <p:nvPr/>
        </p:nvPicPr>
        <p:blipFill>
          <a:blip r:embed="rId5"/>
          <a:stretch>
            <a:fillRect/>
          </a:stretch>
        </p:blipFill>
        <p:spPr>
          <a:xfrm>
            <a:off x="4489912" y="3217267"/>
            <a:ext cx="2562751" cy="2988000"/>
          </a:xfrm>
          <a:prstGeom prst="rect">
            <a:avLst/>
          </a:prstGeom>
        </p:spPr>
      </p:pic>
      <p:pic>
        <p:nvPicPr>
          <p:cNvPr id="33" name="図 32"/>
          <p:cNvPicPr>
            <a:picLocks noChangeAspect="1"/>
          </p:cNvPicPr>
          <p:nvPr/>
        </p:nvPicPr>
        <p:blipFill>
          <a:blip r:embed="rId6"/>
          <a:stretch>
            <a:fillRect/>
          </a:stretch>
        </p:blipFill>
        <p:spPr>
          <a:xfrm>
            <a:off x="3945579" y="6741045"/>
            <a:ext cx="3107084" cy="1873842"/>
          </a:xfrm>
          <a:prstGeom prst="rect">
            <a:avLst/>
          </a:prstGeom>
        </p:spPr>
      </p:pic>
    </p:spTree>
    <p:extLst>
      <p:ext uri="{BB962C8B-B14F-4D97-AF65-F5344CB8AC3E}">
        <p14:creationId xmlns:p14="http://schemas.microsoft.com/office/powerpoint/2010/main" val="1622032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522886" y="1108893"/>
            <a:ext cx="6768000" cy="3384000"/>
          </a:xfrm>
          <a:prstGeom prst="roundRect">
            <a:avLst>
              <a:gd name="adj" fmla="val 4974"/>
            </a:avLst>
          </a:prstGeom>
          <a:solidFill>
            <a:schemeClr val="bg1"/>
          </a:solidFill>
          <a:ln w="76200">
            <a:gradFill flip="none" rotWithShape="1">
              <a:gsLst>
                <a:gs pos="3000">
                  <a:srgbClr val="FFCDCD"/>
                </a:gs>
                <a:gs pos="100000">
                  <a:srgbClr val="FF9797"/>
                </a:gs>
              </a:gsLst>
              <a:lin ang="10800000" scaled="1"/>
              <a:tileRect/>
            </a:gra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ea typeface="ＭＳ 明朝" panose="02020609040205080304" pitchFamily="17" charset="-128"/>
                <a:cs typeface="Times New Roman" panose="02020603050405020304" pitchFamily="18" charset="0"/>
              </a:rPr>
              <a:t> </a:t>
            </a:r>
            <a:endParaRPr lang="ja-JP" sz="1050" kern="100">
              <a:effectLst/>
              <a:ea typeface="ＭＳ 明朝" panose="02020609040205080304" pitchFamily="17" charset="-128"/>
              <a:cs typeface="Times New Roman" panose="02020603050405020304" pitchFamily="18" charset="0"/>
            </a:endParaRPr>
          </a:p>
        </p:txBody>
      </p:sp>
      <p:grpSp>
        <p:nvGrpSpPr>
          <p:cNvPr id="12" name="グループ化 11"/>
          <p:cNvGrpSpPr/>
          <p:nvPr/>
        </p:nvGrpSpPr>
        <p:grpSpPr>
          <a:xfrm>
            <a:off x="461462" y="223525"/>
            <a:ext cx="6840000" cy="276999"/>
            <a:chOff x="290877" y="202743"/>
            <a:chExt cx="7046913" cy="276999"/>
          </a:xfrm>
        </p:grpSpPr>
        <p:sp>
          <p:nvSpPr>
            <p:cNvPr id="5" name="テキスト ボックス 15"/>
            <p:cNvSpPr txBox="1"/>
            <p:nvPr/>
          </p:nvSpPr>
          <p:spPr>
            <a:xfrm>
              <a:off x="290877" y="235455"/>
              <a:ext cx="207645" cy="228600"/>
            </a:xfrm>
            <a:prstGeom prst="rect">
              <a:avLst/>
            </a:prstGeom>
            <a:solidFill>
              <a:schemeClr val="tx1"/>
            </a:solidFill>
            <a:ln w="6350">
              <a:solidFill>
                <a:prstClr val="black"/>
              </a:solid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800"/>
                </a:lnSpc>
                <a:spcAft>
                  <a:spcPts val="0"/>
                </a:spcAft>
              </a:pPr>
              <a:r>
                <a:rPr lang="en-US" altLang="ja-JP" sz="16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5</a:t>
              </a:r>
              <a:endParaRPr lang="ja-JP" sz="16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6" name="直線コネクタ 5"/>
            <p:cNvCxnSpPr/>
            <p:nvPr/>
          </p:nvCxnSpPr>
          <p:spPr>
            <a:xfrm>
              <a:off x="394700" y="456435"/>
              <a:ext cx="6943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498523" y="202743"/>
              <a:ext cx="5803217" cy="276999"/>
            </a:xfrm>
            <a:prstGeom prst="rect">
              <a:avLst/>
            </a:prstGeom>
            <a:noFill/>
          </p:spPr>
          <p:txBody>
            <a:bodyPr wrap="square" rtlCol="0">
              <a:spAutoFit/>
            </a:bodyPr>
            <a:lstStyle/>
            <a:p>
              <a:r>
                <a:rPr lang="ja-JP" altLang="en-US" sz="1200" b="1" dirty="0" smtClean="0">
                  <a:latin typeface="HGPｺﾞｼｯｸM" panose="020B0600000000000000" pitchFamily="50" charset="-128"/>
                  <a:ea typeface="HGPｺﾞｼｯｸM" panose="020B0600000000000000" pitchFamily="50" charset="-128"/>
                </a:rPr>
                <a:t>日本</a:t>
              </a:r>
              <a:r>
                <a:rPr lang="ja-JP" altLang="en-US" sz="1200" b="1" dirty="0">
                  <a:latin typeface="HGPｺﾞｼｯｸM" panose="020B0600000000000000" pitchFamily="50" charset="-128"/>
                  <a:ea typeface="HGPｺﾞｼｯｸM" panose="020B0600000000000000" pitchFamily="50" charset="-128"/>
                </a:rPr>
                <a:t>・アジアの発展に向けて新大阪駅周辺地域が担うべき</a:t>
              </a:r>
              <a:r>
                <a:rPr lang="ja-JP" altLang="en-US" sz="1200" b="1" dirty="0" smtClean="0">
                  <a:latin typeface="HGPｺﾞｼｯｸM" panose="020B0600000000000000" pitchFamily="50" charset="-128"/>
                  <a:ea typeface="HGPｺﾞｼｯｸM" panose="020B0600000000000000" pitchFamily="50" charset="-128"/>
                </a:rPr>
                <a:t>役割と導入すべき都市機能</a:t>
              </a:r>
              <a:endParaRPr kumimoji="1" lang="ja-JP" altLang="en-US" sz="1200" dirty="0">
                <a:latin typeface="HGPｺﾞｼｯｸM" panose="020B0600000000000000" pitchFamily="50" charset="-128"/>
                <a:ea typeface="HGPｺﾞｼｯｸM" panose="020B0600000000000000" pitchFamily="50" charset="-128"/>
              </a:endParaRPr>
            </a:p>
          </p:txBody>
        </p:sp>
      </p:grpSp>
      <p:sp>
        <p:nvSpPr>
          <p:cNvPr id="8" name="正方形/長方形 7"/>
          <p:cNvSpPr/>
          <p:nvPr/>
        </p:nvSpPr>
        <p:spPr>
          <a:xfrm>
            <a:off x="592983" y="1637622"/>
            <a:ext cx="3862534" cy="861774"/>
          </a:xfrm>
          <a:prstGeom prst="rect">
            <a:avLst/>
          </a:prstGeom>
        </p:spPr>
        <p:txBody>
          <a:bodyPr wrap="square">
            <a:spAutoFit/>
          </a:bodyPr>
          <a:lstStyle/>
          <a:p>
            <a:pPr marL="85725" indent="-85725">
              <a:lnSpc>
                <a:spcPts val="12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・多様</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な</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人や情報等が融合することで、人が育ち</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、新たなビジネス等を生み出していくことが重要。</a:t>
            </a:r>
          </a:p>
          <a:p>
            <a:pPr marL="85725" indent="-85725">
              <a:lnSpc>
                <a:spcPts val="12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・企業</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等の集積を図るとともに、広域で活動する人が集まり、フェイス・トゥ・フェイスのコミュニケーションを通じて人間関係を築ける機能を一体的に</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提供。</a:t>
            </a:r>
            <a:endParaRPr lang="ja-JP" altLang="en-US" sz="1200" dirty="0">
              <a:latin typeface="HGPｺﾞｼｯｸM" panose="020B0600000000000000" pitchFamily="50" charset="-128"/>
              <a:ea typeface="HGPｺﾞｼｯｸM" panose="020B0600000000000000" pitchFamily="50" charset="-128"/>
            </a:endParaRPr>
          </a:p>
        </p:txBody>
      </p:sp>
      <p:sp>
        <p:nvSpPr>
          <p:cNvPr id="9" name="正方形/長方形 8"/>
          <p:cNvSpPr/>
          <p:nvPr/>
        </p:nvSpPr>
        <p:spPr>
          <a:xfrm>
            <a:off x="688157" y="1437149"/>
            <a:ext cx="2160000" cy="216000"/>
          </a:xfrm>
          <a:prstGeom prst="rect">
            <a:avLst/>
          </a:prstGeom>
          <a:solidFill>
            <a:srgbClr val="FF9898"/>
          </a:solidFill>
          <a:ln>
            <a:solidFill>
              <a:srgbClr val="FF98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dirty="0" smtClean="0">
                <a:solidFill>
                  <a:schemeClr val="tx1"/>
                </a:solidFill>
                <a:latin typeface="HGPｺﾞｼｯｸM" panose="020B0600000000000000" pitchFamily="50" charset="-128"/>
                <a:ea typeface="HGPｺﾞｼｯｸM" panose="020B0600000000000000" pitchFamily="50" charset="-128"/>
              </a:rPr>
              <a:t>ビジネス・産業</a:t>
            </a:r>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10" name="正方形/長方形 9"/>
          <p:cNvSpPr/>
          <p:nvPr/>
        </p:nvSpPr>
        <p:spPr>
          <a:xfrm>
            <a:off x="592984" y="2758841"/>
            <a:ext cx="3616202" cy="861774"/>
          </a:xfrm>
          <a:prstGeom prst="rect">
            <a:avLst/>
          </a:prstGeom>
        </p:spPr>
        <p:txBody>
          <a:bodyPr wrap="square">
            <a:spAutoFit/>
          </a:bodyPr>
          <a:lstStyle/>
          <a:p>
            <a:pPr marL="85725" indent="-85725">
              <a:lnSpc>
                <a:spcPts val="12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・関西</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・日本の多様な魅力を体感できる環境を整えることが重要。</a:t>
            </a:r>
          </a:p>
          <a:p>
            <a:pPr marL="85725" indent="-85725">
              <a:lnSpc>
                <a:spcPts val="12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・ツーリストのベースキャンプとして、日本</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各地と</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のネットワークを構築し、快適な</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滞在環境を</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整え、送客・滞在拠点の形成を</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図る。</a:t>
            </a:r>
            <a:endParaRPr lang="ja-JP" altLang="en-US" sz="1200" dirty="0">
              <a:latin typeface="HGPｺﾞｼｯｸM" panose="020B0600000000000000" pitchFamily="50" charset="-128"/>
              <a:ea typeface="HGPｺﾞｼｯｸM" panose="020B0600000000000000" pitchFamily="50" charset="-128"/>
            </a:endParaRPr>
          </a:p>
        </p:txBody>
      </p:sp>
      <p:sp>
        <p:nvSpPr>
          <p:cNvPr id="11" name="正方形/長方形 10"/>
          <p:cNvSpPr/>
          <p:nvPr/>
        </p:nvSpPr>
        <p:spPr>
          <a:xfrm>
            <a:off x="688157" y="2547209"/>
            <a:ext cx="2160000" cy="216000"/>
          </a:xfrm>
          <a:prstGeom prst="rect">
            <a:avLst/>
          </a:prstGeom>
          <a:solidFill>
            <a:srgbClr val="FF9898"/>
          </a:solidFill>
          <a:ln>
            <a:solidFill>
              <a:srgbClr val="FF98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dirty="0" smtClean="0">
                <a:solidFill>
                  <a:schemeClr val="tx1"/>
                </a:solidFill>
                <a:latin typeface="HGPｺﾞｼｯｸM" panose="020B0600000000000000" pitchFamily="50" charset="-128"/>
                <a:ea typeface="HGPｺﾞｼｯｸM" panose="020B0600000000000000" pitchFamily="50" charset="-128"/>
              </a:rPr>
              <a:t>観光・文化・エンターテイメント</a:t>
            </a:r>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14" name="正方形/長方形 13"/>
          <p:cNvSpPr/>
          <p:nvPr/>
        </p:nvSpPr>
        <p:spPr>
          <a:xfrm>
            <a:off x="592983" y="3888090"/>
            <a:ext cx="3810068" cy="553998"/>
          </a:xfrm>
          <a:prstGeom prst="rect">
            <a:avLst/>
          </a:prstGeom>
        </p:spPr>
        <p:txBody>
          <a:bodyPr wrap="square">
            <a:spAutoFit/>
          </a:bodyPr>
          <a:lstStyle/>
          <a:p>
            <a:pPr marL="85725" indent="-85725">
              <a:lnSpc>
                <a:spcPts val="12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低利用な民有地の開発促進、公共空間と民間建築物の</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重層的</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活用の</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促進</a:t>
            </a:r>
          </a:p>
          <a:p>
            <a:pPr marL="85725" indent="-85725">
              <a:lnSpc>
                <a:spcPts val="12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・開発者と利用者側のネットワーク構築</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など</a:t>
            </a:r>
            <a:endParaRPr lang="ja-JP" altLang="en-US" sz="1200" dirty="0">
              <a:latin typeface="HGPｺﾞｼｯｸM" panose="020B0600000000000000" pitchFamily="50" charset="-128"/>
              <a:ea typeface="HGPｺﾞｼｯｸM" panose="020B0600000000000000" pitchFamily="50" charset="-128"/>
            </a:endParaRPr>
          </a:p>
        </p:txBody>
      </p:sp>
      <p:sp>
        <p:nvSpPr>
          <p:cNvPr id="15" name="正方形/長方形 14"/>
          <p:cNvSpPr/>
          <p:nvPr/>
        </p:nvSpPr>
        <p:spPr>
          <a:xfrm>
            <a:off x="688157" y="3674190"/>
            <a:ext cx="2160000" cy="216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dirty="0" smtClean="0">
                <a:solidFill>
                  <a:schemeClr val="tx1"/>
                </a:solidFill>
                <a:latin typeface="HGPｺﾞｼｯｸM" panose="020B0600000000000000" pitchFamily="50" charset="-128"/>
                <a:ea typeface="HGPｺﾞｼｯｸM" panose="020B0600000000000000" pitchFamily="50" charset="-128"/>
              </a:rPr>
              <a:t>取り組みの方向性</a:t>
            </a:r>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16" name="角丸四角形 15"/>
          <p:cNvSpPr/>
          <p:nvPr/>
        </p:nvSpPr>
        <p:spPr>
          <a:xfrm>
            <a:off x="522886" y="4602637"/>
            <a:ext cx="6768000" cy="3168000"/>
          </a:xfrm>
          <a:prstGeom prst="roundRect">
            <a:avLst>
              <a:gd name="adj" fmla="val 5425"/>
            </a:avLst>
          </a:prstGeom>
          <a:solidFill>
            <a:schemeClr val="bg1"/>
          </a:solidFill>
          <a:ln w="76200">
            <a:gradFill flip="none" rotWithShape="1">
              <a:gsLst>
                <a:gs pos="3000">
                  <a:srgbClr val="DBE4F3"/>
                </a:gs>
                <a:gs pos="100000">
                  <a:srgbClr val="A7BCE3"/>
                </a:gs>
              </a:gsLst>
              <a:lin ang="10800000" scaled="1"/>
              <a:tileRect/>
            </a:gra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ea typeface="ＭＳ 明朝" panose="02020609040205080304" pitchFamily="17" charset="-128"/>
                <a:cs typeface="Times New Roman" panose="02020603050405020304" pitchFamily="18" charset="0"/>
              </a:rPr>
              <a:t> </a:t>
            </a:r>
            <a:endParaRPr lang="ja-JP" sz="1050" kern="100">
              <a:effectLst/>
              <a:ea typeface="ＭＳ 明朝" panose="02020609040205080304" pitchFamily="17" charset="-128"/>
              <a:cs typeface="Times New Roman" panose="02020603050405020304" pitchFamily="18" charset="0"/>
            </a:endParaRPr>
          </a:p>
        </p:txBody>
      </p:sp>
      <p:sp>
        <p:nvSpPr>
          <p:cNvPr id="18" name="角丸四角形 17"/>
          <p:cNvSpPr/>
          <p:nvPr/>
        </p:nvSpPr>
        <p:spPr>
          <a:xfrm>
            <a:off x="522886" y="7879161"/>
            <a:ext cx="6768000" cy="2556000"/>
          </a:xfrm>
          <a:prstGeom prst="roundRect">
            <a:avLst>
              <a:gd name="adj" fmla="val 5027"/>
            </a:avLst>
          </a:prstGeom>
          <a:solidFill>
            <a:schemeClr val="bg1"/>
          </a:solidFill>
          <a:ln w="76200">
            <a:gradFill flip="none" rotWithShape="1">
              <a:gsLst>
                <a:gs pos="3000">
                  <a:srgbClr val="C5E0B4"/>
                </a:gs>
                <a:gs pos="100000">
                  <a:srgbClr val="8EC26A"/>
                </a:gs>
              </a:gsLst>
              <a:lin ang="10800000" scaled="1"/>
              <a:tileRect/>
            </a:gra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050" kern="100">
                <a:effectLst/>
                <a:ea typeface="ＭＳ 明朝" panose="02020609040205080304" pitchFamily="17" charset="-128"/>
                <a:cs typeface="Times New Roman" panose="02020603050405020304" pitchFamily="18" charset="0"/>
              </a:rPr>
              <a:t> </a:t>
            </a:r>
            <a:endParaRPr lang="ja-JP" sz="1050" kern="100">
              <a:effectLst/>
              <a:ea typeface="ＭＳ 明朝" panose="02020609040205080304" pitchFamily="17" charset="-128"/>
              <a:cs typeface="Times New Roman" panose="02020603050405020304" pitchFamily="18" charset="0"/>
            </a:endParaRPr>
          </a:p>
        </p:txBody>
      </p:sp>
      <p:sp>
        <p:nvSpPr>
          <p:cNvPr id="20" name="正方形/長方形 19"/>
          <p:cNvSpPr/>
          <p:nvPr/>
        </p:nvSpPr>
        <p:spPr>
          <a:xfrm>
            <a:off x="592983" y="7189203"/>
            <a:ext cx="3202729" cy="553998"/>
          </a:xfrm>
          <a:prstGeom prst="rect">
            <a:avLst/>
          </a:prstGeom>
        </p:spPr>
        <p:txBody>
          <a:bodyPr wrap="square">
            <a:spAutoFit/>
          </a:bodyPr>
          <a:lstStyle/>
          <a:p>
            <a:pPr marL="85725" indent="-85725">
              <a:lnSpc>
                <a:spcPts val="12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・関係基盤整備の連携、新大阪駅の交通</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広場での立体的な空間利用の促進、地域内の回遊性を高める、シームレス</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な交通システムの</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実証</a:t>
            </a:r>
            <a:endParaRPr lang="ja-JP" altLang="en-US" sz="1200" dirty="0">
              <a:latin typeface="HGPｺﾞｼｯｸM" panose="020B0600000000000000" pitchFamily="50" charset="-128"/>
              <a:ea typeface="HGPｺﾞｼｯｸM" panose="020B0600000000000000" pitchFamily="50" charset="-128"/>
            </a:endParaRPr>
          </a:p>
        </p:txBody>
      </p:sp>
      <p:sp>
        <p:nvSpPr>
          <p:cNvPr id="21" name="正方形/長方形 20"/>
          <p:cNvSpPr/>
          <p:nvPr/>
        </p:nvSpPr>
        <p:spPr>
          <a:xfrm>
            <a:off x="688157" y="6975303"/>
            <a:ext cx="2160000" cy="216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dirty="0" smtClean="0">
                <a:solidFill>
                  <a:schemeClr val="tx1"/>
                </a:solidFill>
                <a:latin typeface="HGPｺﾞｼｯｸM" panose="020B0600000000000000" pitchFamily="50" charset="-128"/>
                <a:ea typeface="HGPｺﾞｼｯｸM" panose="020B0600000000000000" pitchFamily="50" charset="-128"/>
              </a:rPr>
              <a:t>取組みの方向性</a:t>
            </a:r>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22" name="正方形/長方形 21"/>
          <p:cNvSpPr/>
          <p:nvPr/>
        </p:nvSpPr>
        <p:spPr>
          <a:xfrm>
            <a:off x="592983" y="9699852"/>
            <a:ext cx="3240694" cy="707886"/>
          </a:xfrm>
          <a:prstGeom prst="rect">
            <a:avLst/>
          </a:prstGeom>
        </p:spPr>
        <p:txBody>
          <a:bodyPr wrap="square">
            <a:spAutoFit/>
          </a:bodyPr>
          <a:lstStyle/>
          <a:p>
            <a:pPr marL="85725" indent="-85725">
              <a:lnSpc>
                <a:spcPts val="12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・人の空間と</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なるオープンスペースや面的な広がりをもつウォーカブルな空間の確保</a:t>
            </a:r>
            <a:endPar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lnSpc>
                <a:spcPts val="12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・官民が連携し</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、計画段階から活用</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維持管理など</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を見据えた</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検討</a:t>
            </a:r>
            <a:endPar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23" name="正方形/長方形 22"/>
          <p:cNvSpPr/>
          <p:nvPr/>
        </p:nvSpPr>
        <p:spPr>
          <a:xfrm>
            <a:off x="688157" y="9483852"/>
            <a:ext cx="2160000" cy="216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dirty="0" smtClean="0">
                <a:solidFill>
                  <a:schemeClr val="tx1"/>
                </a:solidFill>
                <a:latin typeface="HGPｺﾞｼｯｸM" panose="020B0600000000000000" pitchFamily="50" charset="-128"/>
                <a:ea typeface="HGPｺﾞｼｯｸM" panose="020B0600000000000000" pitchFamily="50" charset="-128"/>
              </a:rPr>
              <a:t>取組みの方向性</a:t>
            </a:r>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p:txBody>
      </p:sp>
      <p:sp>
        <p:nvSpPr>
          <p:cNvPr id="26" name="正方形/長方形 25"/>
          <p:cNvSpPr/>
          <p:nvPr/>
        </p:nvSpPr>
        <p:spPr>
          <a:xfrm>
            <a:off x="592983" y="4885765"/>
            <a:ext cx="3862533" cy="2246769"/>
          </a:xfrm>
          <a:prstGeom prst="rect">
            <a:avLst/>
          </a:prstGeom>
        </p:spPr>
        <p:txBody>
          <a:bodyPr wrap="square">
            <a:spAutoFit/>
          </a:bodyPr>
          <a:lstStyle/>
          <a:p>
            <a:pPr marL="85725" indent="-85725">
              <a:lnSpc>
                <a:spcPts val="12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・多様</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な</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交通サービスの</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提供や利用者一人一人に最適な交通モードへの乗り換え利便性の向上</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などにより、交通</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結節機能を</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強化。</a:t>
            </a:r>
            <a:endParaRPr lang="ja-JP" altLang="en-US" sz="1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lnSpc>
                <a:spcPts val="12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・国内外から訪れる多様な人々が安全、安心に移動できるよう、ユニバーサルデザインのまちづくりを進める</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lnSpc>
                <a:spcPts val="12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・新大阪の拠点となるエリアを広げ、移動のシームレス化やリダンダンシーの確保を進めるため、新しい交通システムの実証などによるハード整備や事業者間の連携による</a:t>
            </a:r>
            <a:endParaRPr lang="en-US" altLang="ja-JP" sz="12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a:lnSpc>
                <a:spcPts val="12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ソフト面の取り組みを組み合わせて進める。</a:t>
            </a:r>
          </a:p>
          <a:p>
            <a:pPr marL="85725" indent="-85725">
              <a:lnSpc>
                <a:spcPts val="12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・最新技術の導入を前提として、人と駅・広場</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6350">
              <a:lnSpc>
                <a:spcPts val="12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都市</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の空間を一体的に捉えた革新的</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モビリティ</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6350">
              <a:lnSpc>
                <a:spcPts val="12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デザイン</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の実現に向けて、関係者が連携</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して</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6350">
              <a:lnSpc>
                <a:spcPts val="12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取り組む</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ことが重要である。</a:t>
            </a:r>
          </a:p>
          <a:p>
            <a:pPr marL="85725" indent="-85725">
              <a:lnSpc>
                <a:spcPts val="1200"/>
              </a:lnSpc>
            </a:pP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27" name="正方形/長方形 26"/>
          <p:cNvSpPr/>
          <p:nvPr/>
        </p:nvSpPr>
        <p:spPr>
          <a:xfrm>
            <a:off x="592983" y="4645691"/>
            <a:ext cx="4270623" cy="276999"/>
          </a:xfrm>
          <a:prstGeom prst="rect">
            <a:avLst/>
          </a:prstGeom>
        </p:spPr>
        <p:txBody>
          <a:bodyPr wrap="square">
            <a:spAutoFit/>
          </a:bodyPr>
          <a:lstStyle/>
          <a:p>
            <a:r>
              <a:rPr lang="en-US" altLang="ja-JP" sz="1200" b="1" dirty="0">
                <a:latin typeface="HGPｺﾞｼｯｸM" panose="020B0600000000000000" pitchFamily="50" charset="-128"/>
                <a:cs typeface="Times New Roman" panose="02020603050405020304" pitchFamily="18" charset="0"/>
              </a:rPr>
              <a:t>(2)</a:t>
            </a:r>
            <a:r>
              <a:rPr lang="ja-JP" altLang="ja-JP" sz="1200" b="1" dirty="0">
                <a:ea typeface="HGPｺﾞｼｯｸM" panose="020B0600000000000000" pitchFamily="50" charset="-128"/>
                <a:cs typeface="Times New Roman" panose="02020603050405020304" pitchFamily="18" charset="0"/>
              </a:rPr>
              <a:t>広域交通ネットワークの一大ハブ拠点＜交通結節機能＞</a:t>
            </a:r>
            <a:endParaRPr lang="ja-JP" altLang="en-US" sz="1200" dirty="0"/>
          </a:p>
        </p:txBody>
      </p:sp>
      <p:sp>
        <p:nvSpPr>
          <p:cNvPr id="28" name="正方形/長方形 27"/>
          <p:cNvSpPr/>
          <p:nvPr/>
        </p:nvSpPr>
        <p:spPr>
          <a:xfrm>
            <a:off x="592983" y="8167220"/>
            <a:ext cx="3240000" cy="1259319"/>
          </a:xfrm>
          <a:prstGeom prst="rect">
            <a:avLst/>
          </a:prstGeom>
        </p:spPr>
        <p:txBody>
          <a:bodyPr wrap="square">
            <a:spAutoFit/>
          </a:bodyPr>
          <a:lstStyle/>
          <a:p>
            <a:pPr marL="76200" indent="-76200" algn="just">
              <a:lnSpc>
                <a:spcPts val="1300"/>
              </a:lnSpc>
              <a:spcAft>
                <a:spcPts val="0"/>
              </a:spcAft>
            </a:pPr>
            <a:r>
              <a:rPr lang="ja-JP" altLang="en-US" sz="1200" kern="100" dirty="0" smtClean="0">
                <a:latin typeface="Century" panose="02040604050505020304" pitchFamily="18" charset="0"/>
                <a:ea typeface="HGPｺﾞｼｯｸM" panose="020B0600000000000000" pitchFamily="50" charset="-128"/>
                <a:cs typeface="Times New Roman" panose="02020603050405020304" pitchFamily="18" charset="0"/>
              </a:rPr>
              <a:t>・</a:t>
            </a:r>
            <a:r>
              <a:rPr lang="ja-JP" altLang="ja-JP" sz="1200" kern="100" dirty="0" smtClean="0">
                <a:latin typeface="Century" panose="02040604050505020304" pitchFamily="18" charset="0"/>
                <a:ea typeface="HGPｺﾞｼｯｸM" panose="020B0600000000000000" pitchFamily="50" charset="-128"/>
                <a:cs typeface="Times New Roman" panose="02020603050405020304" pitchFamily="18" charset="0"/>
              </a:rPr>
              <a:t>日本</a:t>
            </a:r>
            <a:r>
              <a:rPr lang="ja-JP" altLang="ja-JP" sz="1200" kern="100" dirty="0">
                <a:latin typeface="Century" panose="02040604050505020304" pitchFamily="18" charset="0"/>
                <a:ea typeface="HGPｺﾞｼｯｸM" panose="020B0600000000000000" pitchFamily="50" charset="-128"/>
                <a:cs typeface="Times New Roman" panose="02020603050405020304" pitchFamily="18" charset="0"/>
              </a:rPr>
              <a:t>の国際都市としての顔にふさわしい高い魅力を持った都市空間が</a:t>
            </a:r>
            <a:r>
              <a:rPr lang="ja-JP" altLang="ja-JP" sz="1200" kern="100" dirty="0" smtClean="0">
                <a:latin typeface="Century" panose="02040604050505020304" pitchFamily="18" charset="0"/>
                <a:ea typeface="HGPｺﾞｼｯｸM" panose="020B0600000000000000" pitchFamily="50" charset="-128"/>
                <a:cs typeface="Times New Roman" panose="02020603050405020304" pitchFamily="18" charset="0"/>
              </a:rPr>
              <a:t>必要。</a:t>
            </a:r>
            <a:endParaRPr lang="ja-JP" altLang="ja-JP" sz="1200" kern="100" dirty="0">
              <a:latin typeface="Century" panose="02040604050505020304" pitchFamily="18" charset="0"/>
              <a:ea typeface="ＭＳ 明朝" panose="02020609040205080304" pitchFamily="17" charset="-128"/>
              <a:cs typeface="Times New Roman" panose="02020603050405020304" pitchFamily="18" charset="0"/>
            </a:endParaRPr>
          </a:p>
          <a:p>
            <a:pPr marL="76200" indent="-76200" algn="just">
              <a:lnSpc>
                <a:spcPts val="1300"/>
              </a:lnSpc>
              <a:spcAft>
                <a:spcPts val="0"/>
              </a:spcAft>
            </a:pPr>
            <a:r>
              <a:rPr lang="ja-JP" altLang="ja-JP" sz="1200" kern="100" dirty="0" smtClean="0">
                <a:latin typeface="Century" panose="02040604050505020304" pitchFamily="18" charset="0"/>
                <a:ea typeface="HGPｺﾞｼｯｸM" panose="020B0600000000000000" pitchFamily="50" charset="-128"/>
                <a:cs typeface="Times New Roman" panose="02020603050405020304" pitchFamily="18" charset="0"/>
              </a:rPr>
              <a:t>・</a:t>
            </a:r>
            <a:r>
              <a:rPr lang="ja-JP" altLang="en-US" sz="1200" kern="100" dirty="0" smtClean="0">
                <a:latin typeface="Century" panose="02040604050505020304" pitchFamily="18" charset="0"/>
                <a:ea typeface="HGPｺﾞｼｯｸM" panose="020B0600000000000000" pitchFamily="50" charset="-128"/>
                <a:cs typeface="Times New Roman" panose="02020603050405020304" pitchFamily="18" charset="0"/>
              </a:rPr>
              <a:t>新しさと歴史を持つ深みのある高質な都市空間を創造</a:t>
            </a:r>
            <a:r>
              <a:rPr lang="ja-JP" altLang="ja-JP" sz="1200" kern="100" dirty="0" smtClean="0">
                <a:latin typeface="Century" panose="02040604050505020304" pitchFamily="18" charset="0"/>
                <a:ea typeface="HGPｺﾞｼｯｸM" panose="020B0600000000000000" pitchFamily="50" charset="-128"/>
                <a:cs typeface="Times New Roman" panose="02020603050405020304" pitchFamily="18" charset="0"/>
              </a:rPr>
              <a:t>。</a:t>
            </a:r>
            <a:endParaRPr lang="en-US" altLang="ja-JP" sz="1200" kern="100" dirty="0" smtClean="0">
              <a:latin typeface="Century" panose="02040604050505020304" pitchFamily="18" charset="0"/>
              <a:ea typeface="HGPｺﾞｼｯｸM" panose="020B0600000000000000" pitchFamily="50" charset="-128"/>
              <a:cs typeface="Times New Roman" panose="02020603050405020304" pitchFamily="18" charset="0"/>
            </a:endParaRPr>
          </a:p>
          <a:p>
            <a:pPr marL="76200" indent="-76200" algn="just">
              <a:lnSpc>
                <a:spcPts val="1300"/>
              </a:lnSpc>
              <a:spcAft>
                <a:spcPts val="0"/>
              </a:spcAft>
            </a:pPr>
            <a:r>
              <a:rPr lang="ja-JP" altLang="ja-JP" sz="1200" dirty="0" smtClean="0">
                <a:ea typeface="HGPｺﾞｼｯｸM" panose="020B0600000000000000" pitchFamily="50" charset="-128"/>
                <a:cs typeface="Times New Roman" panose="02020603050405020304" pitchFamily="18" charset="0"/>
              </a:rPr>
              <a:t>・</a:t>
            </a:r>
            <a:r>
              <a:rPr lang="ja-JP" altLang="en-US" sz="1200" dirty="0" smtClean="0">
                <a:ea typeface="HGPｺﾞｼｯｸM" panose="020B0600000000000000" pitchFamily="50" charset="-128"/>
                <a:cs typeface="Times New Roman" panose="02020603050405020304" pitchFamily="18" charset="0"/>
              </a:rPr>
              <a:t>淀川の活用など、</a:t>
            </a:r>
            <a:r>
              <a:rPr lang="ja-JP" altLang="ja-JP" sz="1200" dirty="0" smtClean="0">
                <a:ea typeface="HGPｺﾞｼｯｸM" panose="020B0600000000000000" pitchFamily="50" charset="-128"/>
                <a:cs typeface="Times New Roman" panose="02020603050405020304" pitchFamily="18" charset="0"/>
              </a:rPr>
              <a:t>光</a:t>
            </a:r>
            <a:r>
              <a:rPr lang="ja-JP" altLang="ja-JP" sz="1200" dirty="0">
                <a:ea typeface="HGPｺﾞｼｯｸM" panose="020B0600000000000000" pitchFamily="50" charset="-128"/>
                <a:cs typeface="Times New Roman" panose="02020603050405020304" pitchFamily="18" charset="0"/>
              </a:rPr>
              <a:t>、緑、水などを効果的に</a:t>
            </a:r>
            <a:r>
              <a:rPr lang="ja-JP" altLang="ja-JP" sz="1200" dirty="0" smtClean="0">
                <a:ea typeface="HGPｺﾞｼｯｸM" panose="020B0600000000000000" pitchFamily="50" charset="-128"/>
                <a:cs typeface="Times New Roman" panose="02020603050405020304" pitchFamily="18" charset="0"/>
              </a:rPr>
              <a:t>取り入れた</a:t>
            </a:r>
            <a:r>
              <a:rPr lang="ja-JP" altLang="en-US" sz="1200" dirty="0" smtClean="0">
                <a:ea typeface="HGPｺﾞｼｯｸM" panose="020B0600000000000000" pitchFamily="50" charset="-128"/>
                <a:cs typeface="Times New Roman" panose="02020603050405020304" pitchFamily="18" charset="0"/>
              </a:rPr>
              <a:t>、</a:t>
            </a:r>
            <a:r>
              <a:rPr lang="ja-JP" altLang="ja-JP" sz="1200" dirty="0" smtClean="0">
                <a:ea typeface="HGPｺﾞｼｯｸM" panose="020B0600000000000000" pitchFamily="50" charset="-128"/>
                <a:cs typeface="Times New Roman" panose="02020603050405020304" pitchFamily="18" charset="0"/>
              </a:rPr>
              <a:t>利用者</a:t>
            </a:r>
            <a:r>
              <a:rPr lang="ja-JP" altLang="ja-JP" sz="1200" dirty="0">
                <a:ea typeface="HGPｺﾞｼｯｸM" panose="020B0600000000000000" pitchFamily="50" charset="-128"/>
                <a:cs typeface="Times New Roman" panose="02020603050405020304" pitchFamily="18" charset="0"/>
              </a:rPr>
              <a:t>にとって居心地のよい</a:t>
            </a:r>
            <a:r>
              <a:rPr lang="ja-JP" altLang="ja-JP" sz="1200" dirty="0" smtClean="0">
                <a:ea typeface="HGPｺﾞｼｯｸM" panose="020B0600000000000000" pitchFamily="50" charset="-128"/>
                <a:cs typeface="Times New Roman" panose="02020603050405020304" pitchFamily="18" charset="0"/>
              </a:rPr>
              <a:t>空間</a:t>
            </a:r>
            <a:r>
              <a:rPr lang="ja-JP" altLang="en-US" sz="1200" dirty="0" smtClean="0">
                <a:ea typeface="HGPｺﾞｼｯｸM" panose="020B0600000000000000" pitchFamily="50" charset="-128"/>
                <a:cs typeface="Times New Roman" panose="02020603050405020304" pitchFamily="18" charset="0"/>
              </a:rPr>
              <a:t>などの</a:t>
            </a:r>
            <a:r>
              <a:rPr lang="ja-JP" altLang="ja-JP" sz="1200" dirty="0" smtClean="0">
                <a:ea typeface="HGPｺﾞｼｯｸM" panose="020B0600000000000000" pitchFamily="50" charset="-128"/>
                <a:cs typeface="Times New Roman" panose="02020603050405020304" pitchFamily="18" charset="0"/>
              </a:rPr>
              <a:t>形成</a:t>
            </a:r>
            <a:r>
              <a:rPr lang="ja-JP" altLang="en-US" sz="1200" dirty="0" smtClean="0">
                <a:ea typeface="HGPｺﾞｼｯｸM" panose="020B0600000000000000" pitchFamily="50" charset="-128"/>
                <a:cs typeface="Times New Roman" panose="02020603050405020304" pitchFamily="18" charset="0"/>
              </a:rPr>
              <a:t>を図る</a:t>
            </a:r>
            <a:r>
              <a:rPr lang="ja-JP" altLang="ja-JP" sz="1200" dirty="0" smtClean="0">
                <a:ea typeface="HGPｺﾞｼｯｸM" panose="020B0600000000000000" pitchFamily="50" charset="-128"/>
                <a:cs typeface="Times New Roman" panose="02020603050405020304" pitchFamily="18" charset="0"/>
              </a:rPr>
              <a:t>。</a:t>
            </a:r>
            <a:endParaRPr lang="ja-JP" altLang="en-US" sz="1200" dirty="0"/>
          </a:p>
        </p:txBody>
      </p:sp>
      <p:sp>
        <p:nvSpPr>
          <p:cNvPr id="25" name="正方形/長方形 24"/>
          <p:cNvSpPr/>
          <p:nvPr/>
        </p:nvSpPr>
        <p:spPr>
          <a:xfrm>
            <a:off x="432887" y="447328"/>
            <a:ext cx="6928033" cy="646331"/>
          </a:xfrm>
          <a:prstGeom prst="rect">
            <a:avLst/>
          </a:prstGeom>
        </p:spPr>
        <p:txBody>
          <a:bodyPr wrap="square">
            <a:spAutoFit/>
          </a:bodyPr>
          <a:lstStyle/>
          <a:p>
            <a:pPr marL="85725" indent="-85725"/>
            <a:r>
              <a:rPr lang="ja-JP"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広域交通ターミナルとなる特性を活かし、国内外</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の人や情報をつなぐ都市拠点となるまちづくりを実現する</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ため、新</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大阪駅、十三駅、淡路駅の各エリアが、それぞれの個性を活かし必要な機能を</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備えつつ、面的</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連携力を高めることが</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重要。</a:t>
            </a:r>
            <a:endParaRPr lang="ja-JP" altLang="en-US" sz="1200" dirty="0">
              <a:latin typeface="HGPｺﾞｼｯｸM" panose="020B0600000000000000" pitchFamily="50" charset="-128"/>
              <a:ea typeface="HGPｺﾞｼｯｸM" panose="020B0600000000000000" pitchFamily="50" charset="-128"/>
            </a:endParaRPr>
          </a:p>
        </p:txBody>
      </p:sp>
      <p:sp>
        <p:nvSpPr>
          <p:cNvPr id="29" name="正方形/長方形 28"/>
          <p:cNvSpPr/>
          <p:nvPr/>
        </p:nvSpPr>
        <p:spPr>
          <a:xfrm>
            <a:off x="592983" y="1157536"/>
            <a:ext cx="4270623" cy="276999"/>
          </a:xfrm>
          <a:prstGeom prst="rect">
            <a:avLst/>
          </a:prstGeom>
        </p:spPr>
        <p:txBody>
          <a:bodyPr wrap="square">
            <a:spAutoFit/>
          </a:bodyPr>
          <a:lstStyle/>
          <a:p>
            <a:r>
              <a:rPr lang="en-US" altLang="ja-JP" sz="1200" b="1" dirty="0">
                <a:latin typeface="HGSｺﾞｼｯｸM" panose="020B0600000000000000" pitchFamily="50" charset="-128"/>
                <a:ea typeface="HGSｺﾞｼｯｸM" panose="020B0600000000000000" pitchFamily="50" charset="-128"/>
                <a:cs typeface="Times New Roman" panose="02020603050405020304" pitchFamily="18" charset="0"/>
              </a:rPr>
              <a:t>(1)</a:t>
            </a:r>
            <a:r>
              <a:rPr lang="ja-JP" altLang="en-US" sz="1200" b="1" dirty="0">
                <a:ea typeface="HGPｺﾞｼｯｸM" panose="020B0600000000000000" pitchFamily="50" charset="-128"/>
                <a:cs typeface="Times New Roman" panose="02020603050405020304" pitchFamily="18" charset="0"/>
              </a:rPr>
              <a:t>スーパー・メガリージョンの西の拠点＜交流促進機能</a:t>
            </a:r>
            <a:r>
              <a:rPr lang="ja-JP" altLang="en-US" sz="1200" b="1" dirty="0" smtClean="0">
                <a:ea typeface="HGPｺﾞｼｯｸM" panose="020B0600000000000000" pitchFamily="50" charset="-128"/>
                <a:cs typeface="Times New Roman" panose="02020603050405020304" pitchFamily="18" charset="0"/>
              </a:rPr>
              <a:t>＞</a:t>
            </a:r>
            <a:endParaRPr lang="ja-JP" altLang="en-US" sz="1200" dirty="0"/>
          </a:p>
        </p:txBody>
      </p:sp>
      <p:sp>
        <p:nvSpPr>
          <p:cNvPr id="30" name="正方形/長方形 29"/>
          <p:cNvSpPr/>
          <p:nvPr/>
        </p:nvSpPr>
        <p:spPr>
          <a:xfrm>
            <a:off x="592983" y="7922923"/>
            <a:ext cx="6134802" cy="276999"/>
          </a:xfrm>
          <a:prstGeom prst="rect">
            <a:avLst/>
          </a:prstGeom>
        </p:spPr>
        <p:txBody>
          <a:bodyPr wrap="square">
            <a:spAutoFit/>
          </a:bodyPr>
          <a:lstStyle/>
          <a:p>
            <a:r>
              <a:rPr lang="en-US" altLang="ja-JP" sz="1200" b="1" dirty="0">
                <a:latin typeface="HGPｺﾞｼｯｸM" panose="020B0600000000000000" pitchFamily="50" charset="-128"/>
                <a:ea typeface="HGPｺﾞｼｯｸM" panose="020B0600000000000000" pitchFamily="50" charset="-128"/>
                <a:cs typeface="Times New Roman" panose="02020603050405020304" pitchFamily="18" charset="0"/>
              </a:rPr>
              <a:t>(3)</a:t>
            </a:r>
            <a:r>
              <a:rPr lang="ja-JP" altLang="en-US" sz="1200" b="1" dirty="0">
                <a:ea typeface="HGPｺﾞｼｯｸM" panose="020B0600000000000000" pitchFamily="50" charset="-128"/>
                <a:cs typeface="Times New Roman" panose="02020603050405020304" pitchFamily="18" charset="0"/>
              </a:rPr>
              <a:t>関西・西日本・アジアから人を</a:t>
            </a:r>
            <a:r>
              <a:rPr lang="ja-JP" altLang="en-US" sz="1200" b="1" dirty="0" smtClean="0">
                <a:ea typeface="HGPｺﾞｼｯｸM" panose="020B0600000000000000" pitchFamily="50" charset="-128"/>
                <a:cs typeface="Times New Roman" panose="02020603050405020304" pitchFamily="18" charset="0"/>
              </a:rPr>
              <a:t>迎え入れる国際都市のゲートウェイ＜都市空間機能</a:t>
            </a:r>
            <a:r>
              <a:rPr lang="ja-JP" altLang="ja-JP" sz="1200" b="1" dirty="0" smtClean="0">
                <a:ea typeface="HGPｺﾞｼｯｸM" panose="020B0600000000000000" pitchFamily="50" charset="-128"/>
                <a:cs typeface="Times New Roman" panose="02020603050405020304" pitchFamily="18" charset="0"/>
              </a:rPr>
              <a:t>＞</a:t>
            </a:r>
            <a:endParaRPr lang="ja-JP" altLang="en-US" sz="1200" dirty="0"/>
          </a:p>
        </p:txBody>
      </p:sp>
      <p:sp>
        <p:nvSpPr>
          <p:cNvPr id="31" name="テキスト ボックス 2"/>
          <p:cNvSpPr txBox="1">
            <a:spLocks noChangeArrowheads="1"/>
          </p:cNvSpPr>
          <p:nvPr/>
        </p:nvSpPr>
        <p:spPr bwMode="auto">
          <a:xfrm>
            <a:off x="4481103" y="10228626"/>
            <a:ext cx="2166863" cy="216000"/>
          </a:xfrm>
          <a:prstGeom prst="rect">
            <a:avLst/>
          </a:prstGeom>
          <a:noFill/>
          <a:ln w="9525">
            <a:noFill/>
            <a:miter lim="800000"/>
            <a:headEnd/>
            <a:tailEnd/>
          </a:ln>
        </p:spPr>
        <p:txBody>
          <a:bodyPr rot="0" vert="horz" wrap="square" lIns="72000" tIns="0" rIns="72000" bIns="0" anchor="t" anchorCtr="0">
            <a:noAutofit/>
          </a:bodyPr>
          <a:lstStyle/>
          <a:p>
            <a:pPr algn="ctr">
              <a:spcAft>
                <a:spcPts val="0"/>
              </a:spcAft>
            </a:pPr>
            <a:r>
              <a:rPr 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12</a:t>
            </a:r>
            <a:r>
              <a:rPr lang="ja-JP" sz="1000" kern="100" dirty="0" err="1" smtClean="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都市空間機能</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2" name="テキスト ボックス 2"/>
          <p:cNvSpPr txBox="1">
            <a:spLocks noChangeArrowheads="1"/>
          </p:cNvSpPr>
          <p:nvPr/>
        </p:nvSpPr>
        <p:spPr bwMode="auto">
          <a:xfrm>
            <a:off x="4988146" y="7526982"/>
            <a:ext cx="1603150" cy="191821"/>
          </a:xfrm>
          <a:prstGeom prst="rect">
            <a:avLst/>
          </a:prstGeom>
          <a:noFill/>
          <a:ln w="9525">
            <a:noFill/>
            <a:miter lim="800000"/>
            <a:headEnd/>
            <a:tailEnd/>
          </a:ln>
        </p:spPr>
        <p:txBody>
          <a:bodyPr rot="0" vert="horz" wrap="square" lIns="72000" tIns="0" rIns="72000" bIns="0" anchor="t" anchorCtr="0">
            <a:noAutofit/>
          </a:bodyPr>
          <a:lstStyle/>
          <a:p>
            <a:pPr>
              <a:spcAft>
                <a:spcPts val="0"/>
              </a:spcAft>
            </a:pPr>
            <a:r>
              <a:rPr 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11</a:t>
            </a:r>
            <a:r>
              <a:rPr lang="ja-JP" sz="1000" kern="100" dirty="0" err="1" smtClean="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交通結節機能</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17" name="図 16"/>
          <p:cNvPicPr>
            <a:picLocks noChangeAspect="1"/>
          </p:cNvPicPr>
          <p:nvPr/>
        </p:nvPicPr>
        <p:blipFill>
          <a:blip r:embed="rId2"/>
          <a:stretch>
            <a:fillRect/>
          </a:stretch>
        </p:blipFill>
        <p:spPr>
          <a:xfrm>
            <a:off x="3643874" y="6165159"/>
            <a:ext cx="3658618" cy="1497099"/>
          </a:xfrm>
          <a:prstGeom prst="rect">
            <a:avLst/>
          </a:prstGeom>
        </p:spPr>
      </p:pic>
      <p:pic>
        <p:nvPicPr>
          <p:cNvPr id="24" name="図 23"/>
          <p:cNvPicPr>
            <a:picLocks noChangeAspect="1"/>
          </p:cNvPicPr>
          <p:nvPr/>
        </p:nvPicPr>
        <p:blipFill>
          <a:blip r:embed="rId3"/>
          <a:stretch>
            <a:fillRect/>
          </a:stretch>
        </p:blipFill>
        <p:spPr>
          <a:xfrm>
            <a:off x="4520584" y="4741962"/>
            <a:ext cx="2517901" cy="1535140"/>
          </a:xfrm>
          <a:prstGeom prst="rect">
            <a:avLst/>
          </a:prstGeom>
        </p:spPr>
      </p:pic>
      <p:pic>
        <p:nvPicPr>
          <p:cNvPr id="36" name="図 35"/>
          <p:cNvPicPr>
            <a:picLocks noChangeAspect="1"/>
          </p:cNvPicPr>
          <p:nvPr/>
        </p:nvPicPr>
        <p:blipFill>
          <a:blip r:embed="rId4"/>
          <a:stretch>
            <a:fillRect/>
          </a:stretch>
        </p:blipFill>
        <p:spPr>
          <a:xfrm>
            <a:off x="3904082" y="8104217"/>
            <a:ext cx="3330199" cy="2173939"/>
          </a:xfrm>
          <a:prstGeom prst="rect">
            <a:avLst/>
          </a:prstGeom>
        </p:spPr>
      </p:pic>
      <p:pic>
        <p:nvPicPr>
          <p:cNvPr id="38" name="図 37"/>
          <p:cNvPicPr>
            <a:picLocks noChangeAspect="1"/>
          </p:cNvPicPr>
          <p:nvPr/>
        </p:nvPicPr>
        <p:blipFill>
          <a:blip r:embed="rId5"/>
          <a:stretch>
            <a:fillRect/>
          </a:stretch>
        </p:blipFill>
        <p:spPr>
          <a:xfrm>
            <a:off x="4596780" y="1059774"/>
            <a:ext cx="2578167" cy="1690093"/>
          </a:xfrm>
          <a:prstGeom prst="rect">
            <a:avLst/>
          </a:prstGeom>
        </p:spPr>
      </p:pic>
      <p:pic>
        <p:nvPicPr>
          <p:cNvPr id="39" name="図 38"/>
          <p:cNvPicPr>
            <a:picLocks noChangeAspect="1"/>
          </p:cNvPicPr>
          <p:nvPr/>
        </p:nvPicPr>
        <p:blipFill>
          <a:blip r:embed="rId6"/>
          <a:stretch>
            <a:fillRect/>
          </a:stretch>
        </p:blipFill>
        <p:spPr>
          <a:xfrm>
            <a:off x="4680363" y="2746338"/>
            <a:ext cx="2411000" cy="1565765"/>
          </a:xfrm>
          <a:prstGeom prst="rect">
            <a:avLst/>
          </a:prstGeom>
        </p:spPr>
      </p:pic>
      <p:sp>
        <p:nvSpPr>
          <p:cNvPr id="34" name="テキスト ボックス 2"/>
          <p:cNvSpPr txBox="1">
            <a:spLocks noChangeArrowheads="1"/>
          </p:cNvSpPr>
          <p:nvPr/>
        </p:nvSpPr>
        <p:spPr bwMode="auto">
          <a:xfrm>
            <a:off x="4592090" y="2594228"/>
            <a:ext cx="2587546" cy="233796"/>
          </a:xfrm>
          <a:prstGeom prst="rect">
            <a:avLst/>
          </a:prstGeom>
          <a:noFill/>
          <a:ln w="9525">
            <a:noFill/>
            <a:miter lim="800000"/>
            <a:headEnd/>
            <a:tailEnd/>
          </a:ln>
        </p:spPr>
        <p:txBody>
          <a:bodyPr rot="0" vert="horz" wrap="square" lIns="72000" tIns="0" rIns="72000" bIns="0" anchor="t" anchorCtr="0">
            <a:noAutofit/>
          </a:bodyPr>
          <a:lstStyle/>
          <a:p>
            <a:pPr algn="ctr">
              <a:spcAft>
                <a:spcPts val="0"/>
              </a:spcAft>
            </a:pPr>
            <a:r>
              <a:rPr 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1000" kern="100" dirty="0">
                <a:latin typeface="Century" panose="02040604050505020304" pitchFamily="18" charset="0"/>
                <a:ea typeface="ＭＳ 明朝" panose="02020609040205080304" pitchFamily="17" charset="-128"/>
                <a:cs typeface="Times New Roman" panose="02020603050405020304" pitchFamily="18" charset="0"/>
              </a:rPr>
              <a:t>9</a:t>
            </a:r>
            <a:r>
              <a:rPr lang="ja-JP" sz="1000" kern="100" dirty="0" err="1" smtClean="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000" kern="100" dirty="0" smtClean="0">
                <a:latin typeface="Century" panose="02040604050505020304" pitchFamily="18" charset="0"/>
                <a:ea typeface="ＭＳ 明朝" panose="02020609040205080304" pitchFamily="17" charset="-128"/>
                <a:cs typeface="Times New Roman" panose="02020603050405020304" pitchFamily="18" charset="0"/>
              </a:rPr>
              <a:t>交流</a:t>
            </a:r>
            <a:r>
              <a:rPr lang="ja-JP" altLang="en-US" sz="1000" kern="100" dirty="0">
                <a:latin typeface="Century" panose="02040604050505020304" pitchFamily="18" charset="0"/>
                <a:ea typeface="ＭＳ 明朝" panose="02020609040205080304" pitchFamily="17" charset="-128"/>
                <a:cs typeface="Times New Roman" panose="02020603050405020304" pitchFamily="18" charset="0"/>
              </a:rPr>
              <a:t>促進</a:t>
            </a:r>
            <a:r>
              <a:rPr lang="ja-JP" altLang="en-US"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機能（ビジネス・産業）</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33" name="テキスト ボックス 2"/>
          <p:cNvSpPr txBox="1">
            <a:spLocks noChangeArrowheads="1"/>
          </p:cNvSpPr>
          <p:nvPr/>
        </p:nvSpPr>
        <p:spPr bwMode="auto">
          <a:xfrm>
            <a:off x="4345901" y="4278745"/>
            <a:ext cx="3079924" cy="227112"/>
          </a:xfrm>
          <a:prstGeom prst="rect">
            <a:avLst/>
          </a:prstGeom>
          <a:noFill/>
          <a:ln w="9525">
            <a:noFill/>
            <a:miter lim="800000"/>
            <a:headEnd/>
            <a:tailEnd/>
          </a:ln>
        </p:spPr>
        <p:txBody>
          <a:bodyPr rot="0" vert="horz" wrap="square" lIns="72000" tIns="0" rIns="72000" bIns="0" anchor="t" anchorCtr="0">
            <a:noAutofit/>
          </a:bodyPr>
          <a:lstStyle/>
          <a:p>
            <a:pPr algn="ctr">
              <a:spcAft>
                <a:spcPts val="0"/>
              </a:spcAft>
            </a:pPr>
            <a:r>
              <a:rPr 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10</a:t>
            </a:r>
            <a:r>
              <a:rPr lang="ja-JP" sz="1000" kern="100" dirty="0" err="1" smtClean="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000" kern="100" dirty="0" smtClean="0">
                <a:latin typeface="Century" panose="02040604050505020304" pitchFamily="18" charset="0"/>
                <a:ea typeface="ＭＳ 明朝" panose="02020609040205080304" pitchFamily="17" charset="-128"/>
                <a:cs typeface="Times New Roman" panose="02020603050405020304" pitchFamily="18" charset="0"/>
              </a:rPr>
              <a:t>交流</a:t>
            </a:r>
            <a:r>
              <a:rPr lang="ja-JP" altLang="en-US" sz="1000" kern="100" dirty="0">
                <a:latin typeface="Century" panose="02040604050505020304" pitchFamily="18" charset="0"/>
                <a:ea typeface="ＭＳ 明朝" panose="02020609040205080304" pitchFamily="17" charset="-128"/>
                <a:cs typeface="Times New Roman" panose="02020603050405020304" pitchFamily="18" charset="0"/>
              </a:rPr>
              <a:t>促進</a:t>
            </a:r>
            <a:r>
              <a:rPr lang="ja-JP" altLang="en-US"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機能（観光・文化・ｴﾝﾀｰﾃｲﾒﾝﾄ）</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620237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669635" y="9494034"/>
            <a:ext cx="6074065" cy="771525"/>
            <a:chOff x="774699" y="9382909"/>
            <a:chExt cx="6184901" cy="771525"/>
          </a:xfrm>
        </p:grpSpPr>
        <p:sp>
          <p:nvSpPr>
            <p:cNvPr id="3" name="角丸四角形 2"/>
            <p:cNvSpPr/>
            <p:nvPr/>
          </p:nvSpPr>
          <p:spPr>
            <a:xfrm>
              <a:off x="774699" y="9382909"/>
              <a:ext cx="6184901" cy="771525"/>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 name="正方形/長方形 3"/>
            <p:cNvSpPr/>
            <p:nvPr/>
          </p:nvSpPr>
          <p:spPr>
            <a:xfrm>
              <a:off x="876300" y="9437687"/>
              <a:ext cx="5626100" cy="687368"/>
            </a:xfrm>
            <a:prstGeom prst="rect">
              <a:avLst/>
            </a:prstGeom>
          </p:spPr>
          <p:txBody>
            <a:bodyPr wrap="square">
              <a:spAutoFit/>
            </a:bodyPr>
            <a:lstStyle/>
            <a:p>
              <a:pPr algn="just">
                <a:spcAft>
                  <a:spcPts val="0"/>
                </a:spcAft>
              </a:pPr>
              <a:r>
                <a:rPr lang="ja-JP" altLang="ja-JP" sz="1200" kern="100" dirty="0">
                  <a:latin typeface="HGPｺﾞｼｯｸM" panose="020B0600000000000000" pitchFamily="50" charset="-128"/>
                  <a:ea typeface="HGPｺﾞｼｯｸM" panose="020B0600000000000000" pitchFamily="50" charset="-128"/>
                  <a:cs typeface="Times New Roman" panose="02020603050405020304" pitchFamily="18" charset="0"/>
                </a:rPr>
                <a:t>（本資料に関する問い合わせ先）</a:t>
              </a:r>
            </a:p>
            <a:p>
              <a:pPr indent="355600" algn="just">
                <a:lnSpc>
                  <a:spcPts val="1600"/>
                </a:lnSpc>
                <a:spcAft>
                  <a:spcPts val="0"/>
                </a:spcAft>
              </a:pPr>
              <a:r>
                <a:rPr lang="ja-JP" altLang="ja-JP" sz="1200" kern="100" dirty="0">
                  <a:latin typeface="HGPｺﾞｼｯｸM" panose="020B0600000000000000" pitchFamily="50" charset="-128"/>
                  <a:ea typeface="HGPｺﾞｼｯｸM" panose="020B0600000000000000" pitchFamily="50" charset="-128"/>
                  <a:cs typeface="Times New Roman" panose="02020603050405020304" pitchFamily="18" charset="0"/>
                </a:rPr>
                <a:t>・大阪府 住宅まちづくり部都市空間創造室　　</a:t>
              </a:r>
              <a:r>
                <a:rPr lang="en-US" altLang="ja-JP" sz="1200" kern="100" dirty="0">
                  <a:latin typeface="HGPｺﾞｼｯｸM" panose="020B0600000000000000" pitchFamily="50" charset="-128"/>
                  <a:ea typeface="HGPｺﾞｼｯｸM" panose="020B0600000000000000" pitchFamily="50" charset="-128"/>
                  <a:cs typeface="Times New Roman" panose="02020603050405020304" pitchFamily="18" charset="0"/>
                </a:rPr>
                <a:t>TEL</a:t>
              </a:r>
              <a:r>
                <a:rPr lang="ja-JP" altLang="ja-JP" sz="1200" kern="100" dirty="0">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2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06-6210-9327</a:t>
              </a:r>
            </a:p>
            <a:p>
              <a:pPr indent="355600" algn="just">
                <a:lnSpc>
                  <a:spcPts val="1600"/>
                </a:lnSpc>
                <a:spcAft>
                  <a:spcPts val="0"/>
                </a:spcAft>
              </a:pPr>
              <a:r>
                <a:rPr lang="ja-JP" altLang="ja-JP" sz="1200" kern="1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ja-JP" sz="1200" kern="100" dirty="0">
                  <a:latin typeface="HGPｺﾞｼｯｸM" panose="020B0600000000000000" pitchFamily="50" charset="-128"/>
                  <a:ea typeface="HGPｺﾞｼｯｸM" panose="020B0600000000000000" pitchFamily="50" charset="-128"/>
                  <a:cs typeface="Times New Roman" panose="02020603050405020304" pitchFamily="18" charset="0"/>
                </a:rPr>
                <a:t>大阪市 都市計画局計画部都市計画課　　　</a:t>
              </a:r>
              <a:r>
                <a:rPr lang="en-US" altLang="ja-JP" sz="1200" kern="100" dirty="0">
                  <a:latin typeface="HGPｺﾞｼｯｸM" panose="020B0600000000000000" pitchFamily="50" charset="-128"/>
                  <a:ea typeface="HGPｺﾞｼｯｸM" panose="020B0600000000000000" pitchFamily="50" charset="-128"/>
                  <a:cs typeface="Times New Roman" panose="02020603050405020304" pitchFamily="18" charset="0"/>
                </a:rPr>
                <a:t>TEL</a:t>
              </a:r>
              <a:r>
                <a:rPr lang="ja-JP" altLang="ja-JP" sz="1200" kern="100" dirty="0">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200" kern="100" dirty="0">
                  <a:latin typeface="HGPｺﾞｼｯｸM" panose="020B0600000000000000" pitchFamily="50" charset="-128"/>
                  <a:ea typeface="HGPｺﾞｼｯｸM" panose="020B0600000000000000" pitchFamily="50" charset="-128"/>
                  <a:cs typeface="Times New Roman" panose="02020603050405020304" pitchFamily="18" charset="0"/>
                </a:rPr>
                <a:t>06-6208-7871</a:t>
              </a:r>
              <a:endParaRPr lang="ja-JP" altLang="ja-JP" sz="1200" kern="100" dirty="0">
                <a:effectLst/>
                <a:latin typeface="HGPｺﾞｼｯｸM" panose="020B0600000000000000" pitchFamily="50" charset="-128"/>
                <a:ea typeface="HGPｺﾞｼｯｸM" panose="020B0600000000000000" pitchFamily="50" charset="-128"/>
                <a:cs typeface="Times New Roman" panose="02020603050405020304" pitchFamily="18" charset="0"/>
              </a:endParaRPr>
            </a:p>
          </p:txBody>
        </p:sp>
      </p:grpSp>
      <p:sp>
        <p:nvSpPr>
          <p:cNvPr id="5" name="正方形/長方形 4"/>
          <p:cNvSpPr/>
          <p:nvPr/>
        </p:nvSpPr>
        <p:spPr>
          <a:xfrm>
            <a:off x="286588" y="8163295"/>
            <a:ext cx="6837996" cy="1182375"/>
          </a:xfrm>
          <a:prstGeom prst="rect">
            <a:avLst/>
          </a:prstGeom>
        </p:spPr>
        <p:txBody>
          <a:bodyPr wrap="square">
            <a:spAutoFit/>
          </a:bodyPr>
          <a:lstStyle/>
          <a:p>
            <a:pPr marL="85725" indent="-85725">
              <a:lnSpc>
                <a:spcPts val="17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構成員</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：国　（内閣府、近畿地方整備局、近畿運輸局）</a:t>
            </a:r>
          </a:p>
          <a:p>
            <a:pPr marL="533400" lvl="2">
              <a:lnSpc>
                <a:spcPts val="17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地方公共団体（大阪府、大阪市）</a:t>
            </a:r>
          </a:p>
          <a:p>
            <a:pPr marL="533400" lvl="2">
              <a:lnSpc>
                <a:spcPts val="17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民間企業等（ＪＲ西日本、阪急電鉄、</a:t>
            </a:r>
            <a:r>
              <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Osaka Metro</a:t>
            </a:r>
            <a:r>
              <a:rPr lang="ja-JP" altLang="en-US" sz="1200" dirty="0" err="1"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ＵＲ都市機構）</a:t>
            </a:r>
          </a:p>
          <a:p>
            <a:pPr marL="533400" lvl="2">
              <a:lnSpc>
                <a:spcPts val="1700"/>
              </a:lnSpc>
            </a:pP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経済界（関西経済連合会、大阪商工会議所、関西経済同友会）</a:t>
            </a:r>
          </a:p>
          <a:p>
            <a:pPr marL="85725" indent="-85725">
              <a:lnSpc>
                <a:spcPts val="1700"/>
              </a:lnSpc>
            </a:pP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委</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　員：小林委員（京都大学）、森川委員（名古屋大学）、橋爪委員（大阪府立大学</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6" name="正方形/長方形 5"/>
          <p:cNvSpPr/>
          <p:nvPr/>
        </p:nvSpPr>
        <p:spPr>
          <a:xfrm>
            <a:off x="185813" y="7968443"/>
            <a:ext cx="2160000" cy="21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dirty="0" smtClean="0">
                <a:latin typeface="HGPｺﾞｼｯｸM" panose="020B0600000000000000" pitchFamily="50" charset="-128"/>
                <a:ea typeface="HGPｺﾞｼｯｸM" panose="020B0600000000000000" pitchFamily="50" charset="-128"/>
              </a:rPr>
              <a:t>検討体制</a:t>
            </a:r>
            <a:endParaRPr kumimoji="1" lang="ja-JP" altLang="en-US" sz="1200" dirty="0">
              <a:latin typeface="HGPｺﾞｼｯｸM" panose="020B0600000000000000" pitchFamily="50" charset="-128"/>
              <a:ea typeface="HGPｺﾞｼｯｸM" panose="020B0600000000000000" pitchFamily="50" charset="-128"/>
            </a:endParaRPr>
          </a:p>
        </p:txBody>
      </p:sp>
      <p:sp>
        <p:nvSpPr>
          <p:cNvPr id="7" name="正方形/長方形 6"/>
          <p:cNvSpPr/>
          <p:nvPr/>
        </p:nvSpPr>
        <p:spPr>
          <a:xfrm>
            <a:off x="286588" y="6762166"/>
            <a:ext cx="6887798" cy="1182375"/>
          </a:xfrm>
          <a:prstGeom prst="rect">
            <a:avLst/>
          </a:prstGeom>
        </p:spPr>
        <p:txBody>
          <a:bodyPr wrap="square">
            <a:spAutoFit/>
          </a:bodyPr>
          <a:lstStyle/>
          <a:p>
            <a:pPr marL="85725" indent="-85725">
              <a:lnSpc>
                <a:spcPts val="1700"/>
              </a:lnSpc>
            </a:pPr>
            <a:r>
              <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H30.8</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　内閣府</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より「新大阪駅周辺地域」が都市再生緊急整備地域の候補となる地域として</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公表</a:t>
            </a:r>
            <a:endPar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lnSpc>
                <a:spcPts val="1700"/>
              </a:lnSpc>
            </a:pPr>
            <a:r>
              <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H31.1</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　</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第１回新</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大阪駅周辺地域都市再生緊急整備地域検討協議会</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会議</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lnSpc>
                <a:spcPts val="1700"/>
              </a:lnSpc>
            </a:pPr>
            <a:r>
              <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R 1.9</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　 第</a:t>
            </a:r>
            <a:r>
              <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2</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回</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新大阪駅周辺地域都市再生緊急整備地域検討協議会</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会議</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lnSpc>
                <a:spcPts val="1700"/>
              </a:lnSpc>
            </a:pPr>
            <a:r>
              <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R 2.1</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　 第</a:t>
            </a:r>
            <a:r>
              <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3</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回</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新大阪駅周辺地域都市再生緊急整備地域検討協議会</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会議</a:t>
            </a:r>
            <a:endPar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lnSpc>
                <a:spcPts val="1700"/>
              </a:lnSpc>
            </a:pPr>
            <a:r>
              <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R 2.3</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　</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新大阪駅周辺</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地域都市再生緊急整備地域 まちづくり</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方針の</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骨格」</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の</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公表</a:t>
            </a:r>
            <a:endPar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8" name="正方形/長方形 7"/>
          <p:cNvSpPr/>
          <p:nvPr/>
        </p:nvSpPr>
        <p:spPr>
          <a:xfrm>
            <a:off x="185813" y="6561809"/>
            <a:ext cx="2160000" cy="2160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kumimoji="1" lang="ja-JP" altLang="en-US" sz="1200" dirty="0" smtClean="0">
                <a:latin typeface="HGPｺﾞｼｯｸM" panose="020B0600000000000000" pitchFamily="50" charset="-128"/>
                <a:ea typeface="HGPｺﾞｼｯｸM" panose="020B0600000000000000" pitchFamily="50" charset="-128"/>
              </a:rPr>
              <a:t>検討</a:t>
            </a:r>
            <a:r>
              <a:rPr kumimoji="1" lang="ja-JP" altLang="en-US" sz="1200" dirty="0">
                <a:latin typeface="HGPｺﾞｼｯｸM" panose="020B0600000000000000" pitchFamily="50" charset="-128"/>
                <a:ea typeface="HGPｺﾞｼｯｸM" panose="020B0600000000000000" pitchFamily="50" charset="-128"/>
              </a:rPr>
              <a:t>経過</a:t>
            </a:r>
          </a:p>
        </p:txBody>
      </p:sp>
      <p:sp>
        <p:nvSpPr>
          <p:cNvPr id="10" name="正方形/長方形 9"/>
          <p:cNvSpPr/>
          <p:nvPr/>
        </p:nvSpPr>
        <p:spPr>
          <a:xfrm>
            <a:off x="170017" y="519870"/>
            <a:ext cx="6874398" cy="1384995"/>
          </a:xfrm>
          <a:prstGeom prst="rect">
            <a:avLst/>
          </a:prstGeom>
        </p:spPr>
        <p:txBody>
          <a:bodyPr wrap="square">
            <a:spAutoFit/>
          </a:bodyPr>
          <a:lstStyle/>
          <a:p>
            <a:pPr marL="85725" indent="-85725"/>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・新</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大阪の動きを、国内外に広く</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プロモーションし</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、民間都市開発の機運の醸成、新たな事業の創出、人の集積などの動きを作り出す</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endParaRPr lang="en-US" altLang="ja-JP" sz="1200" dirty="0" smtClean="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・交流促進機能、交通結節機能、都市空間機能に関する</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ハード、ソフトの両面</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を視野に入れて、プロジェクトの実現に向けた調査・検討</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の取組みを</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、官民連携で進める</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。なお、早期に実現可能なものは、適宜、具体化を進める。</a:t>
            </a:r>
            <a:endPar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marL="85725" indent="-85725"/>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a:t>
            </a:r>
            <a:r>
              <a:rPr lang="en-US" altLang="ja-JP" sz="1200" dirty="0">
                <a:latin typeface="HGPｺﾞｼｯｸM" panose="020B0600000000000000" pitchFamily="50" charset="-128"/>
                <a:ea typeface="HGPｺﾞｼｯｸM" panose="020B0600000000000000" pitchFamily="50" charset="-128"/>
                <a:cs typeface="Times New Roman" panose="02020603050405020304" pitchFamily="18" charset="0"/>
              </a:rPr>
              <a:t>3</a:t>
            </a:r>
            <a:r>
              <a:rPr lang="ja-JP" altLang="en-US" sz="1200" dirty="0" err="1">
                <a:latin typeface="HGPｺﾞｼｯｸM" panose="020B0600000000000000" pitchFamily="50" charset="-128"/>
                <a:ea typeface="HGPｺﾞｼｯｸM" panose="020B0600000000000000" pitchFamily="50" charset="-128"/>
                <a:cs typeface="Times New Roman" panose="02020603050405020304" pitchFamily="18" charset="0"/>
              </a:rPr>
              <a:t>つの</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機能に関連する事業者や学識経験者</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などとの意見交換を行いながら、</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関係者のネットワークを広げつつ、将来の自立したまちづくり組織への発展を</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見据え、検討</a:t>
            </a:r>
            <a:r>
              <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rPr>
              <a:t>を進める</a:t>
            </a:r>
            <a:r>
              <a:rPr lang="ja-JP" altLang="en-US" sz="1200" dirty="0" smtClean="0">
                <a:latin typeface="HGPｺﾞｼｯｸM" panose="020B0600000000000000" pitchFamily="50" charset="-128"/>
                <a:ea typeface="HGPｺﾞｼｯｸM" panose="020B0600000000000000" pitchFamily="50" charset="-128"/>
                <a:cs typeface="Times New Roman" panose="02020603050405020304" pitchFamily="18" charset="0"/>
              </a:rPr>
              <a:t>。</a:t>
            </a:r>
            <a:endParaRPr lang="ja-JP" altLang="en-US" sz="1200" dirty="0">
              <a:latin typeface="HGPｺﾞｼｯｸM" panose="020B0600000000000000" pitchFamily="50" charset="-128"/>
              <a:ea typeface="HGPｺﾞｼｯｸM" panose="020B0600000000000000" pitchFamily="50" charset="-128"/>
              <a:cs typeface="Times New Roman" panose="02020603050405020304" pitchFamily="18" charset="0"/>
            </a:endParaRPr>
          </a:p>
        </p:txBody>
      </p:sp>
      <p:grpSp>
        <p:nvGrpSpPr>
          <p:cNvPr id="11" name="グループ化 10"/>
          <p:cNvGrpSpPr/>
          <p:nvPr/>
        </p:nvGrpSpPr>
        <p:grpSpPr>
          <a:xfrm>
            <a:off x="170017" y="231494"/>
            <a:ext cx="6840000" cy="276999"/>
            <a:chOff x="275081" y="434694"/>
            <a:chExt cx="7046913" cy="276999"/>
          </a:xfrm>
        </p:grpSpPr>
        <p:sp>
          <p:nvSpPr>
            <p:cNvPr id="13" name="テキスト ボックス 15"/>
            <p:cNvSpPr txBox="1"/>
            <p:nvPr/>
          </p:nvSpPr>
          <p:spPr>
            <a:xfrm>
              <a:off x="275081" y="467406"/>
              <a:ext cx="207645" cy="228600"/>
            </a:xfrm>
            <a:prstGeom prst="rect">
              <a:avLst/>
            </a:prstGeom>
            <a:solidFill>
              <a:schemeClr val="tx1"/>
            </a:solidFill>
            <a:ln w="6350">
              <a:solidFill>
                <a:prstClr val="black"/>
              </a:solid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800"/>
                </a:lnSpc>
                <a:spcAft>
                  <a:spcPts val="0"/>
                </a:spcAft>
              </a:pPr>
              <a:r>
                <a:rPr lang="en-US" altLang="ja-JP" sz="16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6</a:t>
              </a:r>
              <a:endParaRPr lang="ja-JP" sz="16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14" name="直線コネクタ 13"/>
            <p:cNvCxnSpPr/>
            <p:nvPr/>
          </p:nvCxnSpPr>
          <p:spPr>
            <a:xfrm>
              <a:off x="378904" y="688386"/>
              <a:ext cx="6943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482727" y="434694"/>
              <a:ext cx="5262753" cy="276999"/>
            </a:xfrm>
            <a:prstGeom prst="rect">
              <a:avLst/>
            </a:prstGeom>
            <a:noFill/>
          </p:spPr>
          <p:txBody>
            <a:bodyPr wrap="square" rtlCol="0">
              <a:spAutoFit/>
            </a:bodyPr>
            <a:lstStyle/>
            <a:p>
              <a:r>
                <a:rPr kumimoji="1" lang="ja-JP" altLang="en-US" sz="1200" dirty="0" smtClean="0">
                  <a:latin typeface="HGPｺﾞｼｯｸM" panose="020B0600000000000000" pitchFamily="50" charset="-128"/>
                  <a:ea typeface="HGPｺﾞｼｯｸM" panose="020B0600000000000000" pitchFamily="50" charset="-128"/>
                </a:rPr>
                <a:t>今後の取組み</a:t>
              </a:r>
              <a:endParaRPr kumimoji="1" lang="ja-JP" altLang="en-US" sz="1200" dirty="0">
                <a:latin typeface="HGPｺﾞｼｯｸM" panose="020B0600000000000000" pitchFamily="50" charset="-128"/>
                <a:ea typeface="HGPｺﾞｼｯｸM" panose="020B0600000000000000" pitchFamily="50" charset="-128"/>
              </a:endParaRPr>
            </a:p>
          </p:txBody>
        </p:sp>
      </p:grpSp>
      <p:grpSp>
        <p:nvGrpSpPr>
          <p:cNvPr id="12" name="グループ化 11"/>
          <p:cNvGrpSpPr/>
          <p:nvPr/>
        </p:nvGrpSpPr>
        <p:grpSpPr>
          <a:xfrm>
            <a:off x="185813" y="6223771"/>
            <a:ext cx="6840000" cy="276999"/>
            <a:chOff x="290877" y="6503171"/>
            <a:chExt cx="7046913" cy="276999"/>
          </a:xfrm>
        </p:grpSpPr>
        <p:sp>
          <p:nvSpPr>
            <p:cNvPr id="16" name="テキスト ボックス 15"/>
            <p:cNvSpPr txBox="1"/>
            <p:nvPr/>
          </p:nvSpPr>
          <p:spPr>
            <a:xfrm>
              <a:off x="290877" y="6535883"/>
              <a:ext cx="207645" cy="228600"/>
            </a:xfrm>
            <a:prstGeom prst="rect">
              <a:avLst/>
            </a:prstGeom>
            <a:solidFill>
              <a:schemeClr val="tx1"/>
            </a:solidFill>
            <a:ln w="6350">
              <a:solidFill>
                <a:prstClr val="black"/>
              </a:solid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800"/>
                </a:lnSpc>
                <a:spcAft>
                  <a:spcPts val="0"/>
                </a:spcAft>
              </a:pPr>
              <a:r>
                <a:rPr lang="en-US" altLang="ja-JP" sz="1600" kern="100"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7</a:t>
              </a:r>
              <a:endParaRPr lang="ja-JP" sz="1600"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17" name="直線コネクタ 16"/>
            <p:cNvCxnSpPr/>
            <p:nvPr/>
          </p:nvCxnSpPr>
          <p:spPr>
            <a:xfrm>
              <a:off x="394700" y="6756863"/>
              <a:ext cx="69430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498523" y="6503171"/>
              <a:ext cx="4164917" cy="276999"/>
            </a:xfrm>
            <a:prstGeom prst="rect">
              <a:avLst/>
            </a:prstGeom>
            <a:noFill/>
          </p:spPr>
          <p:txBody>
            <a:bodyPr wrap="square" rtlCol="0">
              <a:spAutoFit/>
            </a:bodyPr>
            <a:lstStyle/>
            <a:p>
              <a:r>
                <a:rPr kumimoji="1" lang="ja-JP" altLang="en-US" sz="1200" dirty="0" smtClean="0">
                  <a:latin typeface="HGPｺﾞｼｯｸM" panose="020B0600000000000000" pitchFamily="50" charset="-128"/>
                  <a:ea typeface="HGPｺﾞｼｯｸM" panose="020B0600000000000000" pitchFamily="50" charset="-128"/>
                </a:rPr>
                <a:t>検討経過と検討体制</a:t>
              </a:r>
              <a:endParaRPr kumimoji="1" lang="ja-JP" altLang="en-US" sz="1200" dirty="0">
                <a:latin typeface="HGPｺﾞｼｯｸM" panose="020B0600000000000000" pitchFamily="50" charset="-128"/>
                <a:ea typeface="HGPｺﾞｼｯｸM" panose="020B0600000000000000" pitchFamily="50" charset="-128"/>
              </a:endParaRPr>
            </a:p>
          </p:txBody>
        </p:sp>
      </p:grpSp>
      <p:sp>
        <p:nvSpPr>
          <p:cNvPr id="19" name="テキスト ボックス 2"/>
          <p:cNvSpPr txBox="1">
            <a:spLocks noChangeArrowheads="1"/>
          </p:cNvSpPr>
          <p:nvPr/>
        </p:nvSpPr>
        <p:spPr bwMode="auto">
          <a:xfrm>
            <a:off x="2044324" y="5894226"/>
            <a:ext cx="3079924" cy="227112"/>
          </a:xfrm>
          <a:prstGeom prst="rect">
            <a:avLst/>
          </a:prstGeom>
          <a:noFill/>
          <a:ln w="9525">
            <a:noFill/>
            <a:miter lim="800000"/>
            <a:headEnd/>
            <a:tailEnd/>
          </a:ln>
        </p:spPr>
        <p:txBody>
          <a:bodyPr rot="0" vert="horz" wrap="square" lIns="72000" tIns="0" rIns="72000" bIns="0" anchor="t" anchorCtr="0">
            <a:noAutofit/>
          </a:bodyPr>
          <a:lstStyle/>
          <a:p>
            <a:pPr algn="ctr">
              <a:spcAft>
                <a:spcPts val="0"/>
              </a:spcAft>
            </a:pPr>
            <a:r>
              <a:rPr 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図</a:t>
            </a:r>
            <a:r>
              <a:rPr lang="en-US" altLang="ja-JP"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13</a:t>
            </a:r>
            <a:r>
              <a:rPr lang="ja-JP" sz="1000" kern="100" dirty="0" err="1" smtClean="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000" kern="100" dirty="0" smtClean="0">
                <a:effectLst/>
                <a:latin typeface="Century" panose="02040604050505020304" pitchFamily="18" charset="0"/>
                <a:ea typeface="ＭＳ 明朝" panose="02020609040205080304" pitchFamily="17" charset="-128"/>
                <a:cs typeface="Times New Roman" panose="02020603050405020304" pitchFamily="18" charset="0"/>
              </a:rPr>
              <a:t>今後のまちづくりの進め方</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24" name="グループ化 23"/>
          <p:cNvGrpSpPr/>
          <p:nvPr/>
        </p:nvGrpSpPr>
        <p:grpSpPr>
          <a:xfrm>
            <a:off x="963615" y="1936538"/>
            <a:ext cx="5426133" cy="3959454"/>
            <a:chOff x="1068679" y="2006388"/>
            <a:chExt cx="5426133" cy="3959454"/>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8679" y="2006388"/>
              <a:ext cx="5426133" cy="3959454"/>
            </a:xfrm>
            <a:prstGeom prst="rect">
              <a:avLst/>
            </a:prstGeom>
            <a:noFill/>
            <a:ln>
              <a:noFill/>
            </a:ln>
          </p:spPr>
        </p:pic>
        <p:sp>
          <p:nvSpPr>
            <p:cNvPr id="20" name="フリーフォーム 19"/>
            <p:cNvSpPr/>
            <p:nvPr/>
          </p:nvSpPr>
          <p:spPr>
            <a:xfrm>
              <a:off x="3636963" y="3709988"/>
              <a:ext cx="247650" cy="176212"/>
            </a:xfrm>
            <a:custGeom>
              <a:avLst/>
              <a:gdLst>
                <a:gd name="connsiteX0" fmla="*/ 0 w 247650"/>
                <a:gd name="connsiteY0" fmla="*/ 0 h 176212"/>
                <a:gd name="connsiteX1" fmla="*/ 80962 w 247650"/>
                <a:gd name="connsiteY1" fmla="*/ 176212 h 176212"/>
                <a:gd name="connsiteX2" fmla="*/ 247650 w 247650"/>
                <a:gd name="connsiteY2" fmla="*/ 95250 h 176212"/>
                <a:gd name="connsiteX3" fmla="*/ 247650 w 247650"/>
                <a:gd name="connsiteY3" fmla="*/ 95250 h 176212"/>
              </a:gdLst>
              <a:ahLst/>
              <a:cxnLst>
                <a:cxn ang="0">
                  <a:pos x="connsiteX0" y="connsiteY0"/>
                </a:cxn>
                <a:cxn ang="0">
                  <a:pos x="connsiteX1" y="connsiteY1"/>
                </a:cxn>
                <a:cxn ang="0">
                  <a:pos x="connsiteX2" y="connsiteY2"/>
                </a:cxn>
                <a:cxn ang="0">
                  <a:pos x="connsiteX3" y="connsiteY3"/>
                </a:cxn>
              </a:cxnLst>
              <a:rect l="l" t="t" r="r" b="b"/>
              <a:pathLst>
                <a:path w="247650" h="176212">
                  <a:moveTo>
                    <a:pt x="0" y="0"/>
                  </a:moveTo>
                  <a:lnTo>
                    <a:pt x="80962" y="176212"/>
                  </a:lnTo>
                  <a:lnTo>
                    <a:pt x="247650" y="95250"/>
                  </a:lnTo>
                  <a:lnTo>
                    <a:pt x="247650" y="9525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0"/>
            <p:cNvSpPr/>
            <p:nvPr/>
          </p:nvSpPr>
          <p:spPr>
            <a:xfrm rot="14934196">
              <a:off x="3125787" y="2812805"/>
              <a:ext cx="247650" cy="176212"/>
            </a:xfrm>
            <a:custGeom>
              <a:avLst/>
              <a:gdLst>
                <a:gd name="connsiteX0" fmla="*/ 0 w 247650"/>
                <a:gd name="connsiteY0" fmla="*/ 0 h 176212"/>
                <a:gd name="connsiteX1" fmla="*/ 80962 w 247650"/>
                <a:gd name="connsiteY1" fmla="*/ 176212 h 176212"/>
                <a:gd name="connsiteX2" fmla="*/ 247650 w 247650"/>
                <a:gd name="connsiteY2" fmla="*/ 95250 h 176212"/>
                <a:gd name="connsiteX3" fmla="*/ 247650 w 247650"/>
                <a:gd name="connsiteY3" fmla="*/ 95250 h 176212"/>
              </a:gdLst>
              <a:ahLst/>
              <a:cxnLst>
                <a:cxn ang="0">
                  <a:pos x="connsiteX0" y="connsiteY0"/>
                </a:cxn>
                <a:cxn ang="0">
                  <a:pos x="connsiteX1" y="connsiteY1"/>
                </a:cxn>
                <a:cxn ang="0">
                  <a:pos x="connsiteX2" y="connsiteY2"/>
                </a:cxn>
                <a:cxn ang="0">
                  <a:pos x="connsiteX3" y="connsiteY3"/>
                </a:cxn>
              </a:cxnLst>
              <a:rect l="l" t="t" r="r" b="b"/>
              <a:pathLst>
                <a:path w="247650" h="176212">
                  <a:moveTo>
                    <a:pt x="0" y="0"/>
                  </a:moveTo>
                  <a:lnTo>
                    <a:pt x="80962" y="176212"/>
                  </a:lnTo>
                  <a:lnTo>
                    <a:pt x="247650" y="95250"/>
                  </a:lnTo>
                  <a:lnTo>
                    <a:pt x="247650" y="9525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21"/>
            <p:cNvSpPr/>
            <p:nvPr/>
          </p:nvSpPr>
          <p:spPr>
            <a:xfrm rot="7800000">
              <a:off x="2538776" y="3727698"/>
              <a:ext cx="247650" cy="176212"/>
            </a:xfrm>
            <a:custGeom>
              <a:avLst/>
              <a:gdLst>
                <a:gd name="connsiteX0" fmla="*/ 0 w 247650"/>
                <a:gd name="connsiteY0" fmla="*/ 0 h 176212"/>
                <a:gd name="connsiteX1" fmla="*/ 80962 w 247650"/>
                <a:gd name="connsiteY1" fmla="*/ 176212 h 176212"/>
                <a:gd name="connsiteX2" fmla="*/ 247650 w 247650"/>
                <a:gd name="connsiteY2" fmla="*/ 95250 h 176212"/>
                <a:gd name="connsiteX3" fmla="*/ 247650 w 247650"/>
                <a:gd name="connsiteY3" fmla="*/ 95250 h 176212"/>
              </a:gdLst>
              <a:ahLst/>
              <a:cxnLst>
                <a:cxn ang="0">
                  <a:pos x="connsiteX0" y="connsiteY0"/>
                </a:cxn>
                <a:cxn ang="0">
                  <a:pos x="connsiteX1" y="connsiteY1"/>
                </a:cxn>
                <a:cxn ang="0">
                  <a:pos x="connsiteX2" y="connsiteY2"/>
                </a:cxn>
                <a:cxn ang="0">
                  <a:pos x="connsiteX3" y="connsiteY3"/>
                </a:cxn>
              </a:cxnLst>
              <a:rect l="l" t="t" r="r" b="b"/>
              <a:pathLst>
                <a:path w="247650" h="176212">
                  <a:moveTo>
                    <a:pt x="0" y="0"/>
                  </a:moveTo>
                  <a:lnTo>
                    <a:pt x="80962" y="176212"/>
                  </a:lnTo>
                  <a:lnTo>
                    <a:pt x="247650" y="95250"/>
                  </a:lnTo>
                  <a:lnTo>
                    <a:pt x="247650" y="9525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06561915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1456</TotalTime>
  <Words>1679</Words>
  <PresentationFormat>ユーザー設定</PresentationFormat>
  <Paragraphs>107</Paragraphs>
  <Slides>4</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4</vt:i4>
      </vt:variant>
    </vt:vector>
  </HeadingPairs>
  <TitlesOfParts>
    <vt:vector size="17" baseType="lpstr">
      <vt:lpstr>HGPｺﾞｼｯｸM</vt:lpstr>
      <vt:lpstr>HGSｺﾞｼｯｸM</vt:lpstr>
      <vt:lpstr>Meiryo UI</vt:lpstr>
      <vt:lpstr>ＭＳ ゴシック</vt:lpstr>
      <vt:lpstr>ＭＳ 明朝</vt:lpstr>
      <vt:lpstr>游ゴシック</vt:lpstr>
      <vt:lpstr>游ゴシック Light</vt:lpstr>
      <vt:lpstr>Arial</vt:lpstr>
      <vt:lpstr>Calibri</vt:lpstr>
      <vt:lpstr>Calibri Light</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2020-03-09T07:56:58Z</cp:lastPrinted>
  <dcterms:created xsi:type="dcterms:W3CDTF">2020-01-16T05:28:42Z</dcterms:created>
  <dcterms:modified xsi:type="dcterms:W3CDTF">2022-01-06T08:27:57Z</dcterms:modified>
</cp:coreProperties>
</file>