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24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5315-8B6C-4604-ABF1-67907F41FB80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1982-E0A4-4F4B-B9C8-26DCD442C8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5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11982-E0A4-4F4B-B9C8-26DCD442C8B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21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44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8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8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0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59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7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6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66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56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0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8DE4-8066-4488-81C5-EA3445C5A544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997-6289-49C8-859D-4C005FAF4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1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12358"/>
          <a:stretch/>
        </p:blipFill>
        <p:spPr>
          <a:xfrm>
            <a:off x="6789119" y="529475"/>
            <a:ext cx="2986221" cy="41391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021A9B8-F337-4F31-AA1A-4967BE6B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0" y="1203114"/>
            <a:ext cx="6217920" cy="5455920"/>
          </a:xfrm>
          <a:prstGeom prst="rect">
            <a:avLst/>
          </a:prstGeom>
        </p:spPr>
      </p:pic>
      <p:grpSp>
        <p:nvGrpSpPr>
          <p:cNvPr id="39" name="グループ化 38"/>
          <p:cNvGrpSpPr/>
          <p:nvPr/>
        </p:nvGrpSpPr>
        <p:grpSpPr>
          <a:xfrm>
            <a:off x="413518" y="1117808"/>
            <a:ext cx="6356227" cy="5698042"/>
            <a:chOff x="1539076" y="564840"/>
            <a:chExt cx="7092539" cy="6358109"/>
          </a:xfrm>
        </p:grpSpPr>
        <p:sp>
          <p:nvSpPr>
            <p:cNvPr id="19" name="フリーフォーム 18"/>
            <p:cNvSpPr/>
            <p:nvPr/>
          </p:nvSpPr>
          <p:spPr>
            <a:xfrm>
              <a:off x="5081177" y="5937148"/>
              <a:ext cx="52803" cy="700480"/>
            </a:xfrm>
            <a:custGeom>
              <a:avLst/>
              <a:gdLst>
                <a:gd name="connsiteX0" fmla="*/ 0 w 3819525"/>
                <a:gd name="connsiteY0" fmla="*/ 0 h 952500"/>
                <a:gd name="connsiteX1" fmla="*/ 3819525 w 3819525"/>
                <a:gd name="connsiteY1" fmla="*/ 952500 h 952500"/>
                <a:gd name="connsiteX0" fmla="*/ 0 w 3819525"/>
                <a:gd name="connsiteY0" fmla="*/ 0 h 952500"/>
                <a:gd name="connsiteX1" fmla="*/ 2019300 w 3819525"/>
                <a:gd name="connsiteY1" fmla="*/ 133350 h 952500"/>
                <a:gd name="connsiteX2" fmla="*/ 3819525 w 3819525"/>
                <a:gd name="connsiteY2" fmla="*/ 952500 h 952500"/>
                <a:gd name="connsiteX0" fmla="*/ 0 w 3819525"/>
                <a:gd name="connsiteY0" fmla="*/ 0 h 952500"/>
                <a:gd name="connsiteX1" fmla="*/ 2019300 w 3819525"/>
                <a:gd name="connsiteY1" fmla="*/ 133350 h 952500"/>
                <a:gd name="connsiteX2" fmla="*/ 3819525 w 3819525"/>
                <a:gd name="connsiteY2" fmla="*/ 952500 h 952500"/>
                <a:gd name="connsiteX0" fmla="*/ 0 w 3819525"/>
                <a:gd name="connsiteY0" fmla="*/ 0 h 952500"/>
                <a:gd name="connsiteX1" fmla="*/ 2019300 w 3819525"/>
                <a:gd name="connsiteY1" fmla="*/ 133350 h 952500"/>
                <a:gd name="connsiteX2" fmla="*/ 3819525 w 3819525"/>
                <a:gd name="connsiteY2" fmla="*/ 952500 h 952500"/>
                <a:gd name="connsiteX0" fmla="*/ 0 w 3819525"/>
                <a:gd name="connsiteY0" fmla="*/ 0 h 952500"/>
                <a:gd name="connsiteX1" fmla="*/ 295275 w 3819525"/>
                <a:gd name="connsiteY1" fmla="*/ 381000 h 952500"/>
                <a:gd name="connsiteX2" fmla="*/ 2019300 w 3819525"/>
                <a:gd name="connsiteY2" fmla="*/ 133350 h 952500"/>
                <a:gd name="connsiteX3" fmla="*/ 3819525 w 3819525"/>
                <a:gd name="connsiteY3" fmla="*/ 952500 h 952500"/>
                <a:gd name="connsiteX0" fmla="*/ 0 w 3819525"/>
                <a:gd name="connsiteY0" fmla="*/ 0 h 952500"/>
                <a:gd name="connsiteX1" fmla="*/ 295275 w 3819525"/>
                <a:gd name="connsiteY1" fmla="*/ 381000 h 952500"/>
                <a:gd name="connsiteX2" fmla="*/ 1257300 w 3819525"/>
                <a:gd name="connsiteY2" fmla="*/ 381000 h 952500"/>
                <a:gd name="connsiteX3" fmla="*/ 2019300 w 3819525"/>
                <a:gd name="connsiteY3" fmla="*/ 133350 h 952500"/>
                <a:gd name="connsiteX4" fmla="*/ 3819525 w 3819525"/>
                <a:gd name="connsiteY4" fmla="*/ 952500 h 952500"/>
                <a:gd name="connsiteX0" fmla="*/ 0 w 3819525"/>
                <a:gd name="connsiteY0" fmla="*/ 0 h 952500"/>
                <a:gd name="connsiteX1" fmla="*/ 295275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276225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276225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133350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133350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866775"/>
                <a:gd name="connsiteX1" fmla="*/ 133350 w 3819525"/>
                <a:gd name="connsiteY1" fmla="*/ 295275 h 866775"/>
                <a:gd name="connsiteX2" fmla="*/ 657225 w 3819525"/>
                <a:gd name="connsiteY2" fmla="*/ 285750 h 866775"/>
                <a:gd name="connsiteX3" fmla="*/ 1257300 w 3819525"/>
                <a:gd name="connsiteY3" fmla="*/ 295275 h 866775"/>
                <a:gd name="connsiteX4" fmla="*/ 2019300 w 3819525"/>
                <a:gd name="connsiteY4" fmla="*/ 47625 h 866775"/>
                <a:gd name="connsiteX5" fmla="*/ 3819525 w 3819525"/>
                <a:gd name="connsiteY5" fmla="*/ 866775 h 866775"/>
                <a:gd name="connsiteX0" fmla="*/ 0 w 3819525"/>
                <a:gd name="connsiteY0" fmla="*/ 0 h 866775"/>
                <a:gd name="connsiteX1" fmla="*/ 133350 w 3819525"/>
                <a:gd name="connsiteY1" fmla="*/ 295275 h 866775"/>
                <a:gd name="connsiteX2" fmla="*/ 657225 w 3819525"/>
                <a:gd name="connsiteY2" fmla="*/ 285750 h 866775"/>
                <a:gd name="connsiteX3" fmla="*/ 1257300 w 3819525"/>
                <a:gd name="connsiteY3" fmla="*/ 295275 h 866775"/>
                <a:gd name="connsiteX4" fmla="*/ 2019300 w 3819525"/>
                <a:gd name="connsiteY4" fmla="*/ 47625 h 866775"/>
                <a:gd name="connsiteX5" fmla="*/ 3819525 w 3819525"/>
                <a:gd name="connsiteY5" fmla="*/ 866775 h 866775"/>
                <a:gd name="connsiteX0" fmla="*/ 0 w 3819525"/>
                <a:gd name="connsiteY0" fmla="*/ 0 h 866775"/>
                <a:gd name="connsiteX1" fmla="*/ 133350 w 3819525"/>
                <a:gd name="connsiteY1" fmla="*/ 295275 h 866775"/>
                <a:gd name="connsiteX2" fmla="*/ 657225 w 3819525"/>
                <a:gd name="connsiteY2" fmla="*/ 285750 h 866775"/>
                <a:gd name="connsiteX3" fmla="*/ 1257300 w 3819525"/>
                <a:gd name="connsiteY3" fmla="*/ 295275 h 866775"/>
                <a:gd name="connsiteX4" fmla="*/ 2095500 w 3819525"/>
                <a:gd name="connsiteY4" fmla="*/ 47625 h 866775"/>
                <a:gd name="connsiteX5" fmla="*/ 3819525 w 3819525"/>
                <a:gd name="connsiteY5" fmla="*/ 866775 h 866775"/>
                <a:gd name="connsiteX0" fmla="*/ 0 w 3810000"/>
                <a:gd name="connsiteY0" fmla="*/ 0 h 914400"/>
                <a:gd name="connsiteX1" fmla="*/ 123825 w 3810000"/>
                <a:gd name="connsiteY1" fmla="*/ 342900 h 914400"/>
                <a:gd name="connsiteX2" fmla="*/ 647700 w 3810000"/>
                <a:gd name="connsiteY2" fmla="*/ 333375 h 914400"/>
                <a:gd name="connsiteX3" fmla="*/ 1247775 w 3810000"/>
                <a:gd name="connsiteY3" fmla="*/ 342900 h 914400"/>
                <a:gd name="connsiteX4" fmla="*/ 2085975 w 3810000"/>
                <a:gd name="connsiteY4" fmla="*/ 95250 h 914400"/>
                <a:gd name="connsiteX5" fmla="*/ 3810000 w 3810000"/>
                <a:gd name="connsiteY5" fmla="*/ 914400 h 914400"/>
                <a:gd name="connsiteX0" fmla="*/ 0 w 3810000"/>
                <a:gd name="connsiteY0" fmla="*/ 0 h 914400"/>
                <a:gd name="connsiteX1" fmla="*/ 123825 w 3810000"/>
                <a:gd name="connsiteY1" fmla="*/ 342900 h 914400"/>
                <a:gd name="connsiteX2" fmla="*/ 647700 w 3810000"/>
                <a:gd name="connsiteY2" fmla="*/ 333375 h 914400"/>
                <a:gd name="connsiteX3" fmla="*/ 1247775 w 3810000"/>
                <a:gd name="connsiteY3" fmla="*/ 342900 h 914400"/>
                <a:gd name="connsiteX4" fmla="*/ 2085975 w 3810000"/>
                <a:gd name="connsiteY4" fmla="*/ 95250 h 914400"/>
                <a:gd name="connsiteX5" fmla="*/ 3810000 w 3810000"/>
                <a:gd name="connsiteY5" fmla="*/ 914400 h 914400"/>
                <a:gd name="connsiteX0" fmla="*/ 0 w 3857625"/>
                <a:gd name="connsiteY0" fmla="*/ 0 h 971550"/>
                <a:gd name="connsiteX1" fmla="*/ 171450 w 3857625"/>
                <a:gd name="connsiteY1" fmla="*/ 400050 h 971550"/>
                <a:gd name="connsiteX2" fmla="*/ 695325 w 3857625"/>
                <a:gd name="connsiteY2" fmla="*/ 390525 h 971550"/>
                <a:gd name="connsiteX3" fmla="*/ 1295400 w 3857625"/>
                <a:gd name="connsiteY3" fmla="*/ 400050 h 971550"/>
                <a:gd name="connsiteX4" fmla="*/ 2133600 w 3857625"/>
                <a:gd name="connsiteY4" fmla="*/ 152400 h 971550"/>
                <a:gd name="connsiteX5" fmla="*/ 3857625 w 3857625"/>
                <a:gd name="connsiteY5" fmla="*/ 971550 h 971550"/>
                <a:gd name="connsiteX0" fmla="*/ 0 w 2850989"/>
                <a:gd name="connsiteY0" fmla="*/ 0 h 433117"/>
                <a:gd name="connsiteX1" fmla="*/ 171450 w 2850989"/>
                <a:gd name="connsiteY1" fmla="*/ 400050 h 433117"/>
                <a:gd name="connsiteX2" fmla="*/ 695325 w 2850989"/>
                <a:gd name="connsiteY2" fmla="*/ 390525 h 433117"/>
                <a:gd name="connsiteX3" fmla="*/ 1295400 w 2850989"/>
                <a:gd name="connsiteY3" fmla="*/ 400050 h 433117"/>
                <a:gd name="connsiteX4" fmla="*/ 2133600 w 2850989"/>
                <a:gd name="connsiteY4" fmla="*/ 152400 h 433117"/>
                <a:gd name="connsiteX5" fmla="*/ 2850989 w 2850989"/>
                <a:gd name="connsiteY5" fmla="*/ 433117 h 433117"/>
                <a:gd name="connsiteX0" fmla="*/ 0 w 2133600"/>
                <a:gd name="connsiteY0" fmla="*/ 0 h 426699"/>
                <a:gd name="connsiteX1" fmla="*/ 171450 w 2133600"/>
                <a:gd name="connsiteY1" fmla="*/ 400050 h 426699"/>
                <a:gd name="connsiteX2" fmla="*/ 695325 w 2133600"/>
                <a:gd name="connsiteY2" fmla="*/ 390525 h 426699"/>
                <a:gd name="connsiteX3" fmla="*/ 1295400 w 2133600"/>
                <a:gd name="connsiteY3" fmla="*/ 400050 h 426699"/>
                <a:gd name="connsiteX4" fmla="*/ 2133600 w 2133600"/>
                <a:gd name="connsiteY4" fmla="*/ 152400 h 426699"/>
                <a:gd name="connsiteX0" fmla="*/ 0 w 1295400"/>
                <a:gd name="connsiteY0" fmla="*/ 0 h 426699"/>
                <a:gd name="connsiteX1" fmla="*/ 171450 w 1295400"/>
                <a:gd name="connsiteY1" fmla="*/ 400050 h 426699"/>
                <a:gd name="connsiteX2" fmla="*/ 695325 w 1295400"/>
                <a:gd name="connsiteY2" fmla="*/ 390525 h 426699"/>
                <a:gd name="connsiteX3" fmla="*/ 1295400 w 1295400"/>
                <a:gd name="connsiteY3" fmla="*/ 400050 h 426699"/>
                <a:gd name="connsiteX0" fmla="*/ 0 w 695325"/>
                <a:gd name="connsiteY0" fmla="*/ 0 h 426699"/>
                <a:gd name="connsiteX1" fmla="*/ 171450 w 695325"/>
                <a:gd name="connsiteY1" fmla="*/ 400050 h 426699"/>
                <a:gd name="connsiteX2" fmla="*/ 695325 w 695325"/>
                <a:gd name="connsiteY2" fmla="*/ 390525 h 426699"/>
                <a:gd name="connsiteX0" fmla="*/ 0 w 171450"/>
                <a:gd name="connsiteY0" fmla="*/ 0 h 400050"/>
                <a:gd name="connsiteX1" fmla="*/ 171450 w 171450"/>
                <a:gd name="connsiteY1" fmla="*/ 400050 h 400050"/>
                <a:gd name="connsiteX0" fmla="*/ 1992 w 45503"/>
                <a:gd name="connsiteY0" fmla="*/ 0 h 577197"/>
                <a:gd name="connsiteX1" fmla="*/ 45502 w 45503"/>
                <a:gd name="connsiteY1" fmla="*/ 577197 h 577197"/>
                <a:gd name="connsiteX0" fmla="*/ 0 w 43510"/>
                <a:gd name="connsiteY0" fmla="*/ 0 h 577197"/>
                <a:gd name="connsiteX1" fmla="*/ 43510 w 43510"/>
                <a:gd name="connsiteY1" fmla="*/ 577197 h 577197"/>
                <a:gd name="connsiteX0" fmla="*/ 0 w 43510"/>
                <a:gd name="connsiteY0" fmla="*/ 0 h 577197"/>
                <a:gd name="connsiteX1" fmla="*/ 43510 w 43510"/>
                <a:gd name="connsiteY1" fmla="*/ 577197 h 5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10" h="577197">
                  <a:moveTo>
                    <a:pt x="0" y="0"/>
                  </a:moveTo>
                  <a:cubicBezTo>
                    <a:pt x="79375" y="247650"/>
                    <a:pt x="-13328" y="285755"/>
                    <a:pt x="43510" y="577197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w="sm" len="sm"/>
              <a:tailEnd type="triangle" w="sm" len="sm"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1635021" y="1342635"/>
              <a:ext cx="3237997" cy="1696614"/>
            </a:xfrm>
            <a:custGeom>
              <a:avLst/>
              <a:gdLst>
                <a:gd name="connsiteX0" fmla="*/ 0 w 2019300"/>
                <a:gd name="connsiteY0" fmla="*/ 342900 h 342900"/>
                <a:gd name="connsiteX1" fmla="*/ 200025 w 2019300"/>
                <a:gd name="connsiteY1" fmla="*/ 295275 h 342900"/>
                <a:gd name="connsiteX2" fmla="*/ 2019300 w 2019300"/>
                <a:gd name="connsiteY2" fmla="*/ 0 h 342900"/>
                <a:gd name="connsiteX0" fmla="*/ 0 w 2668120"/>
                <a:gd name="connsiteY0" fmla="*/ 0 h 1468106"/>
                <a:gd name="connsiteX1" fmla="*/ 848845 w 2668120"/>
                <a:gd name="connsiteY1" fmla="*/ 1417453 h 1468106"/>
                <a:gd name="connsiteX2" fmla="*/ 2668120 w 2668120"/>
                <a:gd name="connsiteY2" fmla="*/ 1122178 h 1468106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368464"/>
                <a:gd name="connsiteX1" fmla="*/ 557338 w 2668120"/>
                <a:gd name="connsiteY1" fmla="*/ 944773 h 1368464"/>
                <a:gd name="connsiteX2" fmla="*/ 922099 w 2668120"/>
                <a:gd name="connsiteY2" fmla="*/ 1365129 h 1368464"/>
                <a:gd name="connsiteX3" fmla="*/ 2668120 w 2668120"/>
                <a:gd name="connsiteY3" fmla="*/ 1122178 h 1368464"/>
                <a:gd name="connsiteX0" fmla="*/ 0 w 2668120"/>
                <a:gd name="connsiteY0" fmla="*/ 0 h 1366784"/>
                <a:gd name="connsiteX1" fmla="*/ 557338 w 2668120"/>
                <a:gd name="connsiteY1" fmla="*/ 944773 h 1366784"/>
                <a:gd name="connsiteX2" fmla="*/ 922099 w 2668120"/>
                <a:gd name="connsiteY2" fmla="*/ 1365129 h 1366784"/>
                <a:gd name="connsiteX3" fmla="*/ 2668120 w 2668120"/>
                <a:gd name="connsiteY3" fmla="*/ 1122178 h 1366784"/>
                <a:gd name="connsiteX0" fmla="*/ 0 w 2668120"/>
                <a:gd name="connsiteY0" fmla="*/ 0 h 1398015"/>
                <a:gd name="connsiteX1" fmla="*/ 557338 w 2668120"/>
                <a:gd name="connsiteY1" fmla="*/ 944773 h 1398015"/>
                <a:gd name="connsiteX2" fmla="*/ 932564 w 2668120"/>
                <a:gd name="connsiteY2" fmla="*/ 1396524 h 1398015"/>
                <a:gd name="connsiteX3" fmla="*/ 2668120 w 2668120"/>
                <a:gd name="connsiteY3" fmla="*/ 1122178 h 139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120" h="1398015">
                  <a:moveTo>
                    <a:pt x="0" y="0"/>
                  </a:moveTo>
                  <a:cubicBezTo>
                    <a:pt x="68472" y="155718"/>
                    <a:pt x="401911" y="712019"/>
                    <a:pt x="557338" y="944773"/>
                  </a:cubicBezTo>
                  <a:cubicBezTo>
                    <a:pt x="712765" y="1177527"/>
                    <a:pt x="538907" y="1419282"/>
                    <a:pt x="932564" y="1396524"/>
                  </a:cubicBezTo>
                  <a:cubicBezTo>
                    <a:pt x="1285013" y="1376148"/>
                    <a:pt x="2061695" y="1220603"/>
                    <a:pt x="2668120" y="112217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5006844" y="2217657"/>
              <a:ext cx="3501956" cy="460344"/>
            </a:xfrm>
            <a:custGeom>
              <a:avLst/>
              <a:gdLst>
                <a:gd name="connsiteX0" fmla="*/ 0 w 2019300"/>
                <a:gd name="connsiteY0" fmla="*/ 342900 h 342900"/>
                <a:gd name="connsiteX1" fmla="*/ 200025 w 2019300"/>
                <a:gd name="connsiteY1" fmla="*/ 295275 h 342900"/>
                <a:gd name="connsiteX2" fmla="*/ 2019300 w 2019300"/>
                <a:gd name="connsiteY2" fmla="*/ 0 h 342900"/>
                <a:gd name="connsiteX0" fmla="*/ 0 w 2019300"/>
                <a:gd name="connsiteY0" fmla="*/ 342900 h 342900"/>
                <a:gd name="connsiteX1" fmla="*/ 200025 w 2019300"/>
                <a:gd name="connsiteY1" fmla="*/ 295275 h 342900"/>
                <a:gd name="connsiteX2" fmla="*/ 880329 w 2019300"/>
                <a:gd name="connsiteY2" fmla="*/ 164707 h 342900"/>
                <a:gd name="connsiteX3" fmla="*/ 2019300 w 2019300"/>
                <a:gd name="connsiteY3" fmla="*/ 0 h 342900"/>
                <a:gd name="connsiteX0" fmla="*/ 0 w 3105150"/>
                <a:gd name="connsiteY0" fmla="*/ 428625 h 428625"/>
                <a:gd name="connsiteX1" fmla="*/ 200025 w 3105150"/>
                <a:gd name="connsiteY1" fmla="*/ 381000 h 428625"/>
                <a:gd name="connsiteX2" fmla="*/ 880329 w 3105150"/>
                <a:gd name="connsiteY2" fmla="*/ 250432 h 428625"/>
                <a:gd name="connsiteX3" fmla="*/ 3105150 w 3105150"/>
                <a:gd name="connsiteY3" fmla="*/ 0 h 428625"/>
                <a:gd name="connsiteX0" fmla="*/ 0 w 2929573"/>
                <a:gd name="connsiteY0" fmla="*/ 405215 h 405215"/>
                <a:gd name="connsiteX1" fmla="*/ 200025 w 2929573"/>
                <a:gd name="connsiteY1" fmla="*/ 357590 h 405215"/>
                <a:gd name="connsiteX2" fmla="*/ 880329 w 2929573"/>
                <a:gd name="connsiteY2" fmla="*/ 227022 h 405215"/>
                <a:gd name="connsiteX3" fmla="*/ 2929573 w 2929573"/>
                <a:gd name="connsiteY3" fmla="*/ 0 h 405215"/>
                <a:gd name="connsiteX0" fmla="*/ 0 w 2613536"/>
                <a:gd name="connsiteY0" fmla="*/ 358395 h 358395"/>
                <a:gd name="connsiteX1" fmla="*/ 200025 w 2613536"/>
                <a:gd name="connsiteY1" fmla="*/ 310770 h 358395"/>
                <a:gd name="connsiteX2" fmla="*/ 880329 w 2613536"/>
                <a:gd name="connsiteY2" fmla="*/ 180202 h 358395"/>
                <a:gd name="connsiteX3" fmla="*/ 2613536 w 2613536"/>
                <a:gd name="connsiteY3" fmla="*/ 0 h 358395"/>
                <a:gd name="connsiteX0" fmla="*/ 0 w 2843763"/>
                <a:gd name="connsiteY0" fmla="*/ 368860 h 368860"/>
                <a:gd name="connsiteX1" fmla="*/ 200025 w 2843763"/>
                <a:gd name="connsiteY1" fmla="*/ 321235 h 368860"/>
                <a:gd name="connsiteX2" fmla="*/ 880329 w 2843763"/>
                <a:gd name="connsiteY2" fmla="*/ 190667 h 368860"/>
                <a:gd name="connsiteX3" fmla="*/ 2843763 w 2843763"/>
                <a:gd name="connsiteY3" fmla="*/ 0 h 368860"/>
                <a:gd name="connsiteX0" fmla="*/ 0 w 2592607"/>
                <a:gd name="connsiteY0" fmla="*/ 358395 h 358395"/>
                <a:gd name="connsiteX1" fmla="*/ 200025 w 2592607"/>
                <a:gd name="connsiteY1" fmla="*/ 310770 h 358395"/>
                <a:gd name="connsiteX2" fmla="*/ 880329 w 2592607"/>
                <a:gd name="connsiteY2" fmla="*/ 180202 h 358395"/>
                <a:gd name="connsiteX3" fmla="*/ 2592607 w 2592607"/>
                <a:gd name="connsiteY3" fmla="*/ 0 h 358395"/>
                <a:gd name="connsiteX0" fmla="*/ 0 w 2885623"/>
                <a:gd name="connsiteY0" fmla="*/ 379325 h 379325"/>
                <a:gd name="connsiteX1" fmla="*/ 200025 w 2885623"/>
                <a:gd name="connsiteY1" fmla="*/ 331700 h 379325"/>
                <a:gd name="connsiteX2" fmla="*/ 880329 w 2885623"/>
                <a:gd name="connsiteY2" fmla="*/ 201132 h 379325"/>
                <a:gd name="connsiteX3" fmla="*/ 2885623 w 2885623"/>
                <a:gd name="connsiteY3" fmla="*/ 0 h 379325"/>
                <a:gd name="connsiteX0" fmla="*/ 0 w 2885623"/>
                <a:gd name="connsiteY0" fmla="*/ 379325 h 379325"/>
                <a:gd name="connsiteX1" fmla="*/ 200025 w 2885623"/>
                <a:gd name="connsiteY1" fmla="*/ 331700 h 379325"/>
                <a:gd name="connsiteX2" fmla="*/ 1162879 w 2885623"/>
                <a:gd name="connsiteY2" fmla="*/ 169737 h 379325"/>
                <a:gd name="connsiteX3" fmla="*/ 2885623 w 2885623"/>
                <a:gd name="connsiteY3" fmla="*/ 0 h 379325"/>
                <a:gd name="connsiteX0" fmla="*/ 0 w 2885623"/>
                <a:gd name="connsiteY0" fmla="*/ 379325 h 379325"/>
                <a:gd name="connsiteX1" fmla="*/ 200025 w 2885623"/>
                <a:gd name="connsiteY1" fmla="*/ 331700 h 379325"/>
                <a:gd name="connsiteX2" fmla="*/ 1152414 w 2885623"/>
                <a:gd name="connsiteY2" fmla="*/ 138343 h 379325"/>
                <a:gd name="connsiteX3" fmla="*/ 2885623 w 2885623"/>
                <a:gd name="connsiteY3" fmla="*/ 0 h 379325"/>
                <a:gd name="connsiteX0" fmla="*/ 0 w 2885623"/>
                <a:gd name="connsiteY0" fmla="*/ 379325 h 379325"/>
                <a:gd name="connsiteX1" fmla="*/ 200025 w 2885623"/>
                <a:gd name="connsiteY1" fmla="*/ 331700 h 379325"/>
                <a:gd name="connsiteX2" fmla="*/ 1152414 w 2885623"/>
                <a:gd name="connsiteY2" fmla="*/ 138343 h 379325"/>
                <a:gd name="connsiteX3" fmla="*/ 2885623 w 2885623"/>
                <a:gd name="connsiteY3" fmla="*/ 0 h 3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5623" h="379325">
                  <a:moveTo>
                    <a:pt x="0" y="379325"/>
                  </a:moveTo>
                  <a:cubicBezTo>
                    <a:pt x="66675" y="363450"/>
                    <a:pt x="7956" y="371864"/>
                    <a:pt x="200025" y="331700"/>
                  </a:cubicBezTo>
                  <a:cubicBezTo>
                    <a:pt x="392094" y="291536"/>
                    <a:pt x="574678" y="184457"/>
                    <a:pt x="1152414" y="138343"/>
                  </a:cubicBezTo>
                  <a:lnTo>
                    <a:pt x="288562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5034851" y="5513433"/>
              <a:ext cx="3459924" cy="525625"/>
            </a:xfrm>
            <a:custGeom>
              <a:avLst/>
              <a:gdLst>
                <a:gd name="connsiteX0" fmla="*/ 0 w 3819525"/>
                <a:gd name="connsiteY0" fmla="*/ 0 h 952500"/>
                <a:gd name="connsiteX1" fmla="*/ 3819525 w 3819525"/>
                <a:gd name="connsiteY1" fmla="*/ 952500 h 952500"/>
                <a:gd name="connsiteX0" fmla="*/ 0 w 3819525"/>
                <a:gd name="connsiteY0" fmla="*/ 0 h 952500"/>
                <a:gd name="connsiteX1" fmla="*/ 2019300 w 3819525"/>
                <a:gd name="connsiteY1" fmla="*/ 133350 h 952500"/>
                <a:gd name="connsiteX2" fmla="*/ 3819525 w 3819525"/>
                <a:gd name="connsiteY2" fmla="*/ 952500 h 952500"/>
                <a:gd name="connsiteX0" fmla="*/ 0 w 3819525"/>
                <a:gd name="connsiteY0" fmla="*/ 0 h 952500"/>
                <a:gd name="connsiteX1" fmla="*/ 2019300 w 3819525"/>
                <a:gd name="connsiteY1" fmla="*/ 133350 h 952500"/>
                <a:gd name="connsiteX2" fmla="*/ 3819525 w 3819525"/>
                <a:gd name="connsiteY2" fmla="*/ 952500 h 952500"/>
                <a:gd name="connsiteX0" fmla="*/ 0 w 3819525"/>
                <a:gd name="connsiteY0" fmla="*/ 0 h 952500"/>
                <a:gd name="connsiteX1" fmla="*/ 2019300 w 3819525"/>
                <a:gd name="connsiteY1" fmla="*/ 133350 h 952500"/>
                <a:gd name="connsiteX2" fmla="*/ 3819525 w 3819525"/>
                <a:gd name="connsiteY2" fmla="*/ 952500 h 952500"/>
                <a:gd name="connsiteX0" fmla="*/ 0 w 3819525"/>
                <a:gd name="connsiteY0" fmla="*/ 0 h 952500"/>
                <a:gd name="connsiteX1" fmla="*/ 295275 w 3819525"/>
                <a:gd name="connsiteY1" fmla="*/ 381000 h 952500"/>
                <a:gd name="connsiteX2" fmla="*/ 2019300 w 3819525"/>
                <a:gd name="connsiteY2" fmla="*/ 133350 h 952500"/>
                <a:gd name="connsiteX3" fmla="*/ 3819525 w 3819525"/>
                <a:gd name="connsiteY3" fmla="*/ 952500 h 952500"/>
                <a:gd name="connsiteX0" fmla="*/ 0 w 3819525"/>
                <a:gd name="connsiteY0" fmla="*/ 0 h 952500"/>
                <a:gd name="connsiteX1" fmla="*/ 295275 w 3819525"/>
                <a:gd name="connsiteY1" fmla="*/ 381000 h 952500"/>
                <a:gd name="connsiteX2" fmla="*/ 1257300 w 3819525"/>
                <a:gd name="connsiteY2" fmla="*/ 381000 h 952500"/>
                <a:gd name="connsiteX3" fmla="*/ 2019300 w 3819525"/>
                <a:gd name="connsiteY3" fmla="*/ 133350 h 952500"/>
                <a:gd name="connsiteX4" fmla="*/ 3819525 w 3819525"/>
                <a:gd name="connsiteY4" fmla="*/ 952500 h 952500"/>
                <a:gd name="connsiteX0" fmla="*/ 0 w 3819525"/>
                <a:gd name="connsiteY0" fmla="*/ 0 h 952500"/>
                <a:gd name="connsiteX1" fmla="*/ 295275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276225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276225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133350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952500"/>
                <a:gd name="connsiteX1" fmla="*/ 133350 w 3819525"/>
                <a:gd name="connsiteY1" fmla="*/ 381000 h 952500"/>
                <a:gd name="connsiteX2" fmla="*/ 657225 w 3819525"/>
                <a:gd name="connsiteY2" fmla="*/ 371475 h 952500"/>
                <a:gd name="connsiteX3" fmla="*/ 1257300 w 3819525"/>
                <a:gd name="connsiteY3" fmla="*/ 381000 h 952500"/>
                <a:gd name="connsiteX4" fmla="*/ 2019300 w 3819525"/>
                <a:gd name="connsiteY4" fmla="*/ 133350 h 952500"/>
                <a:gd name="connsiteX5" fmla="*/ 3819525 w 3819525"/>
                <a:gd name="connsiteY5" fmla="*/ 952500 h 952500"/>
                <a:gd name="connsiteX0" fmla="*/ 0 w 3819525"/>
                <a:gd name="connsiteY0" fmla="*/ 0 h 866775"/>
                <a:gd name="connsiteX1" fmla="*/ 133350 w 3819525"/>
                <a:gd name="connsiteY1" fmla="*/ 295275 h 866775"/>
                <a:gd name="connsiteX2" fmla="*/ 657225 w 3819525"/>
                <a:gd name="connsiteY2" fmla="*/ 285750 h 866775"/>
                <a:gd name="connsiteX3" fmla="*/ 1257300 w 3819525"/>
                <a:gd name="connsiteY3" fmla="*/ 295275 h 866775"/>
                <a:gd name="connsiteX4" fmla="*/ 2019300 w 3819525"/>
                <a:gd name="connsiteY4" fmla="*/ 47625 h 866775"/>
                <a:gd name="connsiteX5" fmla="*/ 3819525 w 3819525"/>
                <a:gd name="connsiteY5" fmla="*/ 866775 h 866775"/>
                <a:gd name="connsiteX0" fmla="*/ 0 w 3819525"/>
                <a:gd name="connsiteY0" fmla="*/ 0 h 866775"/>
                <a:gd name="connsiteX1" fmla="*/ 133350 w 3819525"/>
                <a:gd name="connsiteY1" fmla="*/ 295275 h 866775"/>
                <a:gd name="connsiteX2" fmla="*/ 657225 w 3819525"/>
                <a:gd name="connsiteY2" fmla="*/ 285750 h 866775"/>
                <a:gd name="connsiteX3" fmla="*/ 1257300 w 3819525"/>
                <a:gd name="connsiteY3" fmla="*/ 295275 h 866775"/>
                <a:gd name="connsiteX4" fmla="*/ 2019300 w 3819525"/>
                <a:gd name="connsiteY4" fmla="*/ 47625 h 866775"/>
                <a:gd name="connsiteX5" fmla="*/ 3819525 w 3819525"/>
                <a:gd name="connsiteY5" fmla="*/ 866775 h 866775"/>
                <a:gd name="connsiteX0" fmla="*/ 0 w 3819525"/>
                <a:gd name="connsiteY0" fmla="*/ 0 h 866775"/>
                <a:gd name="connsiteX1" fmla="*/ 133350 w 3819525"/>
                <a:gd name="connsiteY1" fmla="*/ 295275 h 866775"/>
                <a:gd name="connsiteX2" fmla="*/ 657225 w 3819525"/>
                <a:gd name="connsiteY2" fmla="*/ 285750 h 866775"/>
                <a:gd name="connsiteX3" fmla="*/ 1257300 w 3819525"/>
                <a:gd name="connsiteY3" fmla="*/ 295275 h 866775"/>
                <a:gd name="connsiteX4" fmla="*/ 2095500 w 3819525"/>
                <a:gd name="connsiteY4" fmla="*/ 47625 h 866775"/>
                <a:gd name="connsiteX5" fmla="*/ 3819525 w 3819525"/>
                <a:gd name="connsiteY5" fmla="*/ 866775 h 866775"/>
                <a:gd name="connsiteX0" fmla="*/ 0 w 3810000"/>
                <a:gd name="connsiteY0" fmla="*/ 0 h 914400"/>
                <a:gd name="connsiteX1" fmla="*/ 123825 w 3810000"/>
                <a:gd name="connsiteY1" fmla="*/ 342900 h 914400"/>
                <a:gd name="connsiteX2" fmla="*/ 647700 w 3810000"/>
                <a:gd name="connsiteY2" fmla="*/ 333375 h 914400"/>
                <a:gd name="connsiteX3" fmla="*/ 1247775 w 3810000"/>
                <a:gd name="connsiteY3" fmla="*/ 342900 h 914400"/>
                <a:gd name="connsiteX4" fmla="*/ 2085975 w 3810000"/>
                <a:gd name="connsiteY4" fmla="*/ 95250 h 914400"/>
                <a:gd name="connsiteX5" fmla="*/ 3810000 w 3810000"/>
                <a:gd name="connsiteY5" fmla="*/ 914400 h 914400"/>
                <a:gd name="connsiteX0" fmla="*/ 0 w 3810000"/>
                <a:gd name="connsiteY0" fmla="*/ 0 h 914400"/>
                <a:gd name="connsiteX1" fmla="*/ 123825 w 3810000"/>
                <a:gd name="connsiteY1" fmla="*/ 342900 h 914400"/>
                <a:gd name="connsiteX2" fmla="*/ 647700 w 3810000"/>
                <a:gd name="connsiteY2" fmla="*/ 333375 h 914400"/>
                <a:gd name="connsiteX3" fmla="*/ 1247775 w 3810000"/>
                <a:gd name="connsiteY3" fmla="*/ 342900 h 914400"/>
                <a:gd name="connsiteX4" fmla="*/ 2085975 w 3810000"/>
                <a:gd name="connsiteY4" fmla="*/ 95250 h 914400"/>
                <a:gd name="connsiteX5" fmla="*/ 3810000 w 3810000"/>
                <a:gd name="connsiteY5" fmla="*/ 914400 h 914400"/>
                <a:gd name="connsiteX0" fmla="*/ 0 w 3857625"/>
                <a:gd name="connsiteY0" fmla="*/ 0 h 971550"/>
                <a:gd name="connsiteX1" fmla="*/ 171450 w 3857625"/>
                <a:gd name="connsiteY1" fmla="*/ 400050 h 971550"/>
                <a:gd name="connsiteX2" fmla="*/ 695325 w 3857625"/>
                <a:gd name="connsiteY2" fmla="*/ 390525 h 971550"/>
                <a:gd name="connsiteX3" fmla="*/ 1295400 w 3857625"/>
                <a:gd name="connsiteY3" fmla="*/ 400050 h 971550"/>
                <a:gd name="connsiteX4" fmla="*/ 2133600 w 3857625"/>
                <a:gd name="connsiteY4" fmla="*/ 152400 h 971550"/>
                <a:gd name="connsiteX5" fmla="*/ 3857625 w 3857625"/>
                <a:gd name="connsiteY5" fmla="*/ 971550 h 971550"/>
                <a:gd name="connsiteX0" fmla="*/ 0 w 2850989"/>
                <a:gd name="connsiteY0" fmla="*/ 0 h 433117"/>
                <a:gd name="connsiteX1" fmla="*/ 171450 w 2850989"/>
                <a:gd name="connsiteY1" fmla="*/ 400050 h 433117"/>
                <a:gd name="connsiteX2" fmla="*/ 695325 w 2850989"/>
                <a:gd name="connsiteY2" fmla="*/ 390525 h 433117"/>
                <a:gd name="connsiteX3" fmla="*/ 1295400 w 2850989"/>
                <a:gd name="connsiteY3" fmla="*/ 400050 h 433117"/>
                <a:gd name="connsiteX4" fmla="*/ 2133600 w 2850989"/>
                <a:gd name="connsiteY4" fmla="*/ 152400 h 433117"/>
                <a:gd name="connsiteX5" fmla="*/ 2850989 w 2850989"/>
                <a:gd name="connsiteY5" fmla="*/ 433117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0989" h="433117">
                  <a:moveTo>
                    <a:pt x="0" y="0"/>
                  </a:moveTo>
                  <a:cubicBezTo>
                    <a:pt x="79375" y="247650"/>
                    <a:pt x="55563" y="334963"/>
                    <a:pt x="171450" y="400050"/>
                  </a:cubicBezTo>
                  <a:cubicBezTo>
                    <a:pt x="287337" y="465137"/>
                    <a:pt x="534988" y="390525"/>
                    <a:pt x="695325" y="390525"/>
                  </a:cubicBezTo>
                  <a:cubicBezTo>
                    <a:pt x="855662" y="390525"/>
                    <a:pt x="1057275" y="446088"/>
                    <a:pt x="1295400" y="400050"/>
                  </a:cubicBezTo>
                  <a:cubicBezTo>
                    <a:pt x="1533525" y="354012"/>
                    <a:pt x="1874335" y="146889"/>
                    <a:pt x="2133600" y="152400"/>
                  </a:cubicBezTo>
                  <a:cubicBezTo>
                    <a:pt x="2392865" y="157911"/>
                    <a:pt x="2250914" y="160067"/>
                    <a:pt x="2850989" y="433117"/>
                  </a:cubicBezTo>
                </a:path>
              </a:pathLst>
            </a:custGeom>
            <a:noFill/>
            <a:ln w="98425">
              <a:solidFill>
                <a:schemeClr val="accent1">
                  <a:lumMod val="50000"/>
                </a:schemeClr>
              </a:solidFill>
              <a:headEnd w="sm" len="sm"/>
              <a:tailEnd type="triangle" w="sm" len="sm"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3890468" y="3046820"/>
              <a:ext cx="1400474" cy="3626410"/>
            </a:xfrm>
            <a:custGeom>
              <a:avLst/>
              <a:gdLst>
                <a:gd name="connsiteX0" fmla="*/ 0 w 933450"/>
                <a:gd name="connsiteY0" fmla="*/ 2847975 h 2847975"/>
                <a:gd name="connsiteX1" fmla="*/ 933450 w 933450"/>
                <a:gd name="connsiteY1" fmla="*/ 0 h 2847975"/>
                <a:gd name="connsiteX0" fmla="*/ 0 w 933450"/>
                <a:gd name="connsiteY0" fmla="*/ 2847975 h 2847975"/>
                <a:gd name="connsiteX1" fmla="*/ 847725 w 933450"/>
                <a:gd name="connsiteY1" fmla="*/ 2133600 h 2847975"/>
                <a:gd name="connsiteX2" fmla="*/ 933450 w 933450"/>
                <a:gd name="connsiteY2" fmla="*/ 0 h 2847975"/>
                <a:gd name="connsiteX0" fmla="*/ 0 w 933450"/>
                <a:gd name="connsiteY0" fmla="*/ 2847975 h 2847975"/>
                <a:gd name="connsiteX1" fmla="*/ 847725 w 933450"/>
                <a:gd name="connsiteY1" fmla="*/ 2133600 h 2847975"/>
                <a:gd name="connsiteX2" fmla="*/ 933450 w 933450"/>
                <a:gd name="connsiteY2" fmla="*/ 0 h 2847975"/>
                <a:gd name="connsiteX0" fmla="*/ 0 w 960447"/>
                <a:gd name="connsiteY0" fmla="*/ 2847975 h 2847975"/>
                <a:gd name="connsiteX1" fmla="*/ 847725 w 960447"/>
                <a:gd name="connsiteY1" fmla="*/ 2133600 h 2847975"/>
                <a:gd name="connsiteX2" fmla="*/ 933450 w 960447"/>
                <a:gd name="connsiteY2" fmla="*/ 0 h 2847975"/>
                <a:gd name="connsiteX0" fmla="*/ 0 w 933528"/>
                <a:gd name="connsiteY0" fmla="*/ 2847975 h 2847975"/>
                <a:gd name="connsiteX1" fmla="*/ 847725 w 933528"/>
                <a:gd name="connsiteY1" fmla="*/ 2133600 h 2847975"/>
                <a:gd name="connsiteX2" fmla="*/ 828675 w 933528"/>
                <a:gd name="connsiteY2" fmla="*/ 742950 h 2847975"/>
                <a:gd name="connsiteX3" fmla="*/ 933450 w 933528"/>
                <a:gd name="connsiteY3" fmla="*/ 0 h 2847975"/>
                <a:gd name="connsiteX0" fmla="*/ 0 w 933528"/>
                <a:gd name="connsiteY0" fmla="*/ 2847975 h 2847975"/>
                <a:gd name="connsiteX1" fmla="*/ 847725 w 933528"/>
                <a:gd name="connsiteY1" fmla="*/ 2133600 h 2847975"/>
                <a:gd name="connsiteX2" fmla="*/ 828675 w 933528"/>
                <a:gd name="connsiteY2" fmla="*/ 742950 h 2847975"/>
                <a:gd name="connsiteX3" fmla="*/ 933450 w 933528"/>
                <a:gd name="connsiteY3" fmla="*/ 0 h 2847975"/>
                <a:gd name="connsiteX0" fmla="*/ 0 w 933528"/>
                <a:gd name="connsiteY0" fmla="*/ 2847975 h 2847975"/>
                <a:gd name="connsiteX1" fmla="*/ 800100 w 933528"/>
                <a:gd name="connsiteY1" fmla="*/ 2286000 h 2847975"/>
                <a:gd name="connsiteX2" fmla="*/ 828675 w 933528"/>
                <a:gd name="connsiteY2" fmla="*/ 742950 h 2847975"/>
                <a:gd name="connsiteX3" fmla="*/ 933450 w 933528"/>
                <a:gd name="connsiteY3" fmla="*/ 0 h 2847975"/>
                <a:gd name="connsiteX0" fmla="*/ 0 w 965963"/>
                <a:gd name="connsiteY0" fmla="*/ 2847975 h 2847975"/>
                <a:gd name="connsiteX1" fmla="*/ 923925 w 965963"/>
                <a:gd name="connsiteY1" fmla="*/ 2276475 h 2847975"/>
                <a:gd name="connsiteX2" fmla="*/ 828675 w 965963"/>
                <a:gd name="connsiteY2" fmla="*/ 742950 h 2847975"/>
                <a:gd name="connsiteX3" fmla="*/ 933450 w 965963"/>
                <a:gd name="connsiteY3" fmla="*/ 0 h 2847975"/>
                <a:gd name="connsiteX0" fmla="*/ 0 w 967817"/>
                <a:gd name="connsiteY0" fmla="*/ 2847975 h 2847975"/>
                <a:gd name="connsiteX1" fmla="*/ 923925 w 967817"/>
                <a:gd name="connsiteY1" fmla="*/ 2276475 h 2847975"/>
                <a:gd name="connsiteX2" fmla="*/ 838200 w 967817"/>
                <a:gd name="connsiteY2" fmla="*/ 742950 h 2847975"/>
                <a:gd name="connsiteX3" fmla="*/ 933450 w 967817"/>
                <a:gd name="connsiteY3" fmla="*/ 0 h 2847975"/>
                <a:gd name="connsiteX0" fmla="*/ 0 w 967817"/>
                <a:gd name="connsiteY0" fmla="*/ 2905822 h 2905822"/>
                <a:gd name="connsiteX1" fmla="*/ 923925 w 967817"/>
                <a:gd name="connsiteY1" fmla="*/ 2334322 h 2905822"/>
                <a:gd name="connsiteX2" fmla="*/ 838200 w 967817"/>
                <a:gd name="connsiteY2" fmla="*/ 800797 h 2905822"/>
                <a:gd name="connsiteX3" fmla="*/ 933450 w 967817"/>
                <a:gd name="connsiteY3" fmla="*/ 57847 h 2905822"/>
                <a:gd name="connsiteX4" fmla="*/ 904875 w 967817"/>
                <a:gd name="connsiteY4" fmla="*/ 48322 h 2905822"/>
                <a:gd name="connsiteX0" fmla="*/ 0 w 1438327"/>
                <a:gd name="connsiteY0" fmla="*/ 2873642 h 2873642"/>
                <a:gd name="connsiteX1" fmla="*/ 923925 w 1438327"/>
                <a:gd name="connsiteY1" fmla="*/ 2302142 h 2873642"/>
                <a:gd name="connsiteX2" fmla="*/ 838200 w 1438327"/>
                <a:gd name="connsiteY2" fmla="*/ 768617 h 2873642"/>
                <a:gd name="connsiteX3" fmla="*/ 933450 w 1438327"/>
                <a:gd name="connsiteY3" fmla="*/ 25667 h 2873642"/>
                <a:gd name="connsiteX4" fmla="*/ 1438275 w 1438327"/>
                <a:gd name="connsiteY4" fmla="*/ 273317 h 2873642"/>
                <a:gd name="connsiteX0" fmla="*/ 0 w 1438275"/>
                <a:gd name="connsiteY0" fmla="*/ 2871233 h 2871233"/>
                <a:gd name="connsiteX1" fmla="*/ 923925 w 1438275"/>
                <a:gd name="connsiteY1" fmla="*/ 2299733 h 2871233"/>
                <a:gd name="connsiteX2" fmla="*/ 838200 w 1438275"/>
                <a:gd name="connsiteY2" fmla="*/ 766208 h 2871233"/>
                <a:gd name="connsiteX3" fmla="*/ 933450 w 1438275"/>
                <a:gd name="connsiteY3" fmla="*/ 23258 h 2871233"/>
                <a:gd name="connsiteX4" fmla="*/ 1304925 w 1438275"/>
                <a:gd name="connsiteY4" fmla="*/ 194708 h 2871233"/>
                <a:gd name="connsiteX5" fmla="*/ 1438275 w 1438275"/>
                <a:gd name="connsiteY5" fmla="*/ 270908 h 2871233"/>
                <a:gd name="connsiteX0" fmla="*/ 0 w 1313768"/>
                <a:gd name="connsiteY0" fmla="*/ 2871233 h 2871233"/>
                <a:gd name="connsiteX1" fmla="*/ 923925 w 1313768"/>
                <a:gd name="connsiteY1" fmla="*/ 2299733 h 2871233"/>
                <a:gd name="connsiteX2" fmla="*/ 838200 w 1313768"/>
                <a:gd name="connsiteY2" fmla="*/ 766208 h 2871233"/>
                <a:gd name="connsiteX3" fmla="*/ 933450 w 1313768"/>
                <a:gd name="connsiteY3" fmla="*/ 23258 h 2871233"/>
                <a:gd name="connsiteX4" fmla="*/ 1304925 w 1313768"/>
                <a:gd name="connsiteY4" fmla="*/ 194708 h 2871233"/>
                <a:gd name="connsiteX5" fmla="*/ 866775 w 1313768"/>
                <a:gd name="connsiteY5" fmla="*/ 489983 h 2871233"/>
                <a:gd name="connsiteX0" fmla="*/ 0 w 1173656"/>
                <a:gd name="connsiteY0" fmla="*/ 2975474 h 2975474"/>
                <a:gd name="connsiteX1" fmla="*/ 923925 w 1173656"/>
                <a:gd name="connsiteY1" fmla="*/ 2403974 h 2975474"/>
                <a:gd name="connsiteX2" fmla="*/ 838200 w 1173656"/>
                <a:gd name="connsiteY2" fmla="*/ 870449 h 2975474"/>
                <a:gd name="connsiteX3" fmla="*/ 933450 w 1173656"/>
                <a:gd name="connsiteY3" fmla="*/ 127499 h 2975474"/>
                <a:gd name="connsiteX4" fmla="*/ 1162050 w 1173656"/>
                <a:gd name="connsiteY4" fmla="*/ 13199 h 2975474"/>
                <a:gd name="connsiteX5" fmla="*/ 866775 w 1173656"/>
                <a:gd name="connsiteY5" fmla="*/ 594224 h 2975474"/>
                <a:gd name="connsiteX0" fmla="*/ 0 w 1173656"/>
                <a:gd name="connsiteY0" fmla="*/ 2975474 h 2975474"/>
                <a:gd name="connsiteX1" fmla="*/ 923925 w 1173656"/>
                <a:gd name="connsiteY1" fmla="*/ 2403974 h 2975474"/>
                <a:gd name="connsiteX2" fmla="*/ 838200 w 1173656"/>
                <a:gd name="connsiteY2" fmla="*/ 870449 h 2975474"/>
                <a:gd name="connsiteX3" fmla="*/ 933450 w 1173656"/>
                <a:gd name="connsiteY3" fmla="*/ 127499 h 2975474"/>
                <a:gd name="connsiteX4" fmla="*/ 1162050 w 1173656"/>
                <a:gd name="connsiteY4" fmla="*/ 13199 h 2975474"/>
                <a:gd name="connsiteX5" fmla="*/ 866775 w 1173656"/>
                <a:gd name="connsiteY5" fmla="*/ 594224 h 2975474"/>
                <a:gd name="connsiteX0" fmla="*/ 0 w 1173045"/>
                <a:gd name="connsiteY0" fmla="*/ 2975474 h 2975474"/>
                <a:gd name="connsiteX1" fmla="*/ 923925 w 1173045"/>
                <a:gd name="connsiteY1" fmla="*/ 2403974 h 2975474"/>
                <a:gd name="connsiteX2" fmla="*/ 838200 w 1173045"/>
                <a:gd name="connsiteY2" fmla="*/ 870449 h 2975474"/>
                <a:gd name="connsiteX3" fmla="*/ 933450 w 1173045"/>
                <a:gd name="connsiteY3" fmla="*/ 127499 h 2975474"/>
                <a:gd name="connsiteX4" fmla="*/ 1162050 w 1173045"/>
                <a:gd name="connsiteY4" fmla="*/ 13199 h 2975474"/>
                <a:gd name="connsiteX5" fmla="*/ 841375 w 1173045"/>
                <a:gd name="connsiteY5" fmla="*/ 638674 h 2975474"/>
                <a:gd name="connsiteX0" fmla="*/ 0 w 1173045"/>
                <a:gd name="connsiteY0" fmla="*/ 2975474 h 2975474"/>
                <a:gd name="connsiteX1" fmla="*/ 879475 w 1173045"/>
                <a:gd name="connsiteY1" fmla="*/ 2359524 h 2975474"/>
                <a:gd name="connsiteX2" fmla="*/ 838200 w 1173045"/>
                <a:gd name="connsiteY2" fmla="*/ 870449 h 2975474"/>
                <a:gd name="connsiteX3" fmla="*/ 933450 w 1173045"/>
                <a:gd name="connsiteY3" fmla="*/ 127499 h 2975474"/>
                <a:gd name="connsiteX4" fmla="*/ 1162050 w 1173045"/>
                <a:gd name="connsiteY4" fmla="*/ 13199 h 2975474"/>
                <a:gd name="connsiteX5" fmla="*/ 841375 w 1173045"/>
                <a:gd name="connsiteY5" fmla="*/ 638674 h 2975474"/>
                <a:gd name="connsiteX0" fmla="*/ 0 w 1153995"/>
                <a:gd name="connsiteY0" fmla="*/ 2988174 h 2988174"/>
                <a:gd name="connsiteX1" fmla="*/ 860425 w 1153995"/>
                <a:gd name="connsiteY1" fmla="*/ 2359524 h 2988174"/>
                <a:gd name="connsiteX2" fmla="*/ 819150 w 1153995"/>
                <a:gd name="connsiteY2" fmla="*/ 8704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60425 w 1153995"/>
                <a:gd name="connsiteY1" fmla="*/ 2359524 h 2988174"/>
                <a:gd name="connsiteX2" fmla="*/ 819150 w 1153995"/>
                <a:gd name="connsiteY2" fmla="*/ 8704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19150 w 1153995"/>
                <a:gd name="connsiteY2" fmla="*/ 8704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19150 w 1153995"/>
                <a:gd name="connsiteY2" fmla="*/ 8704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19150 w 1153995"/>
                <a:gd name="connsiteY2" fmla="*/ 8704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44550 w 1153995"/>
                <a:gd name="connsiteY2" fmla="*/ 10736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12800 w 1153995"/>
                <a:gd name="connsiteY2" fmla="*/ 106729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38200 w 1153995"/>
                <a:gd name="connsiteY2" fmla="*/ 11371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38200 w 1153995"/>
                <a:gd name="connsiteY2" fmla="*/ 11371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  <a:gd name="connsiteX0" fmla="*/ 0 w 1153995"/>
                <a:gd name="connsiteY0" fmla="*/ 2988174 h 2988174"/>
                <a:gd name="connsiteX1" fmla="*/ 898525 w 1153995"/>
                <a:gd name="connsiteY1" fmla="*/ 2384924 h 2988174"/>
                <a:gd name="connsiteX2" fmla="*/ 838200 w 1153995"/>
                <a:gd name="connsiteY2" fmla="*/ 1137149 h 2988174"/>
                <a:gd name="connsiteX3" fmla="*/ 914400 w 1153995"/>
                <a:gd name="connsiteY3" fmla="*/ 127499 h 2988174"/>
                <a:gd name="connsiteX4" fmla="*/ 1143000 w 1153995"/>
                <a:gd name="connsiteY4" fmla="*/ 13199 h 2988174"/>
                <a:gd name="connsiteX5" fmla="*/ 822325 w 1153995"/>
                <a:gd name="connsiteY5" fmla="*/ 638674 h 29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995" h="2988174">
                  <a:moveTo>
                    <a:pt x="0" y="2988174"/>
                  </a:moveTo>
                  <a:cubicBezTo>
                    <a:pt x="422275" y="2670674"/>
                    <a:pt x="758825" y="2693428"/>
                    <a:pt x="898525" y="2384924"/>
                  </a:cubicBezTo>
                  <a:cubicBezTo>
                    <a:pt x="1038225" y="2076420"/>
                    <a:pt x="874712" y="1518149"/>
                    <a:pt x="838200" y="1137149"/>
                  </a:cubicBezTo>
                  <a:cubicBezTo>
                    <a:pt x="801688" y="756149"/>
                    <a:pt x="836613" y="222749"/>
                    <a:pt x="914400" y="127499"/>
                  </a:cubicBezTo>
                  <a:cubicBezTo>
                    <a:pt x="992187" y="32249"/>
                    <a:pt x="1058863" y="-28076"/>
                    <a:pt x="1143000" y="13199"/>
                  </a:cubicBezTo>
                  <a:cubicBezTo>
                    <a:pt x="1227138" y="54474"/>
                    <a:pt x="800100" y="625974"/>
                    <a:pt x="822325" y="638674"/>
                  </a:cubicBezTo>
                </a:path>
              </a:pathLst>
            </a:custGeom>
            <a:noFill/>
            <a:ln w="98425">
              <a:solidFill>
                <a:schemeClr val="accent1">
                  <a:lumMod val="50000"/>
                </a:schemeClr>
              </a:solidFill>
              <a:headEnd type="triangle" w="sm" len="sm"/>
              <a:tailEnd type="triangle" w="sm" len="sm"/>
            </a:ln>
            <a:effectLst>
              <a:glow rad="508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4860329" y="627703"/>
              <a:ext cx="428920" cy="2919237"/>
            </a:xfrm>
            <a:custGeom>
              <a:avLst/>
              <a:gdLst>
                <a:gd name="connsiteX0" fmla="*/ 0 w 327660"/>
                <a:gd name="connsiteY0" fmla="*/ 0 h 2819400"/>
                <a:gd name="connsiteX1" fmla="*/ 190500 w 327660"/>
                <a:gd name="connsiteY1" fmla="*/ 1379220 h 2819400"/>
                <a:gd name="connsiteX2" fmla="*/ 198120 w 327660"/>
                <a:gd name="connsiteY2" fmla="*/ 2819400 h 2819400"/>
                <a:gd name="connsiteX3" fmla="*/ 327660 w 327660"/>
                <a:gd name="connsiteY3" fmla="*/ 2819400 h 2819400"/>
                <a:gd name="connsiteX0" fmla="*/ 0 w 327660"/>
                <a:gd name="connsiteY0" fmla="*/ 0 h 2926080"/>
                <a:gd name="connsiteX1" fmla="*/ 190500 w 327660"/>
                <a:gd name="connsiteY1" fmla="*/ 1379220 h 2926080"/>
                <a:gd name="connsiteX2" fmla="*/ 198120 w 327660"/>
                <a:gd name="connsiteY2" fmla="*/ 2819400 h 2926080"/>
                <a:gd name="connsiteX3" fmla="*/ 327660 w 327660"/>
                <a:gd name="connsiteY3" fmla="*/ 2819400 h 2926080"/>
                <a:gd name="connsiteX0" fmla="*/ 0 w 327660"/>
                <a:gd name="connsiteY0" fmla="*/ 0 h 2876691"/>
                <a:gd name="connsiteX1" fmla="*/ 190500 w 327660"/>
                <a:gd name="connsiteY1" fmla="*/ 1379220 h 2876691"/>
                <a:gd name="connsiteX2" fmla="*/ 198120 w 327660"/>
                <a:gd name="connsiteY2" fmla="*/ 2819400 h 2876691"/>
                <a:gd name="connsiteX3" fmla="*/ 327660 w 327660"/>
                <a:gd name="connsiteY3" fmla="*/ 2819400 h 2876691"/>
                <a:gd name="connsiteX0" fmla="*/ 0 w 327660"/>
                <a:gd name="connsiteY0" fmla="*/ 0 h 2856593"/>
                <a:gd name="connsiteX1" fmla="*/ 190500 w 327660"/>
                <a:gd name="connsiteY1" fmla="*/ 1379220 h 2856593"/>
                <a:gd name="connsiteX2" fmla="*/ 210820 w 327660"/>
                <a:gd name="connsiteY2" fmla="*/ 2790825 h 2856593"/>
                <a:gd name="connsiteX3" fmla="*/ 327660 w 327660"/>
                <a:gd name="connsiteY3" fmla="*/ 2819400 h 2856593"/>
                <a:gd name="connsiteX0" fmla="*/ 0 w 327660"/>
                <a:gd name="connsiteY0" fmla="*/ 0 h 2855213"/>
                <a:gd name="connsiteX1" fmla="*/ 190500 w 327660"/>
                <a:gd name="connsiteY1" fmla="*/ 1379220 h 2855213"/>
                <a:gd name="connsiteX2" fmla="*/ 210820 w 327660"/>
                <a:gd name="connsiteY2" fmla="*/ 2790825 h 2855213"/>
                <a:gd name="connsiteX3" fmla="*/ 327660 w 327660"/>
                <a:gd name="connsiteY3" fmla="*/ 2819400 h 2855213"/>
                <a:gd name="connsiteX0" fmla="*/ 0 w 327660"/>
                <a:gd name="connsiteY0" fmla="*/ 0 h 2847155"/>
                <a:gd name="connsiteX1" fmla="*/ 190500 w 327660"/>
                <a:gd name="connsiteY1" fmla="*/ 1379220 h 2847155"/>
                <a:gd name="connsiteX2" fmla="*/ 194945 w 327660"/>
                <a:gd name="connsiteY2" fmla="*/ 2778125 h 2847155"/>
                <a:gd name="connsiteX3" fmla="*/ 327660 w 327660"/>
                <a:gd name="connsiteY3" fmla="*/ 2819400 h 2847155"/>
                <a:gd name="connsiteX0" fmla="*/ 0 w 327660"/>
                <a:gd name="connsiteY0" fmla="*/ 0 h 2847155"/>
                <a:gd name="connsiteX1" fmla="*/ 190500 w 327660"/>
                <a:gd name="connsiteY1" fmla="*/ 1379220 h 2847155"/>
                <a:gd name="connsiteX2" fmla="*/ 194945 w 327660"/>
                <a:gd name="connsiteY2" fmla="*/ 2778125 h 2847155"/>
                <a:gd name="connsiteX3" fmla="*/ 327660 w 327660"/>
                <a:gd name="connsiteY3" fmla="*/ 2819400 h 2847155"/>
                <a:gd name="connsiteX0" fmla="*/ 0 w 283210"/>
                <a:gd name="connsiteY0" fmla="*/ 0 h 2901771"/>
                <a:gd name="connsiteX1" fmla="*/ 190500 w 283210"/>
                <a:gd name="connsiteY1" fmla="*/ 1379220 h 2901771"/>
                <a:gd name="connsiteX2" fmla="*/ 194945 w 283210"/>
                <a:gd name="connsiteY2" fmla="*/ 2778125 h 2901771"/>
                <a:gd name="connsiteX3" fmla="*/ 283210 w 283210"/>
                <a:gd name="connsiteY3" fmla="*/ 2832100 h 2901771"/>
                <a:gd name="connsiteX0" fmla="*/ 0 w 283210"/>
                <a:gd name="connsiteY0" fmla="*/ 0 h 2834407"/>
                <a:gd name="connsiteX1" fmla="*/ 190500 w 283210"/>
                <a:gd name="connsiteY1" fmla="*/ 1379220 h 2834407"/>
                <a:gd name="connsiteX2" fmla="*/ 191770 w 283210"/>
                <a:gd name="connsiteY2" fmla="*/ 2628900 h 2834407"/>
                <a:gd name="connsiteX3" fmla="*/ 283210 w 283210"/>
                <a:gd name="connsiteY3" fmla="*/ 2832100 h 2834407"/>
                <a:gd name="connsiteX0" fmla="*/ 0 w 205987"/>
                <a:gd name="connsiteY0" fmla="*/ 0 h 2867078"/>
                <a:gd name="connsiteX1" fmla="*/ 190500 w 205987"/>
                <a:gd name="connsiteY1" fmla="*/ 1379220 h 2867078"/>
                <a:gd name="connsiteX2" fmla="*/ 191770 w 205987"/>
                <a:gd name="connsiteY2" fmla="*/ 2628900 h 2867078"/>
                <a:gd name="connsiteX3" fmla="*/ 178435 w 205987"/>
                <a:gd name="connsiteY3" fmla="*/ 2867025 h 2867078"/>
                <a:gd name="connsiteX0" fmla="*/ 0 w 271199"/>
                <a:gd name="connsiteY0" fmla="*/ 0 h 2867025"/>
                <a:gd name="connsiteX1" fmla="*/ 190500 w 271199"/>
                <a:gd name="connsiteY1" fmla="*/ 1379220 h 2867025"/>
                <a:gd name="connsiteX2" fmla="*/ 191770 w 271199"/>
                <a:gd name="connsiteY2" fmla="*/ 2628900 h 2867025"/>
                <a:gd name="connsiteX3" fmla="*/ 271146 w 271199"/>
                <a:gd name="connsiteY3" fmla="*/ 2837815 h 2867025"/>
                <a:gd name="connsiteX4" fmla="*/ 178435 w 271199"/>
                <a:gd name="connsiteY4" fmla="*/ 2867025 h 2867025"/>
                <a:gd name="connsiteX0" fmla="*/ 0 w 386778"/>
                <a:gd name="connsiteY0" fmla="*/ 0 h 3044286"/>
                <a:gd name="connsiteX1" fmla="*/ 190500 w 386778"/>
                <a:gd name="connsiteY1" fmla="*/ 1379220 h 3044286"/>
                <a:gd name="connsiteX2" fmla="*/ 191770 w 386778"/>
                <a:gd name="connsiteY2" fmla="*/ 2628900 h 3044286"/>
                <a:gd name="connsiteX3" fmla="*/ 271146 w 386778"/>
                <a:gd name="connsiteY3" fmla="*/ 2837815 h 3044286"/>
                <a:gd name="connsiteX4" fmla="*/ 385446 w 386778"/>
                <a:gd name="connsiteY4" fmla="*/ 3044191 h 3044286"/>
                <a:gd name="connsiteX5" fmla="*/ 178435 w 386778"/>
                <a:gd name="connsiteY5" fmla="*/ 2867025 h 3044286"/>
                <a:gd name="connsiteX0" fmla="*/ 0 w 411271"/>
                <a:gd name="connsiteY0" fmla="*/ 0 h 3044587"/>
                <a:gd name="connsiteX1" fmla="*/ 190500 w 411271"/>
                <a:gd name="connsiteY1" fmla="*/ 1379220 h 3044587"/>
                <a:gd name="connsiteX2" fmla="*/ 191770 w 411271"/>
                <a:gd name="connsiteY2" fmla="*/ 2628900 h 3044587"/>
                <a:gd name="connsiteX3" fmla="*/ 271146 w 411271"/>
                <a:gd name="connsiteY3" fmla="*/ 2837815 h 3044587"/>
                <a:gd name="connsiteX4" fmla="*/ 401320 w 411271"/>
                <a:gd name="connsiteY4" fmla="*/ 2777490 h 3044587"/>
                <a:gd name="connsiteX5" fmla="*/ 385446 w 411271"/>
                <a:gd name="connsiteY5" fmla="*/ 3044191 h 3044587"/>
                <a:gd name="connsiteX6" fmla="*/ 178435 w 411271"/>
                <a:gd name="connsiteY6" fmla="*/ 2867025 h 3044587"/>
                <a:gd name="connsiteX0" fmla="*/ 0 w 499811"/>
                <a:gd name="connsiteY0" fmla="*/ 0 h 3044286"/>
                <a:gd name="connsiteX1" fmla="*/ 190500 w 499811"/>
                <a:gd name="connsiteY1" fmla="*/ 1379220 h 3044286"/>
                <a:gd name="connsiteX2" fmla="*/ 191770 w 499811"/>
                <a:gd name="connsiteY2" fmla="*/ 2628900 h 3044286"/>
                <a:gd name="connsiteX3" fmla="*/ 271146 w 499811"/>
                <a:gd name="connsiteY3" fmla="*/ 2837815 h 3044286"/>
                <a:gd name="connsiteX4" fmla="*/ 401320 w 499811"/>
                <a:gd name="connsiteY4" fmla="*/ 2777490 h 3044286"/>
                <a:gd name="connsiteX5" fmla="*/ 499745 w 499811"/>
                <a:gd name="connsiteY5" fmla="*/ 2787015 h 3044286"/>
                <a:gd name="connsiteX6" fmla="*/ 385446 w 499811"/>
                <a:gd name="connsiteY6" fmla="*/ 3044191 h 3044286"/>
                <a:gd name="connsiteX7" fmla="*/ 178435 w 499811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71146 w 499806"/>
                <a:gd name="connsiteY3" fmla="*/ 283781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71146 w 499806"/>
                <a:gd name="connsiteY3" fmla="*/ 283781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71146 w 499806"/>
                <a:gd name="connsiteY3" fmla="*/ 283781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71146 w 499806"/>
                <a:gd name="connsiteY3" fmla="*/ 283781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61621 w 499806"/>
                <a:gd name="connsiteY3" fmla="*/ 283146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52096 w 499806"/>
                <a:gd name="connsiteY3" fmla="*/ 285051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06"/>
                <a:gd name="connsiteY0" fmla="*/ 0 h 3044286"/>
                <a:gd name="connsiteX1" fmla="*/ 190500 w 499806"/>
                <a:gd name="connsiteY1" fmla="*/ 1379220 h 3044286"/>
                <a:gd name="connsiteX2" fmla="*/ 191770 w 499806"/>
                <a:gd name="connsiteY2" fmla="*/ 2628900 h 3044286"/>
                <a:gd name="connsiteX3" fmla="*/ 252096 w 499806"/>
                <a:gd name="connsiteY3" fmla="*/ 2850515 h 3044286"/>
                <a:gd name="connsiteX4" fmla="*/ 394970 w 499806"/>
                <a:gd name="connsiteY4" fmla="*/ 2764790 h 3044286"/>
                <a:gd name="connsiteX5" fmla="*/ 499745 w 499806"/>
                <a:gd name="connsiteY5" fmla="*/ 2787015 h 3044286"/>
                <a:gd name="connsiteX6" fmla="*/ 385446 w 499806"/>
                <a:gd name="connsiteY6" fmla="*/ 3044191 h 3044286"/>
                <a:gd name="connsiteX7" fmla="*/ 178435 w 499806"/>
                <a:gd name="connsiteY7" fmla="*/ 2867025 h 3044286"/>
                <a:gd name="connsiteX0" fmla="*/ 0 w 499814"/>
                <a:gd name="connsiteY0" fmla="*/ 0 h 3044286"/>
                <a:gd name="connsiteX1" fmla="*/ 190500 w 499814"/>
                <a:gd name="connsiteY1" fmla="*/ 1379220 h 3044286"/>
                <a:gd name="connsiteX2" fmla="*/ 191770 w 499814"/>
                <a:gd name="connsiteY2" fmla="*/ 2628900 h 3044286"/>
                <a:gd name="connsiteX3" fmla="*/ 252096 w 499814"/>
                <a:gd name="connsiteY3" fmla="*/ 2850515 h 3044286"/>
                <a:gd name="connsiteX4" fmla="*/ 394970 w 499814"/>
                <a:gd name="connsiteY4" fmla="*/ 2764790 h 3044286"/>
                <a:gd name="connsiteX5" fmla="*/ 499745 w 499814"/>
                <a:gd name="connsiteY5" fmla="*/ 2787015 h 3044286"/>
                <a:gd name="connsiteX6" fmla="*/ 385446 w 499814"/>
                <a:gd name="connsiteY6" fmla="*/ 3044191 h 3044286"/>
                <a:gd name="connsiteX7" fmla="*/ 178435 w 499814"/>
                <a:gd name="connsiteY7" fmla="*/ 2867025 h 3044286"/>
                <a:gd name="connsiteX0" fmla="*/ 0 w 509338"/>
                <a:gd name="connsiteY0" fmla="*/ 0 h 3044286"/>
                <a:gd name="connsiteX1" fmla="*/ 190500 w 509338"/>
                <a:gd name="connsiteY1" fmla="*/ 1379220 h 3044286"/>
                <a:gd name="connsiteX2" fmla="*/ 191770 w 509338"/>
                <a:gd name="connsiteY2" fmla="*/ 2628900 h 3044286"/>
                <a:gd name="connsiteX3" fmla="*/ 252096 w 509338"/>
                <a:gd name="connsiteY3" fmla="*/ 2850515 h 3044286"/>
                <a:gd name="connsiteX4" fmla="*/ 394970 w 509338"/>
                <a:gd name="connsiteY4" fmla="*/ 2764790 h 3044286"/>
                <a:gd name="connsiteX5" fmla="*/ 509270 w 509338"/>
                <a:gd name="connsiteY5" fmla="*/ 2802890 h 3044286"/>
                <a:gd name="connsiteX6" fmla="*/ 385446 w 509338"/>
                <a:gd name="connsiteY6" fmla="*/ 3044191 h 3044286"/>
                <a:gd name="connsiteX7" fmla="*/ 178435 w 509338"/>
                <a:gd name="connsiteY7" fmla="*/ 2867025 h 3044286"/>
                <a:gd name="connsiteX0" fmla="*/ 0 w 502994"/>
                <a:gd name="connsiteY0" fmla="*/ 0 h 3044286"/>
                <a:gd name="connsiteX1" fmla="*/ 190500 w 502994"/>
                <a:gd name="connsiteY1" fmla="*/ 1379220 h 3044286"/>
                <a:gd name="connsiteX2" fmla="*/ 191770 w 502994"/>
                <a:gd name="connsiteY2" fmla="*/ 2628900 h 3044286"/>
                <a:gd name="connsiteX3" fmla="*/ 252096 w 502994"/>
                <a:gd name="connsiteY3" fmla="*/ 2850515 h 3044286"/>
                <a:gd name="connsiteX4" fmla="*/ 394970 w 502994"/>
                <a:gd name="connsiteY4" fmla="*/ 2764790 h 3044286"/>
                <a:gd name="connsiteX5" fmla="*/ 502920 w 502994"/>
                <a:gd name="connsiteY5" fmla="*/ 2793365 h 3044286"/>
                <a:gd name="connsiteX6" fmla="*/ 385446 w 502994"/>
                <a:gd name="connsiteY6" fmla="*/ 3044191 h 3044286"/>
                <a:gd name="connsiteX7" fmla="*/ 178435 w 502994"/>
                <a:gd name="connsiteY7" fmla="*/ 2867025 h 3044286"/>
                <a:gd name="connsiteX0" fmla="*/ 0 w 502994"/>
                <a:gd name="connsiteY0" fmla="*/ 0 h 3155375"/>
                <a:gd name="connsiteX1" fmla="*/ 190500 w 502994"/>
                <a:gd name="connsiteY1" fmla="*/ 1379220 h 3155375"/>
                <a:gd name="connsiteX2" fmla="*/ 191770 w 502994"/>
                <a:gd name="connsiteY2" fmla="*/ 2628900 h 3155375"/>
                <a:gd name="connsiteX3" fmla="*/ 252096 w 502994"/>
                <a:gd name="connsiteY3" fmla="*/ 2850515 h 3155375"/>
                <a:gd name="connsiteX4" fmla="*/ 394970 w 502994"/>
                <a:gd name="connsiteY4" fmla="*/ 2764790 h 3155375"/>
                <a:gd name="connsiteX5" fmla="*/ 502920 w 502994"/>
                <a:gd name="connsiteY5" fmla="*/ 2793365 h 3155375"/>
                <a:gd name="connsiteX6" fmla="*/ 306071 w 502994"/>
                <a:gd name="connsiteY6" fmla="*/ 3155316 h 3155375"/>
                <a:gd name="connsiteX7" fmla="*/ 178435 w 502994"/>
                <a:gd name="connsiteY7" fmla="*/ 2867025 h 3155375"/>
                <a:gd name="connsiteX0" fmla="*/ 0 w 502994"/>
                <a:gd name="connsiteY0" fmla="*/ 0 h 3167193"/>
                <a:gd name="connsiteX1" fmla="*/ 190500 w 502994"/>
                <a:gd name="connsiteY1" fmla="*/ 1379220 h 3167193"/>
                <a:gd name="connsiteX2" fmla="*/ 191770 w 502994"/>
                <a:gd name="connsiteY2" fmla="*/ 2628900 h 3167193"/>
                <a:gd name="connsiteX3" fmla="*/ 252096 w 502994"/>
                <a:gd name="connsiteY3" fmla="*/ 2850515 h 3167193"/>
                <a:gd name="connsiteX4" fmla="*/ 394970 w 502994"/>
                <a:gd name="connsiteY4" fmla="*/ 2764790 h 3167193"/>
                <a:gd name="connsiteX5" fmla="*/ 502920 w 502994"/>
                <a:gd name="connsiteY5" fmla="*/ 2793365 h 3167193"/>
                <a:gd name="connsiteX6" fmla="*/ 306071 w 502994"/>
                <a:gd name="connsiteY6" fmla="*/ 3155316 h 3167193"/>
                <a:gd name="connsiteX7" fmla="*/ 226695 w 502994"/>
                <a:gd name="connsiteY7" fmla="*/ 3072765 h 3167193"/>
                <a:gd name="connsiteX8" fmla="*/ 178435 w 502994"/>
                <a:gd name="connsiteY8" fmla="*/ 2867025 h 3167193"/>
                <a:gd name="connsiteX0" fmla="*/ 0 w 502994"/>
                <a:gd name="connsiteY0" fmla="*/ 0 h 3166867"/>
                <a:gd name="connsiteX1" fmla="*/ 190500 w 502994"/>
                <a:gd name="connsiteY1" fmla="*/ 1379220 h 3166867"/>
                <a:gd name="connsiteX2" fmla="*/ 191770 w 502994"/>
                <a:gd name="connsiteY2" fmla="*/ 2628900 h 3166867"/>
                <a:gd name="connsiteX3" fmla="*/ 252096 w 502994"/>
                <a:gd name="connsiteY3" fmla="*/ 2850515 h 3166867"/>
                <a:gd name="connsiteX4" fmla="*/ 394970 w 502994"/>
                <a:gd name="connsiteY4" fmla="*/ 2764790 h 3166867"/>
                <a:gd name="connsiteX5" fmla="*/ 502920 w 502994"/>
                <a:gd name="connsiteY5" fmla="*/ 2793365 h 3166867"/>
                <a:gd name="connsiteX6" fmla="*/ 306071 w 502994"/>
                <a:gd name="connsiteY6" fmla="*/ 3155316 h 3166867"/>
                <a:gd name="connsiteX7" fmla="*/ 185420 w 502994"/>
                <a:gd name="connsiteY7" fmla="*/ 3069590 h 3166867"/>
                <a:gd name="connsiteX8" fmla="*/ 178435 w 502994"/>
                <a:gd name="connsiteY8" fmla="*/ 2867025 h 3166867"/>
                <a:gd name="connsiteX0" fmla="*/ 0 w 502994"/>
                <a:gd name="connsiteY0" fmla="*/ 0 h 3166867"/>
                <a:gd name="connsiteX1" fmla="*/ 190500 w 502994"/>
                <a:gd name="connsiteY1" fmla="*/ 1379220 h 3166867"/>
                <a:gd name="connsiteX2" fmla="*/ 191770 w 502994"/>
                <a:gd name="connsiteY2" fmla="*/ 2628900 h 3166867"/>
                <a:gd name="connsiteX3" fmla="*/ 252096 w 502994"/>
                <a:gd name="connsiteY3" fmla="*/ 2850515 h 3166867"/>
                <a:gd name="connsiteX4" fmla="*/ 394970 w 502994"/>
                <a:gd name="connsiteY4" fmla="*/ 2764790 h 3166867"/>
                <a:gd name="connsiteX5" fmla="*/ 502920 w 502994"/>
                <a:gd name="connsiteY5" fmla="*/ 2793365 h 3166867"/>
                <a:gd name="connsiteX6" fmla="*/ 306071 w 502994"/>
                <a:gd name="connsiteY6" fmla="*/ 3155316 h 3166867"/>
                <a:gd name="connsiteX7" fmla="*/ 185420 w 502994"/>
                <a:gd name="connsiteY7" fmla="*/ 3069590 h 3166867"/>
                <a:gd name="connsiteX8" fmla="*/ 181610 w 502994"/>
                <a:gd name="connsiteY8" fmla="*/ 2819400 h 3166867"/>
                <a:gd name="connsiteX0" fmla="*/ 0 w 353432"/>
                <a:gd name="connsiteY0" fmla="*/ 0 h 2419057"/>
                <a:gd name="connsiteX1" fmla="*/ 40938 w 353432"/>
                <a:gd name="connsiteY1" fmla="*/ 631410 h 2419057"/>
                <a:gd name="connsiteX2" fmla="*/ 42208 w 353432"/>
                <a:gd name="connsiteY2" fmla="*/ 1881090 h 2419057"/>
                <a:gd name="connsiteX3" fmla="*/ 102534 w 353432"/>
                <a:gd name="connsiteY3" fmla="*/ 2102705 h 2419057"/>
                <a:gd name="connsiteX4" fmla="*/ 245408 w 353432"/>
                <a:gd name="connsiteY4" fmla="*/ 2016980 h 2419057"/>
                <a:gd name="connsiteX5" fmla="*/ 353358 w 353432"/>
                <a:gd name="connsiteY5" fmla="*/ 2045555 h 2419057"/>
                <a:gd name="connsiteX6" fmla="*/ 156509 w 353432"/>
                <a:gd name="connsiteY6" fmla="*/ 2407506 h 2419057"/>
                <a:gd name="connsiteX7" fmla="*/ 35858 w 353432"/>
                <a:gd name="connsiteY7" fmla="*/ 2321780 h 2419057"/>
                <a:gd name="connsiteX8" fmla="*/ 32048 w 353432"/>
                <a:gd name="connsiteY8" fmla="*/ 2071590 h 2419057"/>
                <a:gd name="connsiteX0" fmla="*/ 0 w 353432"/>
                <a:gd name="connsiteY0" fmla="*/ 0 h 2405461"/>
                <a:gd name="connsiteX1" fmla="*/ 40938 w 353432"/>
                <a:gd name="connsiteY1" fmla="*/ 617814 h 2405461"/>
                <a:gd name="connsiteX2" fmla="*/ 42208 w 353432"/>
                <a:gd name="connsiteY2" fmla="*/ 1867494 h 2405461"/>
                <a:gd name="connsiteX3" fmla="*/ 102534 w 353432"/>
                <a:gd name="connsiteY3" fmla="*/ 2089109 h 2405461"/>
                <a:gd name="connsiteX4" fmla="*/ 245408 w 353432"/>
                <a:gd name="connsiteY4" fmla="*/ 2003384 h 2405461"/>
                <a:gd name="connsiteX5" fmla="*/ 353358 w 353432"/>
                <a:gd name="connsiteY5" fmla="*/ 2031959 h 2405461"/>
                <a:gd name="connsiteX6" fmla="*/ 156509 w 353432"/>
                <a:gd name="connsiteY6" fmla="*/ 2393910 h 2405461"/>
                <a:gd name="connsiteX7" fmla="*/ 35858 w 353432"/>
                <a:gd name="connsiteY7" fmla="*/ 2308184 h 2405461"/>
                <a:gd name="connsiteX8" fmla="*/ 32048 w 353432"/>
                <a:gd name="connsiteY8" fmla="*/ 2057994 h 24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32" h="2405461">
                  <a:moveTo>
                    <a:pt x="0" y="0"/>
                  </a:moveTo>
                  <a:lnTo>
                    <a:pt x="40938" y="617814"/>
                  </a:lnTo>
                  <a:cubicBezTo>
                    <a:pt x="73958" y="1087714"/>
                    <a:pt x="31942" y="1622278"/>
                    <a:pt x="42208" y="1867494"/>
                  </a:cubicBezTo>
                  <a:cubicBezTo>
                    <a:pt x="52474" y="2112710"/>
                    <a:pt x="54380" y="2069636"/>
                    <a:pt x="102534" y="2089109"/>
                  </a:cubicBezTo>
                  <a:cubicBezTo>
                    <a:pt x="150688" y="2108582"/>
                    <a:pt x="203604" y="2012909"/>
                    <a:pt x="245408" y="2003384"/>
                  </a:cubicBezTo>
                  <a:cubicBezTo>
                    <a:pt x="287212" y="1993859"/>
                    <a:pt x="356004" y="1987509"/>
                    <a:pt x="353358" y="2031959"/>
                  </a:cubicBezTo>
                  <a:cubicBezTo>
                    <a:pt x="350712" y="2076409"/>
                    <a:pt x="198313" y="2352635"/>
                    <a:pt x="156509" y="2393910"/>
                  </a:cubicBezTo>
                  <a:cubicBezTo>
                    <a:pt x="114705" y="2435185"/>
                    <a:pt x="57131" y="2356232"/>
                    <a:pt x="35858" y="2308184"/>
                  </a:cubicBezTo>
                  <a:cubicBezTo>
                    <a:pt x="14585" y="2260136"/>
                    <a:pt x="44325" y="2086992"/>
                    <a:pt x="32048" y="2057994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headEnd w="sm" len="med"/>
              <a:tailEnd type="triangle" w="med" len="med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041871">
              <a:off x="2757976" y="2601623"/>
              <a:ext cx="1551857" cy="32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歌島豊里線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267568">
              <a:off x="6616668" y="2027989"/>
              <a:ext cx="1490045" cy="32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歌島豊里線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63327" y="6137187"/>
              <a:ext cx="147546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/>
                <a:t>至 第二京阪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279425" y="6475177"/>
              <a:ext cx="1611045" cy="326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至 湾岸線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55064" y="564840"/>
              <a:ext cx="1626515" cy="326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至 千里方面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14603" y="6566328"/>
              <a:ext cx="1576727" cy="356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/>
                <a:t>至 都心方面</a:t>
              </a:r>
              <a:endParaRPr kumimoji="1" lang="en-US" altLang="ja-JP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961036" y="4115509"/>
              <a:ext cx="347335" cy="9077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新御堂筋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1726" y="1070583"/>
              <a:ext cx="347335" cy="9077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新御堂筋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9795178">
              <a:off x="2108905" y="1555075"/>
              <a:ext cx="434540" cy="14917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国道１７６号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073373" y="2444566"/>
              <a:ext cx="1558242" cy="326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至 高槻方面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0510816">
              <a:off x="4931783" y="2682016"/>
              <a:ext cx="77144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新大阪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539076" y="893011"/>
              <a:ext cx="1626514" cy="326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至 豊中方面</a:t>
              </a:r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2352334" y="3046329"/>
              <a:ext cx="287477" cy="1380479"/>
            </a:xfrm>
            <a:custGeom>
              <a:avLst/>
              <a:gdLst>
                <a:gd name="connsiteX0" fmla="*/ 0 w 2019300"/>
                <a:gd name="connsiteY0" fmla="*/ 342900 h 342900"/>
                <a:gd name="connsiteX1" fmla="*/ 200025 w 2019300"/>
                <a:gd name="connsiteY1" fmla="*/ 295275 h 342900"/>
                <a:gd name="connsiteX2" fmla="*/ 2019300 w 2019300"/>
                <a:gd name="connsiteY2" fmla="*/ 0 h 342900"/>
                <a:gd name="connsiteX0" fmla="*/ 0 w 2668120"/>
                <a:gd name="connsiteY0" fmla="*/ 0 h 1468106"/>
                <a:gd name="connsiteX1" fmla="*/ 848845 w 2668120"/>
                <a:gd name="connsiteY1" fmla="*/ 1417453 h 1468106"/>
                <a:gd name="connsiteX2" fmla="*/ 2668120 w 2668120"/>
                <a:gd name="connsiteY2" fmla="*/ 1122178 h 1468106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420093"/>
                <a:gd name="connsiteX1" fmla="*/ 557338 w 2668120"/>
                <a:gd name="connsiteY1" fmla="*/ 944773 h 1420093"/>
                <a:gd name="connsiteX2" fmla="*/ 848845 w 2668120"/>
                <a:gd name="connsiteY2" fmla="*/ 1417453 h 1420093"/>
                <a:gd name="connsiteX3" fmla="*/ 2668120 w 2668120"/>
                <a:gd name="connsiteY3" fmla="*/ 1122178 h 1420093"/>
                <a:gd name="connsiteX0" fmla="*/ 0 w 2668120"/>
                <a:gd name="connsiteY0" fmla="*/ 0 h 1368464"/>
                <a:gd name="connsiteX1" fmla="*/ 557338 w 2668120"/>
                <a:gd name="connsiteY1" fmla="*/ 944773 h 1368464"/>
                <a:gd name="connsiteX2" fmla="*/ 922099 w 2668120"/>
                <a:gd name="connsiteY2" fmla="*/ 1365129 h 1368464"/>
                <a:gd name="connsiteX3" fmla="*/ 2668120 w 2668120"/>
                <a:gd name="connsiteY3" fmla="*/ 1122178 h 1368464"/>
                <a:gd name="connsiteX0" fmla="*/ 0 w 2668120"/>
                <a:gd name="connsiteY0" fmla="*/ 0 h 1366784"/>
                <a:gd name="connsiteX1" fmla="*/ 557338 w 2668120"/>
                <a:gd name="connsiteY1" fmla="*/ 944773 h 1366784"/>
                <a:gd name="connsiteX2" fmla="*/ 922099 w 2668120"/>
                <a:gd name="connsiteY2" fmla="*/ 1365129 h 1366784"/>
                <a:gd name="connsiteX3" fmla="*/ 2668120 w 2668120"/>
                <a:gd name="connsiteY3" fmla="*/ 1122178 h 1366784"/>
                <a:gd name="connsiteX0" fmla="*/ 0 w 2668120"/>
                <a:gd name="connsiteY0" fmla="*/ 0 h 1398015"/>
                <a:gd name="connsiteX1" fmla="*/ 557338 w 2668120"/>
                <a:gd name="connsiteY1" fmla="*/ 944773 h 1398015"/>
                <a:gd name="connsiteX2" fmla="*/ 932564 w 2668120"/>
                <a:gd name="connsiteY2" fmla="*/ 1396524 h 1398015"/>
                <a:gd name="connsiteX3" fmla="*/ 2668120 w 2668120"/>
                <a:gd name="connsiteY3" fmla="*/ 1122178 h 1398015"/>
                <a:gd name="connsiteX0" fmla="*/ 228877 w 2112134"/>
                <a:gd name="connsiteY0" fmla="*/ 0 h 832524"/>
                <a:gd name="connsiteX1" fmla="*/ 1352 w 2112134"/>
                <a:gd name="connsiteY1" fmla="*/ 379672 h 832524"/>
                <a:gd name="connsiteX2" fmla="*/ 376578 w 2112134"/>
                <a:gd name="connsiteY2" fmla="*/ 831423 h 832524"/>
                <a:gd name="connsiteX3" fmla="*/ 2112134 w 2112134"/>
                <a:gd name="connsiteY3" fmla="*/ 557077 h 832524"/>
                <a:gd name="connsiteX0" fmla="*/ 282942 w 2111259"/>
                <a:gd name="connsiteY0" fmla="*/ 0 h 714739"/>
                <a:gd name="connsiteX1" fmla="*/ 477 w 2111259"/>
                <a:gd name="connsiteY1" fmla="*/ 261943 h 714739"/>
                <a:gd name="connsiteX2" fmla="*/ 375703 w 2111259"/>
                <a:gd name="connsiteY2" fmla="*/ 713694 h 714739"/>
                <a:gd name="connsiteX3" fmla="*/ 2111259 w 2111259"/>
                <a:gd name="connsiteY3" fmla="*/ 439348 h 714739"/>
                <a:gd name="connsiteX0" fmla="*/ 283337 w 2111654"/>
                <a:gd name="connsiteY0" fmla="*/ 0 h 714738"/>
                <a:gd name="connsiteX1" fmla="*/ 872 w 2111654"/>
                <a:gd name="connsiteY1" fmla="*/ 261943 h 714738"/>
                <a:gd name="connsiteX2" fmla="*/ 376098 w 2111654"/>
                <a:gd name="connsiteY2" fmla="*/ 713694 h 714738"/>
                <a:gd name="connsiteX3" fmla="*/ 2111654 w 2111654"/>
                <a:gd name="connsiteY3" fmla="*/ 439348 h 714738"/>
                <a:gd name="connsiteX0" fmla="*/ 141267 w 1969584"/>
                <a:gd name="connsiteY0" fmla="*/ 0 h 715347"/>
                <a:gd name="connsiteX1" fmla="*/ 7926 w 1969584"/>
                <a:gd name="connsiteY1" fmla="*/ 309035 h 715347"/>
                <a:gd name="connsiteX2" fmla="*/ 234028 w 1969584"/>
                <a:gd name="connsiteY2" fmla="*/ 713694 h 715347"/>
                <a:gd name="connsiteX3" fmla="*/ 1969584 w 1969584"/>
                <a:gd name="connsiteY3" fmla="*/ 439348 h 715347"/>
                <a:gd name="connsiteX0" fmla="*/ 156763 w 1985080"/>
                <a:gd name="connsiteY0" fmla="*/ 0 h 715347"/>
                <a:gd name="connsiteX1" fmla="*/ 22192 w 1985080"/>
                <a:gd name="connsiteY1" fmla="*/ 95560 h 715347"/>
                <a:gd name="connsiteX2" fmla="*/ 23422 w 1985080"/>
                <a:gd name="connsiteY2" fmla="*/ 309035 h 715347"/>
                <a:gd name="connsiteX3" fmla="*/ 249524 w 1985080"/>
                <a:gd name="connsiteY3" fmla="*/ 713694 h 715347"/>
                <a:gd name="connsiteX4" fmla="*/ 1985080 w 1985080"/>
                <a:gd name="connsiteY4" fmla="*/ 439348 h 715347"/>
                <a:gd name="connsiteX0" fmla="*/ 156763 w 249524"/>
                <a:gd name="connsiteY0" fmla="*/ 0 h 713694"/>
                <a:gd name="connsiteX1" fmla="*/ 22192 w 249524"/>
                <a:gd name="connsiteY1" fmla="*/ 95560 h 713694"/>
                <a:gd name="connsiteX2" fmla="*/ 23422 w 249524"/>
                <a:gd name="connsiteY2" fmla="*/ 309035 h 713694"/>
                <a:gd name="connsiteX3" fmla="*/ 249524 w 249524"/>
                <a:gd name="connsiteY3" fmla="*/ 713694 h 713694"/>
                <a:gd name="connsiteX0" fmla="*/ 298302 w 298302"/>
                <a:gd name="connsiteY0" fmla="*/ 0 h 682299"/>
                <a:gd name="connsiteX1" fmla="*/ 163731 w 298302"/>
                <a:gd name="connsiteY1" fmla="*/ 95560 h 682299"/>
                <a:gd name="connsiteX2" fmla="*/ 164961 w 298302"/>
                <a:gd name="connsiteY2" fmla="*/ 309035 h 682299"/>
                <a:gd name="connsiteX3" fmla="*/ 139907 w 298302"/>
                <a:gd name="connsiteY3" fmla="*/ 682299 h 682299"/>
                <a:gd name="connsiteX0" fmla="*/ 336342 w 336342"/>
                <a:gd name="connsiteY0" fmla="*/ 0 h 1153217"/>
                <a:gd name="connsiteX1" fmla="*/ 201771 w 336342"/>
                <a:gd name="connsiteY1" fmla="*/ 95560 h 1153217"/>
                <a:gd name="connsiteX2" fmla="*/ 203001 w 336342"/>
                <a:gd name="connsiteY2" fmla="*/ 309035 h 1153217"/>
                <a:gd name="connsiteX3" fmla="*/ 130855 w 336342"/>
                <a:gd name="connsiteY3" fmla="*/ 1153217 h 1153217"/>
                <a:gd name="connsiteX0" fmla="*/ 205487 w 205487"/>
                <a:gd name="connsiteY0" fmla="*/ 0 h 1153217"/>
                <a:gd name="connsiteX1" fmla="*/ 70916 w 205487"/>
                <a:gd name="connsiteY1" fmla="*/ 95560 h 1153217"/>
                <a:gd name="connsiteX2" fmla="*/ 72146 w 205487"/>
                <a:gd name="connsiteY2" fmla="*/ 309035 h 1153217"/>
                <a:gd name="connsiteX3" fmla="*/ 0 w 205487"/>
                <a:gd name="connsiteY3" fmla="*/ 1153217 h 1153217"/>
                <a:gd name="connsiteX0" fmla="*/ 236882 w 236882"/>
                <a:gd name="connsiteY0" fmla="*/ 0 h 1137520"/>
                <a:gd name="connsiteX1" fmla="*/ 102311 w 236882"/>
                <a:gd name="connsiteY1" fmla="*/ 95560 h 1137520"/>
                <a:gd name="connsiteX2" fmla="*/ 103541 w 236882"/>
                <a:gd name="connsiteY2" fmla="*/ 309035 h 1137520"/>
                <a:gd name="connsiteX3" fmla="*/ 0 w 236882"/>
                <a:gd name="connsiteY3" fmla="*/ 1137520 h 11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882" h="1137520">
                  <a:moveTo>
                    <a:pt x="236882" y="0"/>
                  </a:moveTo>
                  <a:cubicBezTo>
                    <a:pt x="219686" y="21159"/>
                    <a:pt x="124534" y="44054"/>
                    <a:pt x="102311" y="95560"/>
                  </a:cubicBezTo>
                  <a:cubicBezTo>
                    <a:pt x="80088" y="147066"/>
                    <a:pt x="120593" y="135375"/>
                    <a:pt x="103541" y="309035"/>
                  </a:cubicBezTo>
                  <a:cubicBezTo>
                    <a:pt x="86489" y="482695"/>
                    <a:pt x="81186" y="699823"/>
                    <a:pt x="0" y="11375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993850" y="5267212"/>
              <a:ext cx="77144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十三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707511" y="1524482"/>
              <a:ext cx="77144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淡路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21041871">
              <a:off x="6081358" y="5528522"/>
              <a:ext cx="1685783" cy="32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淀川左岸線延伸部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21041871">
              <a:off x="3114538" y="5946495"/>
              <a:ext cx="1618505" cy="32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淀川左岸線２期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181036" y="5451370"/>
              <a:ext cx="618602" cy="25736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ja-JP" altLang="en-US" sz="1200" b="1" dirty="0">
                  <a:effectLst>
                    <a:glow rad="63500">
                      <a:schemeClr val="bg1"/>
                    </a:glow>
                  </a:effectLst>
                </a:rPr>
                <a:t>豊崎</a:t>
              </a:r>
              <a:r>
                <a:rPr kumimoji="1" lang="en-US" altLang="ja-JP" sz="1200" b="1" dirty="0">
                  <a:effectLst>
                    <a:glow rad="63500">
                      <a:schemeClr val="bg1"/>
                    </a:glow>
                  </a:effectLst>
                </a:rPr>
                <a:t>IC</a:t>
              </a:r>
              <a:endParaRPr kumimoji="1" lang="ja-JP" altLang="en-US" sz="12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36" name="楕円 35"/>
            <p:cNvSpPr/>
            <p:nvPr/>
          </p:nvSpPr>
          <p:spPr>
            <a:xfrm>
              <a:off x="4921916" y="5704454"/>
              <a:ext cx="318522" cy="331792"/>
            </a:xfrm>
            <a:prstGeom prst="ellipse">
              <a:avLst/>
            </a:prstGeom>
            <a:ln w="412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4512994" y="5708739"/>
              <a:ext cx="467913" cy="23239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5214603" y="3364727"/>
              <a:ext cx="1627182" cy="289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600" dirty="0"/>
                <a:t>南側駅前広場</a:t>
              </a: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03329" y="471477"/>
            <a:ext cx="660388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広域交通・・・広域（淀川左岸線等）とのアクセス性　⇒　新御堂筋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地域交通・・・地域を繋ぐ平面街路とのアクセス性　⇒　歌島豊里線</a:t>
            </a:r>
            <a:endParaRPr kumimoji="1" lang="en-US" altLang="ja-JP" sz="1600" b="1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225" y="4713115"/>
            <a:ext cx="3100076" cy="1966666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0" y="1"/>
            <a:ext cx="9906000" cy="3708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道路交通アクセスの</a:t>
            </a:r>
            <a:r>
              <a:rPr kumimoji="1" lang="ja-JP" altLang="en-US" b="1" dirty="0">
                <a:solidFill>
                  <a:schemeClr val="bg1"/>
                </a:solidFill>
              </a:rPr>
              <a:t>粗い試算検討</a:t>
            </a:r>
            <a:r>
              <a:rPr kumimoji="1" lang="ja-JP" altLang="en-US" b="1" dirty="0" smtClean="0"/>
              <a:t>（</a:t>
            </a:r>
            <a:r>
              <a:rPr kumimoji="1" lang="ja-JP" altLang="en-US" b="1"/>
              <a:t>新</a:t>
            </a:r>
            <a:r>
              <a:rPr kumimoji="1" lang="ja-JP" altLang="en-US" b="1" smtClean="0"/>
              <a:t>大阪アクセス</a:t>
            </a:r>
            <a:r>
              <a:rPr kumimoji="1" lang="ja-JP" altLang="en-US" b="1" dirty="0" smtClean="0"/>
              <a:t>道路の検討断面）</a:t>
            </a:r>
            <a:endParaRPr kumimoji="1" lang="ja-JP" altLang="en-US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746037" y="1774852"/>
            <a:ext cx="1675385" cy="994710"/>
            <a:chOff x="2587329" y="1856067"/>
            <a:chExt cx="1675385" cy="994710"/>
          </a:xfrm>
        </p:grpSpPr>
        <p:cxnSp>
          <p:nvCxnSpPr>
            <p:cNvPr id="43" name="直線コネクタ 42"/>
            <p:cNvCxnSpPr>
              <a:cxnSpLocks/>
            </p:cNvCxnSpPr>
            <p:nvPr/>
          </p:nvCxnSpPr>
          <p:spPr>
            <a:xfrm>
              <a:off x="4118303" y="2849723"/>
              <a:ext cx="144411" cy="1054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2587329" y="1856067"/>
              <a:ext cx="156966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検討断面①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（新御堂筋北行き）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交通容量が小さい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北行：２車線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537903" y="4501805"/>
            <a:ext cx="2008476" cy="877382"/>
            <a:chOff x="1394252" y="1985788"/>
            <a:chExt cx="2008476" cy="877382"/>
          </a:xfrm>
        </p:grpSpPr>
        <p:cxnSp>
          <p:nvCxnSpPr>
            <p:cNvPr id="46" name="直線コネクタ 45"/>
            <p:cNvCxnSpPr>
              <a:cxnSpLocks/>
            </p:cNvCxnSpPr>
            <p:nvPr/>
          </p:nvCxnSpPr>
          <p:spPr>
            <a:xfrm>
              <a:off x="3257695" y="2863170"/>
              <a:ext cx="145033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1394252" y="1985788"/>
              <a:ext cx="172355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検討断面②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（新御堂筋北行き）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増加する交通量が多い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北行：３車線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311702" y="2944916"/>
            <a:ext cx="1746692" cy="1255653"/>
            <a:chOff x="-1327982" y="1564265"/>
            <a:chExt cx="1746692" cy="1255653"/>
          </a:xfrm>
        </p:grpSpPr>
        <p:cxnSp>
          <p:nvCxnSpPr>
            <p:cNvPr id="48" name="直線コネクタ 47"/>
            <p:cNvCxnSpPr/>
            <p:nvPr/>
          </p:nvCxnSpPr>
          <p:spPr>
            <a:xfrm flipV="1">
              <a:off x="418710" y="1564265"/>
              <a:ext cx="0" cy="312104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-1327982" y="1988921"/>
              <a:ext cx="172355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検討断面③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（歌島豊里線）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平面街路の主要ルート</a:t>
              </a:r>
              <a:endParaRPr kumimoji="1" lang="en-US" altLang="ja-JP" sz="1200" b="1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</a:rPr>
                <a:t>対面：４車線</a:t>
              </a:r>
            </a:p>
          </p:txBody>
        </p:sp>
      </p:grpSp>
      <p:cxnSp>
        <p:nvCxnSpPr>
          <p:cNvPr id="6" name="直線コネクタ 5"/>
          <p:cNvCxnSpPr/>
          <p:nvPr/>
        </p:nvCxnSpPr>
        <p:spPr>
          <a:xfrm>
            <a:off x="2545178" y="2605849"/>
            <a:ext cx="804038" cy="137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2110940" y="3160113"/>
            <a:ext cx="913114" cy="19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251607" y="4906655"/>
            <a:ext cx="228620" cy="489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吹き出し 53"/>
          <p:cNvSpPr/>
          <p:nvPr/>
        </p:nvSpPr>
        <p:spPr>
          <a:xfrm>
            <a:off x="4068316" y="4299864"/>
            <a:ext cx="1304956" cy="1227166"/>
          </a:xfrm>
          <a:prstGeom prst="wedgeRectCallout">
            <a:avLst>
              <a:gd name="adj1" fmla="val -80271"/>
              <a:gd name="adj2" fmla="val 410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吹き出し 55"/>
          <p:cNvSpPr/>
          <p:nvPr/>
        </p:nvSpPr>
        <p:spPr>
          <a:xfrm>
            <a:off x="3729362" y="1435512"/>
            <a:ext cx="1304956" cy="1227166"/>
          </a:xfrm>
          <a:prstGeom prst="wedgeRectCallout">
            <a:avLst>
              <a:gd name="adj1" fmla="val -63337"/>
              <a:gd name="adj2" fmla="val 553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215707" y="4299864"/>
            <a:ext cx="14582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600" dirty="0"/>
              <a:t>新大阪駅付近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60" y="1473592"/>
            <a:ext cx="1249680" cy="1165860"/>
          </a:xfrm>
          <a:prstGeom prst="rect">
            <a:avLst/>
          </a:prstGeom>
        </p:spPr>
      </p:pic>
      <p:cxnSp>
        <p:nvCxnSpPr>
          <p:cNvPr id="64" name="直線コネクタ 63"/>
          <p:cNvCxnSpPr/>
          <p:nvPr/>
        </p:nvCxnSpPr>
        <p:spPr>
          <a:xfrm flipV="1">
            <a:off x="4162535" y="1794548"/>
            <a:ext cx="122363" cy="8437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258" y="4346882"/>
            <a:ext cx="1242060" cy="1165860"/>
          </a:xfrm>
          <a:prstGeom prst="rect">
            <a:avLst/>
          </a:prstGeom>
        </p:spPr>
      </p:pic>
      <p:cxnSp>
        <p:nvCxnSpPr>
          <p:cNvPr id="59" name="直線コネクタ 58"/>
          <p:cNvCxnSpPr/>
          <p:nvPr/>
        </p:nvCxnSpPr>
        <p:spPr>
          <a:xfrm flipV="1">
            <a:off x="4566430" y="4830364"/>
            <a:ext cx="166363" cy="26194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">
            <a:extLst>
              <a:ext uri="{FF2B5EF4-FFF2-40B4-BE49-F238E27FC236}">
                <a16:creationId xmlns:a16="http://schemas.microsoft.com/office/drawing/2014/main" id="{5D075B06-0B3A-43B0-BD95-6A3E81FCC521}"/>
              </a:ext>
            </a:extLst>
          </p:cNvPr>
          <p:cNvSpPr txBox="1"/>
          <p:nvPr/>
        </p:nvSpPr>
        <p:spPr>
          <a:xfrm>
            <a:off x="9090660" y="75489"/>
            <a:ext cx="697382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sz="1400" kern="120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資料</a:t>
            </a:r>
            <a:r>
              <a:rPr kumimoji="1" lang="ja-JP" altLang="en-US" sz="1400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7908B0DC-82A5-4916-9542-FCC7243E8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" y="1351890"/>
            <a:ext cx="2948940" cy="413766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自動車交通アクセスの</a:t>
            </a:r>
            <a:r>
              <a:rPr kumimoji="1" lang="ja-JP" altLang="en-US" b="1" dirty="0">
                <a:solidFill>
                  <a:schemeClr val="bg1"/>
                </a:solidFill>
              </a:rPr>
              <a:t>粗い試算検討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（試算交通量と交通容量の比較）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39700" y="402977"/>
            <a:ext cx="7213600" cy="589637"/>
            <a:chOff x="101600" y="383927"/>
            <a:chExt cx="7610154" cy="58963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01600" y="393918"/>
              <a:ext cx="7610154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kumimoji="1" lang="ja-JP" altLang="en-US" sz="1400" u="sng" dirty="0"/>
                <a:t>①実測交通量</a:t>
              </a:r>
              <a:r>
                <a:rPr kumimoji="1" lang="ja-JP" altLang="en-US" sz="1400" dirty="0"/>
                <a:t>に</a:t>
              </a:r>
              <a:r>
                <a:rPr kumimoji="1" lang="ja-JP" altLang="en-US" sz="1400" u="sng" dirty="0"/>
                <a:t>②将来増加交通量（新幹線整備、高速バス拠点化、都市開発）</a:t>
              </a:r>
              <a:r>
                <a:rPr kumimoji="1" lang="ja-JP" altLang="en-US" sz="1400" dirty="0"/>
                <a:t>を加算</a:t>
              </a:r>
              <a:r>
                <a:rPr kumimoji="1" lang="ja-JP" altLang="en-US" sz="1400" u="sng" dirty="0"/>
                <a:t>　③新御堂筋（駅北側・南側）</a:t>
              </a:r>
              <a:r>
                <a:rPr kumimoji="1" lang="ja-JP" altLang="en-US" sz="1400" dirty="0"/>
                <a:t>および</a:t>
              </a:r>
              <a:r>
                <a:rPr kumimoji="1" lang="ja-JP" altLang="en-US" sz="1400" u="sng" dirty="0"/>
                <a:t>歌島豊里線にて評価　（大型車は</a:t>
              </a:r>
              <a:r>
                <a:rPr kumimoji="1" lang="en-US" altLang="ja-JP" sz="1400" u="sng" dirty="0"/>
                <a:t>2</a:t>
              </a:r>
              <a:r>
                <a:rPr kumimoji="1" lang="ja-JP" altLang="en-US" sz="1400" u="sng" dirty="0"/>
                <a:t>台換算）</a:t>
              </a: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01601" y="383927"/>
              <a:ext cx="7493514" cy="5578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kumimoji="1" lang="ja-JP" altLang="en-US" dirty="0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-4805049" y="7158830"/>
            <a:ext cx="10415016" cy="1290904"/>
            <a:chOff x="-119992" y="5434477"/>
            <a:chExt cx="10415016" cy="1290904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-119992" y="5434477"/>
              <a:ext cx="10415016" cy="1290904"/>
              <a:chOff x="-154917" y="3823665"/>
              <a:chExt cx="10415016" cy="1290904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-154917" y="3823665"/>
                <a:ext cx="4918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kumimoji="1" lang="ja-JP" altLang="en-US" sz="1600" b="1" dirty="0"/>
                  <a:t>③将来交通量と幹線道路の交通容量との比較　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-35971" y="4098906"/>
                <a:ext cx="102960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kumimoji="1" lang="ja-JP" altLang="en-US" sz="1400" dirty="0"/>
                  <a:t>新御堂筋　　検討断面①　将来交通量</a:t>
                </a:r>
                <a:r>
                  <a:rPr kumimoji="1" lang="en-US" altLang="ja-JP" sz="1400" dirty="0"/>
                  <a:t>3700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</a:t>
                </a:r>
                <a:r>
                  <a:rPr kumimoji="1" lang="ja-JP" altLang="en-US" sz="800" dirty="0"/>
                  <a:t>（</a:t>
                </a:r>
                <a:r>
                  <a:rPr kumimoji="1" lang="en-US" altLang="ja-JP" sz="800" dirty="0"/>
                  <a:t>3200+500</a:t>
                </a:r>
                <a:r>
                  <a:rPr kumimoji="1" lang="ja-JP" altLang="en-US" sz="800" dirty="0"/>
                  <a:t>）</a:t>
                </a:r>
                <a:r>
                  <a:rPr kumimoji="1" lang="ja-JP" altLang="en-US" sz="1400" dirty="0"/>
                  <a:t>　　　＜　　交通容量　</a:t>
                </a:r>
                <a:r>
                  <a:rPr kumimoji="1" lang="en-US" altLang="ja-JP" sz="1400" dirty="0"/>
                  <a:t> 4400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時（</a:t>
                </a:r>
                <a:r>
                  <a:rPr kumimoji="1" lang="en-US" altLang="ja-JP" sz="1400" dirty="0"/>
                  <a:t>2200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車線</a:t>
                </a:r>
                <a:r>
                  <a:rPr kumimoji="1" lang="en-US" altLang="ja-JP" sz="1400" baseline="30000" dirty="0"/>
                  <a:t>※1</a:t>
                </a:r>
                <a:r>
                  <a:rPr kumimoji="1" lang="en-US" altLang="ja-JP" sz="1400" dirty="0"/>
                  <a:t>×2</a:t>
                </a:r>
                <a:r>
                  <a:rPr kumimoji="1" lang="ja-JP" altLang="en-US" sz="1400" dirty="0"/>
                  <a:t>車線）</a:t>
                </a:r>
                <a:endParaRPr kumimoji="1" lang="en-US" altLang="ja-JP" sz="1400" dirty="0"/>
              </a:p>
              <a:p>
                <a:pPr>
                  <a:lnSpc>
                    <a:spcPts val="2400"/>
                  </a:lnSpc>
                </a:pPr>
                <a:r>
                  <a:rPr kumimoji="1" lang="ja-JP" altLang="en-US" sz="1400" dirty="0"/>
                  <a:t>　　　　　　検討断面②　将来交通量</a:t>
                </a:r>
                <a:r>
                  <a:rPr kumimoji="1" lang="en-US" altLang="ja-JP" sz="1400" dirty="0"/>
                  <a:t>4900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</a:t>
                </a:r>
                <a:r>
                  <a:rPr kumimoji="1" lang="ja-JP" altLang="en-US" sz="800" dirty="0"/>
                  <a:t>（</a:t>
                </a:r>
                <a:r>
                  <a:rPr kumimoji="1" lang="en-US" altLang="ja-JP" sz="800" dirty="0"/>
                  <a:t>3200+500</a:t>
                </a:r>
                <a:r>
                  <a:rPr kumimoji="1" lang="ja-JP" altLang="en-US" sz="800" dirty="0"/>
                  <a:t>）</a:t>
                </a:r>
                <a:r>
                  <a:rPr kumimoji="1" lang="ja-JP" altLang="en-US" sz="1400" dirty="0"/>
                  <a:t>　　　＜　　交通容量　</a:t>
                </a:r>
                <a:r>
                  <a:rPr kumimoji="1" lang="en-US" altLang="ja-JP" sz="1400" dirty="0"/>
                  <a:t> 6600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時（</a:t>
                </a:r>
                <a:r>
                  <a:rPr kumimoji="1" lang="en-US" altLang="ja-JP" sz="1400" dirty="0"/>
                  <a:t>2200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車線</a:t>
                </a:r>
                <a:r>
                  <a:rPr kumimoji="1" lang="en-US" altLang="ja-JP" sz="1400" baseline="30000" dirty="0"/>
                  <a:t>※1</a:t>
                </a:r>
                <a:r>
                  <a:rPr kumimoji="1" lang="en-US" altLang="ja-JP" sz="1400" dirty="0"/>
                  <a:t>×3</a:t>
                </a:r>
                <a:r>
                  <a:rPr kumimoji="1" lang="ja-JP" altLang="en-US" sz="1400" dirty="0"/>
                  <a:t>車線）</a:t>
                </a:r>
                <a:endParaRPr kumimoji="1" lang="en-US" altLang="ja-JP" sz="1400" dirty="0"/>
              </a:p>
              <a:p>
                <a:pPr>
                  <a:lnSpc>
                    <a:spcPts val="2400"/>
                  </a:lnSpc>
                </a:pPr>
                <a:r>
                  <a:rPr kumimoji="1" lang="ja-JP" altLang="en-US" sz="1400" dirty="0"/>
                  <a:t>歌島豊里線　検討断面③ 　将来交通量</a:t>
                </a:r>
                <a:r>
                  <a:rPr kumimoji="1" lang="en-US" altLang="ja-JP" sz="1400" dirty="0"/>
                  <a:t>2,3000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日</a:t>
                </a:r>
                <a:r>
                  <a:rPr kumimoji="1" lang="ja-JP" altLang="en-US" sz="800" dirty="0"/>
                  <a:t>（</a:t>
                </a:r>
                <a:r>
                  <a:rPr kumimoji="1" lang="en-US" altLang="ja-JP" sz="800" dirty="0"/>
                  <a:t>20900</a:t>
                </a:r>
                <a:r>
                  <a:rPr kumimoji="1" lang="ja-JP" altLang="en-US" sz="800" dirty="0"/>
                  <a:t>＋</a:t>
                </a:r>
                <a:r>
                  <a:rPr kumimoji="1" lang="en-US" altLang="ja-JP" sz="800" dirty="0"/>
                  <a:t>2100</a:t>
                </a:r>
                <a:r>
                  <a:rPr kumimoji="1" lang="ja-JP" altLang="en-US" sz="800" dirty="0"/>
                  <a:t>）</a:t>
                </a:r>
                <a:r>
                  <a:rPr kumimoji="1" lang="ja-JP" altLang="en-US" sz="1400" dirty="0"/>
                  <a:t>　　＜　　交通容量　</a:t>
                </a:r>
                <a:r>
                  <a:rPr kumimoji="1" lang="en-US" altLang="ja-JP" sz="1400" dirty="0"/>
                  <a:t> 28,800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時（</a:t>
                </a:r>
                <a:r>
                  <a:rPr kumimoji="1" lang="en-US" altLang="ja-JP" sz="1400" dirty="0"/>
                  <a:t>7200</a:t>
                </a:r>
                <a:r>
                  <a:rPr kumimoji="1" lang="ja-JP" altLang="en-US" sz="1400" dirty="0"/>
                  <a:t>台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日</a:t>
                </a:r>
                <a:r>
                  <a:rPr kumimoji="1" lang="en-US" altLang="ja-JP" sz="1400" dirty="0"/>
                  <a:t>/</a:t>
                </a:r>
                <a:r>
                  <a:rPr kumimoji="1" lang="ja-JP" altLang="en-US" sz="1400" dirty="0"/>
                  <a:t>車線</a:t>
                </a:r>
                <a:r>
                  <a:rPr kumimoji="1" lang="en-US" altLang="ja-JP" sz="1400" baseline="30000" dirty="0"/>
                  <a:t>※2</a:t>
                </a:r>
                <a:r>
                  <a:rPr kumimoji="1" lang="en-US" altLang="ja-JP" sz="1400" dirty="0"/>
                  <a:t>×4</a:t>
                </a:r>
                <a:r>
                  <a:rPr kumimoji="1" lang="ja-JP" altLang="en-US" sz="1400" dirty="0"/>
                  <a:t>車線）</a:t>
                </a:r>
                <a:endParaRPr kumimoji="1" lang="en-US" altLang="ja-JP" sz="1400" dirty="0"/>
              </a:p>
            </p:txBody>
          </p:sp>
        </p:grpSp>
        <p:sp>
          <p:nvSpPr>
            <p:cNvPr id="59" name="正方形/長方形 58"/>
            <p:cNvSpPr/>
            <p:nvPr/>
          </p:nvSpPr>
          <p:spPr>
            <a:xfrm>
              <a:off x="45863" y="5777533"/>
              <a:ext cx="787228" cy="2555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54227" y="6403344"/>
              <a:ext cx="962025" cy="2555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kumimoji="1" lang="ja-JP" altLang="en-US"/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-5565637" y="5047928"/>
            <a:ext cx="5210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/>
              <a:t>新御堂筋線（検証断面①）：</a:t>
            </a:r>
            <a:r>
              <a:rPr kumimoji="1" lang="en-US" altLang="ja-JP" sz="1400" dirty="0"/>
              <a:t>4150</a:t>
            </a:r>
            <a:r>
              <a:rPr kumimoji="1" lang="ja-JP" altLang="en-US" sz="1400" dirty="0"/>
              <a:t>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日（</a:t>
            </a:r>
            <a:r>
              <a:rPr kumimoji="1" lang="en-US" altLang="ja-JP" sz="1400" dirty="0"/>
              <a:t>500</a:t>
            </a:r>
            <a:r>
              <a:rPr kumimoji="1" lang="ja-JP" altLang="en-US" sz="1400" dirty="0"/>
              <a:t>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時）の増加</a:t>
            </a:r>
            <a:endParaRPr kumimoji="1" lang="en-US" altLang="ja-JP" sz="1400" dirty="0"/>
          </a:p>
          <a:p>
            <a:pPr>
              <a:lnSpc>
                <a:spcPct val="150000"/>
              </a:lnSpc>
            </a:pPr>
            <a:r>
              <a:rPr kumimoji="1" lang="ja-JP" altLang="en-US" sz="1400" dirty="0"/>
              <a:t>歌島豊里線（検証断面②）：</a:t>
            </a:r>
            <a:r>
              <a:rPr kumimoji="1" lang="en-US" altLang="ja-JP" sz="1400" dirty="0"/>
              <a:t>2,100</a:t>
            </a:r>
            <a:r>
              <a:rPr kumimoji="1" lang="ja-JP" altLang="en-US" sz="1400" dirty="0"/>
              <a:t>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日（</a:t>
            </a:r>
            <a:r>
              <a:rPr kumimoji="1" lang="en-US" altLang="ja-JP" sz="1400" dirty="0"/>
              <a:t>250</a:t>
            </a:r>
            <a:r>
              <a:rPr kumimoji="1" lang="ja-JP" altLang="en-US" sz="1400" dirty="0"/>
              <a:t>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時）の増加</a:t>
            </a:r>
            <a:endParaRPr kumimoji="1" lang="en-US" altLang="ja-JP" sz="1400" u="sng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2696564" y="7679259"/>
            <a:ext cx="5861078" cy="569388"/>
            <a:chOff x="6400800" y="8987848"/>
            <a:chExt cx="5861078" cy="569388"/>
          </a:xfrm>
        </p:grpSpPr>
        <p:sp>
          <p:nvSpPr>
            <p:cNvPr id="73" name="テキスト ボックス 72"/>
            <p:cNvSpPr txBox="1"/>
            <p:nvPr/>
          </p:nvSpPr>
          <p:spPr>
            <a:xfrm>
              <a:off x="6400800" y="8987848"/>
              <a:ext cx="4405382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000" b="1" dirty="0"/>
                <a:t>※</a:t>
              </a:r>
              <a:r>
                <a:rPr kumimoji="1" lang="ja-JP" altLang="en-US" sz="1000" b="1" dirty="0"/>
                <a:t>交通容量について</a:t>
              </a:r>
              <a:endParaRPr kumimoji="1" lang="en-US" altLang="ja-JP" sz="1000" b="1" dirty="0"/>
            </a:p>
            <a:p>
              <a:r>
                <a:rPr kumimoji="1" lang="ja-JP" altLang="en-US" sz="1000" b="1" dirty="0"/>
                <a:t>　　歌島豊里線・・・</a:t>
              </a:r>
              <a:r>
                <a:rPr kumimoji="1" lang="en-US" altLang="ja-JP" sz="1000" b="1" dirty="0"/>
                <a:t>7200</a:t>
              </a:r>
              <a:r>
                <a:rPr kumimoji="1" lang="ja-JP" altLang="en-US" sz="1000" b="1" dirty="0"/>
                <a:t>台</a:t>
              </a:r>
              <a:r>
                <a:rPr kumimoji="1" lang="en-US" altLang="ja-JP" sz="1000" b="1" dirty="0"/>
                <a:t>/</a:t>
              </a:r>
              <a:r>
                <a:rPr kumimoji="1" lang="ja-JP" altLang="en-US" sz="1000" b="1" dirty="0"/>
                <a:t>日</a:t>
              </a:r>
              <a:r>
                <a:rPr kumimoji="1" lang="en-US" altLang="ja-JP" sz="1000" b="1" dirty="0"/>
                <a:t>/</a:t>
              </a:r>
              <a:r>
                <a:rPr kumimoji="1" lang="ja-JP" altLang="en-US" sz="1000" b="1" dirty="0"/>
                <a:t>車線</a:t>
              </a:r>
              <a:endParaRPr kumimoji="1" lang="en-US" altLang="ja-JP" sz="1000" b="1" dirty="0"/>
            </a:p>
            <a:p>
              <a:r>
                <a:rPr kumimoji="1" lang="ja-JP" altLang="en-US" sz="1000" b="1" dirty="0"/>
                <a:t>　　（道路構造令　設計基準交通量より）</a:t>
              </a:r>
              <a:endParaRPr kumimoji="1" lang="en-US" altLang="ja-JP" sz="1000" b="1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9672319" y="9157126"/>
              <a:ext cx="258955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1000" b="1" dirty="0"/>
                <a:t>新御堂筋・・・</a:t>
              </a:r>
              <a:r>
                <a:rPr kumimoji="1" lang="en-US" altLang="ja-JP" sz="1000" b="1" dirty="0"/>
                <a:t>2200</a:t>
              </a:r>
              <a:r>
                <a:rPr kumimoji="1" lang="ja-JP" altLang="en-US" sz="1000" b="1" dirty="0"/>
                <a:t>台</a:t>
              </a:r>
              <a:r>
                <a:rPr kumimoji="1" lang="en-US" altLang="ja-JP" sz="1000" b="1" dirty="0"/>
                <a:t>/</a:t>
              </a:r>
              <a:r>
                <a:rPr kumimoji="1" lang="ja-JP" altLang="en-US" sz="1000" b="1" dirty="0"/>
                <a:t>時</a:t>
              </a:r>
              <a:r>
                <a:rPr kumimoji="1" lang="en-US" altLang="ja-JP" sz="1000" b="1" dirty="0"/>
                <a:t>/</a:t>
              </a:r>
              <a:r>
                <a:rPr kumimoji="1" lang="ja-JP" altLang="en-US" sz="1000" b="1" dirty="0"/>
                <a:t>車線</a:t>
              </a:r>
              <a:endParaRPr kumimoji="1" lang="en-US" altLang="ja-JP" sz="1000" b="1" dirty="0"/>
            </a:p>
            <a:p>
              <a:r>
                <a:rPr kumimoji="1" lang="ja-JP" altLang="en-US" sz="1000" b="1" dirty="0"/>
                <a:t>（一般交通量調査より）</a:t>
              </a:r>
              <a:endParaRPr kumimoji="1" lang="en-US" altLang="ja-JP" sz="1000" b="1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9951598" y="-3240422"/>
            <a:ext cx="5920176" cy="2469606"/>
            <a:chOff x="2355" y="3788004"/>
            <a:chExt cx="5371115" cy="246960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355" y="3788004"/>
              <a:ext cx="5371115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b="1" dirty="0"/>
                <a:t>②将来増加交通量の設定　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9467" y="4113433"/>
              <a:ext cx="4497846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⑴リニア新幹線の整備（航空利用からリニア新幹線利用への転換）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　関空、伊丹⇔羽田：年間</a:t>
              </a:r>
              <a:r>
                <a:rPr kumimoji="1" lang="en-US" altLang="ja-JP" sz="1200" dirty="0"/>
                <a:t>680</a:t>
              </a:r>
              <a:r>
                <a:rPr kumimoji="1" lang="ja-JP" altLang="en-US" sz="1200" dirty="0"/>
                <a:t>万人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　パーソントリップ調査等により台数換算　　 </a:t>
              </a:r>
              <a:r>
                <a:rPr kumimoji="1" lang="ja-JP" altLang="en-US" sz="1400" u="sng" dirty="0"/>
                <a:t>約</a:t>
              </a:r>
              <a:r>
                <a:rPr kumimoji="1" lang="en-US" altLang="ja-JP" sz="1400" u="sng" dirty="0"/>
                <a:t>0.3</a:t>
              </a:r>
              <a:r>
                <a:rPr kumimoji="1" lang="ja-JP" altLang="en-US" sz="1400" u="sng" dirty="0"/>
                <a:t>万台</a:t>
              </a:r>
              <a:r>
                <a:rPr kumimoji="1" lang="en-US" altLang="ja-JP" sz="1400" u="sng" dirty="0"/>
                <a:t>/</a:t>
              </a:r>
              <a:r>
                <a:rPr kumimoji="1" lang="ja-JP" altLang="en-US" sz="1400" u="sng" dirty="0"/>
                <a:t>日</a:t>
              </a:r>
              <a:endParaRPr kumimoji="1" lang="en-US" altLang="ja-JP" sz="1400" u="sng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⑵高速バスの拠点化（大阪市内発着の高速バスが新大阪に停車）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</a:t>
              </a:r>
              <a:r>
                <a:rPr kumimoji="1" lang="en-US" altLang="ja-JP" sz="1200" dirty="0"/>
                <a:t>1200</a:t>
              </a:r>
              <a:r>
                <a:rPr kumimoji="1" lang="ja-JP" altLang="en-US" sz="1200" dirty="0"/>
                <a:t>便</a:t>
              </a:r>
              <a:r>
                <a:rPr kumimoji="1" lang="en-US" altLang="ja-JP" sz="1200" dirty="0"/>
                <a:t>/</a:t>
              </a:r>
              <a:r>
                <a:rPr kumimoji="1" lang="ja-JP" altLang="en-US" sz="1200" dirty="0"/>
                <a:t>日、</a:t>
              </a:r>
              <a:r>
                <a:rPr kumimoji="1" lang="en-US" altLang="ja-JP" sz="1200" dirty="0"/>
                <a:t>105</a:t>
              </a:r>
              <a:r>
                <a:rPr kumimoji="1" lang="ja-JP" altLang="en-US" sz="1200" dirty="0"/>
                <a:t>便</a:t>
              </a:r>
              <a:r>
                <a:rPr kumimoji="1" lang="en-US" altLang="ja-JP" sz="1200" dirty="0"/>
                <a:t>/</a:t>
              </a:r>
              <a:r>
                <a:rPr kumimoji="1" lang="ja-JP" altLang="en-US" sz="1200" dirty="0"/>
                <a:t>時が新大阪を経由　　　　　</a:t>
              </a:r>
              <a:r>
                <a:rPr kumimoji="1" lang="ja-JP" altLang="en-US" sz="1400" u="sng" dirty="0"/>
                <a:t>約</a:t>
              </a:r>
              <a:r>
                <a:rPr kumimoji="1" lang="en-US" altLang="ja-JP" sz="1400" u="sng" dirty="0"/>
                <a:t>0.2</a:t>
              </a:r>
              <a:r>
                <a:rPr kumimoji="1" lang="ja-JP" altLang="en-US" sz="1400" u="sng" dirty="0"/>
                <a:t>万台</a:t>
              </a:r>
              <a:r>
                <a:rPr kumimoji="1" lang="en-US" altLang="ja-JP" sz="1400" u="sng" dirty="0"/>
                <a:t>/</a:t>
              </a:r>
              <a:r>
                <a:rPr kumimoji="1" lang="ja-JP" altLang="en-US" sz="1400" u="sng" dirty="0"/>
                <a:t>日</a:t>
              </a:r>
              <a:r>
                <a:rPr kumimoji="1" lang="ja-JP" altLang="en-US" sz="1200" u="sng" dirty="0"/>
                <a:t>　</a:t>
              </a:r>
              <a:endParaRPr kumimoji="1" lang="en-US" altLang="ja-JP" sz="1200" u="sng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⑶新大阪駅エリアにおける周辺開発（開発交通量の発生）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計</a:t>
              </a:r>
              <a:r>
                <a:rPr kumimoji="1" lang="en-US" altLang="ja-JP" sz="1200" dirty="0"/>
                <a:t>100</a:t>
              </a:r>
              <a:r>
                <a:rPr kumimoji="1" lang="ja-JP" altLang="en-US" sz="1200" dirty="0"/>
                <a:t>万㎡の増床（現状：約</a:t>
              </a:r>
              <a:r>
                <a:rPr kumimoji="1" lang="en-US" altLang="ja-JP" sz="1200" dirty="0"/>
                <a:t>400</a:t>
              </a:r>
              <a:r>
                <a:rPr kumimoji="1" lang="ja-JP" altLang="en-US" sz="1200" dirty="0"/>
                <a:t>万㎡⇒将来：約</a:t>
              </a:r>
              <a:r>
                <a:rPr kumimoji="1" lang="en-US" altLang="ja-JP" sz="1200" dirty="0"/>
                <a:t>500</a:t>
              </a:r>
              <a:r>
                <a:rPr kumimoji="1" lang="ja-JP" altLang="en-US" sz="1200" dirty="0"/>
                <a:t>万㎡）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　敷地</a:t>
              </a:r>
              <a:r>
                <a:rPr kumimoji="1" lang="en-US" altLang="ja-JP" sz="1200" dirty="0"/>
                <a:t>5000㎡</a:t>
              </a:r>
              <a:r>
                <a:rPr kumimoji="1" lang="ja-JP" altLang="en-US" sz="1200" dirty="0"/>
                <a:t>の開発（容積率</a:t>
              </a:r>
              <a:r>
                <a:rPr kumimoji="1" lang="en-US" altLang="ja-JP" sz="1200" dirty="0"/>
                <a:t>1,600%,</a:t>
              </a:r>
              <a:r>
                <a:rPr kumimoji="1" lang="ja-JP" altLang="en-US" sz="1200" dirty="0"/>
                <a:t>床面積</a:t>
              </a:r>
              <a:r>
                <a:rPr kumimoji="1" lang="en-US" altLang="ja-JP" sz="1200" dirty="0"/>
                <a:t>8</a:t>
              </a:r>
              <a:r>
                <a:rPr kumimoji="1" lang="ja-JP" altLang="en-US" sz="1200" dirty="0"/>
                <a:t>万㎡）</a:t>
              </a:r>
              <a:r>
                <a:rPr kumimoji="1" lang="en-US" altLang="ja-JP" sz="1200" dirty="0"/>
                <a:t>×12</a:t>
              </a:r>
              <a:r>
                <a:rPr kumimoji="1" lang="ja-JP" altLang="en-US" sz="1200" dirty="0"/>
                <a:t>件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　床の構成は中之島周辺を参考に設定</a:t>
              </a:r>
              <a:endParaRPr kumimoji="1" lang="en-US" altLang="ja-JP" sz="1200" dirty="0"/>
            </a:p>
            <a:p>
              <a:pPr>
                <a:lnSpc>
                  <a:spcPts val="1600"/>
                </a:lnSpc>
              </a:pPr>
              <a:r>
                <a:rPr kumimoji="1" lang="ja-JP" altLang="en-US" sz="1200" dirty="0"/>
                <a:t>　大規模開発地区関連交通計画マニュアル　 　　 </a:t>
              </a:r>
              <a:r>
                <a:rPr kumimoji="1" lang="ja-JP" altLang="en-US" sz="1400" u="sng" dirty="0"/>
                <a:t>約</a:t>
              </a:r>
              <a:r>
                <a:rPr kumimoji="1" lang="en-US" altLang="ja-JP" sz="1400" u="sng" dirty="0"/>
                <a:t>2.0</a:t>
              </a:r>
              <a:r>
                <a:rPr kumimoji="1" lang="ja-JP" altLang="en-US" sz="1400" u="sng" dirty="0"/>
                <a:t>万台</a:t>
              </a:r>
              <a:r>
                <a:rPr kumimoji="1" lang="en-US" altLang="ja-JP" sz="1400" u="sng" dirty="0"/>
                <a:t>/</a:t>
              </a:r>
              <a:r>
                <a:rPr kumimoji="1" lang="ja-JP" altLang="en-US" sz="1400" u="sng" dirty="0"/>
                <a:t>日</a:t>
              </a:r>
              <a:endParaRPr kumimoji="1" lang="en-US" altLang="ja-JP" sz="1400" u="sng" dirty="0"/>
            </a:p>
          </p:txBody>
        </p:sp>
      </p:grpSp>
      <p:cxnSp>
        <p:nvCxnSpPr>
          <p:cNvPr id="34" name="直線コネクタ 33"/>
          <p:cNvCxnSpPr/>
          <p:nvPr/>
        </p:nvCxnSpPr>
        <p:spPr>
          <a:xfrm>
            <a:off x="14668414" y="-2342161"/>
            <a:ext cx="2032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14668414" y="-1966318"/>
            <a:ext cx="2032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14668414" y="-931470"/>
            <a:ext cx="2032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4871640" y="-2342161"/>
            <a:ext cx="0" cy="1403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リーフォーム 37"/>
          <p:cNvSpPr/>
          <p:nvPr/>
        </p:nvSpPr>
        <p:spPr>
          <a:xfrm>
            <a:off x="14861378" y="-1531374"/>
            <a:ext cx="2133600" cy="419100"/>
          </a:xfrm>
          <a:custGeom>
            <a:avLst/>
            <a:gdLst>
              <a:gd name="connsiteX0" fmla="*/ 0 w 2133600"/>
              <a:gd name="connsiteY0" fmla="*/ 419100 h 419100"/>
              <a:gd name="connsiteX1" fmla="*/ 1390650 w 2133600"/>
              <a:gd name="connsiteY1" fmla="*/ 419100 h 419100"/>
              <a:gd name="connsiteX2" fmla="*/ 2133600 w 21336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419100">
                <a:moveTo>
                  <a:pt x="0" y="419100"/>
                </a:moveTo>
                <a:lnTo>
                  <a:pt x="1390650" y="419100"/>
                </a:lnTo>
                <a:lnTo>
                  <a:pt x="2133600" y="0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795845" y="934607"/>
            <a:ext cx="273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/>
              <a:t>②将来増加交通量の試算　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915975" y="1277159"/>
            <a:ext cx="473272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/>
              <a:t>〇増加交通量</a:t>
            </a:r>
            <a:endParaRPr kumimoji="1" lang="en-US" altLang="ja-JP" sz="1200" dirty="0"/>
          </a:p>
          <a:p>
            <a:pPr>
              <a:lnSpc>
                <a:spcPts val="1800"/>
              </a:lnSpc>
            </a:pPr>
            <a:r>
              <a:rPr kumimoji="1" lang="ja-JP" altLang="en-US" sz="1200" dirty="0"/>
              <a:t>・リニア中央新幹線の整備（航空からの転換）</a:t>
            </a:r>
            <a:endParaRPr kumimoji="1" lang="en-US" altLang="ja-JP" sz="1200" dirty="0"/>
          </a:p>
          <a:p>
            <a:pPr marL="177800">
              <a:lnSpc>
                <a:spcPts val="1500"/>
              </a:lnSpc>
            </a:pPr>
            <a:r>
              <a:rPr kumimoji="1" lang="ja-JP" altLang="en-US" sz="1000" dirty="0"/>
              <a:t>関空、伊丹⇔羽田：年間</a:t>
            </a:r>
            <a:r>
              <a:rPr kumimoji="1" lang="en-US" altLang="ja-JP" sz="1000" dirty="0"/>
              <a:t>680</a:t>
            </a:r>
            <a:r>
              <a:rPr kumimoji="1" lang="ja-JP" altLang="en-US" sz="1000" dirty="0"/>
              <a:t>万人</a:t>
            </a:r>
            <a:endParaRPr kumimoji="1" lang="en-US" altLang="ja-JP" sz="1000" dirty="0"/>
          </a:p>
          <a:p>
            <a:pPr marL="177800">
              <a:lnSpc>
                <a:spcPts val="1500"/>
              </a:lnSpc>
            </a:pPr>
            <a:r>
              <a:rPr kumimoji="1" lang="ja-JP" altLang="en-US" sz="1000" dirty="0"/>
              <a:t>新幹線利用者と広場交通量より算出</a:t>
            </a:r>
            <a:r>
              <a:rPr kumimoji="1" lang="ja-JP" altLang="en-US" sz="1200" dirty="0"/>
              <a:t>　　　　 　　　　</a:t>
            </a:r>
            <a:r>
              <a:rPr kumimoji="1" lang="ja-JP" altLang="en-US" sz="1400" dirty="0"/>
              <a:t>約</a:t>
            </a:r>
            <a:r>
              <a:rPr kumimoji="1" lang="en-US" altLang="ja-JP" sz="1400" dirty="0"/>
              <a:t>0.3</a:t>
            </a:r>
            <a:r>
              <a:rPr kumimoji="1" lang="ja-JP" altLang="en-US" sz="1400" dirty="0"/>
              <a:t>万台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200" dirty="0"/>
              <a:t>・高速バスの拠点化（大阪市内発着分が停車）</a:t>
            </a:r>
            <a:endParaRPr kumimoji="1" lang="en-US" altLang="ja-JP" sz="1200" dirty="0"/>
          </a:p>
          <a:p>
            <a:pPr marL="177800">
              <a:lnSpc>
                <a:spcPts val="1500"/>
              </a:lnSpc>
            </a:pPr>
            <a:r>
              <a:rPr kumimoji="1" lang="en-US" altLang="ja-JP" sz="1000" dirty="0"/>
              <a:t>1200</a:t>
            </a:r>
            <a:r>
              <a:rPr kumimoji="1" lang="ja-JP" altLang="en-US" sz="1000" dirty="0"/>
              <a:t>便</a:t>
            </a:r>
            <a:r>
              <a:rPr kumimoji="1" lang="en-US" altLang="ja-JP" sz="1000" dirty="0"/>
              <a:t>/</a:t>
            </a:r>
            <a:r>
              <a:rPr kumimoji="1" lang="ja-JP" altLang="en-US" sz="1000" dirty="0"/>
              <a:t>日、</a:t>
            </a:r>
            <a:r>
              <a:rPr kumimoji="1" lang="en-US" altLang="ja-JP" sz="1000" dirty="0"/>
              <a:t>105</a:t>
            </a:r>
            <a:r>
              <a:rPr kumimoji="1" lang="ja-JP" altLang="en-US" sz="1000" dirty="0"/>
              <a:t>便</a:t>
            </a:r>
            <a:r>
              <a:rPr kumimoji="1" lang="en-US" altLang="ja-JP" sz="1000" dirty="0"/>
              <a:t>/</a:t>
            </a:r>
            <a:r>
              <a:rPr kumimoji="1" lang="ja-JP" altLang="en-US" sz="1000" dirty="0"/>
              <a:t>時が新大阪を経由</a:t>
            </a:r>
            <a:r>
              <a:rPr kumimoji="1" lang="ja-JP" altLang="en-US" sz="1200" dirty="0"/>
              <a:t>　　　　　　　　</a:t>
            </a:r>
            <a:r>
              <a:rPr kumimoji="1" lang="ja-JP" altLang="en-US" sz="1400" dirty="0"/>
              <a:t>約</a:t>
            </a:r>
            <a:r>
              <a:rPr kumimoji="1" lang="en-US" altLang="ja-JP" sz="1400" dirty="0"/>
              <a:t>0.2</a:t>
            </a:r>
            <a:r>
              <a:rPr kumimoji="1" lang="ja-JP" altLang="en-US" sz="1400" dirty="0"/>
              <a:t>万台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日</a:t>
            </a:r>
            <a:r>
              <a:rPr kumimoji="1" lang="ja-JP" altLang="en-US" sz="1200" dirty="0"/>
              <a:t>　</a:t>
            </a:r>
            <a:endParaRPr kumimoji="1" lang="en-US" altLang="ja-JP" sz="1200" dirty="0"/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200" dirty="0"/>
              <a:t>・周辺都市開発（開発交通量の発生）</a:t>
            </a:r>
            <a:endParaRPr kumimoji="1" lang="en-US" altLang="ja-JP" sz="1200" dirty="0"/>
          </a:p>
          <a:p>
            <a:pPr>
              <a:lnSpc>
                <a:spcPts val="1500"/>
              </a:lnSpc>
            </a:pPr>
            <a:r>
              <a:rPr kumimoji="1" lang="ja-JP" altLang="en-US" sz="1200" dirty="0"/>
              <a:t>　</a:t>
            </a:r>
            <a:r>
              <a:rPr kumimoji="1" lang="ja-JP" altLang="en-US" sz="1000" dirty="0"/>
              <a:t>開発</a:t>
            </a:r>
            <a:r>
              <a:rPr kumimoji="1" lang="en-US" altLang="ja-JP" sz="1000" dirty="0"/>
              <a:t>100ha</a:t>
            </a:r>
            <a:r>
              <a:rPr kumimoji="1" lang="ja-JP" altLang="en-US" sz="1000" dirty="0"/>
              <a:t>の増床（現状：約</a:t>
            </a:r>
            <a:r>
              <a:rPr kumimoji="1" lang="en-US" altLang="ja-JP" sz="1000" dirty="0"/>
              <a:t>400</a:t>
            </a:r>
            <a:r>
              <a:rPr kumimoji="1" lang="ja-JP" altLang="en-US" sz="1000" dirty="0"/>
              <a:t>万㎡⇒将来：約</a:t>
            </a:r>
            <a:r>
              <a:rPr kumimoji="1" lang="en-US" altLang="ja-JP" sz="1000" dirty="0"/>
              <a:t>500</a:t>
            </a:r>
            <a:r>
              <a:rPr kumimoji="1" lang="ja-JP" altLang="en-US" sz="1000" dirty="0"/>
              <a:t>万㎡）</a:t>
            </a:r>
            <a:endParaRPr kumimoji="1" lang="en-US" altLang="ja-JP" sz="1000" dirty="0"/>
          </a:p>
          <a:p>
            <a:pPr>
              <a:lnSpc>
                <a:spcPts val="1500"/>
              </a:lnSpc>
            </a:pPr>
            <a:r>
              <a:rPr kumimoji="1" lang="ja-JP" altLang="en-US" sz="1000" dirty="0"/>
              <a:t>　　敷地</a:t>
            </a:r>
            <a:r>
              <a:rPr kumimoji="1" lang="en-US" altLang="ja-JP" sz="1000" dirty="0"/>
              <a:t>0.5ha</a:t>
            </a:r>
            <a:r>
              <a:rPr kumimoji="1" lang="ja-JP" altLang="en-US" sz="1000" dirty="0"/>
              <a:t>の開発（床面積</a:t>
            </a:r>
            <a:r>
              <a:rPr kumimoji="1" lang="en-US" altLang="ja-JP" sz="1000" dirty="0"/>
              <a:t>8ha</a:t>
            </a:r>
            <a:r>
              <a:rPr kumimoji="1" lang="ja-JP" altLang="en-US" sz="1000" dirty="0"/>
              <a:t>（容積率</a:t>
            </a:r>
            <a:r>
              <a:rPr kumimoji="1" lang="en-US" altLang="ja-JP" sz="1000" dirty="0"/>
              <a:t>1600</a:t>
            </a:r>
            <a:r>
              <a:rPr kumimoji="1" lang="ja-JP" altLang="en-US" sz="1000" dirty="0"/>
              <a:t>％））</a:t>
            </a:r>
            <a:r>
              <a:rPr kumimoji="1" lang="en-US" altLang="ja-JP" sz="1000" dirty="0"/>
              <a:t>×12</a:t>
            </a:r>
            <a:r>
              <a:rPr kumimoji="1" lang="ja-JP" altLang="en-US" sz="1000" dirty="0"/>
              <a:t>件</a:t>
            </a:r>
            <a:endParaRPr kumimoji="1" lang="en-US" altLang="ja-JP" sz="1000" dirty="0"/>
          </a:p>
          <a:p>
            <a:pPr>
              <a:lnSpc>
                <a:spcPts val="1500"/>
              </a:lnSpc>
            </a:pPr>
            <a:r>
              <a:rPr kumimoji="1" lang="ja-JP" altLang="en-US" sz="1000" dirty="0"/>
              <a:t>　　大規模開発地区関連交通計画マニュアル</a:t>
            </a:r>
            <a:r>
              <a:rPr kumimoji="1" lang="ja-JP" altLang="en-US" sz="1200" dirty="0"/>
              <a:t>　 　　 　　   </a:t>
            </a:r>
            <a:r>
              <a:rPr kumimoji="1" lang="ja-JP" altLang="en-US" sz="1400" dirty="0"/>
              <a:t>約</a:t>
            </a:r>
            <a:r>
              <a:rPr kumimoji="1" lang="en-US" altLang="ja-JP" sz="1400" dirty="0"/>
              <a:t>2.0</a:t>
            </a:r>
            <a:r>
              <a:rPr kumimoji="1" lang="ja-JP" altLang="en-US" sz="1400" dirty="0"/>
              <a:t>万台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15354465" y="-2983719"/>
            <a:ext cx="4464203" cy="2055019"/>
            <a:chOff x="15354465" y="-2983719"/>
            <a:chExt cx="4464203" cy="2055019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5354465" y="-2983719"/>
              <a:ext cx="4464203" cy="2055019"/>
              <a:chOff x="5637622" y="3437789"/>
              <a:chExt cx="4473542" cy="2343889"/>
            </a:xfrm>
          </p:grpSpPr>
          <p:sp>
            <p:nvSpPr>
              <p:cNvPr id="80" name="左右矢印 79"/>
              <p:cNvSpPr/>
              <p:nvPr/>
            </p:nvSpPr>
            <p:spPr>
              <a:xfrm rot="5400000">
                <a:off x="7371336" y="4792698"/>
                <a:ext cx="638655" cy="1339306"/>
              </a:xfrm>
              <a:prstGeom prst="leftRightArrow">
                <a:avLst>
                  <a:gd name="adj1" fmla="val 85602"/>
                  <a:gd name="adj2" fmla="val 2684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左右矢印 78"/>
              <p:cNvSpPr/>
              <p:nvPr/>
            </p:nvSpPr>
            <p:spPr>
              <a:xfrm rot="5400000">
                <a:off x="7390408" y="3234691"/>
                <a:ext cx="607781" cy="1339306"/>
              </a:xfrm>
              <a:prstGeom prst="leftRightArrow">
                <a:avLst>
                  <a:gd name="adj1" fmla="val 77067"/>
                  <a:gd name="adj2" fmla="val 2684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左右矢印 77"/>
              <p:cNvSpPr/>
              <p:nvPr/>
            </p:nvSpPr>
            <p:spPr>
              <a:xfrm>
                <a:off x="5637622" y="4323248"/>
                <a:ext cx="1341120" cy="562102"/>
              </a:xfrm>
              <a:prstGeom prst="leftRightArrow">
                <a:avLst>
                  <a:gd name="adj1" fmla="val 72813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左右矢印 7"/>
              <p:cNvSpPr/>
              <p:nvPr/>
            </p:nvSpPr>
            <p:spPr>
              <a:xfrm>
                <a:off x="8378959" y="4350918"/>
                <a:ext cx="1341120" cy="534431"/>
              </a:xfrm>
              <a:prstGeom prst="leftRightArrow">
                <a:avLst>
                  <a:gd name="adj1" fmla="val 72813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5836457" y="3437789"/>
                <a:ext cx="4274707" cy="2261618"/>
                <a:chOff x="5318846" y="3408449"/>
                <a:chExt cx="4274707" cy="2261618"/>
              </a:xfrm>
            </p:grpSpPr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5318846" y="3826739"/>
                  <a:ext cx="1084612" cy="596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rgbClr val="FF0000"/>
                      </a:solidFill>
                    </a:rPr>
                    <a:t>歌島豊里線</a:t>
                  </a:r>
                  <a:endParaRPr kumimoji="1" lang="en-US" altLang="ja-JP" sz="1400" b="1" dirty="0">
                    <a:solidFill>
                      <a:srgbClr val="FF0000"/>
                    </a:solidFill>
                  </a:endParaRPr>
                </a:p>
                <a:p>
                  <a:r>
                    <a:rPr kumimoji="1" lang="ja-JP" altLang="en-US" sz="1400" b="1" dirty="0">
                      <a:solidFill>
                        <a:srgbClr val="FF0000"/>
                      </a:solidFill>
                    </a:rPr>
                    <a:t>検討断面③</a:t>
                  </a:r>
                </a:p>
              </p:txBody>
            </p:sp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7729017" y="3408449"/>
                  <a:ext cx="1084612" cy="596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rgbClr val="FF0000"/>
                      </a:solidFill>
                    </a:rPr>
                    <a:t>新御堂筋</a:t>
                  </a:r>
                  <a:endParaRPr kumimoji="1" lang="en-US" altLang="ja-JP" sz="1400" b="1" dirty="0">
                    <a:solidFill>
                      <a:srgbClr val="FF0000"/>
                    </a:solidFill>
                  </a:endParaRPr>
                </a:p>
                <a:p>
                  <a:r>
                    <a:rPr kumimoji="1" lang="ja-JP" altLang="en-US" sz="1400" b="1" dirty="0">
                      <a:solidFill>
                        <a:srgbClr val="FF0000"/>
                      </a:solidFill>
                    </a:rPr>
                    <a:t>検討断面①</a:t>
                  </a:r>
                </a:p>
              </p:txBody>
            </p:sp>
            <p:grpSp>
              <p:nvGrpSpPr>
                <p:cNvPr id="91" name="グループ化 90"/>
                <p:cNvGrpSpPr/>
                <p:nvPr/>
              </p:nvGrpSpPr>
              <p:grpSpPr>
                <a:xfrm>
                  <a:off x="5367211" y="3644721"/>
                  <a:ext cx="4226342" cy="2025346"/>
                  <a:chOff x="7978142" y="4315638"/>
                  <a:chExt cx="4226342" cy="2025346"/>
                </a:xfrm>
              </p:grpSpPr>
              <p:grpSp>
                <p:nvGrpSpPr>
                  <p:cNvPr id="112" name="グループ化 111"/>
                  <p:cNvGrpSpPr/>
                  <p:nvPr/>
                </p:nvGrpSpPr>
                <p:grpSpPr>
                  <a:xfrm>
                    <a:off x="9062552" y="4853723"/>
                    <a:ext cx="1442861" cy="914400"/>
                    <a:chOff x="9380345" y="5038319"/>
                    <a:chExt cx="983457" cy="914400"/>
                  </a:xfrm>
                </p:grpSpPr>
                <p:sp>
                  <p:nvSpPr>
                    <p:cNvPr id="113" name="楕円 112"/>
                    <p:cNvSpPr/>
                    <p:nvPr/>
                  </p:nvSpPr>
                  <p:spPr>
                    <a:xfrm>
                      <a:off x="9418116" y="5038319"/>
                      <a:ext cx="91440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4" name="テキスト ボックス 113"/>
                    <p:cNvSpPr txBox="1"/>
                    <p:nvPr/>
                  </p:nvSpPr>
                  <p:spPr>
                    <a:xfrm>
                      <a:off x="9380345" y="5136786"/>
                      <a:ext cx="983457" cy="8073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rtlCol="0" anchor="ctr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200" b="1" dirty="0"/>
                        <a:t>将来増加交通量</a:t>
                      </a:r>
                      <a:endParaRPr kumimoji="1" lang="en-US" altLang="ja-JP" sz="1200" b="1" dirty="0"/>
                    </a:p>
                    <a:p>
                      <a:pPr algn="ctr"/>
                      <a:r>
                        <a:rPr kumimoji="1" lang="en-US" altLang="ja-JP" sz="1400" b="1" dirty="0"/>
                        <a:t>2.5</a:t>
                      </a:r>
                      <a:r>
                        <a:rPr kumimoji="1" lang="ja-JP" altLang="en-US" sz="1400" b="1" dirty="0"/>
                        <a:t>万台</a:t>
                      </a:r>
                      <a:r>
                        <a:rPr kumimoji="1" lang="en-US" altLang="ja-JP" sz="1400" b="1" dirty="0"/>
                        <a:t>/</a:t>
                      </a:r>
                      <a:r>
                        <a:rPr kumimoji="1" lang="ja-JP" altLang="en-US" sz="1400" b="1" dirty="0"/>
                        <a:t>日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en-US" altLang="ja-JP" sz="1400" b="1" dirty="0"/>
                        <a:t>3200</a:t>
                      </a:r>
                      <a:r>
                        <a:rPr kumimoji="1" lang="ja-JP" altLang="en-US" sz="1400" b="1" dirty="0"/>
                        <a:t>台</a:t>
                      </a:r>
                      <a:r>
                        <a:rPr kumimoji="1" lang="en-US" altLang="ja-JP" sz="1400" b="1" dirty="0"/>
                        <a:t>/</a:t>
                      </a:r>
                      <a:r>
                        <a:rPr kumimoji="1" lang="ja-JP" altLang="en-US" sz="1400" b="1" dirty="0"/>
                        <a:t>時</a:t>
                      </a:r>
                      <a:endParaRPr kumimoji="1" lang="en-US" altLang="ja-JP" sz="1400" b="1" dirty="0"/>
                    </a:p>
                  </p:txBody>
                </p:sp>
              </p:grpSp>
              <p:grpSp>
                <p:nvGrpSpPr>
                  <p:cNvPr id="93" name="グループ化 92"/>
                  <p:cNvGrpSpPr/>
                  <p:nvPr/>
                </p:nvGrpSpPr>
                <p:grpSpPr>
                  <a:xfrm>
                    <a:off x="10569642" y="5004031"/>
                    <a:ext cx="1063112" cy="485870"/>
                    <a:chOff x="6634473" y="4448710"/>
                    <a:chExt cx="1063112" cy="485870"/>
                  </a:xfrm>
                </p:grpSpPr>
                <p:sp>
                  <p:nvSpPr>
                    <p:cNvPr id="105" name="テキスト ボックス 104"/>
                    <p:cNvSpPr txBox="1"/>
                    <p:nvPr/>
                  </p:nvSpPr>
                  <p:spPr>
                    <a:xfrm>
                      <a:off x="6634473" y="4448710"/>
                      <a:ext cx="10631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/>
                        <a:t>2100pcu/</a:t>
                      </a:r>
                      <a:r>
                        <a:rPr kumimoji="1" lang="ja-JP" altLang="en-US" sz="1400" dirty="0"/>
                        <a:t>日</a:t>
                      </a:r>
                    </a:p>
                  </p:txBody>
                </p:sp>
                <p:sp>
                  <p:nvSpPr>
                    <p:cNvPr id="106" name="テキスト ボックス 105"/>
                    <p:cNvSpPr txBox="1"/>
                    <p:nvPr/>
                  </p:nvSpPr>
                  <p:spPr>
                    <a:xfrm>
                      <a:off x="6634473" y="4626803"/>
                      <a:ext cx="97174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/>
                        <a:t>250pcu/</a:t>
                      </a:r>
                      <a:r>
                        <a:rPr kumimoji="1" lang="ja-JP" altLang="en-US" sz="1400" dirty="0"/>
                        <a:t>時</a:t>
                      </a:r>
                    </a:p>
                  </p:txBody>
                </p:sp>
              </p:grpSp>
              <p:grpSp>
                <p:nvGrpSpPr>
                  <p:cNvPr id="94" name="グループ化 93"/>
                  <p:cNvGrpSpPr/>
                  <p:nvPr/>
                </p:nvGrpSpPr>
                <p:grpSpPr>
                  <a:xfrm>
                    <a:off x="7978142" y="4996751"/>
                    <a:ext cx="1063113" cy="485870"/>
                    <a:chOff x="6625713" y="4448710"/>
                    <a:chExt cx="1063113" cy="485870"/>
                  </a:xfrm>
                </p:grpSpPr>
                <p:sp>
                  <p:nvSpPr>
                    <p:cNvPr id="103" name="テキスト ボックス 102"/>
                    <p:cNvSpPr txBox="1"/>
                    <p:nvPr/>
                  </p:nvSpPr>
                  <p:spPr>
                    <a:xfrm>
                      <a:off x="6625714" y="4448710"/>
                      <a:ext cx="10631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kumimoji="1" lang="en-US" altLang="ja-JP" sz="1400" dirty="0"/>
                        <a:t>2100pcu/</a:t>
                      </a:r>
                      <a:r>
                        <a:rPr kumimoji="1" lang="ja-JP" altLang="en-US" sz="1400" dirty="0"/>
                        <a:t>日</a:t>
                      </a:r>
                    </a:p>
                  </p:txBody>
                </p:sp>
                <p:sp>
                  <p:nvSpPr>
                    <p:cNvPr id="104" name="テキスト ボックス 103"/>
                    <p:cNvSpPr txBox="1"/>
                    <p:nvPr/>
                  </p:nvSpPr>
                  <p:spPr>
                    <a:xfrm>
                      <a:off x="6625713" y="4626803"/>
                      <a:ext cx="97174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kumimoji="1" lang="en-US" altLang="ja-JP" sz="1400" dirty="0"/>
                        <a:t>250pcu/</a:t>
                      </a:r>
                      <a:r>
                        <a:rPr kumimoji="1" lang="ja-JP" altLang="en-US" sz="1400" dirty="0"/>
                        <a:t>時</a:t>
                      </a:r>
                    </a:p>
                  </p:txBody>
                </p:sp>
              </p:grpSp>
              <p:grpSp>
                <p:nvGrpSpPr>
                  <p:cNvPr id="95" name="グループ化 94"/>
                  <p:cNvGrpSpPr/>
                  <p:nvPr/>
                </p:nvGrpSpPr>
                <p:grpSpPr>
                  <a:xfrm>
                    <a:off x="9329332" y="4315638"/>
                    <a:ext cx="2875152" cy="506193"/>
                    <a:chOff x="6730707" y="4400407"/>
                    <a:chExt cx="2875152" cy="506193"/>
                  </a:xfrm>
                </p:grpSpPr>
                <p:sp>
                  <p:nvSpPr>
                    <p:cNvPr id="101" name="テキスト ボックス 100"/>
                    <p:cNvSpPr txBox="1"/>
                    <p:nvPr/>
                  </p:nvSpPr>
                  <p:spPr>
                    <a:xfrm>
                      <a:off x="6730707" y="4400407"/>
                      <a:ext cx="10631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9700pcu/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日</a:t>
                      </a:r>
                    </a:p>
                  </p:txBody>
                </p:sp>
                <p:sp>
                  <p:nvSpPr>
                    <p:cNvPr id="102" name="テキスト ボックス 101"/>
                    <p:cNvSpPr txBox="1"/>
                    <p:nvPr/>
                  </p:nvSpPr>
                  <p:spPr>
                    <a:xfrm>
                      <a:off x="6737766" y="4598823"/>
                      <a:ext cx="28680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1200pcu/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時（北行</a:t>
                      </a:r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500</a:t>
                      </a:r>
                      <a:r>
                        <a:rPr kumimoji="1" lang="ja-JP" altLang="en-US" sz="1400" dirty="0" err="1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、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南行</a:t>
                      </a:r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700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）</a:t>
                      </a:r>
                    </a:p>
                  </p:txBody>
                </p:sp>
              </p:grpSp>
              <p:grpSp>
                <p:nvGrpSpPr>
                  <p:cNvPr id="96" name="グループ化 95"/>
                  <p:cNvGrpSpPr/>
                  <p:nvPr/>
                </p:nvGrpSpPr>
                <p:grpSpPr>
                  <a:xfrm>
                    <a:off x="9309298" y="5870454"/>
                    <a:ext cx="2748314" cy="470530"/>
                    <a:chOff x="6710673" y="4645604"/>
                    <a:chExt cx="2748314" cy="470530"/>
                  </a:xfrm>
                </p:grpSpPr>
                <p:sp>
                  <p:nvSpPr>
                    <p:cNvPr id="99" name="テキスト ボックス 98"/>
                    <p:cNvSpPr txBox="1"/>
                    <p:nvPr/>
                  </p:nvSpPr>
                  <p:spPr>
                    <a:xfrm>
                      <a:off x="6710673" y="4645604"/>
                      <a:ext cx="115448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12400pcu/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日</a:t>
                      </a:r>
                    </a:p>
                  </p:txBody>
                </p:sp>
                <p:sp>
                  <p:nvSpPr>
                    <p:cNvPr id="100" name="テキスト ボックス 99"/>
                    <p:cNvSpPr txBox="1"/>
                    <p:nvPr/>
                  </p:nvSpPr>
                  <p:spPr>
                    <a:xfrm>
                      <a:off x="6770430" y="4808357"/>
                      <a:ext cx="268855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1500pcu/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時（北</a:t>
                      </a:r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800</a:t>
                      </a:r>
                      <a:r>
                        <a:rPr kumimoji="1" lang="ja-JP" altLang="en-US" sz="1400" dirty="0" err="1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、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南行</a:t>
                      </a:r>
                      <a:r>
                        <a:rPr kumimoji="1" lang="en-US" altLang="ja-JP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700</a:t>
                      </a:r>
                      <a:r>
                        <a:rPr kumimoji="1" lang="ja-JP" altLang="en-US" sz="14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）</a:t>
                      </a:r>
                    </a:p>
                  </p:txBody>
                </p:sp>
              </p:grpSp>
              <p:sp>
                <p:nvSpPr>
                  <p:cNvPr id="97" name="正方形/長方形 96"/>
                  <p:cNvSpPr/>
                  <p:nvPr/>
                </p:nvSpPr>
                <p:spPr>
                  <a:xfrm>
                    <a:off x="8060095" y="5068329"/>
                    <a:ext cx="844055" cy="17145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8" name="正方形/長方形 97"/>
                  <p:cNvSpPr/>
                  <p:nvPr/>
                </p:nvSpPr>
                <p:spPr>
                  <a:xfrm>
                    <a:off x="10457273" y="4598666"/>
                    <a:ext cx="697646" cy="17145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92" name="正方形/長方形 91"/>
            <p:cNvSpPr/>
            <p:nvPr/>
          </p:nvSpPr>
          <p:spPr>
            <a:xfrm>
              <a:off x="18121567" y="-1218685"/>
              <a:ext cx="471233" cy="1591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17953063" y="-1704447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FF0000"/>
                  </a:solidFill>
                </a:rPr>
                <a:t>新御堂筋</a:t>
              </a:r>
              <a:endParaRPr kumimoji="1" lang="en-US" altLang="ja-JP" sz="14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1400" b="1" dirty="0">
                  <a:solidFill>
                    <a:srgbClr val="FF0000"/>
                  </a:solidFill>
                </a:rPr>
                <a:t>検討断面②</a:t>
              </a:r>
            </a:p>
          </p:txBody>
        </p:sp>
      </p:grpSp>
      <p:sp>
        <p:nvSpPr>
          <p:cNvPr id="124" name="テキスト ボックス 123"/>
          <p:cNvSpPr txBox="1"/>
          <p:nvPr/>
        </p:nvSpPr>
        <p:spPr>
          <a:xfrm>
            <a:off x="-71787" y="898210"/>
            <a:ext cx="377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/>
              <a:t>①実測交通量</a:t>
            </a:r>
            <a:endParaRPr kumimoji="1" lang="en-US" altLang="ja-JP" sz="1200" b="1" dirty="0"/>
          </a:p>
          <a:p>
            <a:pPr>
              <a:lnSpc>
                <a:spcPct val="150000"/>
              </a:lnSpc>
            </a:pPr>
            <a:endParaRPr kumimoji="1" lang="ja-JP" altLang="en-US" sz="1600" b="1" dirty="0"/>
          </a:p>
        </p:txBody>
      </p:sp>
      <p:cxnSp>
        <p:nvCxnSpPr>
          <p:cNvPr id="128" name="直線コネクタ 127"/>
          <p:cNvCxnSpPr/>
          <p:nvPr/>
        </p:nvCxnSpPr>
        <p:spPr>
          <a:xfrm>
            <a:off x="859831" y="1517381"/>
            <a:ext cx="34257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フリーフォーム 128"/>
          <p:cNvSpPr/>
          <p:nvPr/>
        </p:nvSpPr>
        <p:spPr>
          <a:xfrm>
            <a:off x="1030130" y="1517502"/>
            <a:ext cx="2160802" cy="700583"/>
          </a:xfrm>
          <a:custGeom>
            <a:avLst/>
            <a:gdLst>
              <a:gd name="connsiteX0" fmla="*/ 0 w 2590800"/>
              <a:gd name="connsiteY0" fmla="*/ 0 h 546100"/>
              <a:gd name="connsiteX1" fmla="*/ 393700 w 2590800"/>
              <a:gd name="connsiteY1" fmla="*/ 546100 h 546100"/>
              <a:gd name="connsiteX2" fmla="*/ 2590800 w 259080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546100">
                <a:moveTo>
                  <a:pt x="0" y="0"/>
                </a:moveTo>
                <a:lnTo>
                  <a:pt x="393700" y="546100"/>
                </a:lnTo>
                <a:lnTo>
                  <a:pt x="2590800" y="5461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フリーフォーム 130"/>
          <p:cNvSpPr/>
          <p:nvPr/>
        </p:nvSpPr>
        <p:spPr>
          <a:xfrm>
            <a:off x="265864" y="1804539"/>
            <a:ext cx="2930103" cy="2620905"/>
          </a:xfrm>
          <a:custGeom>
            <a:avLst/>
            <a:gdLst>
              <a:gd name="connsiteX0" fmla="*/ 0 w 2590800"/>
              <a:gd name="connsiteY0" fmla="*/ 0 h 546100"/>
              <a:gd name="connsiteX1" fmla="*/ 393700 w 2590800"/>
              <a:gd name="connsiteY1" fmla="*/ 546100 h 546100"/>
              <a:gd name="connsiteX2" fmla="*/ 2590800 w 259080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546100">
                <a:moveTo>
                  <a:pt x="0" y="0"/>
                </a:moveTo>
                <a:lnTo>
                  <a:pt x="393700" y="546100"/>
                </a:lnTo>
                <a:lnTo>
                  <a:pt x="2590800" y="5461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フリーフォーム 134"/>
          <p:cNvSpPr/>
          <p:nvPr/>
        </p:nvSpPr>
        <p:spPr>
          <a:xfrm flipV="1">
            <a:off x="985872" y="3279569"/>
            <a:ext cx="2235729" cy="1878959"/>
          </a:xfrm>
          <a:custGeom>
            <a:avLst/>
            <a:gdLst>
              <a:gd name="connsiteX0" fmla="*/ 0 w 2590800"/>
              <a:gd name="connsiteY0" fmla="*/ 0 h 546100"/>
              <a:gd name="connsiteX1" fmla="*/ 393700 w 2590800"/>
              <a:gd name="connsiteY1" fmla="*/ 546100 h 546100"/>
              <a:gd name="connsiteX2" fmla="*/ 2590800 w 259080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546100">
                <a:moveTo>
                  <a:pt x="0" y="0"/>
                </a:moveTo>
                <a:lnTo>
                  <a:pt x="393700" y="546100"/>
                </a:lnTo>
                <a:lnTo>
                  <a:pt x="2590800" y="5461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1642825" y="1816953"/>
            <a:ext cx="2148537" cy="938719"/>
            <a:chOff x="1507606" y="396236"/>
            <a:chExt cx="2148537" cy="938719"/>
          </a:xfrm>
        </p:grpSpPr>
        <p:sp>
          <p:nvSpPr>
            <p:cNvPr id="56" name="正方形/長方形 55"/>
            <p:cNvSpPr/>
            <p:nvPr/>
          </p:nvSpPr>
          <p:spPr>
            <a:xfrm>
              <a:off x="1604303" y="400732"/>
              <a:ext cx="1861725" cy="889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1507606" y="396236"/>
              <a:ext cx="214853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検討断面①</a:t>
              </a:r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】</a:t>
              </a: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北行車線数：</a:t>
              </a:r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2</a:t>
              </a:r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車線</a:t>
              </a:r>
              <a:endParaRPr kumimoji="1" lang="en-US" altLang="ja-JP" sz="1100" dirty="0">
                <a:effectLst>
                  <a:glow rad="127000">
                    <a:schemeClr val="bg1"/>
                  </a:glow>
                </a:effectLst>
              </a:endParaRPr>
            </a:p>
            <a:p>
              <a:r>
                <a:rPr kumimoji="1" lang="ja-JP" altLang="en-US" sz="1400" b="1" dirty="0">
                  <a:effectLst>
                    <a:glow rad="127000">
                      <a:schemeClr val="bg1"/>
                    </a:glow>
                  </a:effectLst>
                </a:rPr>
                <a:t>　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① </a:t>
              </a:r>
              <a:r>
                <a:rPr kumimoji="1" lang="en-US" altLang="ja-JP" sz="1400" b="1" u="sng" dirty="0">
                  <a:effectLst>
                    <a:glow rad="127000">
                      <a:schemeClr val="bg1"/>
                    </a:glow>
                  </a:effectLst>
                  <a:ea typeface="ＭＳ ゴシック" panose="020B0609070205080204" pitchFamily="49" charset="-128"/>
                </a:rPr>
                <a:t>3,400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台</a:t>
              </a:r>
              <a:r>
                <a:rPr kumimoji="1" lang="en-US" altLang="ja-JP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/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</a:t>
              </a:r>
              <a:endParaRPr kumimoji="1" lang="en-US" altLang="ja-JP" sz="1400" b="1" u="sng" dirty="0">
                <a:effectLst>
                  <a:glow rad="127000">
                    <a:schemeClr val="bg1"/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（</a:t>
              </a:r>
              <a:r>
                <a:rPr kumimoji="1" lang="en-US" altLang="ja-JP" sz="800" dirty="0">
                  <a:effectLst>
                    <a:glow rad="127000">
                      <a:schemeClr val="bg1"/>
                    </a:glow>
                  </a:effectLst>
                </a:rPr>
                <a:t>H29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交通調査結果、</a:t>
              </a:r>
              <a:endParaRPr kumimoji="1" lang="en-US" altLang="ja-JP" sz="800" dirty="0">
                <a:effectLst>
                  <a:glow rad="127000">
                    <a:schemeClr val="bg1"/>
                  </a:glow>
                </a:effectLst>
              </a:endParaRPr>
            </a:p>
            <a:p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　　</a:t>
              </a:r>
              <a:r>
                <a:rPr kumimoji="1" lang="en-US" altLang="ja-JP" sz="800" dirty="0">
                  <a:effectLst>
                    <a:glow rad="127000">
                      <a:schemeClr val="bg1"/>
                    </a:glow>
                  </a:effectLst>
                </a:rPr>
                <a:t>H27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交通量センサスより）</a:t>
              </a:r>
              <a:endParaRPr kumimoji="1" lang="en-US" altLang="ja-JP" sz="8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143" name="グループ化 142"/>
          <p:cNvGrpSpPr/>
          <p:nvPr/>
        </p:nvGrpSpPr>
        <p:grpSpPr>
          <a:xfrm>
            <a:off x="1627094" y="4183728"/>
            <a:ext cx="2119795" cy="1032389"/>
            <a:chOff x="1605190" y="428789"/>
            <a:chExt cx="2119795" cy="1032389"/>
          </a:xfrm>
        </p:grpSpPr>
        <p:sp>
          <p:nvSpPr>
            <p:cNvPr id="144" name="正方形/長方形 143"/>
            <p:cNvSpPr/>
            <p:nvPr/>
          </p:nvSpPr>
          <p:spPr>
            <a:xfrm>
              <a:off x="1718825" y="428789"/>
              <a:ext cx="1851989" cy="10323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605190" y="587916"/>
              <a:ext cx="211979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検討断面③</a:t>
              </a:r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】</a:t>
              </a: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対面車線数：</a:t>
              </a:r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4</a:t>
              </a:r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車線</a:t>
              </a:r>
              <a:endParaRPr kumimoji="1" lang="en-US" altLang="ja-JP" sz="1100" dirty="0">
                <a:effectLst>
                  <a:glow rad="127000">
                    <a:schemeClr val="bg1"/>
                  </a:glow>
                </a:effectLst>
              </a:endParaRP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　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③ </a:t>
              </a:r>
              <a:r>
                <a:rPr kumimoji="1" lang="en-US" altLang="ja-JP" sz="1400" b="1" u="sng" dirty="0">
                  <a:effectLst>
                    <a:glow rad="127000">
                      <a:schemeClr val="bg1"/>
                    </a:glow>
                  </a:effectLst>
                  <a:ea typeface="ＭＳ ゴシック" panose="020B0609070205080204" pitchFamily="49" charset="-128"/>
                </a:rPr>
                <a:t>23,300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台</a:t>
              </a:r>
              <a:r>
                <a:rPr kumimoji="1" lang="en-US" altLang="ja-JP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/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日</a:t>
              </a:r>
              <a:endParaRPr kumimoji="1" lang="en-US" altLang="ja-JP" sz="1400" b="1" u="sng" dirty="0">
                <a:effectLst>
                  <a:glow rad="127000">
                    <a:schemeClr val="bg1"/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（</a:t>
              </a:r>
              <a:r>
                <a:rPr kumimoji="1" lang="en-US" altLang="ja-JP" sz="800" dirty="0">
                  <a:effectLst>
                    <a:glow rad="127000">
                      <a:schemeClr val="bg1"/>
                    </a:glow>
                  </a:effectLst>
                </a:rPr>
                <a:t>H27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交通施センサスより）</a:t>
              </a:r>
              <a:endParaRPr kumimoji="1" lang="en-US" altLang="ja-JP" sz="8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cxnSp>
        <p:nvCxnSpPr>
          <p:cNvPr id="146" name="直線コネクタ 145"/>
          <p:cNvCxnSpPr/>
          <p:nvPr/>
        </p:nvCxnSpPr>
        <p:spPr>
          <a:xfrm>
            <a:off x="846303" y="5136881"/>
            <a:ext cx="342577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V="1">
            <a:off x="278354" y="1517381"/>
            <a:ext cx="0" cy="39635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416111" y="515667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検討断面②</a:t>
            </a: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29296" y="173653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検討断面③</a:t>
            </a:r>
          </a:p>
        </p:txBody>
      </p:sp>
      <p:cxnSp>
        <p:nvCxnSpPr>
          <p:cNvPr id="65" name="直線コネクタ 64"/>
          <p:cNvCxnSpPr/>
          <p:nvPr/>
        </p:nvCxnSpPr>
        <p:spPr>
          <a:xfrm flipV="1">
            <a:off x="3791362" y="1077100"/>
            <a:ext cx="0" cy="425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グループ化 149"/>
          <p:cNvGrpSpPr/>
          <p:nvPr/>
        </p:nvGrpSpPr>
        <p:grpSpPr>
          <a:xfrm>
            <a:off x="1631089" y="2951170"/>
            <a:ext cx="2148537" cy="938719"/>
            <a:chOff x="1507606" y="396236"/>
            <a:chExt cx="2148537" cy="938719"/>
          </a:xfrm>
        </p:grpSpPr>
        <p:sp>
          <p:nvSpPr>
            <p:cNvPr id="151" name="正方形/長方形 150"/>
            <p:cNvSpPr/>
            <p:nvPr/>
          </p:nvSpPr>
          <p:spPr>
            <a:xfrm>
              <a:off x="1604303" y="400732"/>
              <a:ext cx="1861725" cy="889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1507606" y="396236"/>
              <a:ext cx="214853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検討断面②</a:t>
              </a:r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】</a:t>
              </a: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北行車線数：</a:t>
              </a:r>
              <a:r>
                <a:rPr kumimoji="1" lang="en-US" altLang="ja-JP" sz="1100" dirty="0">
                  <a:effectLst>
                    <a:glow rad="127000">
                      <a:schemeClr val="bg1"/>
                    </a:glow>
                  </a:effectLst>
                </a:rPr>
                <a:t>3</a:t>
              </a:r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車線</a:t>
              </a:r>
              <a:endParaRPr kumimoji="1" lang="en-US" altLang="ja-JP" sz="1100" dirty="0">
                <a:effectLst>
                  <a:glow rad="127000">
                    <a:schemeClr val="bg1"/>
                  </a:glow>
                </a:effectLst>
              </a:endParaRPr>
            </a:p>
            <a:p>
              <a:r>
                <a:rPr kumimoji="1" lang="ja-JP" altLang="en-US" sz="1400" b="1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② </a:t>
              </a:r>
              <a:r>
                <a:rPr kumimoji="1" lang="en-US" altLang="ja-JP" sz="1400" b="1" u="sng" dirty="0">
                  <a:effectLst>
                    <a:glow rad="127000">
                      <a:schemeClr val="bg1"/>
                    </a:glow>
                  </a:effectLst>
                  <a:ea typeface="ＭＳ ゴシック" panose="020B0609070205080204" pitchFamily="49" charset="-128"/>
                </a:rPr>
                <a:t>4,300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台</a:t>
              </a:r>
              <a:r>
                <a:rPr kumimoji="1" lang="en-US" altLang="ja-JP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/</a:t>
              </a:r>
              <a:r>
                <a:rPr kumimoji="1" lang="ja-JP" altLang="en-US" sz="1400" b="1" u="sng" dirty="0">
                  <a:effectLst>
                    <a:glow rad="127000">
                      <a:schemeClr val="bg1"/>
                    </a:glo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時</a:t>
              </a:r>
              <a:endParaRPr kumimoji="1" lang="en-US" altLang="ja-JP" sz="1400" b="1" u="sng" dirty="0">
                <a:effectLst>
                  <a:glow rad="127000">
                    <a:schemeClr val="bg1"/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sz="1100" dirty="0">
                  <a:effectLst>
                    <a:glow rad="127000">
                      <a:schemeClr val="bg1"/>
                    </a:glow>
                  </a:effectLst>
                </a:rPr>
                <a:t>　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（</a:t>
              </a:r>
              <a:r>
                <a:rPr kumimoji="1" lang="en-US" altLang="ja-JP" sz="800" dirty="0">
                  <a:effectLst>
                    <a:glow rad="127000">
                      <a:schemeClr val="bg1"/>
                    </a:glow>
                  </a:effectLst>
                </a:rPr>
                <a:t>H29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交通調査結果、</a:t>
              </a:r>
              <a:endParaRPr kumimoji="1" lang="en-US" altLang="ja-JP" sz="800" dirty="0">
                <a:effectLst>
                  <a:glow rad="127000">
                    <a:schemeClr val="bg1"/>
                  </a:glow>
                </a:effectLst>
              </a:endParaRPr>
            </a:p>
            <a:p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　　</a:t>
              </a:r>
              <a:r>
                <a:rPr kumimoji="1" lang="en-US" altLang="ja-JP" sz="800" dirty="0">
                  <a:effectLst>
                    <a:glow rad="127000">
                      <a:schemeClr val="bg1"/>
                    </a:glow>
                  </a:effectLst>
                </a:rPr>
                <a:t>H27</a:t>
              </a:r>
              <a:r>
                <a:rPr kumimoji="1" lang="ja-JP" altLang="en-US" sz="800" dirty="0">
                  <a:effectLst>
                    <a:glow rad="127000">
                      <a:schemeClr val="bg1"/>
                    </a:glow>
                  </a:effectLst>
                </a:rPr>
                <a:t>交通量センサスより）</a:t>
              </a:r>
              <a:endParaRPr kumimoji="1" lang="en-US" altLang="ja-JP" sz="800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sp>
        <p:nvSpPr>
          <p:cNvPr id="153" name="テキスト ボックス 152"/>
          <p:cNvSpPr txBox="1"/>
          <p:nvPr/>
        </p:nvSpPr>
        <p:spPr>
          <a:xfrm>
            <a:off x="3824157" y="3611910"/>
            <a:ext cx="442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〇方面別交通量の設定</a:t>
            </a:r>
            <a:endParaRPr kumimoji="1" lang="en-US" altLang="ja-JP" sz="1200" dirty="0"/>
          </a:p>
          <a:p>
            <a:r>
              <a:rPr kumimoji="1" lang="ja-JP" altLang="en-US" sz="1200" dirty="0"/>
              <a:t>　　淀川左岸線の整備を前提に圏域を設定</a:t>
            </a: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732831" y="125843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検討断面①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7007FF4-4A3C-4054-A8A1-E3826A183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436" y="397546"/>
            <a:ext cx="2497403" cy="1443535"/>
          </a:xfrm>
          <a:prstGeom prst="rect">
            <a:avLst/>
          </a:prstGeom>
        </p:spPr>
      </p:pic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86006"/>
              </p:ext>
            </p:extLst>
          </p:nvPr>
        </p:nvGraphicFramePr>
        <p:xfrm>
          <a:off x="139700" y="5585227"/>
          <a:ext cx="9680574" cy="113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55322797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13924143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04718433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412090563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457706153"/>
                    </a:ext>
                  </a:extLst>
                </a:gridCol>
                <a:gridCol w="2784474">
                  <a:extLst>
                    <a:ext uri="{9D8B030D-6E8A-4147-A177-3AD203B41FA5}">
                      <a16:colId xmlns:a16="http://schemas.microsoft.com/office/drawing/2014/main" val="1732127899"/>
                    </a:ext>
                  </a:extLst>
                </a:gridCol>
              </a:tblGrid>
              <a:tr h="279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試算結果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場所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200" dirty="0" smtClean="0"/>
                        <a:t>対象交通量</a:t>
                      </a:r>
                      <a:endParaRPr kumimoji="1" lang="ja-JP" altLang="en-US" sz="12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試算交通量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交通容量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備考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8549"/>
                  </a:ext>
                </a:extLst>
              </a:tr>
              <a:tr h="279840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新御堂筋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駅北側</a:t>
                      </a:r>
                      <a:r>
                        <a:rPr kumimoji="1" lang="ja-JP" altLang="en-US" sz="800" dirty="0"/>
                        <a:t>（北行）</a:t>
                      </a:r>
                      <a:endParaRPr kumimoji="1" lang="en-US" altLang="ja-JP" sz="8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dist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時間</a:t>
                      </a:r>
                      <a:endParaRPr kumimoji="1" lang="en-US" altLang="ja-JP" sz="1400" dirty="0"/>
                    </a:p>
                    <a:p>
                      <a:pPr algn="dist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交通量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dirty="0"/>
                        <a:t>3,800</a:t>
                      </a:r>
                      <a:r>
                        <a:rPr kumimoji="1" lang="ja-JP" altLang="en-US" sz="1400" dirty="0"/>
                        <a:t>台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時</a:t>
                      </a:r>
                      <a:r>
                        <a:rPr kumimoji="1" lang="en-US" altLang="ja-JP" sz="1000" dirty="0"/>
                        <a:t>(3400+400)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dirty="0"/>
                        <a:t>4,400</a:t>
                      </a:r>
                      <a:r>
                        <a:rPr kumimoji="1" lang="ja-JP" altLang="en-US" sz="1400" dirty="0"/>
                        <a:t>台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時</a:t>
                      </a:r>
                      <a:r>
                        <a:rPr kumimoji="1" lang="ja-JP" altLang="en-US" sz="800" dirty="0"/>
                        <a:t>（</a:t>
                      </a:r>
                      <a:r>
                        <a:rPr kumimoji="1" lang="en-US" altLang="ja-JP" sz="800" dirty="0"/>
                        <a:t>2</a:t>
                      </a:r>
                      <a:r>
                        <a:rPr kumimoji="1" lang="ja-JP" altLang="en-US" sz="800" dirty="0"/>
                        <a:t>車線）</a:t>
                      </a:r>
                      <a:endParaRPr kumimoji="1" lang="en-US" altLang="ja-JP" sz="8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ja-JP" sz="800" dirty="0"/>
                        <a:t>1</a:t>
                      </a:r>
                      <a:r>
                        <a:rPr kumimoji="1" lang="ja-JP" altLang="en-US" sz="800" dirty="0"/>
                        <a:t>車線当たり</a:t>
                      </a:r>
                      <a:r>
                        <a:rPr kumimoji="1" lang="en-US" altLang="ja-JP" sz="800" dirty="0"/>
                        <a:t>2200</a:t>
                      </a:r>
                      <a:r>
                        <a:rPr kumimoji="1" lang="ja-JP" altLang="en-US" sz="800" dirty="0"/>
                        <a:t>台</a:t>
                      </a:r>
                      <a:r>
                        <a:rPr kumimoji="1" lang="en-US" altLang="ja-JP" sz="800" dirty="0"/>
                        <a:t>/</a:t>
                      </a:r>
                      <a:r>
                        <a:rPr kumimoji="1" lang="ja-JP" altLang="en-US" sz="800" dirty="0"/>
                        <a:t>時</a:t>
                      </a:r>
                      <a:endParaRPr kumimoji="1" lang="en-US" altLang="ja-JP" sz="8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1" lang="ja-JP" altLang="en-US" sz="800" dirty="0"/>
                        <a:t>道路の交通容量（社）日本道路協会　基本交通容量より　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436843"/>
                  </a:ext>
                </a:extLst>
              </a:tr>
              <a:tr h="29399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駅南側</a:t>
                      </a:r>
                      <a:r>
                        <a:rPr kumimoji="1" lang="ja-JP" altLang="en-US" sz="800" dirty="0"/>
                        <a:t>（北行）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dirty="0"/>
                        <a:t>5,100</a:t>
                      </a:r>
                      <a:r>
                        <a:rPr kumimoji="1" lang="ja-JP" altLang="en-US" sz="1400" dirty="0"/>
                        <a:t>台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時</a:t>
                      </a:r>
                      <a:r>
                        <a:rPr kumimoji="1" lang="en-US" altLang="ja-JP" sz="1000" dirty="0"/>
                        <a:t>(4,300+800)</a:t>
                      </a:r>
                      <a:endParaRPr kumimoji="1" lang="ja-JP" altLang="en-US" sz="10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dirty="0"/>
                        <a:t>6,600</a:t>
                      </a:r>
                      <a:r>
                        <a:rPr kumimoji="1" lang="ja-JP" altLang="en-US" sz="1400" dirty="0"/>
                        <a:t>台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時</a:t>
                      </a:r>
                      <a:r>
                        <a:rPr kumimoji="1" lang="ja-JP" altLang="en-US" sz="800" dirty="0"/>
                        <a:t>（</a:t>
                      </a:r>
                      <a:r>
                        <a:rPr kumimoji="1" lang="en-US" altLang="ja-JP" sz="800" dirty="0"/>
                        <a:t>3</a:t>
                      </a:r>
                      <a:r>
                        <a:rPr kumimoji="1" lang="ja-JP" altLang="en-US" sz="800" dirty="0"/>
                        <a:t>車線）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endParaRPr kumimoji="1" lang="ja-JP" altLang="en-US" sz="14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922452"/>
                  </a:ext>
                </a:extLst>
              </a:tr>
              <a:tr h="279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歌島豊里線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駅北西側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400" dirty="0"/>
                        <a:t>日交通量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dirty="0"/>
                        <a:t>25,700</a:t>
                      </a:r>
                      <a:r>
                        <a:rPr kumimoji="1" lang="ja-JP" altLang="en-US" sz="1400" dirty="0"/>
                        <a:t>台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日</a:t>
                      </a:r>
                      <a:r>
                        <a:rPr kumimoji="1" lang="en-US" altLang="ja-JP" sz="1000" dirty="0"/>
                        <a:t>(23,300+2,400)</a:t>
                      </a:r>
                      <a:endParaRPr kumimoji="1" lang="ja-JP" altLang="en-US" sz="10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dirty="0"/>
                        <a:t>28,800</a:t>
                      </a:r>
                      <a:r>
                        <a:rPr kumimoji="1" lang="ja-JP" altLang="en-US" sz="1400" dirty="0"/>
                        <a:t>台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日</a:t>
                      </a:r>
                      <a:r>
                        <a:rPr kumimoji="1" lang="ja-JP" altLang="en-US" sz="800" dirty="0"/>
                        <a:t>（</a:t>
                      </a:r>
                      <a:r>
                        <a:rPr kumimoji="1" lang="en-US" altLang="ja-JP" sz="800" dirty="0"/>
                        <a:t>4</a:t>
                      </a:r>
                      <a:r>
                        <a:rPr kumimoji="1" lang="ja-JP" altLang="en-US" sz="800" dirty="0"/>
                        <a:t>車線）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/>
                        <a:t>1</a:t>
                      </a:r>
                      <a:r>
                        <a:rPr kumimoji="1" lang="ja-JP" altLang="en-US" sz="800" dirty="0"/>
                        <a:t>車線当たり</a:t>
                      </a:r>
                      <a:r>
                        <a:rPr kumimoji="1" lang="en-US" altLang="ja-JP" sz="800" dirty="0"/>
                        <a:t>7,200</a:t>
                      </a:r>
                      <a:r>
                        <a:rPr kumimoji="1" lang="ja-JP" altLang="en-US" sz="800" dirty="0"/>
                        <a:t>台</a:t>
                      </a:r>
                      <a:r>
                        <a:rPr kumimoji="1" lang="en-US" altLang="ja-JP" sz="800" dirty="0"/>
                        <a:t>/</a:t>
                      </a:r>
                      <a:r>
                        <a:rPr kumimoji="1" lang="ja-JP" altLang="en-US" sz="800" dirty="0"/>
                        <a:t>日</a:t>
                      </a:r>
                      <a:endParaRPr kumimoji="1" lang="en-US" altLang="ja-JP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/>
                        <a:t>道路構造令　設計基準交通量</a:t>
                      </a:r>
                      <a:r>
                        <a:rPr kumimoji="1" lang="en-US" altLang="ja-JP" sz="800" dirty="0"/>
                        <a:t>12000×0.6</a:t>
                      </a:r>
                      <a:r>
                        <a:rPr kumimoji="1" lang="ja-JP" altLang="en-US" sz="800" dirty="0"/>
                        <a:t>＝</a:t>
                      </a:r>
                      <a:r>
                        <a:rPr kumimoji="1" lang="en-US" altLang="ja-JP" sz="800" dirty="0"/>
                        <a:t>7,200</a:t>
                      </a:r>
                      <a:r>
                        <a:rPr kumimoji="1" lang="ja-JP" altLang="en-US" sz="800" dirty="0"/>
                        <a:t>台</a:t>
                      </a:r>
                      <a:r>
                        <a:rPr kumimoji="1" lang="en-US" altLang="ja-JP" sz="800" dirty="0"/>
                        <a:t>/</a:t>
                      </a:r>
                      <a:r>
                        <a:rPr kumimoji="1" lang="ja-JP" altLang="en-US" sz="800" dirty="0"/>
                        <a:t>日</a:t>
                      </a:r>
                      <a:endParaRPr kumimoji="1" lang="en-US" altLang="ja-JP" sz="800" dirty="0"/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16898"/>
                  </a:ext>
                </a:extLst>
              </a:tr>
            </a:tbl>
          </a:graphicData>
        </a:graphic>
      </p:graphicFrame>
      <p:sp>
        <p:nvSpPr>
          <p:cNvPr id="36" name="右中かっこ 35"/>
          <p:cNvSpPr/>
          <p:nvPr/>
        </p:nvSpPr>
        <p:spPr>
          <a:xfrm>
            <a:off x="8557642" y="1913733"/>
            <a:ext cx="127000" cy="1591467"/>
          </a:xfrm>
          <a:prstGeom prst="rightBrace">
            <a:avLst>
              <a:gd name="adj1" fmla="val 11708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663818" y="2379951"/>
            <a:ext cx="128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2.5</a:t>
            </a:r>
            <a:r>
              <a:rPr kumimoji="1" lang="ja-JP" altLang="en-US" sz="1600" dirty="0"/>
              <a:t>万台</a:t>
            </a:r>
            <a:r>
              <a:rPr kumimoji="1" lang="en-US" altLang="ja-JP" sz="1600" dirty="0"/>
              <a:t>/</a:t>
            </a:r>
            <a:r>
              <a:rPr kumimoji="1" lang="ja-JP" altLang="en-US" sz="1600" dirty="0"/>
              <a:t>日</a:t>
            </a:r>
            <a:endParaRPr kumimoji="1" lang="en-US" altLang="ja-JP" sz="1600" dirty="0"/>
          </a:p>
          <a:p>
            <a:r>
              <a:rPr kumimoji="1" lang="en-US" altLang="ja-JP" sz="1600" dirty="0"/>
              <a:t>3,200</a:t>
            </a:r>
            <a:r>
              <a:rPr kumimoji="1" lang="ja-JP" altLang="en-US" sz="1600" dirty="0"/>
              <a:t>台</a:t>
            </a:r>
            <a:r>
              <a:rPr kumimoji="1" lang="en-US" altLang="ja-JP" sz="1600" dirty="0"/>
              <a:t>/</a:t>
            </a:r>
            <a:r>
              <a:rPr kumimoji="1" lang="ja-JP" altLang="en-US" sz="1600" dirty="0"/>
              <a:t>時</a:t>
            </a:r>
          </a:p>
        </p:txBody>
      </p:sp>
      <p:pic>
        <p:nvPicPr>
          <p:cNvPr id="159" name="図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338" y="4055889"/>
            <a:ext cx="2043213" cy="1457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5288426" y="4866755"/>
            <a:ext cx="7128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1200" dirty="0"/>
              <a:t>新御堂筋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南側</a:t>
            </a: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4306411" y="4113164"/>
            <a:ext cx="7837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1200" dirty="0"/>
              <a:t>新御堂筋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北側</a:t>
            </a:r>
            <a:endParaRPr kumimoji="1" lang="en-US" altLang="ja-JP" sz="1200" dirty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4173226" y="4934981"/>
            <a:ext cx="836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kumimoji="1" lang="ja-JP" altLang="en-US" sz="1200" dirty="0"/>
              <a:t>歌島豊里線</a:t>
            </a:r>
            <a:endParaRPr kumimoji="1" lang="en-US" altLang="ja-JP" sz="1200" dirty="0"/>
          </a:p>
        </p:txBody>
      </p:sp>
      <p:cxnSp>
        <p:nvCxnSpPr>
          <p:cNvPr id="47" name="直線コネクタ 46"/>
          <p:cNvCxnSpPr>
            <a:endCxn id="161" idx="0"/>
          </p:cNvCxnSpPr>
          <p:nvPr/>
        </p:nvCxnSpPr>
        <p:spPr>
          <a:xfrm flipH="1">
            <a:off x="4591532" y="4806428"/>
            <a:ext cx="498628" cy="128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6247763" y="4042378"/>
            <a:ext cx="1749665" cy="1534102"/>
            <a:chOff x="7477127" y="4003328"/>
            <a:chExt cx="2303668" cy="1534102"/>
          </a:xfrm>
        </p:grpSpPr>
        <p:grpSp>
          <p:nvGrpSpPr>
            <p:cNvPr id="115" name="グループ化 114"/>
            <p:cNvGrpSpPr/>
            <p:nvPr/>
          </p:nvGrpSpPr>
          <p:grpSpPr>
            <a:xfrm>
              <a:off x="7477127" y="4003328"/>
              <a:ext cx="2303668" cy="1534102"/>
              <a:chOff x="6452751" y="3785566"/>
              <a:chExt cx="2475827" cy="1927601"/>
            </a:xfrm>
          </p:grpSpPr>
          <p:sp>
            <p:nvSpPr>
              <p:cNvPr id="118" name="左右矢印 117"/>
              <p:cNvSpPr/>
              <p:nvPr/>
            </p:nvSpPr>
            <p:spPr>
              <a:xfrm>
                <a:off x="6452751" y="4504711"/>
                <a:ext cx="700470" cy="333222"/>
              </a:xfrm>
              <a:prstGeom prst="leftRightArrow">
                <a:avLst>
                  <a:gd name="adj1" fmla="val 72813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200" dirty="0">
                    <a:solidFill>
                      <a:schemeClr val="tx1"/>
                    </a:solidFill>
                  </a:rPr>
                  <a:t>9</a:t>
                </a:r>
                <a:r>
                  <a:rPr kumimoji="1" lang="ja-JP" altLang="en-US" sz="1200" dirty="0">
                    <a:solidFill>
                      <a:schemeClr val="tx1"/>
                    </a:solidFill>
                  </a:rPr>
                  <a:t>％</a:t>
                </a:r>
              </a:p>
            </p:txBody>
          </p:sp>
          <p:grpSp>
            <p:nvGrpSpPr>
              <p:cNvPr id="123" name="グループ化 122"/>
              <p:cNvGrpSpPr/>
              <p:nvPr/>
            </p:nvGrpSpPr>
            <p:grpSpPr>
              <a:xfrm>
                <a:off x="6969234" y="3785566"/>
                <a:ext cx="1442861" cy="1927601"/>
                <a:chOff x="9062554" y="4427143"/>
                <a:chExt cx="1442861" cy="1927601"/>
              </a:xfrm>
            </p:grpSpPr>
            <p:grpSp>
              <p:nvGrpSpPr>
                <p:cNvPr id="125" name="グループ化 124"/>
                <p:cNvGrpSpPr/>
                <p:nvPr/>
              </p:nvGrpSpPr>
              <p:grpSpPr>
                <a:xfrm>
                  <a:off x="9062554" y="4950956"/>
                  <a:ext cx="1442861" cy="719935"/>
                  <a:chOff x="9380347" y="5135552"/>
                  <a:chExt cx="983457" cy="719935"/>
                </a:xfrm>
              </p:grpSpPr>
              <p:sp>
                <p:nvSpPr>
                  <p:cNvPr id="157" name="楕円 156"/>
                  <p:cNvSpPr/>
                  <p:nvPr/>
                </p:nvSpPr>
                <p:spPr>
                  <a:xfrm>
                    <a:off x="9524200" y="5135552"/>
                    <a:ext cx="702232" cy="71993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テキスト ボックス 157"/>
                  <p:cNvSpPr txBox="1"/>
                  <p:nvPr/>
                </p:nvSpPr>
                <p:spPr>
                  <a:xfrm>
                    <a:off x="9380347" y="5220368"/>
                    <a:ext cx="983457" cy="5967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 anchor="ctr">
                    <a:spAutoFit/>
                  </a:bodyPr>
                  <a:lstStyle/>
                  <a:p>
                    <a:pPr algn="ctr"/>
                    <a:r>
                      <a:rPr kumimoji="1" lang="ja-JP" altLang="en-US" sz="1400" b="1" dirty="0"/>
                      <a:t>新大阪</a:t>
                    </a:r>
                    <a:endParaRPr kumimoji="1" lang="en-US" altLang="ja-JP" sz="1400" b="1" dirty="0"/>
                  </a:p>
                  <a:p>
                    <a:pPr algn="ctr"/>
                    <a:r>
                      <a:rPr kumimoji="1" lang="ja-JP" altLang="en-US" sz="1400" b="1" dirty="0"/>
                      <a:t>増加分</a:t>
                    </a:r>
                    <a:endParaRPr kumimoji="1" lang="en-US" altLang="ja-JP" sz="1400" b="1" dirty="0"/>
                  </a:p>
                </p:txBody>
              </p:sp>
            </p:grpSp>
            <p:sp>
              <p:nvSpPr>
                <p:cNvPr id="140" name="テキスト ボックス 139"/>
                <p:cNvSpPr txBox="1"/>
                <p:nvPr/>
              </p:nvSpPr>
              <p:spPr>
                <a:xfrm>
                  <a:off x="9162230" y="4427143"/>
                  <a:ext cx="198537" cy="386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en-US" altLang="ja-JP" sz="14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137" name="テキスト ボックス 136"/>
                <p:cNvSpPr txBox="1"/>
                <p:nvPr/>
              </p:nvSpPr>
              <p:spPr>
                <a:xfrm>
                  <a:off x="9273606" y="5968022"/>
                  <a:ext cx="198536" cy="386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ja-JP" altLang="en-US" sz="14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endParaRPr>
                </a:p>
              </p:txBody>
            </p:sp>
          </p:grpSp>
          <p:sp>
            <p:nvSpPr>
              <p:cNvPr id="163" name="左右矢印 162"/>
              <p:cNvSpPr/>
              <p:nvPr/>
            </p:nvSpPr>
            <p:spPr>
              <a:xfrm>
                <a:off x="8228108" y="4504711"/>
                <a:ext cx="700470" cy="333222"/>
              </a:xfrm>
              <a:prstGeom prst="leftRightArrow">
                <a:avLst>
                  <a:gd name="adj1" fmla="val 72813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1" lang="en-US" altLang="ja-JP" sz="1200" dirty="0">
                    <a:solidFill>
                      <a:schemeClr val="tx1"/>
                    </a:solidFill>
                  </a:rPr>
                  <a:t>9</a:t>
                </a:r>
                <a:r>
                  <a:rPr kumimoji="1" lang="ja-JP" altLang="en-US" sz="1200" dirty="0">
                    <a:solidFill>
                      <a:schemeClr val="tx1"/>
                    </a:solidFill>
                  </a:rPr>
                  <a:t>％</a:t>
                </a:r>
              </a:p>
            </p:txBody>
          </p:sp>
        </p:grpSp>
        <p:sp>
          <p:nvSpPr>
            <p:cNvPr id="48" name="上下矢印 47"/>
            <p:cNvSpPr/>
            <p:nvPr/>
          </p:nvSpPr>
          <p:spPr>
            <a:xfrm>
              <a:off x="8304501" y="4049246"/>
              <a:ext cx="715674" cy="356049"/>
            </a:xfrm>
            <a:prstGeom prst="upDownArrow">
              <a:avLst>
                <a:gd name="adj1" fmla="val 83011"/>
                <a:gd name="adj2" fmla="val 23925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37</a:t>
              </a:r>
              <a:r>
                <a:rPr kumimoji="1" lang="ja-JP" altLang="en-US" sz="1200" dirty="0">
                  <a:solidFill>
                    <a:schemeClr val="tx1"/>
                  </a:solidFill>
                </a:rPr>
                <a:t>％</a:t>
              </a:r>
            </a:p>
          </p:txBody>
        </p:sp>
        <p:sp>
          <p:nvSpPr>
            <p:cNvPr id="164" name="上下矢印 163"/>
            <p:cNvSpPr/>
            <p:nvPr/>
          </p:nvSpPr>
          <p:spPr>
            <a:xfrm>
              <a:off x="8235173" y="5020744"/>
              <a:ext cx="854330" cy="356049"/>
            </a:xfrm>
            <a:prstGeom prst="upDownArrow">
              <a:avLst>
                <a:gd name="adj1" fmla="val 83011"/>
                <a:gd name="adj2" fmla="val 23925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45</a:t>
              </a:r>
              <a:r>
                <a:rPr kumimoji="1" lang="ja-JP" altLang="en-US" sz="1200" dirty="0">
                  <a:solidFill>
                    <a:schemeClr val="tx1"/>
                  </a:solidFill>
                </a:rPr>
                <a:t>％</a:t>
              </a:r>
            </a:p>
          </p:txBody>
        </p:sp>
      </p:grpSp>
      <p:sp>
        <p:nvSpPr>
          <p:cNvPr id="165" name="テキスト ボックス 164"/>
          <p:cNvSpPr txBox="1"/>
          <p:nvPr/>
        </p:nvSpPr>
        <p:spPr>
          <a:xfrm>
            <a:off x="8060392" y="3770150"/>
            <a:ext cx="1622162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400" u="sng" dirty="0"/>
              <a:t>〇新御堂筋</a:t>
            </a:r>
            <a:endParaRPr kumimoji="1" lang="en-US" altLang="ja-JP" sz="1400" u="sng" dirty="0"/>
          </a:p>
          <a:p>
            <a:pPr>
              <a:lnSpc>
                <a:spcPts val="1600"/>
              </a:lnSpc>
            </a:pPr>
            <a:r>
              <a:rPr kumimoji="1" lang="ja-JP" altLang="en-US" sz="1400" dirty="0"/>
              <a:t>（時間交通量）</a:t>
            </a:r>
            <a:endParaRPr kumimoji="1" lang="en-US" altLang="ja-JP" sz="1400" dirty="0"/>
          </a:p>
          <a:p>
            <a:pPr>
              <a:lnSpc>
                <a:spcPts val="1600"/>
              </a:lnSpc>
            </a:pPr>
            <a:r>
              <a:rPr kumimoji="1" lang="ja-JP" altLang="en-US" sz="1400" dirty="0"/>
              <a:t>　　</a:t>
            </a:r>
            <a:r>
              <a:rPr kumimoji="1" lang="ja-JP" altLang="en-US" sz="1400" b="1" u="sng" dirty="0"/>
              <a:t>① </a:t>
            </a:r>
            <a:r>
              <a:rPr kumimoji="1" lang="en-US" altLang="ja-JP" sz="1400" b="1" u="sng" dirty="0"/>
              <a:t>400</a:t>
            </a:r>
            <a:r>
              <a:rPr kumimoji="1" lang="ja-JP" altLang="en-US" sz="1400" b="1" u="sng" dirty="0"/>
              <a:t>台</a:t>
            </a:r>
            <a:r>
              <a:rPr kumimoji="1" lang="en-US" altLang="ja-JP" sz="1400" b="1" u="sng" dirty="0"/>
              <a:t>/</a:t>
            </a:r>
            <a:r>
              <a:rPr kumimoji="1" lang="ja-JP" altLang="en-US" sz="1400" b="1" u="sng" dirty="0"/>
              <a:t>時</a:t>
            </a:r>
            <a:endParaRPr kumimoji="1" lang="en-US" altLang="ja-JP" sz="1400" b="1" u="sng" dirty="0"/>
          </a:p>
          <a:p>
            <a:pPr>
              <a:lnSpc>
                <a:spcPts val="1600"/>
              </a:lnSpc>
            </a:pPr>
            <a:r>
              <a:rPr kumimoji="1" lang="ja-JP" altLang="en-US" sz="1400" b="1" dirty="0"/>
              <a:t>　　</a:t>
            </a:r>
            <a:r>
              <a:rPr kumimoji="1" lang="ja-JP" altLang="en-US" sz="1400" b="1" u="sng" dirty="0"/>
              <a:t>② </a:t>
            </a:r>
            <a:r>
              <a:rPr kumimoji="1" lang="en-US" altLang="ja-JP" sz="1400" b="1" u="sng" dirty="0"/>
              <a:t>800</a:t>
            </a:r>
            <a:r>
              <a:rPr kumimoji="1" lang="ja-JP" altLang="en-US" sz="1400" b="1" u="sng" dirty="0"/>
              <a:t>台</a:t>
            </a:r>
            <a:r>
              <a:rPr kumimoji="1" lang="en-US" altLang="ja-JP" sz="1400" b="1" u="sng" dirty="0"/>
              <a:t>/</a:t>
            </a:r>
            <a:r>
              <a:rPr kumimoji="1" lang="ja-JP" altLang="en-US" sz="1400" b="1" u="sng" dirty="0"/>
              <a:t>時</a:t>
            </a:r>
            <a:endParaRPr kumimoji="1" lang="en-US" altLang="ja-JP" sz="1400" b="1" u="sng" dirty="0"/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kumimoji="1" lang="ja-JP" altLang="en-US" sz="1400" u="sng" dirty="0"/>
              <a:t>〇歌島豊里線</a:t>
            </a:r>
            <a:endParaRPr kumimoji="1" lang="en-US" altLang="ja-JP" sz="1400" u="sng" dirty="0"/>
          </a:p>
          <a:p>
            <a:pPr>
              <a:lnSpc>
                <a:spcPts val="1600"/>
              </a:lnSpc>
            </a:pPr>
            <a:r>
              <a:rPr kumimoji="1" lang="ja-JP" altLang="en-US" sz="1400" dirty="0"/>
              <a:t>（日交通量）</a:t>
            </a:r>
            <a:endParaRPr kumimoji="1" lang="en-US" altLang="ja-JP" sz="1400" dirty="0"/>
          </a:p>
          <a:p>
            <a:pPr>
              <a:lnSpc>
                <a:spcPts val="1600"/>
              </a:lnSpc>
            </a:pPr>
            <a:r>
              <a:rPr kumimoji="1" lang="ja-JP" altLang="en-US" sz="1400" dirty="0"/>
              <a:t>　　</a:t>
            </a:r>
            <a:r>
              <a:rPr kumimoji="1" lang="ja-JP" altLang="en-US" sz="1400" b="1" u="sng" dirty="0"/>
              <a:t>③ </a:t>
            </a:r>
            <a:r>
              <a:rPr kumimoji="1" lang="en-US" altLang="ja-JP" sz="1400" b="1" u="sng" dirty="0"/>
              <a:t>2400</a:t>
            </a:r>
            <a:r>
              <a:rPr kumimoji="1" lang="ja-JP" altLang="en-US" sz="1400" b="1" u="sng" dirty="0"/>
              <a:t>台</a:t>
            </a:r>
            <a:r>
              <a:rPr kumimoji="1" lang="en-US" altLang="ja-JP" sz="1400" b="1" u="sng" dirty="0"/>
              <a:t>/</a:t>
            </a:r>
            <a:r>
              <a:rPr kumimoji="1" lang="ja-JP" altLang="en-US" sz="1400" b="1" u="sng" dirty="0"/>
              <a:t>日</a:t>
            </a:r>
            <a:endParaRPr kumimoji="1" lang="en-US" altLang="ja-JP" sz="1400" b="1" u="sng" dirty="0"/>
          </a:p>
        </p:txBody>
      </p:sp>
    </p:spTree>
    <p:extLst>
      <p:ext uri="{BB962C8B-B14F-4D97-AF65-F5344CB8AC3E}">
        <p14:creationId xmlns:p14="http://schemas.microsoft.com/office/powerpoint/2010/main" val="176002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1163</Words>
  <PresentationFormat>A4 210 x 297 mm</PresentationFormat>
  <Paragraphs>152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ＭＳ 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2021-12-09T09:01:18Z</cp:lastPrinted>
  <dcterms:modified xsi:type="dcterms:W3CDTF">2022-01-06T04:31:01Z</dcterms:modified>
</cp:coreProperties>
</file>