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36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29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53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0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87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7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20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69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51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78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A9EA1-913C-4CFE-A8B6-27870CC77EC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0D26-D77F-46AD-AE58-05F8A1B7F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5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これまでの取り組みの</a:t>
            </a:r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経過（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ヒアリング・プロモーションの</a:t>
            </a:r>
            <a:r>
              <a:rPr kumimoji="1" lang="ja-JP" altLang="en-US" b="1" dirty="0">
                <a:solidFill>
                  <a:schemeClr val="bg1"/>
                </a:solidFill>
              </a:rPr>
              <a:t>実施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経過）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73937" y="869787"/>
            <a:ext cx="5118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※</a:t>
            </a:r>
            <a:r>
              <a:rPr kumimoji="1" lang="ja-JP" altLang="en-US" sz="1600" dirty="0"/>
              <a:t>ヒアリング実施期間：平成</a:t>
            </a:r>
            <a:r>
              <a:rPr kumimoji="1" lang="en-US" altLang="ja-JP" sz="1600" dirty="0"/>
              <a:t>31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月から令和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10</a:t>
            </a:r>
            <a:r>
              <a:rPr kumimoji="1" lang="ja-JP" altLang="en-US" sz="1600" dirty="0"/>
              <a:t>月</a:t>
            </a:r>
            <a:endParaRPr kumimoji="1" lang="en-US" altLang="ja-JP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316" y="419589"/>
            <a:ext cx="961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〇</a:t>
            </a:r>
            <a:r>
              <a:rPr kumimoji="1" lang="ja-JP" altLang="en-US" sz="2000" b="1" u="sng" dirty="0"/>
              <a:t>個別ヒアリングの実施延べ人数　計</a:t>
            </a:r>
            <a:r>
              <a:rPr kumimoji="1" lang="en-US" altLang="ja-JP" sz="2400" b="1" u="sng" dirty="0"/>
              <a:t>253</a:t>
            </a:r>
            <a:r>
              <a:rPr kumimoji="1" lang="ja-JP" altLang="en-US" sz="2400" b="1" u="sng" dirty="0"/>
              <a:t>名　</a:t>
            </a:r>
            <a:r>
              <a:rPr kumimoji="1" lang="ja-JP" altLang="en-US" sz="2000" b="1" u="sng" dirty="0"/>
              <a:t>（民間</a:t>
            </a:r>
            <a:r>
              <a:rPr kumimoji="1" lang="en-US" altLang="ja-JP" sz="2000" b="1" u="sng" dirty="0"/>
              <a:t>173</a:t>
            </a:r>
            <a:r>
              <a:rPr kumimoji="1" lang="ja-JP" altLang="en-US" sz="2000" b="1" u="sng" dirty="0"/>
              <a:t>名＋学識・公共</a:t>
            </a:r>
            <a:r>
              <a:rPr kumimoji="1" lang="en-US" altLang="ja-JP" sz="2000" b="1" u="sng" dirty="0"/>
              <a:t>80</a:t>
            </a:r>
            <a:r>
              <a:rPr kumimoji="1" lang="ja-JP" altLang="en-US" sz="2000" b="1" u="sng" dirty="0"/>
              <a:t>名）</a:t>
            </a:r>
            <a:endParaRPr kumimoji="1" lang="en-US" altLang="ja-JP" sz="2000" b="1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4521" y="4332196"/>
            <a:ext cx="8396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u="sng" dirty="0"/>
              <a:t>⇒幅広い分野の方々から、多くのご意見・アドバイスを</a:t>
            </a:r>
            <a:r>
              <a:rPr kumimoji="1" lang="ja-JP" altLang="en-US" sz="2000" u="sng" dirty="0" smtClean="0"/>
              <a:t>いただきながら</a:t>
            </a:r>
            <a:endParaRPr kumimoji="1" lang="en-US" altLang="ja-JP" sz="2000" u="sng" dirty="0" smtClean="0"/>
          </a:p>
          <a:p>
            <a:pPr indent="271463"/>
            <a:r>
              <a:rPr kumimoji="1" lang="ja-JP" altLang="en-US" sz="2000" u="sng" dirty="0" smtClean="0"/>
              <a:t>新</a:t>
            </a:r>
            <a:r>
              <a:rPr kumimoji="1" lang="ja-JP" altLang="en-US" sz="2000" u="sng" dirty="0"/>
              <a:t>大阪駅周辺地域まちづくり方針を作成。</a:t>
            </a:r>
            <a:endParaRPr kumimoji="1" lang="en-US" altLang="ja-JP" sz="2000" u="sng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316" y="2620936"/>
            <a:ext cx="787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〇</a:t>
            </a:r>
            <a:r>
              <a:rPr kumimoji="1" lang="ja-JP" altLang="en-US" sz="2000" b="1" u="sng" dirty="0"/>
              <a:t>検討協議会において有識者がゲストスピーカーとして講演を実施</a:t>
            </a:r>
            <a:endParaRPr kumimoji="1" lang="en-US" altLang="ja-JP" sz="2000" b="1" u="sng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1706" y="3016264"/>
            <a:ext cx="7720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□第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回検討協議会　高速バス発着機能の強化について</a:t>
            </a:r>
            <a:endParaRPr kumimoji="1" lang="en-US" altLang="ja-JP" dirty="0"/>
          </a:p>
          <a:p>
            <a:pPr marL="2152650"/>
            <a:r>
              <a:rPr kumimoji="1" lang="ja-JP" altLang="en-US" dirty="0"/>
              <a:t>高速バスマーケティング研究所　　成定 竜一　氏　</a:t>
            </a:r>
            <a:endParaRPr kumimoji="1"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870981"/>
              </p:ext>
            </p:extLst>
          </p:nvPr>
        </p:nvGraphicFramePr>
        <p:xfrm>
          <a:off x="1104900" y="1245950"/>
          <a:ext cx="7696199" cy="1188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457">
                  <a:extLst>
                    <a:ext uri="{9D8B030D-6E8A-4147-A177-3AD203B41FA5}">
                      <a16:colId xmlns:a16="http://schemas.microsoft.com/office/drawing/2014/main" val="1615385134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93108"/>
                    </a:ext>
                  </a:extLst>
                </a:gridCol>
                <a:gridCol w="1132112">
                  <a:extLst>
                    <a:ext uri="{9D8B030D-6E8A-4147-A177-3AD203B41FA5}">
                      <a16:colId xmlns:a16="http://schemas.microsoft.com/office/drawing/2014/main" val="1492548923"/>
                    </a:ext>
                  </a:extLst>
                </a:gridCol>
                <a:gridCol w="1099457">
                  <a:extLst>
                    <a:ext uri="{9D8B030D-6E8A-4147-A177-3AD203B41FA5}">
                      <a16:colId xmlns:a16="http://schemas.microsoft.com/office/drawing/2014/main" val="3836575808"/>
                    </a:ext>
                  </a:extLst>
                </a:gridCol>
                <a:gridCol w="1099457">
                  <a:extLst>
                    <a:ext uri="{9D8B030D-6E8A-4147-A177-3AD203B41FA5}">
                      <a16:colId xmlns:a16="http://schemas.microsoft.com/office/drawing/2014/main" val="1695661848"/>
                    </a:ext>
                  </a:extLst>
                </a:gridCol>
                <a:gridCol w="1099457">
                  <a:extLst>
                    <a:ext uri="{9D8B030D-6E8A-4147-A177-3AD203B41FA5}">
                      <a16:colId xmlns:a16="http://schemas.microsoft.com/office/drawing/2014/main" val="671778412"/>
                    </a:ext>
                  </a:extLst>
                </a:gridCol>
                <a:gridCol w="1099457">
                  <a:extLst>
                    <a:ext uri="{9D8B030D-6E8A-4147-A177-3AD203B41FA5}">
                      <a16:colId xmlns:a16="http://schemas.microsoft.com/office/drawing/2014/main" val="2122098567"/>
                    </a:ext>
                  </a:extLst>
                </a:gridCol>
              </a:tblGrid>
              <a:tr h="553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交通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まちづくり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投資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開発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イベント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MICE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海外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技術導入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スタートアップ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その他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18671"/>
                  </a:ext>
                </a:extLst>
              </a:tr>
              <a:tr h="5482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69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75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173471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90316" y="5219249"/>
            <a:ext cx="6340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〇</a:t>
            </a:r>
            <a:r>
              <a:rPr kumimoji="1" lang="ja-JP" altLang="en-US" sz="2000" b="1" u="sng" dirty="0"/>
              <a:t>新大阪駅周辺地域の取り組みのプロモーションなど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5213" y="5577583"/>
            <a:ext cx="94307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・教育機関運営者の会合での</a:t>
            </a:r>
            <a:r>
              <a:rPr kumimoji="1" lang="en-US" altLang="ja-JP" dirty="0"/>
              <a:t>PR</a:t>
            </a:r>
            <a:r>
              <a:rPr kumimoji="1" lang="ja-JP" altLang="en-US" dirty="0"/>
              <a:t>　・広報資料の作成（まちづくり方針の骨格の多言語化）</a:t>
            </a:r>
          </a:p>
          <a:p>
            <a:r>
              <a:rPr kumimoji="1" lang="ja-JP" altLang="en-US" dirty="0"/>
              <a:t>・ターゲットを見据えたシンポジウム・セミナーなどの実施　</a:t>
            </a:r>
          </a:p>
          <a:p>
            <a:r>
              <a:rPr kumimoji="1" lang="ja-JP" altLang="en-US" dirty="0"/>
              <a:t>　（令和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</a:t>
            </a:r>
            <a:r>
              <a:rPr kumimoji="1" lang="en-US" altLang="ja-JP" dirty="0"/>
              <a:t>30</a:t>
            </a:r>
            <a:r>
              <a:rPr kumimoji="1" lang="ja-JP" altLang="en-US" dirty="0"/>
              <a:t>日　東京、令和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14</a:t>
            </a:r>
            <a:r>
              <a:rPr kumimoji="1" lang="ja-JP" altLang="en-US" dirty="0"/>
              <a:t>日　大阪） ・他地方の経済団体との意見交換</a:t>
            </a:r>
            <a:endParaRPr kumimoji="1" lang="en-US" altLang="ja-JP" dirty="0"/>
          </a:p>
          <a:p>
            <a:r>
              <a:rPr kumimoji="1" lang="ja-JP" altLang="en-US" dirty="0"/>
              <a:t>・民間都市開発事業者の勉強会への参加</a:t>
            </a:r>
            <a:endParaRPr kumimoji="1"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1706" y="3750529"/>
            <a:ext cx="9163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□第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回検討協議会　滞在したくなる新大阪　～そのための中核施設「</a:t>
            </a:r>
            <a:r>
              <a:rPr kumimoji="1" lang="en-US" altLang="ja-JP" dirty="0"/>
              <a:t>MICE</a:t>
            </a:r>
            <a:r>
              <a:rPr kumimoji="1" lang="ja-JP" altLang="en-US" dirty="0"/>
              <a:t>会場」～</a:t>
            </a:r>
            <a:endParaRPr kumimoji="1" lang="en-US" altLang="ja-JP" dirty="0"/>
          </a:p>
          <a:p>
            <a:pPr marL="2152650"/>
            <a:r>
              <a:rPr kumimoji="1" lang="ja-JP" altLang="en-US" dirty="0"/>
              <a:t>大阪観光局　</a:t>
            </a:r>
            <a:r>
              <a:rPr kumimoji="1" lang="en-US" altLang="ja-JP" dirty="0"/>
              <a:t>MICE</a:t>
            </a:r>
            <a:r>
              <a:rPr kumimoji="1" lang="ja-JP" altLang="en-US" dirty="0"/>
              <a:t>政策統括官　　　田中 嘉一　氏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8966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252</Words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2022-01-31T02:31:22Z</dcterms:modified>
</cp:coreProperties>
</file>