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A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36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25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31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082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86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75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8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56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54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41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529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73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61E64-7950-4C3C-A47F-25481EC147E0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73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テキスト ボックス 236"/>
          <p:cNvSpPr txBox="1"/>
          <p:nvPr/>
        </p:nvSpPr>
        <p:spPr>
          <a:xfrm>
            <a:off x="167214" y="6325518"/>
            <a:ext cx="9620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十三と淡路のエリア計画については、新大阪連絡線や阪急高架化・柴島浄水場のダウンサイジング等の基盤整備の</a:t>
            </a:r>
            <a:endParaRPr kumimoji="1" lang="en-US" altLang="ja-JP" sz="1400" dirty="0"/>
          </a:p>
          <a:p>
            <a:r>
              <a:rPr kumimoji="1" lang="ja-JP" altLang="en-US" sz="1400" dirty="0"/>
              <a:t>　計画を踏まえつつ、民間都市開発の機運の醸成を図りながら検討を進める。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BA6E1D98-DAF9-4B93-A220-94554A842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323426"/>
              </p:ext>
            </p:extLst>
          </p:nvPr>
        </p:nvGraphicFramePr>
        <p:xfrm>
          <a:off x="170111" y="424833"/>
          <a:ext cx="9598368" cy="5881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3459">
                  <a:extLst>
                    <a:ext uri="{9D8B030D-6E8A-4147-A177-3AD203B41FA5}">
                      <a16:colId xmlns:a16="http://schemas.microsoft.com/office/drawing/2014/main" val="2942706583"/>
                    </a:ext>
                  </a:extLst>
                </a:gridCol>
                <a:gridCol w="1717255">
                  <a:extLst>
                    <a:ext uri="{9D8B030D-6E8A-4147-A177-3AD203B41FA5}">
                      <a16:colId xmlns:a16="http://schemas.microsoft.com/office/drawing/2014/main" val="3174725740"/>
                    </a:ext>
                  </a:extLst>
                </a:gridCol>
                <a:gridCol w="3273265">
                  <a:extLst>
                    <a:ext uri="{9D8B030D-6E8A-4147-A177-3AD203B41FA5}">
                      <a16:colId xmlns:a16="http://schemas.microsoft.com/office/drawing/2014/main" val="623268564"/>
                    </a:ext>
                  </a:extLst>
                </a:gridCol>
                <a:gridCol w="3704389">
                  <a:extLst>
                    <a:ext uri="{9D8B030D-6E8A-4147-A177-3AD203B41FA5}">
                      <a16:colId xmlns:a16="http://schemas.microsoft.com/office/drawing/2014/main" val="2314540510"/>
                    </a:ext>
                  </a:extLst>
                </a:gridCol>
              </a:tblGrid>
              <a:tr h="493144">
                <a:tc>
                  <a:txBody>
                    <a:bodyPr/>
                    <a:lstStyle/>
                    <a:p>
                      <a:pPr algn="ctr"/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　～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　～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r>
                        <a:rPr kumimoji="1" lang="ja-JP" altLang="en-US" sz="1200" dirty="0"/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　　　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249036"/>
                  </a:ext>
                </a:extLst>
              </a:tr>
              <a:tr h="670542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551330"/>
                  </a:ext>
                </a:extLst>
              </a:tr>
              <a:tr h="381858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969258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  <a:p>
                      <a:pPr algn="ctr"/>
                      <a:endParaRPr kumimoji="1" lang="en-US" altLang="ja-JP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470308"/>
                  </a:ext>
                </a:extLst>
              </a:tr>
              <a:tr h="3857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新大阪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連絡線</a:t>
                      </a:r>
                      <a:endParaRPr kumimoji="1" lang="en-US" altLang="ja-JP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044203"/>
                  </a:ext>
                </a:extLst>
              </a:tr>
              <a:tr h="2163773"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463474"/>
                  </a:ext>
                </a:extLst>
              </a:tr>
              <a:tr h="1257635"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887139"/>
                  </a:ext>
                </a:extLst>
              </a:tr>
            </a:tbl>
          </a:graphicData>
        </a:graphic>
      </p:graphicFrame>
      <p:sp>
        <p:nvSpPr>
          <p:cNvPr id="57" name="角丸四角形 56"/>
          <p:cNvSpPr/>
          <p:nvPr/>
        </p:nvSpPr>
        <p:spPr>
          <a:xfrm>
            <a:off x="6189937" y="5523230"/>
            <a:ext cx="3473917" cy="56208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6" name="グループ化 205"/>
          <p:cNvGrpSpPr/>
          <p:nvPr/>
        </p:nvGrpSpPr>
        <p:grpSpPr>
          <a:xfrm>
            <a:off x="6984739" y="3715272"/>
            <a:ext cx="332116" cy="1995825"/>
            <a:chOff x="2536871" y="1214646"/>
            <a:chExt cx="332116" cy="650121"/>
          </a:xfrm>
        </p:grpSpPr>
        <p:sp>
          <p:nvSpPr>
            <p:cNvPr id="207" name="下矢印 206"/>
            <p:cNvSpPr/>
            <p:nvPr/>
          </p:nvSpPr>
          <p:spPr>
            <a:xfrm>
              <a:off x="2536871" y="1752717"/>
              <a:ext cx="332116" cy="112050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" name="正方形/長方形 207"/>
            <p:cNvSpPr/>
            <p:nvPr/>
          </p:nvSpPr>
          <p:spPr>
            <a:xfrm>
              <a:off x="2614226" y="1668283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正方形/長方形 208"/>
            <p:cNvSpPr/>
            <p:nvPr/>
          </p:nvSpPr>
          <p:spPr>
            <a:xfrm>
              <a:off x="2614226" y="1574239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" name="正方形/長方形 231"/>
            <p:cNvSpPr/>
            <p:nvPr/>
          </p:nvSpPr>
          <p:spPr>
            <a:xfrm>
              <a:off x="2614226" y="1493763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/>
            <p:cNvSpPr/>
            <p:nvPr/>
          </p:nvSpPr>
          <p:spPr>
            <a:xfrm>
              <a:off x="2614226" y="1399719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" name="正方形/長方形 251"/>
            <p:cNvSpPr/>
            <p:nvPr/>
          </p:nvSpPr>
          <p:spPr>
            <a:xfrm>
              <a:off x="2614226" y="1308690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" name="正方形/長方形 254"/>
            <p:cNvSpPr/>
            <p:nvPr/>
          </p:nvSpPr>
          <p:spPr>
            <a:xfrm>
              <a:off x="2614226" y="1214646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2" name="グループ化 211"/>
          <p:cNvGrpSpPr/>
          <p:nvPr/>
        </p:nvGrpSpPr>
        <p:grpSpPr>
          <a:xfrm>
            <a:off x="7733296" y="3967143"/>
            <a:ext cx="332116" cy="1309756"/>
            <a:chOff x="2536871" y="1378162"/>
            <a:chExt cx="332116" cy="486605"/>
          </a:xfrm>
        </p:grpSpPr>
        <p:sp>
          <p:nvSpPr>
            <p:cNvPr id="213" name="下矢印 212"/>
            <p:cNvSpPr/>
            <p:nvPr/>
          </p:nvSpPr>
          <p:spPr>
            <a:xfrm>
              <a:off x="2536871" y="1752717"/>
              <a:ext cx="332116" cy="112050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" name="正方形/長方形 213"/>
            <p:cNvSpPr/>
            <p:nvPr/>
          </p:nvSpPr>
          <p:spPr>
            <a:xfrm>
              <a:off x="2614226" y="1668283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" name="正方形/長方形 214"/>
            <p:cNvSpPr/>
            <p:nvPr/>
          </p:nvSpPr>
          <p:spPr>
            <a:xfrm>
              <a:off x="2614226" y="1574239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/>
            <p:cNvSpPr/>
            <p:nvPr/>
          </p:nvSpPr>
          <p:spPr>
            <a:xfrm>
              <a:off x="2614226" y="1472206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" name="正方形/長方形 256"/>
            <p:cNvSpPr/>
            <p:nvPr/>
          </p:nvSpPr>
          <p:spPr>
            <a:xfrm>
              <a:off x="2614226" y="1378162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6" name="グループ化 215"/>
          <p:cNvGrpSpPr/>
          <p:nvPr/>
        </p:nvGrpSpPr>
        <p:grpSpPr>
          <a:xfrm>
            <a:off x="5681875" y="4204100"/>
            <a:ext cx="622506" cy="1679035"/>
            <a:chOff x="2536871" y="1380998"/>
            <a:chExt cx="332116" cy="483769"/>
          </a:xfrm>
          <a:solidFill>
            <a:schemeClr val="accent4"/>
          </a:solidFill>
        </p:grpSpPr>
        <p:sp>
          <p:nvSpPr>
            <p:cNvPr id="217" name="下矢印 216"/>
            <p:cNvSpPr/>
            <p:nvPr/>
          </p:nvSpPr>
          <p:spPr>
            <a:xfrm>
              <a:off x="2536871" y="1752717"/>
              <a:ext cx="332116" cy="112050"/>
            </a:xfrm>
            <a:prstGeom prst="downArrow">
              <a:avLst/>
            </a:prstGeom>
            <a:grpFill/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" name="正方形/長方形 217"/>
            <p:cNvSpPr/>
            <p:nvPr/>
          </p:nvSpPr>
          <p:spPr>
            <a:xfrm>
              <a:off x="2614226" y="1668283"/>
              <a:ext cx="171137" cy="61183"/>
            </a:xfrm>
            <a:prstGeom prst="rect">
              <a:avLst/>
            </a:prstGeom>
            <a:grpFill/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正方形/長方形 218"/>
            <p:cNvSpPr/>
            <p:nvPr/>
          </p:nvSpPr>
          <p:spPr>
            <a:xfrm>
              <a:off x="2614226" y="1574239"/>
              <a:ext cx="171137" cy="61183"/>
            </a:xfrm>
            <a:prstGeom prst="rect">
              <a:avLst/>
            </a:prstGeom>
            <a:grpFill/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" name="正方形/長方形 229"/>
            <p:cNvSpPr/>
            <p:nvPr/>
          </p:nvSpPr>
          <p:spPr>
            <a:xfrm>
              <a:off x="2614226" y="1475042"/>
              <a:ext cx="171137" cy="61183"/>
            </a:xfrm>
            <a:prstGeom prst="rect">
              <a:avLst/>
            </a:prstGeom>
            <a:grpFill/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" name="正方形/長方形 230"/>
            <p:cNvSpPr/>
            <p:nvPr/>
          </p:nvSpPr>
          <p:spPr>
            <a:xfrm>
              <a:off x="2614226" y="1380998"/>
              <a:ext cx="171137" cy="61183"/>
            </a:xfrm>
            <a:prstGeom prst="rect">
              <a:avLst/>
            </a:prstGeom>
            <a:grpFill/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8" name="直線コネクタ 7"/>
          <p:cNvCxnSpPr/>
          <p:nvPr/>
        </p:nvCxnSpPr>
        <p:spPr>
          <a:xfrm flipV="1">
            <a:off x="5292141" y="887135"/>
            <a:ext cx="0" cy="54190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テキスト ボックス 111"/>
          <p:cNvSpPr txBox="1"/>
          <p:nvPr/>
        </p:nvSpPr>
        <p:spPr>
          <a:xfrm>
            <a:off x="-9616" y="-22638"/>
            <a:ext cx="9915616" cy="369332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+mn-ea"/>
              </a:rPr>
              <a:t>これまでの取り組みの経過（都市</a:t>
            </a:r>
            <a:r>
              <a:rPr kumimoji="1" lang="ja-JP" altLang="en-US" b="1" dirty="0">
                <a:solidFill>
                  <a:schemeClr val="bg1"/>
                </a:solidFill>
                <a:latin typeface="+mn-ea"/>
              </a:rPr>
              <a:t>再生緊急整備地域検討協議会の経過</a:t>
            </a:r>
            <a:r>
              <a:rPr kumimoji="1" lang="ja-JP" altLang="en-US" b="1" dirty="0" smtClean="0">
                <a:solidFill>
                  <a:schemeClr val="bg1"/>
                </a:solidFill>
                <a:latin typeface="+mn-ea"/>
              </a:rPr>
              <a:t>など）</a:t>
            </a:r>
            <a:endParaRPr kumimoji="1" lang="ja-JP" altLang="en-US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173" name="直線矢印コネクタ 172">
            <a:extLst>
              <a:ext uri="{FF2B5EF4-FFF2-40B4-BE49-F238E27FC236}">
                <a16:creationId xmlns:a16="http://schemas.microsoft.com/office/drawing/2014/main" id="{54C23961-B1D6-4E0A-A1A6-4AB44E9E2D2B}"/>
              </a:ext>
            </a:extLst>
          </p:cNvPr>
          <p:cNvCxnSpPr>
            <a:cxnSpLocks/>
          </p:cNvCxnSpPr>
          <p:nvPr/>
        </p:nvCxnSpPr>
        <p:spPr>
          <a:xfrm>
            <a:off x="9266208" y="2239966"/>
            <a:ext cx="360000" cy="0"/>
          </a:xfrm>
          <a:prstGeom prst="straightConnector1">
            <a:avLst/>
          </a:prstGeom>
          <a:ln w="222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矢印コネクタ 174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1089007" y="3432638"/>
            <a:ext cx="396315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矢印コネクタ 191">
            <a:extLst>
              <a:ext uri="{FF2B5EF4-FFF2-40B4-BE49-F238E27FC236}">
                <a16:creationId xmlns:a16="http://schemas.microsoft.com/office/drawing/2014/main" id="{44F16E0B-F92B-40FD-A8DF-E3D2C24E618D}"/>
              </a:ext>
            </a:extLst>
          </p:cNvPr>
          <p:cNvCxnSpPr>
            <a:cxnSpLocks/>
          </p:cNvCxnSpPr>
          <p:nvPr/>
        </p:nvCxnSpPr>
        <p:spPr>
          <a:xfrm>
            <a:off x="6530340" y="2239966"/>
            <a:ext cx="2735868" cy="0"/>
          </a:xfrm>
          <a:prstGeom prst="straightConnector1">
            <a:avLst/>
          </a:prstGeom>
          <a:ln w="222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直線矢印コネクタ 223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1088129" y="5886884"/>
            <a:ext cx="480106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テキスト ボックス 225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1528119" y="5908677"/>
            <a:ext cx="3551722" cy="338554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プロジェクトの基礎検討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（新幹線新駅関連プロジェクト、民間都市開発プロジェクト）</a:t>
            </a:r>
          </a:p>
        </p:txBody>
      </p:sp>
      <p:sp>
        <p:nvSpPr>
          <p:cNvPr id="287" name="テキスト ボックス 286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6266017" y="5894242"/>
            <a:ext cx="2945347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民間プロジェクト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準備・本格化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89" name="直線矢印コネクタ 288">
            <a:extLst>
              <a:ext uri="{FF2B5EF4-FFF2-40B4-BE49-F238E27FC236}">
                <a16:creationId xmlns:a16="http://schemas.microsoft.com/office/drawing/2014/main" id="{44F16E0B-F92B-40FD-A8DF-E3D2C24E618D}"/>
              </a:ext>
            </a:extLst>
          </p:cNvPr>
          <p:cNvCxnSpPr>
            <a:cxnSpLocks/>
          </p:cNvCxnSpPr>
          <p:nvPr/>
        </p:nvCxnSpPr>
        <p:spPr>
          <a:xfrm>
            <a:off x="7938091" y="5305983"/>
            <a:ext cx="1621467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矢印コネクタ 109">
            <a:extLst>
              <a:ext uri="{FF2B5EF4-FFF2-40B4-BE49-F238E27FC236}">
                <a16:creationId xmlns:a16="http://schemas.microsoft.com/office/drawing/2014/main" id="{AD0147B3-7C70-4B2C-8C95-727F04C326A6}"/>
              </a:ext>
            </a:extLst>
          </p:cNvPr>
          <p:cNvCxnSpPr>
            <a:cxnSpLocks/>
          </p:cNvCxnSpPr>
          <p:nvPr/>
        </p:nvCxnSpPr>
        <p:spPr>
          <a:xfrm flipV="1">
            <a:off x="5553575" y="3847738"/>
            <a:ext cx="335619" cy="1"/>
          </a:xfrm>
          <a:prstGeom prst="straightConnector1">
            <a:avLst/>
          </a:prstGeom>
          <a:ln w="22225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12458" y="4266477"/>
            <a:ext cx="707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プロモー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ション等</a:t>
            </a:r>
          </a:p>
        </p:txBody>
      </p:sp>
      <p:sp>
        <p:nvSpPr>
          <p:cNvPr id="244" name="テキスト ボックス 243"/>
          <p:cNvSpPr txBox="1"/>
          <p:nvPr/>
        </p:nvSpPr>
        <p:spPr>
          <a:xfrm>
            <a:off x="220013" y="1572893"/>
            <a:ext cx="9635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リニア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中央新幹線</a:t>
            </a:r>
          </a:p>
        </p:txBody>
      </p:sp>
      <p:cxnSp>
        <p:nvCxnSpPr>
          <p:cNvPr id="254" name="直線矢印コネクタ 253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1088446" y="4322979"/>
            <a:ext cx="3791356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テキスト ボックス 263">
            <a:extLst>
              <a:ext uri="{FF2B5EF4-FFF2-40B4-BE49-F238E27FC236}">
                <a16:creationId xmlns:a16="http://schemas.microsoft.com/office/drawing/2014/main" id="{62117E53-BB5B-44CC-8695-4DCF9608E598}"/>
              </a:ext>
            </a:extLst>
          </p:cNvPr>
          <p:cNvSpPr txBox="1"/>
          <p:nvPr/>
        </p:nvSpPr>
        <p:spPr>
          <a:xfrm>
            <a:off x="2592179" y="3135779"/>
            <a:ext cx="838623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9" name="テキスト ボックス 268"/>
          <p:cNvSpPr txBox="1"/>
          <p:nvPr/>
        </p:nvSpPr>
        <p:spPr>
          <a:xfrm>
            <a:off x="273378" y="1977589"/>
            <a:ext cx="7697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北陸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新幹線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0" name="テキスト ボックス 269"/>
          <p:cNvSpPr txBox="1"/>
          <p:nvPr/>
        </p:nvSpPr>
        <p:spPr>
          <a:xfrm>
            <a:off x="299591" y="1020045"/>
            <a:ext cx="9359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主な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</a:t>
            </a:r>
          </a:p>
        </p:txBody>
      </p:sp>
      <p:sp>
        <p:nvSpPr>
          <p:cNvPr id="281" name="テキスト ボックス 280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1345902" y="4366117"/>
            <a:ext cx="1775292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国内外へ広く知ってもらう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92" name="直線矢印コネクタ 291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4879802" y="4322979"/>
            <a:ext cx="654441" cy="0"/>
          </a:xfrm>
          <a:prstGeom prst="straightConnector1">
            <a:avLst/>
          </a:prstGeom>
          <a:ln w="222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直線矢印コネクタ 297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 flipV="1">
            <a:off x="1089007" y="1755949"/>
            <a:ext cx="6514464" cy="95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テキスト ボックス 299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4000481" y="1589759"/>
            <a:ext cx="1553094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000" dirty="0"/>
              <a:t>東京・名古屋間</a:t>
            </a:r>
            <a:endParaRPr kumimoji="1" lang="ja-JP" altLang="en-US" sz="1000" dirty="0"/>
          </a:p>
        </p:txBody>
      </p:sp>
      <p:cxnSp>
        <p:nvCxnSpPr>
          <p:cNvPr id="153" name="直線コネクタ 152"/>
          <p:cNvCxnSpPr/>
          <p:nvPr/>
        </p:nvCxnSpPr>
        <p:spPr>
          <a:xfrm>
            <a:off x="220013" y="4266477"/>
            <a:ext cx="9500110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矢印コネクタ 175">
            <a:extLst>
              <a:ext uri="{FF2B5EF4-FFF2-40B4-BE49-F238E27FC236}">
                <a16:creationId xmlns:a16="http://schemas.microsoft.com/office/drawing/2014/main" id="{3751B0FA-D4A9-4456-9FF3-9BE4BFED584D}"/>
              </a:ext>
            </a:extLst>
          </p:cNvPr>
          <p:cNvCxnSpPr>
            <a:cxnSpLocks/>
          </p:cNvCxnSpPr>
          <p:nvPr/>
        </p:nvCxnSpPr>
        <p:spPr>
          <a:xfrm flipH="1">
            <a:off x="5522682" y="3500405"/>
            <a:ext cx="6256" cy="366087"/>
          </a:xfrm>
          <a:prstGeom prst="straightConnector1">
            <a:avLst/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テキスト ボックス 252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5265295" y="3569121"/>
            <a:ext cx="838623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策定</a:t>
            </a:r>
          </a:p>
        </p:txBody>
      </p:sp>
      <p:sp>
        <p:nvSpPr>
          <p:cNvPr id="156" name="楕円 196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5052162" y="3356140"/>
            <a:ext cx="144000" cy="1440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7" name="直線矢印コネクタ 156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5207767" y="3426743"/>
            <a:ext cx="215758" cy="1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星 5 176"/>
          <p:cNvSpPr/>
          <p:nvPr/>
        </p:nvSpPr>
        <p:spPr>
          <a:xfrm>
            <a:off x="5444259" y="3328468"/>
            <a:ext cx="179968" cy="176115"/>
          </a:xfrm>
          <a:prstGeom prst="star5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楕円 145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2917858" y="3360890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楕円 196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3892393" y="3363340"/>
            <a:ext cx="144000" cy="144000"/>
          </a:xfrm>
          <a:prstGeom prst="ellipse">
            <a:avLst/>
          </a:prstGeom>
          <a:solidFill>
            <a:srgbClr val="AFAB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191161" y="3033736"/>
            <a:ext cx="855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都市再生緊急整備地域検討協議会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1187227" y="4595046"/>
            <a:ext cx="2029194" cy="461665"/>
            <a:chOff x="1356625" y="4823790"/>
            <a:chExt cx="2029194" cy="461665"/>
          </a:xfrm>
        </p:grpSpPr>
        <p:sp>
          <p:nvSpPr>
            <p:cNvPr id="72" name="大かっこ 71"/>
            <p:cNvSpPr/>
            <p:nvPr/>
          </p:nvSpPr>
          <p:spPr>
            <a:xfrm>
              <a:off x="1356625" y="4832669"/>
              <a:ext cx="1992509" cy="406517"/>
            </a:xfrm>
            <a:prstGeom prst="bracketPair">
              <a:avLst>
                <a:gd name="adj" fmla="val 6074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148E167B-DF7B-4CA8-95AA-A595D38AE68B}"/>
                </a:ext>
              </a:extLst>
            </p:cNvPr>
            <p:cNvSpPr txBox="1"/>
            <p:nvPr/>
          </p:nvSpPr>
          <p:spPr>
            <a:xfrm>
              <a:off x="1420073" y="4823790"/>
              <a:ext cx="1965746" cy="461665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1">
              <a:spAutoFit/>
            </a:bodyPr>
            <a:lstStyle/>
            <a:p>
              <a:pPr algn="ctr"/>
              <a:r>
                <a:rPr lang="ja-JP" altLang="en-US" sz="1000" dirty="0"/>
                <a:t>個別・小規模の意見交換</a:t>
              </a:r>
              <a:endParaRPr lang="en-US" altLang="ja-JP" sz="1000" dirty="0"/>
            </a:p>
            <a:p>
              <a:pPr algn="ctr"/>
              <a:r>
                <a:rPr lang="ja-JP" altLang="en-US" sz="1000" dirty="0"/>
                <a:t>会議などを活用した情報の拡散</a:t>
              </a:r>
              <a:endParaRPr lang="en-US" altLang="ja-JP" sz="1000" dirty="0"/>
            </a:p>
            <a:p>
              <a:pPr algn="ctr"/>
              <a:r>
                <a:rPr lang="ja-JP" altLang="en-US" sz="1000" dirty="0"/>
                <a:t>海外への情報発信手法の検討</a:t>
              </a:r>
              <a:endParaRPr kumimoji="1" lang="en-US" altLang="ja-JP" sz="1000" dirty="0"/>
            </a:p>
          </p:txBody>
        </p:sp>
      </p:grp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54C23961-B1D6-4E0A-A1A6-4AB44E9E2D2B}"/>
              </a:ext>
            </a:extLst>
          </p:cNvPr>
          <p:cNvCxnSpPr>
            <a:cxnSpLocks/>
          </p:cNvCxnSpPr>
          <p:nvPr/>
        </p:nvCxnSpPr>
        <p:spPr>
          <a:xfrm>
            <a:off x="9229618" y="1849787"/>
            <a:ext cx="490505" cy="0"/>
          </a:xfrm>
          <a:prstGeom prst="straightConnector1">
            <a:avLst/>
          </a:prstGeom>
          <a:ln w="222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7642977" y="1847401"/>
            <a:ext cx="1584000" cy="0"/>
          </a:xfrm>
          <a:prstGeom prst="straightConnector1">
            <a:avLst/>
          </a:prstGeom>
          <a:ln w="222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7713114" y="1623436"/>
            <a:ext cx="1553094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000" dirty="0"/>
              <a:t>名古屋・大阪間</a:t>
            </a:r>
            <a:endParaRPr kumimoji="1" lang="ja-JP" altLang="en-US" sz="1000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8952502" y="2045783"/>
            <a:ext cx="838623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開業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8825231" y="1602157"/>
            <a:ext cx="838623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開業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7573667" y="1057796"/>
            <a:ext cx="838623" cy="338554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左岸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6410657" y="913491"/>
            <a:ext cx="818430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うめきた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先行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まちびらき</a:t>
            </a:r>
          </a:p>
        </p:txBody>
      </p:sp>
      <p:grpSp>
        <p:nvGrpSpPr>
          <p:cNvPr id="89" name="グループ化 88"/>
          <p:cNvGrpSpPr/>
          <p:nvPr/>
        </p:nvGrpSpPr>
        <p:grpSpPr>
          <a:xfrm>
            <a:off x="6999942" y="913228"/>
            <a:ext cx="861192" cy="595870"/>
            <a:chOff x="6699885" y="1628945"/>
            <a:chExt cx="861192" cy="595870"/>
          </a:xfrm>
        </p:grpSpPr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FA2926BE-F9BD-43FB-9A9A-5159F5A7DF4A}"/>
                </a:ext>
              </a:extLst>
            </p:cNvPr>
            <p:cNvSpPr txBox="1"/>
            <p:nvPr/>
          </p:nvSpPr>
          <p:spPr>
            <a:xfrm>
              <a:off x="6699885" y="1886261"/>
              <a:ext cx="838623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1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万博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開催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62117E53-BB5B-44CC-8695-4DCF9608E598}"/>
                </a:ext>
              </a:extLst>
            </p:cNvPr>
            <p:cNvSpPr txBox="1"/>
            <p:nvPr/>
          </p:nvSpPr>
          <p:spPr>
            <a:xfrm>
              <a:off x="6722454" y="1628945"/>
              <a:ext cx="838623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1">
              <a:spAutoFit/>
            </a:bodyPr>
            <a:lstStyle/>
            <a:p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2025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8578854" y="1071445"/>
            <a:ext cx="838623" cy="338554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左岸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延伸部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8027053" y="1052018"/>
            <a:ext cx="838623" cy="338554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なにわ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筋線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7801211" y="480575"/>
            <a:ext cx="838623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年代～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088129" y="1926365"/>
            <a:ext cx="6006088" cy="307777"/>
            <a:chOff x="661159" y="2530698"/>
            <a:chExt cx="6006088" cy="307777"/>
          </a:xfrm>
        </p:grpSpPr>
        <p:sp>
          <p:nvSpPr>
            <p:cNvPr id="193" name="テキスト ボックス 192">
              <a:extLst>
                <a:ext uri="{FF2B5EF4-FFF2-40B4-BE49-F238E27FC236}">
                  <a16:creationId xmlns:a16="http://schemas.microsoft.com/office/drawing/2014/main" id="{FA2926BE-F9BD-43FB-9A9A-5159F5A7DF4A}"/>
                </a:ext>
              </a:extLst>
            </p:cNvPr>
            <p:cNvSpPr txBox="1"/>
            <p:nvPr/>
          </p:nvSpPr>
          <p:spPr>
            <a:xfrm>
              <a:off x="5828624" y="2530698"/>
              <a:ext cx="838623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1">
              <a:spAutoFit/>
            </a:bodyPr>
            <a:lstStyle/>
            <a:p>
              <a:pPr algn="ctr"/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北陸新幹線</a:t>
              </a:r>
              <a:endPara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事業化</a:t>
              </a:r>
            </a:p>
          </p:txBody>
        </p:sp>
        <p:cxnSp>
          <p:nvCxnSpPr>
            <p:cNvPr id="222" name="直線矢印コネクタ 221">
              <a:extLst>
                <a:ext uri="{FF2B5EF4-FFF2-40B4-BE49-F238E27FC236}">
                  <a16:creationId xmlns:a16="http://schemas.microsoft.com/office/drawing/2014/main" id="{437B1F3F-83FF-4161-8E81-0A5A81610080}"/>
                </a:ext>
              </a:extLst>
            </p:cNvPr>
            <p:cNvCxnSpPr>
              <a:cxnSpLocks/>
            </p:cNvCxnSpPr>
            <p:nvPr/>
          </p:nvCxnSpPr>
          <p:spPr>
            <a:xfrm>
              <a:off x="661159" y="2837949"/>
              <a:ext cx="5442211" cy="0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FA2926BE-F9BD-43FB-9A9A-5159F5A7DF4A}"/>
                </a:ext>
              </a:extLst>
            </p:cNvPr>
            <p:cNvSpPr txBox="1"/>
            <p:nvPr/>
          </p:nvSpPr>
          <p:spPr>
            <a:xfrm>
              <a:off x="2973875" y="2621818"/>
              <a:ext cx="2197608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1">
              <a:spAutoFit/>
            </a:bodyPr>
            <a:lstStyle/>
            <a:p>
              <a:pPr algn="ctr"/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環境影響評価・事業化の手続き</a:t>
              </a:r>
            </a:p>
          </p:txBody>
        </p:sp>
      </p:grp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62117E53-BB5B-44CC-8695-4DCF9608E598}"/>
              </a:ext>
            </a:extLst>
          </p:cNvPr>
          <p:cNvSpPr txBox="1"/>
          <p:nvPr/>
        </p:nvSpPr>
        <p:spPr>
          <a:xfrm>
            <a:off x="3696805" y="3150472"/>
            <a:ext cx="838623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129124" y="5305983"/>
            <a:ext cx="952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新大阪駅周辺地域の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2191527" y="5135169"/>
            <a:ext cx="2111053" cy="588520"/>
            <a:chOff x="1024229" y="5658903"/>
            <a:chExt cx="2111053" cy="588520"/>
          </a:xfrm>
        </p:grpSpPr>
        <p:sp>
          <p:nvSpPr>
            <p:cNvPr id="105" name="角丸四角形 104"/>
            <p:cNvSpPr/>
            <p:nvPr/>
          </p:nvSpPr>
          <p:spPr>
            <a:xfrm>
              <a:off x="1170490" y="5658903"/>
              <a:ext cx="1855453" cy="588520"/>
            </a:xfrm>
            <a:prstGeom prst="roundRect">
              <a:avLst>
                <a:gd name="adj" fmla="val 9506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ash"/>
            </a:ln>
            <a:effectLst>
              <a:glow rad="63500">
                <a:schemeClr val="bg1"/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A2D51326-3780-4533-B72D-3F73EC999046}"/>
                </a:ext>
              </a:extLst>
            </p:cNvPr>
            <p:cNvSpPr txBox="1"/>
            <p:nvPr/>
          </p:nvSpPr>
          <p:spPr>
            <a:xfrm>
              <a:off x="1024229" y="5678811"/>
              <a:ext cx="2111053" cy="50783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1">
              <a:spAutoFit/>
            </a:bodyPr>
            <a:lstStyle/>
            <a:p>
              <a:pPr algn="ctr"/>
              <a:r>
                <a:rPr lang="ja-JP" altLang="en-US" sz="1100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新大阪駅エリアにおける</a:t>
              </a:r>
              <a:endParaRPr lang="en-US" altLang="ja-JP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100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都市再生に資する</a:t>
              </a:r>
              <a:endParaRPr lang="en-US" altLang="ja-JP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100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民間都市開発の機運の高まり</a:t>
              </a:r>
              <a:endParaRPr kumimoji="1" lang="ja-JP" altLang="en-US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7" name="楕円 106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1425454" y="3363340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楕円 107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1647877" y="3370927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楕円 108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1862202" y="3370927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62117E53-BB5B-44CC-8695-4DCF9608E598}"/>
              </a:ext>
            </a:extLst>
          </p:cNvPr>
          <p:cNvSpPr txBox="1"/>
          <p:nvPr/>
        </p:nvSpPr>
        <p:spPr>
          <a:xfrm>
            <a:off x="1272805" y="3168403"/>
            <a:ext cx="838623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148E167B-DF7B-4CA8-95AA-A595D38AE68B}"/>
              </a:ext>
            </a:extLst>
          </p:cNvPr>
          <p:cNvSpPr txBox="1"/>
          <p:nvPr/>
        </p:nvSpPr>
        <p:spPr>
          <a:xfrm>
            <a:off x="1294277" y="3532011"/>
            <a:ext cx="867204" cy="138499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900" dirty="0"/>
              <a:t>役割や導入機能</a:t>
            </a:r>
            <a:endParaRPr kumimoji="1" lang="en-US" altLang="ja-JP" sz="900" dirty="0"/>
          </a:p>
        </p:txBody>
      </p:sp>
      <p:cxnSp>
        <p:nvCxnSpPr>
          <p:cNvPr id="11" name="直線矢印コネクタ 10"/>
          <p:cNvCxnSpPr>
            <a:stCxn id="105" idx="0"/>
            <a:endCxn id="148" idx="4"/>
          </p:cNvCxnSpPr>
          <p:nvPr/>
        </p:nvCxnSpPr>
        <p:spPr>
          <a:xfrm flipV="1">
            <a:off x="3265515" y="3507340"/>
            <a:ext cx="698878" cy="16278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148E167B-DF7B-4CA8-95AA-A595D38AE68B}"/>
              </a:ext>
            </a:extLst>
          </p:cNvPr>
          <p:cNvSpPr txBox="1"/>
          <p:nvPr/>
        </p:nvSpPr>
        <p:spPr>
          <a:xfrm>
            <a:off x="2644785" y="3592873"/>
            <a:ext cx="2126041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kumimoji="1" lang="en-US" altLang="ja-JP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3</a:t>
            </a:r>
            <a:r>
              <a:rPr kumimoji="1" lang="ja-JP" altLang="en-US" sz="800" dirty="0" err="1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つの</a:t>
            </a:r>
            <a:r>
              <a:rPr kumimoji="1" lang="ja-JP" altLang="en-US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導入機能の検討の深度化など</a:t>
            </a:r>
            <a:endParaRPr kumimoji="1" lang="en-US" altLang="ja-JP" sz="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kumimoji="1" lang="ja-JP" altLang="en-US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・新型コロナ危機を契機とした社会変化</a:t>
            </a:r>
            <a:endParaRPr kumimoji="1" lang="en-US" altLang="ja-JP" sz="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kumimoji="1" lang="ja-JP" altLang="en-US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・交通結節、交流促進、都市空間機能</a:t>
            </a:r>
            <a:endParaRPr kumimoji="1" lang="en-US" altLang="ja-JP" sz="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kumimoji="1" lang="ja-JP" altLang="en-US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・民間都市開発の誘導イメージ</a:t>
            </a:r>
            <a:endParaRPr kumimoji="1" lang="en-US" altLang="ja-JP" sz="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kumimoji="1" lang="ja-JP" altLang="en-US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・３</a:t>
            </a:r>
            <a:r>
              <a:rPr kumimoji="1" lang="en-US" altLang="ja-JP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D</a:t>
            </a:r>
            <a:r>
              <a:rPr kumimoji="1" lang="ja-JP" altLang="en-US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都市モデルの作成</a:t>
            </a:r>
            <a:endParaRPr kumimoji="1" lang="en-US" altLang="ja-JP" sz="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5292141" y="399389"/>
            <a:ext cx="0" cy="4877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>
            <a:extLst>
              <a:ext uri="{FF2B5EF4-FFF2-40B4-BE49-F238E27FC236}">
                <a16:creationId xmlns:a16="http://schemas.microsoft.com/office/drawing/2014/main" id="{3751B0FA-D4A9-4456-9FF3-9BE4BFED584D}"/>
              </a:ext>
            </a:extLst>
          </p:cNvPr>
          <p:cNvCxnSpPr>
            <a:cxnSpLocks/>
          </p:cNvCxnSpPr>
          <p:nvPr/>
        </p:nvCxnSpPr>
        <p:spPr>
          <a:xfrm>
            <a:off x="5526100" y="3619693"/>
            <a:ext cx="0" cy="1100187"/>
          </a:xfrm>
          <a:prstGeom prst="straightConnector1">
            <a:avLst/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グループ化 21"/>
          <p:cNvGrpSpPr/>
          <p:nvPr/>
        </p:nvGrpSpPr>
        <p:grpSpPr>
          <a:xfrm>
            <a:off x="5532589" y="4297178"/>
            <a:ext cx="4238771" cy="46894"/>
            <a:chOff x="5532589" y="4593114"/>
            <a:chExt cx="4238771" cy="46894"/>
          </a:xfrm>
        </p:grpSpPr>
        <p:cxnSp>
          <p:nvCxnSpPr>
            <p:cNvPr id="102" name="直線矢印コネクタ 101">
              <a:extLst>
                <a:ext uri="{FF2B5EF4-FFF2-40B4-BE49-F238E27FC236}">
                  <a16:creationId xmlns:a16="http://schemas.microsoft.com/office/drawing/2014/main" id="{437B1F3F-83FF-4161-8E81-0A5A81610080}"/>
                </a:ext>
              </a:extLst>
            </p:cNvPr>
            <p:cNvCxnSpPr>
              <a:cxnSpLocks/>
            </p:cNvCxnSpPr>
            <p:nvPr/>
          </p:nvCxnSpPr>
          <p:spPr>
            <a:xfrm>
              <a:off x="6130764" y="4618915"/>
              <a:ext cx="3640596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正方形/長方形 20"/>
            <p:cNvSpPr/>
            <p:nvPr/>
          </p:nvSpPr>
          <p:spPr>
            <a:xfrm>
              <a:off x="6039800" y="4594289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5934370" y="4594289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5828980" y="4594289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5726358" y="4593114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5623736" y="4593114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正方形/長方形 120"/>
            <p:cNvSpPr/>
            <p:nvPr/>
          </p:nvSpPr>
          <p:spPr>
            <a:xfrm>
              <a:off x="5532589" y="4593114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楕円 24"/>
          <p:cNvSpPr>
            <a:spLocks noChangeAspect="1"/>
          </p:cNvSpPr>
          <p:nvPr/>
        </p:nvSpPr>
        <p:spPr>
          <a:xfrm>
            <a:off x="5916485" y="3764755"/>
            <a:ext cx="165385" cy="16538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矢印コネクタ 121">
            <a:extLst>
              <a:ext uri="{FF2B5EF4-FFF2-40B4-BE49-F238E27FC236}">
                <a16:creationId xmlns:a16="http://schemas.microsoft.com/office/drawing/2014/main" id="{AD0147B3-7C70-4B2C-8C95-727F04C326A6}"/>
              </a:ext>
            </a:extLst>
          </p:cNvPr>
          <p:cNvCxnSpPr>
            <a:cxnSpLocks/>
          </p:cNvCxnSpPr>
          <p:nvPr/>
        </p:nvCxnSpPr>
        <p:spPr>
          <a:xfrm>
            <a:off x="6081870" y="3854919"/>
            <a:ext cx="3695889" cy="0"/>
          </a:xfrm>
          <a:prstGeom prst="straightConnector1">
            <a:avLst/>
          </a:prstGeom>
          <a:ln w="22225" cmpd="sng"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5265295" y="479135"/>
            <a:ext cx="1202023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R4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年度～）</a:t>
            </a:r>
          </a:p>
        </p:txBody>
      </p:sp>
      <p:sp>
        <p:nvSpPr>
          <p:cNvPr id="125" name="楕円 124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1112585" y="3359608"/>
            <a:ext cx="144000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148E167B-DF7B-4CA8-95AA-A595D38AE68B}"/>
              </a:ext>
            </a:extLst>
          </p:cNvPr>
          <p:cNvSpPr txBox="1"/>
          <p:nvPr/>
        </p:nvSpPr>
        <p:spPr>
          <a:xfrm>
            <a:off x="1126847" y="3912982"/>
            <a:ext cx="867204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900" dirty="0"/>
              <a:t>候補地域の公表</a:t>
            </a:r>
            <a:endParaRPr kumimoji="1" lang="en-US" altLang="ja-JP" sz="900" dirty="0"/>
          </a:p>
          <a:p>
            <a:pPr algn="ctr"/>
            <a:r>
              <a:rPr kumimoji="1" lang="en-US" altLang="ja-JP" sz="900" dirty="0"/>
              <a:t>2018.8</a:t>
            </a:r>
          </a:p>
        </p:txBody>
      </p:sp>
      <p:cxnSp>
        <p:nvCxnSpPr>
          <p:cNvPr id="233" name="直線コネクタ 232"/>
          <p:cNvCxnSpPr>
            <a:stCxn id="125" idx="5"/>
          </p:cNvCxnSpPr>
          <p:nvPr/>
        </p:nvCxnSpPr>
        <p:spPr>
          <a:xfrm>
            <a:off x="1235497" y="3482520"/>
            <a:ext cx="213143" cy="421459"/>
          </a:xfrm>
          <a:prstGeom prst="line">
            <a:avLst/>
          </a:prstGeom>
          <a:ln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4969295" y="4388147"/>
            <a:ext cx="3897534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lang="ja-JP" altLang="en-US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民間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都市開発促進プロモーション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8" name="グループ化 127"/>
          <p:cNvGrpSpPr/>
          <p:nvPr/>
        </p:nvGrpSpPr>
        <p:grpSpPr>
          <a:xfrm>
            <a:off x="5504442" y="4719880"/>
            <a:ext cx="4238771" cy="46894"/>
            <a:chOff x="5532589" y="4593114"/>
            <a:chExt cx="4238771" cy="46894"/>
          </a:xfrm>
        </p:grpSpPr>
        <p:cxnSp>
          <p:nvCxnSpPr>
            <p:cNvPr id="129" name="直線矢印コネクタ 128">
              <a:extLst>
                <a:ext uri="{FF2B5EF4-FFF2-40B4-BE49-F238E27FC236}">
                  <a16:creationId xmlns:a16="http://schemas.microsoft.com/office/drawing/2014/main" id="{437B1F3F-83FF-4161-8E81-0A5A81610080}"/>
                </a:ext>
              </a:extLst>
            </p:cNvPr>
            <p:cNvCxnSpPr>
              <a:cxnSpLocks/>
            </p:cNvCxnSpPr>
            <p:nvPr/>
          </p:nvCxnSpPr>
          <p:spPr>
            <a:xfrm>
              <a:off x="6130764" y="4618915"/>
              <a:ext cx="3640596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正方形/長方形 129"/>
            <p:cNvSpPr/>
            <p:nvPr/>
          </p:nvSpPr>
          <p:spPr>
            <a:xfrm>
              <a:off x="6039800" y="4594289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5934370" y="4594289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5828980" y="4594289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正方形/長方形 132"/>
            <p:cNvSpPr/>
            <p:nvPr/>
          </p:nvSpPr>
          <p:spPr>
            <a:xfrm>
              <a:off x="5726358" y="4593114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5623736" y="4593114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5532589" y="4593114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5658477" y="4787754"/>
            <a:ext cx="2172177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ソフト施策の検討と実装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8255235" y="2748238"/>
            <a:ext cx="838623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開業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7229087" y="2591806"/>
            <a:ext cx="1499647" cy="47983"/>
            <a:chOff x="7140187" y="2604506"/>
            <a:chExt cx="1499647" cy="47983"/>
          </a:xfrm>
        </p:grpSpPr>
        <p:cxnSp>
          <p:nvCxnSpPr>
            <p:cNvPr id="140" name="直線矢印コネクタ 139">
              <a:extLst>
                <a:ext uri="{FF2B5EF4-FFF2-40B4-BE49-F238E27FC236}">
                  <a16:creationId xmlns:a16="http://schemas.microsoft.com/office/drawing/2014/main" id="{437B1F3F-83FF-4161-8E81-0A5A81610080}"/>
                </a:ext>
              </a:extLst>
            </p:cNvPr>
            <p:cNvCxnSpPr>
              <a:cxnSpLocks/>
            </p:cNvCxnSpPr>
            <p:nvPr/>
          </p:nvCxnSpPr>
          <p:spPr>
            <a:xfrm>
              <a:off x="8366927" y="2623526"/>
              <a:ext cx="272907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正方形/長方形 140"/>
            <p:cNvSpPr/>
            <p:nvPr/>
          </p:nvSpPr>
          <p:spPr>
            <a:xfrm>
              <a:off x="7647398" y="2606770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7541968" y="2606770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7436578" y="2606770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7333956" y="2605595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7231334" y="2605595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7140187" y="2605595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正方形/長方形 151"/>
            <p:cNvSpPr/>
            <p:nvPr/>
          </p:nvSpPr>
          <p:spPr>
            <a:xfrm>
              <a:off x="8265255" y="2605681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8159825" y="2605681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8054435" y="2605681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7951813" y="2604506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7849191" y="2604506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7758044" y="2604506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71" name="直線矢印コネクタ 170">
            <a:extLst>
              <a:ext uri="{FF2B5EF4-FFF2-40B4-BE49-F238E27FC236}">
                <a16:creationId xmlns:a16="http://schemas.microsoft.com/office/drawing/2014/main" id="{AD0147B3-7C70-4B2C-8C95-727F04C326A6}"/>
              </a:ext>
            </a:extLst>
          </p:cNvPr>
          <p:cNvCxnSpPr>
            <a:cxnSpLocks/>
          </p:cNvCxnSpPr>
          <p:nvPr/>
        </p:nvCxnSpPr>
        <p:spPr>
          <a:xfrm flipV="1">
            <a:off x="5667479" y="3428293"/>
            <a:ext cx="4070991" cy="1"/>
          </a:xfrm>
          <a:prstGeom prst="straightConnector1">
            <a:avLst/>
          </a:prstGeom>
          <a:ln w="22225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8" name="グループ化 257"/>
          <p:cNvGrpSpPr/>
          <p:nvPr/>
        </p:nvGrpSpPr>
        <p:grpSpPr>
          <a:xfrm>
            <a:off x="8748885" y="2589996"/>
            <a:ext cx="877323" cy="46894"/>
            <a:chOff x="8670934" y="2619786"/>
            <a:chExt cx="877323" cy="46894"/>
          </a:xfrm>
        </p:grpSpPr>
        <p:grpSp>
          <p:nvGrpSpPr>
            <p:cNvPr id="178" name="グループ化 177"/>
            <p:cNvGrpSpPr/>
            <p:nvPr/>
          </p:nvGrpSpPr>
          <p:grpSpPr>
            <a:xfrm>
              <a:off x="8670934" y="2619786"/>
              <a:ext cx="567909" cy="46894"/>
              <a:chOff x="7292587" y="2783140"/>
              <a:chExt cx="567909" cy="46894"/>
            </a:xfrm>
          </p:grpSpPr>
          <p:sp>
            <p:nvSpPr>
              <p:cNvPr id="179" name="正方形/長方形 178"/>
              <p:cNvSpPr/>
              <p:nvPr/>
            </p:nvSpPr>
            <p:spPr>
              <a:xfrm>
                <a:off x="7799798" y="2784315"/>
                <a:ext cx="60698" cy="45719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0" name="正方形/長方形 179"/>
              <p:cNvSpPr/>
              <p:nvPr/>
            </p:nvSpPr>
            <p:spPr>
              <a:xfrm>
                <a:off x="7694368" y="2784315"/>
                <a:ext cx="60698" cy="45719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1" name="正方形/長方形 180"/>
              <p:cNvSpPr/>
              <p:nvPr/>
            </p:nvSpPr>
            <p:spPr>
              <a:xfrm>
                <a:off x="7588978" y="2784315"/>
                <a:ext cx="60698" cy="45719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" name="正方形/長方形 182"/>
              <p:cNvSpPr/>
              <p:nvPr/>
            </p:nvSpPr>
            <p:spPr>
              <a:xfrm>
                <a:off x="7486356" y="2783140"/>
                <a:ext cx="60698" cy="45719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" name="正方形/長方形 183"/>
              <p:cNvSpPr/>
              <p:nvPr/>
            </p:nvSpPr>
            <p:spPr>
              <a:xfrm>
                <a:off x="7383734" y="2783140"/>
                <a:ext cx="60698" cy="45719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" name="正方形/長方形 184"/>
              <p:cNvSpPr/>
              <p:nvPr/>
            </p:nvSpPr>
            <p:spPr>
              <a:xfrm>
                <a:off x="7292587" y="2783140"/>
                <a:ext cx="60698" cy="45719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86" name="直線矢印コネクタ 185">
              <a:extLst>
                <a:ext uri="{FF2B5EF4-FFF2-40B4-BE49-F238E27FC236}">
                  <a16:creationId xmlns:a16="http://schemas.microsoft.com/office/drawing/2014/main" id="{437B1F3F-83FF-4161-8E81-0A5A81610080}"/>
                </a:ext>
              </a:extLst>
            </p:cNvPr>
            <p:cNvCxnSpPr>
              <a:cxnSpLocks/>
            </p:cNvCxnSpPr>
            <p:nvPr/>
          </p:nvCxnSpPr>
          <p:spPr>
            <a:xfrm>
              <a:off x="9286697" y="2649337"/>
              <a:ext cx="26156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"/>
          <p:cNvGrpSpPr/>
          <p:nvPr/>
        </p:nvGrpSpPr>
        <p:grpSpPr>
          <a:xfrm>
            <a:off x="6084687" y="2622315"/>
            <a:ext cx="332116" cy="649253"/>
            <a:chOff x="2536871" y="1574239"/>
            <a:chExt cx="332116" cy="290528"/>
          </a:xfrm>
        </p:grpSpPr>
        <p:sp>
          <p:nvSpPr>
            <p:cNvPr id="7" name="下矢印 6"/>
            <p:cNvSpPr/>
            <p:nvPr/>
          </p:nvSpPr>
          <p:spPr>
            <a:xfrm>
              <a:off x="2536871" y="1752717"/>
              <a:ext cx="332116" cy="112050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614226" y="1668283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2614226" y="1574239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4859186" y="3134656"/>
            <a:ext cx="516530" cy="1692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回　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B72F98D1-897E-46A9-92B0-5E1DB6640F67}"/>
              </a:ext>
            </a:extLst>
          </p:cNvPr>
          <p:cNvSpPr txBox="1"/>
          <p:nvPr/>
        </p:nvSpPr>
        <p:spPr>
          <a:xfrm>
            <a:off x="5341958" y="3913389"/>
            <a:ext cx="1905355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新大阪駅エリアの都市再生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緊急整備地域指定（予定）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A61B0A3E-72A4-48A6-B4AD-B47CFDC2B269}"/>
              </a:ext>
            </a:extLst>
          </p:cNvPr>
          <p:cNvSpPr txBox="1"/>
          <p:nvPr/>
        </p:nvSpPr>
        <p:spPr>
          <a:xfrm>
            <a:off x="5162308" y="2299095"/>
            <a:ext cx="124154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9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環境影響評価準備書</a:t>
            </a:r>
            <a:endParaRPr kumimoji="1" lang="en-US" altLang="ja-JP" sz="900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（駅位置の方向性</a:t>
            </a:r>
            <a:r>
              <a:rPr lang="ja-JP" altLang="en-US" sz="9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）</a:t>
            </a:r>
            <a:endParaRPr kumimoji="1" lang="ja-JP" altLang="en-US" sz="9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163" name="楕円 196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2207015" y="3356140"/>
            <a:ext cx="144000" cy="1440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1072697" y="2911651"/>
            <a:ext cx="1696881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000" b="1" dirty="0"/>
              <a:t>まちづくり方針の骨格</a:t>
            </a:r>
            <a:endParaRPr kumimoji="1" lang="en-US" altLang="ja-JP" sz="1000" b="1" dirty="0"/>
          </a:p>
          <a:p>
            <a:pPr algn="ctr"/>
            <a:r>
              <a:rPr kumimoji="1" lang="en-US" altLang="ja-JP" sz="1000" b="1" dirty="0"/>
              <a:t>2019.1</a:t>
            </a:r>
            <a:r>
              <a:rPr kumimoji="1" lang="ja-JP" altLang="en-US" sz="1000" b="1" dirty="0"/>
              <a:t>～</a:t>
            </a:r>
            <a:r>
              <a:rPr kumimoji="1" lang="en-US" altLang="ja-JP" sz="1000" b="1" dirty="0"/>
              <a:t>2020.3</a:t>
            </a:r>
          </a:p>
        </p:txBody>
      </p:sp>
      <p:cxnSp>
        <p:nvCxnSpPr>
          <p:cNvPr id="167" name="直線コネクタ 166"/>
          <p:cNvCxnSpPr>
            <a:endCxn id="163" idx="0"/>
          </p:cNvCxnSpPr>
          <p:nvPr/>
        </p:nvCxnSpPr>
        <p:spPr>
          <a:xfrm>
            <a:off x="2149785" y="3068614"/>
            <a:ext cx="129230" cy="287526"/>
          </a:xfrm>
          <a:prstGeom prst="line">
            <a:avLst/>
          </a:prstGeom>
          <a:ln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コネクタ 167"/>
          <p:cNvCxnSpPr>
            <a:stCxn id="169" idx="2"/>
            <a:endCxn id="148" idx="0"/>
          </p:cNvCxnSpPr>
          <p:nvPr/>
        </p:nvCxnSpPr>
        <p:spPr>
          <a:xfrm>
            <a:off x="3809234" y="2999746"/>
            <a:ext cx="155159" cy="363594"/>
          </a:xfrm>
          <a:prstGeom prst="line">
            <a:avLst/>
          </a:prstGeom>
          <a:ln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2960793" y="2691969"/>
            <a:ext cx="169688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000" b="1" dirty="0"/>
              <a:t>現時点でまちづくり方針を</a:t>
            </a:r>
            <a:endParaRPr kumimoji="1" lang="en-US" altLang="ja-JP" sz="1000" b="1" dirty="0"/>
          </a:p>
          <a:p>
            <a:pPr algn="ctr"/>
            <a:r>
              <a:rPr kumimoji="1" lang="ja-JP" altLang="en-US" sz="1000" b="1" dirty="0"/>
              <a:t>取りまとめる方向性を確認</a:t>
            </a:r>
            <a:endParaRPr kumimoji="1" lang="en-US" altLang="ja-JP" sz="1000" b="1" dirty="0"/>
          </a:p>
        </p:txBody>
      </p:sp>
      <p:sp>
        <p:nvSpPr>
          <p:cNvPr id="172" name="テキスト ボックス 171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3783151" y="4283762"/>
            <a:ext cx="1682156" cy="5078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まちづくり方針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（素案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新大阪・淡路・十三全体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構想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新大阪駅エリア計画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82" name="直線コネクタ 181"/>
          <p:cNvCxnSpPr>
            <a:stCxn id="156" idx="3"/>
            <a:endCxn id="172" idx="0"/>
          </p:cNvCxnSpPr>
          <p:nvPr/>
        </p:nvCxnSpPr>
        <p:spPr>
          <a:xfrm flipH="1">
            <a:off x="4624229" y="3479052"/>
            <a:ext cx="449021" cy="804710"/>
          </a:xfrm>
          <a:prstGeom prst="line">
            <a:avLst/>
          </a:prstGeom>
          <a:ln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テキスト ボックス 190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7249222" y="2954907"/>
            <a:ext cx="2414632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tIns="0" rIns="0" bIns="0" rtlCol="0" anchor="t" anchorCtr="1">
            <a:spAutoFit/>
          </a:bodyPr>
          <a:lstStyle/>
          <a:p>
            <a:r>
              <a:rPr kumimoji="1" lang="ja-JP" altLang="en-US" sz="1100" dirty="0">
                <a:solidFill>
                  <a:srgbClr val="FF66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新大阪駅エリア計画の更新</a:t>
            </a:r>
            <a:endParaRPr kumimoji="1" lang="en-US" altLang="ja-JP" sz="1100" dirty="0">
              <a:solidFill>
                <a:srgbClr val="FF66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rgbClr val="FF66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十三駅及び淡路駅エリア計画の作成</a:t>
            </a:r>
            <a:r>
              <a:rPr kumimoji="1" lang="en-US" altLang="ja-JP" sz="1100" dirty="0">
                <a:solidFill>
                  <a:srgbClr val="FF66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</a:p>
        </p:txBody>
      </p:sp>
      <p:grpSp>
        <p:nvGrpSpPr>
          <p:cNvPr id="194" name="グループ化 193"/>
          <p:cNvGrpSpPr/>
          <p:nvPr/>
        </p:nvGrpSpPr>
        <p:grpSpPr>
          <a:xfrm rot="16200000">
            <a:off x="6468672" y="3273540"/>
            <a:ext cx="332116" cy="319014"/>
            <a:chOff x="2536871" y="1574239"/>
            <a:chExt cx="332116" cy="290528"/>
          </a:xfrm>
        </p:grpSpPr>
        <p:sp>
          <p:nvSpPr>
            <p:cNvPr id="195" name="下矢印 194"/>
            <p:cNvSpPr/>
            <p:nvPr/>
          </p:nvSpPr>
          <p:spPr>
            <a:xfrm>
              <a:off x="2536871" y="1752717"/>
              <a:ext cx="332116" cy="112050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2614226" y="1668283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2614226" y="1574239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8" name="楕円 197"/>
          <p:cNvSpPr>
            <a:spLocks noChangeAspect="1"/>
          </p:cNvSpPr>
          <p:nvPr/>
        </p:nvSpPr>
        <p:spPr>
          <a:xfrm>
            <a:off x="7807268" y="3764755"/>
            <a:ext cx="165385" cy="165385"/>
          </a:xfrm>
          <a:prstGeom prst="ellipse">
            <a:avLst/>
          </a:prstGeom>
          <a:solidFill>
            <a:schemeClr val="accent2">
              <a:alpha val="56000"/>
            </a:schemeClr>
          </a:solidFill>
          <a:ln>
            <a:solidFill>
              <a:schemeClr val="accent2">
                <a:lumMod val="50000"/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テキスト ボックス 198">
            <a:extLst>
              <a:ext uri="{FF2B5EF4-FFF2-40B4-BE49-F238E27FC236}">
                <a16:creationId xmlns:a16="http://schemas.microsoft.com/office/drawing/2014/main" id="{B72F98D1-897E-46A9-92B0-5E1DB6640F67}"/>
              </a:ext>
            </a:extLst>
          </p:cNvPr>
          <p:cNvSpPr txBox="1"/>
          <p:nvPr/>
        </p:nvSpPr>
        <p:spPr>
          <a:xfrm>
            <a:off x="7981788" y="3611976"/>
            <a:ext cx="1738335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十三駅・淡路駅エリア</a:t>
            </a:r>
            <a:r>
              <a:rPr kumimoji="1" lang="ja-JP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の都市再生緊急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整備地域の指定（想定）</a:t>
            </a:r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1" name="楕円 196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6880431" y="3363340"/>
            <a:ext cx="1929151" cy="144000"/>
          </a:xfrm>
          <a:prstGeom prst="ellipse">
            <a:avLst/>
          </a:prstGeom>
          <a:solidFill>
            <a:srgbClr val="AFABAB">
              <a:alpha val="61000"/>
            </a:srgb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4" name="直線矢印コネクタ 203">
            <a:extLst>
              <a:ext uri="{FF2B5EF4-FFF2-40B4-BE49-F238E27FC236}">
                <a16:creationId xmlns:a16="http://schemas.microsoft.com/office/drawing/2014/main" id="{3751B0FA-D4A9-4456-9FF3-9BE4BFED584D}"/>
              </a:ext>
            </a:extLst>
          </p:cNvPr>
          <p:cNvCxnSpPr>
            <a:cxnSpLocks/>
          </p:cNvCxnSpPr>
          <p:nvPr/>
        </p:nvCxnSpPr>
        <p:spPr>
          <a:xfrm>
            <a:off x="7882012" y="3430532"/>
            <a:ext cx="11637" cy="345753"/>
          </a:xfrm>
          <a:prstGeom prst="straightConnector1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矢印コネクタ 209">
            <a:extLst>
              <a:ext uri="{FF2B5EF4-FFF2-40B4-BE49-F238E27FC236}">
                <a16:creationId xmlns:a16="http://schemas.microsoft.com/office/drawing/2014/main" id="{44F16E0B-F92B-40FD-A8DF-E3D2C24E618D}"/>
              </a:ext>
            </a:extLst>
          </p:cNvPr>
          <p:cNvCxnSpPr>
            <a:cxnSpLocks/>
          </p:cNvCxnSpPr>
          <p:nvPr/>
        </p:nvCxnSpPr>
        <p:spPr>
          <a:xfrm>
            <a:off x="7136666" y="5757778"/>
            <a:ext cx="2422892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6880432" y="5570500"/>
            <a:ext cx="2945347" cy="161583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新幹線新駅関連プロジェクト</a:t>
            </a:r>
          </a:p>
        </p:txBody>
      </p:sp>
      <p:cxnSp>
        <p:nvCxnSpPr>
          <p:cNvPr id="220" name="直線矢印コネクタ 219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5995068" y="5886884"/>
            <a:ext cx="3564490" cy="0"/>
          </a:xfrm>
          <a:prstGeom prst="straightConnector1">
            <a:avLst/>
          </a:prstGeom>
          <a:ln w="2222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 flipV="1">
            <a:off x="6039800" y="5750393"/>
            <a:ext cx="1102684" cy="132740"/>
          </a:xfrm>
          <a:prstGeom prst="straightConnector1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テキスト ボックス 224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8116933" y="5111482"/>
            <a:ext cx="1723574" cy="410369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十三駅・淡路駅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エリアのまちづくり</a:t>
            </a:r>
          </a:p>
        </p:txBody>
      </p:sp>
      <p:sp>
        <p:nvSpPr>
          <p:cNvPr id="227" name="テキスト ボックス 226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4567126" y="6084300"/>
            <a:ext cx="2945347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新しいまちづくりの始動</a:t>
            </a:r>
          </a:p>
        </p:txBody>
      </p:sp>
      <p:sp>
        <p:nvSpPr>
          <p:cNvPr id="228" name="楕円 227"/>
          <p:cNvSpPr>
            <a:spLocks noChangeAspect="1"/>
          </p:cNvSpPr>
          <p:nvPr/>
        </p:nvSpPr>
        <p:spPr>
          <a:xfrm>
            <a:off x="5916485" y="5796566"/>
            <a:ext cx="165385" cy="16538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9" name="テキスト ボックス 228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5163254" y="5547849"/>
            <a:ext cx="2945347" cy="161583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新大阪駅エリア</a:t>
            </a:r>
          </a:p>
        </p:txBody>
      </p:sp>
      <p:sp>
        <p:nvSpPr>
          <p:cNvPr id="58" name="フリーフォーム 57"/>
          <p:cNvSpPr/>
          <p:nvPr/>
        </p:nvSpPr>
        <p:spPr>
          <a:xfrm>
            <a:off x="5996940" y="5326380"/>
            <a:ext cx="1859280" cy="464820"/>
          </a:xfrm>
          <a:custGeom>
            <a:avLst/>
            <a:gdLst>
              <a:gd name="connsiteX0" fmla="*/ 0 w 1859280"/>
              <a:gd name="connsiteY0" fmla="*/ 464820 h 464820"/>
              <a:gd name="connsiteX1" fmla="*/ 220980 w 1859280"/>
              <a:gd name="connsiteY1" fmla="*/ 0 h 464820"/>
              <a:gd name="connsiteX2" fmla="*/ 1859280 w 1859280"/>
              <a:gd name="connsiteY2" fmla="*/ 0 h 464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280" h="464820">
                <a:moveTo>
                  <a:pt x="0" y="464820"/>
                </a:moveTo>
                <a:lnTo>
                  <a:pt x="220980" y="0"/>
                </a:lnTo>
                <a:lnTo>
                  <a:pt x="1859280" y="0"/>
                </a:lnTo>
              </a:path>
            </a:pathLst>
          </a:custGeom>
          <a:noFill/>
          <a:ln w="22225">
            <a:solidFill>
              <a:schemeClr val="accent1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楕円 186"/>
          <p:cNvSpPr>
            <a:spLocks noChangeAspect="1"/>
          </p:cNvSpPr>
          <p:nvPr/>
        </p:nvSpPr>
        <p:spPr>
          <a:xfrm>
            <a:off x="7068862" y="3745512"/>
            <a:ext cx="165385" cy="165385"/>
          </a:xfrm>
          <a:prstGeom prst="ellipse">
            <a:avLst/>
          </a:prstGeom>
          <a:solidFill>
            <a:schemeClr val="accent2">
              <a:alpha val="56000"/>
            </a:schemeClr>
          </a:solidFill>
          <a:ln>
            <a:solidFill>
              <a:schemeClr val="accent2">
                <a:lumMod val="50000"/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テキスト ボックス 187">
            <a:extLst>
              <a:ext uri="{FF2B5EF4-FFF2-40B4-BE49-F238E27FC236}">
                <a16:creationId xmlns:a16="http://schemas.microsoft.com/office/drawing/2014/main" id="{B72F98D1-897E-46A9-92B0-5E1DB6640F67}"/>
              </a:ext>
            </a:extLst>
          </p:cNvPr>
          <p:cNvSpPr txBox="1"/>
          <p:nvPr/>
        </p:nvSpPr>
        <p:spPr>
          <a:xfrm>
            <a:off x="6941506" y="3949652"/>
            <a:ext cx="2021302" cy="492443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新大阪駅エリアの</a:t>
            </a:r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特定都市再生緊急整備地域の指定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9" name="テキスト ボックス 188">
            <a:extLst>
              <a:ext uri="{FF2B5EF4-FFF2-40B4-BE49-F238E27FC236}">
                <a16:creationId xmlns:a16="http://schemas.microsoft.com/office/drawing/2014/main" id="{A61B0A3E-72A4-48A6-B4AD-B47CFDC2B269}"/>
              </a:ext>
            </a:extLst>
          </p:cNvPr>
          <p:cNvSpPr txBox="1"/>
          <p:nvPr/>
        </p:nvSpPr>
        <p:spPr>
          <a:xfrm>
            <a:off x="6322953" y="3535900"/>
            <a:ext cx="2594836" cy="138499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まちづくり方針の更新</a:t>
            </a:r>
            <a:endParaRPr kumimoji="1" lang="ja-JP" altLang="en-US" sz="900" dirty="0"/>
          </a:p>
        </p:txBody>
      </p:sp>
      <p:cxnSp>
        <p:nvCxnSpPr>
          <p:cNvPr id="190" name="直線矢印コネクタ 189">
            <a:extLst>
              <a:ext uri="{FF2B5EF4-FFF2-40B4-BE49-F238E27FC236}">
                <a16:creationId xmlns:a16="http://schemas.microsoft.com/office/drawing/2014/main" id="{3751B0FA-D4A9-4456-9FF3-9BE4BFED584D}"/>
              </a:ext>
            </a:extLst>
          </p:cNvPr>
          <p:cNvCxnSpPr>
            <a:cxnSpLocks/>
          </p:cNvCxnSpPr>
          <p:nvPr/>
        </p:nvCxnSpPr>
        <p:spPr>
          <a:xfrm>
            <a:off x="7136666" y="3430532"/>
            <a:ext cx="11637" cy="345753"/>
          </a:xfrm>
          <a:prstGeom prst="straightConnector1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テキスト ボックス 199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2204080" y="2997674"/>
            <a:ext cx="1696881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en-US" altLang="ja-JP" sz="1000" b="1" dirty="0"/>
              <a:t>2020.10</a:t>
            </a:r>
          </a:p>
        </p:txBody>
      </p:sp>
      <p:sp>
        <p:nvSpPr>
          <p:cNvPr id="202" name="テキスト ボックス 201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3299995" y="2997674"/>
            <a:ext cx="1696881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en-US" altLang="ja-JP" sz="1000" b="1" dirty="0"/>
              <a:t>2021.8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54913" y="543963"/>
            <a:ext cx="1184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（想定）</a:t>
            </a:r>
          </a:p>
        </p:txBody>
      </p:sp>
      <p:sp>
        <p:nvSpPr>
          <p:cNvPr id="205" name="テキスト ボックス 5">
            <a:extLst>
              <a:ext uri="{FF2B5EF4-FFF2-40B4-BE49-F238E27FC236}">
                <a16:creationId xmlns:a16="http://schemas.microsoft.com/office/drawing/2014/main" id="{A17ADFE5-559D-431D-B0EC-88163A4F2642}"/>
              </a:ext>
            </a:extLst>
          </p:cNvPr>
          <p:cNvSpPr txBox="1"/>
          <p:nvPr/>
        </p:nvSpPr>
        <p:spPr>
          <a:xfrm>
            <a:off x="9090660" y="75489"/>
            <a:ext cx="697382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ja-JP" sz="1400" kern="1200" dirty="0">
                <a:solidFill>
                  <a:srgbClr val="000000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kumimoji="1" lang="ja-JP" altLang="en-US" sz="1400" kern="1200" dirty="0">
                <a:solidFill>
                  <a:srgbClr val="000000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4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2225">
          <a:prstDash val="sysDash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</TotalTime>
  <Words>448</Words>
  <PresentationFormat>A4 210 x 297 mm</PresentationFormat>
  <Paragraphs>104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2021-12-06T09:53:12Z</cp:lastPrinted>
  <dcterms:created xsi:type="dcterms:W3CDTF">2021-11-16T05:07:40Z</dcterms:created>
  <dcterms:modified xsi:type="dcterms:W3CDTF">2022-01-31T04:44:06Z</dcterms:modified>
</cp:coreProperties>
</file>