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5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94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18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39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03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35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90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3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4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6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15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F3F96-EB61-4E4D-B558-E26CE2F1AF93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8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481317" y="5951848"/>
            <a:ext cx="1555956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大阪商工会議所　</a:t>
            </a:r>
            <a:endParaRPr lang="en-US" altLang="ja-JP" sz="1050" dirty="0"/>
          </a:p>
          <a:p>
            <a:r>
              <a:rPr lang="ja-JP" altLang="en-US" sz="1050" kern="0" dirty="0">
                <a:latin typeface="+mn-ea"/>
                <a:cs typeface="Times New Roman" panose="02020603050405020304" pitchFamily="18" charset="0"/>
              </a:rPr>
              <a:t>地域</a:t>
            </a:r>
            <a:r>
              <a:rPr lang="ja-JP" altLang="en-US" sz="1050" kern="0" dirty="0" smtClean="0">
                <a:latin typeface="+mn-ea"/>
                <a:cs typeface="Times New Roman" panose="02020603050405020304" pitchFamily="18" charset="0"/>
              </a:rPr>
              <a:t>振興部部長</a:t>
            </a:r>
            <a:endParaRPr lang="ja-JP" altLang="en-US" sz="1050" kern="0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1050" kern="0" dirty="0">
                <a:latin typeface="+mn-ea"/>
              </a:rPr>
              <a:t>　　楠本　浩司（代理）</a:t>
            </a:r>
          </a:p>
        </p:txBody>
      </p:sp>
      <p:sp>
        <p:nvSpPr>
          <p:cNvPr id="22" name="円/楕円 21"/>
          <p:cNvSpPr/>
          <p:nvPr/>
        </p:nvSpPr>
        <p:spPr>
          <a:xfrm>
            <a:off x="4249310" y="319286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3" name="円/楕円 22"/>
          <p:cNvSpPr/>
          <p:nvPr/>
        </p:nvSpPr>
        <p:spPr>
          <a:xfrm>
            <a:off x="4790957" y="319286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4" name="円/楕円 23"/>
          <p:cNvSpPr/>
          <p:nvPr/>
        </p:nvSpPr>
        <p:spPr>
          <a:xfrm>
            <a:off x="5368518" y="319286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009469" y="7046623"/>
            <a:ext cx="966534" cy="1615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/>
              <a:t>〈</a:t>
            </a:r>
            <a:r>
              <a:rPr kumimoji="1" lang="ja-JP" altLang="en-US" sz="1050" dirty="0"/>
              <a:t>事　務　局</a:t>
            </a:r>
            <a:r>
              <a:rPr kumimoji="1" lang="en-US" altLang="ja-JP" sz="1050" dirty="0"/>
              <a:t>〉</a:t>
            </a:r>
            <a:endParaRPr kumimoji="1" lang="ja-JP" altLang="en-US" sz="105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105602" y="7250452"/>
            <a:ext cx="323165" cy="2102949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大阪市　淀川区長</a:t>
            </a:r>
            <a:endParaRPr lang="en-US" altLang="ja-JP" sz="1050" dirty="0"/>
          </a:p>
          <a:p>
            <a:r>
              <a:rPr lang="ja-JP" altLang="en-US" sz="1050" dirty="0"/>
              <a:t>　　                                     岡本　多加志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38335" y="7250452"/>
            <a:ext cx="323165" cy="2198347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大阪市　東淀川区長</a:t>
            </a:r>
            <a:endParaRPr lang="en-US" altLang="ja-JP" sz="1050" dirty="0"/>
          </a:p>
          <a:p>
            <a:r>
              <a:rPr lang="ja-JP" altLang="en-US" sz="1050" kern="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　　                           西山　忠邦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87228" y="4593050"/>
            <a:ext cx="1445892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阪急電鉄㈱　　</a:t>
            </a:r>
            <a:endParaRPr lang="en-US" altLang="ja-JP" sz="1050" dirty="0"/>
          </a:p>
          <a:p>
            <a:r>
              <a:rPr lang="ja-JP" altLang="en-US" sz="1050" dirty="0"/>
              <a:t>上席常務取締役</a:t>
            </a:r>
          </a:p>
          <a:p>
            <a:r>
              <a:rPr kumimoji="1" lang="ja-JP" altLang="en-US" sz="1050" dirty="0"/>
              <a:t>　　</a:t>
            </a:r>
            <a:r>
              <a:rPr lang="ja-JP" altLang="en-US" sz="1050" dirty="0">
                <a:latin typeface="ＭＳ Ｐゴシック" panose="020B0600070205080204" pitchFamily="50" charset="-128"/>
              </a:rPr>
              <a:t>上村　正美</a:t>
            </a:r>
            <a:endParaRPr lang="ja-JP" altLang="en-US" sz="1050" kern="100" dirty="0">
              <a:latin typeface="ＭＳ Ｐゴシック" panose="020B060007020508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81317" y="5272449"/>
            <a:ext cx="1478522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大阪市高速電気軌道㈱</a:t>
            </a:r>
            <a:endParaRPr lang="en-US" altLang="ja-JP" sz="1050" dirty="0"/>
          </a:p>
          <a:p>
            <a:r>
              <a:rPr lang="zh-TW" altLang="en-US" sz="105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常務取締役</a:t>
            </a:r>
            <a:endParaRPr lang="en-US" altLang="ja-JP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/>
              <a:t>　　堀　元治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047664" y="1786109"/>
            <a:ext cx="323165" cy="1559456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大阪府　副知事</a:t>
            </a:r>
            <a:endParaRPr lang="en-US" altLang="ja-JP" sz="1050" dirty="0"/>
          </a:p>
          <a:p>
            <a:r>
              <a:rPr lang="ja-JP" altLang="en-US" sz="1050" dirty="0"/>
              <a:t>　　　　　　　　田中　清剛</a:t>
            </a:r>
            <a:endParaRPr lang="en-US" altLang="ja-JP" sz="105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527319" y="1796500"/>
            <a:ext cx="323165" cy="1402138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大阪市　副市長</a:t>
            </a:r>
            <a:endParaRPr lang="en-US" altLang="ja-JP" sz="1050" dirty="0"/>
          </a:p>
          <a:p>
            <a:r>
              <a:rPr lang="ja-JP" altLang="en-US" sz="1050" dirty="0"/>
              <a:t>　　　　　　　　高橋　徹</a:t>
            </a:r>
            <a:endParaRPr lang="en-US" altLang="ja-JP" sz="105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684661" y="721824"/>
            <a:ext cx="323165" cy="256424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京都大学経営管理大学院　特任教授</a:t>
            </a:r>
            <a:endParaRPr lang="en-US" altLang="ja-JP" sz="1050" dirty="0"/>
          </a:p>
          <a:p>
            <a:r>
              <a:rPr lang="ja-JP" altLang="en-US" sz="1050" dirty="0"/>
              <a:t>　　　　　　　　　　　　　　　　　　　　 小林　潔司</a:t>
            </a:r>
            <a:endParaRPr lang="en-US" altLang="ja-JP" sz="105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019115" y="1568713"/>
            <a:ext cx="407981" cy="1615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（会長）</a:t>
            </a:r>
            <a:endParaRPr lang="en-US" altLang="ja-JP" sz="105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540249" y="1573989"/>
            <a:ext cx="411763" cy="1615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（座長）</a:t>
            </a:r>
            <a:endParaRPr lang="en-US" altLang="ja-JP" sz="1050" dirty="0"/>
          </a:p>
        </p:txBody>
      </p:sp>
      <p:sp>
        <p:nvSpPr>
          <p:cNvPr id="51" name="円/楕円 50"/>
          <p:cNvSpPr/>
          <p:nvPr/>
        </p:nvSpPr>
        <p:spPr>
          <a:xfrm>
            <a:off x="2395447" y="4763424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1" name="円/楕円 60"/>
          <p:cNvSpPr/>
          <p:nvPr/>
        </p:nvSpPr>
        <p:spPr>
          <a:xfrm>
            <a:off x="3592558" y="6849314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2" name="円/楕円 61"/>
          <p:cNvSpPr/>
          <p:nvPr/>
        </p:nvSpPr>
        <p:spPr>
          <a:xfrm>
            <a:off x="4057129" y="6849314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3" name="円/楕円 62"/>
          <p:cNvSpPr/>
          <p:nvPr/>
        </p:nvSpPr>
        <p:spPr>
          <a:xfrm>
            <a:off x="4572500" y="6849314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4" name="円/楕円 63"/>
          <p:cNvSpPr/>
          <p:nvPr/>
        </p:nvSpPr>
        <p:spPr>
          <a:xfrm>
            <a:off x="5049770" y="6849314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049770" y="7046623"/>
            <a:ext cx="1087352" cy="1615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/>
              <a:t>〈</a:t>
            </a:r>
            <a:r>
              <a:rPr kumimoji="1" lang="ja-JP" altLang="en-US" sz="1050" dirty="0"/>
              <a:t>事　務　局</a:t>
            </a:r>
            <a:r>
              <a:rPr kumimoji="1" lang="en-US" altLang="ja-JP" sz="1050" dirty="0"/>
              <a:t>〉</a:t>
            </a:r>
            <a:endParaRPr kumimoji="1" lang="ja-JP" altLang="en-US" sz="105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418431" y="7253991"/>
            <a:ext cx="323165" cy="206849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大阪都市計画局長</a:t>
            </a:r>
            <a:endParaRPr lang="en-US" altLang="ja-JP" sz="1050" dirty="0"/>
          </a:p>
          <a:p>
            <a:r>
              <a:rPr lang="ja-JP" altLang="en-US" sz="1050" dirty="0"/>
              <a:t>　　　　　　　                       角田　悟史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0395" y="103909"/>
            <a:ext cx="6797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第６回　新大阪駅周辺地域都市再生緊急整備地域検討協議会会議　配席図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383537" y="7221878"/>
            <a:ext cx="323165" cy="2311545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大阪市　計画調整局　計画部長</a:t>
            </a:r>
            <a:endParaRPr lang="en-US" altLang="ja-JP" sz="1050" dirty="0"/>
          </a:p>
          <a:p>
            <a:r>
              <a:rPr lang="ja-JP" altLang="en-US" sz="1050" dirty="0"/>
              <a:t>　　　　　　　        　　　　　山田　裕文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023539" y="7060295"/>
            <a:ext cx="939521" cy="1615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altLang="ja-JP" sz="1050" dirty="0"/>
              <a:t>〈</a:t>
            </a:r>
            <a:r>
              <a:rPr lang="ja-JP" altLang="en-US" sz="1050" dirty="0"/>
              <a:t>オブザーバー</a:t>
            </a:r>
            <a:r>
              <a:rPr lang="en-US" altLang="ja-JP" sz="1050" dirty="0"/>
              <a:t>〉</a:t>
            </a:r>
            <a:endParaRPr lang="ja-JP" altLang="en-US" sz="105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302657" y="723281"/>
            <a:ext cx="323165" cy="2637234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大阪府立大学研究推進機構　教授</a:t>
            </a:r>
            <a:endParaRPr lang="en-US" altLang="ja-JP" sz="1050" dirty="0"/>
          </a:p>
          <a:p>
            <a:r>
              <a:rPr lang="ja-JP" altLang="en-US" sz="1050" dirty="0"/>
              <a:t>    　　　　　　　　　　　　　　　　   　　橋爪　紳也</a:t>
            </a:r>
            <a:endParaRPr lang="en-US" altLang="ja-JP" sz="1050" dirty="0"/>
          </a:p>
        </p:txBody>
      </p:sp>
      <p:sp>
        <p:nvSpPr>
          <p:cNvPr id="58" name="円/楕円 63"/>
          <p:cNvSpPr/>
          <p:nvPr/>
        </p:nvSpPr>
        <p:spPr>
          <a:xfrm>
            <a:off x="5533245" y="6849314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2" name="円/楕円 71"/>
          <p:cNvSpPr/>
          <p:nvPr/>
        </p:nvSpPr>
        <p:spPr>
          <a:xfrm>
            <a:off x="2395447" y="407773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5" name="フリーフォーム 4"/>
          <p:cNvSpPr/>
          <p:nvPr/>
        </p:nvSpPr>
        <p:spPr>
          <a:xfrm rot="10800000">
            <a:off x="2677544" y="3459370"/>
            <a:ext cx="3442862" cy="3310222"/>
          </a:xfrm>
          <a:custGeom>
            <a:avLst/>
            <a:gdLst>
              <a:gd name="connsiteX0" fmla="*/ 0 w 3276600"/>
              <a:gd name="connsiteY0" fmla="*/ 19050 h 3543300"/>
              <a:gd name="connsiteX1" fmla="*/ 0 w 3276600"/>
              <a:gd name="connsiteY1" fmla="*/ 352425 h 3543300"/>
              <a:gd name="connsiteX2" fmla="*/ 2886075 w 3276600"/>
              <a:gd name="connsiteY2" fmla="*/ 352425 h 3543300"/>
              <a:gd name="connsiteX3" fmla="*/ 2886075 w 3276600"/>
              <a:gd name="connsiteY3" fmla="*/ 3200400 h 3543300"/>
              <a:gd name="connsiteX4" fmla="*/ 0 w 3276600"/>
              <a:gd name="connsiteY4" fmla="*/ 3200400 h 3543300"/>
              <a:gd name="connsiteX5" fmla="*/ 0 w 3276600"/>
              <a:gd name="connsiteY5" fmla="*/ 3543300 h 3543300"/>
              <a:gd name="connsiteX6" fmla="*/ 3276600 w 3276600"/>
              <a:gd name="connsiteY6" fmla="*/ 3543300 h 3543300"/>
              <a:gd name="connsiteX7" fmla="*/ 3276600 w 3276600"/>
              <a:gd name="connsiteY7" fmla="*/ 0 h 3543300"/>
              <a:gd name="connsiteX8" fmla="*/ 0 w 3276600"/>
              <a:gd name="connsiteY8" fmla="*/ 0 h 3543300"/>
              <a:gd name="connsiteX9" fmla="*/ 0 w 3276600"/>
              <a:gd name="connsiteY9" fmla="*/ 361950 h 354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76600" h="3543300">
                <a:moveTo>
                  <a:pt x="0" y="19050"/>
                </a:moveTo>
                <a:lnTo>
                  <a:pt x="0" y="352425"/>
                </a:lnTo>
                <a:lnTo>
                  <a:pt x="2886075" y="352425"/>
                </a:lnTo>
                <a:lnTo>
                  <a:pt x="2886075" y="3200400"/>
                </a:lnTo>
                <a:lnTo>
                  <a:pt x="0" y="3200400"/>
                </a:lnTo>
                <a:lnTo>
                  <a:pt x="0" y="3543300"/>
                </a:lnTo>
                <a:lnTo>
                  <a:pt x="3276600" y="3543300"/>
                </a:lnTo>
                <a:lnTo>
                  <a:pt x="3276600" y="0"/>
                </a:lnTo>
                <a:lnTo>
                  <a:pt x="0" y="0"/>
                </a:lnTo>
                <a:lnTo>
                  <a:pt x="0" y="36195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/楕円 21"/>
          <p:cNvSpPr/>
          <p:nvPr/>
        </p:nvSpPr>
        <p:spPr>
          <a:xfrm>
            <a:off x="3641655" y="318516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39" name="円/楕円 50"/>
          <p:cNvSpPr/>
          <p:nvPr/>
        </p:nvSpPr>
        <p:spPr>
          <a:xfrm>
            <a:off x="2395447" y="6122222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40" name="円/楕円 71"/>
          <p:cNvSpPr/>
          <p:nvPr/>
        </p:nvSpPr>
        <p:spPr>
          <a:xfrm>
            <a:off x="2395447" y="544282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81317" y="3831307"/>
            <a:ext cx="2557076" cy="6463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/>
              <a:t>西日本旅客鉄道㈱　　</a:t>
            </a:r>
            <a:endParaRPr lang="en-US" altLang="ja-JP" sz="1050" dirty="0"/>
          </a:p>
          <a:p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代表取締役副社長兼執行役員</a:t>
            </a:r>
            <a:endParaRPr lang="en-US" altLang="zh-TW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総合企画本部長</a:t>
            </a:r>
          </a:p>
          <a:p>
            <a:r>
              <a:rPr kumimoji="1" lang="ja-JP" altLang="en-US" sz="1050" dirty="0"/>
              <a:t>　　</a:t>
            </a:r>
            <a:r>
              <a:rPr lang="ja-JP" altLang="en-US" sz="1050" dirty="0">
                <a:latin typeface="ＭＳ Ｐゴシック" panose="020B0600070205080204" pitchFamily="50" charset="-128"/>
              </a:rPr>
              <a:t>倉坂　昇治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980246" y="7270344"/>
            <a:ext cx="323165" cy="2263079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大阪都市計画局　</a:t>
            </a:r>
            <a:r>
              <a:rPr lang="ja-JP" altLang="en-US" sz="1050" dirty="0" smtClean="0"/>
              <a:t>技監</a:t>
            </a:r>
            <a:endParaRPr lang="en-US" altLang="ja-JP" sz="1050" dirty="0" smtClean="0"/>
          </a:p>
          <a:p>
            <a:r>
              <a:rPr lang="ja-JP" altLang="en-US" sz="1050" dirty="0"/>
              <a:t>　　　　　  　　　　　　　　</a:t>
            </a:r>
            <a:r>
              <a:rPr lang="ja-JP" altLang="en-US" sz="1050" dirty="0" smtClean="0"/>
              <a:t>　尾花　英次郎</a:t>
            </a:r>
            <a:endParaRPr lang="ja-JP" altLang="en-US" sz="105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934957" y="7250452"/>
            <a:ext cx="323165" cy="2311545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大阪市　計画調整局長</a:t>
            </a:r>
            <a:endParaRPr lang="en-US" altLang="ja-JP" sz="1050" dirty="0"/>
          </a:p>
          <a:p>
            <a:r>
              <a:rPr lang="ja-JP" altLang="en-US" sz="1050" dirty="0"/>
              <a:t>　　　　　　　        　　　　　寺本　譲</a:t>
            </a:r>
          </a:p>
        </p:txBody>
      </p:sp>
      <p:sp>
        <p:nvSpPr>
          <p:cNvPr id="52" name="円/楕円 60"/>
          <p:cNvSpPr/>
          <p:nvPr/>
        </p:nvSpPr>
        <p:spPr>
          <a:xfrm>
            <a:off x="3171456" y="6849314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</p:spTree>
    <p:extLst>
      <p:ext uri="{BB962C8B-B14F-4D97-AF65-F5344CB8AC3E}">
        <p14:creationId xmlns:p14="http://schemas.microsoft.com/office/powerpoint/2010/main" val="3242002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2022-02-04T02:18:07Z</dcterms:modified>
</cp:coreProperties>
</file>