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72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 snapToGrid="0">
      <p:cViewPr>
        <p:scale>
          <a:sx n="100" d="100"/>
          <a:sy n="100" d="100"/>
        </p:scale>
        <p:origin x="1224" y="-1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529" cy="497524"/>
          </a:xfrm>
          <a:prstGeom prst="rect">
            <a:avLst/>
          </a:prstGeom>
        </p:spPr>
        <p:txBody>
          <a:bodyPr vert="horz" lIns="91532" tIns="45766" rIns="91532" bIns="4576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4" y="0"/>
            <a:ext cx="2950529" cy="497524"/>
          </a:xfrm>
          <a:prstGeom prst="rect">
            <a:avLst/>
          </a:prstGeom>
        </p:spPr>
        <p:txBody>
          <a:bodyPr vert="horz" lIns="91532" tIns="45766" rIns="91532" bIns="45766" rtlCol="0"/>
          <a:lstStyle>
            <a:lvl1pPr algn="r">
              <a:defRPr sz="1200"/>
            </a:lvl1pPr>
          </a:lstStyle>
          <a:p>
            <a:fld id="{C0985EF9-88FF-43B0-95B4-EB3CAD744870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2" tIns="45766" rIns="91532" bIns="4576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</p:spPr>
        <p:txBody>
          <a:bodyPr vert="horz" lIns="91532" tIns="45766" rIns="91532" bIns="4576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1814"/>
            <a:ext cx="2950529" cy="497524"/>
          </a:xfrm>
          <a:prstGeom prst="rect">
            <a:avLst/>
          </a:prstGeom>
        </p:spPr>
        <p:txBody>
          <a:bodyPr vert="horz" lIns="91532" tIns="45766" rIns="91532" bIns="4576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4" y="9441814"/>
            <a:ext cx="2950529" cy="497524"/>
          </a:xfrm>
          <a:prstGeom prst="rect">
            <a:avLst/>
          </a:prstGeom>
        </p:spPr>
        <p:txBody>
          <a:bodyPr vert="horz" lIns="91532" tIns="45766" rIns="91532" bIns="45766" rtlCol="0" anchor="b"/>
          <a:lstStyle>
            <a:lvl1pPr algn="r">
              <a:defRPr sz="1200"/>
            </a:lvl1pPr>
          </a:lstStyle>
          <a:p>
            <a:fld id="{810741BC-D784-4F40-9D2A-2F51B9320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62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70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9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6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2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6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73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66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19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87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47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5869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BC24-E30C-4F9F-9699-D2D2B8D40A1D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8C3E-9E0F-49CE-9D32-3D7344D3A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03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24476"/>
              </p:ext>
            </p:extLst>
          </p:nvPr>
        </p:nvGraphicFramePr>
        <p:xfrm>
          <a:off x="152399" y="492176"/>
          <a:ext cx="6591301" cy="89847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98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692">
                  <a:extLst>
                    <a:ext uri="{9D8B030D-6E8A-4147-A177-3AD203B41FA5}">
                      <a16:colId xmlns:a16="http://schemas.microsoft.com/office/drawing/2014/main" val="3788991464"/>
                    </a:ext>
                  </a:extLst>
                </a:gridCol>
              </a:tblGrid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■国の関係行政機関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氏名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備考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出欠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内閣府 地方創生推進事務局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参事官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中野　穣治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web</a:t>
                      </a: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国土交通省　近畿地方整備局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建政部長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伊藤　康行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web</a:t>
                      </a: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国土交通省　近畿運輸局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交通政策部長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飯田　修章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web</a:t>
                      </a: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3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■地方公共団体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大阪府　副知事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田中　清剛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会長・構成員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大阪市　副市長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高橋　徹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座長・構成員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〇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kern="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大阪市　淀川区長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岡本　多加志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オブザーバー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○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大阪市　東淀川区長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西山　忠邦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オブザーバー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○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3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■民間事業者等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7946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西日本旅客鉄道株式会社</a:t>
                      </a:r>
                      <a:endParaRPr kumimoji="1" lang="en-US" altLang="zh-CN" sz="1200" kern="1200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  <a:r>
                        <a:rPr kumimoji="1"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代表取締役副社長兼執行役員 総合企画本部長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倉坂　昇治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阪急電鉄株式会社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上席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常務</a:t>
                      </a: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取締役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上村　正美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zh-TW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大阪市高速電気軌道株式会社　常務取締役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堀　元治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indent="152400"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独立行政法人都市再生機構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理事・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西日</a:t>
                      </a: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本支社長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田中　伸和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web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243"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■経済団体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379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公益社団法人関西経済連合会　専務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理事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　　　　　　　　　　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　（理事・地域連携部長）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関　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</a:rPr>
                        <a:t>総一郎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（神田　彰）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ｗ</a:t>
                      </a:r>
                      <a:r>
                        <a:rPr lang="en-US" altLang="ja-JP" sz="1200" b="0" kern="10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eb</a:t>
                      </a:r>
                      <a:endParaRPr lang="en-US" altLang="ja-JP" sz="1200" b="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代理）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379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大阪商工会議所　常務理事・事務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局長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　　　　　　　　　　　　　　　　（地域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振興部部長</a:t>
                      </a: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近藤　博宣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（楠本　浩司） 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（代理）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一般社団法人関西経済同友会　常任幹事・事務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局長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廣瀬　</a:t>
                      </a:r>
                      <a:r>
                        <a:rPr lang="ja-JP" sz="1200" kern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茂夫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構成員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×</a:t>
                      </a: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43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1335" marR="61335" marT="26000" marB="312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■学識経験者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</a:rPr>
                        <a:t>　京都大学経営管理大学院　</a:t>
                      </a:r>
                      <a:r>
                        <a:rPr lang="ja-JP" altLang="en-U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特任</a:t>
                      </a:r>
                      <a:r>
                        <a:rPr lang="ja-JP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教授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</a:rPr>
                        <a:t>小林　潔司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委員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〇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大阪府立</a:t>
                      </a:r>
                      <a:r>
                        <a:rPr lang="ja-JP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大学</a:t>
                      </a:r>
                      <a:r>
                        <a:rPr lang="ja-JP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研究推進機構</a:t>
                      </a: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教授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橋爪　紳也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委員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〇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32746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名古屋大学未来社会創造機構　教授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2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森川　高行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委員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ＭＳ Ｐゴシック" panose="020B0600070205080204" pitchFamily="50" charset="-128"/>
                        </a:rPr>
                        <a:t>web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1335" marR="61335" marT="26000" marB="31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643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335" marR="61335" marT="26000" marB="312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1335" marR="61335" marT="26000" marB="3120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" y="-1191"/>
            <a:ext cx="6858000" cy="3231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ja-JP" altLang="en-US" sz="14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６</a:t>
            </a:r>
            <a:r>
              <a:rPr lang="ja-JP" altLang="en-US" sz="145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　新</a:t>
            </a:r>
            <a:r>
              <a:rPr lang="ja-JP" altLang="en-US" sz="14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大阪駅周辺地域都市再生緊急整備地域検討協議会会議</a:t>
            </a:r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出席者一覧</a:t>
            </a:r>
            <a:endParaRPr lang="ja-JP" altLang="en-US" sz="1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9257" y="9571696"/>
            <a:ext cx="5281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事務局</a:t>
            </a:r>
            <a:r>
              <a:rPr lang="ja-JP" altLang="en-US" sz="1200" dirty="0" smtClean="0"/>
              <a:t>は大阪府・大阪市大阪都市計画局、大阪市</a:t>
            </a:r>
            <a:r>
              <a:rPr lang="ja-JP" altLang="en-US" sz="1200" dirty="0"/>
              <a:t>計画調整</a:t>
            </a:r>
            <a:r>
              <a:rPr lang="ja-JP" altLang="en-US" sz="1200" dirty="0" smtClean="0"/>
              <a:t>局</a:t>
            </a:r>
            <a:r>
              <a:rPr lang="ja-JP" altLang="en-US" sz="1200" dirty="0"/>
              <a:t>が務める。</a:t>
            </a:r>
          </a:p>
        </p:txBody>
      </p:sp>
    </p:spTree>
    <p:extLst>
      <p:ext uri="{BB962C8B-B14F-4D97-AF65-F5344CB8AC3E}">
        <p14:creationId xmlns:p14="http://schemas.microsoft.com/office/powerpoint/2010/main" val="202472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