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4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AE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8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46ADF-704A-4086-BA4A-42F3D709A008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264CB-3094-47BA-BAF1-3779EB2E69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93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府内の病院の意向状況について、昨年度、国及び府で調査を実施させていただきました。</a:t>
            </a:r>
            <a:endParaRPr kumimoji="1" lang="en-US" altLang="ja-JP" dirty="0"/>
          </a:p>
          <a:p>
            <a:r>
              <a:rPr kumimoji="1" lang="en-US" altLang="ja-JP" dirty="0"/>
              <a:t>506</a:t>
            </a:r>
            <a:r>
              <a:rPr kumimoji="1" lang="ja-JP" altLang="en-US" dirty="0"/>
              <a:t>病院の内、</a:t>
            </a:r>
            <a:r>
              <a:rPr kumimoji="1" lang="en-US" altLang="ja-JP" dirty="0"/>
              <a:t>A</a:t>
            </a:r>
            <a:r>
              <a:rPr kumimoji="1" lang="ja-JP" altLang="en-US" dirty="0"/>
              <a:t>水準の意向は</a:t>
            </a:r>
            <a:r>
              <a:rPr kumimoji="1" lang="en-US" altLang="ja-JP" dirty="0"/>
              <a:t>280</a:t>
            </a:r>
            <a:r>
              <a:rPr kumimoji="1" lang="ja-JP" altLang="en-US" dirty="0"/>
              <a:t>病院、</a:t>
            </a:r>
            <a:r>
              <a:rPr kumimoji="1" lang="en-US" altLang="ja-JP" dirty="0"/>
              <a:t>B</a:t>
            </a:r>
            <a:r>
              <a:rPr kumimoji="1" lang="ja-JP" altLang="en-US" dirty="0"/>
              <a:t>・</a:t>
            </a:r>
            <a:r>
              <a:rPr kumimoji="1" lang="en-US" altLang="ja-JP" dirty="0"/>
              <a:t>C</a:t>
            </a:r>
            <a:r>
              <a:rPr kumimoji="1" lang="ja-JP" altLang="en-US" dirty="0"/>
              <a:t>水準の意向は</a:t>
            </a:r>
            <a:r>
              <a:rPr kumimoji="1" lang="en-US" altLang="ja-JP" dirty="0"/>
              <a:t>81</a:t>
            </a:r>
            <a:r>
              <a:rPr kumimoji="1" lang="ja-JP" altLang="en-US" dirty="0"/>
              <a:t>病院、未回答（方針不明）は</a:t>
            </a:r>
            <a:r>
              <a:rPr kumimoji="1" lang="en-US" altLang="ja-JP" dirty="0"/>
              <a:t>145</a:t>
            </a:r>
            <a:r>
              <a:rPr kumimoji="1" lang="ja-JP" altLang="en-US" dirty="0"/>
              <a:t>病院</a:t>
            </a:r>
            <a:r>
              <a:rPr kumimoji="1" lang="ja-JP" altLang="en-US"/>
              <a:t>となって</a:t>
            </a:r>
            <a:r>
              <a:rPr kumimoji="1" lang="ja-JP" altLang="en-US" dirty="0"/>
              <a:t>います。</a:t>
            </a:r>
            <a:endParaRPr kumimoji="1" lang="en-US" altLang="ja-JP" dirty="0"/>
          </a:p>
          <a:p>
            <a:r>
              <a:rPr kumimoji="1" lang="ja-JP" altLang="en-US" dirty="0"/>
              <a:t>また、このうち、大学病院及び公立・公的病院の意向を参考に記載しております。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96BCA-6322-4795-BC6D-FFC20053067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432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4323-0570-45C1-876F-A69A94AC960E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CF87-6099-495E-BAC7-1644FB604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921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4323-0570-45C1-876F-A69A94AC960E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CF87-6099-495E-BAC7-1644FB604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561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4323-0570-45C1-876F-A69A94AC960E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CF87-6099-495E-BAC7-1644FB604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519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4323-0570-45C1-876F-A69A94AC960E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CF87-6099-495E-BAC7-1644FB604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544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4323-0570-45C1-876F-A69A94AC960E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CF87-6099-495E-BAC7-1644FB604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29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4323-0570-45C1-876F-A69A94AC960E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CF87-6099-495E-BAC7-1644FB604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66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4323-0570-45C1-876F-A69A94AC960E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CF87-6099-495E-BAC7-1644FB604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42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4323-0570-45C1-876F-A69A94AC960E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CF87-6099-495E-BAC7-1644FB604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51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4323-0570-45C1-876F-A69A94AC960E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CF87-6099-495E-BAC7-1644FB604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78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4323-0570-45C1-876F-A69A94AC960E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CF87-6099-495E-BAC7-1644FB604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49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4323-0570-45C1-876F-A69A94AC960E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CF87-6099-495E-BAC7-1644FB604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1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D4323-0570-45C1-876F-A69A94AC960E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7CF87-6099-495E-BAC7-1644FB6041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67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E5F498-3D9B-4EA8-B2AC-1638B5424CF6}"/>
              </a:ext>
            </a:extLst>
          </p:cNvPr>
          <p:cNvSpPr txBox="1"/>
          <p:nvPr/>
        </p:nvSpPr>
        <p:spPr>
          <a:xfrm>
            <a:off x="571500" y="597215"/>
            <a:ext cx="4355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各要件の意向状況（重複あり）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3D685F0C-06D3-43FD-9A07-27D278E052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044732"/>
              </p:ext>
            </p:extLst>
          </p:nvPr>
        </p:nvGraphicFramePr>
        <p:xfrm>
          <a:off x="571500" y="927152"/>
          <a:ext cx="8763004" cy="2304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358">
                  <a:extLst>
                    <a:ext uri="{9D8B030D-6E8A-4147-A177-3AD203B41FA5}">
                      <a16:colId xmlns:a16="http://schemas.microsoft.com/office/drawing/2014/main" val="1520254515"/>
                    </a:ext>
                  </a:extLst>
                </a:gridCol>
                <a:gridCol w="1311191">
                  <a:extLst>
                    <a:ext uri="{9D8B030D-6E8A-4147-A177-3AD203B41FA5}">
                      <a16:colId xmlns:a16="http://schemas.microsoft.com/office/drawing/2014/main" val="507132256"/>
                    </a:ext>
                  </a:extLst>
                </a:gridCol>
                <a:gridCol w="1312615">
                  <a:extLst>
                    <a:ext uri="{9D8B030D-6E8A-4147-A177-3AD203B41FA5}">
                      <a16:colId xmlns:a16="http://schemas.microsoft.com/office/drawing/2014/main" val="743635717"/>
                    </a:ext>
                  </a:extLst>
                </a:gridCol>
                <a:gridCol w="1256710">
                  <a:extLst>
                    <a:ext uri="{9D8B030D-6E8A-4147-A177-3AD203B41FA5}">
                      <a16:colId xmlns:a16="http://schemas.microsoft.com/office/drawing/2014/main" val="1683956250"/>
                    </a:ext>
                  </a:extLst>
                </a:gridCol>
                <a:gridCol w="1256710">
                  <a:extLst>
                    <a:ext uri="{9D8B030D-6E8A-4147-A177-3AD203B41FA5}">
                      <a16:colId xmlns:a16="http://schemas.microsoft.com/office/drawing/2014/main" val="1684363206"/>
                    </a:ext>
                  </a:extLst>
                </a:gridCol>
                <a:gridCol w="1256710">
                  <a:extLst>
                    <a:ext uri="{9D8B030D-6E8A-4147-A177-3AD203B41FA5}">
                      <a16:colId xmlns:a16="http://schemas.microsoft.com/office/drawing/2014/main" val="2593839055"/>
                    </a:ext>
                  </a:extLst>
                </a:gridCol>
                <a:gridCol w="1256710">
                  <a:extLst>
                    <a:ext uri="{9D8B030D-6E8A-4147-A177-3AD203B41FA5}">
                      <a16:colId xmlns:a16="http://schemas.microsoft.com/office/drawing/2014/main" val="3311833208"/>
                    </a:ext>
                  </a:extLst>
                </a:gridCol>
              </a:tblGrid>
              <a:tr h="30726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府内病院数</a:t>
                      </a: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4644886"/>
                  </a:ext>
                </a:extLst>
              </a:tr>
              <a:tr h="46730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水準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水準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C-1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C-2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未回答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1178917"/>
                  </a:ext>
                </a:extLst>
              </a:tr>
              <a:tr h="9204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503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342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672784"/>
                  </a:ext>
                </a:extLst>
              </a:tr>
              <a:tr h="512991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</a:t>
                      </a:r>
                    </a:p>
                    <a:p>
                      <a:pPr algn="ctr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（８９％）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3473155"/>
                  </a:ext>
                </a:extLst>
              </a:tr>
            </a:tbl>
          </a:graphicData>
        </a:graphic>
      </p:graphicFrame>
      <p:sp>
        <p:nvSpPr>
          <p:cNvPr id="11" name="タイトル 1"/>
          <p:cNvSpPr txBox="1">
            <a:spLocks/>
          </p:cNvSpPr>
          <p:nvPr/>
        </p:nvSpPr>
        <p:spPr>
          <a:xfrm>
            <a:off x="0" y="0"/>
            <a:ext cx="9906000" cy="415045"/>
          </a:xfrm>
          <a:prstGeom prst="rect">
            <a:avLst/>
          </a:prstGeom>
          <a:solidFill>
            <a:srgbClr val="0070C0"/>
          </a:solidFill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275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府内病院の意向状況　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〈R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.11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月時点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E5F498-3D9B-4EA8-B2AC-1638B5424CF6}"/>
              </a:ext>
            </a:extLst>
          </p:cNvPr>
          <p:cNvSpPr txBox="1"/>
          <p:nvPr/>
        </p:nvSpPr>
        <p:spPr>
          <a:xfrm>
            <a:off x="756491" y="2741820"/>
            <a:ext cx="252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指定カバー見込み・率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2E5F498-3D9B-4EA8-B2AC-1638B5424CF6}"/>
              </a:ext>
            </a:extLst>
          </p:cNvPr>
          <p:cNvSpPr txBox="1"/>
          <p:nvPr/>
        </p:nvSpPr>
        <p:spPr>
          <a:xfrm>
            <a:off x="865513" y="3359860"/>
            <a:ext cx="8174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要件に満たない医療機関（６病院）から申請があった場合は、当該医療機関の取組状況を踏まえ、部会において個別審議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スライド番号プレースホルダー 8"/>
          <p:cNvSpPr txBox="1">
            <a:spLocks/>
          </p:cNvSpPr>
          <p:nvPr/>
        </p:nvSpPr>
        <p:spPr>
          <a:xfrm>
            <a:off x="9400467" y="6557746"/>
            <a:ext cx="5881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1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378781" y="10958"/>
            <a:ext cx="1504681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参考資料２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6136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8455</TotalTime>
  <Words>165</Words>
  <Application>Microsoft Office PowerPoint</Application>
  <PresentationFormat>A4 210 x 297 mm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松岡　勝康</dc:creator>
  <cp:lastModifiedBy>松岡　勝康</cp:lastModifiedBy>
  <cp:revision>573</cp:revision>
  <cp:lastPrinted>2023-01-19T09:16:40Z</cp:lastPrinted>
  <dcterms:created xsi:type="dcterms:W3CDTF">2022-04-09T05:47:21Z</dcterms:created>
  <dcterms:modified xsi:type="dcterms:W3CDTF">2023-02-22T03:54:46Z</dcterms:modified>
</cp:coreProperties>
</file>