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11" r:id="rId2"/>
    <p:sldId id="342" r:id="rId3"/>
    <p:sldId id="344" r:id="rId4"/>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7AE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80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FE46ADF-704A-4086-BA4A-42F3D709A008}"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B9264CB-3094-47BA-BAF1-3779EB2E69D2}" type="slidenum">
              <a:rPr kumimoji="1" lang="ja-JP" altLang="en-US" smtClean="0"/>
              <a:t>‹#›</a:t>
            </a:fld>
            <a:endParaRPr kumimoji="1" lang="ja-JP" altLang="en-US"/>
          </a:p>
        </p:txBody>
      </p:sp>
    </p:spTree>
    <p:extLst>
      <p:ext uri="{BB962C8B-B14F-4D97-AF65-F5344CB8AC3E}">
        <p14:creationId xmlns:p14="http://schemas.microsoft.com/office/powerpoint/2010/main" val="132193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75592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417561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891519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1355544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193829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360736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03542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243516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2897781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161249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CD4323-0570-45C1-876F-A69A94AC960E}" type="datetimeFigureOut">
              <a:rPr kumimoji="1" lang="ja-JP" altLang="en-US" smtClean="0"/>
              <a:t>2023/2/22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34091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D4323-0570-45C1-876F-A69A94AC960E}" type="datetimeFigureOut">
              <a:rPr kumimoji="1" lang="ja-JP" altLang="en-US" smtClean="0"/>
              <a:t>2023/2/22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7CF87-6099-495E-BAC7-1644FB6041F2}" type="slidenum">
              <a:rPr kumimoji="1" lang="ja-JP" altLang="en-US" smtClean="0"/>
              <a:t>‹#›</a:t>
            </a:fld>
            <a:endParaRPr kumimoji="1" lang="ja-JP" altLang="en-US"/>
          </a:p>
        </p:txBody>
      </p:sp>
    </p:spTree>
    <p:extLst>
      <p:ext uri="{BB962C8B-B14F-4D97-AF65-F5344CB8AC3E}">
        <p14:creationId xmlns:p14="http://schemas.microsoft.com/office/powerpoint/2010/main" val="4009678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a:xfrm>
            <a:off x="0" y="9202"/>
            <a:ext cx="9906000" cy="428680"/>
          </a:xfrm>
          <a:prstGeom prst="rect">
            <a:avLst/>
          </a:prstGeom>
          <a:solidFill>
            <a:srgbClr val="0070C0"/>
          </a:solidFill>
        </p:spPr>
        <p:txBody>
          <a:bodyPr vert="horz" lIns="74295" tIns="37148" rIns="74295" bIns="3714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2000" b="1" dirty="0">
                <a:solidFill>
                  <a:schemeClr val="bg1"/>
                </a:solidFill>
                <a:latin typeface="Meiryo UI" panose="020B0604030504040204" pitchFamily="50" charset="-128"/>
                <a:ea typeface="Meiryo UI" panose="020B0604030504040204" pitchFamily="50" charset="-128"/>
              </a:rPr>
              <a:t>　地域医療提供体制確保のために必要な機能の</a:t>
            </a:r>
            <a:r>
              <a:rPr lang="ja-JP" altLang="en-US" sz="2000" b="1" dirty="0" smtClean="0">
                <a:solidFill>
                  <a:schemeClr val="bg1"/>
                </a:solidFill>
                <a:latin typeface="Meiryo UI" panose="020B0604030504040204" pitchFamily="50" charset="-128"/>
                <a:ea typeface="Meiryo UI" panose="020B0604030504040204" pitchFamily="50" charset="-128"/>
              </a:rPr>
              <a:t>整理</a:t>
            </a:r>
            <a:r>
              <a:rPr lang="ja-JP" altLang="en-US" sz="2000" b="1" dirty="0">
                <a:solidFill>
                  <a:schemeClr val="bg1"/>
                </a:solidFill>
                <a:latin typeface="Meiryo UI" panose="020B0604030504040204" pitchFamily="50" charset="-128"/>
                <a:ea typeface="Meiryo UI" panose="020B0604030504040204" pitchFamily="50" charset="-128"/>
              </a:rPr>
              <a:t>　</a:t>
            </a:r>
          </a:p>
        </p:txBody>
      </p:sp>
      <p:sp>
        <p:nvSpPr>
          <p:cNvPr id="13" name="スライド番号プレースホルダー 8"/>
          <p:cNvSpPr>
            <a:spLocks noGrp="1"/>
          </p:cNvSpPr>
          <p:nvPr>
            <p:ph type="sldNum" sz="quarter" idx="12"/>
          </p:nvPr>
        </p:nvSpPr>
        <p:spPr>
          <a:xfrm>
            <a:off x="9544320" y="6600633"/>
            <a:ext cx="440027" cy="365125"/>
          </a:xfrm>
        </p:spPr>
        <p:txBody>
          <a:bodyPr/>
          <a:lstStyle/>
          <a:p>
            <a:r>
              <a:rPr kumimoji="1" lang="en-US" altLang="ja-JP" dirty="0"/>
              <a:t>1</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1121921"/>
              </p:ext>
            </p:extLst>
          </p:nvPr>
        </p:nvGraphicFramePr>
        <p:xfrm>
          <a:off x="167427" y="519882"/>
          <a:ext cx="9570078" cy="6290304"/>
        </p:xfrm>
        <a:graphic>
          <a:graphicData uri="http://schemas.openxmlformats.org/drawingml/2006/table">
            <a:tbl>
              <a:tblPr firstRow="1" bandRow="1">
                <a:tableStyleId>{5C22544A-7EE6-4342-B048-85BDC9FD1C3A}</a:tableStyleId>
              </a:tblPr>
              <a:tblGrid>
                <a:gridCol w="270974">
                  <a:extLst>
                    <a:ext uri="{9D8B030D-6E8A-4147-A177-3AD203B41FA5}">
                      <a16:colId xmlns:a16="http://schemas.microsoft.com/office/drawing/2014/main" val="1494740665"/>
                    </a:ext>
                  </a:extLst>
                </a:gridCol>
                <a:gridCol w="1926459">
                  <a:extLst>
                    <a:ext uri="{9D8B030D-6E8A-4147-A177-3AD203B41FA5}">
                      <a16:colId xmlns:a16="http://schemas.microsoft.com/office/drawing/2014/main" val="3611890673"/>
                    </a:ext>
                  </a:extLst>
                </a:gridCol>
                <a:gridCol w="2983572">
                  <a:extLst>
                    <a:ext uri="{9D8B030D-6E8A-4147-A177-3AD203B41FA5}">
                      <a16:colId xmlns:a16="http://schemas.microsoft.com/office/drawing/2014/main" val="315626265"/>
                    </a:ext>
                  </a:extLst>
                </a:gridCol>
                <a:gridCol w="2669911">
                  <a:extLst>
                    <a:ext uri="{9D8B030D-6E8A-4147-A177-3AD203B41FA5}">
                      <a16:colId xmlns:a16="http://schemas.microsoft.com/office/drawing/2014/main" val="147058569"/>
                    </a:ext>
                  </a:extLst>
                </a:gridCol>
                <a:gridCol w="879117">
                  <a:extLst>
                    <a:ext uri="{9D8B030D-6E8A-4147-A177-3AD203B41FA5}">
                      <a16:colId xmlns:a16="http://schemas.microsoft.com/office/drawing/2014/main" val="468826432"/>
                    </a:ext>
                  </a:extLst>
                </a:gridCol>
                <a:gridCol w="840045">
                  <a:extLst>
                    <a:ext uri="{9D8B030D-6E8A-4147-A177-3AD203B41FA5}">
                      <a16:colId xmlns:a16="http://schemas.microsoft.com/office/drawing/2014/main" val="3329399862"/>
                    </a:ext>
                  </a:extLst>
                </a:gridCol>
              </a:tblGrid>
              <a:tr h="56572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事業</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主な取組内容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指定が必要な理由</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公共性と</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不確実性が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強く働く</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専門性が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高く、代替</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が困難</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507586870"/>
                  </a:ext>
                </a:extLst>
              </a:tr>
              <a:tr h="956524">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１</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特定機能病院</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3663" indent="-93663">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400</a:t>
                      </a:r>
                      <a:r>
                        <a:rPr kumimoji="1" lang="ja-JP" altLang="en-US" sz="1100" b="0" dirty="0">
                          <a:solidFill>
                            <a:schemeClr val="tx1"/>
                          </a:solidFill>
                          <a:latin typeface="Meiryo UI" panose="020B0604030504040204" pitchFamily="50" charset="-128"/>
                          <a:ea typeface="Meiryo UI" panose="020B0604030504040204" pitchFamily="50" charset="-128"/>
                        </a:rPr>
                        <a:t>床以上、診療科</a:t>
                      </a:r>
                      <a:r>
                        <a:rPr kumimoji="1" lang="en-US" altLang="ja-JP" sz="1100" b="0" dirty="0">
                          <a:solidFill>
                            <a:schemeClr val="tx1"/>
                          </a:solidFill>
                          <a:latin typeface="Meiryo UI" panose="020B0604030504040204" pitchFamily="50" charset="-128"/>
                          <a:ea typeface="Meiryo UI" panose="020B0604030504040204" pitchFamily="50" charset="-128"/>
                        </a:rPr>
                        <a:t>16</a:t>
                      </a:r>
                      <a:r>
                        <a:rPr kumimoji="1" lang="ja-JP" altLang="en-US" sz="1100" b="0" dirty="0">
                          <a:solidFill>
                            <a:schemeClr val="tx1"/>
                          </a:solidFill>
                          <a:latin typeface="Meiryo UI" panose="020B0604030504040204" pitchFamily="50" charset="-128"/>
                          <a:ea typeface="Meiryo UI" panose="020B0604030504040204" pitchFamily="50" charset="-128"/>
                        </a:rPr>
                        <a:t>以上を有し、特定機能病院以外では通常提供することが難しい高度の医療の提供、技術評価、開発を実施</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■極めて高度な医療を提供しており、他の医　</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　療機関では代替困難</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■医療提供に加え、医療技術の評価・開発</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　に多くの時間を要するものと考えられ、医師</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　の時間外労働上限規制への配慮が必要</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spcAft>
                          <a:spcPts val="0"/>
                        </a:spcAft>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spcAft>
                          <a:spcPts val="0"/>
                        </a:spcAft>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spcAft>
                          <a:spcPts val="0"/>
                        </a:spcAft>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1691389"/>
                  </a:ext>
                </a:extLst>
              </a:tr>
              <a:tr h="1028874">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２</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地域医療支援病院</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3663" indent="-93663">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時間体制で入院治療が必要な重症救急患者に必要な検査、治療を実施</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■集中治療室等の整備、救急用自動車等の　</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配備、通常の当直体制のほかに医師等を確保</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■地域の医療従事者の研修を実施</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時間体制で重症救急患者の受入対応</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■高い診療機能に加え、地域医療従事者を</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対象とした研修を企画・実施する等、医師</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の時間外労働上限規制への配慮が必要</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6365687"/>
                  </a:ext>
                </a:extLst>
              </a:tr>
              <a:tr h="872359">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３</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総合周産期母子医療センター</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地域周産期母子医療センター</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■高度な周産期医療の提供</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■母体や新生児の生命にかかわる緊急事態が　</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発生した歳、産科と小児科が一体となって対応</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時間体制での周産期緊急医療に対応</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時間体制で産科患者受入対応</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■疾患の発生や症状の変化は予見不可能で</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あり、医師の時間外労働上限規制への配慮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が必要</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6207487"/>
                  </a:ext>
                </a:extLst>
              </a:tr>
              <a:tr h="1195931">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4</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en-US" altLang="ja-JP" sz="1100" b="0" dirty="0">
                          <a:solidFill>
                            <a:schemeClr val="tx1"/>
                          </a:solidFill>
                          <a:latin typeface="Meiryo UI" panose="020B0604030504040204" pitchFamily="50" charset="-128"/>
                          <a:ea typeface="Meiryo UI" panose="020B0604030504040204" pitchFamily="50" charset="-128"/>
                        </a:rPr>
                        <a:t>NMCS</a:t>
                      </a:r>
                      <a:r>
                        <a:rPr kumimoji="1" lang="ja-JP" altLang="en-US" sz="1100" b="0" dirty="0">
                          <a:solidFill>
                            <a:schemeClr val="tx1"/>
                          </a:solidFill>
                          <a:latin typeface="Meiryo UI" panose="020B0604030504040204" pitchFamily="50" charset="-128"/>
                          <a:ea typeface="Meiryo UI" panose="020B0604030504040204" pitchFamily="50" charset="-128"/>
                        </a:rPr>
                        <a:t>基幹病院</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en-US" altLang="ja-JP" sz="1100" b="0" dirty="0">
                          <a:solidFill>
                            <a:schemeClr val="tx1"/>
                          </a:solidFill>
                          <a:latin typeface="Meiryo UI" panose="020B0604030504040204" pitchFamily="50" charset="-128"/>
                          <a:ea typeface="Meiryo UI" panose="020B0604030504040204" pitchFamily="50" charset="-128"/>
                        </a:rPr>
                        <a:t>OGCS</a:t>
                      </a:r>
                      <a:r>
                        <a:rPr kumimoji="1" lang="ja-JP" altLang="en-US" sz="1100" b="0" dirty="0">
                          <a:solidFill>
                            <a:schemeClr val="tx1"/>
                          </a:solidFill>
                          <a:latin typeface="Meiryo UI" panose="020B0604030504040204" pitchFamily="50" charset="-128"/>
                          <a:ea typeface="Meiryo UI" panose="020B0604030504040204" pitchFamily="50" charset="-128"/>
                        </a:rPr>
                        <a:t>基幹・準基幹病院</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最重症合併症受入協力病院</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NMCS</a:t>
                      </a:r>
                      <a:r>
                        <a:rPr kumimoji="1" lang="ja-JP" altLang="en-US" sz="1100" b="0" dirty="0">
                          <a:solidFill>
                            <a:schemeClr val="tx1"/>
                          </a:solidFill>
                          <a:latin typeface="Meiryo UI" panose="020B0604030504040204" pitchFamily="50" charset="-128"/>
                          <a:ea typeface="Meiryo UI" panose="020B0604030504040204" pitchFamily="50" charset="-128"/>
                        </a:rPr>
                        <a:t>：助産院、産院等で中等度以上の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新生児診療を</a:t>
                      </a:r>
                      <a:r>
                        <a:rPr kumimoji="1" lang="en-US" altLang="ja-JP" sz="1100" b="0" dirty="0">
                          <a:solidFill>
                            <a:schemeClr val="tx1"/>
                          </a:solidFill>
                          <a:latin typeface="Meiryo UI" panose="020B0604030504040204" pitchFamily="50" charset="-128"/>
                          <a:ea typeface="Meiryo UI" panose="020B0604030504040204" pitchFamily="50" charset="-128"/>
                        </a:rPr>
                        <a:t>365</a:t>
                      </a:r>
                      <a:r>
                        <a:rPr kumimoji="1" lang="ja-JP" altLang="en-US" sz="1100" b="0" dirty="0">
                          <a:solidFill>
                            <a:schemeClr val="tx1"/>
                          </a:solidFill>
                          <a:latin typeface="Meiryo UI" panose="020B0604030504040204" pitchFamily="50" charset="-128"/>
                          <a:ea typeface="Meiryo UI" panose="020B0604030504040204" pitchFamily="50" charset="-128"/>
                        </a:rPr>
                        <a:t>日</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時間対応</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OGCS</a:t>
                      </a:r>
                      <a:r>
                        <a:rPr kumimoji="1" lang="ja-JP" altLang="en-US" sz="1100" b="0" dirty="0">
                          <a:solidFill>
                            <a:schemeClr val="tx1"/>
                          </a:solidFill>
                          <a:latin typeface="Meiryo UI" panose="020B0604030504040204" pitchFamily="50" charset="-128"/>
                          <a:ea typeface="Meiryo UI" panose="020B0604030504040204" pitchFamily="50" charset="-128"/>
                        </a:rPr>
                        <a:t>：重症妊産婦の救急対応等、専門的</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医療を</a:t>
                      </a:r>
                      <a:r>
                        <a:rPr kumimoji="1" lang="en-US" altLang="ja-JP" sz="1100" b="0" dirty="0">
                          <a:solidFill>
                            <a:schemeClr val="tx1"/>
                          </a:solidFill>
                          <a:latin typeface="Meiryo UI" panose="020B0604030504040204" pitchFamily="50" charset="-128"/>
                          <a:ea typeface="Meiryo UI" panose="020B0604030504040204" pitchFamily="50" charset="-128"/>
                        </a:rPr>
                        <a:t>365</a:t>
                      </a:r>
                      <a:r>
                        <a:rPr kumimoji="1" lang="ja-JP" altLang="en-US" sz="1100" b="0" dirty="0">
                          <a:solidFill>
                            <a:schemeClr val="tx1"/>
                          </a:solidFill>
                          <a:latin typeface="Meiryo UI" panose="020B0604030504040204" pitchFamily="50" charset="-128"/>
                          <a:ea typeface="Meiryo UI" panose="020B0604030504040204" pitchFamily="50" charset="-128"/>
                        </a:rPr>
                        <a:t>日</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時間対応</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marL="93663" indent="-93663">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■最重症合併症受入病院：周産期母子医療</a:t>
                      </a:r>
                      <a:r>
                        <a:rPr kumimoji="1" lang="en-US" altLang="ja-JP" sz="1100" b="0" dirty="0">
                          <a:solidFill>
                            <a:schemeClr val="tx1"/>
                          </a:solidFill>
                          <a:latin typeface="Meiryo UI" panose="020B0604030504040204" pitchFamily="50" charset="-128"/>
                          <a:ea typeface="Meiryo UI" panose="020B0604030504040204" pitchFamily="50" charset="-128"/>
                        </a:rPr>
                        <a:t>C</a:t>
                      </a:r>
                      <a:r>
                        <a:rPr kumimoji="1" lang="ja-JP" altLang="en-US" sz="1100" b="0" dirty="0">
                          <a:solidFill>
                            <a:schemeClr val="tx1"/>
                          </a:solidFill>
                          <a:latin typeface="Meiryo UI" panose="020B0604030504040204" pitchFamily="50" charset="-128"/>
                          <a:ea typeface="Meiryo UI" panose="020B0604030504040204" pitchFamily="50" charset="-128"/>
                        </a:rPr>
                        <a:t>と救命救急</a:t>
                      </a:r>
                      <a:r>
                        <a:rPr kumimoji="1" lang="en-US" altLang="ja-JP" sz="1100" b="0" dirty="0">
                          <a:solidFill>
                            <a:schemeClr val="tx1"/>
                          </a:solidFill>
                          <a:latin typeface="Meiryo UI" panose="020B0604030504040204" pitchFamily="50" charset="-128"/>
                          <a:ea typeface="Meiryo UI" panose="020B0604030504040204" pitchFamily="50" charset="-128"/>
                        </a:rPr>
                        <a:t>C</a:t>
                      </a:r>
                      <a:r>
                        <a:rPr kumimoji="1" lang="ja-JP" altLang="en-US" sz="1100" b="0" dirty="0">
                          <a:solidFill>
                            <a:schemeClr val="tx1"/>
                          </a:solidFill>
                          <a:latin typeface="Meiryo UI" panose="020B0604030504040204" pitchFamily="50" charset="-128"/>
                          <a:ea typeface="Meiryo UI" panose="020B0604030504040204" pitchFamily="50" charset="-128"/>
                        </a:rPr>
                        <a:t>を併設</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時間体制で、ハイリスクの新生児・妊産</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婦の救急医療をはじめとする専門的医療を</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提供</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■疾患の発生や症状の変化は予見不可能で</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あり、医師の時間外労働上限規制への配慮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が必要</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12289174"/>
                  </a:ext>
                </a:extLst>
              </a:tr>
              <a:tr h="1620000">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5</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小児中核病院</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小児地域医療センター</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小児中核病院：</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■重篤な小児患者に対する救急医療を</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rPr>
                        <a:t>365</a:t>
                      </a:r>
                      <a:r>
                        <a:rPr kumimoji="1" lang="ja-JP" altLang="en-US" sz="1100" b="0" dirty="0">
                          <a:solidFill>
                            <a:schemeClr val="tx1"/>
                          </a:solidFill>
                          <a:latin typeface="Meiryo UI" panose="020B0604030504040204" pitchFamily="50" charset="-128"/>
                          <a:ea typeface="Meiryo UI" panose="020B0604030504040204" pitchFamily="50" charset="-128"/>
                        </a:rPr>
                        <a:t>日体制で実施</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小児地域医療センター</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■小児患者に対する救急医療を</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a:t>
                      </a:r>
                      <a:r>
                        <a:rPr kumimoji="1" lang="en-US" altLang="ja-JP" sz="1100" b="0" dirty="0">
                          <a:solidFill>
                            <a:schemeClr val="tx1"/>
                          </a:solidFill>
                          <a:latin typeface="Meiryo UI" panose="020B0604030504040204" pitchFamily="50" charset="-128"/>
                          <a:ea typeface="Meiryo UI" panose="020B0604030504040204" pitchFamily="50" charset="-128"/>
                        </a:rPr>
                        <a:t>365</a:t>
                      </a:r>
                      <a:r>
                        <a:rPr kumimoji="1" lang="ja-JP" altLang="en-US" sz="1100" b="0" dirty="0">
                          <a:solidFill>
                            <a:schemeClr val="tx1"/>
                          </a:solidFill>
                          <a:latin typeface="Meiryo UI" panose="020B0604030504040204" pitchFamily="50" charset="-128"/>
                          <a:ea typeface="Meiryo UI" panose="020B0604030504040204" pitchFamily="50" charset="-128"/>
                        </a:rPr>
                        <a:t>日体</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制で実施</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■二次救急又は三次救急に対応し、小児救急搬</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送年間受入件数が</a:t>
                      </a:r>
                      <a:r>
                        <a:rPr kumimoji="1" lang="en-US" altLang="ja-JP" sz="1100" b="0" dirty="0">
                          <a:solidFill>
                            <a:schemeClr val="tx1"/>
                          </a:solidFill>
                          <a:latin typeface="Meiryo UI" panose="020B0604030504040204" pitchFamily="50" charset="-128"/>
                          <a:ea typeface="Meiryo UI" panose="020B0604030504040204" pitchFamily="50" charset="-128"/>
                        </a:rPr>
                        <a:t>500</a:t>
                      </a:r>
                      <a:r>
                        <a:rPr kumimoji="1" lang="ja-JP" altLang="en-US" sz="1100" b="0" dirty="0">
                          <a:solidFill>
                            <a:schemeClr val="tx1"/>
                          </a:solidFill>
                          <a:latin typeface="Meiryo UI" panose="020B0604030504040204" pitchFamily="50" charset="-128"/>
                          <a:ea typeface="Meiryo UI" panose="020B0604030504040204" pitchFamily="50" charset="-128"/>
                        </a:rPr>
                        <a:t>件以上</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r>
                        <a:rPr kumimoji="1" lang="en-US" altLang="ja-JP" sz="1100" b="0" dirty="0">
                          <a:solidFill>
                            <a:schemeClr val="tx1"/>
                          </a:solidFill>
                          <a:latin typeface="Meiryo UI" panose="020B0604030504040204" pitchFamily="50" charset="-128"/>
                          <a:ea typeface="Meiryo UI" panose="020B0604030504040204" pitchFamily="50" charset="-128"/>
                        </a:rPr>
                        <a:t>24</a:t>
                      </a:r>
                      <a:r>
                        <a:rPr kumimoji="1" lang="ja-JP" altLang="en-US" sz="1100" b="0" dirty="0">
                          <a:solidFill>
                            <a:schemeClr val="tx1"/>
                          </a:solidFill>
                          <a:latin typeface="Meiryo UI" panose="020B0604030504040204" pitchFamily="50" charset="-128"/>
                          <a:ea typeface="Meiryo UI" panose="020B0604030504040204" pitchFamily="50" charset="-128"/>
                        </a:rPr>
                        <a:t>時間体制で救急の受入を行うとともに、</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他の医療機関では代替困難な専門医療を</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提供</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■疾患の発生や症状の変化は予見不可能</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であり、医師の時間外労働上限規制への配</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慮が必要</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15521379"/>
                  </a:ext>
                </a:extLst>
              </a:tr>
            </a:tbl>
          </a:graphicData>
        </a:graphic>
      </p:graphicFrame>
      <p:sp>
        <p:nvSpPr>
          <p:cNvPr id="11" name="正方形/長方形 10"/>
          <p:cNvSpPr/>
          <p:nvPr/>
        </p:nvSpPr>
        <p:spPr>
          <a:xfrm>
            <a:off x="8230672" y="1645053"/>
            <a:ext cx="1235299" cy="3699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7</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6" name="正方形/長方形 15"/>
          <p:cNvSpPr/>
          <p:nvPr/>
        </p:nvSpPr>
        <p:spPr>
          <a:xfrm>
            <a:off x="8230671" y="2631470"/>
            <a:ext cx="1235299" cy="3699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49</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7" name="正方形/長方形 16"/>
          <p:cNvSpPr/>
          <p:nvPr/>
        </p:nvSpPr>
        <p:spPr>
          <a:xfrm>
            <a:off x="8282188" y="3551532"/>
            <a:ext cx="1235299" cy="3699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総合：</a:t>
            </a: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a:t>
            </a:r>
            <a:endPar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spcAft>
                <a:spcPts val="0"/>
              </a:spcAft>
            </a:pP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地域：</a:t>
            </a:r>
            <a:r>
              <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17</a:t>
            </a: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病院</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8" name="正方形/長方形 17"/>
          <p:cNvSpPr/>
          <p:nvPr/>
        </p:nvSpPr>
        <p:spPr>
          <a:xfrm>
            <a:off x="8243551" y="4497352"/>
            <a:ext cx="1338330" cy="60462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基幹・準基幹</a:t>
            </a:r>
            <a:endPar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spcAft>
                <a:spcPts val="0"/>
              </a:spcAft>
            </a:pP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最重症合併受入</a:t>
            </a:r>
            <a:endPar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algn="ct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19</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 name="正方形/長方形 8"/>
          <p:cNvSpPr/>
          <p:nvPr/>
        </p:nvSpPr>
        <p:spPr>
          <a:xfrm>
            <a:off x="8269310" y="6070066"/>
            <a:ext cx="1351208" cy="3699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spcAft>
                <a:spcPts val="0"/>
              </a:spcAft>
            </a:pP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小児中核</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8</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a:t>
            </a:r>
            <a:endPar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小児地域：</a:t>
            </a:r>
            <a:r>
              <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20</a:t>
            </a: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病院</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 name="テキスト ボックス 11"/>
          <p:cNvSpPr txBox="1"/>
          <p:nvPr/>
        </p:nvSpPr>
        <p:spPr>
          <a:xfrm>
            <a:off x="8378781" y="24405"/>
            <a:ext cx="1504681" cy="369332"/>
          </a:xfrm>
          <a:prstGeom prst="rect">
            <a:avLst/>
          </a:prstGeom>
          <a:solidFill>
            <a:schemeClr val="bg1"/>
          </a:solidFill>
          <a:ln>
            <a:solidFill>
              <a:srgbClr val="002060"/>
            </a:solidFill>
          </a:ln>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参考資料１</a:t>
            </a:r>
            <a:endParaRPr kumimoji="1" lang="en-US" altLang="ja-JP"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405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411370413"/>
              </p:ext>
            </p:extLst>
          </p:nvPr>
        </p:nvGraphicFramePr>
        <p:xfrm>
          <a:off x="299970" y="166458"/>
          <a:ext cx="9502105" cy="2910068"/>
        </p:xfrm>
        <a:graphic>
          <a:graphicData uri="http://schemas.openxmlformats.org/drawingml/2006/table">
            <a:tbl>
              <a:tblPr firstRow="1" bandRow="1">
                <a:tableStyleId>{5C22544A-7EE6-4342-B048-85BDC9FD1C3A}</a:tableStyleId>
              </a:tblPr>
              <a:tblGrid>
                <a:gridCol w="280834">
                  <a:extLst>
                    <a:ext uri="{9D8B030D-6E8A-4147-A177-3AD203B41FA5}">
                      <a16:colId xmlns:a16="http://schemas.microsoft.com/office/drawing/2014/main" val="1640610653"/>
                    </a:ext>
                  </a:extLst>
                </a:gridCol>
                <a:gridCol w="2086378">
                  <a:extLst>
                    <a:ext uri="{9D8B030D-6E8A-4147-A177-3AD203B41FA5}">
                      <a16:colId xmlns:a16="http://schemas.microsoft.com/office/drawing/2014/main" val="1360877939"/>
                    </a:ext>
                  </a:extLst>
                </a:gridCol>
                <a:gridCol w="2756078">
                  <a:extLst>
                    <a:ext uri="{9D8B030D-6E8A-4147-A177-3AD203B41FA5}">
                      <a16:colId xmlns:a16="http://schemas.microsoft.com/office/drawing/2014/main" val="88116386"/>
                    </a:ext>
                  </a:extLst>
                </a:gridCol>
                <a:gridCol w="2640169">
                  <a:extLst>
                    <a:ext uri="{9D8B030D-6E8A-4147-A177-3AD203B41FA5}">
                      <a16:colId xmlns:a16="http://schemas.microsoft.com/office/drawing/2014/main" val="4233823577"/>
                    </a:ext>
                  </a:extLst>
                </a:gridCol>
                <a:gridCol w="869324">
                  <a:extLst>
                    <a:ext uri="{9D8B030D-6E8A-4147-A177-3AD203B41FA5}">
                      <a16:colId xmlns:a16="http://schemas.microsoft.com/office/drawing/2014/main" val="2712372790"/>
                    </a:ext>
                  </a:extLst>
                </a:gridCol>
                <a:gridCol w="869322">
                  <a:extLst>
                    <a:ext uri="{9D8B030D-6E8A-4147-A177-3AD203B41FA5}">
                      <a16:colId xmlns:a16="http://schemas.microsoft.com/office/drawing/2014/main" val="2623371249"/>
                    </a:ext>
                  </a:extLst>
                </a:gridCol>
              </a:tblGrid>
              <a:tr h="370840">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事業</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主な取組内容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指定が必要な理由</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公共性と</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不確実性が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強く働く</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専門性が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高く、代替</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が困難</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168749181"/>
                  </a:ext>
                </a:extLst>
              </a:tr>
              <a:tr h="1162714">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６</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がん診療連携拠点病院</a:t>
                      </a:r>
                    </a:p>
                    <a:p>
                      <a:pPr>
                        <a:lnSpc>
                          <a:spcPts val="1500"/>
                        </a:lnSpc>
                      </a:pP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国指定</a:t>
                      </a:r>
                      <a:r>
                        <a:rPr kumimoji="1" lang="en-US" altLang="ja-JP" sz="1100" b="0" dirty="0">
                          <a:solidFill>
                            <a:schemeClr val="tx1"/>
                          </a:solidFill>
                          <a:latin typeface="Meiryo UI" panose="020B0604030504040204" pitchFamily="50" charset="-128"/>
                          <a:ea typeface="Meiryo UI" panose="020B0604030504040204" pitchFamily="50" charset="-128"/>
                        </a:rPr>
                        <a:t>〉</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・都道府県がん診療連携</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・地域がん</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・小児がん</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3663" indent="-93663">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■集学的治療の実施（手術、化学療法、放射線治療）</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■緩和ケアの提供</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■セカンドオピニオン</a:t>
                      </a: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■地域医療連携クリティカルパス　等</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■集学的治療および治療初期からの緩和ケア</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を実施する等、各診療科医師が一体と</a:t>
                      </a:r>
                      <a:r>
                        <a:rPr kumimoji="1" lang="ja-JP" altLang="en-US" sz="1100" b="0" dirty="0" err="1">
                          <a:solidFill>
                            <a:schemeClr val="tx1"/>
                          </a:solidFill>
                          <a:latin typeface="Meiryo UI" panose="020B0604030504040204" pitchFamily="50" charset="-128"/>
                          <a:ea typeface="Meiryo UI" panose="020B0604030504040204" pitchFamily="50" charset="-128"/>
                        </a:rPr>
                        <a:t>なっ</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a:t>
                      </a:r>
                      <a:r>
                        <a:rPr kumimoji="1" lang="ja-JP" altLang="en-US" sz="1100" b="0" dirty="0" err="1">
                          <a:solidFill>
                            <a:schemeClr val="tx1"/>
                          </a:solidFill>
                          <a:latin typeface="Meiryo UI" panose="020B0604030504040204" pitchFamily="50" charset="-128"/>
                          <a:ea typeface="Meiryo UI" panose="020B0604030504040204" pitchFamily="50" charset="-128"/>
                        </a:rPr>
                        <a:t>て</a:t>
                      </a:r>
                      <a:r>
                        <a:rPr kumimoji="1" lang="ja-JP" altLang="en-US" sz="1100" b="0" dirty="0">
                          <a:solidFill>
                            <a:schemeClr val="tx1"/>
                          </a:solidFill>
                          <a:latin typeface="Meiryo UI" panose="020B0604030504040204" pitchFamily="50" charset="-128"/>
                          <a:ea typeface="Meiryo UI" panose="020B0604030504040204" pitchFamily="50" charset="-128"/>
                        </a:rPr>
                        <a:t>治療にあたっており、手術対応時等に長時</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間従事する可能性がある等、医師の時間外</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労働上限規制への配慮が必要</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4946739"/>
                  </a:ext>
                </a:extLst>
              </a:tr>
              <a:tr h="1162714">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７</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ja-JP" altLang="ja-JP" sz="1100" dirty="0">
                          <a:solidFill>
                            <a:schemeClr val="tx1"/>
                          </a:solidFill>
                          <a:latin typeface="Meiryo UI" panose="020B0604030504040204" pitchFamily="50" charset="-128"/>
                          <a:ea typeface="Meiryo UI" panose="020B0604030504040204" pitchFamily="50" charset="-128"/>
                        </a:rPr>
                        <a:t>大阪府精神科救急医療システムに参画し、救急拠点、緊急措置対応又は合併症支援のいずれかに概ね週</a:t>
                      </a:r>
                      <a:r>
                        <a:rPr lang="en-US" altLang="ja-JP" sz="1100" dirty="0">
                          <a:solidFill>
                            <a:schemeClr val="tx1"/>
                          </a:solidFill>
                          <a:latin typeface="Meiryo UI" panose="020B0604030504040204" pitchFamily="50" charset="-128"/>
                          <a:ea typeface="Meiryo UI" panose="020B0604030504040204" pitchFamily="50" charset="-128"/>
                        </a:rPr>
                        <a:t>1</a:t>
                      </a:r>
                      <a:r>
                        <a:rPr lang="ja-JP" altLang="ja-JP" sz="1100" dirty="0">
                          <a:solidFill>
                            <a:schemeClr val="tx1"/>
                          </a:solidFill>
                          <a:latin typeface="Meiryo UI" panose="020B0604030504040204" pitchFamily="50" charset="-128"/>
                          <a:ea typeface="Meiryo UI" panose="020B0604030504040204" pitchFamily="50" charset="-128"/>
                        </a:rPr>
                        <a:t>回以上、輪番</a:t>
                      </a:r>
                      <a:r>
                        <a:rPr lang="ja-JP" altLang="en-US" sz="1100" dirty="0">
                          <a:solidFill>
                            <a:schemeClr val="tx1"/>
                          </a:solidFill>
                          <a:latin typeface="Meiryo UI" panose="020B0604030504040204" pitchFamily="50" charset="-128"/>
                          <a:ea typeface="Meiryo UI" panose="020B0604030504040204" pitchFamily="50" charset="-128"/>
                        </a:rPr>
                        <a:t>で</a:t>
                      </a:r>
                      <a:r>
                        <a:rPr lang="ja-JP" altLang="ja-JP" sz="1100" dirty="0">
                          <a:solidFill>
                            <a:schemeClr val="tx1"/>
                          </a:solidFill>
                          <a:latin typeface="Meiryo UI" panose="020B0604030504040204" pitchFamily="50" charset="-128"/>
                          <a:ea typeface="Meiryo UI" panose="020B0604030504040204" pitchFamily="50" charset="-128"/>
                        </a:rPr>
                        <a:t>対応している病院</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3663" marR="0" lvl="0" indent="-93663" algn="l" defTabSz="914400" rtl="0" eaLnBrk="1" fontAlgn="auto" latinLnBrk="0" hangingPunct="1">
                        <a:lnSpc>
                          <a:spcPts val="1500"/>
                        </a:lnSpc>
                        <a:spcBef>
                          <a:spcPts val="0"/>
                        </a:spcBef>
                        <a:spcAft>
                          <a:spcPts val="0"/>
                        </a:spcAft>
                        <a:buClrTx/>
                        <a:buSzTx/>
                        <a:buFontTx/>
                        <a:buNone/>
                        <a:tabLst/>
                        <a:defRPr/>
                      </a:pPr>
                      <a:r>
                        <a:rPr kumimoji="1" lang="ja-JP" altLang="en-US" sz="1100" b="0" dirty="0">
                          <a:solidFill>
                            <a:schemeClr val="tx1"/>
                          </a:solidFill>
                          <a:latin typeface="Meiryo UI" panose="020B0604030504040204" pitchFamily="50" charset="-128"/>
                          <a:ea typeface="Meiryo UI" panose="020B0604030504040204" pitchFamily="50" charset="-128"/>
                        </a:rPr>
                        <a:t>■精神疾患や身体合併症患者の、休日（</a:t>
                      </a:r>
                      <a:r>
                        <a:rPr kumimoji="1" lang="en-US" altLang="ja-JP" sz="1100" b="0" dirty="0">
                          <a:solidFill>
                            <a:schemeClr val="tx1"/>
                          </a:solidFill>
                          <a:latin typeface="Meiryo UI" panose="020B0604030504040204" pitchFamily="50" charset="-128"/>
                          <a:ea typeface="Meiryo UI" panose="020B0604030504040204" pitchFamily="50" charset="-128"/>
                        </a:rPr>
                        <a:t>21</a:t>
                      </a:r>
                      <a:r>
                        <a:rPr kumimoji="1" lang="ja-JP" altLang="en-US" sz="1100" b="0" dirty="0">
                          <a:solidFill>
                            <a:schemeClr val="tx1"/>
                          </a:solidFill>
                          <a:latin typeface="Meiryo UI" panose="020B0604030504040204" pitchFamily="50" charset="-128"/>
                          <a:ea typeface="Meiryo UI" panose="020B0604030504040204" pitchFamily="50" charset="-128"/>
                        </a:rPr>
                        <a:t>時～翌</a:t>
                      </a:r>
                      <a:r>
                        <a:rPr kumimoji="1" lang="en-US" altLang="ja-JP" sz="1100" b="0" dirty="0">
                          <a:solidFill>
                            <a:schemeClr val="tx1"/>
                          </a:solidFill>
                          <a:latin typeface="Meiryo UI" panose="020B0604030504040204" pitchFamily="50" charset="-128"/>
                          <a:ea typeface="Meiryo UI" panose="020B0604030504040204" pitchFamily="50" charset="-128"/>
                        </a:rPr>
                        <a:t>9</a:t>
                      </a:r>
                      <a:r>
                        <a:rPr kumimoji="1" lang="ja-JP" altLang="en-US" sz="1100" b="0" dirty="0">
                          <a:solidFill>
                            <a:schemeClr val="tx1"/>
                          </a:solidFill>
                          <a:latin typeface="Meiryo UI" panose="020B0604030504040204" pitchFamily="50" charset="-128"/>
                          <a:ea typeface="Meiryo UI" panose="020B0604030504040204" pitchFamily="50" charset="-128"/>
                        </a:rPr>
                        <a:t>時）・夜間（</a:t>
                      </a:r>
                      <a:r>
                        <a:rPr kumimoji="1" lang="en-US" altLang="ja-JP" sz="1100" b="0" dirty="0">
                          <a:solidFill>
                            <a:schemeClr val="tx1"/>
                          </a:solidFill>
                          <a:latin typeface="Meiryo UI" panose="020B0604030504040204" pitchFamily="50" charset="-128"/>
                          <a:ea typeface="Meiryo UI" panose="020B0604030504040204" pitchFamily="50" charset="-128"/>
                        </a:rPr>
                        <a:t>17</a:t>
                      </a:r>
                      <a:r>
                        <a:rPr kumimoji="1" lang="ja-JP" altLang="en-US" sz="1100" b="0" dirty="0">
                          <a:solidFill>
                            <a:schemeClr val="tx1"/>
                          </a:solidFill>
                          <a:latin typeface="Meiryo UI" panose="020B0604030504040204" pitchFamily="50" charset="-128"/>
                          <a:ea typeface="Meiryo UI" panose="020B0604030504040204" pitchFamily="50" charset="-128"/>
                        </a:rPr>
                        <a:t>時～翌</a:t>
                      </a:r>
                      <a:r>
                        <a:rPr kumimoji="1" lang="en-US" altLang="ja-JP" sz="1100" b="0" dirty="0">
                          <a:solidFill>
                            <a:schemeClr val="tx1"/>
                          </a:solidFill>
                          <a:latin typeface="Meiryo UI" panose="020B0604030504040204" pitchFamily="50" charset="-128"/>
                          <a:ea typeface="Meiryo UI" panose="020B0604030504040204" pitchFamily="50" charset="-128"/>
                        </a:rPr>
                        <a:t>9</a:t>
                      </a:r>
                      <a:r>
                        <a:rPr kumimoji="1" lang="ja-JP" altLang="en-US" sz="1100" b="0" dirty="0">
                          <a:solidFill>
                            <a:schemeClr val="tx1"/>
                          </a:solidFill>
                          <a:latin typeface="Meiryo UI" panose="020B0604030504040204" pitchFamily="50" charset="-128"/>
                          <a:ea typeface="Meiryo UI" panose="020B0604030504040204" pitchFamily="50" charset="-128"/>
                        </a:rPr>
                        <a:t>時）の診療応需を整えていること</a:t>
                      </a:r>
                      <a:endParaRPr kumimoji="1" lang="ja-JP" altLang="en-US" sz="1100" b="0" dirty="0">
                        <a:solidFill>
                          <a:srgbClr val="FF0000"/>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■休日夜間の救急の受入を行い、診察・判　</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定・経過観察等で長時間労働の可能性が</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ある</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■疾患の発生や症状の変化は予見不可能</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であり、医師の時間外労働上限規制への配</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慮が必要</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1552364"/>
                  </a:ext>
                </a:extLst>
              </a:tr>
            </a:tbl>
          </a:graphicData>
        </a:graphic>
      </p:graphicFrame>
      <p:sp>
        <p:nvSpPr>
          <p:cNvPr id="4" name="正方形/長方形 3"/>
          <p:cNvSpPr/>
          <p:nvPr/>
        </p:nvSpPr>
        <p:spPr>
          <a:xfrm>
            <a:off x="8255354" y="1231519"/>
            <a:ext cx="1351208" cy="55932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spcAft>
                <a:spcPts val="0"/>
              </a:spcAft>
            </a:pP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都道府県</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a:t>
            </a:r>
            <a:endPar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地域がん：</a:t>
            </a:r>
            <a:r>
              <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17</a:t>
            </a:r>
            <a:r>
              <a:rPr lang="ja-JP" altLang="en-US"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病院</a:t>
            </a:r>
            <a:endParaRPr lang="en-US" altLang="ja-JP" sz="11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小児がん：　</a:t>
            </a: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5" name="正方形/長方形 4"/>
          <p:cNvSpPr/>
          <p:nvPr/>
        </p:nvSpPr>
        <p:spPr>
          <a:xfrm>
            <a:off x="8255354" y="2727110"/>
            <a:ext cx="1326525" cy="252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34</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病院程度</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6" name="タイトル 1"/>
          <p:cNvSpPr txBox="1">
            <a:spLocks/>
          </p:cNvSpPr>
          <p:nvPr/>
        </p:nvSpPr>
        <p:spPr>
          <a:xfrm>
            <a:off x="128789" y="3092812"/>
            <a:ext cx="5731099" cy="428680"/>
          </a:xfrm>
          <a:prstGeom prst="rect">
            <a:avLst/>
          </a:prstGeom>
          <a:noFill/>
        </p:spPr>
        <p:txBody>
          <a:bodyPr vert="horz" lIns="74295" tIns="37148" rIns="74295" bIns="3714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r>
              <a:rPr lang="ja-JP" altLang="en-US" sz="1100" dirty="0">
                <a:latin typeface="Meiryo UI" panose="020B0604030504040204" pitchFamily="50" charset="-128"/>
                <a:ea typeface="Meiryo UI" panose="020B0604030504040204" pitchFamily="50" charset="-128"/>
              </a:rPr>
              <a:t>（</a:t>
            </a:r>
            <a:r>
              <a:rPr lang="zh-TW" altLang="en-US" sz="1100" dirty="0">
                <a:latin typeface="Meiryo UI" panose="020B0604030504040204" pitchFamily="50" charset="-128"/>
                <a:ea typeface="Meiryo UI" panose="020B0604030504040204" pitchFamily="50" charset="-128"/>
              </a:rPr>
              <a:t>事業区分</a:t>
            </a:r>
            <a:r>
              <a:rPr lang="en-US" altLang="zh-TW" sz="1100" dirty="0">
                <a:latin typeface="Meiryo UI" panose="020B0604030504040204" pitchFamily="50" charset="-128"/>
                <a:ea typeface="Meiryo UI" panose="020B0604030504040204" pitchFamily="50" charset="-128"/>
              </a:rPr>
              <a:t>Ⅵ</a:t>
            </a:r>
            <a:r>
              <a:rPr lang="zh-TW" altLang="en-US" sz="1100" dirty="0">
                <a:latin typeface="Meiryo UI" panose="020B0604030504040204" pitchFamily="50" charset="-128"/>
                <a:ea typeface="Meiryo UI" panose="020B0604030504040204" pitchFamily="50" charset="-128"/>
              </a:rPr>
              <a:t>補助要件</a:t>
            </a:r>
            <a:r>
              <a:rPr lang="ja-JP" altLang="en-US" sz="1100" dirty="0">
                <a:latin typeface="Meiryo UI" panose="020B0604030504040204" pitchFamily="50" charset="-128"/>
                <a:ea typeface="Meiryo UI" panose="020B0604030504040204" pitchFamily="50" charset="-128"/>
              </a:rPr>
              <a:t>）　</a:t>
            </a:r>
          </a:p>
        </p:txBody>
      </p:sp>
      <p:graphicFrame>
        <p:nvGraphicFramePr>
          <p:cNvPr id="7" name="表 6"/>
          <p:cNvGraphicFramePr>
            <a:graphicFrameLocks noGrp="1"/>
          </p:cNvGraphicFramePr>
          <p:nvPr>
            <p:extLst>
              <p:ext uri="{D42A27DB-BD31-4B8C-83A1-F6EECF244321}">
                <p14:modId xmlns:p14="http://schemas.microsoft.com/office/powerpoint/2010/main" val="3706564918"/>
              </p:ext>
            </p:extLst>
          </p:nvPr>
        </p:nvGraphicFramePr>
        <p:xfrm>
          <a:off x="299970" y="3413916"/>
          <a:ext cx="9502105" cy="3229960"/>
        </p:xfrm>
        <a:graphic>
          <a:graphicData uri="http://schemas.openxmlformats.org/drawingml/2006/table">
            <a:tbl>
              <a:tblPr firstRow="1" bandRow="1">
                <a:tableStyleId>{5C22544A-7EE6-4342-B048-85BDC9FD1C3A}</a:tableStyleId>
              </a:tblPr>
              <a:tblGrid>
                <a:gridCol w="221646">
                  <a:extLst>
                    <a:ext uri="{9D8B030D-6E8A-4147-A177-3AD203B41FA5}">
                      <a16:colId xmlns:a16="http://schemas.microsoft.com/office/drawing/2014/main" val="1494740665"/>
                    </a:ext>
                  </a:extLst>
                </a:gridCol>
                <a:gridCol w="212451">
                  <a:extLst>
                    <a:ext uri="{9D8B030D-6E8A-4147-A177-3AD203B41FA5}">
                      <a16:colId xmlns:a16="http://schemas.microsoft.com/office/drawing/2014/main" val="153210860"/>
                    </a:ext>
                  </a:extLst>
                </a:gridCol>
                <a:gridCol w="2695491">
                  <a:extLst>
                    <a:ext uri="{9D8B030D-6E8A-4147-A177-3AD203B41FA5}">
                      <a16:colId xmlns:a16="http://schemas.microsoft.com/office/drawing/2014/main" val="3611890673"/>
                    </a:ext>
                  </a:extLst>
                </a:gridCol>
                <a:gridCol w="2695449">
                  <a:extLst>
                    <a:ext uri="{9D8B030D-6E8A-4147-A177-3AD203B41FA5}">
                      <a16:colId xmlns:a16="http://schemas.microsoft.com/office/drawing/2014/main" val="315626265"/>
                    </a:ext>
                  </a:extLst>
                </a:gridCol>
                <a:gridCol w="1929781">
                  <a:extLst>
                    <a:ext uri="{9D8B030D-6E8A-4147-A177-3AD203B41FA5}">
                      <a16:colId xmlns:a16="http://schemas.microsoft.com/office/drawing/2014/main" val="147058569"/>
                    </a:ext>
                  </a:extLst>
                </a:gridCol>
                <a:gridCol w="888883">
                  <a:extLst>
                    <a:ext uri="{9D8B030D-6E8A-4147-A177-3AD203B41FA5}">
                      <a16:colId xmlns:a16="http://schemas.microsoft.com/office/drawing/2014/main" val="468826432"/>
                    </a:ext>
                  </a:extLst>
                </a:gridCol>
                <a:gridCol w="858404">
                  <a:extLst>
                    <a:ext uri="{9D8B030D-6E8A-4147-A177-3AD203B41FA5}">
                      <a16:colId xmlns:a16="http://schemas.microsoft.com/office/drawing/2014/main" val="3329399862"/>
                    </a:ext>
                  </a:extLst>
                </a:gridCol>
              </a:tblGrid>
              <a:tr h="909017">
                <a:tc rowSpan="6">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８</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①</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脳卒中治療において、急性期脳卒中加算</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en-US" altLang="ja-JP" sz="1100" b="0" dirty="0">
                          <a:solidFill>
                            <a:schemeClr val="tx1"/>
                          </a:solidFill>
                          <a:latin typeface="Meiryo UI" panose="020B0604030504040204" pitchFamily="50" charset="-128"/>
                          <a:ea typeface="Meiryo UI" panose="020B0604030504040204" pitchFamily="50" charset="-128"/>
                        </a:rPr>
                        <a:t>25</a:t>
                      </a:r>
                      <a:r>
                        <a:rPr kumimoji="1" lang="ja-JP" altLang="en-US" sz="1100" b="0" dirty="0">
                          <a:solidFill>
                            <a:schemeClr val="tx1"/>
                          </a:solidFill>
                          <a:latin typeface="Meiryo UI" panose="020B0604030504040204" pitchFamily="50" charset="-128"/>
                          <a:ea typeface="Meiryo UI" panose="020B0604030504040204" pitchFamily="50" charset="-128"/>
                        </a:rPr>
                        <a:t>件</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年以上</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超急性期脳卒中加算施設</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▪専ら脳卒中の診断・治療の経験を</a:t>
                      </a:r>
                      <a:r>
                        <a:rPr kumimoji="1" lang="en-US" altLang="ja-JP" sz="1100" b="0" dirty="0">
                          <a:solidFill>
                            <a:schemeClr val="tx1"/>
                          </a:solidFill>
                          <a:latin typeface="Meiryo UI" panose="020B0604030504040204" pitchFamily="50" charset="-128"/>
                          <a:ea typeface="Meiryo UI" panose="020B0604030504040204" pitchFamily="50" charset="-128"/>
                        </a:rPr>
                        <a:t>10</a:t>
                      </a:r>
                      <a:r>
                        <a:rPr kumimoji="1" lang="ja-JP" altLang="en-US" sz="1100" b="0" dirty="0">
                          <a:solidFill>
                            <a:schemeClr val="tx1"/>
                          </a:solidFill>
                          <a:latin typeface="Meiryo UI" panose="020B0604030504040204" pitchFamily="50" charset="-128"/>
                          <a:ea typeface="Meiryo UI" panose="020B0604030504040204" pitchFamily="50" charset="-128"/>
                        </a:rPr>
                        <a:t>年</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en-US" altLang="ja-JP" sz="1100" b="0" dirty="0">
                          <a:solidFill>
                            <a:schemeClr val="tx1"/>
                          </a:solidFill>
                          <a:latin typeface="Meiryo UI" panose="020B0604030504040204" pitchFamily="50" charset="-128"/>
                          <a:ea typeface="Meiryo UI" panose="020B0604030504040204" pitchFamily="50" charset="-128"/>
                        </a:rPr>
                        <a:t>     </a:t>
                      </a:r>
                      <a:r>
                        <a:rPr kumimoji="1" lang="ja-JP" altLang="en-US" sz="1100" b="0" dirty="0">
                          <a:solidFill>
                            <a:schemeClr val="tx1"/>
                          </a:solidFill>
                          <a:latin typeface="Meiryo UI" panose="020B0604030504040204" pitchFamily="50" charset="-128"/>
                          <a:ea typeface="Meiryo UI" panose="020B0604030504040204" pitchFamily="50" charset="-128"/>
                        </a:rPr>
                        <a:t>以上有する常勤医師</a:t>
                      </a:r>
                      <a:r>
                        <a:rPr kumimoji="1" lang="en-US" altLang="ja-JP" sz="1100" b="0" dirty="0">
                          <a:solidFill>
                            <a:schemeClr val="tx1"/>
                          </a:solidFill>
                          <a:latin typeface="Meiryo UI" panose="020B0604030504040204" pitchFamily="50" charset="-128"/>
                          <a:ea typeface="Meiryo UI" panose="020B0604030504040204" pitchFamily="50" charset="-128"/>
                        </a:rPr>
                        <a:t>1</a:t>
                      </a:r>
                      <a:r>
                        <a:rPr kumimoji="1" lang="ja-JP" altLang="en-US" sz="1100" b="0" dirty="0">
                          <a:solidFill>
                            <a:schemeClr val="tx1"/>
                          </a:solidFill>
                          <a:latin typeface="Meiryo UI" panose="020B0604030504040204" pitchFamily="50" charset="-128"/>
                          <a:ea typeface="Meiryo UI" panose="020B0604030504040204" pitchFamily="50" charset="-128"/>
                        </a:rPr>
                        <a:t>名以上配置</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▪遠隔医療を行う体制整備</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　▪脳外科的処置が迅速に行える体制整備　</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■地域医療において重要な役割があり、かつ、過酷な勤務環境となっている医療機関として、国基金事業の事業区分</a:t>
                      </a:r>
                      <a:r>
                        <a:rPr kumimoji="1" lang="en-US" altLang="ja-JP" sz="1100" b="0" dirty="0">
                          <a:solidFill>
                            <a:schemeClr val="tx1"/>
                          </a:solidFill>
                          <a:latin typeface="Meiryo UI" panose="020B0604030504040204" pitchFamily="50" charset="-128"/>
                          <a:ea typeface="Meiryo UI" panose="020B0604030504040204" pitchFamily="50" charset="-128"/>
                        </a:rPr>
                        <a:t>Ⅵ</a:t>
                      </a:r>
                      <a:r>
                        <a:rPr kumimoji="1" lang="ja-JP" altLang="en-US" sz="1100" b="0" dirty="0">
                          <a:solidFill>
                            <a:schemeClr val="tx1"/>
                          </a:solidFill>
                          <a:latin typeface="Meiryo UI" panose="020B0604030504040204" pitchFamily="50" charset="-128"/>
                          <a:ea typeface="Meiryo UI" panose="020B0604030504040204" pitchFamily="50" charset="-128"/>
                        </a:rPr>
                        <a:t>補助要件に該当し、医師の時間外労働上限規制への配慮が必要</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1691389"/>
                  </a:ext>
                </a:extLst>
              </a:tr>
              <a:tr h="363607">
                <a:tc vMerge="1">
                  <a:txBody>
                    <a:bodyPr/>
                    <a:lstStyle/>
                    <a:p>
                      <a:pPr algn="ct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200" b="0" dirty="0">
                          <a:solidFill>
                            <a:schemeClr val="tx1"/>
                          </a:solidFill>
                          <a:latin typeface="Meiryo UI" panose="020B0604030504040204" pitchFamily="50" charset="-128"/>
                          <a:ea typeface="Meiryo UI" panose="020B0604030504040204" pitchFamily="50" charset="-128"/>
                        </a:rPr>
                        <a:t>②</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心血管疾患</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急性心筋梗塞等の治療件数</a:t>
                      </a:r>
                      <a:r>
                        <a:rPr kumimoji="1" lang="en-US" altLang="ja-JP" sz="1100" b="0" dirty="0">
                          <a:solidFill>
                            <a:schemeClr val="tx1"/>
                          </a:solidFill>
                          <a:latin typeface="Meiryo UI" panose="020B0604030504040204" pitchFamily="50" charset="-128"/>
                          <a:ea typeface="Meiryo UI" panose="020B0604030504040204" pitchFamily="50" charset="-128"/>
                        </a:rPr>
                        <a:t>60</a:t>
                      </a:r>
                      <a:r>
                        <a:rPr kumimoji="1" lang="ja-JP" altLang="en-US" sz="1100" b="0" dirty="0">
                          <a:solidFill>
                            <a:schemeClr val="tx1"/>
                          </a:solidFill>
                          <a:latin typeface="Meiryo UI" panose="020B0604030504040204" pitchFamily="50" charset="-128"/>
                          <a:ea typeface="Meiryo UI" panose="020B0604030504040204" pitchFamily="50" charset="-128"/>
                        </a:rPr>
                        <a:t>件</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年以上</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err="1">
                          <a:solidFill>
                            <a:schemeClr val="tx1"/>
                          </a:solidFill>
                          <a:latin typeface="Meiryo UI" panose="020B0604030504040204" pitchFamily="50" charset="-128"/>
                          <a:ea typeface="Meiryo UI" panose="020B0604030504040204" pitchFamily="50" charset="-128"/>
                        </a:rPr>
                        <a:t>ー</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16229173"/>
                  </a:ext>
                </a:extLst>
              </a:tr>
              <a:tr h="437086">
                <a:tc vMerge="1">
                  <a:txBody>
                    <a:bodyPr/>
                    <a:lstStyle/>
                    <a:p>
                      <a:pPr algn="ct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200" b="0" dirty="0">
                          <a:solidFill>
                            <a:schemeClr val="tx1"/>
                          </a:solidFill>
                          <a:latin typeface="Meiryo UI" panose="020B0604030504040204" pitchFamily="50" charset="-128"/>
                          <a:ea typeface="Meiryo UI" panose="020B0604030504040204" pitchFamily="50" charset="-128"/>
                        </a:rPr>
                        <a:t>③</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高度のがん治療を専門に行っている施設のうち、急性期・高度急性期病棟を持つ医療機関</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100" b="0" dirty="0" err="1">
                          <a:solidFill>
                            <a:schemeClr val="tx1"/>
                          </a:solidFill>
                          <a:latin typeface="Meiryo UI" panose="020B0604030504040204" pitchFamily="50" charset="-128"/>
                          <a:ea typeface="Meiryo UI" panose="020B0604030504040204" pitchFamily="50" charset="-128"/>
                        </a:rPr>
                        <a:t>ー</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0976646"/>
                  </a:ext>
                </a:extLst>
              </a:tr>
              <a:tr h="909017">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gn="r"/>
                      <a:r>
                        <a:rPr kumimoji="1" lang="ja-JP" altLang="en-US" sz="1200" b="0" dirty="0">
                          <a:solidFill>
                            <a:schemeClr val="tx1"/>
                          </a:solidFill>
                          <a:latin typeface="Meiryo UI" panose="020B0604030504040204" pitchFamily="50" charset="-128"/>
                          <a:ea typeface="Meiryo UI" panose="020B0604030504040204" pitchFamily="50" charset="-128"/>
                        </a:rPr>
                        <a:t>④</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a:lnSpc>
                          <a:spcPts val="1500"/>
                        </a:lnSpc>
                      </a:pPr>
                      <a:r>
                        <a:rPr kumimoji="1" lang="ja-JP" altLang="ja-JP" sz="1100" kern="1200" dirty="0">
                          <a:solidFill>
                            <a:schemeClr val="dk1"/>
                          </a:solidFill>
                          <a:effectLst/>
                          <a:latin typeface="Meiryo UI" panose="020B0604030504040204" pitchFamily="50" charset="-128"/>
                          <a:ea typeface="Meiryo UI" panose="020B0604030504040204" pitchFamily="50" charset="-128"/>
                          <a:cs typeface="+mn-cs"/>
                        </a:rPr>
                        <a:t>精神科救急医療体制整備事業における精神科救急医療施設に指定され、夜間・休日の措置入院及び緊急措置入院の対応を年間</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12</a:t>
                      </a:r>
                      <a:r>
                        <a:rPr kumimoji="1" lang="ja-JP" altLang="ja-JP" sz="1100" kern="1200" dirty="0">
                          <a:solidFill>
                            <a:schemeClr val="dk1"/>
                          </a:solidFill>
                          <a:effectLst/>
                          <a:latin typeface="Meiryo UI" panose="020B0604030504040204" pitchFamily="50" charset="-128"/>
                          <a:ea typeface="Meiryo UI" panose="020B0604030504040204" pitchFamily="50" charset="-128"/>
                          <a:cs typeface="+mn-cs"/>
                        </a:rPr>
                        <a:t>件（月平均</a:t>
                      </a:r>
                      <a:r>
                        <a:rPr kumimoji="1" lang="en-US" altLang="ja-JP" sz="1100" kern="1200" dirty="0">
                          <a:solidFill>
                            <a:schemeClr val="dk1"/>
                          </a:solidFill>
                          <a:effectLst/>
                          <a:latin typeface="Meiryo UI" panose="020B0604030504040204" pitchFamily="50" charset="-128"/>
                          <a:ea typeface="Meiryo UI" panose="020B0604030504040204" pitchFamily="50" charset="-128"/>
                          <a:cs typeface="+mn-cs"/>
                        </a:rPr>
                        <a:t>1</a:t>
                      </a:r>
                      <a:r>
                        <a:rPr kumimoji="1" lang="ja-JP" altLang="ja-JP" sz="1100" kern="1200" dirty="0">
                          <a:solidFill>
                            <a:schemeClr val="dk1"/>
                          </a:solidFill>
                          <a:effectLst/>
                          <a:latin typeface="Meiryo UI" panose="020B0604030504040204" pitchFamily="50" charset="-128"/>
                          <a:ea typeface="Meiryo UI" panose="020B0604030504040204" pitchFamily="50" charset="-128"/>
                          <a:cs typeface="+mn-cs"/>
                        </a:rPr>
                        <a:t>件）以上行っている精神科医療機関</a:t>
                      </a: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100" b="0" dirty="0" err="1">
                          <a:solidFill>
                            <a:schemeClr val="tx1"/>
                          </a:solidFill>
                          <a:latin typeface="Meiryo UI" panose="020B0604030504040204" pitchFamily="50" charset="-128"/>
                          <a:ea typeface="Meiryo UI" panose="020B0604030504040204" pitchFamily="50" charset="-128"/>
                        </a:rPr>
                        <a:t>ー</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60442"/>
                  </a:ext>
                </a:extLst>
              </a:tr>
              <a:tr h="119235">
                <a:tc vMerge="1">
                  <a:txBody>
                    <a:bodyPr/>
                    <a:lstStyle/>
                    <a:p>
                      <a:pPr algn="ct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nSpc>
                          <a:spcPts val="15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rowSpan="2">
                  <a:txBody>
                    <a:bodyPr/>
                    <a:lstStyle/>
                    <a:p>
                      <a:pPr algn="ct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a:t>
                      </a: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endParaRPr kumimoji="1" lang="ja-JP" altLang="en-US" dirty="0"/>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6127357"/>
                  </a:ext>
                </a:extLst>
              </a:tr>
              <a:tr h="468390">
                <a:tc vMerge="1">
                  <a:txBody>
                    <a:bodyPr/>
                    <a:lstStyle/>
                    <a:p>
                      <a:endParaRPr kumimoji="1" lang="ja-JP" altLang="en-US"/>
                    </a:p>
                  </a:txBody>
                  <a:tcPr/>
                </a:tc>
                <a:tc>
                  <a:txBody>
                    <a:bodyPr/>
                    <a:lstStyle/>
                    <a:p>
                      <a:pPr algn="r"/>
                      <a:r>
                        <a:rPr kumimoji="1" lang="ja-JP" altLang="en-US" sz="1200" b="0" dirty="0">
                          <a:solidFill>
                            <a:schemeClr val="tx1"/>
                          </a:solidFill>
                          <a:latin typeface="Meiryo UI" panose="020B0604030504040204" pitchFamily="50" charset="-128"/>
                          <a:ea typeface="Meiryo UI" panose="020B0604030504040204" pitchFamily="50" charset="-128"/>
                        </a:rPr>
                        <a:t>⑤</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児童精神科を行う病院</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ja-JP" altLang="en-US" sz="1100" b="0" dirty="0" err="1">
                          <a:solidFill>
                            <a:schemeClr val="tx1"/>
                          </a:solidFill>
                          <a:latin typeface="Meiryo UI" panose="020B0604030504040204" pitchFamily="50" charset="-128"/>
                          <a:ea typeface="Meiryo UI" panose="020B0604030504040204" pitchFamily="50" charset="-128"/>
                        </a:rPr>
                        <a:t>ー</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2752809"/>
                  </a:ext>
                </a:extLst>
              </a:tr>
            </a:tbl>
          </a:graphicData>
        </a:graphic>
      </p:graphicFrame>
      <p:sp>
        <p:nvSpPr>
          <p:cNvPr id="8" name="正方形/長方形 7"/>
          <p:cNvSpPr/>
          <p:nvPr/>
        </p:nvSpPr>
        <p:spPr>
          <a:xfrm>
            <a:off x="8280037" y="4070124"/>
            <a:ext cx="1326525" cy="252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35</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病院程度</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 name="正方形/長方形 8"/>
          <p:cNvSpPr/>
          <p:nvPr/>
        </p:nvSpPr>
        <p:spPr>
          <a:xfrm>
            <a:off x="8255352" y="4648698"/>
            <a:ext cx="1326525" cy="18280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45</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病院程度</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0" name="正方形/長方形 9"/>
          <p:cNvSpPr/>
          <p:nvPr/>
        </p:nvSpPr>
        <p:spPr>
          <a:xfrm>
            <a:off x="8280037" y="5768794"/>
            <a:ext cx="1326525" cy="13838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lgn="ct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10</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病院程度</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1" name="正方形/長方形 10"/>
          <p:cNvSpPr/>
          <p:nvPr/>
        </p:nvSpPr>
        <p:spPr>
          <a:xfrm>
            <a:off x="8280037" y="6422337"/>
            <a:ext cx="1326525" cy="29354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noAutofit/>
          </a:bodyPr>
          <a:lstStyle/>
          <a:p>
            <a:pPr algn="ct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14</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病院程度</a:t>
            </a:r>
            <a:endPar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spcAft>
                <a:spcPts val="0"/>
              </a:spcAft>
            </a:pPr>
            <a:r>
              <a:rPr lang="ja-JP" altLang="en-US" sz="1000" dirty="0">
                <a:solidFill>
                  <a:schemeClr val="tx1"/>
                </a:solidFill>
                <a:latin typeface="Meiryo UI" panose="020B0604030504040204" pitchFamily="50" charset="-128"/>
                <a:ea typeface="Meiryo UI" panose="020B0604030504040204" pitchFamily="50" charset="-128"/>
                <a:cs typeface="ＭＳ Ｐゴシック" panose="020B0600070205080204" pitchFamily="50" charset="-128"/>
              </a:rPr>
              <a:t>（こころのオアシス検索）</a:t>
            </a:r>
            <a:endParaRPr lang="ja-JP" sz="10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2" name="正方形/長方形 11"/>
          <p:cNvSpPr/>
          <p:nvPr/>
        </p:nvSpPr>
        <p:spPr>
          <a:xfrm>
            <a:off x="8202765" y="5038982"/>
            <a:ext cx="1481068" cy="4144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0" bIns="0" rtlCol="0" anchor="ctr" anchorCtr="0">
            <a:noAutofit/>
          </a:bodyPr>
          <a:lstStyle/>
          <a:p>
            <a:pPr>
              <a:spcAft>
                <a:spcPts val="0"/>
              </a:spcAft>
            </a:pP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参考）府がん拠点病院</a:t>
            </a:r>
            <a:endPar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a:p>
            <a:pPr>
              <a:spcAft>
                <a:spcPts val="0"/>
              </a:spcAft>
            </a:pP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50</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病院中</a:t>
            </a:r>
            <a:r>
              <a:rPr lang="en-US" alt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49</a:t>
            </a:r>
            <a:r>
              <a:rPr lang="ja-JP" altLang="en-US"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rPr>
              <a:t>病院該当</a:t>
            </a:r>
            <a:endParaRPr lang="ja-JP" sz="1100" dirty="0">
              <a:solidFill>
                <a:schemeClr val="tx1"/>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3" name="スライド番号プレースホルダー 8"/>
          <p:cNvSpPr>
            <a:spLocks noGrp="1"/>
          </p:cNvSpPr>
          <p:nvPr>
            <p:ph type="sldNum" sz="quarter" idx="12"/>
          </p:nvPr>
        </p:nvSpPr>
        <p:spPr>
          <a:xfrm>
            <a:off x="9504607" y="6598963"/>
            <a:ext cx="440027" cy="365125"/>
          </a:xfrm>
        </p:spPr>
        <p:txBody>
          <a:bodyPr/>
          <a:lstStyle/>
          <a:p>
            <a:r>
              <a:rPr kumimoji="1" lang="en-US" altLang="ja-JP" dirty="0"/>
              <a:t>2</a:t>
            </a:r>
            <a:endParaRPr kumimoji="1" lang="ja-JP" altLang="en-US" dirty="0"/>
          </a:p>
        </p:txBody>
      </p:sp>
      <p:cxnSp>
        <p:nvCxnSpPr>
          <p:cNvPr id="16" name="直線コネクタ 15"/>
          <p:cNvCxnSpPr/>
          <p:nvPr/>
        </p:nvCxnSpPr>
        <p:spPr>
          <a:xfrm>
            <a:off x="9802075" y="3092812"/>
            <a:ext cx="0" cy="322741"/>
          </a:xfrm>
          <a:prstGeom prst="line">
            <a:avLst/>
          </a:prstGeom>
          <a:ln>
            <a:solidFill>
              <a:schemeClr val="bg2">
                <a:lumMod val="50000"/>
              </a:schemeClr>
            </a:solidFill>
            <a:prstDash val="sysDash"/>
          </a:ln>
        </p:spPr>
        <p:style>
          <a:lnRef idx="1">
            <a:schemeClr val="dk1"/>
          </a:lnRef>
          <a:fillRef idx="0">
            <a:schemeClr val="dk1"/>
          </a:fillRef>
          <a:effectRef idx="0">
            <a:schemeClr val="dk1"/>
          </a:effectRef>
          <a:fontRef idx="minor">
            <a:schemeClr val="tx1"/>
          </a:fontRef>
        </p:style>
      </p:cxnSp>
      <p:cxnSp>
        <p:nvCxnSpPr>
          <p:cNvPr id="17" name="直線コネクタ 16"/>
          <p:cNvCxnSpPr/>
          <p:nvPr/>
        </p:nvCxnSpPr>
        <p:spPr>
          <a:xfrm>
            <a:off x="299970" y="3088318"/>
            <a:ext cx="0" cy="322741"/>
          </a:xfrm>
          <a:prstGeom prst="line">
            <a:avLst/>
          </a:prstGeom>
          <a:ln>
            <a:solidFill>
              <a:schemeClr val="bg2">
                <a:lumMod val="50000"/>
              </a:schemeClr>
            </a:solidFill>
            <a:prstDash val="sysDash"/>
          </a:ln>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a:xfrm>
            <a:off x="2657205" y="3074871"/>
            <a:ext cx="785242" cy="322741"/>
          </a:xfrm>
          <a:prstGeom prst="line">
            <a:avLst/>
          </a:prstGeom>
          <a:ln>
            <a:solidFill>
              <a:schemeClr val="bg2">
                <a:lumMod val="50000"/>
              </a:schemeClr>
            </a:solidFill>
            <a:prstDash val="sysDash"/>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5418334" y="3074871"/>
            <a:ext cx="726972" cy="322741"/>
          </a:xfrm>
          <a:prstGeom prst="line">
            <a:avLst/>
          </a:prstGeom>
          <a:ln>
            <a:solidFill>
              <a:schemeClr val="bg2">
                <a:lumMod val="50000"/>
              </a:schemeClr>
            </a:solidFill>
            <a:prstDash val="sysDash"/>
          </a:ln>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a:xfrm>
            <a:off x="8932498" y="3088318"/>
            <a:ext cx="0" cy="322741"/>
          </a:xfrm>
          <a:prstGeom prst="line">
            <a:avLst/>
          </a:prstGeom>
          <a:ln>
            <a:solidFill>
              <a:schemeClr val="bg2">
                <a:lumMod val="50000"/>
              </a:schemeClr>
            </a:solidFill>
            <a:prstDash val="sysDash"/>
          </a:ln>
        </p:spPr>
        <p:style>
          <a:lnRef idx="1">
            <a:schemeClr val="dk1"/>
          </a:lnRef>
          <a:fillRef idx="0">
            <a:schemeClr val="dk1"/>
          </a:fillRef>
          <a:effectRef idx="0">
            <a:schemeClr val="dk1"/>
          </a:effectRef>
          <a:fontRef idx="minor">
            <a:schemeClr val="tx1"/>
          </a:fontRef>
        </p:style>
      </p:cxnSp>
      <p:cxnSp>
        <p:nvCxnSpPr>
          <p:cNvPr id="21" name="直線コネクタ 20"/>
          <p:cNvCxnSpPr/>
          <p:nvPr/>
        </p:nvCxnSpPr>
        <p:spPr>
          <a:xfrm>
            <a:off x="8049475" y="3074871"/>
            <a:ext cx="0" cy="322741"/>
          </a:xfrm>
          <a:prstGeom prst="line">
            <a:avLst/>
          </a:prstGeom>
          <a:ln>
            <a:solidFill>
              <a:schemeClr val="bg2">
                <a:lumMod val="50000"/>
              </a:schemeClr>
            </a:solidFill>
            <a:prstDash val="sysDash"/>
          </a:ln>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577045" y="3092812"/>
            <a:ext cx="175990" cy="304800"/>
          </a:xfrm>
          <a:prstGeom prst="line">
            <a:avLst/>
          </a:prstGeom>
          <a:ln>
            <a:solidFill>
              <a:schemeClr val="bg2">
                <a:lumMod val="50000"/>
              </a:schemeClr>
            </a:solidFill>
            <a:prstDash val="sys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46360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3641734896"/>
              </p:ext>
            </p:extLst>
          </p:nvPr>
        </p:nvGraphicFramePr>
        <p:xfrm>
          <a:off x="222515" y="651292"/>
          <a:ext cx="9502105" cy="5695720"/>
        </p:xfrm>
        <a:graphic>
          <a:graphicData uri="http://schemas.openxmlformats.org/drawingml/2006/table">
            <a:tbl>
              <a:tblPr firstRow="1" bandRow="1">
                <a:tableStyleId>{5C22544A-7EE6-4342-B048-85BDC9FD1C3A}</a:tableStyleId>
              </a:tblPr>
              <a:tblGrid>
                <a:gridCol w="280834">
                  <a:extLst>
                    <a:ext uri="{9D8B030D-6E8A-4147-A177-3AD203B41FA5}">
                      <a16:colId xmlns:a16="http://schemas.microsoft.com/office/drawing/2014/main" val="1640610653"/>
                    </a:ext>
                  </a:extLst>
                </a:gridCol>
                <a:gridCol w="2347427">
                  <a:extLst>
                    <a:ext uri="{9D8B030D-6E8A-4147-A177-3AD203B41FA5}">
                      <a16:colId xmlns:a16="http://schemas.microsoft.com/office/drawing/2014/main" val="1360877939"/>
                    </a:ext>
                  </a:extLst>
                </a:gridCol>
                <a:gridCol w="2495029">
                  <a:extLst>
                    <a:ext uri="{9D8B030D-6E8A-4147-A177-3AD203B41FA5}">
                      <a16:colId xmlns:a16="http://schemas.microsoft.com/office/drawing/2014/main" val="88116386"/>
                    </a:ext>
                  </a:extLst>
                </a:gridCol>
                <a:gridCol w="2640169">
                  <a:extLst>
                    <a:ext uri="{9D8B030D-6E8A-4147-A177-3AD203B41FA5}">
                      <a16:colId xmlns:a16="http://schemas.microsoft.com/office/drawing/2014/main" val="4233823577"/>
                    </a:ext>
                  </a:extLst>
                </a:gridCol>
                <a:gridCol w="869324">
                  <a:extLst>
                    <a:ext uri="{9D8B030D-6E8A-4147-A177-3AD203B41FA5}">
                      <a16:colId xmlns:a16="http://schemas.microsoft.com/office/drawing/2014/main" val="2712372790"/>
                    </a:ext>
                  </a:extLst>
                </a:gridCol>
                <a:gridCol w="869322">
                  <a:extLst>
                    <a:ext uri="{9D8B030D-6E8A-4147-A177-3AD203B41FA5}">
                      <a16:colId xmlns:a16="http://schemas.microsoft.com/office/drawing/2014/main" val="2623371249"/>
                    </a:ext>
                  </a:extLst>
                </a:gridCol>
              </a:tblGrid>
              <a:tr h="650721">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事業</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主な取組内容</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指定が必要な理由</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公共性と</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不確実性が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強く働く</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専門性が</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高く、代替</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が困難</a:t>
                      </a:r>
                    </a:p>
                  </a:txBody>
                  <a:tcPr marL="36000" marR="72000"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168749181"/>
                  </a:ext>
                </a:extLst>
              </a:tr>
              <a:tr h="5044999">
                <a:tc>
                  <a:txBody>
                    <a:bodyPr/>
                    <a:lstStyle/>
                    <a:p>
                      <a:pPr algn="ctr"/>
                      <a:r>
                        <a:rPr kumimoji="1" lang="en-US" altLang="ja-JP" sz="1200" b="0" dirty="0">
                          <a:solidFill>
                            <a:schemeClr val="tx1"/>
                          </a:solidFill>
                          <a:latin typeface="Meiryo UI" panose="020B0604030504040204" pitchFamily="50" charset="-128"/>
                          <a:ea typeface="Meiryo UI" panose="020B0604030504040204" pitchFamily="50" charset="-128"/>
                        </a:rPr>
                        <a:t>9</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36000" marR="7200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r>
                        <a:rPr kumimoji="1" lang="ja-JP" altLang="en-US" sz="1100" b="0" dirty="0">
                          <a:solidFill>
                            <a:schemeClr val="tx1"/>
                          </a:solidFill>
                          <a:latin typeface="Meiryo UI" panose="020B0604030504040204" pitchFamily="50" charset="-128"/>
                          <a:ea typeface="Meiryo UI" panose="020B0604030504040204" pitchFamily="50" charset="-128"/>
                        </a:rPr>
                        <a:t>その他、公共性と不確実性が強く働くものとして、地域医療提供体制の確保のために必要な医療機関</a:t>
                      </a:r>
                    </a:p>
                  </a:txBody>
                  <a:tcPr marL="36000" marR="3600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3663" indent="-93663">
                        <a:lnSpc>
                          <a:spcPts val="15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3600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500"/>
                        </a:lnSpc>
                      </a:pP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36000" marR="3600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pPr>
                      <a:endParaRPr kumimoji="1" lang="en-US" altLang="ja-JP" sz="1100" b="0" dirty="0">
                        <a:solidFill>
                          <a:schemeClr val="tx1"/>
                        </a:solidFill>
                        <a:latin typeface="Meiryo UI" panose="020B0604030504040204" pitchFamily="50" charset="-128"/>
                        <a:ea typeface="Meiryo UI" panose="020B0604030504040204" pitchFamily="50" charset="-128"/>
                      </a:endParaRPr>
                    </a:p>
                  </a:txBody>
                  <a:tcPr marL="36000" marR="7200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4946739"/>
                  </a:ext>
                </a:extLst>
              </a:tr>
            </a:tbl>
          </a:graphicData>
        </a:graphic>
      </p:graphicFrame>
      <p:sp>
        <p:nvSpPr>
          <p:cNvPr id="2" name="正方形/長方形 1"/>
          <p:cNvSpPr/>
          <p:nvPr/>
        </p:nvSpPr>
        <p:spPr>
          <a:xfrm>
            <a:off x="703634" y="2319213"/>
            <a:ext cx="7740000" cy="2004978"/>
          </a:xfrm>
          <a:prstGeom prst="rect">
            <a:avLst/>
          </a:prstGeom>
          <a:solidFill>
            <a:schemeClr val="bg1">
              <a:alpha val="80000"/>
            </a:schemeClr>
          </a:solidFill>
        </p:spPr>
        <p:txBody>
          <a:bodyPr wrap="square">
            <a:no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想定される医療機関（「</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」の数字は、該当医療機関数）</a:t>
            </a:r>
            <a:endParaRPr kumimoji="1" lang="en-US" altLang="ja-JP" sz="1100" dirty="0">
              <a:latin typeface="Meiryo UI" panose="020B0604030504040204" pitchFamily="50" charset="-128"/>
              <a:ea typeface="Meiryo UI" panose="020B0604030504040204" pitchFamily="50" charset="-128"/>
            </a:endParaRPr>
          </a:p>
          <a:p>
            <a:pPr>
              <a:lnSpc>
                <a:spcPts val="600"/>
              </a:lnSpc>
            </a:pPr>
            <a:endParaRPr kumimoji="1" lang="en-US" altLang="ja-JP" sz="1100" b="1" dirty="0">
              <a:latin typeface="Meiryo UI" panose="020B0604030504040204" pitchFamily="50" charset="-128"/>
              <a:ea typeface="Meiryo UI" panose="020B0604030504040204" pitchFamily="50" charset="-128"/>
            </a:endParaRPr>
          </a:p>
          <a:p>
            <a:pPr marL="268288" indent="-268288"/>
            <a:r>
              <a:rPr kumimoji="1" lang="ja-JP" altLang="en-US" sz="1100" dirty="0">
                <a:latin typeface="Meiryo UI" panose="020B0604030504040204" pitchFamily="50" charset="-128"/>
                <a:ea typeface="Meiryo UI" panose="020B0604030504040204" pitchFamily="50" charset="-128"/>
              </a:rPr>
              <a:t>　①　新生児診療相互援助システム（</a:t>
            </a:r>
            <a:r>
              <a:rPr kumimoji="1" lang="en-US" altLang="ja-JP" sz="1100" dirty="0">
                <a:latin typeface="Meiryo UI" panose="020B0604030504040204" pitchFamily="50" charset="-128"/>
                <a:ea typeface="Meiryo UI" panose="020B0604030504040204" pitchFamily="50" charset="-128"/>
              </a:rPr>
              <a:t>NMCS</a:t>
            </a:r>
            <a:r>
              <a:rPr kumimoji="1" lang="ja-JP" altLang="en-US" sz="1100" dirty="0">
                <a:latin typeface="Meiryo UI" panose="020B0604030504040204" pitchFamily="50" charset="-128"/>
                <a:ea typeface="Meiryo UI" panose="020B0604030504040204" pitchFamily="50" charset="-128"/>
              </a:rPr>
              <a:t>）協力病院、産婦人科診療相互援助システム</a:t>
            </a:r>
            <a:endParaRPr kumimoji="1" lang="en-US" altLang="ja-JP" sz="1100" dirty="0">
              <a:latin typeface="Meiryo UI" panose="020B0604030504040204" pitchFamily="50" charset="-128"/>
              <a:ea typeface="Meiryo UI" panose="020B0604030504040204" pitchFamily="50" charset="-128"/>
            </a:endParaRPr>
          </a:p>
          <a:p>
            <a:pPr marL="268288" indent="-268288"/>
            <a:r>
              <a:rPr kumimoji="1" lang="en-US" altLang="ja-JP"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a:t>
            </a:r>
            <a:r>
              <a:rPr kumimoji="1" lang="en-US" altLang="ja-JP" sz="1100" dirty="0">
                <a:latin typeface="Meiryo UI" panose="020B0604030504040204" pitchFamily="50" charset="-128"/>
                <a:ea typeface="Meiryo UI" panose="020B0604030504040204" pitchFamily="50" charset="-128"/>
              </a:rPr>
              <a:t>OGCS</a:t>
            </a:r>
            <a:r>
              <a:rPr kumimoji="1" lang="ja-JP" altLang="en-US" sz="1100" dirty="0">
                <a:latin typeface="Meiryo UI" panose="020B0604030504040204" pitchFamily="50" charset="-128"/>
                <a:ea typeface="Meiryo UI" panose="020B0604030504040204" pitchFamily="50" charset="-128"/>
              </a:rPr>
              <a:t>）協力病院又は産科救急病院　</a:t>
            </a:r>
            <a:r>
              <a:rPr kumimoji="1" lang="en-US" altLang="ja-JP" sz="1100" dirty="0">
                <a:latin typeface="Meiryo UI" panose="020B0604030504040204" pitchFamily="50" charset="-128"/>
                <a:ea typeface="Meiryo UI" panose="020B0604030504040204" pitchFamily="50" charset="-128"/>
              </a:rPr>
              <a:t>〈19〉</a:t>
            </a:r>
          </a:p>
          <a:p>
            <a:r>
              <a:rPr kumimoji="1" lang="ja-JP" altLang="en-US" sz="1100" dirty="0">
                <a:latin typeface="Meiryo UI" panose="020B0604030504040204" pitchFamily="50" charset="-128"/>
                <a:ea typeface="Meiryo UI" panose="020B0604030504040204" pitchFamily="50" charset="-128"/>
              </a:rPr>
              <a:t>　②　難病診療連携拠点、診療分野別拠点又は医療協力病院　</a:t>
            </a:r>
            <a:r>
              <a:rPr kumimoji="1" lang="en-US" altLang="ja-JP" sz="1100" dirty="0">
                <a:latin typeface="Meiryo UI" panose="020B0604030504040204" pitchFamily="50" charset="-128"/>
                <a:ea typeface="Meiryo UI" panose="020B0604030504040204" pitchFamily="50" charset="-128"/>
              </a:rPr>
              <a:t>〈28〉</a:t>
            </a:r>
          </a:p>
          <a:p>
            <a:r>
              <a:rPr kumimoji="1" lang="ja-JP" altLang="en-US" sz="1100" dirty="0">
                <a:latin typeface="Meiryo UI" panose="020B0604030504040204" pitchFamily="50" charset="-128"/>
                <a:ea typeface="Meiryo UI" panose="020B0604030504040204" pitchFamily="50" charset="-128"/>
              </a:rPr>
              <a:t>　③　肝疾患診療連携拠点病院　</a:t>
            </a:r>
            <a:r>
              <a:rPr kumimoji="1" lang="en-US" altLang="ja-JP" sz="1100" dirty="0">
                <a:latin typeface="Meiryo UI" panose="020B0604030504040204" pitchFamily="50" charset="-128"/>
                <a:ea typeface="Meiryo UI" panose="020B0604030504040204" pitchFamily="50" charset="-128"/>
              </a:rPr>
              <a:t>〈5〉</a:t>
            </a:r>
          </a:p>
          <a:p>
            <a:r>
              <a:rPr kumimoji="1" lang="ja-JP" altLang="en-US" sz="1100" dirty="0">
                <a:latin typeface="Meiryo UI" panose="020B0604030504040204" pitchFamily="50" charset="-128"/>
                <a:ea typeface="Meiryo UI" panose="020B0604030504040204" pitchFamily="50" charset="-128"/>
              </a:rPr>
              <a:t>　④　アレルギー疾患医療拠点病院又は医療連携協力病院　</a:t>
            </a:r>
            <a:r>
              <a:rPr kumimoji="1" lang="en-US" altLang="ja-JP" sz="1100" dirty="0">
                <a:latin typeface="Meiryo UI" panose="020B0604030504040204" pitchFamily="50" charset="-128"/>
                <a:ea typeface="Meiryo UI" panose="020B0604030504040204" pitchFamily="50" charset="-128"/>
              </a:rPr>
              <a:t>〈14〉</a:t>
            </a:r>
          </a:p>
          <a:p>
            <a:r>
              <a:rPr kumimoji="1" lang="ja-JP" altLang="en-US" sz="1100" dirty="0">
                <a:latin typeface="Meiryo UI" panose="020B0604030504040204" pitchFamily="50" charset="-128"/>
                <a:ea typeface="Meiryo UI" panose="020B0604030504040204" pitchFamily="50" charset="-128"/>
              </a:rPr>
              <a:t>　⑤　第一種感染症指定医療機関、第二種感染症指定医療機関若しくは</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特定感染症指定医療機関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一種</a:t>
            </a:r>
            <a:r>
              <a:rPr kumimoji="1" lang="en-US" altLang="ja-JP" sz="1100" dirty="0">
                <a:latin typeface="Meiryo UI" panose="020B0604030504040204" pitchFamily="50" charset="-128"/>
                <a:ea typeface="Meiryo UI" panose="020B0604030504040204" pitchFamily="50" charset="-128"/>
              </a:rPr>
              <a:t>3</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二種</a:t>
            </a:r>
            <a:r>
              <a:rPr kumimoji="1" lang="en-US" altLang="ja-JP" sz="1100" dirty="0">
                <a:latin typeface="Meiryo UI" panose="020B0604030504040204" pitchFamily="50" charset="-128"/>
                <a:ea typeface="Meiryo UI" panose="020B0604030504040204" pitchFamily="50" charset="-128"/>
              </a:rPr>
              <a:t>6</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特定</a:t>
            </a:r>
            <a:r>
              <a:rPr kumimoji="1" lang="en-US" altLang="ja-JP" sz="1100" dirty="0">
                <a:latin typeface="Meiryo UI" panose="020B0604030504040204" pitchFamily="50" charset="-128"/>
                <a:ea typeface="Meiryo UI" panose="020B0604030504040204" pitchFamily="50" charset="-128"/>
              </a:rPr>
              <a:t>1〉</a:t>
            </a:r>
          </a:p>
          <a:p>
            <a:r>
              <a:rPr kumimoji="1" lang="ja-JP" altLang="en-US" sz="1100" dirty="0">
                <a:latin typeface="Meiryo UI" panose="020B0604030504040204" pitchFamily="50" charset="-128"/>
                <a:ea typeface="Meiryo UI" panose="020B0604030504040204" pitchFamily="50" charset="-128"/>
              </a:rPr>
              <a:t>　⑥　エイズ地方ブロック拠点病院、エイズ中核拠点病院又はエイズ治療拠点病院　</a:t>
            </a:r>
            <a:r>
              <a:rPr kumimoji="1" lang="en-US" altLang="ja-JP" sz="1100" dirty="0">
                <a:latin typeface="Meiryo UI" panose="020B0604030504040204" pitchFamily="50" charset="-128"/>
                <a:ea typeface="Meiryo UI" panose="020B0604030504040204" pitchFamily="50" charset="-128"/>
              </a:rPr>
              <a:t>〈15〉</a:t>
            </a:r>
          </a:p>
          <a:p>
            <a:r>
              <a:rPr kumimoji="1" lang="ja-JP" altLang="en-US" sz="1100" dirty="0">
                <a:latin typeface="Meiryo UI" panose="020B0604030504040204" pitchFamily="50" charset="-128"/>
                <a:ea typeface="Meiryo UI" panose="020B0604030504040204" pitchFamily="50" charset="-128"/>
              </a:rPr>
              <a:t>　⑦　日本臓器移植ネットワークにおいて、心臓、肺、肝臓、膵臓、小腸、又は</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腎臓移植施設として公表している施設　</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心臓</a:t>
            </a:r>
            <a:r>
              <a:rPr kumimoji="1" lang="en-US" altLang="ja-JP" sz="1100" dirty="0">
                <a:latin typeface="Meiryo UI" panose="020B0604030504040204" pitchFamily="50" charset="-128"/>
                <a:ea typeface="Meiryo UI" panose="020B0604030504040204" pitchFamily="50" charset="-128"/>
              </a:rPr>
              <a:t>2</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肺</a:t>
            </a:r>
            <a:r>
              <a:rPr kumimoji="1" lang="en-US" altLang="ja-JP" sz="1100" dirty="0">
                <a:latin typeface="Meiryo UI" panose="020B0604030504040204" pitchFamily="50" charset="-128"/>
                <a:ea typeface="Meiryo UI" panose="020B0604030504040204" pitchFamily="50" charset="-128"/>
              </a:rPr>
              <a:t>2</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肝臓</a:t>
            </a:r>
            <a:r>
              <a:rPr kumimoji="1" lang="en-US" altLang="ja-JP" sz="1100" dirty="0">
                <a:latin typeface="Meiryo UI" panose="020B0604030504040204" pitchFamily="50" charset="-128"/>
                <a:ea typeface="Meiryo UI" panose="020B0604030504040204" pitchFamily="50" charset="-128"/>
              </a:rPr>
              <a:t>1</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膵臓</a:t>
            </a:r>
            <a:r>
              <a:rPr kumimoji="1" lang="en-US" altLang="ja-JP" sz="1100" dirty="0">
                <a:latin typeface="Meiryo UI" panose="020B0604030504040204" pitchFamily="50" charset="-128"/>
                <a:ea typeface="Meiryo UI" panose="020B0604030504040204" pitchFamily="50" charset="-128"/>
              </a:rPr>
              <a:t>1</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小腸</a:t>
            </a:r>
            <a:r>
              <a:rPr kumimoji="1" lang="en-US" altLang="ja-JP" sz="1100" dirty="0">
                <a:latin typeface="Meiryo UI" panose="020B0604030504040204" pitchFamily="50" charset="-128"/>
                <a:ea typeface="Meiryo UI" panose="020B0604030504040204" pitchFamily="50" charset="-128"/>
              </a:rPr>
              <a:t>1</a:t>
            </a:r>
            <a:r>
              <a:rPr kumimoji="1" lang="ja-JP" altLang="en-US" sz="1100" dirty="0" err="1">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腎臓</a:t>
            </a:r>
            <a:r>
              <a:rPr kumimoji="1" lang="en-US" altLang="ja-JP" sz="1100" dirty="0">
                <a:latin typeface="Meiryo UI" panose="020B0604030504040204" pitchFamily="50" charset="-128"/>
                <a:ea typeface="Meiryo UI" panose="020B0604030504040204" pitchFamily="50" charset="-128"/>
              </a:rPr>
              <a:t>8〉</a:t>
            </a: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等</a:t>
            </a:r>
            <a:endParaRPr kumimoji="1" lang="en-US" altLang="ja-JP" sz="1100" dirty="0">
              <a:latin typeface="Meiryo UI" panose="020B0604030504040204" pitchFamily="50" charset="-128"/>
              <a:ea typeface="Meiryo UI" panose="020B0604030504040204" pitchFamily="50" charset="-128"/>
            </a:endParaRPr>
          </a:p>
        </p:txBody>
      </p:sp>
      <p:sp>
        <p:nvSpPr>
          <p:cNvPr id="5" name="正方形/長方形 4"/>
          <p:cNvSpPr/>
          <p:nvPr/>
        </p:nvSpPr>
        <p:spPr>
          <a:xfrm>
            <a:off x="6460900" y="2415780"/>
            <a:ext cx="1741806" cy="1336394"/>
          </a:xfrm>
          <a:prstGeom prst="rect">
            <a:avLst/>
          </a:prstGeom>
          <a:solidFill>
            <a:schemeClr val="accent5">
              <a:lumMod val="40000"/>
              <a:lumOff val="60000"/>
            </a:schemeClr>
          </a:solidFill>
          <a:ln>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r>
              <a:rPr kumimoji="1" lang="ja-JP" altLang="en-US" sz="1050" dirty="0">
                <a:solidFill>
                  <a:schemeClr val="tx1"/>
                </a:solidFill>
                <a:latin typeface="Meiryo UI" panose="020B0604030504040204" pitchFamily="50" charset="-128"/>
                <a:ea typeface="Meiryo UI" panose="020B0604030504040204" pitchFamily="50" charset="-128"/>
              </a:rPr>
              <a:t>専門性や不確実性について一定有するものの、患者の発生・受診動向等を踏まえると、救急受入のように、この業務を以て、恒常的に時間外・休日勤務が発生するとは考えにくいものと推察</a:t>
            </a:r>
            <a:endParaRPr kumimoji="1" lang="en-US" altLang="ja-JP" sz="105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4808063" y="4159388"/>
            <a:ext cx="812807" cy="820578"/>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kumimoji="1" lang="ja-JP" altLang="en-US" sz="4800" dirty="0" smtClean="0">
                <a:solidFill>
                  <a:schemeClr val="tx1"/>
                </a:solidFill>
                <a:latin typeface="Meiryo UI" panose="020B0604030504040204" pitchFamily="50" charset="-128"/>
                <a:ea typeface="Meiryo UI" panose="020B0604030504040204" pitchFamily="50" charset="-128"/>
              </a:rPr>
              <a:t>＋</a:t>
            </a:r>
            <a:endParaRPr kumimoji="1" lang="en-US" altLang="ja-JP" sz="48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703634" y="4774822"/>
            <a:ext cx="7740000" cy="1315794"/>
          </a:xfrm>
          <a:prstGeom prst="rect">
            <a:avLst/>
          </a:prstGeom>
          <a:solidFill>
            <a:schemeClr val="bg1">
              <a:alpha val="80000"/>
            </a:schemeClr>
          </a:solidFill>
        </p:spPr>
        <p:txBody>
          <a:bodyPr wrap="square">
            <a:no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２</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年</a:t>
            </a:r>
            <a:r>
              <a:rPr kumimoji="1" lang="en-US" altLang="ja-JP" sz="1100" dirty="0">
                <a:latin typeface="Meiryo UI" panose="020B0604030504040204" pitchFamily="50" charset="-128"/>
                <a:ea typeface="Meiryo UI" panose="020B0604030504040204" pitchFamily="50" charset="-128"/>
              </a:rPr>
              <a:t>960</a:t>
            </a:r>
            <a:r>
              <a:rPr kumimoji="1" lang="ja-JP" altLang="en-US" sz="1100" dirty="0">
                <a:latin typeface="Meiryo UI" panose="020B0604030504040204" pitchFamily="50" charset="-128"/>
                <a:ea typeface="Meiryo UI" panose="020B0604030504040204" pitchFamily="50" charset="-128"/>
              </a:rPr>
              <a:t>時間を超える時間外・休日労働にやむを得ない事情の有無</a:t>
            </a:r>
            <a:endParaRPr kumimoji="1" lang="en-US" altLang="ja-JP" sz="1100" dirty="0">
              <a:latin typeface="Meiryo UI" panose="020B0604030504040204" pitchFamily="50" charset="-128"/>
              <a:ea typeface="Meiryo UI" panose="020B0604030504040204" pitchFamily="50" charset="-128"/>
            </a:endParaRPr>
          </a:p>
          <a:p>
            <a:pPr>
              <a:lnSpc>
                <a:spcPts val="600"/>
              </a:lnSpc>
            </a:pPr>
            <a:endParaRPr kumimoji="1" lang="en-US" altLang="ja-JP" sz="1100" b="1"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▪時間外（夜間）・休日における患者受入状況や医師による入院患者の医学的管理の頻度（発生状況）</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▪二次医療圏内における他の医療機関では代替困難である等の地域の実状</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▪宿日直許可が取得できなかった理由</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▪同じ医療機関内に勤務する他の医師との間で勤務時間調整ができなかった理由　　　　　　　　　　等</a:t>
            </a:r>
            <a:endParaRPr kumimoji="1" lang="en-US" altLang="ja-JP" sz="11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63657" y="2055668"/>
            <a:ext cx="1443174" cy="261610"/>
          </a:xfrm>
          <a:prstGeom prst="rect">
            <a:avLst/>
          </a:prstGeom>
          <a:solidFill>
            <a:schemeClr val="bg1"/>
          </a:solidFill>
          <a:ln>
            <a:noFill/>
          </a:ln>
        </p:spPr>
        <p:txBody>
          <a:bodyPr wrap="square" rtlCol="0">
            <a:spAutoFit/>
          </a:bodyPr>
          <a:lstStyle/>
          <a:p>
            <a:pPr algn="ctr"/>
            <a:r>
              <a:rPr kumimoji="1" lang="ja-JP" altLang="en-US" sz="1100" dirty="0">
                <a:latin typeface="Meiryo UI" panose="020B0604030504040204" pitchFamily="50" charset="-128"/>
                <a:ea typeface="Meiryo UI" panose="020B0604030504040204" pitchFamily="50" charset="-128"/>
              </a:rPr>
              <a:t>（内規として取扱）</a:t>
            </a:r>
            <a:endParaRPr kumimoji="1" lang="en-US" altLang="ja-JP" sz="1100" dirty="0">
              <a:latin typeface="Meiryo UI" panose="020B0604030504040204" pitchFamily="50" charset="-128"/>
              <a:ea typeface="Meiryo UI" panose="020B0604030504040204" pitchFamily="50" charset="-128"/>
            </a:endParaRPr>
          </a:p>
        </p:txBody>
      </p:sp>
      <p:sp>
        <p:nvSpPr>
          <p:cNvPr id="10" name="スライド番号プレースホルダー 8"/>
          <p:cNvSpPr>
            <a:spLocks noGrp="1"/>
          </p:cNvSpPr>
          <p:nvPr>
            <p:ph type="sldNum" sz="quarter" idx="12"/>
          </p:nvPr>
        </p:nvSpPr>
        <p:spPr>
          <a:xfrm>
            <a:off x="9504607" y="6585516"/>
            <a:ext cx="440027" cy="365125"/>
          </a:xfrm>
        </p:spPr>
        <p:txBody>
          <a:bodyPr/>
          <a:lstStyle/>
          <a:p>
            <a:r>
              <a:rPr kumimoji="1" lang="en-US" altLang="ja-JP" dirty="0"/>
              <a:t>3</a:t>
            </a:r>
            <a:endParaRPr kumimoji="1" lang="ja-JP" altLang="en-US" dirty="0"/>
          </a:p>
        </p:txBody>
      </p:sp>
      <p:sp>
        <p:nvSpPr>
          <p:cNvPr id="8" name="正方形/長方形 7"/>
          <p:cNvSpPr/>
          <p:nvPr/>
        </p:nvSpPr>
        <p:spPr>
          <a:xfrm>
            <a:off x="3154849" y="1427769"/>
            <a:ext cx="5047858" cy="319427"/>
          </a:xfrm>
          <a:prstGeom prst="rect">
            <a:avLst/>
          </a:prstGeom>
          <a:solidFill>
            <a:schemeClr val="bg1"/>
          </a:solidFill>
          <a:ln w="12700">
            <a:solidFill>
              <a:schemeClr val="tx1"/>
            </a:solidFill>
          </a:ln>
        </p:spPr>
        <p:txBody>
          <a:bodyPr wrap="square" anchor="ctr" anchorCtr="0">
            <a:noAutofit/>
          </a:bodyPr>
          <a:lstStyle/>
          <a:p>
            <a:pPr algn="ctr"/>
            <a:r>
              <a:rPr kumimoji="1" lang="ja-JP" altLang="en-US" sz="1100" dirty="0">
                <a:latin typeface="Meiryo UI" panose="020B0604030504040204" pitchFamily="50" charset="-128"/>
                <a:ea typeface="Meiryo UI" panose="020B0604030504040204" pitchFamily="50" charset="-128"/>
              </a:rPr>
              <a:t>下記</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と</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２</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を総合的に勘案し、</a:t>
            </a:r>
            <a:r>
              <a:rPr kumimoji="1" lang="en-US" altLang="ja-JP" sz="1100" dirty="0">
                <a:latin typeface="Meiryo UI" panose="020B0604030504040204" pitchFamily="50" charset="-128"/>
                <a:ea typeface="Meiryo UI" panose="020B0604030504040204" pitchFamily="50" charset="-128"/>
              </a:rPr>
              <a:t>B</a:t>
            </a:r>
            <a:r>
              <a:rPr kumimoji="1" lang="ja-JP" altLang="en-US" sz="1100" dirty="0">
                <a:latin typeface="Meiryo UI" panose="020B0604030504040204" pitchFamily="50" charset="-128"/>
                <a:ea typeface="Meiryo UI" panose="020B0604030504040204" pitchFamily="50" charset="-128"/>
              </a:rPr>
              <a:t>水準指定を医療機関毎に個別判断していく</a:t>
            </a:r>
            <a:endParaRPr kumimoji="1"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147362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8455</TotalTime>
  <Words>1710</Words>
  <Application>Microsoft Office PowerPoint</Application>
  <PresentationFormat>A4 210 x 297 mm</PresentationFormat>
  <Paragraphs>214</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松岡　勝康</dc:creator>
  <cp:lastModifiedBy>松岡　勝康</cp:lastModifiedBy>
  <cp:revision>573</cp:revision>
  <cp:lastPrinted>2023-01-19T09:16:40Z</cp:lastPrinted>
  <dcterms:created xsi:type="dcterms:W3CDTF">2022-04-09T05:47:21Z</dcterms:created>
  <dcterms:modified xsi:type="dcterms:W3CDTF">2023-02-22T03:54:02Z</dcterms:modified>
</cp:coreProperties>
</file>