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351" r:id="rId2"/>
    <p:sldId id="352" r:id="rId3"/>
    <p:sldId id="353" r:id="rId4"/>
    <p:sldId id="354" r:id="rId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7AE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8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FE46ADF-704A-4086-BA4A-42F3D709A008}" type="datetimeFigureOut">
              <a:rPr kumimoji="1" lang="ja-JP" altLang="en-US" smtClean="0"/>
              <a:t>2023/2/22</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DB9264CB-3094-47BA-BAF1-3779EB2E69D2}" type="slidenum">
              <a:rPr kumimoji="1" lang="ja-JP" altLang="en-US" smtClean="0"/>
              <a:t>‹#›</a:t>
            </a:fld>
            <a:endParaRPr kumimoji="1" lang="ja-JP" altLang="en-US"/>
          </a:p>
        </p:txBody>
      </p:sp>
    </p:spTree>
    <p:extLst>
      <p:ext uri="{BB962C8B-B14F-4D97-AF65-F5344CB8AC3E}">
        <p14:creationId xmlns:p14="http://schemas.microsoft.com/office/powerpoint/2010/main" val="1321939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9CD4323-0570-45C1-876F-A69A94AC960E}" type="datetimeFigureOut">
              <a:rPr kumimoji="1" lang="ja-JP" altLang="en-US" smtClean="0"/>
              <a:t>2023/2/22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77CF87-6099-495E-BAC7-1644FB6041F2}" type="slidenum">
              <a:rPr kumimoji="1" lang="ja-JP" altLang="en-US" smtClean="0"/>
              <a:t>‹#›</a:t>
            </a:fld>
            <a:endParaRPr kumimoji="1" lang="ja-JP" altLang="en-US"/>
          </a:p>
        </p:txBody>
      </p:sp>
    </p:spTree>
    <p:extLst>
      <p:ext uri="{BB962C8B-B14F-4D97-AF65-F5344CB8AC3E}">
        <p14:creationId xmlns:p14="http://schemas.microsoft.com/office/powerpoint/2010/main" val="275592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CD4323-0570-45C1-876F-A69A94AC960E}" type="datetimeFigureOut">
              <a:rPr kumimoji="1" lang="ja-JP" altLang="en-US" smtClean="0"/>
              <a:t>2023/2/22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77CF87-6099-495E-BAC7-1644FB6041F2}" type="slidenum">
              <a:rPr kumimoji="1" lang="ja-JP" altLang="en-US" smtClean="0"/>
              <a:t>‹#›</a:t>
            </a:fld>
            <a:endParaRPr kumimoji="1" lang="ja-JP" altLang="en-US"/>
          </a:p>
        </p:txBody>
      </p:sp>
    </p:spTree>
    <p:extLst>
      <p:ext uri="{BB962C8B-B14F-4D97-AF65-F5344CB8AC3E}">
        <p14:creationId xmlns:p14="http://schemas.microsoft.com/office/powerpoint/2010/main" val="417561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CD4323-0570-45C1-876F-A69A94AC960E}" type="datetimeFigureOut">
              <a:rPr kumimoji="1" lang="ja-JP" altLang="en-US" smtClean="0"/>
              <a:t>2023/2/22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77CF87-6099-495E-BAC7-1644FB6041F2}" type="slidenum">
              <a:rPr kumimoji="1" lang="ja-JP" altLang="en-US" smtClean="0"/>
              <a:t>‹#›</a:t>
            </a:fld>
            <a:endParaRPr kumimoji="1" lang="ja-JP" altLang="en-US"/>
          </a:p>
        </p:txBody>
      </p:sp>
    </p:spTree>
    <p:extLst>
      <p:ext uri="{BB962C8B-B14F-4D97-AF65-F5344CB8AC3E}">
        <p14:creationId xmlns:p14="http://schemas.microsoft.com/office/powerpoint/2010/main" val="2891519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CD4323-0570-45C1-876F-A69A94AC960E}" type="datetimeFigureOut">
              <a:rPr kumimoji="1" lang="ja-JP" altLang="en-US" smtClean="0"/>
              <a:t>2023/2/22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77CF87-6099-495E-BAC7-1644FB6041F2}" type="slidenum">
              <a:rPr kumimoji="1" lang="ja-JP" altLang="en-US" smtClean="0"/>
              <a:t>‹#›</a:t>
            </a:fld>
            <a:endParaRPr kumimoji="1" lang="ja-JP" altLang="en-US"/>
          </a:p>
        </p:txBody>
      </p:sp>
    </p:spTree>
    <p:extLst>
      <p:ext uri="{BB962C8B-B14F-4D97-AF65-F5344CB8AC3E}">
        <p14:creationId xmlns:p14="http://schemas.microsoft.com/office/powerpoint/2010/main" val="135554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CD4323-0570-45C1-876F-A69A94AC960E}" type="datetimeFigureOut">
              <a:rPr kumimoji="1" lang="ja-JP" altLang="en-US" smtClean="0"/>
              <a:t>2023/2/22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77CF87-6099-495E-BAC7-1644FB6041F2}" type="slidenum">
              <a:rPr kumimoji="1" lang="ja-JP" altLang="en-US" smtClean="0"/>
              <a:t>‹#›</a:t>
            </a:fld>
            <a:endParaRPr kumimoji="1" lang="ja-JP" altLang="en-US"/>
          </a:p>
        </p:txBody>
      </p:sp>
    </p:spTree>
    <p:extLst>
      <p:ext uri="{BB962C8B-B14F-4D97-AF65-F5344CB8AC3E}">
        <p14:creationId xmlns:p14="http://schemas.microsoft.com/office/powerpoint/2010/main" val="193829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9CD4323-0570-45C1-876F-A69A94AC960E}" type="datetimeFigureOut">
              <a:rPr kumimoji="1" lang="ja-JP" altLang="en-US" smtClean="0"/>
              <a:t>2023/2/22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77CF87-6099-495E-BAC7-1644FB6041F2}" type="slidenum">
              <a:rPr kumimoji="1" lang="ja-JP" altLang="en-US" smtClean="0"/>
              <a:t>‹#›</a:t>
            </a:fld>
            <a:endParaRPr kumimoji="1" lang="ja-JP" altLang="en-US"/>
          </a:p>
        </p:txBody>
      </p:sp>
    </p:spTree>
    <p:extLst>
      <p:ext uri="{BB962C8B-B14F-4D97-AF65-F5344CB8AC3E}">
        <p14:creationId xmlns:p14="http://schemas.microsoft.com/office/powerpoint/2010/main" val="360736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9CD4323-0570-45C1-876F-A69A94AC960E}" type="datetimeFigureOut">
              <a:rPr kumimoji="1" lang="ja-JP" altLang="en-US" smtClean="0"/>
              <a:t>2023/2/22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577CF87-6099-495E-BAC7-1644FB6041F2}" type="slidenum">
              <a:rPr kumimoji="1" lang="ja-JP" altLang="en-US" smtClean="0"/>
              <a:t>‹#›</a:t>
            </a:fld>
            <a:endParaRPr kumimoji="1" lang="ja-JP" altLang="en-US"/>
          </a:p>
        </p:txBody>
      </p:sp>
    </p:spTree>
    <p:extLst>
      <p:ext uri="{BB962C8B-B14F-4D97-AF65-F5344CB8AC3E}">
        <p14:creationId xmlns:p14="http://schemas.microsoft.com/office/powerpoint/2010/main" val="203542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9CD4323-0570-45C1-876F-A69A94AC960E}" type="datetimeFigureOut">
              <a:rPr kumimoji="1" lang="ja-JP" altLang="en-US" smtClean="0"/>
              <a:t>2023/2/22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577CF87-6099-495E-BAC7-1644FB6041F2}" type="slidenum">
              <a:rPr kumimoji="1" lang="ja-JP" altLang="en-US" smtClean="0"/>
              <a:t>‹#›</a:t>
            </a:fld>
            <a:endParaRPr kumimoji="1" lang="ja-JP" altLang="en-US"/>
          </a:p>
        </p:txBody>
      </p:sp>
    </p:spTree>
    <p:extLst>
      <p:ext uri="{BB962C8B-B14F-4D97-AF65-F5344CB8AC3E}">
        <p14:creationId xmlns:p14="http://schemas.microsoft.com/office/powerpoint/2010/main" val="224351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D4323-0570-45C1-876F-A69A94AC960E}" type="datetimeFigureOut">
              <a:rPr kumimoji="1" lang="ja-JP" altLang="en-US" smtClean="0"/>
              <a:t>2023/2/22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577CF87-6099-495E-BAC7-1644FB6041F2}" type="slidenum">
              <a:rPr kumimoji="1" lang="ja-JP" altLang="en-US" smtClean="0"/>
              <a:t>‹#›</a:t>
            </a:fld>
            <a:endParaRPr kumimoji="1" lang="ja-JP" altLang="en-US"/>
          </a:p>
        </p:txBody>
      </p:sp>
    </p:spTree>
    <p:extLst>
      <p:ext uri="{BB962C8B-B14F-4D97-AF65-F5344CB8AC3E}">
        <p14:creationId xmlns:p14="http://schemas.microsoft.com/office/powerpoint/2010/main" val="2897781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CD4323-0570-45C1-876F-A69A94AC960E}" type="datetimeFigureOut">
              <a:rPr kumimoji="1" lang="ja-JP" altLang="en-US" smtClean="0"/>
              <a:t>2023/2/22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77CF87-6099-495E-BAC7-1644FB6041F2}" type="slidenum">
              <a:rPr kumimoji="1" lang="ja-JP" altLang="en-US" smtClean="0"/>
              <a:t>‹#›</a:t>
            </a:fld>
            <a:endParaRPr kumimoji="1" lang="ja-JP" altLang="en-US"/>
          </a:p>
        </p:txBody>
      </p:sp>
    </p:spTree>
    <p:extLst>
      <p:ext uri="{BB962C8B-B14F-4D97-AF65-F5344CB8AC3E}">
        <p14:creationId xmlns:p14="http://schemas.microsoft.com/office/powerpoint/2010/main" val="161249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CD4323-0570-45C1-876F-A69A94AC960E}" type="datetimeFigureOut">
              <a:rPr kumimoji="1" lang="ja-JP" altLang="en-US" smtClean="0"/>
              <a:t>2023/2/22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77CF87-6099-495E-BAC7-1644FB6041F2}" type="slidenum">
              <a:rPr kumimoji="1" lang="ja-JP" altLang="en-US" smtClean="0"/>
              <a:t>‹#›</a:t>
            </a:fld>
            <a:endParaRPr kumimoji="1" lang="ja-JP" altLang="en-US"/>
          </a:p>
        </p:txBody>
      </p:sp>
    </p:spTree>
    <p:extLst>
      <p:ext uri="{BB962C8B-B14F-4D97-AF65-F5344CB8AC3E}">
        <p14:creationId xmlns:p14="http://schemas.microsoft.com/office/powerpoint/2010/main" val="34091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D4323-0570-45C1-876F-A69A94AC960E}" type="datetimeFigureOut">
              <a:rPr kumimoji="1" lang="ja-JP" altLang="en-US" smtClean="0"/>
              <a:t>2023/2/22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7CF87-6099-495E-BAC7-1644FB6041F2}" type="slidenum">
              <a:rPr kumimoji="1" lang="ja-JP" altLang="en-US" smtClean="0"/>
              <a:t>‹#›</a:t>
            </a:fld>
            <a:endParaRPr kumimoji="1" lang="ja-JP" altLang="en-US"/>
          </a:p>
        </p:txBody>
      </p:sp>
    </p:spTree>
    <p:extLst>
      <p:ext uri="{BB962C8B-B14F-4D97-AF65-F5344CB8AC3E}">
        <p14:creationId xmlns:p14="http://schemas.microsoft.com/office/powerpoint/2010/main" val="4009678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0"/>
            <a:ext cx="9906000" cy="415045"/>
          </a:xfrm>
          <a:prstGeom prst="rect">
            <a:avLst/>
          </a:prstGeom>
          <a:solidFill>
            <a:srgbClr val="0070C0"/>
          </a:solidFill>
        </p:spPr>
        <p:txBody>
          <a:bodyPr vert="horz" lIns="74295" tIns="37148" rIns="74295" bIns="3714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275" b="1" dirty="0">
                <a:solidFill>
                  <a:schemeClr val="bg1"/>
                </a:solidFill>
                <a:latin typeface="Meiryo UI" panose="020B0604030504040204" pitchFamily="50" charset="-128"/>
                <a:ea typeface="Meiryo UI" panose="020B0604030504040204" pitchFamily="50" charset="-128"/>
              </a:rPr>
              <a:t>　特定労務管理対象機関の指定に係る審査基準（</a:t>
            </a:r>
            <a:r>
              <a:rPr lang="ja-JP" altLang="en-US" sz="2275" b="1" dirty="0" smtClean="0">
                <a:solidFill>
                  <a:schemeClr val="bg1"/>
                </a:solidFill>
                <a:latin typeface="Meiryo UI" panose="020B0604030504040204" pitchFamily="50" charset="-128"/>
                <a:ea typeface="Meiryo UI" panose="020B0604030504040204" pitchFamily="50" charset="-128"/>
              </a:rPr>
              <a:t>公表</a:t>
            </a:r>
            <a:r>
              <a:rPr lang="ja-JP" altLang="en-US" sz="2275" b="1" dirty="0">
                <a:solidFill>
                  <a:schemeClr val="bg1"/>
                </a:solidFill>
                <a:latin typeface="Meiryo UI" panose="020B0604030504040204" pitchFamily="50" charset="-128"/>
                <a:ea typeface="Meiryo UI" panose="020B0604030504040204" pitchFamily="50" charset="-128"/>
              </a:rPr>
              <a:t>イメージ</a:t>
            </a:r>
            <a:r>
              <a:rPr lang="ja-JP" altLang="en-US" sz="2275" b="1" dirty="0" smtClean="0">
                <a:solidFill>
                  <a:schemeClr val="bg1"/>
                </a:solidFill>
                <a:latin typeface="Meiryo UI" panose="020B0604030504040204" pitchFamily="50" charset="-128"/>
                <a:ea typeface="Meiryo UI" panose="020B0604030504040204" pitchFamily="50" charset="-128"/>
              </a:rPr>
              <a:t>）</a:t>
            </a:r>
            <a:endParaRPr lang="ja-JP" altLang="en-US" sz="2275" b="1" dirty="0">
              <a:solidFill>
                <a:schemeClr val="bg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8378781" y="10958"/>
            <a:ext cx="1504681" cy="369332"/>
          </a:xfrm>
          <a:prstGeom prst="rect">
            <a:avLst/>
          </a:prstGeom>
          <a:solidFill>
            <a:schemeClr val="bg1"/>
          </a:solidFill>
          <a:ln>
            <a:solidFill>
              <a:srgbClr val="002060"/>
            </a:solidFill>
          </a:ln>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資料４</a:t>
            </a:r>
            <a:endParaRPr kumimoji="1" lang="en-US" altLang="ja-JP"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15152" y="457329"/>
            <a:ext cx="9628936" cy="584775"/>
          </a:xfrm>
          <a:prstGeom prst="rect">
            <a:avLst/>
          </a:prstGeom>
          <a:noFill/>
        </p:spPr>
        <p:txBody>
          <a:bodyPr wrap="square" rtlCol="0">
            <a:spAutoFit/>
          </a:bodyPr>
          <a:lstStyle/>
          <a:p>
            <a:r>
              <a:rPr kumimoji="1" lang="ja-JP" altLang="en-US" sz="1600" b="1" dirty="0"/>
              <a:t>働き方改革部会の意見を踏まえ、審査基準が確定後、府ホームページにおいて医師の働き方改革に係る専用ページを作成し、スケジュール、各種情報</a:t>
            </a:r>
            <a:r>
              <a:rPr kumimoji="1" lang="ja-JP" altLang="en-US" sz="1600" b="1" dirty="0" smtClean="0"/>
              <a:t>と審査基準（資料５）を</a:t>
            </a:r>
            <a:r>
              <a:rPr kumimoji="1" lang="ja-JP" altLang="en-US" sz="1600" b="1" dirty="0"/>
              <a:t>掲載</a:t>
            </a:r>
          </a:p>
        </p:txBody>
      </p:sp>
      <p:pic>
        <p:nvPicPr>
          <p:cNvPr id="9" name="図 8"/>
          <p:cNvPicPr>
            <a:picLocks noChangeAspect="1"/>
          </p:cNvPicPr>
          <p:nvPr/>
        </p:nvPicPr>
        <p:blipFill>
          <a:blip r:embed="rId2"/>
          <a:stretch>
            <a:fillRect/>
          </a:stretch>
        </p:blipFill>
        <p:spPr>
          <a:xfrm>
            <a:off x="6700802" y="1850316"/>
            <a:ext cx="2902628" cy="1612571"/>
          </a:xfrm>
          <a:prstGeom prst="rect">
            <a:avLst/>
          </a:prstGeom>
          <a:ln>
            <a:solidFill>
              <a:schemeClr val="accent1"/>
            </a:solidFill>
          </a:ln>
        </p:spPr>
      </p:pic>
      <p:sp>
        <p:nvSpPr>
          <p:cNvPr id="49" name="テキスト ボックス 48"/>
          <p:cNvSpPr txBox="1"/>
          <p:nvPr/>
        </p:nvSpPr>
        <p:spPr>
          <a:xfrm>
            <a:off x="215150" y="1584067"/>
            <a:ext cx="3845859" cy="338554"/>
          </a:xfrm>
          <a:prstGeom prst="rect">
            <a:avLst/>
          </a:prstGeom>
          <a:noFill/>
        </p:spPr>
        <p:txBody>
          <a:bodyPr wrap="square" rtlCol="0">
            <a:spAutoFit/>
          </a:bodyPr>
          <a:lstStyle/>
          <a:p>
            <a:r>
              <a:rPr kumimoji="1" lang="en-US" altLang="ja-JP" sz="1600" b="1" dirty="0">
                <a:latin typeface="+mn-ea"/>
              </a:rPr>
              <a:t>【</a:t>
            </a:r>
            <a:r>
              <a:rPr kumimoji="1" lang="ja-JP" altLang="en-US" sz="1600" b="1" dirty="0">
                <a:latin typeface="+mn-ea"/>
              </a:rPr>
              <a:t>１</a:t>
            </a:r>
            <a:r>
              <a:rPr kumimoji="1" lang="en-US" altLang="ja-JP" sz="1600" b="1" dirty="0">
                <a:latin typeface="+mn-ea"/>
              </a:rPr>
              <a:t>】</a:t>
            </a:r>
            <a:r>
              <a:rPr kumimoji="1" lang="ja-JP" altLang="en-US" sz="1600" b="1" dirty="0">
                <a:latin typeface="+mn-ea"/>
              </a:rPr>
              <a:t>お知らせ</a:t>
            </a:r>
          </a:p>
        </p:txBody>
      </p:sp>
      <p:sp>
        <p:nvSpPr>
          <p:cNvPr id="50" name="タイトル 1"/>
          <p:cNvSpPr txBox="1">
            <a:spLocks/>
          </p:cNvSpPr>
          <p:nvPr/>
        </p:nvSpPr>
        <p:spPr>
          <a:xfrm>
            <a:off x="215151" y="1123168"/>
            <a:ext cx="3648907" cy="324000"/>
          </a:xfrm>
          <a:prstGeom prst="rect">
            <a:avLst/>
          </a:prstGeom>
          <a:solidFill>
            <a:schemeClr val="bg1"/>
          </a:solidFill>
          <a:ln>
            <a:solidFill>
              <a:srgbClr val="002060"/>
            </a:solidFill>
          </a:ln>
        </p:spPr>
        <p:txBody>
          <a:bodyPr vert="horz" wrap="none" lIns="0" tIns="0" rIns="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600" b="1" dirty="0">
                <a:latin typeface="Meiryo UI" panose="020B0604030504040204" pitchFamily="50" charset="-128"/>
                <a:ea typeface="Meiryo UI" panose="020B0604030504040204" pitchFamily="50" charset="-128"/>
              </a:rPr>
              <a:t>ホームページの</a:t>
            </a:r>
            <a:r>
              <a:rPr lang="ja-JP" altLang="en-US" sz="1600" b="1" dirty="0" smtClean="0">
                <a:latin typeface="Meiryo UI" panose="020B0604030504040204" pitchFamily="50" charset="-128"/>
                <a:ea typeface="Meiryo UI" panose="020B0604030504040204" pitchFamily="50" charset="-128"/>
              </a:rPr>
              <a:t>構成</a:t>
            </a:r>
            <a:r>
              <a:rPr lang="ja-JP" altLang="en-US" sz="1600" b="1" dirty="0">
                <a:latin typeface="Meiryo UI" panose="020B0604030504040204" pitchFamily="50" charset="-128"/>
                <a:ea typeface="Meiryo UI" panose="020B0604030504040204" pitchFamily="50" charset="-128"/>
              </a:rPr>
              <a:t>イメージ</a:t>
            </a:r>
          </a:p>
        </p:txBody>
      </p:sp>
      <p:sp>
        <p:nvSpPr>
          <p:cNvPr id="51" name="テキスト ボックス 50"/>
          <p:cNvSpPr txBox="1"/>
          <p:nvPr/>
        </p:nvSpPr>
        <p:spPr>
          <a:xfrm>
            <a:off x="453407" y="1860151"/>
            <a:ext cx="5679034" cy="1272143"/>
          </a:xfrm>
          <a:prstGeom prst="rect">
            <a:avLst/>
          </a:prstGeom>
          <a:noFill/>
        </p:spPr>
        <p:txBody>
          <a:bodyPr wrap="square" rtlCol="0">
            <a:spAutoFit/>
          </a:bodyPr>
          <a:lstStyle/>
          <a:p>
            <a:r>
              <a:rPr kumimoji="1" lang="ja-JP" altLang="en-US" sz="1400" dirty="0"/>
              <a:t>　直近の動きを発信</a:t>
            </a:r>
            <a:endParaRPr kumimoji="1" lang="en-US" altLang="ja-JP" sz="1400" dirty="0"/>
          </a:p>
          <a:p>
            <a:pPr>
              <a:lnSpc>
                <a:spcPts val="800"/>
              </a:lnSpc>
            </a:pPr>
            <a:r>
              <a:rPr kumimoji="1" lang="ja-JP" altLang="en-US" sz="1400" dirty="0"/>
              <a:t>　</a:t>
            </a:r>
            <a:endParaRPr kumimoji="1" lang="en-US" altLang="ja-JP" sz="1400" dirty="0"/>
          </a:p>
          <a:p>
            <a:r>
              <a:rPr kumimoji="1" lang="ja-JP" altLang="en-US" sz="1400" dirty="0"/>
              <a:t>　（例）</a:t>
            </a:r>
            <a:endParaRPr kumimoji="1" lang="en-US" altLang="ja-JP" sz="1400" dirty="0"/>
          </a:p>
          <a:p>
            <a:r>
              <a:rPr kumimoji="1" lang="ja-JP" altLang="en-US" sz="1400" dirty="0"/>
              <a:t>　　・審査基準・申請様式を掲載しました。</a:t>
            </a:r>
            <a:endParaRPr kumimoji="1" lang="en-US" altLang="ja-JP" sz="1400" dirty="0"/>
          </a:p>
          <a:p>
            <a:r>
              <a:rPr kumimoji="1" lang="ja-JP" altLang="en-US" sz="1400" dirty="0"/>
              <a:t>　　・申請受付を開始しました。　</a:t>
            </a:r>
            <a:endParaRPr kumimoji="1" lang="en-US" altLang="ja-JP" sz="1400" dirty="0"/>
          </a:p>
          <a:p>
            <a:r>
              <a:rPr kumimoji="1" lang="ja-JP" altLang="en-US" sz="1400" dirty="0"/>
              <a:t>　　・令和５年〇月〇日　指定通知書を発出しました　　　等</a:t>
            </a:r>
          </a:p>
        </p:txBody>
      </p:sp>
      <p:sp>
        <p:nvSpPr>
          <p:cNvPr id="52" name="テキスト ボックス 51"/>
          <p:cNvSpPr txBox="1"/>
          <p:nvPr/>
        </p:nvSpPr>
        <p:spPr>
          <a:xfrm>
            <a:off x="215151" y="3476237"/>
            <a:ext cx="3845859" cy="338554"/>
          </a:xfrm>
          <a:prstGeom prst="rect">
            <a:avLst/>
          </a:prstGeom>
          <a:noFill/>
        </p:spPr>
        <p:txBody>
          <a:bodyPr wrap="square" rtlCol="0">
            <a:spAutoFit/>
          </a:bodyPr>
          <a:lstStyle/>
          <a:p>
            <a:r>
              <a:rPr kumimoji="1" lang="en-US" altLang="ja-JP" sz="1600" b="1" dirty="0">
                <a:latin typeface="+mn-ea"/>
              </a:rPr>
              <a:t>【</a:t>
            </a:r>
            <a:r>
              <a:rPr kumimoji="1" lang="ja-JP" altLang="en-US" sz="1600" b="1" dirty="0">
                <a:latin typeface="+mn-ea"/>
              </a:rPr>
              <a:t>２</a:t>
            </a:r>
            <a:r>
              <a:rPr kumimoji="1" lang="en-US" altLang="ja-JP" sz="1600" b="1" dirty="0">
                <a:latin typeface="+mn-ea"/>
              </a:rPr>
              <a:t>】</a:t>
            </a:r>
            <a:r>
              <a:rPr kumimoji="1" lang="ja-JP" altLang="en-US" sz="1600" b="1" dirty="0">
                <a:latin typeface="+mn-ea"/>
              </a:rPr>
              <a:t>医師の働き方改革の概要</a:t>
            </a:r>
          </a:p>
        </p:txBody>
      </p:sp>
      <p:sp>
        <p:nvSpPr>
          <p:cNvPr id="53" name="タイトル 1"/>
          <p:cNvSpPr txBox="1">
            <a:spLocks/>
          </p:cNvSpPr>
          <p:nvPr/>
        </p:nvSpPr>
        <p:spPr>
          <a:xfrm>
            <a:off x="6592739" y="1514666"/>
            <a:ext cx="2446739" cy="324000"/>
          </a:xfrm>
          <a:prstGeom prst="rect">
            <a:avLst/>
          </a:prstGeom>
          <a:noFill/>
          <a:ln>
            <a:noFill/>
          </a:ln>
        </p:spPr>
        <p:txBody>
          <a:bodyPr vert="horz" wrap="none" lIns="0" tIns="0" rIns="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400" b="1" dirty="0">
                <a:latin typeface="Meiryo UI" panose="020B0604030504040204" pitchFamily="50" charset="-128"/>
                <a:ea typeface="Meiryo UI" panose="020B0604030504040204" pitchFamily="50" charset="-128"/>
              </a:rPr>
              <a:t>府ホームページ（イメージ）</a:t>
            </a:r>
          </a:p>
        </p:txBody>
      </p:sp>
      <p:sp>
        <p:nvSpPr>
          <p:cNvPr id="28"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615238" y="6475582"/>
            <a:ext cx="2228850" cy="365125"/>
          </a:xfrm>
        </p:spPr>
        <p:txBody>
          <a:bodyPr/>
          <a:lstStyle/>
          <a:p>
            <a:endParaRPr kumimoji="1" lang="en-US" altLang="ja-JP" dirty="0"/>
          </a:p>
          <a:p>
            <a:r>
              <a:rPr kumimoji="1" lang="en-US" altLang="ja-JP" dirty="0"/>
              <a:t>1</a:t>
            </a:r>
            <a:endParaRPr kumimoji="1" lang="ja-JP" altLang="en-US" dirty="0"/>
          </a:p>
        </p:txBody>
      </p:sp>
      <p:sp>
        <p:nvSpPr>
          <p:cNvPr id="29" name="テキスト ボックス 28"/>
          <p:cNvSpPr txBox="1"/>
          <p:nvPr/>
        </p:nvSpPr>
        <p:spPr>
          <a:xfrm>
            <a:off x="453407" y="3830628"/>
            <a:ext cx="8920799" cy="625812"/>
          </a:xfrm>
          <a:prstGeom prst="rect">
            <a:avLst/>
          </a:prstGeom>
          <a:noFill/>
        </p:spPr>
        <p:txBody>
          <a:bodyPr wrap="square" rtlCol="0">
            <a:spAutoFit/>
          </a:bodyPr>
          <a:lstStyle/>
          <a:p>
            <a:r>
              <a:rPr kumimoji="1" lang="ja-JP" altLang="en-US" sz="1400" dirty="0"/>
              <a:t>　制度の概要等について、国検討会資料等を掲載又はリンク設定</a:t>
            </a:r>
            <a:endParaRPr kumimoji="1" lang="en-US" altLang="ja-JP" sz="1400" dirty="0"/>
          </a:p>
          <a:p>
            <a:pPr>
              <a:lnSpc>
                <a:spcPts val="800"/>
              </a:lnSpc>
            </a:pPr>
            <a:endParaRPr kumimoji="1" lang="en-US" altLang="ja-JP" sz="1400" dirty="0"/>
          </a:p>
          <a:p>
            <a:r>
              <a:rPr kumimoji="1" lang="ja-JP" altLang="en-US" sz="1400" dirty="0"/>
              <a:t>（掲載情報イメージ）</a:t>
            </a:r>
            <a:endParaRPr kumimoji="1" lang="ja-JP" altLang="en-US" sz="1200" dirty="0"/>
          </a:p>
        </p:txBody>
      </p:sp>
      <p:pic>
        <p:nvPicPr>
          <p:cNvPr id="17" name="図 16"/>
          <p:cNvPicPr>
            <a:picLocks noChangeAspect="1"/>
          </p:cNvPicPr>
          <p:nvPr/>
        </p:nvPicPr>
        <p:blipFill>
          <a:blip r:embed="rId3"/>
          <a:stretch>
            <a:fillRect/>
          </a:stretch>
        </p:blipFill>
        <p:spPr>
          <a:xfrm>
            <a:off x="607484" y="4500219"/>
            <a:ext cx="2764374" cy="1908000"/>
          </a:xfrm>
          <a:prstGeom prst="rect">
            <a:avLst/>
          </a:prstGeom>
        </p:spPr>
      </p:pic>
      <p:pic>
        <p:nvPicPr>
          <p:cNvPr id="21" name="図 20"/>
          <p:cNvPicPr>
            <a:picLocks noChangeAspect="1"/>
          </p:cNvPicPr>
          <p:nvPr/>
        </p:nvPicPr>
        <p:blipFill>
          <a:blip r:embed="rId4"/>
          <a:stretch>
            <a:fillRect/>
          </a:stretch>
        </p:blipFill>
        <p:spPr>
          <a:xfrm>
            <a:off x="3603959" y="4500219"/>
            <a:ext cx="2755047" cy="1935139"/>
          </a:xfrm>
          <a:prstGeom prst="rect">
            <a:avLst/>
          </a:prstGeom>
        </p:spPr>
      </p:pic>
      <p:pic>
        <p:nvPicPr>
          <p:cNvPr id="22" name="図 21"/>
          <p:cNvPicPr>
            <a:picLocks noChangeAspect="1"/>
          </p:cNvPicPr>
          <p:nvPr/>
        </p:nvPicPr>
        <p:blipFill>
          <a:blip r:embed="rId5"/>
          <a:stretch>
            <a:fillRect/>
          </a:stretch>
        </p:blipFill>
        <p:spPr>
          <a:xfrm>
            <a:off x="6700802" y="4513788"/>
            <a:ext cx="2852164" cy="1999414"/>
          </a:xfrm>
          <a:prstGeom prst="rect">
            <a:avLst/>
          </a:prstGeom>
        </p:spPr>
      </p:pic>
    </p:spTree>
    <p:extLst>
      <p:ext uri="{BB962C8B-B14F-4D97-AF65-F5344CB8AC3E}">
        <p14:creationId xmlns:p14="http://schemas.microsoft.com/office/powerpoint/2010/main" val="2826957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15909" y="4572650"/>
            <a:ext cx="9309402" cy="1815882"/>
          </a:xfrm>
          <a:prstGeom prst="rect">
            <a:avLst/>
          </a:prstGeom>
          <a:noFill/>
        </p:spPr>
        <p:txBody>
          <a:bodyPr wrap="square" rtlCol="0">
            <a:spAutoFit/>
          </a:bodyPr>
          <a:lstStyle/>
          <a:p>
            <a:r>
              <a:rPr kumimoji="1" lang="ja-JP" altLang="en-US" sz="1400" b="1" dirty="0"/>
              <a:t>　③申請にあたっての留意事項</a:t>
            </a:r>
            <a:endParaRPr kumimoji="1" lang="en-US" altLang="ja-JP" sz="1400" b="1" dirty="0"/>
          </a:p>
          <a:p>
            <a:r>
              <a:rPr kumimoji="1" lang="ja-JP" altLang="en-US" sz="1400" dirty="0"/>
              <a:t>　　▪時短計画について、あらかじめ評価センターの受審が必要です</a:t>
            </a:r>
            <a:endParaRPr kumimoji="1" lang="en-US" altLang="ja-JP" sz="1400" dirty="0"/>
          </a:p>
          <a:p>
            <a:r>
              <a:rPr kumimoji="1" lang="ja-JP" altLang="en-US" sz="1400" dirty="0"/>
              <a:t>　　　　☞</a:t>
            </a:r>
            <a:r>
              <a:rPr lang="ja-JP" altLang="en-US" sz="1400" dirty="0"/>
              <a:t>医療機関勤務環境評価センターの評価受審については</a:t>
            </a:r>
            <a:r>
              <a:rPr lang="ja-JP" altLang="en-US" sz="1400" u="sng" dirty="0"/>
              <a:t>こちら</a:t>
            </a:r>
            <a:endParaRPr lang="en-US" altLang="ja-JP" sz="1400" u="sng" dirty="0"/>
          </a:p>
          <a:p>
            <a:r>
              <a:rPr lang="ja-JP" altLang="en-US" sz="1400" dirty="0"/>
              <a:t>　　　　　　　　　　　　　　　　　　　　　　　　　　　</a:t>
            </a:r>
            <a:r>
              <a:rPr lang="ja-JP" altLang="en-US" sz="1200" dirty="0"/>
              <a:t>（「医療機関勤務環境評価センター</a:t>
            </a:r>
            <a:r>
              <a:rPr lang="en-US" altLang="ja-JP" sz="1200" dirty="0"/>
              <a:t>HP</a:t>
            </a:r>
            <a:r>
              <a:rPr lang="ja-JP" altLang="en-US" sz="1200" dirty="0"/>
              <a:t>」へのリンク）</a:t>
            </a:r>
            <a:endParaRPr lang="en-US" altLang="ja-JP" sz="1200" dirty="0"/>
          </a:p>
          <a:p>
            <a:r>
              <a:rPr kumimoji="1" lang="ja-JP" altLang="en-US" sz="1400" dirty="0"/>
              <a:t>　</a:t>
            </a:r>
            <a:endParaRPr kumimoji="1" lang="en-US" altLang="ja-JP" sz="1400" dirty="0"/>
          </a:p>
          <a:p>
            <a:r>
              <a:rPr kumimoji="1" lang="ja-JP" altLang="en-US" sz="1400" dirty="0"/>
              <a:t>　　▪特定高度技能研修機関（</a:t>
            </a:r>
            <a:r>
              <a:rPr kumimoji="1" lang="en-US" altLang="ja-JP" sz="1400" dirty="0"/>
              <a:t>C-</a:t>
            </a:r>
            <a:r>
              <a:rPr kumimoji="1" lang="ja-JP" altLang="en-US" sz="1400" dirty="0"/>
              <a:t>２水準）については、厚生労働大臣の確認が必要です</a:t>
            </a:r>
            <a:endParaRPr kumimoji="1" lang="en-US" altLang="ja-JP" sz="1400" dirty="0"/>
          </a:p>
          <a:p>
            <a:r>
              <a:rPr kumimoji="1" lang="ja-JP" altLang="en-US" sz="1400" dirty="0">
                <a:latin typeface="+mn-ea"/>
              </a:rPr>
              <a:t>　　　　☞Ｃ</a:t>
            </a:r>
            <a:r>
              <a:rPr kumimoji="1" lang="en-US" altLang="ja-JP" sz="1400" dirty="0">
                <a:latin typeface="+mn-ea"/>
              </a:rPr>
              <a:t>-</a:t>
            </a:r>
            <a:r>
              <a:rPr kumimoji="1" lang="ja-JP" altLang="en-US" sz="1400" dirty="0">
                <a:latin typeface="+mn-ea"/>
              </a:rPr>
              <a:t>２水準の厚生労働大臣の確認・審査については</a:t>
            </a:r>
            <a:r>
              <a:rPr kumimoji="1" lang="ja-JP" altLang="en-US" sz="1400" u="sng" dirty="0">
                <a:latin typeface="+mn-ea"/>
              </a:rPr>
              <a:t>こちら</a:t>
            </a:r>
            <a:endParaRPr kumimoji="1" lang="en-US" altLang="ja-JP" sz="1400" u="sng" dirty="0">
              <a:latin typeface="+mn-ea"/>
            </a:endParaRPr>
          </a:p>
          <a:p>
            <a:r>
              <a:rPr kumimoji="1" lang="ja-JP" altLang="en-US" sz="1400" dirty="0">
                <a:latin typeface="+mn-ea"/>
              </a:rPr>
              <a:t>　　　　　　　　　　　　　　　　　　　　　　　　　　</a:t>
            </a:r>
            <a:r>
              <a:rPr kumimoji="1" lang="ja-JP" altLang="en-US" sz="1200" dirty="0">
                <a:latin typeface="+mn-ea"/>
              </a:rPr>
              <a:t>（ 「医師の働き方改革Ｃ２審査・申請ナビ</a:t>
            </a:r>
            <a:r>
              <a:rPr kumimoji="1" lang="en-US" altLang="ja-JP" sz="1200" dirty="0">
                <a:latin typeface="+mn-ea"/>
              </a:rPr>
              <a:t>HP</a:t>
            </a:r>
            <a:r>
              <a:rPr kumimoji="1" lang="ja-JP" altLang="en-US" sz="1200" dirty="0">
                <a:latin typeface="+mn-ea"/>
              </a:rPr>
              <a:t>」 へのリンク</a:t>
            </a:r>
            <a:r>
              <a:rPr kumimoji="1" lang="ja-JP" altLang="en-US" sz="1200" dirty="0"/>
              <a:t>）</a:t>
            </a:r>
            <a:endParaRPr kumimoji="1" lang="ja-JP" altLang="en-US" sz="1600" dirty="0"/>
          </a:p>
        </p:txBody>
      </p:sp>
      <p:sp>
        <p:nvSpPr>
          <p:cNvPr id="4" name="テキスト ボックス 3"/>
          <p:cNvSpPr txBox="1"/>
          <p:nvPr/>
        </p:nvSpPr>
        <p:spPr>
          <a:xfrm>
            <a:off x="109573" y="156330"/>
            <a:ext cx="3845859" cy="338554"/>
          </a:xfrm>
          <a:prstGeom prst="rect">
            <a:avLst/>
          </a:prstGeom>
          <a:noFill/>
        </p:spPr>
        <p:txBody>
          <a:bodyPr wrap="square" rtlCol="0">
            <a:spAutoFit/>
          </a:bodyPr>
          <a:lstStyle/>
          <a:p>
            <a:r>
              <a:rPr kumimoji="1" lang="en-US" altLang="ja-JP" sz="1600" b="1" dirty="0">
                <a:latin typeface="+mn-ea"/>
              </a:rPr>
              <a:t>【</a:t>
            </a:r>
            <a:r>
              <a:rPr kumimoji="1" lang="ja-JP" altLang="en-US" sz="1600" b="1" dirty="0">
                <a:latin typeface="+mn-ea"/>
              </a:rPr>
              <a:t>３</a:t>
            </a:r>
            <a:r>
              <a:rPr kumimoji="1" lang="en-US" altLang="ja-JP" sz="1600" b="1" dirty="0">
                <a:latin typeface="+mn-ea"/>
              </a:rPr>
              <a:t>】</a:t>
            </a:r>
            <a:r>
              <a:rPr kumimoji="1" lang="ja-JP" altLang="en-US" sz="1600" b="1" dirty="0">
                <a:latin typeface="+mn-ea"/>
              </a:rPr>
              <a:t>申請時期・申請方法</a:t>
            </a:r>
          </a:p>
        </p:txBody>
      </p:sp>
      <p:sp>
        <p:nvSpPr>
          <p:cNvPr id="5" name="テキスト ボックス 4"/>
          <p:cNvSpPr txBox="1"/>
          <p:nvPr/>
        </p:nvSpPr>
        <p:spPr>
          <a:xfrm>
            <a:off x="515909" y="577651"/>
            <a:ext cx="8847032" cy="1590179"/>
          </a:xfrm>
          <a:prstGeom prst="rect">
            <a:avLst/>
          </a:prstGeom>
          <a:noFill/>
        </p:spPr>
        <p:txBody>
          <a:bodyPr wrap="square" rtlCol="0">
            <a:spAutoFit/>
          </a:bodyPr>
          <a:lstStyle/>
          <a:p>
            <a:r>
              <a:rPr kumimoji="1" lang="ja-JP" altLang="en-US" sz="1400" dirty="0"/>
              <a:t>申請受付時期・申請方法等を掲載　</a:t>
            </a:r>
            <a:endParaRPr kumimoji="1" lang="en-US" altLang="ja-JP" sz="1400" dirty="0"/>
          </a:p>
          <a:p>
            <a:pPr>
              <a:lnSpc>
                <a:spcPts val="800"/>
              </a:lnSpc>
            </a:pPr>
            <a:endParaRPr kumimoji="1" lang="en-US" altLang="ja-JP" sz="1400" dirty="0"/>
          </a:p>
          <a:p>
            <a:r>
              <a:rPr kumimoji="1" lang="ja-JP" altLang="en-US" sz="1400" dirty="0"/>
              <a:t>（記載イメージ）</a:t>
            </a:r>
            <a:endParaRPr kumimoji="1" lang="en-US" altLang="ja-JP" sz="1400" dirty="0"/>
          </a:p>
          <a:p>
            <a:pPr>
              <a:lnSpc>
                <a:spcPts val="800"/>
              </a:lnSpc>
            </a:pPr>
            <a:endParaRPr kumimoji="1" lang="en-US" altLang="ja-JP" sz="1400" dirty="0"/>
          </a:p>
          <a:p>
            <a:r>
              <a:rPr kumimoji="1" lang="ja-JP" altLang="en-US" sz="1400" dirty="0"/>
              <a:t>　</a:t>
            </a:r>
            <a:r>
              <a:rPr kumimoji="1" lang="ja-JP" altLang="en-US" sz="1400" b="1" dirty="0"/>
              <a:t>①申請時期</a:t>
            </a:r>
            <a:endParaRPr kumimoji="1" lang="en-US" altLang="ja-JP" sz="1400" b="1" dirty="0"/>
          </a:p>
          <a:p>
            <a:r>
              <a:rPr kumimoji="1" lang="ja-JP" altLang="en-US" sz="1400" dirty="0"/>
              <a:t>　　大阪府では、令和５年の申請受付は２期に分けて行います。</a:t>
            </a:r>
            <a:r>
              <a:rPr kumimoji="1" lang="ja-JP" altLang="en-US" sz="1200" dirty="0"/>
              <a:t>　</a:t>
            </a:r>
            <a:endParaRPr kumimoji="1" lang="en-US" altLang="ja-JP" sz="1200" dirty="0"/>
          </a:p>
          <a:p>
            <a:r>
              <a:rPr kumimoji="1" lang="ja-JP" altLang="en-US" sz="1400" dirty="0"/>
              <a:t>　　　▪第一期申請受付　：　令和５年５月〇日～７月〇日　（指定通知・公示　</a:t>
            </a:r>
            <a:r>
              <a:rPr kumimoji="1" lang="en-US" altLang="ja-JP" sz="1400" dirty="0"/>
              <a:t>10</a:t>
            </a:r>
            <a:r>
              <a:rPr kumimoji="1" lang="ja-JP" altLang="en-US" sz="1400" dirty="0"/>
              <a:t>月頃を予定）</a:t>
            </a:r>
            <a:endParaRPr kumimoji="1" lang="en-US" altLang="ja-JP" sz="1400" dirty="0"/>
          </a:p>
          <a:p>
            <a:r>
              <a:rPr kumimoji="1" lang="ja-JP" altLang="en-US" sz="1400" dirty="0"/>
              <a:t>　　　▪第二期申請受付　：　令和５年９月〇日～</a:t>
            </a:r>
            <a:r>
              <a:rPr kumimoji="1" lang="en-US" altLang="ja-JP" sz="1400" dirty="0"/>
              <a:t>11</a:t>
            </a:r>
            <a:r>
              <a:rPr kumimoji="1" lang="ja-JP" altLang="en-US" sz="1400" dirty="0"/>
              <a:t>月〇日　（指定通知・公示　２月頃を予定）</a:t>
            </a:r>
            <a:endParaRPr kumimoji="1" lang="ja-JP" altLang="en-US" sz="1200" dirty="0"/>
          </a:p>
        </p:txBody>
      </p:sp>
      <p:sp>
        <p:nvSpPr>
          <p:cNvPr id="10" name="テキスト ボックス 9"/>
          <p:cNvSpPr txBox="1"/>
          <p:nvPr/>
        </p:nvSpPr>
        <p:spPr>
          <a:xfrm>
            <a:off x="515909" y="2333365"/>
            <a:ext cx="8847032" cy="1908215"/>
          </a:xfrm>
          <a:prstGeom prst="rect">
            <a:avLst/>
          </a:prstGeom>
          <a:noFill/>
        </p:spPr>
        <p:txBody>
          <a:bodyPr wrap="square" rtlCol="0">
            <a:spAutoFit/>
          </a:bodyPr>
          <a:lstStyle/>
          <a:p>
            <a:r>
              <a:rPr kumimoji="1" lang="ja-JP" altLang="en-US" sz="1400" b="1" dirty="0"/>
              <a:t>　②申請方法・申請様式</a:t>
            </a:r>
            <a:endParaRPr kumimoji="1" lang="en-US" altLang="ja-JP" sz="1400" b="1" dirty="0"/>
          </a:p>
          <a:p>
            <a:r>
              <a:rPr kumimoji="1" lang="ja-JP" altLang="en-US" sz="1400" b="1" dirty="0"/>
              <a:t>　　</a:t>
            </a:r>
            <a:r>
              <a:rPr kumimoji="1" lang="en-US" altLang="ja-JP" sz="1400" b="1" dirty="0"/>
              <a:t>〈</a:t>
            </a:r>
            <a:r>
              <a:rPr kumimoji="1" lang="ja-JP" altLang="en-US" sz="1400" dirty="0"/>
              <a:t>郵送の場合</a:t>
            </a:r>
            <a:r>
              <a:rPr kumimoji="1" lang="en-US" altLang="ja-JP" sz="1400" dirty="0"/>
              <a:t>〉</a:t>
            </a:r>
          </a:p>
          <a:p>
            <a:r>
              <a:rPr kumimoji="1" lang="ja-JP" altLang="en-US" sz="1400" dirty="0"/>
              <a:t>　　　　送付先　　：　医療対策課　医療人材確保グループ　</a:t>
            </a:r>
            <a:r>
              <a:rPr kumimoji="1" lang="en-US" altLang="ja-JP" sz="1400" dirty="0"/>
              <a:t>※</a:t>
            </a:r>
            <a:r>
              <a:rPr kumimoji="1" lang="ja-JP" altLang="en-US" sz="1400" dirty="0"/>
              <a:t>郵便番号、所在地も掲載</a:t>
            </a:r>
            <a:endParaRPr kumimoji="1" lang="en-US" altLang="ja-JP" sz="1400" dirty="0"/>
          </a:p>
          <a:p>
            <a:r>
              <a:rPr kumimoji="1" lang="ja-JP" altLang="en-US" sz="1400" dirty="0"/>
              <a:t>　　　　</a:t>
            </a:r>
            <a:r>
              <a:rPr kumimoji="1" lang="ja-JP" altLang="en-US" sz="1400" dirty="0">
                <a:latin typeface="+mn-ea"/>
              </a:rPr>
              <a:t>申請様式　：　☞申請様式は</a:t>
            </a:r>
            <a:r>
              <a:rPr kumimoji="1" lang="ja-JP" altLang="en-US" sz="1400" u="sng" dirty="0">
                <a:latin typeface="+mn-ea"/>
              </a:rPr>
              <a:t>こちら</a:t>
            </a:r>
            <a:endParaRPr kumimoji="1" lang="en-US" altLang="ja-JP" sz="1400" u="sng" dirty="0">
              <a:latin typeface="+mn-ea"/>
            </a:endParaRPr>
          </a:p>
          <a:p>
            <a:r>
              <a:rPr kumimoji="1" lang="ja-JP" altLang="en-US" sz="1400" dirty="0">
                <a:latin typeface="+mn-ea"/>
              </a:rPr>
              <a:t>　　　　　　　　　　　（各水準毎の申請様式を掲載する「府</a:t>
            </a:r>
            <a:r>
              <a:rPr kumimoji="1" lang="en-US" altLang="ja-JP" sz="1400" dirty="0">
                <a:latin typeface="+mn-ea"/>
              </a:rPr>
              <a:t>HP</a:t>
            </a:r>
            <a:r>
              <a:rPr kumimoji="1" lang="ja-JP" altLang="en-US" sz="1400" dirty="0">
                <a:latin typeface="+mn-ea"/>
              </a:rPr>
              <a:t>の審査基準専用サイト」へのリンク）</a:t>
            </a:r>
            <a:endParaRPr kumimoji="1" lang="en-US" altLang="ja-JP" sz="1400" dirty="0">
              <a:latin typeface="+mn-ea"/>
            </a:endParaRPr>
          </a:p>
          <a:p>
            <a:pPr>
              <a:lnSpc>
                <a:spcPts val="800"/>
              </a:lnSpc>
            </a:pPr>
            <a:endParaRPr kumimoji="1" lang="en-US" altLang="ja-JP" sz="1400" dirty="0"/>
          </a:p>
          <a:p>
            <a:r>
              <a:rPr kumimoji="1" lang="ja-JP" altLang="en-US" sz="1400" dirty="0"/>
              <a:t>　</a:t>
            </a:r>
            <a:r>
              <a:rPr kumimoji="1" lang="ja-JP" altLang="en-US" sz="1400" dirty="0">
                <a:solidFill>
                  <a:srgbClr val="FF0000"/>
                </a:solidFill>
              </a:rPr>
              <a:t>　</a:t>
            </a:r>
            <a:r>
              <a:rPr kumimoji="1" lang="en-US" altLang="ja-JP" sz="1400" dirty="0"/>
              <a:t>〈WEB</a:t>
            </a:r>
            <a:r>
              <a:rPr kumimoji="1" lang="ja-JP" altLang="en-US" sz="1400" dirty="0"/>
              <a:t>申請の場合</a:t>
            </a:r>
            <a:r>
              <a:rPr kumimoji="1" lang="en-US" altLang="ja-JP" sz="1400" dirty="0"/>
              <a:t>〉</a:t>
            </a:r>
          </a:p>
          <a:p>
            <a:r>
              <a:rPr kumimoji="1" lang="ja-JP" altLang="en-US" sz="1400" dirty="0">
                <a:solidFill>
                  <a:srgbClr val="FF0000"/>
                </a:solidFill>
              </a:rPr>
              <a:t>　　　　</a:t>
            </a:r>
            <a:r>
              <a:rPr kumimoji="1" lang="ja-JP" altLang="en-US" sz="1400" dirty="0">
                <a:latin typeface="+mn-ea"/>
              </a:rPr>
              <a:t>厚生労働省の「医療機関等情報支援システム（</a:t>
            </a:r>
            <a:r>
              <a:rPr kumimoji="1" lang="en-US" altLang="ja-JP" sz="1400" dirty="0">
                <a:latin typeface="+mn-ea"/>
              </a:rPr>
              <a:t>G-MIS</a:t>
            </a:r>
            <a:r>
              <a:rPr kumimoji="1" lang="ja-JP" altLang="en-US" sz="1400" dirty="0">
                <a:latin typeface="+mn-ea"/>
              </a:rPr>
              <a:t>）」を予定</a:t>
            </a:r>
            <a:endParaRPr kumimoji="1" lang="en-US" altLang="ja-JP" sz="1400" dirty="0">
              <a:latin typeface="+mn-ea"/>
            </a:endParaRPr>
          </a:p>
          <a:p>
            <a:pPr>
              <a:lnSpc>
                <a:spcPts val="800"/>
              </a:lnSpc>
            </a:pPr>
            <a:r>
              <a:rPr kumimoji="1" lang="ja-JP" altLang="en-US" sz="1400" dirty="0">
                <a:solidFill>
                  <a:srgbClr val="FF0000"/>
                </a:solidFill>
                <a:latin typeface="+mn-ea"/>
              </a:rPr>
              <a:t>　　　　</a:t>
            </a:r>
            <a:endParaRPr kumimoji="1" lang="en-US" altLang="ja-JP" sz="1400" dirty="0">
              <a:solidFill>
                <a:srgbClr val="FF0000"/>
              </a:solidFill>
              <a:latin typeface="+mn-ea"/>
            </a:endParaRPr>
          </a:p>
          <a:p>
            <a:pPr>
              <a:lnSpc>
                <a:spcPts val="800"/>
              </a:lnSpc>
            </a:pPr>
            <a:r>
              <a:rPr kumimoji="1" lang="ja-JP" altLang="en-US" sz="1400" dirty="0">
                <a:solidFill>
                  <a:srgbClr val="FF0000"/>
                </a:solidFill>
                <a:latin typeface="+mn-ea"/>
              </a:rPr>
              <a:t>　　　　</a:t>
            </a:r>
            <a:r>
              <a:rPr kumimoji="1" lang="ja-JP" altLang="en-US" sz="1400" dirty="0"/>
              <a:t>☞医療機関等情報支援システム（</a:t>
            </a:r>
            <a:r>
              <a:rPr kumimoji="1" lang="en-US" altLang="ja-JP" sz="1400" dirty="0"/>
              <a:t>G-MIS</a:t>
            </a:r>
            <a:r>
              <a:rPr kumimoji="1" lang="ja-JP" altLang="en-US" sz="1400" dirty="0"/>
              <a:t>）での申請は</a:t>
            </a:r>
            <a:r>
              <a:rPr kumimoji="1" lang="ja-JP" altLang="en-US" sz="1400" u="sng" dirty="0"/>
              <a:t>こちら</a:t>
            </a:r>
            <a:r>
              <a:rPr kumimoji="1" lang="ja-JP" altLang="en-US" sz="1200" dirty="0"/>
              <a:t>（「特例水準の指定申請ページ」へのリンク）</a:t>
            </a:r>
          </a:p>
        </p:txBody>
      </p:sp>
      <p:sp>
        <p:nvSpPr>
          <p:cNvPr id="6"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615238" y="6475582"/>
            <a:ext cx="2228850" cy="365125"/>
          </a:xfrm>
        </p:spPr>
        <p:txBody>
          <a:bodyPr/>
          <a:lstStyle/>
          <a:p>
            <a:endParaRPr kumimoji="1" lang="en-US" altLang="ja-JP" dirty="0"/>
          </a:p>
          <a:p>
            <a:r>
              <a:rPr kumimoji="1" lang="en-US" altLang="ja-JP" dirty="0"/>
              <a:t>2</a:t>
            </a:r>
            <a:endParaRPr kumimoji="1" lang="ja-JP" altLang="en-US" dirty="0"/>
          </a:p>
        </p:txBody>
      </p:sp>
    </p:spTree>
    <p:extLst>
      <p:ext uri="{BB962C8B-B14F-4D97-AF65-F5344CB8AC3E}">
        <p14:creationId xmlns:p14="http://schemas.microsoft.com/office/powerpoint/2010/main" val="219880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9573" y="156330"/>
            <a:ext cx="3845859" cy="338554"/>
          </a:xfrm>
          <a:prstGeom prst="rect">
            <a:avLst/>
          </a:prstGeom>
          <a:noFill/>
        </p:spPr>
        <p:txBody>
          <a:bodyPr wrap="square" rtlCol="0">
            <a:spAutoFit/>
          </a:bodyPr>
          <a:lstStyle/>
          <a:p>
            <a:r>
              <a:rPr kumimoji="1" lang="en-US" altLang="ja-JP" sz="1600" b="1" dirty="0">
                <a:latin typeface="+mn-ea"/>
              </a:rPr>
              <a:t>【</a:t>
            </a:r>
            <a:r>
              <a:rPr kumimoji="1" lang="ja-JP" altLang="en-US" sz="1600" b="1" dirty="0">
                <a:latin typeface="+mn-ea"/>
              </a:rPr>
              <a:t>４</a:t>
            </a:r>
            <a:r>
              <a:rPr kumimoji="1" lang="en-US" altLang="ja-JP" sz="1600" b="1" dirty="0">
                <a:latin typeface="+mn-ea"/>
              </a:rPr>
              <a:t>】</a:t>
            </a:r>
            <a:r>
              <a:rPr kumimoji="1" lang="ja-JP" altLang="en-US" sz="1600" b="1" dirty="0">
                <a:latin typeface="+mn-ea"/>
              </a:rPr>
              <a:t>指定要件及び審査基準について</a:t>
            </a:r>
          </a:p>
        </p:txBody>
      </p:sp>
      <p:sp>
        <p:nvSpPr>
          <p:cNvPr id="5" name="テキスト ボックス 4"/>
          <p:cNvSpPr txBox="1"/>
          <p:nvPr/>
        </p:nvSpPr>
        <p:spPr>
          <a:xfrm>
            <a:off x="378865" y="794966"/>
            <a:ext cx="9366589" cy="892552"/>
          </a:xfrm>
          <a:prstGeom prst="rect">
            <a:avLst/>
          </a:prstGeom>
          <a:noFill/>
        </p:spPr>
        <p:txBody>
          <a:bodyPr wrap="square" rtlCol="0">
            <a:spAutoFit/>
          </a:bodyPr>
          <a:lstStyle/>
          <a:p>
            <a:r>
              <a:rPr kumimoji="1" lang="ja-JP" altLang="en-US" sz="1300" dirty="0">
                <a:latin typeface="+mn-ea"/>
              </a:rPr>
              <a:t>　都道府県知事は、当該病院又は診療所が</a:t>
            </a:r>
            <a:r>
              <a:rPr kumimoji="1" lang="ja-JP" altLang="en-US" sz="1300" b="1" u="sng" dirty="0">
                <a:latin typeface="+mn-ea"/>
              </a:rPr>
              <a:t>以下の要件全てに該当</a:t>
            </a:r>
            <a:r>
              <a:rPr kumimoji="1" lang="ja-JP" altLang="en-US" sz="1300" dirty="0">
                <a:latin typeface="+mn-ea"/>
              </a:rPr>
              <a:t>すると認めるときは、特定労務管理対象機関（特定地域医療提供機関 （Ｂ水準）／連携型特定地域医療提供機関（連携Ｂ水準）／技能向上集中研修機関 （Ｃ</a:t>
            </a:r>
            <a:r>
              <a:rPr kumimoji="1" lang="en-US" altLang="ja-JP" sz="1300" dirty="0">
                <a:latin typeface="+mn-ea"/>
              </a:rPr>
              <a:t>-</a:t>
            </a:r>
            <a:r>
              <a:rPr kumimoji="1" lang="ja-JP" altLang="en-US" sz="1300" dirty="0">
                <a:latin typeface="+mn-ea"/>
              </a:rPr>
              <a:t>１水準）／特定高度技能研修機関（Ｃ</a:t>
            </a:r>
            <a:r>
              <a:rPr kumimoji="1" lang="en-US" altLang="ja-JP" sz="1300" dirty="0">
                <a:latin typeface="+mn-ea"/>
              </a:rPr>
              <a:t>-</a:t>
            </a:r>
            <a:r>
              <a:rPr kumimoji="1" lang="ja-JP" altLang="en-US" sz="1300" dirty="0">
                <a:latin typeface="+mn-ea"/>
              </a:rPr>
              <a:t>２水準） ）の指定をすることができる（新医療法第</a:t>
            </a:r>
            <a:r>
              <a:rPr kumimoji="1" lang="en-US" altLang="ja-JP" sz="1300" dirty="0">
                <a:latin typeface="+mn-ea"/>
              </a:rPr>
              <a:t>113</a:t>
            </a:r>
            <a:r>
              <a:rPr kumimoji="1" lang="ja-JP" altLang="en-US" sz="1300" dirty="0">
                <a:latin typeface="+mn-ea"/>
              </a:rPr>
              <a:t>条、</a:t>
            </a:r>
            <a:r>
              <a:rPr kumimoji="1" lang="en-US" altLang="ja-JP" sz="1300" dirty="0">
                <a:latin typeface="+mn-ea"/>
              </a:rPr>
              <a:t>118</a:t>
            </a:r>
            <a:r>
              <a:rPr kumimoji="1" lang="ja-JP" altLang="en-US" sz="1300" dirty="0">
                <a:latin typeface="+mn-ea"/>
              </a:rPr>
              <a:t>条、</a:t>
            </a:r>
            <a:r>
              <a:rPr kumimoji="1" lang="en-US" altLang="ja-JP" sz="1300" dirty="0">
                <a:latin typeface="+mn-ea"/>
              </a:rPr>
              <a:t>119</a:t>
            </a:r>
            <a:r>
              <a:rPr kumimoji="1" lang="ja-JP" altLang="en-US" sz="1300" dirty="0">
                <a:latin typeface="+mn-ea"/>
              </a:rPr>
              <a:t>条、</a:t>
            </a:r>
            <a:r>
              <a:rPr kumimoji="1" lang="en-US" altLang="ja-JP" sz="1300" dirty="0">
                <a:latin typeface="+mn-ea"/>
              </a:rPr>
              <a:t>120</a:t>
            </a:r>
            <a:r>
              <a:rPr kumimoji="1" lang="ja-JP" altLang="en-US" sz="1300" dirty="0">
                <a:latin typeface="+mn-ea"/>
              </a:rPr>
              <a:t>条）</a:t>
            </a:r>
            <a:endParaRPr kumimoji="1" lang="en-US" altLang="ja-JP" sz="1300" dirty="0">
              <a:latin typeface="+mn-ea"/>
            </a:endParaRPr>
          </a:p>
          <a:p>
            <a:pPr marL="268288" indent="-268288"/>
            <a:endParaRPr kumimoji="1" lang="en-US" altLang="ja-JP" sz="1300" dirty="0">
              <a:latin typeface="+mn-ea"/>
            </a:endParaRPr>
          </a:p>
        </p:txBody>
      </p:sp>
      <p:sp>
        <p:nvSpPr>
          <p:cNvPr id="6" name="テキスト ボックス 5"/>
          <p:cNvSpPr txBox="1"/>
          <p:nvPr/>
        </p:nvSpPr>
        <p:spPr>
          <a:xfrm>
            <a:off x="279255" y="2794873"/>
            <a:ext cx="9628934" cy="338554"/>
          </a:xfrm>
          <a:prstGeom prst="rect">
            <a:avLst/>
          </a:prstGeom>
          <a:noFill/>
        </p:spPr>
        <p:txBody>
          <a:bodyPr wrap="square" rtlCol="0">
            <a:spAutoFit/>
          </a:bodyPr>
          <a:lstStyle/>
          <a:p>
            <a:pPr marL="268288" indent="-268288"/>
            <a:r>
              <a:rPr kumimoji="1" lang="ja-JP" altLang="en-US" sz="1600" b="1" dirty="0"/>
              <a:t>②勤務実態</a:t>
            </a:r>
            <a:endParaRPr kumimoji="1" lang="ja-JP" altLang="en-US" sz="1300" dirty="0">
              <a:solidFill>
                <a:srgbClr val="FF0000"/>
              </a:solidFill>
              <a:latin typeface="+mn-ea"/>
            </a:endParaRPr>
          </a:p>
        </p:txBody>
      </p:sp>
      <p:sp>
        <p:nvSpPr>
          <p:cNvPr id="7" name="正方形/長方形 6"/>
          <p:cNvSpPr/>
          <p:nvPr/>
        </p:nvSpPr>
        <p:spPr>
          <a:xfrm>
            <a:off x="253980" y="494884"/>
            <a:ext cx="1620957" cy="307777"/>
          </a:xfrm>
          <a:prstGeom prst="rect">
            <a:avLst/>
          </a:prstGeom>
        </p:spPr>
        <p:txBody>
          <a:bodyPr wrap="none">
            <a:spAutoFit/>
          </a:bodyPr>
          <a:lstStyle/>
          <a:p>
            <a:r>
              <a:rPr kumimoji="1" lang="ja-JP" altLang="en-US" sz="1400" dirty="0"/>
              <a:t>（記載イメージ）</a:t>
            </a:r>
            <a:endParaRPr kumimoji="1" lang="en-US" altLang="ja-JP" sz="1400" dirty="0"/>
          </a:p>
        </p:txBody>
      </p:sp>
      <p:graphicFrame>
        <p:nvGraphicFramePr>
          <p:cNvPr id="8" name="表 7"/>
          <p:cNvGraphicFramePr>
            <a:graphicFrameLocks noGrp="1"/>
          </p:cNvGraphicFramePr>
          <p:nvPr/>
        </p:nvGraphicFramePr>
        <p:xfrm>
          <a:off x="641211" y="3100814"/>
          <a:ext cx="9104243" cy="1965960"/>
        </p:xfrm>
        <a:graphic>
          <a:graphicData uri="http://schemas.openxmlformats.org/drawingml/2006/table">
            <a:tbl>
              <a:tblPr firstRow="1" bandRow="1">
                <a:tableStyleId>{5C22544A-7EE6-4342-B048-85BDC9FD1C3A}</a:tableStyleId>
              </a:tblPr>
              <a:tblGrid>
                <a:gridCol w="1035536">
                  <a:extLst>
                    <a:ext uri="{9D8B030D-6E8A-4147-A177-3AD203B41FA5}">
                      <a16:colId xmlns:a16="http://schemas.microsoft.com/office/drawing/2014/main" val="2410870253"/>
                    </a:ext>
                  </a:extLst>
                </a:gridCol>
                <a:gridCol w="8068707">
                  <a:extLst>
                    <a:ext uri="{9D8B030D-6E8A-4147-A177-3AD203B41FA5}">
                      <a16:colId xmlns:a16="http://schemas.microsoft.com/office/drawing/2014/main" val="647460256"/>
                    </a:ext>
                  </a:extLst>
                </a:gridCol>
              </a:tblGrid>
              <a:tr h="204960">
                <a:tc>
                  <a:txBody>
                    <a:bodyPr/>
                    <a:lstStyle/>
                    <a:p>
                      <a:pPr algn="ctr">
                        <a:lnSpc>
                          <a:spcPts val="1400"/>
                        </a:lnSpc>
                      </a:pPr>
                      <a:r>
                        <a:rPr kumimoji="1" lang="ja-JP" altLang="en-US" sz="1200" dirty="0">
                          <a:solidFill>
                            <a:schemeClr val="tx1"/>
                          </a:solidFill>
                          <a:latin typeface="+mn-ea"/>
                          <a:ea typeface="+mn-ea"/>
                        </a:rPr>
                        <a:t>水準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200" dirty="0">
                          <a:solidFill>
                            <a:schemeClr val="tx1"/>
                          </a:solidFill>
                          <a:latin typeface="+mn-ea"/>
                          <a:ea typeface="+mn-ea"/>
                        </a:rPr>
                        <a:t>指定要件</a:t>
                      </a:r>
                      <a:r>
                        <a:rPr kumimoji="1" lang="ja-JP" altLang="en-US" sz="1200" b="0" dirty="0">
                          <a:solidFill>
                            <a:srgbClr val="FF0000"/>
                          </a:solidFill>
                          <a:latin typeface="+mn-ea"/>
                          <a:ea typeface="+mn-ea"/>
                        </a:rPr>
                        <a:t>（</a:t>
                      </a:r>
                      <a:r>
                        <a:rPr kumimoji="1" lang="en-US" altLang="ja-JP" sz="1200" b="0" dirty="0">
                          <a:solidFill>
                            <a:srgbClr val="FF0000"/>
                          </a:solidFill>
                          <a:latin typeface="+mn-ea"/>
                        </a:rPr>
                        <a:t>36</a:t>
                      </a:r>
                      <a:r>
                        <a:rPr kumimoji="1" lang="ja-JP" altLang="en-US" sz="1200" b="0" dirty="0">
                          <a:solidFill>
                            <a:srgbClr val="FF0000"/>
                          </a:solidFill>
                          <a:latin typeface="+mn-ea"/>
                        </a:rPr>
                        <a:t>協定等により確認）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12410342"/>
                  </a:ext>
                </a:extLst>
              </a:tr>
              <a:tr h="177410">
                <a:tc>
                  <a:txBody>
                    <a:bodyPr/>
                    <a:lstStyle/>
                    <a:p>
                      <a:pPr>
                        <a:lnSpc>
                          <a:spcPts val="1400"/>
                        </a:lnSpc>
                      </a:pPr>
                      <a:r>
                        <a:rPr kumimoji="1" lang="en-US" altLang="ja-JP" sz="1200" dirty="0">
                          <a:latin typeface="+mn-ea"/>
                          <a:ea typeface="+mn-ea"/>
                        </a:rPr>
                        <a:t>B</a:t>
                      </a:r>
                      <a:r>
                        <a:rPr kumimoji="1" lang="ja-JP" altLang="en-US" sz="1200" dirty="0">
                          <a:latin typeface="+mn-ea"/>
                          <a:ea typeface="+mn-ea"/>
                        </a:rPr>
                        <a:t>水準・</a:t>
                      </a:r>
                      <a:endParaRPr kumimoji="1" lang="en-US" altLang="ja-JP" sz="1200" dirty="0">
                        <a:latin typeface="+mn-ea"/>
                        <a:ea typeface="+mn-ea"/>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en-US" altLang="ja-JP" sz="1200" dirty="0">
                          <a:latin typeface="+mn-ea"/>
                          <a:ea typeface="+mn-ea"/>
                        </a:rPr>
                        <a:t>C-2</a:t>
                      </a:r>
                      <a:r>
                        <a:rPr kumimoji="1" lang="ja-JP" altLang="en-US" sz="1200" dirty="0">
                          <a:latin typeface="+mn-ea"/>
                          <a:ea typeface="+mn-ea"/>
                        </a:rPr>
                        <a:t>水準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dirty="0">
                          <a:solidFill>
                            <a:schemeClr val="tx1"/>
                          </a:solidFill>
                          <a:latin typeface="+mn-ea"/>
                          <a:ea typeface="+mn-ea"/>
                        </a:rPr>
                        <a:t>３６協定において年９６０時間を超える時間外・休日労働に関する上限時間の定めをすることがやむを得ない業務が存在する。</a:t>
                      </a:r>
                      <a:endParaRPr kumimoji="1" lang="ja-JP" altLang="en-US" sz="1200" dirty="0">
                        <a:solidFill>
                          <a:srgbClr val="FF0000"/>
                        </a:solidFill>
                        <a:latin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6542235"/>
                  </a:ext>
                </a:extLst>
              </a:tr>
              <a:tr h="432946">
                <a:tc>
                  <a:txBody>
                    <a:bodyPr/>
                    <a:lstStyle/>
                    <a:p>
                      <a:pPr>
                        <a:lnSpc>
                          <a:spcPts val="1400"/>
                        </a:lnSpc>
                      </a:pPr>
                      <a:r>
                        <a:rPr kumimoji="1" lang="ja-JP" altLang="en-US" sz="1200" dirty="0">
                          <a:latin typeface="+mn-ea"/>
                          <a:ea typeface="+mn-ea"/>
                        </a:rPr>
                        <a:t>連携</a:t>
                      </a:r>
                      <a:r>
                        <a:rPr kumimoji="1" lang="en-US" altLang="ja-JP" sz="1200" dirty="0">
                          <a:latin typeface="+mn-ea"/>
                          <a:ea typeface="+mn-ea"/>
                        </a:rPr>
                        <a:t>B</a:t>
                      </a:r>
                      <a:r>
                        <a:rPr kumimoji="1" lang="ja-JP" altLang="en-US" sz="1200" dirty="0">
                          <a:latin typeface="+mn-ea"/>
                          <a:ea typeface="+mn-ea"/>
                        </a:rPr>
                        <a:t>水準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pPr>
                      <a:r>
                        <a:rPr kumimoji="1" lang="ja-JP" altLang="en-US" sz="1200" dirty="0">
                          <a:latin typeface="+mn-ea"/>
                          <a:ea typeface="+mn-ea"/>
                        </a:rPr>
                        <a:t>３６協定においては年９６０時間以内の時間外・休日労働に関する上限時間の定めをしているが、副業・兼業先での労働時間を換算すると、時間外・休日労働が年９６０時間を超えることがやむを得ない医師が勤務し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1136798"/>
                  </a:ext>
                </a:extLst>
              </a:tr>
              <a:tr h="254909">
                <a:tc>
                  <a:txBody>
                    <a:bodyPr/>
                    <a:lstStyle/>
                    <a:p>
                      <a:pPr>
                        <a:lnSpc>
                          <a:spcPts val="1400"/>
                        </a:lnSpc>
                      </a:pPr>
                      <a:r>
                        <a:rPr kumimoji="1" lang="en-US" altLang="ja-JP" sz="1200" dirty="0">
                          <a:latin typeface="+mn-ea"/>
                          <a:ea typeface="+mn-ea"/>
                        </a:rPr>
                        <a:t>C-1</a:t>
                      </a:r>
                      <a:r>
                        <a:rPr kumimoji="1" lang="ja-JP" altLang="en-US" sz="1200" dirty="0">
                          <a:latin typeface="+mn-ea"/>
                          <a:ea typeface="+mn-ea"/>
                        </a:rPr>
                        <a:t>水準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dirty="0">
                          <a:latin typeface="+mn-ea"/>
                          <a:ea typeface="+mn-ea"/>
                        </a:rPr>
                        <a:t>研修の効率化（単に労働時間を短くすることではなく、十分な診療経 験を得る機会を維持しつつ、カンファレンスや自己研鑽などを効果 的に組み合わせるに当たり、マネジメントを十分に意識し、労働時間 に対して最大の研修効果を上げること）を行ってもなお、３６協定に おいて年９６０時間を超える時間外・休日労働に関する上限時間の定めをする必要がある。</a:t>
                      </a:r>
                      <a:endParaRPr kumimoji="1" lang="ja-JP" altLang="en-US" sz="12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4905791"/>
                  </a:ext>
                </a:extLst>
              </a:tr>
            </a:tbl>
          </a:graphicData>
        </a:graphic>
      </p:graphicFrame>
      <p:sp>
        <p:nvSpPr>
          <p:cNvPr id="9" name="テキスト ボックス 8"/>
          <p:cNvSpPr txBox="1"/>
          <p:nvPr/>
        </p:nvSpPr>
        <p:spPr>
          <a:xfrm>
            <a:off x="277066" y="1497809"/>
            <a:ext cx="9628934" cy="1149033"/>
          </a:xfrm>
          <a:prstGeom prst="rect">
            <a:avLst/>
          </a:prstGeom>
          <a:noFill/>
        </p:spPr>
        <p:txBody>
          <a:bodyPr wrap="square" rtlCol="0">
            <a:spAutoFit/>
          </a:bodyPr>
          <a:lstStyle/>
          <a:p>
            <a:r>
              <a:rPr kumimoji="1" lang="ja-JP" altLang="en-US" dirty="0"/>
              <a:t> </a:t>
            </a:r>
            <a:r>
              <a:rPr kumimoji="1" lang="en-US" altLang="ja-JP" sz="1600" b="1" dirty="0"/>
              <a:t>① </a:t>
            </a:r>
            <a:r>
              <a:rPr kumimoji="1" lang="ja-JP" altLang="en-US" sz="1600" b="1" dirty="0"/>
              <a:t>業態</a:t>
            </a:r>
            <a:r>
              <a:rPr kumimoji="1" lang="en-US" altLang="ja-JP" sz="1300" dirty="0">
                <a:latin typeface="+mn-ea"/>
              </a:rPr>
              <a:t>【</a:t>
            </a:r>
            <a:r>
              <a:rPr kumimoji="1" lang="ja-JP" altLang="en-US" sz="1300" dirty="0">
                <a:latin typeface="+mn-ea"/>
              </a:rPr>
              <a:t>新医療法第</a:t>
            </a:r>
            <a:r>
              <a:rPr kumimoji="1" lang="en-US" altLang="ja-JP" sz="1300" dirty="0">
                <a:latin typeface="+mn-ea"/>
              </a:rPr>
              <a:t>113</a:t>
            </a:r>
            <a:r>
              <a:rPr kumimoji="1" lang="ja-JP" altLang="en-US" sz="1300" dirty="0">
                <a:latin typeface="+mn-ea"/>
              </a:rPr>
              <a:t>条第</a:t>
            </a:r>
            <a:r>
              <a:rPr kumimoji="1" lang="en-US" altLang="ja-JP" sz="1300" dirty="0">
                <a:latin typeface="+mn-ea"/>
              </a:rPr>
              <a:t>1</a:t>
            </a:r>
            <a:r>
              <a:rPr kumimoji="1" lang="ja-JP" altLang="en-US" sz="1300" dirty="0">
                <a:latin typeface="+mn-ea"/>
              </a:rPr>
              <a:t>項、第</a:t>
            </a:r>
            <a:r>
              <a:rPr kumimoji="1" lang="en-US" altLang="ja-JP" sz="1300" dirty="0">
                <a:latin typeface="+mn-ea"/>
              </a:rPr>
              <a:t>118</a:t>
            </a:r>
            <a:r>
              <a:rPr kumimoji="1" lang="ja-JP" altLang="en-US" sz="1300" dirty="0">
                <a:latin typeface="+mn-ea"/>
              </a:rPr>
              <a:t>条第</a:t>
            </a:r>
            <a:r>
              <a:rPr kumimoji="1" lang="en-US" altLang="ja-JP" sz="1300" dirty="0">
                <a:latin typeface="+mn-ea"/>
              </a:rPr>
              <a:t>1</a:t>
            </a:r>
            <a:r>
              <a:rPr kumimoji="1" lang="ja-JP" altLang="en-US" sz="1300" dirty="0">
                <a:latin typeface="+mn-ea"/>
              </a:rPr>
              <a:t>項、第</a:t>
            </a:r>
            <a:r>
              <a:rPr kumimoji="1" lang="en-US" altLang="ja-JP" sz="1300" dirty="0">
                <a:latin typeface="+mn-ea"/>
              </a:rPr>
              <a:t>119</a:t>
            </a:r>
            <a:r>
              <a:rPr kumimoji="1" lang="ja-JP" altLang="en-US" sz="1300" dirty="0">
                <a:latin typeface="+mn-ea"/>
              </a:rPr>
              <a:t>条第</a:t>
            </a:r>
            <a:r>
              <a:rPr kumimoji="1" lang="en-US" altLang="ja-JP" sz="1300" dirty="0">
                <a:latin typeface="+mn-ea"/>
              </a:rPr>
              <a:t>1</a:t>
            </a:r>
            <a:r>
              <a:rPr kumimoji="1" lang="ja-JP" altLang="en-US" sz="1300" dirty="0">
                <a:latin typeface="+mn-ea"/>
              </a:rPr>
              <a:t>項、第</a:t>
            </a:r>
            <a:r>
              <a:rPr kumimoji="1" lang="en-US" altLang="ja-JP" sz="1300" dirty="0">
                <a:latin typeface="+mn-ea"/>
              </a:rPr>
              <a:t>120</a:t>
            </a:r>
            <a:r>
              <a:rPr kumimoji="1" lang="ja-JP" altLang="en-US" sz="1300" dirty="0">
                <a:latin typeface="+mn-ea"/>
              </a:rPr>
              <a:t>条第</a:t>
            </a:r>
            <a:r>
              <a:rPr kumimoji="1" lang="en-US" altLang="ja-JP" sz="1300" dirty="0">
                <a:latin typeface="+mn-ea"/>
              </a:rPr>
              <a:t>1</a:t>
            </a:r>
            <a:r>
              <a:rPr kumimoji="1" lang="ja-JP" altLang="en-US" sz="1300" dirty="0">
                <a:latin typeface="+mn-ea"/>
              </a:rPr>
              <a:t>項</a:t>
            </a:r>
            <a:r>
              <a:rPr kumimoji="1" lang="en-US" altLang="ja-JP" sz="1300" dirty="0">
                <a:latin typeface="+mn-ea"/>
              </a:rPr>
              <a:t>】</a:t>
            </a:r>
          </a:p>
          <a:p>
            <a:pPr>
              <a:lnSpc>
                <a:spcPts val="600"/>
              </a:lnSpc>
            </a:pPr>
            <a:endParaRPr kumimoji="1" lang="en-US" altLang="ja-JP" sz="1300" dirty="0">
              <a:latin typeface="+mn-ea"/>
            </a:endParaRPr>
          </a:p>
          <a:p>
            <a:r>
              <a:rPr kumimoji="1" lang="ja-JP" altLang="en-US" sz="1300" dirty="0">
                <a:latin typeface="+mn-ea"/>
              </a:rPr>
              <a:t>　　　・特定地域医療提供機関 （Ｂ水準）／連携型特定地域医療提供機関（連携Ｂ水準）／</a:t>
            </a:r>
            <a:endParaRPr kumimoji="1" lang="en-US" altLang="ja-JP" sz="1300" dirty="0">
              <a:latin typeface="+mn-ea"/>
            </a:endParaRPr>
          </a:p>
          <a:p>
            <a:r>
              <a:rPr kumimoji="1" lang="ja-JP" altLang="en-US" sz="1300" dirty="0">
                <a:latin typeface="+mn-ea"/>
              </a:rPr>
              <a:t>　　　　技能向上集中研修機関 （Ｃ</a:t>
            </a:r>
            <a:r>
              <a:rPr kumimoji="1" lang="en-US" altLang="ja-JP" sz="1300" dirty="0">
                <a:latin typeface="+mn-ea"/>
              </a:rPr>
              <a:t>-</a:t>
            </a:r>
            <a:r>
              <a:rPr kumimoji="1" lang="ja-JP" altLang="en-US" sz="1300" dirty="0">
                <a:latin typeface="+mn-ea"/>
              </a:rPr>
              <a:t>１水準）／特定高度技能研修機関（Ｃ</a:t>
            </a:r>
            <a:r>
              <a:rPr kumimoji="1" lang="en-US" altLang="ja-JP" sz="1300" dirty="0">
                <a:latin typeface="+mn-ea"/>
              </a:rPr>
              <a:t>-</a:t>
            </a:r>
            <a:r>
              <a:rPr kumimoji="1" lang="ja-JP" altLang="en-US" sz="1300" dirty="0">
                <a:latin typeface="+mn-ea"/>
              </a:rPr>
              <a:t>２水準）のいずれかに該当すること　</a:t>
            </a:r>
            <a:endParaRPr kumimoji="1" lang="en-US" altLang="ja-JP" sz="1300" dirty="0">
              <a:latin typeface="+mn-ea"/>
            </a:endParaRPr>
          </a:p>
          <a:p>
            <a:pPr>
              <a:lnSpc>
                <a:spcPts val="800"/>
              </a:lnSpc>
            </a:pPr>
            <a:r>
              <a:rPr kumimoji="1" lang="ja-JP" altLang="en-US" sz="1300" dirty="0">
                <a:solidFill>
                  <a:srgbClr val="FF0000"/>
                </a:solidFill>
                <a:latin typeface="+mn-ea"/>
              </a:rPr>
              <a:t>　　　　</a:t>
            </a:r>
            <a:endParaRPr kumimoji="1" lang="en-US" altLang="ja-JP" sz="1300" dirty="0">
              <a:solidFill>
                <a:srgbClr val="FF0000"/>
              </a:solidFill>
              <a:latin typeface="+mn-ea"/>
            </a:endParaRPr>
          </a:p>
          <a:p>
            <a:r>
              <a:rPr kumimoji="1" lang="ja-JP" altLang="en-US" sz="1300" dirty="0">
                <a:solidFill>
                  <a:srgbClr val="FF0000"/>
                </a:solidFill>
                <a:latin typeface="+mn-ea"/>
              </a:rPr>
              <a:t>　　</a:t>
            </a:r>
            <a:r>
              <a:rPr kumimoji="1" lang="ja-JP" altLang="en-US" sz="1300" dirty="0">
                <a:latin typeface="+mn-ea"/>
              </a:rPr>
              <a:t>☞審査基準は</a:t>
            </a:r>
            <a:r>
              <a:rPr kumimoji="1" lang="ja-JP" altLang="en-US" sz="1300" u="sng" dirty="0">
                <a:latin typeface="+mn-ea"/>
              </a:rPr>
              <a:t>こちら</a:t>
            </a:r>
            <a:r>
              <a:rPr kumimoji="1" lang="ja-JP" altLang="en-US" sz="1300" dirty="0">
                <a:latin typeface="+mn-ea"/>
              </a:rPr>
              <a:t>（府の審査基準専用サイトへのリンク）</a:t>
            </a:r>
            <a:endParaRPr kumimoji="1" lang="en-US" altLang="ja-JP" sz="1300" dirty="0">
              <a:latin typeface="+mn-ea"/>
            </a:endParaRPr>
          </a:p>
        </p:txBody>
      </p:sp>
      <p:sp>
        <p:nvSpPr>
          <p:cNvPr id="10" name="正方形/長方形 9"/>
          <p:cNvSpPr/>
          <p:nvPr/>
        </p:nvSpPr>
        <p:spPr>
          <a:xfrm>
            <a:off x="277066" y="5125374"/>
            <a:ext cx="9639594" cy="1338828"/>
          </a:xfrm>
          <a:prstGeom prst="rect">
            <a:avLst/>
          </a:prstGeom>
        </p:spPr>
        <p:txBody>
          <a:bodyPr wrap="square">
            <a:spAutoFit/>
          </a:bodyPr>
          <a:lstStyle/>
          <a:p>
            <a:pPr marL="268288" indent="-268288"/>
            <a:r>
              <a:rPr kumimoji="1" lang="ja-JP" altLang="en-US" sz="1600" b="1" dirty="0">
                <a:latin typeface="+mn-ea"/>
              </a:rPr>
              <a:t>③労働時間短縮の取組・体制整備等</a:t>
            </a:r>
            <a:r>
              <a:rPr kumimoji="1" lang="en-US" altLang="ja-JP" sz="1300" dirty="0">
                <a:latin typeface="+mn-ea"/>
              </a:rPr>
              <a:t>【</a:t>
            </a:r>
            <a:r>
              <a:rPr kumimoji="1" lang="ja-JP" altLang="en-US" sz="1300" dirty="0">
                <a:latin typeface="+mn-ea"/>
              </a:rPr>
              <a:t>新医療法第</a:t>
            </a:r>
            <a:r>
              <a:rPr kumimoji="1" lang="en-US" altLang="ja-JP" sz="1300" dirty="0">
                <a:latin typeface="+mn-ea"/>
              </a:rPr>
              <a:t>113</a:t>
            </a:r>
            <a:r>
              <a:rPr kumimoji="1" lang="ja-JP" altLang="en-US" sz="1300" dirty="0">
                <a:latin typeface="+mn-ea"/>
              </a:rPr>
              <a:t>条第</a:t>
            </a:r>
            <a:r>
              <a:rPr kumimoji="1" lang="en-US" altLang="ja-JP" sz="1300" dirty="0">
                <a:latin typeface="+mn-ea"/>
              </a:rPr>
              <a:t>3</a:t>
            </a:r>
            <a:r>
              <a:rPr kumimoji="1" lang="ja-JP" altLang="en-US" sz="1300" dirty="0">
                <a:latin typeface="+mn-ea"/>
              </a:rPr>
              <a:t>項第</a:t>
            </a:r>
            <a:r>
              <a:rPr kumimoji="1" lang="en-US" altLang="ja-JP" sz="1300" dirty="0">
                <a:latin typeface="+mn-ea"/>
              </a:rPr>
              <a:t>1</a:t>
            </a:r>
            <a:r>
              <a:rPr kumimoji="1" lang="ja-JP" altLang="en-US" sz="1300" dirty="0">
                <a:latin typeface="+mn-ea"/>
              </a:rPr>
              <a:t>号及び第</a:t>
            </a:r>
            <a:r>
              <a:rPr kumimoji="1" lang="en-US" altLang="ja-JP" sz="1300" dirty="0">
                <a:latin typeface="+mn-ea"/>
              </a:rPr>
              <a:t>2</a:t>
            </a:r>
            <a:r>
              <a:rPr kumimoji="1" lang="ja-JP" altLang="en-US" sz="1300" dirty="0">
                <a:latin typeface="+mn-ea"/>
              </a:rPr>
              <a:t>号</a:t>
            </a:r>
            <a:r>
              <a:rPr kumimoji="1" lang="en-US" altLang="ja-JP" sz="1300" dirty="0">
                <a:latin typeface="+mn-ea"/>
              </a:rPr>
              <a:t>】</a:t>
            </a:r>
            <a:endParaRPr kumimoji="1" lang="en-US" altLang="ja-JP" sz="1300" b="1" dirty="0">
              <a:latin typeface="+mn-ea"/>
            </a:endParaRPr>
          </a:p>
          <a:p>
            <a:pPr marL="268288" indent="-268288"/>
            <a:r>
              <a:rPr kumimoji="1" lang="ja-JP" altLang="en-US" sz="1300" dirty="0">
                <a:latin typeface="+mn-ea"/>
              </a:rPr>
              <a:t>　▪労働時間短縮計画の案が、当該病院又は診療所に勤務する医師その他関係者の意見を聴いて作成されたものである</a:t>
            </a:r>
            <a:endParaRPr kumimoji="1" lang="en-US" altLang="ja-JP" sz="1300" dirty="0">
              <a:latin typeface="+mn-ea"/>
            </a:endParaRPr>
          </a:p>
          <a:p>
            <a:pPr marL="268288" indent="-268288"/>
            <a:r>
              <a:rPr kumimoji="1" lang="ja-JP" altLang="en-US" sz="1300" dirty="0">
                <a:latin typeface="+mn-ea"/>
              </a:rPr>
              <a:t>　▪医師の労働時間の状況、労働が長時間にわたる医師の労働時間の短縮に係る目標、医師の労務管理及び健康管理に　　</a:t>
            </a:r>
            <a:endParaRPr kumimoji="1" lang="en-US" altLang="ja-JP" sz="1300" dirty="0">
              <a:latin typeface="+mn-ea"/>
            </a:endParaRPr>
          </a:p>
          <a:p>
            <a:pPr marL="268288" indent="-268288"/>
            <a:r>
              <a:rPr kumimoji="1" lang="ja-JP" altLang="en-US" sz="1300" dirty="0">
                <a:latin typeface="+mn-ea"/>
              </a:rPr>
              <a:t>　　関する事項、労働が長時間にわたる医師の労働時間の短縮に関する事項が全て記載されている。</a:t>
            </a:r>
            <a:endParaRPr kumimoji="1" lang="en-US" altLang="ja-JP" sz="1300" dirty="0">
              <a:latin typeface="+mn-ea"/>
            </a:endParaRPr>
          </a:p>
          <a:p>
            <a:pPr marL="268288" indent="-268288"/>
            <a:r>
              <a:rPr kumimoji="1" lang="ja-JP" altLang="en-US" sz="1300" dirty="0">
                <a:latin typeface="+mn-ea"/>
              </a:rPr>
              <a:t>　▪（</a:t>
            </a:r>
            <a:r>
              <a:rPr kumimoji="1" lang="en-US" altLang="ja-JP" sz="1300" dirty="0">
                <a:latin typeface="+mn-ea"/>
              </a:rPr>
              <a:t>C-1</a:t>
            </a:r>
            <a:r>
              <a:rPr kumimoji="1" lang="ja-JP" altLang="en-US" sz="1300" dirty="0">
                <a:latin typeface="+mn-ea"/>
              </a:rPr>
              <a:t>水準のみ）</a:t>
            </a:r>
            <a:r>
              <a:rPr lang="ja-JP" altLang="en-US" sz="1300" dirty="0">
                <a:latin typeface="+mn-ea"/>
              </a:rPr>
              <a:t>派遣先（副業先）に対する労働時間短縮の要請が記載されている。</a:t>
            </a:r>
            <a:endParaRPr lang="en-US" altLang="ja-JP" sz="1300" dirty="0">
              <a:latin typeface="+mn-ea"/>
            </a:endParaRPr>
          </a:p>
          <a:p>
            <a:pPr marL="268288" indent="-268288"/>
            <a:r>
              <a:rPr kumimoji="1" lang="ja-JP" altLang="en-US" sz="1300" dirty="0">
                <a:latin typeface="+mn-ea"/>
              </a:rPr>
              <a:t>　▪</a:t>
            </a:r>
            <a:r>
              <a:rPr lang="ja-JP" altLang="en-US" sz="1300" dirty="0">
                <a:latin typeface="+mn-ea"/>
              </a:rPr>
              <a:t>必要な面接指導及び休息時間の確保を行うことができる体制が整備 されている。　　　　　等</a:t>
            </a:r>
            <a:endParaRPr lang="en-US" altLang="ja-JP" sz="1300" dirty="0">
              <a:latin typeface="+mn-ea"/>
            </a:endParaRPr>
          </a:p>
        </p:txBody>
      </p:sp>
      <p:sp>
        <p:nvSpPr>
          <p:cNvPr id="11" name="正方形/長方形 10"/>
          <p:cNvSpPr/>
          <p:nvPr/>
        </p:nvSpPr>
        <p:spPr>
          <a:xfrm>
            <a:off x="277066" y="6428673"/>
            <a:ext cx="8138570" cy="338554"/>
          </a:xfrm>
          <a:prstGeom prst="rect">
            <a:avLst/>
          </a:prstGeom>
        </p:spPr>
        <p:txBody>
          <a:bodyPr wrap="square">
            <a:spAutoFit/>
          </a:bodyPr>
          <a:lstStyle/>
          <a:p>
            <a:pPr marL="268288" indent="-268288"/>
            <a:r>
              <a:rPr kumimoji="1" lang="ja-JP" altLang="en-US" sz="1600" b="1" dirty="0">
                <a:latin typeface="+mn-ea"/>
              </a:rPr>
              <a:t>④法令違反</a:t>
            </a:r>
            <a:r>
              <a:rPr kumimoji="1" lang="en-US" altLang="ja-JP" sz="1300" dirty="0">
                <a:latin typeface="+mn-ea"/>
              </a:rPr>
              <a:t>【</a:t>
            </a:r>
            <a:r>
              <a:rPr kumimoji="1" lang="ja-JP" altLang="en-US" sz="1300" dirty="0">
                <a:latin typeface="+mn-ea"/>
              </a:rPr>
              <a:t>新医療法第</a:t>
            </a:r>
            <a:r>
              <a:rPr kumimoji="1" lang="en-US" altLang="ja-JP" sz="1300" dirty="0">
                <a:latin typeface="+mn-ea"/>
              </a:rPr>
              <a:t>113</a:t>
            </a:r>
            <a:r>
              <a:rPr kumimoji="1" lang="ja-JP" altLang="en-US" sz="1300" dirty="0">
                <a:latin typeface="+mn-ea"/>
              </a:rPr>
              <a:t>条第</a:t>
            </a:r>
            <a:r>
              <a:rPr kumimoji="1" lang="en-US" altLang="ja-JP" sz="1300" dirty="0">
                <a:latin typeface="+mn-ea"/>
              </a:rPr>
              <a:t>3</a:t>
            </a:r>
            <a:r>
              <a:rPr kumimoji="1" lang="ja-JP" altLang="en-US" sz="1300" dirty="0">
                <a:latin typeface="+mn-ea"/>
              </a:rPr>
              <a:t>項第</a:t>
            </a:r>
            <a:r>
              <a:rPr kumimoji="1" lang="en-US" altLang="ja-JP" sz="1300" dirty="0">
                <a:latin typeface="+mn-ea"/>
              </a:rPr>
              <a:t>3</a:t>
            </a:r>
            <a:r>
              <a:rPr kumimoji="1" lang="ja-JP" altLang="en-US" sz="1300" dirty="0">
                <a:latin typeface="+mn-ea"/>
              </a:rPr>
              <a:t>号</a:t>
            </a:r>
            <a:r>
              <a:rPr kumimoji="1" lang="en-US" altLang="ja-JP" sz="1300" dirty="0">
                <a:latin typeface="+mn-ea"/>
              </a:rPr>
              <a:t>】</a:t>
            </a:r>
            <a:r>
              <a:rPr kumimoji="1" lang="ja-JP" altLang="en-US" sz="1300" dirty="0">
                <a:latin typeface="+mn-ea"/>
              </a:rPr>
              <a:t>　労働法制に係る違反、その他の措置がない。</a:t>
            </a:r>
          </a:p>
        </p:txBody>
      </p:sp>
      <p:sp>
        <p:nvSpPr>
          <p:cNvPr id="12" name="角丸四角形 11"/>
          <p:cNvSpPr/>
          <p:nvPr/>
        </p:nvSpPr>
        <p:spPr>
          <a:xfrm>
            <a:off x="497922" y="2352466"/>
            <a:ext cx="5204616" cy="274237"/>
          </a:xfrm>
          <a:prstGeom prst="roundRect">
            <a:avLst/>
          </a:prstGeom>
          <a:noFill/>
          <a:ln w="254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3" name="二等辺三角形 12"/>
          <p:cNvSpPr/>
          <p:nvPr/>
        </p:nvSpPr>
        <p:spPr>
          <a:xfrm rot="17252780">
            <a:off x="5730270" y="2393207"/>
            <a:ext cx="283335" cy="33177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6136863" y="2377614"/>
            <a:ext cx="3083338" cy="516854"/>
          </a:xfrm>
          <a:prstGeom prst="wedgeRoundRectCallout">
            <a:avLst>
              <a:gd name="adj1" fmla="val -21128"/>
              <a:gd name="adj2" fmla="val 15715"/>
              <a:gd name="adj3" fmla="val 166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第一回部会でご意見いただきたい</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項目です</a:t>
            </a:r>
          </a:p>
        </p:txBody>
      </p:sp>
      <p:sp>
        <p:nvSpPr>
          <p:cNvPr id="15"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615238" y="6475582"/>
            <a:ext cx="2228850" cy="365125"/>
          </a:xfrm>
        </p:spPr>
        <p:txBody>
          <a:bodyPr/>
          <a:lstStyle/>
          <a:p>
            <a:endParaRPr kumimoji="1" lang="en-US" altLang="ja-JP" dirty="0"/>
          </a:p>
          <a:p>
            <a:r>
              <a:rPr kumimoji="1" lang="en-US" altLang="ja-JP" dirty="0"/>
              <a:t>3</a:t>
            </a:r>
            <a:endParaRPr kumimoji="1" lang="ja-JP" altLang="en-US" dirty="0"/>
          </a:p>
        </p:txBody>
      </p:sp>
    </p:spTree>
    <p:extLst>
      <p:ext uri="{BB962C8B-B14F-4D97-AF65-F5344CB8AC3E}">
        <p14:creationId xmlns:p14="http://schemas.microsoft.com/office/powerpoint/2010/main" val="2673817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615238" y="6475582"/>
            <a:ext cx="2228850" cy="365125"/>
          </a:xfrm>
        </p:spPr>
        <p:txBody>
          <a:bodyPr/>
          <a:lstStyle/>
          <a:p>
            <a:endParaRPr kumimoji="1" lang="en-US" altLang="ja-JP" dirty="0"/>
          </a:p>
          <a:p>
            <a:r>
              <a:rPr kumimoji="1" lang="en-US" altLang="ja-JP" dirty="0"/>
              <a:t>4</a:t>
            </a:r>
            <a:endParaRPr kumimoji="1" lang="ja-JP" altLang="en-US" dirty="0"/>
          </a:p>
        </p:txBody>
      </p:sp>
      <p:sp>
        <p:nvSpPr>
          <p:cNvPr id="7" name="テキスト ボックス 6"/>
          <p:cNvSpPr txBox="1"/>
          <p:nvPr/>
        </p:nvSpPr>
        <p:spPr>
          <a:xfrm>
            <a:off x="256062" y="542046"/>
            <a:ext cx="3845859" cy="338554"/>
          </a:xfrm>
          <a:prstGeom prst="rect">
            <a:avLst/>
          </a:prstGeom>
          <a:noFill/>
        </p:spPr>
        <p:txBody>
          <a:bodyPr wrap="square" rtlCol="0">
            <a:spAutoFit/>
          </a:bodyPr>
          <a:lstStyle/>
          <a:p>
            <a:r>
              <a:rPr kumimoji="1" lang="en-US" altLang="ja-JP" sz="1600" b="1" dirty="0"/>
              <a:t>【</a:t>
            </a:r>
            <a:r>
              <a:rPr kumimoji="1" lang="ja-JP" altLang="en-US" sz="1600" b="1" dirty="0"/>
              <a:t>５</a:t>
            </a:r>
            <a:r>
              <a:rPr kumimoji="1" lang="en-US" altLang="ja-JP" sz="1600" b="1" dirty="0"/>
              <a:t>】</a:t>
            </a:r>
            <a:r>
              <a:rPr kumimoji="1" lang="ja-JP" altLang="en-US" sz="1600" b="1" dirty="0"/>
              <a:t>よくある質問（</a:t>
            </a:r>
            <a:r>
              <a:rPr kumimoji="1" lang="en-US" altLang="ja-JP" sz="1600" b="1" dirty="0"/>
              <a:t>Q</a:t>
            </a:r>
            <a:r>
              <a:rPr kumimoji="1" lang="ja-JP" altLang="en-US" sz="1600" b="1" dirty="0"/>
              <a:t>＆</a:t>
            </a:r>
            <a:r>
              <a:rPr kumimoji="1" lang="en-US" altLang="ja-JP" sz="1600" b="1" dirty="0"/>
              <a:t>A</a:t>
            </a:r>
            <a:r>
              <a:rPr kumimoji="1" lang="ja-JP" altLang="en-US" sz="1600" b="1" dirty="0"/>
              <a:t>）</a:t>
            </a:r>
          </a:p>
        </p:txBody>
      </p:sp>
      <p:sp>
        <p:nvSpPr>
          <p:cNvPr id="3" name="正方形/長方形 2"/>
          <p:cNvSpPr/>
          <p:nvPr/>
        </p:nvSpPr>
        <p:spPr>
          <a:xfrm>
            <a:off x="633605" y="904790"/>
            <a:ext cx="9087972" cy="307777"/>
          </a:xfrm>
          <a:prstGeom prst="rect">
            <a:avLst/>
          </a:prstGeom>
        </p:spPr>
        <p:txBody>
          <a:bodyPr wrap="square">
            <a:spAutoFit/>
          </a:bodyPr>
          <a:lstStyle/>
          <a:p>
            <a:pPr marL="268288" indent="-268288"/>
            <a:r>
              <a:rPr kumimoji="1" lang="ja-JP" altLang="en-US" sz="1400" dirty="0">
                <a:latin typeface="+mn-ea"/>
              </a:rPr>
              <a:t>　国</a:t>
            </a:r>
            <a:r>
              <a:rPr kumimoji="1" lang="en-US" altLang="ja-JP" sz="1400" dirty="0">
                <a:latin typeface="+mn-ea"/>
              </a:rPr>
              <a:t>HP</a:t>
            </a:r>
            <a:r>
              <a:rPr kumimoji="1" lang="ja-JP" altLang="en-US" sz="1400" dirty="0">
                <a:latin typeface="+mn-ea"/>
              </a:rPr>
              <a:t>等で</a:t>
            </a:r>
            <a:r>
              <a:rPr kumimoji="1" lang="en-US" altLang="ja-JP" sz="1400" dirty="0">
                <a:latin typeface="+mn-ea"/>
              </a:rPr>
              <a:t>Q</a:t>
            </a:r>
            <a:r>
              <a:rPr kumimoji="1" lang="ja-JP" altLang="en-US" sz="1400" dirty="0">
                <a:latin typeface="+mn-ea"/>
              </a:rPr>
              <a:t>＆</a:t>
            </a:r>
            <a:r>
              <a:rPr kumimoji="1" lang="en-US" altLang="ja-JP" sz="1400" dirty="0">
                <a:latin typeface="+mn-ea"/>
              </a:rPr>
              <a:t>A</a:t>
            </a:r>
            <a:r>
              <a:rPr kumimoji="1" lang="ja-JP" altLang="en-US" sz="1400" dirty="0">
                <a:latin typeface="+mn-ea"/>
              </a:rPr>
              <a:t>が掲載された場合、当該ページへリンク設定</a:t>
            </a:r>
            <a:endParaRPr kumimoji="1" lang="en-US" altLang="ja-JP" sz="1400" dirty="0">
              <a:latin typeface="+mn-ea"/>
            </a:endParaRPr>
          </a:p>
        </p:txBody>
      </p:sp>
      <p:sp>
        <p:nvSpPr>
          <p:cNvPr id="9" name="テキスト ボックス 8"/>
          <p:cNvSpPr txBox="1"/>
          <p:nvPr/>
        </p:nvSpPr>
        <p:spPr>
          <a:xfrm>
            <a:off x="256063" y="1597325"/>
            <a:ext cx="3845859" cy="338554"/>
          </a:xfrm>
          <a:prstGeom prst="rect">
            <a:avLst/>
          </a:prstGeom>
          <a:noFill/>
        </p:spPr>
        <p:txBody>
          <a:bodyPr wrap="square" rtlCol="0">
            <a:spAutoFit/>
          </a:bodyPr>
          <a:lstStyle/>
          <a:p>
            <a:r>
              <a:rPr kumimoji="1" lang="en-US" altLang="ja-JP" sz="1600" b="1" dirty="0"/>
              <a:t>【</a:t>
            </a:r>
            <a:r>
              <a:rPr kumimoji="1" lang="ja-JP" altLang="en-US" sz="1600" b="1" dirty="0"/>
              <a:t>６</a:t>
            </a:r>
            <a:r>
              <a:rPr kumimoji="1" lang="en-US" altLang="ja-JP" sz="1600" b="1" dirty="0"/>
              <a:t>】</a:t>
            </a:r>
            <a:r>
              <a:rPr kumimoji="1" lang="ja-JP" altLang="en-US" sz="1600" b="1" dirty="0"/>
              <a:t>お問い合わせ先・相談窓口</a:t>
            </a:r>
          </a:p>
        </p:txBody>
      </p:sp>
      <p:sp>
        <p:nvSpPr>
          <p:cNvPr id="11" name="正方形/長方形 10"/>
          <p:cNvSpPr/>
          <p:nvPr/>
        </p:nvSpPr>
        <p:spPr>
          <a:xfrm>
            <a:off x="756116" y="2028192"/>
            <a:ext cx="9087972" cy="1815882"/>
          </a:xfrm>
          <a:prstGeom prst="rect">
            <a:avLst/>
          </a:prstGeom>
        </p:spPr>
        <p:txBody>
          <a:bodyPr wrap="square">
            <a:spAutoFit/>
          </a:bodyPr>
          <a:lstStyle/>
          <a:p>
            <a:pPr marL="268288" indent="-268288"/>
            <a:r>
              <a:rPr kumimoji="1" lang="ja-JP" altLang="en-US" sz="1400" dirty="0">
                <a:latin typeface="+mn-ea"/>
              </a:rPr>
              <a:t>■申請手続について　　　　・・・・　府医療対策課の連絡先</a:t>
            </a:r>
            <a:endParaRPr kumimoji="1" lang="en-US" altLang="ja-JP" sz="1400" dirty="0">
              <a:latin typeface="+mn-ea"/>
            </a:endParaRPr>
          </a:p>
          <a:p>
            <a:pPr marL="268288" indent="-268288"/>
            <a:r>
              <a:rPr kumimoji="1" lang="ja-JP" altLang="en-US" sz="1400" dirty="0">
                <a:latin typeface="+mn-ea"/>
              </a:rPr>
              <a:t>■時短計画の評価について　・・・・　評価センターの連絡先</a:t>
            </a:r>
            <a:endParaRPr kumimoji="1" lang="en-US" altLang="ja-JP" sz="1400" dirty="0">
              <a:latin typeface="+mn-ea"/>
            </a:endParaRPr>
          </a:p>
          <a:p>
            <a:pPr marL="268288" indent="-268288"/>
            <a:r>
              <a:rPr kumimoji="1" lang="ja-JP" altLang="en-US" sz="1400" dirty="0">
                <a:latin typeface="+mn-ea"/>
              </a:rPr>
              <a:t>■宿日直許可申請について　・・・・　施設所在地を管轄する労働基準監督署</a:t>
            </a:r>
            <a:endParaRPr kumimoji="1" lang="en-US" altLang="ja-JP" sz="1400" dirty="0">
              <a:latin typeface="+mn-ea"/>
            </a:endParaRPr>
          </a:p>
          <a:p>
            <a:pPr marL="268288" indent="-268288"/>
            <a:r>
              <a:rPr kumimoji="1" lang="ja-JP" altLang="en-US" sz="1400" dirty="0">
                <a:latin typeface="+mn-ea"/>
              </a:rPr>
              <a:t>　　　　　　　　　　　　　　　　　　（大阪労働局ページへリンク設定）</a:t>
            </a:r>
            <a:endParaRPr kumimoji="1" lang="en-US" altLang="ja-JP" sz="1400" dirty="0">
              <a:latin typeface="+mn-ea"/>
            </a:endParaRPr>
          </a:p>
          <a:p>
            <a:pPr marL="268288" indent="-268288"/>
            <a:r>
              <a:rPr kumimoji="1" lang="ja-JP" altLang="en-US" sz="1400" dirty="0">
                <a:latin typeface="+mn-ea"/>
              </a:rPr>
              <a:t>■医師の勤務環境の改善に関するご相談・サポート　・・・・　勤改センターの連絡先</a:t>
            </a:r>
            <a:endParaRPr kumimoji="1" lang="en-US" altLang="ja-JP" sz="1400" dirty="0">
              <a:latin typeface="+mn-ea"/>
            </a:endParaRPr>
          </a:p>
          <a:p>
            <a:pPr marL="268288" indent="-268288"/>
            <a:r>
              <a:rPr kumimoji="1" lang="ja-JP" altLang="en-US" sz="1400" dirty="0">
                <a:latin typeface="+mn-ea"/>
              </a:rPr>
              <a:t>　　　　　　　　　　　　　　　　　　　　　　　　　　　　（勤改センターへリンク設定）</a:t>
            </a:r>
            <a:endParaRPr kumimoji="1" lang="en-US" altLang="ja-JP" sz="1400" dirty="0">
              <a:latin typeface="+mn-ea"/>
            </a:endParaRPr>
          </a:p>
          <a:p>
            <a:pPr marL="268288" indent="-268288"/>
            <a:r>
              <a:rPr kumimoji="1" lang="ja-JP" altLang="en-US" sz="1400" dirty="0">
                <a:latin typeface="+mn-ea"/>
              </a:rPr>
              <a:t>　　　　　　　　　　　　　　　　　　　　　　　　　　　　　　　　　　　　　　　　　　　　　　等</a:t>
            </a:r>
            <a:endParaRPr kumimoji="1" lang="en-US" altLang="ja-JP" sz="1400" dirty="0">
              <a:latin typeface="+mn-ea"/>
            </a:endParaRPr>
          </a:p>
          <a:p>
            <a:pPr marL="268288" indent="-268288"/>
            <a:r>
              <a:rPr kumimoji="1" lang="ja-JP" altLang="en-US" sz="1400" dirty="0">
                <a:latin typeface="+mn-ea"/>
              </a:rPr>
              <a:t>　　　　　　　　　　　　　　　　　　　</a:t>
            </a:r>
            <a:endParaRPr kumimoji="1" lang="en-US" altLang="ja-JP" sz="1400" dirty="0">
              <a:latin typeface="+mn-ea"/>
            </a:endParaRPr>
          </a:p>
        </p:txBody>
      </p:sp>
    </p:spTree>
    <p:extLst>
      <p:ext uri="{BB962C8B-B14F-4D97-AF65-F5344CB8AC3E}">
        <p14:creationId xmlns:p14="http://schemas.microsoft.com/office/powerpoint/2010/main" val="340826508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8455</TotalTime>
  <Words>1439</Words>
  <Application>Microsoft Office PowerPoint</Application>
  <PresentationFormat>A4 210 x 297 mm</PresentationFormat>
  <Paragraphs>90</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松岡　勝康</dc:creator>
  <cp:lastModifiedBy>松岡　勝康</cp:lastModifiedBy>
  <cp:revision>573</cp:revision>
  <cp:lastPrinted>2023-01-19T09:16:40Z</cp:lastPrinted>
  <dcterms:created xsi:type="dcterms:W3CDTF">2022-04-09T05:47:21Z</dcterms:created>
  <dcterms:modified xsi:type="dcterms:W3CDTF">2023-02-22T03:52:45Z</dcterms:modified>
</cp:coreProperties>
</file>