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89" r:id="rId2"/>
    <p:sldId id="346" r:id="rId3"/>
    <p:sldId id="341" r:id="rId4"/>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7AEC"/>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2" d="100"/>
          <a:sy n="82" d="100"/>
        </p:scale>
        <p:origin x="80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AFE46ADF-704A-4086-BA4A-42F3D709A008}" type="datetimeFigureOut">
              <a:rPr kumimoji="1" lang="ja-JP" altLang="en-US" smtClean="0"/>
              <a:t>2023/2/22</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DB9264CB-3094-47BA-BAF1-3779EB2E69D2}" type="slidenum">
              <a:rPr kumimoji="1" lang="ja-JP" altLang="en-US" smtClean="0"/>
              <a:t>‹#›</a:t>
            </a:fld>
            <a:endParaRPr kumimoji="1" lang="ja-JP" altLang="en-US"/>
          </a:p>
        </p:txBody>
      </p:sp>
    </p:spTree>
    <p:extLst>
      <p:ext uri="{BB962C8B-B14F-4D97-AF65-F5344CB8AC3E}">
        <p14:creationId xmlns:p14="http://schemas.microsoft.com/office/powerpoint/2010/main" val="1321939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a:latin typeface="+mn-ea"/>
                <a:ea typeface="+mn-ea"/>
              </a:rPr>
              <a:t>　改正医療法</a:t>
            </a:r>
            <a:r>
              <a:rPr kumimoji="1" lang="en-US" altLang="ja-JP" sz="1200" dirty="0">
                <a:latin typeface="+mn-ea"/>
                <a:ea typeface="+mn-ea"/>
              </a:rPr>
              <a:t>113</a:t>
            </a:r>
            <a:r>
              <a:rPr kumimoji="1" lang="ja-JP" altLang="en-US" sz="1200" dirty="0">
                <a:latin typeface="+mn-ea"/>
                <a:ea typeface="+mn-ea"/>
              </a:rPr>
              <a:t>条</a:t>
            </a:r>
            <a:r>
              <a:rPr kumimoji="1" lang="en-US" altLang="ja-JP" sz="1200" dirty="0">
                <a:latin typeface="+mn-ea"/>
                <a:ea typeface="+mn-ea"/>
              </a:rPr>
              <a:t>5</a:t>
            </a:r>
            <a:r>
              <a:rPr kumimoji="1" lang="ja-JP" altLang="en-US" sz="1200" dirty="0">
                <a:latin typeface="+mn-ea"/>
                <a:ea typeface="+mn-ea"/>
              </a:rPr>
              <a:t>項で「指定をするに当</a:t>
            </a:r>
            <a:r>
              <a:rPr kumimoji="1" lang="ja-JP" altLang="en-US" sz="1200" dirty="0" err="1">
                <a:latin typeface="+mn-ea"/>
                <a:ea typeface="+mn-ea"/>
              </a:rPr>
              <a:t>たつては</a:t>
            </a:r>
            <a:r>
              <a:rPr kumimoji="1" lang="ja-JP" altLang="en-US" sz="1200" dirty="0">
                <a:latin typeface="+mn-ea"/>
                <a:ea typeface="+mn-ea"/>
              </a:rPr>
              <a:t>、あらかじめ、都道府県医療審議会の意見を聴かなければならない」とされていることや、</a:t>
            </a:r>
            <a:endParaRPr kumimoji="1" lang="en-US" altLang="ja-JP" sz="1200" dirty="0">
              <a:latin typeface="+mn-ea"/>
              <a:ea typeface="+mn-ea"/>
            </a:endParaRPr>
          </a:p>
          <a:p>
            <a:r>
              <a:rPr kumimoji="1" lang="ja-JP" altLang="en-US" sz="1200" dirty="0">
                <a:latin typeface="+mn-ea"/>
                <a:ea typeface="+mn-ea"/>
              </a:rPr>
              <a:t>　医師の働き方改革の推進に関する検討会　中間とりまとめで「地域の医療提供体制は、地域の医師の確保と一体不可分であるため、地域医療対策協議会における議論との整合性を確認することが適当」とされていることを踏まえ、</a:t>
            </a:r>
          </a:p>
          <a:p>
            <a:r>
              <a:rPr kumimoji="1" lang="ja-JP" altLang="en-US" sz="1200" dirty="0">
                <a:latin typeface="+mn-ea"/>
                <a:ea typeface="+mn-ea"/>
              </a:rPr>
              <a:t>　指定にあたっては、医師の派遣調整等医師確保対策の具体的な協議・調整を行う場である医療対策協議会での実質的な議論・意見聴取が不可欠と考えており、また、指定申請を行った医療機関に対して、迅速に指定業務を進める必要があると考えています。</a:t>
            </a:r>
            <a:endParaRPr kumimoji="1" lang="en-US" altLang="ja-JP" sz="1200" dirty="0">
              <a:latin typeface="+mn-ea"/>
              <a:ea typeface="+mn-ea"/>
            </a:endParaRPr>
          </a:p>
          <a:p>
            <a:r>
              <a:rPr kumimoji="1" lang="ja-JP" altLang="en-US" sz="1200" dirty="0">
                <a:latin typeface="+mn-ea"/>
                <a:ea typeface="+mn-ea"/>
              </a:rPr>
              <a:t>　大阪府では、指定業務を円滑に進めるために、医療審議会に、医療対策協議会委員を構成員とした</a:t>
            </a:r>
            <a:r>
              <a:rPr kumimoji="1" lang="en-US" altLang="ja-JP" sz="1200" dirty="0">
                <a:latin typeface="+mn-ea"/>
                <a:ea typeface="+mn-ea"/>
              </a:rPr>
              <a:t>『</a:t>
            </a:r>
            <a:r>
              <a:rPr kumimoji="1" lang="ja-JP" altLang="en-US" sz="1200" dirty="0">
                <a:latin typeface="+mn-ea"/>
                <a:ea typeface="+mn-ea"/>
              </a:rPr>
              <a:t>働き方改革部会（仮称）</a:t>
            </a:r>
            <a:r>
              <a:rPr kumimoji="1" lang="en-US" altLang="ja-JP" sz="1200" dirty="0">
                <a:latin typeface="+mn-ea"/>
                <a:ea typeface="+mn-ea"/>
              </a:rPr>
              <a:t>』</a:t>
            </a:r>
            <a:r>
              <a:rPr kumimoji="1" lang="ja-JP" altLang="en-US" sz="1200" dirty="0">
                <a:latin typeface="+mn-ea"/>
                <a:ea typeface="+mn-ea"/>
              </a:rPr>
              <a:t>を新たに設置し、医療対策協議会との同時開催により、双方の会議からの意見聴取を行う方向で調整中です。</a:t>
            </a:r>
          </a:p>
        </p:txBody>
      </p:sp>
      <p:sp>
        <p:nvSpPr>
          <p:cNvPr id="4" name="スライド番号プレースホルダー 3"/>
          <p:cNvSpPr>
            <a:spLocks noGrp="1"/>
          </p:cNvSpPr>
          <p:nvPr>
            <p:ph type="sldNum" sz="quarter" idx="10"/>
          </p:nvPr>
        </p:nvSpPr>
        <p:spPr/>
        <p:txBody>
          <a:bodyPr/>
          <a:lstStyle/>
          <a:p>
            <a:fld id="{2E996BCA-6322-4795-BC6D-FFC200530676}" type="slidenum">
              <a:rPr kumimoji="1" lang="ja-JP" altLang="en-US" smtClean="0"/>
              <a:t>2</a:t>
            </a:fld>
            <a:endParaRPr kumimoji="1" lang="ja-JP" altLang="en-US"/>
          </a:p>
        </p:txBody>
      </p:sp>
    </p:spTree>
    <p:extLst>
      <p:ext uri="{BB962C8B-B14F-4D97-AF65-F5344CB8AC3E}">
        <p14:creationId xmlns:p14="http://schemas.microsoft.com/office/powerpoint/2010/main" val="1718568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9CD4323-0570-45C1-876F-A69A94AC960E}" type="datetimeFigureOut">
              <a:rPr kumimoji="1" lang="ja-JP" altLang="en-US" smtClean="0"/>
              <a:t>2023/2/22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7CF87-6099-495E-BAC7-1644FB6041F2}" type="slidenum">
              <a:rPr kumimoji="1" lang="ja-JP" altLang="en-US" smtClean="0"/>
              <a:t>‹#›</a:t>
            </a:fld>
            <a:endParaRPr kumimoji="1" lang="ja-JP" altLang="en-US"/>
          </a:p>
        </p:txBody>
      </p:sp>
    </p:spTree>
    <p:extLst>
      <p:ext uri="{BB962C8B-B14F-4D97-AF65-F5344CB8AC3E}">
        <p14:creationId xmlns:p14="http://schemas.microsoft.com/office/powerpoint/2010/main" val="2755921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9CD4323-0570-45C1-876F-A69A94AC960E}" type="datetimeFigureOut">
              <a:rPr kumimoji="1" lang="ja-JP" altLang="en-US" smtClean="0"/>
              <a:t>2023/2/22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7CF87-6099-495E-BAC7-1644FB6041F2}" type="slidenum">
              <a:rPr kumimoji="1" lang="ja-JP" altLang="en-US" smtClean="0"/>
              <a:t>‹#›</a:t>
            </a:fld>
            <a:endParaRPr kumimoji="1" lang="ja-JP" altLang="en-US"/>
          </a:p>
        </p:txBody>
      </p:sp>
    </p:spTree>
    <p:extLst>
      <p:ext uri="{BB962C8B-B14F-4D97-AF65-F5344CB8AC3E}">
        <p14:creationId xmlns:p14="http://schemas.microsoft.com/office/powerpoint/2010/main" val="4175616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9CD4323-0570-45C1-876F-A69A94AC960E}" type="datetimeFigureOut">
              <a:rPr kumimoji="1" lang="ja-JP" altLang="en-US" smtClean="0"/>
              <a:t>2023/2/22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7CF87-6099-495E-BAC7-1644FB6041F2}" type="slidenum">
              <a:rPr kumimoji="1" lang="ja-JP" altLang="en-US" smtClean="0"/>
              <a:t>‹#›</a:t>
            </a:fld>
            <a:endParaRPr kumimoji="1" lang="ja-JP" altLang="en-US"/>
          </a:p>
        </p:txBody>
      </p:sp>
    </p:spTree>
    <p:extLst>
      <p:ext uri="{BB962C8B-B14F-4D97-AF65-F5344CB8AC3E}">
        <p14:creationId xmlns:p14="http://schemas.microsoft.com/office/powerpoint/2010/main" val="2891519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9CD4323-0570-45C1-876F-A69A94AC960E}" type="datetimeFigureOut">
              <a:rPr kumimoji="1" lang="ja-JP" altLang="en-US" smtClean="0"/>
              <a:t>2023/2/22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7CF87-6099-495E-BAC7-1644FB6041F2}" type="slidenum">
              <a:rPr kumimoji="1" lang="ja-JP" altLang="en-US" smtClean="0"/>
              <a:t>‹#›</a:t>
            </a:fld>
            <a:endParaRPr kumimoji="1" lang="ja-JP" altLang="en-US"/>
          </a:p>
        </p:txBody>
      </p:sp>
    </p:spTree>
    <p:extLst>
      <p:ext uri="{BB962C8B-B14F-4D97-AF65-F5344CB8AC3E}">
        <p14:creationId xmlns:p14="http://schemas.microsoft.com/office/powerpoint/2010/main" val="1355544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9CD4323-0570-45C1-876F-A69A94AC960E}" type="datetimeFigureOut">
              <a:rPr kumimoji="1" lang="ja-JP" altLang="en-US" smtClean="0"/>
              <a:t>2023/2/22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7CF87-6099-495E-BAC7-1644FB6041F2}" type="slidenum">
              <a:rPr kumimoji="1" lang="ja-JP" altLang="en-US" smtClean="0"/>
              <a:t>‹#›</a:t>
            </a:fld>
            <a:endParaRPr kumimoji="1" lang="ja-JP" altLang="en-US"/>
          </a:p>
        </p:txBody>
      </p:sp>
    </p:spTree>
    <p:extLst>
      <p:ext uri="{BB962C8B-B14F-4D97-AF65-F5344CB8AC3E}">
        <p14:creationId xmlns:p14="http://schemas.microsoft.com/office/powerpoint/2010/main" val="193829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9CD4323-0570-45C1-876F-A69A94AC960E}" type="datetimeFigureOut">
              <a:rPr kumimoji="1" lang="ja-JP" altLang="en-US" smtClean="0"/>
              <a:t>2023/2/22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77CF87-6099-495E-BAC7-1644FB6041F2}" type="slidenum">
              <a:rPr kumimoji="1" lang="ja-JP" altLang="en-US" smtClean="0"/>
              <a:t>‹#›</a:t>
            </a:fld>
            <a:endParaRPr kumimoji="1" lang="ja-JP" altLang="en-US"/>
          </a:p>
        </p:txBody>
      </p:sp>
    </p:spTree>
    <p:extLst>
      <p:ext uri="{BB962C8B-B14F-4D97-AF65-F5344CB8AC3E}">
        <p14:creationId xmlns:p14="http://schemas.microsoft.com/office/powerpoint/2010/main" val="3607366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9CD4323-0570-45C1-876F-A69A94AC960E}" type="datetimeFigureOut">
              <a:rPr kumimoji="1" lang="ja-JP" altLang="en-US" smtClean="0"/>
              <a:t>2023/2/22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577CF87-6099-495E-BAC7-1644FB6041F2}" type="slidenum">
              <a:rPr kumimoji="1" lang="ja-JP" altLang="en-US" smtClean="0"/>
              <a:t>‹#›</a:t>
            </a:fld>
            <a:endParaRPr kumimoji="1" lang="ja-JP" altLang="en-US"/>
          </a:p>
        </p:txBody>
      </p:sp>
    </p:spTree>
    <p:extLst>
      <p:ext uri="{BB962C8B-B14F-4D97-AF65-F5344CB8AC3E}">
        <p14:creationId xmlns:p14="http://schemas.microsoft.com/office/powerpoint/2010/main" val="2035426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9CD4323-0570-45C1-876F-A69A94AC960E}" type="datetimeFigureOut">
              <a:rPr kumimoji="1" lang="ja-JP" altLang="en-US" smtClean="0"/>
              <a:t>2023/2/22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577CF87-6099-495E-BAC7-1644FB6041F2}" type="slidenum">
              <a:rPr kumimoji="1" lang="ja-JP" altLang="en-US" smtClean="0"/>
              <a:t>‹#›</a:t>
            </a:fld>
            <a:endParaRPr kumimoji="1" lang="ja-JP" altLang="en-US"/>
          </a:p>
        </p:txBody>
      </p:sp>
    </p:spTree>
    <p:extLst>
      <p:ext uri="{BB962C8B-B14F-4D97-AF65-F5344CB8AC3E}">
        <p14:creationId xmlns:p14="http://schemas.microsoft.com/office/powerpoint/2010/main" val="2243516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CD4323-0570-45C1-876F-A69A94AC960E}" type="datetimeFigureOut">
              <a:rPr kumimoji="1" lang="ja-JP" altLang="en-US" smtClean="0"/>
              <a:t>2023/2/22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577CF87-6099-495E-BAC7-1644FB6041F2}" type="slidenum">
              <a:rPr kumimoji="1" lang="ja-JP" altLang="en-US" smtClean="0"/>
              <a:t>‹#›</a:t>
            </a:fld>
            <a:endParaRPr kumimoji="1" lang="ja-JP" altLang="en-US"/>
          </a:p>
        </p:txBody>
      </p:sp>
    </p:spTree>
    <p:extLst>
      <p:ext uri="{BB962C8B-B14F-4D97-AF65-F5344CB8AC3E}">
        <p14:creationId xmlns:p14="http://schemas.microsoft.com/office/powerpoint/2010/main" val="2897781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9CD4323-0570-45C1-876F-A69A94AC960E}" type="datetimeFigureOut">
              <a:rPr kumimoji="1" lang="ja-JP" altLang="en-US" smtClean="0"/>
              <a:t>2023/2/22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77CF87-6099-495E-BAC7-1644FB6041F2}" type="slidenum">
              <a:rPr kumimoji="1" lang="ja-JP" altLang="en-US" smtClean="0"/>
              <a:t>‹#›</a:t>
            </a:fld>
            <a:endParaRPr kumimoji="1" lang="ja-JP" altLang="en-US"/>
          </a:p>
        </p:txBody>
      </p:sp>
    </p:spTree>
    <p:extLst>
      <p:ext uri="{BB962C8B-B14F-4D97-AF65-F5344CB8AC3E}">
        <p14:creationId xmlns:p14="http://schemas.microsoft.com/office/powerpoint/2010/main" val="1612495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9CD4323-0570-45C1-876F-A69A94AC960E}" type="datetimeFigureOut">
              <a:rPr kumimoji="1" lang="ja-JP" altLang="en-US" smtClean="0"/>
              <a:t>2023/2/22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77CF87-6099-495E-BAC7-1644FB6041F2}" type="slidenum">
              <a:rPr kumimoji="1" lang="ja-JP" altLang="en-US" smtClean="0"/>
              <a:t>‹#›</a:t>
            </a:fld>
            <a:endParaRPr kumimoji="1" lang="ja-JP" altLang="en-US"/>
          </a:p>
        </p:txBody>
      </p:sp>
    </p:spTree>
    <p:extLst>
      <p:ext uri="{BB962C8B-B14F-4D97-AF65-F5344CB8AC3E}">
        <p14:creationId xmlns:p14="http://schemas.microsoft.com/office/powerpoint/2010/main" val="34091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CD4323-0570-45C1-876F-A69A94AC960E}" type="datetimeFigureOut">
              <a:rPr kumimoji="1" lang="ja-JP" altLang="en-US" smtClean="0"/>
              <a:t>2023/2/22</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7CF87-6099-495E-BAC7-1644FB6041F2}" type="slidenum">
              <a:rPr kumimoji="1" lang="ja-JP" altLang="en-US" smtClean="0"/>
              <a:t>‹#›</a:t>
            </a:fld>
            <a:endParaRPr kumimoji="1" lang="ja-JP" altLang="en-US"/>
          </a:p>
        </p:txBody>
      </p:sp>
    </p:spTree>
    <p:extLst>
      <p:ext uri="{BB962C8B-B14F-4D97-AF65-F5344CB8AC3E}">
        <p14:creationId xmlns:p14="http://schemas.microsoft.com/office/powerpoint/2010/main" val="40096781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テキスト ボックス 40"/>
          <p:cNvSpPr txBox="1"/>
          <p:nvPr/>
        </p:nvSpPr>
        <p:spPr>
          <a:xfrm>
            <a:off x="330510" y="4944096"/>
            <a:ext cx="9019551" cy="1877270"/>
          </a:xfrm>
          <a:prstGeom prst="rect">
            <a:avLst/>
          </a:prstGeom>
          <a:solidFill>
            <a:schemeClr val="bg1"/>
          </a:solidFill>
          <a:ln w="15875">
            <a:solidFill>
              <a:srgbClr val="0070C0"/>
            </a:solidFill>
          </a:ln>
        </p:spPr>
        <p:txBody>
          <a:bodyPr wrap="square" rtlCol="0">
            <a:noAutofit/>
          </a:bodyPr>
          <a:lstStyle/>
          <a:p>
            <a:pPr algn="ctr"/>
            <a:endParaRPr kumimoji="1" lang="en-US" altLang="ja-JP" b="1" dirty="0">
              <a:solidFill>
                <a:schemeClr val="bg1"/>
              </a:solidFill>
              <a:latin typeface="Meiryo UI" panose="020B0604030504040204" pitchFamily="50" charset="-128"/>
              <a:ea typeface="Meiryo UI" panose="020B0604030504040204" pitchFamily="50" charset="-128"/>
            </a:endParaRPr>
          </a:p>
        </p:txBody>
      </p:sp>
      <p:sp>
        <p:nvSpPr>
          <p:cNvPr id="4" name="タイトル 1"/>
          <p:cNvSpPr txBox="1">
            <a:spLocks/>
          </p:cNvSpPr>
          <p:nvPr/>
        </p:nvSpPr>
        <p:spPr>
          <a:xfrm>
            <a:off x="0" y="1"/>
            <a:ext cx="9906000" cy="345335"/>
          </a:xfrm>
          <a:prstGeom prst="rect">
            <a:avLst/>
          </a:prstGeom>
          <a:solidFill>
            <a:srgbClr val="0070C0"/>
          </a:solidFill>
        </p:spPr>
        <p:txBody>
          <a:bodyPr vert="horz" lIns="74295" tIns="37148" rIns="74295" bIns="37148" rtlCol="0" anchor="ctr">
            <a:normAutofit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b="1" dirty="0">
                <a:solidFill>
                  <a:schemeClr val="bg1"/>
                </a:solidFill>
                <a:latin typeface="Meiryo UI" panose="020B0604030504040204" pitchFamily="50" charset="-128"/>
                <a:ea typeface="Meiryo UI" panose="020B0604030504040204" pitchFamily="50" charset="-128"/>
              </a:rPr>
              <a:t>　大阪府医療審議会　働き方改革部会の役割</a:t>
            </a:r>
          </a:p>
        </p:txBody>
      </p:sp>
      <p:sp>
        <p:nvSpPr>
          <p:cNvPr id="9" name="スライド番号プレースホルダー 8"/>
          <p:cNvSpPr>
            <a:spLocks noGrp="1"/>
          </p:cNvSpPr>
          <p:nvPr>
            <p:ph type="sldNum" sz="quarter" idx="12"/>
          </p:nvPr>
        </p:nvSpPr>
        <p:spPr>
          <a:xfrm>
            <a:off x="9465973" y="6559002"/>
            <a:ext cx="440027" cy="365125"/>
          </a:xfrm>
        </p:spPr>
        <p:txBody>
          <a:bodyPr/>
          <a:lstStyle/>
          <a:p>
            <a:r>
              <a:rPr kumimoji="1" lang="en-US" altLang="ja-JP" dirty="0"/>
              <a:t>1</a:t>
            </a:r>
            <a:endParaRPr kumimoji="1" lang="ja-JP" altLang="en-US" dirty="0"/>
          </a:p>
        </p:txBody>
      </p:sp>
      <p:sp>
        <p:nvSpPr>
          <p:cNvPr id="10" name="テキスト ボックス 9"/>
          <p:cNvSpPr txBox="1"/>
          <p:nvPr/>
        </p:nvSpPr>
        <p:spPr>
          <a:xfrm>
            <a:off x="338911" y="323624"/>
            <a:ext cx="9685986" cy="323165"/>
          </a:xfrm>
          <a:prstGeom prst="rect">
            <a:avLst/>
          </a:prstGeom>
          <a:noFill/>
        </p:spPr>
        <p:txBody>
          <a:bodyPr wrap="square" rtlCol="0">
            <a:spAutoFit/>
          </a:bodyPr>
          <a:lstStyle/>
          <a:p>
            <a:r>
              <a:rPr kumimoji="1" lang="ja-JP" altLang="en-US" sz="1500" b="1" dirty="0">
                <a:latin typeface="Meiryo UI" panose="020B0604030504040204" pitchFamily="50" charset="-128"/>
                <a:ea typeface="Meiryo UI" panose="020B0604030504040204" pitchFamily="50" charset="-128"/>
              </a:rPr>
              <a:t>良質かつ適切な医療を効率的に提供する体制の確保を推進するための医療法等の一部を改正する法律案の概要</a:t>
            </a:r>
          </a:p>
        </p:txBody>
      </p:sp>
      <p:sp>
        <p:nvSpPr>
          <p:cNvPr id="17" name="テキスト ボックス 16"/>
          <p:cNvSpPr txBox="1"/>
          <p:nvPr/>
        </p:nvSpPr>
        <p:spPr>
          <a:xfrm>
            <a:off x="2020164" y="4691104"/>
            <a:ext cx="5462461" cy="369332"/>
          </a:xfrm>
          <a:prstGeom prst="rect">
            <a:avLst/>
          </a:prstGeom>
          <a:solidFill>
            <a:srgbClr val="0070C0"/>
          </a:solidFill>
        </p:spPr>
        <p:txBody>
          <a:bodyPr wrap="square" rtlCol="0">
            <a:spAutoFit/>
          </a:bodyPr>
          <a:lstStyle/>
          <a:p>
            <a:pPr algn="ctr"/>
            <a:r>
              <a:rPr kumimoji="1" lang="ja-JP" altLang="en-US" b="1" dirty="0">
                <a:solidFill>
                  <a:schemeClr val="bg1"/>
                </a:solidFill>
                <a:latin typeface="Meiryo UI" panose="020B0604030504040204" pitchFamily="50" charset="-128"/>
                <a:ea typeface="Meiryo UI" panose="020B0604030504040204" pitchFamily="50" charset="-128"/>
              </a:rPr>
              <a:t>部会の役割</a:t>
            </a:r>
            <a:endParaRPr kumimoji="1" lang="en-US" altLang="ja-JP" b="1" dirty="0">
              <a:solidFill>
                <a:schemeClr val="bg1"/>
              </a:solidFill>
              <a:latin typeface="Meiryo UI" panose="020B0604030504040204" pitchFamily="50" charset="-128"/>
              <a:ea typeface="Meiryo UI" panose="020B0604030504040204" pitchFamily="50" charset="-128"/>
            </a:endParaRPr>
          </a:p>
        </p:txBody>
      </p:sp>
      <p:grpSp>
        <p:nvGrpSpPr>
          <p:cNvPr id="35" name="グループ化 34"/>
          <p:cNvGrpSpPr/>
          <p:nvPr/>
        </p:nvGrpSpPr>
        <p:grpSpPr>
          <a:xfrm>
            <a:off x="448055" y="668501"/>
            <a:ext cx="8683067" cy="6057500"/>
            <a:chOff x="448055" y="668501"/>
            <a:chExt cx="8683067" cy="6057500"/>
          </a:xfrm>
        </p:grpSpPr>
        <p:pic>
          <p:nvPicPr>
            <p:cNvPr id="7" name="図 6"/>
            <p:cNvPicPr>
              <a:picLocks noChangeAspect="1"/>
            </p:cNvPicPr>
            <p:nvPr/>
          </p:nvPicPr>
          <p:blipFill>
            <a:blip r:embed="rId2"/>
            <a:stretch>
              <a:fillRect/>
            </a:stretch>
          </p:blipFill>
          <p:spPr>
            <a:xfrm>
              <a:off x="448055" y="668501"/>
              <a:ext cx="8507012" cy="1252522"/>
            </a:xfrm>
            <a:prstGeom prst="rect">
              <a:avLst/>
            </a:prstGeom>
          </p:spPr>
        </p:pic>
        <p:pic>
          <p:nvPicPr>
            <p:cNvPr id="11" name="図 10"/>
            <p:cNvPicPr>
              <a:picLocks noChangeAspect="1"/>
            </p:cNvPicPr>
            <p:nvPr/>
          </p:nvPicPr>
          <p:blipFill>
            <a:blip r:embed="rId3"/>
            <a:stretch>
              <a:fillRect/>
            </a:stretch>
          </p:blipFill>
          <p:spPr>
            <a:xfrm>
              <a:off x="1354347" y="1955977"/>
              <a:ext cx="6626215" cy="1448932"/>
            </a:xfrm>
            <a:prstGeom prst="rect">
              <a:avLst/>
            </a:prstGeom>
          </p:spPr>
        </p:pic>
        <p:cxnSp>
          <p:nvCxnSpPr>
            <p:cNvPr id="8" name="直線コネクタ 7"/>
            <p:cNvCxnSpPr/>
            <p:nvPr/>
          </p:nvCxnSpPr>
          <p:spPr>
            <a:xfrm>
              <a:off x="586373" y="2990207"/>
              <a:ext cx="936000" cy="0"/>
            </a:xfrm>
            <a:prstGeom prst="line">
              <a:avLst/>
            </a:prstGeom>
            <a:ln w="41275">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5831030" y="681743"/>
              <a:ext cx="3300092" cy="253916"/>
            </a:xfrm>
            <a:prstGeom prst="rect">
              <a:avLst/>
            </a:prstGeom>
            <a:noFill/>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第</a:t>
              </a:r>
              <a:r>
                <a:rPr kumimoji="1" lang="en-US" altLang="ja-JP" sz="1050" dirty="0">
                  <a:latin typeface="Meiryo UI" panose="020B0604030504040204" pitchFamily="50" charset="-128"/>
                  <a:ea typeface="Meiryo UI" panose="020B0604030504040204" pitchFamily="50" charset="-128"/>
                </a:rPr>
                <a:t>78</a:t>
              </a:r>
              <a:r>
                <a:rPr kumimoji="1" lang="ja-JP" altLang="en-US" sz="1050" dirty="0">
                  <a:latin typeface="Meiryo UI" panose="020B0604030504040204" pitchFamily="50" charset="-128"/>
                  <a:ea typeface="Meiryo UI" panose="020B0604030504040204" pitchFamily="50" charset="-128"/>
                </a:rPr>
                <a:t>回社会保障審議会医療部会資料より（</a:t>
              </a:r>
              <a:r>
                <a:rPr kumimoji="1" lang="en-US" altLang="ja-JP" sz="1050" dirty="0">
                  <a:latin typeface="Meiryo UI" panose="020B0604030504040204" pitchFamily="50" charset="-128"/>
                  <a:ea typeface="Meiryo UI" panose="020B0604030504040204" pitchFamily="50" charset="-128"/>
                </a:rPr>
                <a:t>R3.2.8</a:t>
              </a:r>
              <a:r>
                <a:rPr kumimoji="1" lang="ja-JP" altLang="en-US" sz="1050" dirty="0">
                  <a:latin typeface="Meiryo UI" panose="020B0604030504040204" pitchFamily="50" charset="-128"/>
                  <a:ea typeface="Meiryo UI" panose="020B0604030504040204" pitchFamily="50" charset="-128"/>
                </a:rPr>
                <a:t>）</a:t>
              </a:r>
            </a:p>
          </p:txBody>
        </p:sp>
        <p:sp>
          <p:nvSpPr>
            <p:cNvPr id="2" name="正方形/長方形 1"/>
            <p:cNvSpPr/>
            <p:nvPr/>
          </p:nvSpPr>
          <p:spPr>
            <a:xfrm>
              <a:off x="552455" y="5486917"/>
              <a:ext cx="4284633" cy="1239084"/>
            </a:xfrm>
            <a:prstGeom prst="rect">
              <a:avLst/>
            </a:prstGeom>
            <a:no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5566240" y="1994615"/>
              <a:ext cx="684000" cy="198000"/>
            </a:xfrm>
            <a:prstGeom prst="rect">
              <a:avLst/>
            </a:prstGeom>
            <a:no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1522373" y="2900207"/>
              <a:ext cx="1141313" cy="180000"/>
            </a:xfrm>
            <a:prstGeom prst="rect">
              <a:avLst/>
            </a:prstGeom>
            <a:noFill/>
            <a:ln w="412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コネクタ 22"/>
            <p:cNvCxnSpPr/>
            <p:nvPr/>
          </p:nvCxnSpPr>
          <p:spPr>
            <a:xfrm>
              <a:off x="586373" y="2995496"/>
              <a:ext cx="16601" cy="1080000"/>
            </a:xfrm>
            <a:prstGeom prst="line">
              <a:avLst/>
            </a:prstGeom>
            <a:ln w="41275">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602974" y="4082666"/>
              <a:ext cx="720000" cy="0"/>
            </a:xfrm>
            <a:prstGeom prst="line">
              <a:avLst/>
            </a:prstGeom>
            <a:ln w="41275">
              <a:solidFill>
                <a:srgbClr val="FF0000"/>
              </a:solidFill>
              <a:prstDash val="sysDash"/>
              <a:tailEnd type="triangle" w="lg" len="sm"/>
            </a:ln>
          </p:spPr>
          <p:style>
            <a:lnRef idx="1">
              <a:schemeClr val="accent1"/>
            </a:lnRef>
            <a:fillRef idx="0">
              <a:schemeClr val="accent1"/>
            </a:fillRef>
            <a:effectRef idx="0">
              <a:schemeClr val="accent1"/>
            </a:effectRef>
            <a:fontRef idx="minor">
              <a:schemeClr val="tx1"/>
            </a:fontRef>
          </p:style>
        </p:cxnSp>
      </p:grpSp>
      <p:grpSp>
        <p:nvGrpSpPr>
          <p:cNvPr id="34" name="グループ化 33"/>
          <p:cNvGrpSpPr/>
          <p:nvPr/>
        </p:nvGrpSpPr>
        <p:grpSpPr>
          <a:xfrm>
            <a:off x="1354347" y="3409999"/>
            <a:ext cx="7763523" cy="1075696"/>
            <a:chOff x="1354347" y="3517575"/>
            <a:chExt cx="7763523" cy="1075696"/>
          </a:xfrm>
        </p:grpSpPr>
        <p:sp>
          <p:nvSpPr>
            <p:cNvPr id="25" name="正方形/長方形 24"/>
            <p:cNvSpPr/>
            <p:nvPr/>
          </p:nvSpPr>
          <p:spPr>
            <a:xfrm>
              <a:off x="1446210" y="3816000"/>
              <a:ext cx="1297817" cy="777271"/>
            </a:xfrm>
            <a:prstGeom prst="rect">
              <a:avLst/>
            </a:prstGeom>
            <a:solidFill>
              <a:schemeClr val="accent1">
                <a:lumMod val="60000"/>
                <a:lumOff val="40000"/>
              </a:schemeClr>
            </a:solidFill>
            <a:ln w="412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Meiryo UI" panose="020B0604030504040204" pitchFamily="50" charset="-128"/>
                  <a:ea typeface="Meiryo UI" panose="020B0604030504040204" pitchFamily="50" charset="-128"/>
                </a:rPr>
                <a:t>医療機関からの指定申請</a:t>
              </a: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r>
                <a:rPr kumimoji="1" lang="ja-JP" altLang="en-US" sz="1400" dirty="0">
                  <a:solidFill>
                    <a:schemeClr val="tx1"/>
                  </a:solidFill>
                  <a:latin typeface="Meiryo UI" panose="020B0604030504040204" pitchFamily="50" charset="-128"/>
                  <a:ea typeface="Meiryo UI" panose="020B0604030504040204" pitchFamily="50" charset="-128"/>
                </a:rPr>
                <a:t>受付</a:t>
              </a:r>
            </a:p>
          </p:txBody>
        </p:sp>
        <p:sp>
          <p:nvSpPr>
            <p:cNvPr id="6" name="右矢印 5"/>
            <p:cNvSpPr/>
            <p:nvPr/>
          </p:nvSpPr>
          <p:spPr>
            <a:xfrm>
              <a:off x="2796209" y="3924430"/>
              <a:ext cx="212035" cy="594803"/>
            </a:xfrm>
            <a:prstGeom prst="rightArrow">
              <a:avLst>
                <a:gd name="adj1" fmla="val 50000"/>
                <a:gd name="adj2" fmla="val 10000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3033922" y="3816000"/>
              <a:ext cx="1297817" cy="777271"/>
            </a:xfrm>
            <a:prstGeom prst="rect">
              <a:avLst/>
            </a:prstGeom>
            <a:solidFill>
              <a:schemeClr val="accent1">
                <a:lumMod val="60000"/>
                <a:lumOff val="40000"/>
              </a:schemeClr>
            </a:solidFill>
            <a:ln w="412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Meiryo UI" panose="020B0604030504040204" pitchFamily="50" charset="-128"/>
                  <a:ea typeface="Meiryo UI" panose="020B0604030504040204" pitchFamily="50" charset="-128"/>
                </a:rPr>
                <a:t>申請</a:t>
              </a:r>
              <a:r>
                <a:rPr kumimoji="1" lang="ja-JP" altLang="en-US" sz="1400" dirty="0" smtClean="0">
                  <a:solidFill>
                    <a:schemeClr val="tx1"/>
                  </a:solidFill>
                  <a:latin typeface="Meiryo UI" panose="020B0604030504040204" pitchFamily="50" charset="-128"/>
                  <a:ea typeface="Meiryo UI" panose="020B0604030504040204" pitchFamily="50" charset="-128"/>
                </a:rPr>
                <a:t>書類</a:t>
              </a:r>
              <a:endParaRPr kumimoji="1" lang="en-US" altLang="ja-JP" sz="1400" dirty="0" smtClean="0">
                <a:solidFill>
                  <a:schemeClr val="tx1"/>
                </a:solidFill>
                <a:latin typeface="Meiryo UI" panose="020B0604030504040204" pitchFamily="50" charset="-128"/>
                <a:ea typeface="Meiryo UI" panose="020B0604030504040204" pitchFamily="50" charset="-128"/>
              </a:endParaRPr>
            </a:p>
            <a:p>
              <a:pPr algn="ctr"/>
              <a:r>
                <a:rPr kumimoji="1" lang="ja-JP" altLang="en-US" sz="1400" dirty="0" smtClean="0">
                  <a:solidFill>
                    <a:schemeClr val="tx1"/>
                  </a:solidFill>
                  <a:latin typeface="Meiryo UI" panose="020B0604030504040204" pitchFamily="50" charset="-128"/>
                  <a:ea typeface="Meiryo UI" panose="020B0604030504040204" pitchFamily="50" charset="-128"/>
                </a:rPr>
                <a:t>審査</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27" name="右矢印 26"/>
            <p:cNvSpPr/>
            <p:nvPr/>
          </p:nvSpPr>
          <p:spPr>
            <a:xfrm>
              <a:off x="4383097" y="3920859"/>
              <a:ext cx="212035" cy="594803"/>
            </a:xfrm>
            <a:prstGeom prst="rightArrow">
              <a:avLst>
                <a:gd name="adj1" fmla="val 50000"/>
                <a:gd name="adj2" fmla="val 10000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648450" y="3816000"/>
              <a:ext cx="1726673" cy="777271"/>
            </a:xfrm>
            <a:prstGeom prst="rect">
              <a:avLst/>
            </a:prstGeom>
            <a:solidFill>
              <a:schemeClr val="accent1">
                <a:lumMod val="60000"/>
                <a:lumOff val="40000"/>
              </a:schemeClr>
            </a:solidFill>
            <a:ln w="412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u="sng" dirty="0">
                  <a:solidFill>
                    <a:schemeClr val="tx1"/>
                  </a:solidFill>
                  <a:latin typeface="Meiryo UI" panose="020B0604030504040204" pitchFamily="50" charset="-128"/>
                  <a:ea typeface="Meiryo UI" panose="020B0604030504040204" pitchFamily="50" charset="-128"/>
                </a:rPr>
                <a:t>働き方改革部会</a:t>
              </a:r>
              <a:endParaRPr kumimoji="1" lang="en-US" altLang="ja-JP" sz="1400" b="1" u="sng" dirty="0">
                <a:solidFill>
                  <a:schemeClr val="tx1"/>
                </a:solidFill>
                <a:latin typeface="Meiryo UI" panose="020B0604030504040204" pitchFamily="50" charset="-128"/>
                <a:ea typeface="Meiryo UI" panose="020B0604030504040204" pitchFamily="50" charset="-128"/>
              </a:endParaRPr>
            </a:p>
            <a:p>
              <a:pPr algn="ctr"/>
              <a:r>
                <a:rPr kumimoji="1" lang="ja-JP" altLang="en-US" sz="1400" b="1" u="sng" dirty="0">
                  <a:solidFill>
                    <a:schemeClr val="tx1"/>
                  </a:solidFill>
                  <a:latin typeface="Meiryo UI" panose="020B0604030504040204" pitchFamily="50" charset="-128"/>
                  <a:ea typeface="Meiryo UI" panose="020B0604030504040204" pitchFamily="50" charset="-128"/>
                </a:rPr>
                <a:t>意見聴取</a:t>
              </a:r>
            </a:p>
          </p:txBody>
        </p:sp>
        <p:sp>
          <p:nvSpPr>
            <p:cNvPr id="29" name="右矢印 28"/>
            <p:cNvSpPr/>
            <p:nvPr/>
          </p:nvSpPr>
          <p:spPr>
            <a:xfrm>
              <a:off x="6415189" y="3924430"/>
              <a:ext cx="212035" cy="594803"/>
            </a:xfrm>
            <a:prstGeom prst="rightArrow">
              <a:avLst>
                <a:gd name="adj1" fmla="val 50000"/>
                <a:gd name="adj2" fmla="val 10000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6679407" y="3816000"/>
              <a:ext cx="1073116" cy="777271"/>
            </a:xfrm>
            <a:prstGeom prst="rect">
              <a:avLst/>
            </a:prstGeom>
            <a:solidFill>
              <a:schemeClr val="accent1">
                <a:lumMod val="60000"/>
                <a:lumOff val="40000"/>
              </a:schemeClr>
            </a:solidFill>
            <a:ln w="412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Meiryo UI" panose="020B0604030504040204" pitchFamily="50" charset="-128"/>
                  <a:ea typeface="Meiryo UI" panose="020B0604030504040204" pitchFamily="50" charset="-128"/>
                </a:rPr>
                <a:t>指定結果</a:t>
              </a: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r>
                <a:rPr kumimoji="1" lang="ja-JP" altLang="en-US" sz="1400" dirty="0">
                  <a:solidFill>
                    <a:schemeClr val="tx1"/>
                  </a:solidFill>
                  <a:latin typeface="Meiryo UI" panose="020B0604030504040204" pitchFamily="50" charset="-128"/>
                  <a:ea typeface="Meiryo UI" panose="020B0604030504040204" pitchFamily="50" charset="-128"/>
                </a:rPr>
                <a:t>通知</a:t>
              </a:r>
            </a:p>
          </p:txBody>
        </p:sp>
        <p:sp>
          <p:nvSpPr>
            <p:cNvPr id="31" name="正方形/長方形 30"/>
            <p:cNvSpPr/>
            <p:nvPr/>
          </p:nvSpPr>
          <p:spPr>
            <a:xfrm>
              <a:off x="8044754" y="3816000"/>
              <a:ext cx="1073116" cy="777271"/>
            </a:xfrm>
            <a:prstGeom prst="rect">
              <a:avLst/>
            </a:prstGeom>
            <a:solidFill>
              <a:schemeClr val="accent1">
                <a:lumMod val="60000"/>
                <a:lumOff val="40000"/>
              </a:schemeClr>
            </a:solidFill>
            <a:ln w="412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Meiryo UI" panose="020B0604030504040204" pitchFamily="50" charset="-128"/>
                  <a:ea typeface="Meiryo UI" panose="020B0604030504040204" pitchFamily="50" charset="-128"/>
                </a:rPr>
                <a:t>指定公示</a:t>
              </a: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r>
                <a:rPr kumimoji="1" lang="ja-JP" altLang="en-US" sz="1400" dirty="0">
                  <a:solidFill>
                    <a:schemeClr val="tx1"/>
                  </a:solidFill>
                  <a:latin typeface="Meiryo UI" panose="020B0604030504040204" pitchFamily="50" charset="-128"/>
                  <a:ea typeface="Meiryo UI" panose="020B0604030504040204" pitchFamily="50" charset="-128"/>
                </a:rPr>
                <a:t>評価公表</a:t>
              </a:r>
            </a:p>
          </p:txBody>
        </p:sp>
        <p:sp>
          <p:nvSpPr>
            <p:cNvPr id="32" name="右矢印 31"/>
            <p:cNvSpPr/>
            <p:nvPr/>
          </p:nvSpPr>
          <p:spPr>
            <a:xfrm>
              <a:off x="7777997" y="3907233"/>
              <a:ext cx="212035" cy="594803"/>
            </a:xfrm>
            <a:prstGeom prst="rightArrow">
              <a:avLst>
                <a:gd name="adj1" fmla="val 50000"/>
                <a:gd name="adj2" fmla="val 10000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1354347" y="3517575"/>
              <a:ext cx="7055557" cy="292929"/>
            </a:xfrm>
            <a:prstGeom prst="rect">
              <a:avLst/>
            </a:prstGeom>
            <a:noFill/>
            <a:ln w="412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Meiryo UI" panose="020B0604030504040204" pitchFamily="50" charset="-128"/>
                  <a:ea typeface="Meiryo UI" panose="020B0604030504040204" pitchFamily="50" charset="-128"/>
                </a:rPr>
                <a:t>病院からの申請受付から指定までの流れ　</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指定受付は令和</a:t>
              </a:r>
              <a:r>
                <a:rPr kumimoji="1" lang="en-US" altLang="ja-JP" sz="1400" dirty="0">
                  <a:solidFill>
                    <a:schemeClr val="tx1"/>
                  </a:solidFill>
                  <a:latin typeface="Meiryo UI" panose="020B0604030504040204" pitchFamily="50" charset="-128"/>
                  <a:ea typeface="Meiryo UI" panose="020B0604030504040204" pitchFamily="50" charset="-128"/>
                </a:rPr>
                <a:t>5</a:t>
              </a:r>
              <a:r>
                <a:rPr kumimoji="1" lang="ja-JP" altLang="en-US" sz="1400" dirty="0">
                  <a:solidFill>
                    <a:schemeClr val="tx1"/>
                  </a:solidFill>
                  <a:latin typeface="Meiryo UI" panose="020B0604030504040204" pitchFamily="50" charset="-128"/>
                  <a:ea typeface="Meiryo UI" panose="020B0604030504040204" pitchFamily="50" charset="-128"/>
                </a:rPr>
                <a:t>年度当初から開始予定</a:t>
              </a:r>
            </a:p>
          </p:txBody>
        </p:sp>
      </p:grpSp>
      <p:sp>
        <p:nvSpPr>
          <p:cNvPr id="36" name="テキスト ボックス 35"/>
          <p:cNvSpPr txBox="1"/>
          <p:nvPr/>
        </p:nvSpPr>
        <p:spPr>
          <a:xfrm>
            <a:off x="330510" y="5087662"/>
            <a:ext cx="1689654" cy="338554"/>
          </a:xfrm>
          <a:prstGeom prst="rect">
            <a:avLst/>
          </a:prstGeom>
          <a:noFill/>
        </p:spPr>
        <p:txBody>
          <a:bodyPr wrap="square" rtlCol="0">
            <a:spAutoFit/>
          </a:bodyP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令和４年度</a:t>
            </a:r>
            <a:r>
              <a:rPr kumimoji="1" lang="en-US" altLang="ja-JP" sz="1600" b="1" dirty="0">
                <a:latin typeface="Meiryo UI" panose="020B0604030504040204" pitchFamily="50" charset="-128"/>
                <a:ea typeface="Meiryo UI" panose="020B0604030504040204" pitchFamily="50" charset="-128"/>
              </a:rPr>
              <a:t>】</a:t>
            </a:r>
          </a:p>
        </p:txBody>
      </p:sp>
      <p:sp>
        <p:nvSpPr>
          <p:cNvPr id="37" name="テキスト ボックス 36"/>
          <p:cNvSpPr txBox="1"/>
          <p:nvPr/>
        </p:nvSpPr>
        <p:spPr>
          <a:xfrm>
            <a:off x="5158480" y="5093252"/>
            <a:ext cx="1689654" cy="338554"/>
          </a:xfrm>
          <a:prstGeom prst="rect">
            <a:avLst/>
          </a:prstGeom>
          <a:noFill/>
        </p:spPr>
        <p:txBody>
          <a:bodyPr wrap="square" rtlCol="0">
            <a:spAutoFit/>
          </a:bodyPr>
          <a:lstStyle/>
          <a:p>
            <a:r>
              <a:rPr kumimoji="1" lang="en-US" altLang="ja-JP" sz="1600" b="1" dirty="0">
                <a:latin typeface="Meiryo UI" panose="020B0604030504040204" pitchFamily="50" charset="-128"/>
                <a:ea typeface="Meiryo UI" panose="020B0604030504040204" pitchFamily="50" charset="-128"/>
              </a:rPr>
              <a:t>【</a:t>
            </a:r>
            <a:r>
              <a:rPr kumimoji="1" lang="ja-JP" altLang="en-US" sz="1600" b="1" dirty="0">
                <a:latin typeface="Meiryo UI" panose="020B0604030504040204" pitchFamily="50" charset="-128"/>
                <a:ea typeface="Meiryo UI" panose="020B0604030504040204" pitchFamily="50" charset="-128"/>
              </a:rPr>
              <a:t>令和５年度</a:t>
            </a:r>
            <a:r>
              <a:rPr kumimoji="1" lang="en-US" altLang="ja-JP" sz="1600" b="1" dirty="0">
                <a:latin typeface="Meiryo UI" panose="020B0604030504040204" pitchFamily="50" charset="-128"/>
                <a:ea typeface="Meiryo UI" panose="020B0604030504040204" pitchFamily="50" charset="-128"/>
              </a:rPr>
              <a:t>】</a:t>
            </a:r>
          </a:p>
        </p:txBody>
      </p:sp>
      <p:sp>
        <p:nvSpPr>
          <p:cNvPr id="38" name="テキスト ボックス 37"/>
          <p:cNvSpPr txBox="1"/>
          <p:nvPr/>
        </p:nvSpPr>
        <p:spPr>
          <a:xfrm>
            <a:off x="586372" y="5621566"/>
            <a:ext cx="4250715" cy="1015663"/>
          </a:xfrm>
          <a:prstGeom prst="rect">
            <a:avLst/>
          </a:prstGeom>
          <a:noFill/>
        </p:spPr>
        <p:txBody>
          <a:bodyPr wrap="square" rtlCol="0">
            <a:spAutoFit/>
          </a:bodyPr>
          <a:lstStyle/>
          <a:p>
            <a:r>
              <a:rPr kumimoji="1" lang="ja-JP" altLang="en-US" sz="1500" b="1" dirty="0">
                <a:latin typeface="Meiryo UI" panose="020B0604030504040204" pitchFamily="50" charset="-128"/>
                <a:ea typeface="Meiryo UI" panose="020B0604030504040204" pitchFamily="50" charset="-128"/>
              </a:rPr>
              <a:t>■</a:t>
            </a:r>
            <a:r>
              <a:rPr kumimoji="1" lang="ja-JP" altLang="en-US" sz="1500" b="1" dirty="0" smtClean="0">
                <a:latin typeface="Meiryo UI" panose="020B0604030504040204" pitchFamily="50" charset="-128"/>
                <a:ea typeface="Meiryo UI" panose="020B0604030504040204" pitchFamily="50" charset="-128"/>
              </a:rPr>
              <a:t>特定</a:t>
            </a:r>
            <a:r>
              <a:rPr kumimoji="1" lang="ja-JP" altLang="en-US" sz="1500" b="1" dirty="0">
                <a:latin typeface="Meiryo UI" panose="020B0604030504040204" pitchFamily="50" charset="-128"/>
                <a:ea typeface="Meiryo UI" panose="020B0604030504040204" pitchFamily="50" charset="-128"/>
              </a:rPr>
              <a:t>地域</a:t>
            </a:r>
            <a:r>
              <a:rPr kumimoji="1" lang="ja-JP" altLang="en-US" sz="1500" b="1" dirty="0" smtClean="0">
                <a:latin typeface="Meiryo UI" panose="020B0604030504040204" pitchFamily="50" charset="-128"/>
                <a:ea typeface="Meiryo UI" panose="020B0604030504040204" pitchFamily="50" charset="-128"/>
              </a:rPr>
              <a:t>医療提供機関の指定に係る審査基準</a:t>
            </a:r>
            <a:endParaRPr kumimoji="1" lang="en-US" altLang="ja-JP" sz="1500" b="1" dirty="0" smtClean="0">
              <a:latin typeface="Meiryo UI" panose="020B0604030504040204" pitchFamily="50" charset="-128"/>
              <a:ea typeface="Meiryo UI" panose="020B0604030504040204" pitchFamily="50" charset="-128"/>
            </a:endParaRPr>
          </a:p>
          <a:p>
            <a:r>
              <a:rPr kumimoji="1" lang="ja-JP" altLang="en-US" sz="1500" b="1" dirty="0">
                <a:latin typeface="Meiryo UI" panose="020B0604030504040204" pitchFamily="50" charset="-128"/>
                <a:ea typeface="Meiryo UI" panose="020B0604030504040204" pitchFamily="50" charset="-128"/>
              </a:rPr>
              <a:t>　</a:t>
            </a:r>
            <a:r>
              <a:rPr kumimoji="1" lang="ja-JP" altLang="en-US" sz="1500" b="1" dirty="0" smtClean="0">
                <a:latin typeface="Meiryo UI" panose="020B0604030504040204" pitchFamily="50" charset="-128"/>
                <a:ea typeface="Meiryo UI" panose="020B0604030504040204" pitchFamily="50" charset="-128"/>
              </a:rPr>
              <a:t> の調査審議</a:t>
            </a:r>
            <a:endParaRPr kumimoji="1" lang="en-US" altLang="ja-JP" sz="1500" b="1" dirty="0">
              <a:latin typeface="Meiryo UI" panose="020B0604030504040204" pitchFamily="50" charset="-128"/>
              <a:ea typeface="Meiryo UI" panose="020B0604030504040204" pitchFamily="50" charset="-128"/>
            </a:endParaRPr>
          </a:p>
          <a:p>
            <a:endParaRPr kumimoji="1" lang="en-US" altLang="ja-JP" sz="1500" b="1" dirty="0">
              <a:latin typeface="Meiryo UI" panose="020B0604030504040204" pitchFamily="50" charset="-128"/>
              <a:ea typeface="Meiryo UI" panose="020B0604030504040204" pitchFamily="50" charset="-128"/>
            </a:endParaRPr>
          </a:p>
          <a:p>
            <a:r>
              <a:rPr kumimoji="1" lang="ja-JP" altLang="en-US" sz="1500" b="1" dirty="0">
                <a:latin typeface="Meiryo UI" panose="020B0604030504040204" pitchFamily="50" charset="-128"/>
                <a:ea typeface="Meiryo UI" panose="020B0604030504040204" pitchFamily="50" charset="-128"/>
              </a:rPr>
              <a:t>■指定申請</a:t>
            </a:r>
            <a:r>
              <a:rPr kumimoji="1" lang="ja-JP" altLang="en-US" sz="1500" b="1" dirty="0" smtClean="0">
                <a:latin typeface="Meiryo UI" panose="020B0604030504040204" pitchFamily="50" charset="-128"/>
                <a:ea typeface="Meiryo UI" panose="020B0604030504040204" pitchFamily="50" charset="-128"/>
              </a:rPr>
              <a:t>様式に関する意見                等</a:t>
            </a:r>
            <a:endParaRPr kumimoji="1" lang="en-US" altLang="ja-JP" sz="1500" b="1" dirty="0">
              <a:latin typeface="Meiryo UI" panose="020B0604030504040204" pitchFamily="50" charset="-128"/>
              <a:ea typeface="Meiryo UI" panose="020B0604030504040204" pitchFamily="50" charset="-128"/>
            </a:endParaRPr>
          </a:p>
        </p:txBody>
      </p:sp>
      <p:sp>
        <p:nvSpPr>
          <p:cNvPr id="39" name="テキスト ボックス 38"/>
          <p:cNvSpPr txBox="1"/>
          <p:nvPr/>
        </p:nvSpPr>
        <p:spPr>
          <a:xfrm>
            <a:off x="5401653" y="5559416"/>
            <a:ext cx="3553414" cy="323165"/>
          </a:xfrm>
          <a:prstGeom prst="rect">
            <a:avLst/>
          </a:prstGeom>
          <a:noFill/>
        </p:spPr>
        <p:txBody>
          <a:bodyPr wrap="square" rtlCol="0">
            <a:spAutoFit/>
          </a:bodyPr>
          <a:lstStyle/>
          <a:p>
            <a:r>
              <a:rPr kumimoji="1" lang="ja-JP" altLang="en-US" sz="1500" b="1" dirty="0">
                <a:latin typeface="Meiryo UI" panose="020B0604030504040204" pitchFamily="50" charset="-128"/>
                <a:ea typeface="Meiryo UI" panose="020B0604030504040204" pitchFamily="50" charset="-128"/>
              </a:rPr>
              <a:t>■申請のあった病院に</a:t>
            </a:r>
            <a:r>
              <a:rPr kumimoji="1" lang="ja-JP" altLang="en-US" sz="1500" b="1" dirty="0" smtClean="0">
                <a:latin typeface="Meiryo UI" panose="020B0604030504040204" pitchFamily="50" charset="-128"/>
                <a:ea typeface="Meiryo UI" panose="020B0604030504040204" pitchFamily="50" charset="-128"/>
              </a:rPr>
              <a:t>ついて調査審議</a:t>
            </a:r>
            <a:endParaRPr kumimoji="1" lang="en-US" altLang="ja-JP" sz="1500" b="1" dirty="0">
              <a:latin typeface="Meiryo UI" panose="020B0604030504040204" pitchFamily="50" charset="-128"/>
              <a:ea typeface="Meiryo UI" panose="020B0604030504040204" pitchFamily="50" charset="-128"/>
            </a:endParaRPr>
          </a:p>
        </p:txBody>
      </p:sp>
      <p:sp>
        <p:nvSpPr>
          <p:cNvPr id="40" name="テキスト ボックス 39"/>
          <p:cNvSpPr txBox="1"/>
          <p:nvPr/>
        </p:nvSpPr>
        <p:spPr>
          <a:xfrm>
            <a:off x="8378781" y="-2489"/>
            <a:ext cx="1504681" cy="369332"/>
          </a:xfrm>
          <a:prstGeom prst="rect">
            <a:avLst/>
          </a:prstGeom>
          <a:solidFill>
            <a:schemeClr val="bg1"/>
          </a:solidFill>
          <a:ln>
            <a:solidFill>
              <a:srgbClr val="002060"/>
            </a:solidFill>
          </a:ln>
        </p:spPr>
        <p:txBody>
          <a:bodyPr wrap="square" rtlCol="0">
            <a:spAutoFit/>
          </a:bodyPr>
          <a:lstStyle/>
          <a:p>
            <a:pPr algn="ctr"/>
            <a:r>
              <a:rPr kumimoji="1" lang="ja-JP" altLang="en-US" b="1" dirty="0">
                <a:latin typeface="Meiryo UI" panose="020B0604030504040204" pitchFamily="50" charset="-128"/>
                <a:ea typeface="Meiryo UI" panose="020B0604030504040204" pitchFamily="50" charset="-128"/>
              </a:rPr>
              <a:t>資料３</a:t>
            </a:r>
            <a:endParaRPr kumimoji="1" lang="en-US" altLang="ja-JP"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298822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67388" y="482323"/>
            <a:ext cx="9571221" cy="839802"/>
          </a:xfrm>
          <a:prstGeom prst="rect">
            <a:avLst/>
          </a:prstGeom>
        </p:spPr>
        <p:txBody>
          <a:bodyPr wrap="square">
            <a:noAutofit/>
          </a:bodyPr>
          <a:lstStyle/>
          <a:p>
            <a:pPr lvl="0" defTabSz="914400">
              <a:defRPr/>
            </a:pPr>
            <a:endParaRPr kumimoji="1" lang="en-US" altLang="ja-JP" sz="1200" dirty="0">
              <a:latin typeface="Meiryo UI" panose="020B0604030504040204" pitchFamily="50" charset="-128"/>
              <a:ea typeface="Meiryo UI" panose="020B0604030504040204" pitchFamily="50" charset="-128"/>
            </a:endParaRPr>
          </a:p>
        </p:txBody>
      </p:sp>
      <p:sp>
        <p:nvSpPr>
          <p:cNvPr id="4" name="正方形/長方形 3"/>
          <p:cNvSpPr/>
          <p:nvPr/>
        </p:nvSpPr>
        <p:spPr>
          <a:xfrm>
            <a:off x="110007" y="465476"/>
            <a:ext cx="9734081" cy="2318094"/>
          </a:xfrm>
          <a:prstGeom prst="rect">
            <a:avLst/>
          </a:prstGeom>
          <a:ln w="15875">
            <a:solidFill>
              <a:schemeClr val="tx1"/>
            </a:solidFill>
          </a:ln>
        </p:spPr>
        <p:txBody>
          <a:bodyPr wrap="square" lIns="36000" rIns="36000" anchor="t" anchorCtr="0">
            <a:noAutofit/>
          </a:bodyPr>
          <a:lstStyle/>
          <a:p>
            <a:pPr lvl="0" defTabSz="914400">
              <a:defRPr/>
            </a:pPr>
            <a:r>
              <a:rPr kumimoji="1" lang="ja-JP" altLang="en-US"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 医療法　第</a:t>
            </a:r>
            <a:r>
              <a:rPr lang="en-US" altLang="ja-JP" sz="1400" b="1" dirty="0">
                <a:latin typeface="Meiryo UI" panose="020B0604030504040204" pitchFamily="50" charset="-128"/>
                <a:ea typeface="Meiryo UI" panose="020B0604030504040204" pitchFamily="50" charset="-128"/>
              </a:rPr>
              <a:t>113</a:t>
            </a:r>
            <a:r>
              <a:rPr lang="ja-JP" altLang="en-US" sz="1400" b="1" dirty="0">
                <a:latin typeface="Meiryo UI" panose="020B0604030504040204" pitchFamily="50" charset="-128"/>
                <a:ea typeface="Meiryo UI" panose="020B0604030504040204" pitchFamily="50" charset="-128"/>
              </a:rPr>
              <a:t>条</a:t>
            </a:r>
            <a:endParaRPr lang="en-US" altLang="ja-JP" sz="1400" b="1" dirty="0">
              <a:latin typeface="Meiryo UI" panose="020B0604030504040204" pitchFamily="50" charset="-128"/>
              <a:ea typeface="Meiryo UI" panose="020B0604030504040204" pitchFamily="50" charset="-128"/>
            </a:endParaRPr>
          </a:p>
          <a:p>
            <a:pPr marL="363538" lvl="0" indent="-363538" defTabSz="914400">
              <a:defRPr/>
            </a:pPr>
            <a:r>
              <a:rPr lang="ja-JP" altLang="en-US" sz="1600" b="1" dirty="0">
                <a:latin typeface="Meiryo UI" panose="020B0604030504040204" pitchFamily="50" charset="-128"/>
                <a:ea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rPr>
              <a:t>５</a:t>
            </a:r>
            <a:r>
              <a:rPr lang="ja-JP" altLang="en-US" sz="1300" dirty="0"/>
              <a:t>　</a:t>
            </a:r>
            <a:r>
              <a:rPr kumimoji="1" lang="ja-JP" altLang="en-US" sz="1300" dirty="0">
                <a:latin typeface="Meiryo UI" panose="020B0604030504040204" pitchFamily="50" charset="-128"/>
                <a:ea typeface="Meiryo UI" panose="020B0604030504040204" pitchFamily="50" charset="-128"/>
              </a:rPr>
              <a:t>都道府県知事は、第一項の規定による指定をするに当</a:t>
            </a:r>
            <a:r>
              <a:rPr kumimoji="1" lang="ja-JP" altLang="en-US" sz="1300" dirty="0" err="1">
                <a:latin typeface="Meiryo UI" panose="020B0604030504040204" pitchFamily="50" charset="-128"/>
                <a:ea typeface="Meiryo UI" panose="020B0604030504040204" pitchFamily="50" charset="-128"/>
              </a:rPr>
              <a:t>たつては</a:t>
            </a:r>
            <a:r>
              <a:rPr kumimoji="1" lang="ja-JP" altLang="en-US" sz="1300" dirty="0">
                <a:latin typeface="Meiryo UI" panose="020B0604030504040204" pitchFamily="50" charset="-128"/>
                <a:ea typeface="Meiryo UI" panose="020B0604030504040204" pitchFamily="50" charset="-128"/>
              </a:rPr>
              <a:t>、あらかじめ、</a:t>
            </a:r>
            <a:r>
              <a:rPr kumimoji="1" lang="ja-JP" altLang="en-US" sz="1300" u="sng" dirty="0">
                <a:latin typeface="Meiryo UI" panose="020B0604030504040204" pitchFamily="50" charset="-128"/>
                <a:ea typeface="Meiryo UI" panose="020B0604030504040204" pitchFamily="50" charset="-128"/>
              </a:rPr>
              <a:t>都道府県医療審議会の意見を聴かなければならない</a:t>
            </a:r>
            <a:r>
              <a:rPr kumimoji="1" lang="ja-JP" altLang="en-US" sz="1300" dirty="0">
                <a:latin typeface="Meiryo UI" panose="020B0604030504040204" pitchFamily="50" charset="-128"/>
                <a:ea typeface="Meiryo UI" panose="020B0604030504040204" pitchFamily="50" charset="-128"/>
              </a:rPr>
              <a:t>。</a:t>
            </a:r>
          </a:p>
          <a:p>
            <a:pPr lvl="0" defTabSz="914400">
              <a:defRPr/>
            </a:pPr>
            <a:endParaRPr kumimoji="1" lang="en-US" altLang="ja-JP" sz="700" b="1" dirty="0">
              <a:latin typeface="Meiryo UI" panose="020B0604030504040204" pitchFamily="50" charset="-128"/>
              <a:ea typeface="Meiryo UI" panose="020B0604030504040204" pitchFamily="50" charset="-128"/>
            </a:endParaRPr>
          </a:p>
          <a:p>
            <a:pPr lvl="0" defTabSz="914400">
              <a:defRPr/>
            </a:pPr>
            <a:r>
              <a:rPr kumimoji="1" lang="ja-JP" altLang="en-US"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医師の働き方改革の推進に関する検討会　中間とりまとめ</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P5</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marL="268288" lvl="0" indent="-268288" defTabSz="914400">
              <a:lnSpc>
                <a:spcPts val="1920"/>
              </a:lnSpc>
              <a:defRPr/>
            </a:pPr>
            <a:r>
              <a:rPr kumimoji="1" lang="ja-JP" altLang="en-US" sz="1200" b="1" dirty="0">
                <a:latin typeface="Meiryo UI" panose="020B0604030504040204" pitchFamily="50" charset="-128"/>
                <a:ea typeface="Meiryo UI" panose="020B0604030504040204" pitchFamily="50" charset="-128"/>
              </a:rPr>
              <a:t>　</a:t>
            </a:r>
            <a:r>
              <a:rPr kumimoji="1" lang="ja-JP" altLang="en-US" sz="1300" b="1" dirty="0">
                <a:latin typeface="Meiryo UI" panose="020B0604030504040204" pitchFamily="50" charset="-128"/>
                <a:ea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rPr>
              <a:t>・</a:t>
            </a:r>
            <a:r>
              <a:rPr lang="ja-JP" altLang="en-US" sz="1300" u="sng" dirty="0">
                <a:latin typeface="Meiryo UI" panose="020B0604030504040204" pitchFamily="50" charset="-128"/>
                <a:ea typeface="Meiryo UI" panose="020B0604030504040204" pitchFamily="50" charset="-128"/>
              </a:rPr>
              <a:t>地域の医療提供体制は、地域の医師の確保と一体不可分であるため、地域医療対策協議会における議論との整合性を確認することが適当</a:t>
            </a:r>
            <a:r>
              <a:rPr lang="ja-JP" altLang="en-US" sz="1300" dirty="0">
                <a:latin typeface="Meiryo UI" panose="020B0604030504040204" pitchFamily="50" charset="-128"/>
                <a:ea typeface="Meiryo UI" panose="020B0604030504040204" pitchFamily="50" charset="-128"/>
              </a:rPr>
              <a:t>。</a:t>
            </a:r>
            <a:endParaRPr lang="en-US" altLang="ja-JP" sz="1300" dirty="0">
              <a:latin typeface="Meiryo UI" panose="020B0604030504040204" pitchFamily="50" charset="-128"/>
              <a:ea typeface="Meiryo UI" panose="020B0604030504040204" pitchFamily="50" charset="-128"/>
            </a:endParaRPr>
          </a:p>
          <a:p>
            <a:pPr lvl="0" defTabSz="914400">
              <a:lnSpc>
                <a:spcPts val="1920"/>
              </a:lnSpc>
              <a:defRPr/>
            </a:pPr>
            <a:r>
              <a:rPr lang="ja-JP" altLang="en-US" sz="1300" dirty="0">
                <a:latin typeface="Meiryo UI" panose="020B0604030504040204" pitchFamily="50" charset="-128"/>
                <a:ea typeface="Meiryo UI" panose="020B0604030504040204" pitchFamily="50" charset="-128"/>
              </a:rPr>
              <a:t> 　・</a:t>
            </a:r>
            <a:r>
              <a:rPr lang="ja-JP" altLang="en-US" sz="1300" u="sng" dirty="0">
                <a:latin typeface="Meiryo UI" panose="020B0604030504040204" pitchFamily="50" charset="-128"/>
                <a:ea typeface="Meiryo UI" panose="020B0604030504040204" pitchFamily="50" charset="-128"/>
              </a:rPr>
              <a:t>実質的な議論は、都道府県医療審議会に設けられた分科会や地域医療対策協議会等の適切な場において行うことを想定</a:t>
            </a:r>
            <a:r>
              <a:rPr lang="ja-JP" altLang="en-US" sz="1300" dirty="0">
                <a:latin typeface="Meiryo UI" panose="020B0604030504040204" pitchFamily="50" charset="-128"/>
                <a:ea typeface="Meiryo UI" panose="020B0604030504040204" pitchFamily="50" charset="-128"/>
              </a:rPr>
              <a:t>。</a:t>
            </a:r>
            <a:endParaRPr lang="en-US" altLang="ja-JP" sz="1300" dirty="0">
              <a:latin typeface="Meiryo UI" panose="020B0604030504040204" pitchFamily="50" charset="-128"/>
              <a:ea typeface="Meiryo UI" panose="020B0604030504040204" pitchFamily="50" charset="-128"/>
            </a:endParaRPr>
          </a:p>
          <a:p>
            <a:pPr lvl="0" defTabSz="914400">
              <a:lnSpc>
                <a:spcPts val="1920"/>
              </a:lnSpc>
              <a:defRPr/>
            </a:pPr>
            <a:r>
              <a:rPr lang="ja-JP" altLang="en-US" sz="1300" dirty="0">
                <a:latin typeface="Meiryo UI" panose="020B0604030504040204" pitchFamily="50" charset="-128"/>
                <a:ea typeface="Meiryo UI" panose="020B0604030504040204" pitchFamily="50" charset="-128"/>
              </a:rPr>
              <a:t> </a:t>
            </a:r>
            <a:endParaRPr kumimoji="1" lang="en-US" altLang="ja-JP" sz="13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10007" y="2786329"/>
            <a:ext cx="9738609" cy="692497"/>
          </a:xfrm>
          <a:prstGeom prst="rect">
            <a:avLst/>
          </a:prstGeom>
          <a:noFill/>
        </p:spPr>
        <p:txBody>
          <a:bodyPr wrap="square" rtlCol="0">
            <a:spAutoFit/>
          </a:bodyPr>
          <a:lstStyle/>
          <a:p>
            <a:r>
              <a:rPr kumimoji="1" lang="ja-JP" altLang="en-US" sz="1300" dirty="0">
                <a:latin typeface="Meiryo UI" panose="020B0604030504040204" pitchFamily="50" charset="-128"/>
                <a:ea typeface="Meiryo UI" panose="020B0604030504040204" pitchFamily="50" charset="-128"/>
              </a:rPr>
              <a:t>☞指定にあたっては、医師の派遣調整等医師確保対策の具体的な協議・調整を行う場である医対協での実質的な議論・意見聴取が不可欠</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☞医療対策協議会と医療審議会の意見</a:t>
            </a:r>
            <a:r>
              <a:rPr kumimoji="1" lang="ja-JP" altLang="en-US" sz="1300">
                <a:latin typeface="Meiryo UI" panose="020B0604030504040204" pitchFamily="50" charset="-128"/>
                <a:ea typeface="Meiryo UI" panose="020B0604030504040204" pitchFamily="50" charset="-128"/>
              </a:rPr>
              <a:t>を改めて聴取する</a:t>
            </a:r>
            <a:r>
              <a:rPr kumimoji="1" lang="ja-JP" altLang="en-US" sz="1300" dirty="0">
                <a:latin typeface="Meiryo UI" panose="020B0604030504040204" pitchFamily="50" charset="-128"/>
                <a:ea typeface="Meiryo UI" panose="020B0604030504040204" pitchFamily="50" charset="-128"/>
              </a:rPr>
              <a:t>ことは、会議開催に手間と時間を要し、指定業務の迅速な遂行に支障が生じる</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可能性がある</a:t>
            </a:r>
          </a:p>
        </p:txBody>
      </p:sp>
      <p:sp>
        <p:nvSpPr>
          <p:cNvPr id="10" name="正方形/長方形 9"/>
          <p:cNvSpPr/>
          <p:nvPr/>
        </p:nvSpPr>
        <p:spPr>
          <a:xfrm>
            <a:off x="518792" y="3533785"/>
            <a:ext cx="8635155" cy="1775599"/>
          </a:xfrm>
          <a:prstGeom prst="rect">
            <a:avLst/>
          </a:prstGeom>
          <a:solidFill>
            <a:schemeClr val="accent5">
              <a:lumMod val="40000"/>
              <a:lumOff val="60000"/>
            </a:schemeClr>
          </a:solidFill>
        </p:spPr>
        <p:txBody>
          <a:bodyPr wrap="square" anchor="ctr" anchorCtr="0">
            <a:noAutofit/>
          </a:bodyPr>
          <a:lstStyle/>
          <a:p>
            <a:pPr marL="93663" indent="-93663"/>
            <a:r>
              <a:rPr kumimoji="1" lang="ja-JP" altLang="en-US" sz="1400" b="1" dirty="0">
                <a:latin typeface="Meiryo UI" panose="020B0604030504040204" pitchFamily="50" charset="-128"/>
                <a:ea typeface="Meiryo UI" panose="020B0604030504040204" pitchFamily="50" charset="-128"/>
              </a:rPr>
              <a:t>■指定業務を円滑に進めるため、医療審議会と医療対策協議会の両方の委員を兼ねる方（</a:t>
            </a:r>
            <a:r>
              <a:rPr kumimoji="1" lang="en-US" altLang="ja-JP" sz="1400" b="1" dirty="0">
                <a:latin typeface="Meiryo UI" panose="020B0604030504040204" pitchFamily="50" charset="-128"/>
                <a:ea typeface="Meiryo UI" panose="020B0604030504040204" pitchFamily="50" charset="-128"/>
              </a:rPr>
              <a:t>4</a:t>
            </a:r>
            <a:r>
              <a:rPr kumimoji="1" lang="ja-JP" altLang="en-US" sz="1400" b="1" dirty="0">
                <a:latin typeface="Meiryo UI" panose="020B0604030504040204" pitchFamily="50" charset="-128"/>
                <a:ea typeface="Meiryo UI" panose="020B0604030504040204" pitchFamily="50" charset="-128"/>
              </a:rPr>
              <a:t>名）を構成員とした</a:t>
            </a: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働き方改革部会</a:t>
            </a: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を設置し、働き方改革に関する調査審議については当部会で行う</a:t>
            </a:r>
            <a:endParaRPr kumimoji="1" lang="en-US" altLang="ja-JP" sz="1400" b="1" dirty="0">
              <a:latin typeface="Meiryo UI" panose="020B0604030504040204" pitchFamily="50" charset="-128"/>
              <a:ea typeface="Meiryo UI" panose="020B0604030504040204" pitchFamily="50" charset="-128"/>
            </a:endParaRPr>
          </a:p>
          <a:p>
            <a:pPr marL="93663" indent="-93663"/>
            <a:r>
              <a:rPr kumimoji="1" lang="ja-JP" altLang="en-US" sz="1400" b="1" dirty="0">
                <a:latin typeface="Meiryo UI" panose="020B0604030504040204" pitchFamily="50" charset="-128"/>
                <a:ea typeface="Meiryo UI" panose="020B0604030504040204" pitchFamily="50" charset="-128"/>
              </a:rPr>
              <a:t>■調査審議を行うにあたり、医師派遣を行う立場、公的病院の立場、女性医師の勤務環境の観点、患者側の視点等、様々な視点からの意見をいただくため、上記以外の医療対策協議会委員（</a:t>
            </a:r>
            <a:r>
              <a:rPr kumimoji="1" lang="en-US" altLang="ja-JP" sz="1400" b="1" dirty="0">
                <a:latin typeface="Meiryo UI" panose="020B0604030504040204" pitchFamily="50" charset="-128"/>
                <a:ea typeface="Meiryo UI" panose="020B0604030504040204" pitchFamily="50" charset="-128"/>
              </a:rPr>
              <a:t>10</a:t>
            </a:r>
            <a:r>
              <a:rPr kumimoji="1" lang="ja-JP" altLang="en-US" sz="1400" b="1" dirty="0">
                <a:latin typeface="Meiryo UI" panose="020B0604030504040204" pitchFamily="50" charset="-128"/>
                <a:ea typeface="Meiryo UI" panose="020B0604030504040204" pitchFamily="50" charset="-128"/>
              </a:rPr>
              <a:t>名）を外部委員（オブザーバー）とし、審議の実効性を高めていく</a:t>
            </a:r>
            <a:endParaRPr kumimoji="1" lang="en-US" altLang="ja-JP" sz="1400" b="1" dirty="0">
              <a:latin typeface="Meiryo UI" panose="020B0604030504040204" pitchFamily="50" charset="-128"/>
              <a:ea typeface="Meiryo UI" panose="020B0604030504040204" pitchFamily="50" charset="-128"/>
            </a:endParaRPr>
          </a:p>
          <a:p>
            <a:r>
              <a:rPr kumimoji="1" lang="ja-JP" altLang="en-US" sz="1400" b="1" dirty="0">
                <a:latin typeface="Meiryo UI" panose="020B0604030504040204" pitchFamily="50" charset="-128"/>
                <a:ea typeface="Meiryo UI" panose="020B0604030504040204" pitchFamily="50" charset="-128"/>
              </a:rPr>
              <a:t>■採決にあたっては、部会委員と外部委員の議論を踏まえ、部会委員</a:t>
            </a:r>
            <a:r>
              <a:rPr kumimoji="1" lang="en-US" altLang="ja-JP" sz="1400" b="1" dirty="0">
                <a:latin typeface="Meiryo UI" panose="020B0604030504040204" pitchFamily="50" charset="-128"/>
                <a:ea typeface="Meiryo UI" panose="020B0604030504040204" pitchFamily="50" charset="-128"/>
              </a:rPr>
              <a:t>4</a:t>
            </a:r>
            <a:r>
              <a:rPr kumimoji="1" lang="ja-JP" altLang="en-US" sz="1400" b="1" dirty="0">
                <a:latin typeface="Meiryo UI" panose="020B0604030504040204" pitchFamily="50" charset="-128"/>
                <a:ea typeface="Meiryo UI" panose="020B0604030504040204" pitchFamily="50" charset="-128"/>
              </a:rPr>
              <a:t>名で行う</a:t>
            </a:r>
            <a:endParaRPr kumimoji="1" lang="en-US" altLang="ja-JP" sz="1400" b="1" dirty="0">
              <a:latin typeface="Meiryo UI" panose="020B0604030504040204" pitchFamily="50" charset="-128"/>
              <a:ea typeface="Meiryo UI" panose="020B0604030504040204" pitchFamily="50" charset="-128"/>
            </a:endParaRPr>
          </a:p>
          <a:p>
            <a:r>
              <a:rPr kumimoji="1" lang="ja-JP" altLang="en-US" sz="1400" b="1" dirty="0">
                <a:latin typeface="Meiryo UI" panose="020B0604030504040204" pitchFamily="50" charset="-128"/>
                <a:ea typeface="Meiryo UI" panose="020B0604030504040204" pitchFamily="50" charset="-128"/>
              </a:rPr>
              <a:t>■委員の会議日程確保等の負担を考慮し、可能な限り、医療対策協議会開催と同時（同日）開催とする</a:t>
            </a:r>
            <a:endParaRPr kumimoji="1" lang="en-US" altLang="ja-JP" sz="1400" b="1" dirty="0">
              <a:latin typeface="Meiryo UI" panose="020B0604030504040204" pitchFamily="50" charset="-128"/>
              <a:ea typeface="Meiryo UI" panose="020B0604030504040204" pitchFamily="50" charset="-128"/>
            </a:endParaRPr>
          </a:p>
        </p:txBody>
      </p:sp>
      <p:sp>
        <p:nvSpPr>
          <p:cNvPr id="11" name="二等辺三角形 10">
            <a:extLst>
              <a:ext uri="{FF2B5EF4-FFF2-40B4-BE49-F238E27FC236}">
                <a16:creationId xmlns:a16="http://schemas.microsoft.com/office/drawing/2014/main" id="{CC96F8C7-9296-4C5D-8CA1-7E1B0EFE2B53}"/>
              </a:ext>
            </a:extLst>
          </p:cNvPr>
          <p:cNvSpPr/>
          <p:nvPr/>
        </p:nvSpPr>
        <p:spPr>
          <a:xfrm flipV="1">
            <a:off x="3888464" y="3294251"/>
            <a:ext cx="1992221" cy="233969"/>
          </a:xfrm>
          <a:prstGeom prst="triangl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dirty="0"/>
          </a:p>
        </p:txBody>
      </p:sp>
      <p:sp>
        <p:nvSpPr>
          <p:cNvPr id="12" name="スライド番号プレースホルダー 1">
            <a:extLst>
              <a:ext uri="{FF2B5EF4-FFF2-40B4-BE49-F238E27FC236}">
                <a16:creationId xmlns:a16="http://schemas.microsoft.com/office/drawing/2014/main" id="{28DE10B4-0E78-465B-AE69-175CB6D73190}"/>
              </a:ext>
            </a:extLst>
          </p:cNvPr>
          <p:cNvSpPr>
            <a:spLocks noGrp="1"/>
          </p:cNvSpPr>
          <p:nvPr>
            <p:ph type="sldNum" sz="quarter" idx="12"/>
          </p:nvPr>
        </p:nvSpPr>
        <p:spPr>
          <a:xfrm>
            <a:off x="7615238" y="6341112"/>
            <a:ext cx="2228850" cy="365125"/>
          </a:xfrm>
        </p:spPr>
        <p:txBody>
          <a:bodyPr/>
          <a:lstStyle/>
          <a:p>
            <a:endParaRPr kumimoji="1" lang="en-US" altLang="ja-JP" dirty="0"/>
          </a:p>
          <a:p>
            <a:fld id="{19AC94B0-2C1D-4AD1-BD0C-DA85CCB53EA9}" type="slidenum">
              <a:rPr kumimoji="1" lang="ja-JP" altLang="en-US" smtClean="0"/>
              <a:t>2</a:t>
            </a:fld>
            <a:endParaRPr kumimoji="1" lang="ja-JP" altLang="en-US" dirty="0"/>
          </a:p>
        </p:txBody>
      </p:sp>
      <p:grpSp>
        <p:nvGrpSpPr>
          <p:cNvPr id="13" name="グループ化 12"/>
          <p:cNvGrpSpPr/>
          <p:nvPr/>
        </p:nvGrpSpPr>
        <p:grpSpPr>
          <a:xfrm>
            <a:off x="2042323" y="5442990"/>
            <a:ext cx="2936382" cy="1157836"/>
            <a:chOff x="360720" y="5148000"/>
            <a:chExt cx="2936382" cy="1368355"/>
          </a:xfrm>
        </p:grpSpPr>
        <p:sp>
          <p:nvSpPr>
            <p:cNvPr id="14" name="タイトル 1"/>
            <p:cNvSpPr txBox="1">
              <a:spLocks/>
            </p:cNvSpPr>
            <p:nvPr/>
          </p:nvSpPr>
          <p:spPr>
            <a:xfrm>
              <a:off x="463638" y="5148000"/>
              <a:ext cx="2833463" cy="1368355"/>
            </a:xfrm>
            <a:prstGeom prst="rect">
              <a:avLst/>
            </a:prstGeom>
            <a:solidFill>
              <a:schemeClr val="bg1"/>
            </a:solidFill>
            <a:ln>
              <a:solidFill>
                <a:srgbClr val="002060"/>
              </a:solidFill>
            </a:ln>
          </p:spPr>
          <p:txBody>
            <a:bodyPr vert="horz" wrap="none" lIns="0" tIns="0" rIns="0" bIns="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400" b="1"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360720" y="5148144"/>
              <a:ext cx="2936382" cy="307777"/>
            </a:xfrm>
            <a:prstGeom prst="rect">
              <a:avLst/>
            </a:prstGeom>
            <a:noFill/>
          </p:spPr>
          <p:txBody>
            <a:bodyPr wrap="square" rtlCol="0">
              <a:spAutoFit/>
            </a:bodyPr>
            <a:lstStyle/>
            <a:p>
              <a:pPr algn="ct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部会委員</a:t>
              </a:r>
              <a:r>
                <a:rPr kumimoji="1" lang="en-US" altLang="ja-JP" sz="1400" b="1" dirty="0">
                  <a:latin typeface="Meiryo UI" panose="020B0604030504040204" pitchFamily="50" charset="-128"/>
                  <a:ea typeface="Meiryo UI" panose="020B0604030504040204" pitchFamily="50" charset="-128"/>
                </a:rPr>
                <a:t>〕 4</a:t>
              </a:r>
              <a:r>
                <a:rPr kumimoji="1" lang="ja-JP" altLang="en-US" sz="1400" b="1" dirty="0">
                  <a:latin typeface="Meiryo UI" panose="020B0604030504040204" pitchFamily="50" charset="-128"/>
                  <a:ea typeface="Meiryo UI" panose="020B0604030504040204" pitchFamily="50" charset="-128"/>
                </a:rPr>
                <a:t>名</a:t>
              </a:r>
            </a:p>
          </p:txBody>
        </p:sp>
        <p:sp>
          <p:nvSpPr>
            <p:cNvPr id="16" name="テキスト ボックス 15"/>
            <p:cNvSpPr txBox="1"/>
            <p:nvPr/>
          </p:nvSpPr>
          <p:spPr>
            <a:xfrm>
              <a:off x="1141269" y="5509953"/>
              <a:ext cx="1677663" cy="982090"/>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私病協会長、</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大病協会長、</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医師会副会長、</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歯科医師会会長</a:t>
              </a:r>
            </a:p>
          </p:txBody>
        </p:sp>
      </p:grpSp>
      <p:grpSp>
        <p:nvGrpSpPr>
          <p:cNvPr id="17" name="グループ化 16"/>
          <p:cNvGrpSpPr/>
          <p:nvPr/>
        </p:nvGrpSpPr>
        <p:grpSpPr>
          <a:xfrm>
            <a:off x="5585411" y="5430912"/>
            <a:ext cx="3373941" cy="1169914"/>
            <a:chOff x="4030175" y="5148000"/>
            <a:chExt cx="3373941" cy="1692000"/>
          </a:xfrm>
        </p:grpSpPr>
        <p:sp>
          <p:nvSpPr>
            <p:cNvPr id="18" name="タイトル 1"/>
            <p:cNvSpPr txBox="1">
              <a:spLocks/>
            </p:cNvSpPr>
            <p:nvPr/>
          </p:nvSpPr>
          <p:spPr>
            <a:xfrm>
              <a:off x="4131970" y="5148000"/>
              <a:ext cx="3170352" cy="1692000"/>
            </a:xfrm>
            <a:prstGeom prst="rect">
              <a:avLst/>
            </a:prstGeom>
            <a:solidFill>
              <a:schemeClr val="bg1"/>
            </a:solidFill>
            <a:ln>
              <a:solidFill>
                <a:srgbClr val="002060"/>
              </a:solidFill>
            </a:ln>
          </p:spPr>
          <p:txBody>
            <a:bodyPr vert="horz" wrap="none" lIns="0" tIns="0" rIns="0" bIns="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1400" b="1" dirty="0">
                <a:latin typeface="Meiryo UI" panose="020B0604030504040204" pitchFamily="50" charset="-128"/>
                <a:ea typeface="Meiryo UI" panose="020B0604030504040204" pitchFamily="50" charset="-128"/>
              </a:endParaRPr>
            </a:p>
          </p:txBody>
        </p:sp>
        <p:sp>
          <p:nvSpPr>
            <p:cNvPr id="19" name="テキスト ボックス 18"/>
            <p:cNvSpPr txBox="1"/>
            <p:nvPr/>
          </p:nvSpPr>
          <p:spPr>
            <a:xfrm>
              <a:off x="4030175" y="5161023"/>
              <a:ext cx="3373941" cy="377243"/>
            </a:xfrm>
            <a:prstGeom prst="rect">
              <a:avLst/>
            </a:prstGeom>
            <a:noFill/>
          </p:spPr>
          <p:txBody>
            <a:bodyPr wrap="square" rtlCol="0">
              <a:spAutoFit/>
            </a:bodyPr>
            <a:lstStyle/>
            <a:p>
              <a:pPr algn="ctr"/>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外部委員（オブザーバー）</a:t>
              </a:r>
              <a:r>
                <a:rPr kumimoji="1" lang="en-US" altLang="ja-JP" sz="1400" b="1" dirty="0">
                  <a:latin typeface="Meiryo UI" panose="020B0604030504040204" pitchFamily="50" charset="-128"/>
                  <a:ea typeface="Meiryo UI" panose="020B0604030504040204" pitchFamily="50" charset="-128"/>
                </a:rPr>
                <a:t>〕 10</a:t>
              </a:r>
              <a:r>
                <a:rPr kumimoji="1" lang="ja-JP" altLang="en-US" sz="1400" b="1" dirty="0">
                  <a:latin typeface="Meiryo UI" panose="020B0604030504040204" pitchFamily="50" charset="-128"/>
                  <a:ea typeface="Meiryo UI" panose="020B0604030504040204" pitchFamily="50" charset="-128"/>
                </a:rPr>
                <a:t>名</a:t>
              </a:r>
            </a:p>
          </p:txBody>
        </p:sp>
      </p:grpSp>
      <p:sp>
        <p:nvSpPr>
          <p:cNvPr id="20" name="タイトル 1"/>
          <p:cNvSpPr txBox="1">
            <a:spLocks/>
          </p:cNvSpPr>
          <p:nvPr/>
        </p:nvSpPr>
        <p:spPr>
          <a:xfrm>
            <a:off x="4760200" y="5854431"/>
            <a:ext cx="1158876" cy="559828"/>
          </a:xfrm>
          <a:prstGeom prst="rect">
            <a:avLst/>
          </a:prstGeom>
          <a:noFill/>
          <a:ln>
            <a:noFill/>
          </a:ln>
        </p:spPr>
        <p:txBody>
          <a:bodyPr vert="horz" wrap="none" lIns="0" tIns="0" rIns="0" bIns="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200" b="1" dirty="0">
                <a:latin typeface="Meiryo UI" panose="020B0604030504040204" pitchFamily="50" charset="-128"/>
                <a:ea typeface="Meiryo UI" panose="020B0604030504040204" pitchFamily="50" charset="-128"/>
              </a:rPr>
              <a:t>＋</a:t>
            </a:r>
          </a:p>
        </p:txBody>
      </p:sp>
      <p:sp>
        <p:nvSpPr>
          <p:cNvPr id="21" name="テキスト ボックス 20"/>
          <p:cNvSpPr txBox="1"/>
          <p:nvPr/>
        </p:nvSpPr>
        <p:spPr>
          <a:xfrm>
            <a:off x="5940833" y="5733489"/>
            <a:ext cx="2916725" cy="830997"/>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５大学学長等、府立病院機構理事長、</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府自治体病院開設者協議会会長、</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府女医会会長、府公立病院協議会会長、</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ささえあい医療人権センター</a:t>
            </a:r>
            <a:r>
              <a:rPr kumimoji="1" lang="en-US" altLang="ja-JP" sz="1200" dirty="0">
                <a:latin typeface="Meiryo UI" panose="020B0604030504040204" pitchFamily="50" charset="-128"/>
                <a:ea typeface="Meiryo UI" panose="020B0604030504040204" pitchFamily="50" charset="-128"/>
              </a:rPr>
              <a:t>COML</a:t>
            </a:r>
            <a:r>
              <a:rPr kumimoji="1" lang="ja-JP" altLang="en-US" sz="1200" dirty="0">
                <a:latin typeface="Meiryo UI" panose="020B0604030504040204" pitchFamily="50" charset="-128"/>
                <a:ea typeface="Meiryo UI" panose="020B0604030504040204" pitchFamily="50" charset="-128"/>
              </a:rPr>
              <a:t>理事長</a:t>
            </a:r>
          </a:p>
        </p:txBody>
      </p:sp>
      <p:sp>
        <p:nvSpPr>
          <p:cNvPr id="22" name="タイトル 1"/>
          <p:cNvSpPr txBox="1">
            <a:spLocks/>
          </p:cNvSpPr>
          <p:nvPr/>
        </p:nvSpPr>
        <p:spPr>
          <a:xfrm>
            <a:off x="0" y="0"/>
            <a:ext cx="9906000" cy="415045"/>
          </a:xfrm>
          <a:prstGeom prst="rect">
            <a:avLst/>
          </a:prstGeom>
          <a:solidFill>
            <a:srgbClr val="0070C0"/>
          </a:solidFill>
        </p:spPr>
        <p:txBody>
          <a:bodyPr vert="horz" lIns="74295" tIns="37148" rIns="74295" bIns="37148"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275" b="1" dirty="0">
                <a:solidFill>
                  <a:schemeClr val="bg1"/>
                </a:solidFill>
                <a:latin typeface="Meiryo UI" panose="020B0604030504040204" pitchFamily="50" charset="-128"/>
                <a:ea typeface="Meiryo UI" panose="020B0604030504040204" pitchFamily="50" charset="-128"/>
              </a:rPr>
              <a:t>円滑な指定作業を進めるための審議会等への意見聴取の進め方（案）</a:t>
            </a:r>
          </a:p>
        </p:txBody>
      </p:sp>
      <p:graphicFrame>
        <p:nvGraphicFramePr>
          <p:cNvPr id="2" name="表 1"/>
          <p:cNvGraphicFramePr>
            <a:graphicFrameLocks noGrp="1"/>
          </p:cNvGraphicFramePr>
          <p:nvPr/>
        </p:nvGraphicFramePr>
        <p:xfrm>
          <a:off x="910419" y="1819936"/>
          <a:ext cx="7954804" cy="868680"/>
        </p:xfrm>
        <a:graphic>
          <a:graphicData uri="http://schemas.openxmlformats.org/drawingml/2006/table">
            <a:tbl>
              <a:tblPr firstRow="1" bandRow="1">
                <a:tableStyleId>{5C22544A-7EE6-4342-B048-85BDC9FD1C3A}</a:tableStyleId>
              </a:tblPr>
              <a:tblGrid>
                <a:gridCol w="1695887">
                  <a:extLst>
                    <a:ext uri="{9D8B030D-6E8A-4147-A177-3AD203B41FA5}">
                      <a16:colId xmlns:a16="http://schemas.microsoft.com/office/drawing/2014/main" val="1070932436"/>
                    </a:ext>
                  </a:extLst>
                </a:gridCol>
                <a:gridCol w="6258917">
                  <a:extLst>
                    <a:ext uri="{9D8B030D-6E8A-4147-A177-3AD203B41FA5}">
                      <a16:colId xmlns:a16="http://schemas.microsoft.com/office/drawing/2014/main" val="566857947"/>
                    </a:ext>
                  </a:extLst>
                </a:gridCol>
              </a:tblGrid>
              <a:tr h="249603">
                <a:tc>
                  <a:txBody>
                    <a:bodyPr/>
                    <a:lstStyle/>
                    <a:p>
                      <a:pPr algn="ctr"/>
                      <a:r>
                        <a:rPr kumimoji="1" lang="ja-JP" altLang="en-US" sz="1300" b="0" dirty="0">
                          <a:solidFill>
                            <a:schemeClr val="tx1"/>
                          </a:solidFill>
                          <a:latin typeface="Meiryo UI" panose="020B0604030504040204" pitchFamily="50" charset="-128"/>
                          <a:ea typeface="Meiryo UI" panose="020B0604030504040204" pitchFamily="50" charset="-128"/>
                        </a:rPr>
                        <a:t>会議体名称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r>
                        <a:rPr kumimoji="1" lang="ja-JP" altLang="en-US" sz="1300" b="0" dirty="0">
                          <a:solidFill>
                            <a:schemeClr val="tx1"/>
                          </a:solidFill>
                          <a:latin typeface="Meiryo UI" panose="020B0604030504040204" pitchFamily="50" charset="-128"/>
                          <a:ea typeface="Meiryo UI" panose="020B0604030504040204" pitchFamily="50" charset="-128"/>
                        </a:rPr>
                        <a:t>目的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526523382"/>
                  </a:ext>
                </a:extLst>
              </a:tr>
              <a:tr h="249603">
                <a:tc>
                  <a:txBody>
                    <a:bodyPr/>
                    <a:lstStyle/>
                    <a:p>
                      <a:r>
                        <a:rPr kumimoji="1" lang="ja-JP" altLang="en-US" sz="1300" b="0" dirty="0">
                          <a:solidFill>
                            <a:schemeClr val="tx1"/>
                          </a:solidFill>
                          <a:latin typeface="Meiryo UI" panose="020B0604030504040204" pitchFamily="50" charset="-128"/>
                          <a:ea typeface="Meiryo UI" panose="020B0604030504040204" pitchFamily="50" charset="-128"/>
                        </a:rPr>
                        <a:t>医療審議会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ja-JP" sz="1300" b="0" kern="1200" dirty="0">
                          <a:solidFill>
                            <a:schemeClr val="tx1"/>
                          </a:solidFill>
                          <a:effectLst/>
                          <a:latin typeface="Meiryo UI" panose="020B0604030504040204" pitchFamily="50" charset="-128"/>
                          <a:ea typeface="Meiryo UI" panose="020B0604030504040204" pitchFamily="50" charset="-128"/>
                          <a:cs typeface="+mn-cs"/>
                        </a:rPr>
                        <a:t>医療を提供する体制の確保に関する重要事項を調査審議</a:t>
                      </a:r>
                      <a:endParaRPr kumimoji="1" lang="ja-JP" altLang="en-US" sz="13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45612645"/>
                  </a:ext>
                </a:extLst>
              </a:tr>
              <a:tr h="249603">
                <a:tc>
                  <a:txBody>
                    <a:bodyPr/>
                    <a:lstStyle/>
                    <a:p>
                      <a:r>
                        <a:rPr kumimoji="1" lang="ja-JP" altLang="en-US" sz="1300" b="0" dirty="0">
                          <a:solidFill>
                            <a:schemeClr val="tx1"/>
                          </a:solidFill>
                          <a:latin typeface="Meiryo UI" panose="020B0604030504040204" pitchFamily="50" charset="-128"/>
                          <a:ea typeface="Meiryo UI" panose="020B0604030504040204" pitchFamily="50" charset="-128"/>
                        </a:rPr>
                        <a:t>医療対策協議会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300" b="0" i="0" kern="1200" dirty="0">
                          <a:solidFill>
                            <a:schemeClr val="tx1"/>
                          </a:solidFill>
                          <a:effectLst/>
                          <a:latin typeface="Meiryo UI" panose="020B0604030504040204" pitchFamily="50" charset="-128"/>
                          <a:ea typeface="Meiryo UI" panose="020B0604030504040204" pitchFamily="50" charset="-128"/>
                          <a:cs typeface="+mn-cs"/>
                        </a:rPr>
                        <a:t>医師の確保に関する事項の実施に必要な事項について協議</a:t>
                      </a:r>
                      <a:endParaRPr kumimoji="1" lang="ja-JP" altLang="en-US" sz="13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1609828"/>
                  </a:ext>
                </a:extLst>
              </a:tr>
            </a:tbl>
          </a:graphicData>
        </a:graphic>
      </p:graphicFrame>
      <p:sp>
        <p:nvSpPr>
          <p:cNvPr id="23" name="正方形/長方形 22"/>
          <p:cNvSpPr/>
          <p:nvPr/>
        </p:nvSpPr>
        <p:spPr>
          <a:xfrm>
            <a:off x="167388" y="5493564"/>
            <a:ext cx="1916348" cy="826677"/>
          </a:xfrm>
          <a:prstGeom prst="rect">
            <a:avLst/>
          </a:prstGeom>
          <a:ln>
            <a:noFill/>
          </a:ln>
        </p:spPr>
        <p:txBody>
          <a:bodyPr wrap="square" lIns="0" tIns="0" rIns="0" bIns="0">
            <a:noAutofit/>
          </a:bodyPr>
          <a:lstStyle/>
          <a:p>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第</a:t>
            </a:r>
            <a:r>
              <a:rPr lang="en-US" altLang="ja-JP" sz="1300" dirty="0">
                <a:latin typeface="Meiryo UI" panose="020B0604030504040204" pitchFamily="50" charset="-128"/>
                <a:ea typeface="Meiryo UI" panose="020B0604030504040204" pitchFamily="50" charset="-128"/>
              </a:rPr>
              <a:t>56</a:t>
            </a:r>
            <a:r>
              <a:rPr lang="ja-JP" altLang="en-US" sz="1300" dirty="0">
                <a:latin typeface="Meiryo UI" panose="020B0604030504040204" pitchFamily="50" charset="-128"/>
                <a:ea typeface="Meiryo UI" panose="020B0604030504040204" pitchFamily="50" charset="-128"/>
              </a:rPr>
              <a:t>回医療審議会</a:t>
            </a:r>
            <a:endParaRPr lang="en-US" altLang="ja-JP" sz="1300" dirty="0">
              <a:latin typeface="Meiryo UI" panose="020B0604030504040204" pitchFamily="50" charset="-128"/>
              <a:ea typeface="Meiryo UI" panose="020B0604030504040204" pitchFamily="50" charset="-128"/>
            </a:endParaRPr>
          </a:p>
          <a:p>
            <a:r>
              <a:rPr lang="ja-JP" altLang="en-US" sz="1300" dirty="0">
                <a:latin typeface="Meiryo UI" panose="020B0604030504040204" pitchFamily="50" charset="-128"/>
                <a:ea typeface="Meiryo UI" panose="020B0604030504040204" pitchFamily="50" charset="-128"/>
              </a:rPr>
              <a:t>（書面開催：</a:t>
            </a:r>
            <a:r>
              <a:rPr lang="en-US" altLang="ja-JP" sz="1300" dirty="0">
                <a:latin typeface="Meiryo UI" panose="020B0604030504040204" pitchFamily="50" charset="-128"/>
                <a:ea typeface="Meiryo UI" panose="020B0604030504040204" pitchFamily="50" charset="-128"/>
              </a:rPr>
              <a:t>R4.11.22</a:t>
            </a:r>
            <a:r>
              <a:rPr lang="ja-JP" altLang="en-US"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30</a:t>
            </a:r>
            <a:r>
              <a:rPr lang="ja-JP" altLang="en-US" sz="1300" dirty="0">
                <a:latin typeface="Meiryo UI" panose="020B0604030504040204" pitchFamily="50" charset="-128"/>
                <a:ea typeface="Meiryo UI" panose="020B0604030504040204" pitchFamily="50" charset="-128"/>
              </a:rPr>
              <a:t>）において、部会設置について可決済み。</a:t>
            </a:r>
            <a:endParaRPr lang="en-US" altLang="ja-JP" sz="13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11886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タイトル 1"/>
          <p:cNvSpPr txBox="1">
            <a:spLocks/>
          </p:cNvSpPr>
          <p:nvPr/>
        </p:nvSpPr>
        <p:spPr>
          <a:xfrm>
            <a:off x="0" y="0"/>
            <a:ext cx="9906000" cy="415045"/>
          </a:xfrm>
          <a:prstGeom prst="rect">
            <a:avLst/>
          </a:prstGeom>
          <a:solidFill>
            <a:srgbClr val="0070C0"/>
          </a:solidFill>
        </p:spPr>
        <p:txBody>
          <a:bodyPr vert="horz" lIns="74295" tIns="37148" rIns="74295" bIns="37148"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275" b="1" dirty="0">
                <a:solidFill>
                  <a:schemeClr val="bg1"/>
                </a:solidFill>
                <a:latin typeface="Meiryo UI" panose="020B0604030504040204" pitchFamily="50" charset="-128"/>
                <a:ea typeface="Meiryo UI" panose="020B0604030504040204" pitchFamily="50" charset="-128"/>
              </a:rPr>
              <a:t>　今後のスケジュール案</a:t>
            </a:r>
          </a:p>
        </p:txBody>
      </p:sp>
      <p:sp>
        <p:nvSpPr>
          <p:cNvPr id="30" name="正方形/長方形 29"/>
          <p:cNvSpPr/>
          <p:nvPr/>
        </p:nvSpPr>
        <p:spPr>
          <a:xfrm>
            <a:off x="3848" y="715065"/>
            <a:ext cx="9961808" cy="584775"/>
          </a:xfrm>
          <a:prstGeom prst="rect">
            <a:avLst/>
          </a:prstGeom>
        </p:spPr>
        <p:txBody>
          <a:bodyPr wrap="square">
            <a:spAutoFit/>
          </a:bodyPr>
          <a:lstStyle/>
          <a:p>
            <a:pPr>
              <a:spcAft>
                <a:spcPts val="0"/>
              </a:spcAft>
            </a:pP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　　審査基準を踏まえ、国様式を参考に、各水準の指定</a:t>
            </a:r>
            <a:r>
              <a:rPr lang="ja-JP" altLang="en-US" sz="1600" b="1" dirty="0" smtClean="0">
                <a:latin typeface="Meiryo UI" panose="020B0604030504040204" pitchFamily="50" charset="-128"/>
                <a:ea typeface="Meiryo UI" panose="020B0604030504040204" pitchFamily="50" charset="-128"/>
                <a:cs typeface="ＭＳ Ｐゴシック" panose="020B0600070205080204" pitchFamily="50" charset="-128"/>
              </a:rPr>
              <a:t>申請書様式を</a:t>
            </a: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作成し、府</a:t>
            </a:r>
            <a:r>
              <a:rPr lang="en-US" altLang="ja-JP" sz="1600" b="1" dirty="0">
                <a:latin typeface="Meiryo UI" panose="020B0604030504040204" pitchFamily="50" charset="-128"/>
                <a:ea typeface="Meiryo UI" panose="020B0604030504040204" pitchFamily="50" charset="-128"/>
                <a:cs typeface="ＭＳ Ｐゴシック" panose="020B0600070205080204" pitchFamily="50" charset="-128"/>
              </a:rPr>
              <a:t>HP</a:t>
            </a:r>
            <a:r>
              <a:rPr lang="ja-JP" altLang="en-US" sz="1600" b="1" dirty="0" err="1">
                <a:latin typeface="Meiryo UI" panose="020B0604030504040204" pitchFamily="50" charset="-128"/>
                <a:ea typeface="Meiryo UI" panose="020B0604030504040204" pitchFamily="50" charset="-128"/>
                <a:cs typeface="ＭＳ Ｐゴシック" panose="020B0600070205080204" pitchFamily="50" charset="-128"/>
              </a:rPr>
              <a:t>にて</a:t>
            </a: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公表するとともに、医療</a:t>
            </a:r>
            <a:r>
              <a:rPr lang="ja-JP" altLang="en-US" sz="1600" b="1" dirty="0" smtClean="0">
                <a:latin typeface="Meiryo UI" panose="020B0604030504040204" pitchFamily="50" charset="-128"/>
                <a:ea typeface="Meiryo UI" panose="020B0604030504040204" pitchFamily="50" charset="-128"/>
                <a:cs typeface="ＭＳ Ｐゴシック" panose="020B0600070205080204" pitchFamily="50" charset="-128"/>
              </a:rPr>
              <a:t>関係</a:t>
            </a:r>
            <a:endParaRPr lang="en-US" altLang="ja-JP" sz="1600" b="1" dirty="0" smtClean="0">
              <a:latin typeface="Meiryo UI" panose="020B0604030504040204" pitchFamily="50" charset="-128"/>
              <a:ea typeface="Meiryo UI" panose="020B0604030504040204" pitchFamily="50" charset="-128"/>
              <a:cs typeface="ＭＳ Ｐゴシック" panose="020B0600070205080204" pitchFamily="50" charset="-128"/>
            </a:endParaRPr>
          </a:p>
          <a:p>
            <a:pPr>
              <a:spcAft>
                <a:spcPts val="0"/>
              </a:spcAft>
            </a:pPr>
            <a:r>
              <a:rPr lang="ja-JP" altLang="en-US" sz="1600" b="1" dirty="0" smtClean="0">
                <a:latin typeface="Meiryo UI" panose="020B0604030504040204" pitchFamily="50" charset="-128"/>
                <a:ea typeface="Meiryo UI" panose="020B0604030504040204" pitchFamily="50" charset="-128"/>
                <a:cs typeface="ＭＳ Ｐゴシック" panose="020B0600070205080204" pitchFamily="50" charset="-128"/>
              </a:rPr>
              <a:t> 団体及び</a:t>
            </a: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勤改センターを通じて、府内医療機関へ周知　　</a:t>
            </a:r>
            <a:endParaRPr lang="ja-JP" altLang="ja-JP" sz="1600" b="1"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27" name="スライド番号プレースホルダー 26"/>
          <p:cNvSpPr>
            <a:spLocks noGrp="1"/>
          </p:cNvSpPr>
          <p:nvPr>
            <p:ph type="sldNum" sz="quarter" idx="12"/>
          </p:nvPr>
        </p:nvSpPr>
        <p:spPr>
          <a:xfrm>
            <a:off x="9565896" y="6492875"/>
            <a:ext cx="303116" cy="365125"/>
          </a:xfrm>
        </p:spPr>
        <p:txBody>
          <a:bodyPr/>
          <a:lstStyle/>
          <a:p>
            <a:r>
              <a:rPr kumimoji="1" lang="en-US" altLang="ja-JP" dirty="0"/>
              <a:t>3</a:t>
            </a:r>
            <a:endParaRPr kumimoji="1" lang="ja-JP" altLang="en-US" dirty="0"/>
          </a:p>
        </p:txBody>
      </p:sp>
      <p:grpSp>
        <p:nvGrpSpPr>
          <p:cNvPr id="28" name="グループ化 27"/>
          <p:cNvGrpSpPr/>
          <p:nvPr/>
        </p:nvGrpSpPr>
        <p:grpSpPr>
          <a:xfrm>
            <a:off x="216056" y="2389896"/>
            <a:ext cx="9652956" cy="3190632"/>
            <a:chOff x="191412" y="1839343"/>
            <a:chExt cx="9652956" cy="3190632"/>
          </a:xfrm>
        </p:grpSpPr>
        <p:grpSp>
          <p:nvGrpSpPr>
            <p:cNvPr id="34" name="グループ化 33"/>
            <p:cNvGrpSpPr/>
            <p:nvPr/>
          </p:nvGrpSpPr>
          <p:grpSpPr>
            <a:xfrm>
              <a:off x="191412" y="1839343"/>
              <a:ext cx="9652956" cy="3190632"/>
              <a:chOff x="120508" y="2789943"/>
              <a:chExt cx="9652956" cy="3190632"/>
            </a:xfrm>
          </p:grpSpPr>
          <p:grpSp>
            <p:nvGrpSpPr>
              <p:cNvPr id="31" name="グループ化 30"/>
              <p:cNvGrpSpPr/>
              <p:nvPr/>
            </p:nvGrpSpPr>
            <p:grpSpPr>
              <a:xfrm>
                <a:off x="120508" y="2789943"/>
                <a:ext cx="9652956" cy="3190632"/>
                <a:chOff x="241016" y="3369493"/>
                <a:chExt cx="9652956" cy="3190632"/>
              </a:xfrm>
            </p:grpSpPr>
            <p:grpSp>
              <p:nvGrpSpPr>
                <p:cNvPr id="26" name="グループ化 25"/>
                <p:cNvGrpSpPr/>
                <p:nvPr/>
              </p:nvGrpSpPr>
              <p:grpSpPr>
                <a:xfrm>
                  <a:off x="241016" y="3369493"/>
                  <a:ext cx="9652956" cy="3190632"/>
                  <a:chOff x="241016" y="514676"/>
                  <a:chExt cx="9652956" cy="3190632"/>
                </a:xfrm>
              </p:grpSpPr>
              <p:grpSp>
                <p:nvGrpSpPr>
                  <p:cNvPr id="2" name="グループ化 1"/>
                  <p:cNvGrpSpPr/>
                  <p:nvPr/>
                </p:nvGrpSpPr>
                <p:grpSpPr>
                  <a:xfrm>
                    <a:off x="241016" y="514676"/>
                    <a:ext cx="9652956" cy="3190632"/>
                    <a:chOff x="317584" y="86737"/>
                    <a:chExt cx="9652956" cy="3190632"/>
                  </a:xfrm>
                </p:grpSpPr>
                <p:grpSp>
                  <p:nvGrpSpPr>
                    <p:cNvPr id="4" name="グループ化 3"/>
                    <p:cNvGrpSpPr/>
                    <p:nvPr/>
                  </p:nvGrpSpPr>
                  <p:grpSpPr>
                    <a:xfrm>
                      <a:off x="317584" y="86737"/>
                      <a:ext cx="9652956" cy="3190632"/>
                      <a:chOff x="317584" y="86737"/>
                      <a:chExt cx="9652956" cy="3190632"/>
                    </a:xfrm>
                  </p:grpSpPr>
                  <p:sp>
                    <p:nvSpPr>
                      <p:cNvPr id="5" name="角丸四角形 4"/>
                      <p:cNvSpPr/>
                      <p:nvPr/>
                    </p:nvSpPr>
                    <p:spPr>
                      <a:xfrm>
                        <a:off x="318478" y="906338"/>
                        <a:ext cx="1464485" cy="1064130"/>
                      </a:xfrm>
                      <a:prstGeom prst="roundRect">
                        <a:avLst>
                          <a:gd name="adj" fmla="val 0"/>
                        </a:avLst>
                      </a:prstGeom>
                      <a:solidFill>
                        <a:schemeClr val="bg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Meiryo UI" panose="020B0604030504040204" pitchFamily="50" charset="-128"/>
                            <a:ea typeface="Meiryo UI" panose="020B0604030504040204" pitchFamily="50" charset="-128"/>
                          </a:rPr>
                          <a:t>医療審議会</a:t>
                        </a:r>
                        <a:endParaRPr lang="en-US" altLang="ja-JP" sz="1400" b="1" dirty="0">
                          <a:solidFill>
                            <a:schemeClr val="tx1"/>
                          </a:solidFill>
                          <a:latin typeface="Meiryo UI" panose="020B0604030504040204" pitchFamily="50" charset="-128"/>
                          <a:ea typeface="Meiryo UI" panose="020B0604030504040204" pitchFamily="50" charset="-128"/>
                        </a:endParaRPr>
                      </a:p>
                    </p:txBody>
                  </p:sp>
                  <p:sp>
                    <p:nvSpPr>
                      <p:cNvPr id="6" name="角丸四角形 5"/>
                      <p:cNvSpPr/>
                      <p:nvPr/>
                    </p:nvSpPr>
                    <p:spPr>
                      <a:xfrm>
                        <a:off x="317584" y="2027655"/>
                        <a:ext cx="1464485" cy="1069458"/>
                      </a:xfrm>
                      <a:prstGeom prst="roundRect">
                        <a:avLst>
                          <a:gd name="adj" fmla="val 0"/>
                        </a:avLst>
                      </a:prstGeom>
                      <a:solidFill>
                        <a:schemeClr val="bg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Meiryo UI" panose="020B0604030504040204" pitchFamily="50" charset="-128"/>
                            <a:ea typeface="Meiryo UI" panose="020B0604030504040204" pitchFamily="50" charset="-128"/>
                          </a:rPr>
                          <a:t>働き方改革部会</a:t>
                        </a:r>
                        <a:endParaRPr lang="en-US" altLang="ja-JP" sz="1100" dirty="0">
                          <a:solidFill>
                            <a:schemeClr val="tx1"/>
                          </a:solidFill>
                          <a:latin typeface="Meiryo UI" panose="020B0604030504040204" pitchFamily="50" charset="-128"/>
                          <a:ea typeface="Meiryo UI" panose="020B0604030504040204" pitchFamily="50" charset="-128"/>
                        </a:endParaRPr>
                      </a:p>
                    </p:txBody>
                  </p:sp>
                  <p:grpSp>
                    <p:nvGrpSpPr>
                      <p:cNvPr id="7" name="グループ化 6"/>
                      <p:cNvGrpSpPr/>
                      <p:nvPr/>
                    </p:nvGrpSpPr>
                    <p:grpSpPr>
                      <a:xfrm>
                        <a:off x="6399205" y="942200"/>
                        <a:ext cx="3098118" cy="2187002"/>
                        <a:chOff x="6120060" y="4093992"/>
                        <a:chExt cx="3098118" cy="2187002"/>
                      </a:xfrm>
                    </p:grpSpPr>
                    <p:sp>
                      <p:nvSpPr>
                        <p:cNvPr id="16" name="テキスト ボックス 15"/>
                        <p:cNvSpPr txBox="1"/>
                        <p:nvPr/>
                      </p:nvSpPr>
                      <p:spPr>
                        <a:xfrm>
                          <a:off x="8941026" y="4100746"/>
                          <a:ext cx="277152" cy="2180248"/>
                        </a:xfrm>
                        <a:prstGeom prst="rect">
                          <a:avLst/>
                        </a:prstGeom>
                        <a:solidFill>
                          <a:schemeClr val="accent1">
                            <a:lumMod val="60000"/>
                            <a:lumOff val="40000"/>
                          </a:schemeClr>
                        </a:solidFill>
                        <a:ln w="25400">
                          <a:noFill/>
                        </a:ln>
                      </p:spPr>
                      <p:txBody>
                        <a:bodyPr vert="eaVert" wrap="square" lIns="0" tIns="0" rIns="0" bIns="0" rtlCol="0" anchor="ctr" anchorCtr="0">
                          <a:noAutofit/>
                        </a:bodyPr>
                        <a:lstStyle/>
                        <a:p>
                          <a:pPr>
                            <a:lnSpc>
                              <a:spcPts val="1600"/>
                            </a:lnSpc>
                          </a:pPr>
                          <a:r>
                            <a:rPr kumimoji="1" lang="ja-JP" altLang="en-US" sz="1300" b="1" dirty="0">
                              <a:latin typeface="Meiryo UI" panose="020B0604030504040204" pitchFamily="50" charset="-128"/>
                              <a:ea typeface="Meiryo UI" panose="020B0604030504040204" pitchFamily="50" charset="-128"/>
                            </a:rPr>
                            <a:t>　府　指定</a:t>
                          </a:r>
                          <a:endParaRPr kumimoji="1" lang="en-US" altLang="ja-JP" sz="1300" b="1" dirty="0">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7417863" y="4125926"/>
                          <a:ext cx="272927" cy="2142765"/>
                        </a:xfrm>
                        <a:prstGeom prst="rect">
                          <a:avLst/>
                        </a:prstGeom>
                        <a:solidFill>
                          <a:schemeClr val="accent1">
                            <a:lumMod val="60000"/>
                            <a:lumOff val="40000"/>
                          </a:schemeClr>
                        </a:solidFill>
                        <a:ln w="25400">
                          <a:noFill/>
                        </a:ln>
                      </p:spPr>
                      <p:txBody>
                        <a:bodyPr vert="eaVert" wrap="square" lIns="0" tIns="0" rIns="0" bIns="0" rtlCol="0" anchor="ctr" anchorCtr="0">
                          <a:noAutofit/>
                        </a:bodyPr>
                        <a:lstStyle/>
                        <a:p>
                          <a:pPr>
                            <a:lnSpc>
                              <a:spcPts val="1600"/>
                            </a:lnSpc>
                          </a:pPr>
                          <a:r>
                            <a:rPr kumimoji="1" lang="ja-JP" altLang="en-US" sz="1300" b="1" dirty="0">
                              <a:latin typeface="Meiryo UI" panose="020B0604030504040204" pitchFamily="50" charset="-128"/>
                              <a:ea typeface="Meiryo UI" panose="020B0604030504040204" pitchFamily="50" charset="-128"/>
                            </a:rPr>
                            <a:t>　府　指定</a:t>
                          </a:r>
                          <a:endParaRPr kumimoji="1" lang="en-US" altLang="ja-JP" sz="1300" b="1" dirty="0">
                            <a:latin typeface="Meiryo UI" panose="020B0604030504040204" pitchFamily="50" charset="-128"/>
                            <a:ea typeface="Meiryo UI" panose="020B0604030504040204" pitchFamily="50" charset="-128"/>
                          </a:endParaRPr>
                        </a:p>
                      </p:txBody>
                    </p:sp>
                    <p:sp>
                      <p:nvSpPr>
                        <p:cNvPr id="19" name="右矢印 18"/>
                        <p:cNvSpPr/>
                        <p:nvPr/>
                      </p:nvSpPr>
                      <p:spPr>
                        <a:xfrm>
                          <a:off x="6120060" y="4093992"/>
                          <a:ext cx="966580" cy="2154913"/>
                        </a:xfrm>
                        <a:prstGeom prst="rightArrow">
                          <a:avLst>
                            <a:gd name="adj1" fmla="val 100000"/>
                            <a:gd name="adj2" fmla="val 16774"/>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36000"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第一期</a:t>
                          </a:r>
                          <a:endParaRPr kumimoji="1" lang="en-US" altLang="ja-JP" sz="1100" b="1" dirty="0">
                            <a:solidFill>
                              <a:schemeClr val="tx1"/>
                            </a:solidFill>
                            <a:latin typeface="Meiryo UI" panose="020B0604030504040204" pitchFamily="50" charset="-128"/>
                            <a:ea typeface="Meiryo UI" panose="020B0604030504040204" pitchFamily="50" charset="-128"/>
                          </a:endParaRPr>
                        </a:p>
                        <a:p>
                          <a:pPr algn="ctr"/>
                          <a:r>
                            <a:rPr kumimoji="1" lang="ja-JP" altLang="en-US" sz="1100" b="1" dirty="0">
                              <a:solidFill>
                                <a:schemeClr val="tx1"/>
                              </a:solidFill>
                              <a:latin typeface="Meiryo UI" panose="020B0604030504040204" pitchFamily="50" charset="-128"/>
                              <a:ea typeface="Meiryo UI" panose="020B0604030504040204" pitchFamily="50" charset="-128"/>
                            </a:rPr>
                            <a:t>申請</a:t>
                          </a:r>
                          <a:endParaRPr kumimoji="1" lang="en-US" altLang="ja-JP" sz="1100" b="1" dirty="0">
                            <a:solidFill>
                              <a:schemeClr val="tx1"/>
                            </a:solidFill>
                            <a:latin typeface="Meiryo UI" panose="020B0604030504040204" pitchFamily="50" charset="-128"/>
                            <a:ea typeface="Meiryo UI" panose="020B0604030504040204" pitchFamily="50" charset="-128"/>
                          </a:endParaRPr>
                        </a:p>
                        <a:p>
                          <a:pPr algn="ctr"/>
                          <a:r>
                            <a:rPr kumimoji="1" lang="ja-JP" altLang="en-US" sz="1100" b="1" dirty="0">
                              <a:solidFill>
                                <a:schemeClr val="tx1"/>
                              </a:solidFill>
                              <a:latin typeface="Meiryo UI" panose="020B0604030504040204" pitchFamily="50" charset="-128"/>
                              <a:ea typeface="Meiryo UI" panose="020B0604030504040204" pitchFamily="50" charset="-128"/>
                            </a:rPr>
                            <a:t>受付</a:t>
                          </a:r>
                        </a:p>
                      </p:txBody>
                    </p:sp>
                    <p:sp>
                      <p:nvSpPr>
                        <p:cNvPr id="20" name="右矢印 19"/>
                        <p:cNvSpPr/>
                        <p:nvPr/>
                      </p:nvSpPr>
                      <p:spPr>
                        <a:xfrm>
                          <a:off x="7742906" y="4138229"/>
                          <a:ext cx="913498" cy="2142765"/>
                        </a:xfrm>
                        <a:prstGeom prst="rightArrow">
                          <a:avLst>
                            <a:gd name="adj1" fmla="val 100000"/>
                            <a:gd name="adj2" fmla="val 16774"/>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36000"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第二期</a:t>
                          </a:r>
                          <a:endParaRPr kumimoji="1" lang="en-US" altLang="ja-JP" sz="1100" b="1" dirty="0">
                            <a:solidFill>
                              <a:schemeClr val="tx1"/>
                            </a:solidFill>
                            <a:latin typeface="Meiryo UI" panose="020B0604030504040204" pitchFamily="50" charset="-128"/>
                            <a:ea typeface="Meiryo UI" panose="020B0604030504040204" pitchFamily="50" charset="-128"/>
                          </a:endParaRPr>
                        </a:p>
                        <a:p>
                          <a:pPr algn="ctr"/>
                          <a:r>
                            <a:rPr kumimoji="1" lang="ja-JP" altLang="en-US" sz="1100" b="1" dirty="0">
                              <a:solidFill>
                                <a:schemeClr val="tx1"/>
                              </a:solidFill>
                              <a:latin typeface="Meiryo UI" panose="020B0604030504040204" pitchFamily="50" charset="-128"/>
                              <a:ea typeface="Meiryo UI" panose="020B0604030504040204" pitchFamily="50" charset="-128"/>
                            </a:rPr>
                            <a:t>申請</a:t>
                          </a:r>
                          <a:endParaRPr kumimoji="1" lang="en-US" altLang="ja-JP" sz="1100" b="1" dirty="0">
                            <a:solidFill>
                              <a:schemeClr val="tx1"/>
                            </a:solidFill>
                            <a:latin typeface="Meiryo UI" panose="020B0604030504040204" pitchFamily="50" charset="-128"/>
                            <a:ea typeface="Meiryo UI" panose="020B0604030504040204" pitchFamily="50" charset="-128"/>
                          </a:endParaRPr>
                        </a:p>
                        <a:p>
                          <a:pPr algn="ctr"/>
                          <a:r>
                            <a:rPr kumimoji="1" lang="ja-JP" altLang="en-US" sz="1100" b="1" dirty="0">
                              <a:solidFill>
                                <a:schemeClr val="tx1"/>
                              </a:solidFill>
                              <a:latin typeface="Meiryo UI" panose="020B0604030504040204" pitchFamily="50" charset="-128"/>
                              <a:ea typeface="Meiryo UI" panose="020B0604030504040204" pitchFamily="50" charset="-128"/>
                            </a:rPr>
                            <a:t>受付</a:t>
                          </a:r>
                        </a:p>
                      </p:txBody>
                    </p:sp>
                    <p:sp>
                      <p:nvSpPr>
                        <p:cNvPr id="17" name="テキスト ボックス 16"/>
                        <p:cNvSpPr txBox="1"/>
                        <p:nvPr/>
                      </p:nvSpPr>
                      <p:spPr>
                        <a:xfrm>
                          <a:off x="7069604" y="5122150"/>
                          <a:ext cx="252000" cy="1116000"/>
                        </a:xfrm>
                        <a:prstGeom prst="rect">
                          <a:avLst/>
                        </a:prstGeom>
                        <a:solidFill>
                          <a:srgbClr val="002060"/>
                        </a:solidFill>
                        <a:ln w="25400">
                          <a:noFill/>
                        </a:ln>
                      </p:spPr>
                      <p:txBody>
                        <a:bodyPr vert="eaVert" wrap="square" lIns="0" tIns="0" rIns="0" bIns="0" rtlCol="0" anchor="ctr" anchorCtr="0">
                          <a:noAutofit/>
                        </a:bodyPr>
                        <a:lstStyle/>
                        <a:p>
                          <a:pPr>
                            <a:lnSpc>
                              <a:spcPts val="1600"/>
                            </a:lnSpc>
                          </a:pPr>
                          <a:r>
                            <a:rPr kumimoji="1" lang="ja-JP" altLang="en-US" sz="1300" b="1" dirty="0">
                              <a:solidFill>
                                <a:schemeClr val="bg1"/>
                              </a:solidFill>
                              <a:latin typeface="Meiryo UI" panose="020B0604030504040204" pitchFamily="50" charset="-128"/>
                              <a:ea typeface="Meiryo UI" panose="020B0604030504040204" pitchFamily="50" charset="-128"/>
                            </a:rPr>
                            <a:t>　部会開催　</a:t>
                          </a:r>
                          <a:endParaRPr kumimoji="1" lang="en-US" altLang="ja-JP" sz="1300" b="1" dirty="0">
                            <a:solidFill>
                              <a:schemeClr val="bg1"/>
                            </a:solidFill>
                            <a:latin typeface="Meiryo UI" panose="020B0604030504040204" pitchFamily="50" charset="-128"/>
                            <a:ea typeface="Meiryo UI" panose="020B0604030504040204" pitchFamily="50" charset="-128"/>
                          </a:endParaRPr>
                        </a:p>
                      </p:txBody>
                    </p:sp>
                  </p:grpSp>
                  <p:sp>
                    <p:nvSpPr>
                      <p:cNvPr id="8" name="角丸四角形 7"/>
                      <p:cNvSpPr/>
                      <p:nvPr/>
                    </p:nvSpPr>
                    <p:spPr>
                      <a:xfrm>
                        <a:off x="1825163" y="88897"/>
                        <a:ext cx="4426487" cy="252000"/>
                      </a:xfrm>
                      <a:prstGeom prst="roundRect">
                        <a:avLst>
                          <a:gd name="adj" fmla="val 0"/>
                        </a:avLst>
                      </a:prstGeom>
                      <a:solidFill>
                        <a:schemeClr val="bg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Meiryo UI" panose="020B0604030504040204" pitchFamily="50" charset="-128"/>
                            <a:ea typeface="Meiryo UI" panose="020B0604030504040204" pitchFamily="50" charset="-128"/>
                          </a:rPr>
                          <a:t>令和４年度　　　　　　　　　　　　</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9" name="角丸四角形 8"/>
                      <p:cNvSpPr/>
                      <p:nvPr/>
                    </p:nvSpPr>
                    <p:spPr>
                      <a:xfrm>
                        <a:off x="6315797" y="86737"/>
                        <a:ext cx="3546262" cy="243915"/>
                      </a:xfrm>
                      <a:prstGeom prst="roundRect">
                        <a:avLst>
                          <a:gd name="adj" fmla="val 0"/>
                        </a:avLst>
                      </a:prstGeom>
                      <a:solidFill>
                        <a:schemeClr val="bg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Meiryo UI" panose="020B0604030504040204" pitchFamily="50" charset="-128"/>
                            <a:ea typeface="Meiryo UI" panose="020B0604030504040204" pitchFamily="50" charset="-128"/>
                          </a:rPr>
                          <a:t>令和５年度</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3323943" y="2015728"/>
                        <a:ext cx="1570029" cy="1081386"/>
                      </a:xfrm>
                      <a:prstGeom prst="rect">
                        <a:avLst/>
                      </a:prstGeom>
                      <a:solidFill>
                        <a:srgbClr val="002060"/>
                      </a:solidFill>
                      <a:ln w="25400">
                        <a:noFill/>
                      </a:ln>
                    </p:spPr>
                    <p:txBody>
                      <a:bodyPr vert="horz" wrap="square" lIns="0" tIns="0" rIns="0" bIns="0" rtlCol="0" anchor="ctr" anchorCtr="0">
                        <a:noAutofit/>
                      </a:bodyPr>
                      <a:lstStyle/>
                      <a:p>
                        <a:pPr algn="ctr">
                          <a:lnSpc>
                            <a:spcPts val="1600"/>
                          </a:lnSpc>
                        </a:pPr>
                        <a:endParaRPr kumimoji="1" lang="en-US" altLang="ja-JP" sz="1200" b="1" dirty="0">
                          <a:solidFill>
                            <a:schemeClr val="bg1"/>
                          </a:solidFill>
                          <a:latin typeface="Meiryo UI" panose="020B0604030504040204" pitchFamily="50" charset="-128"/>
                          <a:ea typeface="Meiryo UI" panose="020B0604030504040204" pitchFamily="50" charset="-128"/>
                        </a:endParaRPr>
                      </a:p>
                      <a:p>
                        <a:pPr algn="ctr">
                          <a:lnSpc>
                            <a:spcPts val="1600"/>
                          </a:lnSpc>
                        </a:pPr>
                        <a:r>
                          <a:rPr kumimoji="1" lang="ja-JP" altLang="en-US" sz="1200" b="1" dirty="0">
                            <a:solidFill>
                              <a:schemeClr val="bg1"/>
                            </a:solidFill>
                            <a:latin typeface="Meiryo UI" panose="020B0604030504040204" pitchFamily="50" charset="-128"/>
                            <a:ea typeface="Meiryo UI" panose="020B0604030504040204" pitchFamily="50" charset="-128"/>
                          </a:rPr>
                          <a:t>働き方改革に関する</a:t>
                        </a:r>
                        <a:endParaRPr kumimoji="1" lang="en-US" altLang="ja-JP" sz="1200" b="1" dirty="0">
                          <a:solidFill>
                            <a:schemeClr val="bg1"/>
                          </a:solidFill>
                          <a:latin typeface="Meiryo UI" panose="020B0604030504040204" pitchFamily="50" charset="-128"/>
                          <a:ea typeface="Meiryo UI" panose="020B0604030504040204" pitchFamily="50" charset="-128"/>
                        </a:endParaRPr>
                      </a:p>
                      <a:p>
                        <a:pPr algn="ctr">
                          <a:lnSpc>
                            <a:spcPts val="1600"/>
                          </a:lnSpc>
                        </a:pPr>
                        <a:r>
                          <a:rPr kumimoji="1" lang="ja-JP" altLang="en-US" sz="1200" b="1" dirty="0">
                            <a:solidFill>
                              <a:schemeClr val="bg1"/>
                            </a:solidFill>
                            <a:latin typeface="Meiryo UI" panose="020B0604030504040204" pitchFamily="50" charset="-128"/>
                            <a:ea typeface="Meiryo UI" panose="020B0604030504040204" pitchFamily="50" charset="-128"/>
                          </a:rPr>
                          <a:t>事項について協議</a:t>
                        </a:r>
                        <a:endParaRPr kumimoji="1" lang="en-US" altLang="ja-JP" sz="1200" b="1" dirty="0">
                          <a:solidFill>
                            <a:schemeClr val="bg1"/>
                          </a:solidFill>
                          <a:latin typeface="Meiryo UI" panose="020B0604030504040204" pitchFamily="50" charset="-128"/>
                          <a:ea typeface="Meiryo UI" panose="020B0604030504040204" pitchFamily="50" charset="-128"/>
                        </a:endParaRPr>
                      </a:p>
                      <a:p>
                        <a:pPr algn="ctr">
                          <a:lnSpc>
                            <a:spcPts val="1600"/>
                          </a:lnSpc>
                        </a:pPr>
                        <a:r>
                          <a:rPr kumimoji="1" lang="ja-JP" altLang="en-US" sz="1200" b="1" dirty="0">
                            <a:solidFill>
                              <a:schemeClr val="bg1"/>
                            </a:solidFill>
                            <a:latin typeface="Meiryo UI" panose="020B0604030504040204" pitchFamily="50" charset="-128"/>
                            <a:ea typeface="Meiryo UI" panose="020B0604030504040204" pitchFamily="50" charset="-128"/>
                          </a:rPr>
                          <a:t>（</a:t>
                        </a:r>
                        <a:r>
                          <a:rPr kumimoji="1" lang="en-US" altLang="ja-JP" sz="1200" b="1" dirty="0">
                            <a:solidFill>
                              <a:schemeClr val="bg1"/>
                            </a:solidFill>
                            <a:latin typeface="Meiryo UI" panose="020B0604030504040204" pitchFamily="50" charset="-128"/>
                            <a:ea typeface="Meiryo UI" panose="020B0604030504040204" pitchFamily="50" charset="-128"/>
                          </a:rPr>
                          <a:t>B</a:t>
                        </a:r>
                        <a:r>
                          <a:rPr kumimoji="1" lang="ja-JP" altLang="en-US" sz="1200" b="1" dirty="0">
                            <a:solidFill>
                              <a:schemeClr val="bg1"/>
                            </a:solidFill>
                            <a:latin typeface="Meiryo UI" panose="020B0604030504040204" pitchFamily="50" charset="-128"/>
                            <a:ea typeface="Meiryo UI" panose="020B0604030504040204" pitchFamily="50" charset="-128"/>
                          </a:rPr>
                          <a:t>水準審査基準等）</a:t>
                        </a:r>
                        <a:endParaRPr kumimoji="1" lang="en-US" altLang="ja-JP" sz="1200" b="1" dirty="0">
                          <a:solidFill>
                            <a:schemeClr val="bg1"/>
                          </a:solidFill>
                          <a:latin typeface="Meiryo UI" panose="020B0604030504040204" pitchFamily="50" charset="-128"/>
                          <a:ea typeface="Meiryo UI" panose="020B0604030504040204" pitchFamily="50" charset="-128"/>
                        </a:endParaRPr>
                      </a:p>
                      <a:p>
                        <a:pPr algn="ctr">
                          <a:lnSpc>
                            <a:spcPts val="1600"/>
                          </a:lnSpc>
                        </a:pPr>
                        <a:endParaRPr kumimoji="1" lang="en-US" altLang="ja-JP" sz="1200" b="1" dirty="0">
                          <a:solidFill>
                            <a:schemeClr val="bg1"/>
                          </a:solidFill>
                          <a:latin typeface="Meiryo UI" panose="020B0604030504040204" pitchFamily="50" charset="-128"/>
                          <a:ea typeface="Meiryo UI" panose="020B0604030504040204" pitchFamily="50" charset="-128"/>
                        </a:endParaRPr>
                      </a:p>
                      <a:p>
                        <a:pPr algn="ctr">
                          <a:lnSpc>
                            <a:spcPts val="1600"/>
                          </a:lnSpc>
                        </a:pPr>
                        <a:endParaRPr kumimoji="1" lang="en-US" altLang="ja-JP" sz="1200" b="1" dirty="0">
                          <a:solidFill>
                            <a:schemeClr val="bg1"/>
                          </a:solidFill>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5796760" y="926108"/>
                        <a:ext cx="420382" cy="1122759"/>
                      </a:xfrm>
                      <a:prstGeom prst="rect">
                        <a:avLst/>
                      </a:prstGeom>
                      <a:solidFill>
                        <a:srgbClr val="002060"/>
                      </a:solidFill>
                      <a:ln w="25400">
                        <a:noFill/>
                      </a:ln>
                    </p:spPr>
                    <p:txBody>
                      <a:bodyPr vert="horz" wrap="square" lIns="36000" tIns="0" rIns="36000" bIns="0" rtlCol="0" anchor="ctr" anchorCtr="0">
                        <a:noAutofit/>
                      </a:bodyPr>
                      <a:lstStyle/>
                      <a:p>
                        <a:pPr algn="ctr">
                          <a:lnSpc>
                            <a:spcPts val="1600"/>
                          </a:lnSpc>
                        </a:pPr>
                        <a:r>
                          <a:rPr kumimoji="1" lang="ja-JP" altLang="en-US" sz="1200" b="1" dirty="0">
                            <a:solidFill>
                              <a:schemeClr val="bg1"/>
                            </a:solidFill>
                            <a:latin typeface="Meiryo UI" panose="020B0604030504040204" pitchFamily="50" charset="-128"/>
                            <a:ea typeface="Meiryo UI" panose="020B0604030504040204" pitchFamily="50" charset="-128"/>
                          </a:rPr>
                          <a:t>部会</a:t>
                        </a:r>
                        <a:endParaRPr kumimoji="1" lang="en-US" altLang="ja-JP" sz="1200" b="1" dirty="0">
                          <a:solidFill>
                            <a:schemeClr val="bg1"/>
                          </a:solidFill>
                          <a:latin typeface="Meiryo UI" panose="020B0604030504040204" pitchFamily="50" charset="-128"/>
                          <a:ea typeface="Meiryo UI" panose="020B0604030504040204" pitchFamily="50" charset="-128"/>
                        </a:endParaRPr>
                      </a:p>
                      <a:p>
                        <a:pPr algn="ctr">
                          <a:lnSpc>
                            <a:spcPts val="1600"/>
                          </a:lnSpc>
                        </a:pPr>
                        <a:r>
                          <a:rPr kumimoji="1" lang="ja-JP" altLang="en-US" sz="1200" b="1" dirty="0">
                            <a:solidFill>
                              <a:schemeClr val="bg1"/>
                            </a:solidFill>
                            <a:latin typeface="Meiryo UI" panose="020B0604030504040204" pitchFamily="50" charset="-128"/>
                            <a:ea typeface="Meiryo UI" panose="020B0604030504040204" pitchFamily="50" charset="-128"/>
                          </a:rPr>
                          <a:t>報告</a:t>
                        </a:r>
                        <a:endParaRPr kumimoji="1" lang="en-US" altLang="ja-JP" sz="1200" b="1" dirty="0">
                          <a:solidFill>
                            <a:schemeClr val="bg1"/>
                          </a:solidFill>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1989544" y="958391"/>
                        <a:ext cx="1296976" cy="960023"/>
                      </a:xfrm>
                      <a:prstGeom prst="rect">
                        <a:avLst/>
                      </a:prstGeom>
                      <a:solidFill>
                        <a:srgbClr val="002060"/>
                      </a:solidFill>
                      <a:ln w="25400">
                        <a:noFill/>
                      </a:ln>
                    </p:spPr>
                    <p:txBody>
                      <a:bodyPr vert="horz" wrap="square" lIns="36000" tIns="0" rIns="36000" bIns="0" rtlCol="0" anchor="ctr" anchorCtr="0">
                        <a:noAutofit/>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部会設置</a:t>
                        </a:r>
                        <a:endParaRPr kumimoji="1" lang="en-US" altLang="ja-JP" sz="1200" b="1" dirty="0">
                          <a:solidFill>
                            <a:schemeClr val="bg1"/>
                          </a:solidFill>
                          <a:latin typeface="Meiryo UI" panose="020B0604030504040204" pitchFamily="50" charset="-128"/>
                          <a:ea typeface="Meiryo UI" panose="020B0604030504040204" pitchFamily="50" charset="-128"/>
                        </a:endParaRPr>
                      </a:p>
                      <a:p>
                        <a:pPr algn="ctr"/>
                        <a:r>
                          <a:rPr kumimoji="1" lang="ja-JP" altLang="en-US" sz="1200" b="1" dirty="0">
                            <a:solidFill>
                              <a:schemeClr val="bg1"/>
                            </a:solidFill>
                            <a:latin typeface="Meiryo UI" panose="020B0604030504040204" pitchFamily="50" charset="-128"/>
                            <a:ea typeface="Meiryo UI" panose="020B0604030504040204" pitchFamily="50" charset="-128"/>
                          </a:rPr>
                          <a:t>持ち回り承認</a:t>
                        </a:r>
                        <a:endParaRPr kumimoji="1" lang="en-US" altLang="ja-JP" sz="1200" b="1" dirty="0">
                          <a:solidFill>
                            <a:schemeClr val="bg1"/>
                          </a:solidFill>
                          <a:latin typeface="Meiryo UI" panose="020B0604030504040204" pitchFamily="50" charset="-128"/>
                          <a:ea typeface="Meiryo UI" panose="020B0604030504040204" pitchFamily="50" charset="-128"/>
                        </a:endParaRPr>
                      </a:p>
                      <a:p>
                        <a:pPr algn="ctr">
                          <a:lnSpc>
                            <a:spcPts val="700"/>
                          </a:lnSpc>
                        </a:pPr>
                        <a:endParaRPr kumimoji="1" lang="en-US" altLang="ja-JP" sz="1200" b="1" dirty="0">
                          <a:solidFill>
                            <a:schemeClr val="bg1"/>
                          </a:solidFill>
                          <a:latin typeface="Meiryo UI" panose="020B0604030504040204" pitchFamily="50" charset="-128"/>
                          <a:ea typeface="Meiryo UI" panose="020B0604030504040204" pitchFamily="50" charset="-128"/>
                        </a:endParaRPr>
                      </a:p>
                      <a:p>
                        <a:pPr algn="ctr"/>
                        <a:r>
                          <a:rPr kumimoji="1" lang="ja-JP" altLang="en-US" sz="1200" b="1" dirty="0">
                            <a:solidFill>
                              <a:schemeClr val="bg1"/>
                            </a:solidFill>
                            <a:latin typeface="Meiryo UI" panose="020B0604030504040204" pitchFamily="50" charset="-128"/>
                            <a:ea typeface="Meiryo UI" panose="020B0604030504040204" pitchFamily="50" charset="-128"/>
                          </a:rPr>
                          <a:t>部会委員</a:t>
                        </a:r>
                        <a:endParaRPr kumimoji="1" lang="en-US" altLang="ja-JP" sz="1200" b="1" dirty="0">
                          <a:solidFill>
                            <a:schemeClr val="bg1"/>
                          </a:solidFill>
                          <a:latin typeface="Meiryo UI" panose="020B0604030504040204" pitchFamily="50" charset="-128"/>
                          <a:ea typeface="Meiryo UI" panose="020B0604030504040204" pitchFamily="50" charset="-128"/>
                        </a:endParaRPr>
                      </a:p>
                      <a:p>
                        <a:pPr algn="ctr"/>
                        <a:r>
                          <a:rPr kumimoji="1" lang="ja-JP" altLang="en-US" sz="1200" b="1" dirty="0">
                            <a:solidFill>
                              <a:schemeClr val="bg1"/>
                            </a:solidFill>
                            <a:latin typeface="Meiryo UI" panose="020B0604030504040204" pitchFamily="50" charset="-128"/>
                            <a:ea typeface="Meiryo UI" panose="020B0604030504040204" pitchFamily="50" charset="-128"/>
                          </a:rPr>
                          <a:t>要綱</a:t>
                        </a:r>
                        <a:endParaRPr kumimoji="1" lang="en-US" altLang="ja-JP" sz="1200" b="1" dirty="0">
                          <a:solidFill>
                            <a:schemeClr val="bg1"/>
                          </a:solidFill>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5179906" y="914180"/>
                        <a:ext cx="358700" cy="2363189"/>
                      </a:xfrm>
                      <a:prstGeom prst="rect">
                        <a:avLst/>
                      </a:prstGeom>
                      <a:solidFill>
                        <a:schemeClr val="accent1">
                          <a:lumMod val="60000"/>
                          <a:lumOff val="40000"/>
                        </a:schemeClr>
                      </a:solidFill>
                      <a:ln w="25400">
                        <a:noFill/>
                      </a:ln>
                    </p:spPr>
                    <p:txBody>
                      <a:bodyPr vert="eaVert" wrap="square" lIns="0" tIns="0" rIns="0" bIns="0" rtlCol="0" anchor="ctr" anchorCtr="0">
                        <a:noAutofit/>
                      </a:bodyPr>
                      <a:lstStyle/>
                      <a:p>
                        <a:pPr>
                          <a:lnSpc>
                            <a:spcPts val="1600"/>
                          </a:lnSpc>
                        </a:pPr>
                        <a:r>
                          <a:rPr kumimoji="1" lang="ja-JP" altLang="en-US" sz="1300" b="1" dirty="0">
                            <a:latin typeface="Meiryo UI" panose="020B0604030504040204" pitchFamily="50" charset="-128"/>
                            <a:ea typeface="Meiryo UI" panose="020B0604030504040204" pitchFamily="50" charset="-128"/>
                          </a:rPr>
                          <a:t>　府　審査基準等を府ＨＰ公表</a:t>
                        </a:r>
                        <a:endParaRPr kumimoji="1" lang="en-US" altLang="ja-JP" sz="1300" b="1"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9550158" y="960565"/>
                        <a:ext cx="420382" cy="1122759"/>
                      </a:xfrm>
                      <a:prstGeom prst="rect">
                        <a:avLst/>
                      </a:prstGeom>
                      <a:solidFill>
                        <a:srgbClr val="002060"/>
                      </a:solidFill>
                      <a:ln w="25400">
                        <a:noFill/>
                      </a:ln>
                    </p:spPr>
                    <p:txBody>
                      <a:bodyPr vert="horz" wrap="square" lIns="36000" tIns="0" rIns="36000" bIns="0" rtlCol="0" anchor="ctr" anchorCtr="0">
                        <a:noAutofit/>
                      </a:bodyPr>
                      <a:lstStyle/>
                      <a:p>
                        <a:pPr algn="ctr">
                          <a:lnSpc>
                            <a:spcPts val="1600"/>
                          </a:lnSpc>
                        </a:pPr>
                        <a:r>
                          <a:rPr kumimoji="1" lang="ja-JP" altLang="en-US" sz="1200" b="1" dirty="0">
                            <a:solidFill>
                              <a:schemeClr val="bg1"/>
                            </a:solidFill>
                            <a:latin typeface="Meiryo UI" panose="020B0604030504040204" pitchFamily="50" charset="-128"/>
                            <a:ea typeface="Meiryo UI" panose="020B0604030504040204" pitchFamily="50" charset="-128"/>
                          </a:rPr>
                          <a:t>部会</a:t>
                        </a:r>
                        <a:endParaRPr kumimoji="1" lang="en-US" altLang="ja-JP" sz="1200" b="1" dirty="0">
                          <a:solidFill>
                            <a:schemeClr val="bg1"/>
                          </a:solidFill>
                          <a:latin typeface="Meiryo UI" panose="020B0604030504040204" pitchFamily="50" charset="-128"/>
                          <a:ea typeface="Meiryo UI" panose="020B0604030504040204" pitchFamily="50" charset="-128"/>
                        </a:endParaRPr>
                      </a:p>
                      <a:p>
                        <a:pPr algn="ctr">
                          <a:lnSpc>
                            <a:spcPts val="1600"/>
                          </a:lnSpc>
                        </a:pPr>
                        <a:r>
                          <a:rPr kumimoji="1" lang="ja-JP" altLang="en-US" sz="1200" b="1" dirty="0">
                            <a:solidFill>
                              <a:schemeClr val="bg1"/>
                            </a:solidFill>
                            <a:latin typeface="Meiryo UI" panose="020B0604030504040204" pitchFamily="50" charset="-128"/>
                            <a:ea typeface="Meiryo UI" panose="020B0604030504040204" pitchFamily="50" charset="-128"/>
                          </a:rPr>
                          <a:t>報告</a:t>
                        </a:r>
                        <a:endParaRPr kumimoji="1" lang="en-US" altLang="ja-JP" sz="1200" b="1" dirty="0">
                          <a:solidFill>
                            <a:schemeClr val="bg1"/>
                          </a:solidFill>
                          <a:latin typeface="Meiryo UI" panose="020B0604030504040204" pitchFamily="50" charset="-128"/>
                          <a:ea typeface="Meiryo UI" panose="020B0604030504040204" pitchFamily="50" charset="-128"/>
                        </a:endParaRPr>
                      </a:p>
                    </p:txBody>
                  </p:sp>
                </p:grpSp>
                <p:sp>
                  <p:nvSpPr>
                    <p:cNvPr id="3" name="テキスト ボックス 2"/>
                    <p:cNvSpPr txBox="1"/>
                    <p:nvPr/>
                  </p:nvSpPr>
                  <p:spPr>
                    <a:xfrm>
                      <a:off x="8919479" y="1994962"/>
                      <a:ext cx="252000" cy="1116000"/>
                    </a:xfrm>
                    <a:prstGeom prst="rect">
                      <a:avLst/>
                    </a:prstGeom>
                    <a:solidFill>
                      <a:srgbClr val="002060"/>
                    </a:solidFill>
                    <a:ln w="25400">
                      <a:noFill/>
                    </a:ln>
                  </p:spPr>
                  <p:txBody>
                    <a:bodyPr vert="eaVert" wrap="square" lIns="0" tIns="0" rIns="0" bIns="0" rtlCol="0" anchor="ctr" anchorCtr="0">
                      <a:noAutofit/>
                    </a:bodyPr>
                    <a:lstStyle/>
                    <a:p>
                      <a:pPr>
                        <a:lnSpc>
                          <a:spcPts val="1600"/>
                        </a:lnSpc>
                      </a:pPr>
                      <a:r>
                        <a:rPr kumimoji="1" lang="ja-JP" altLang="en-US" sz="1300" b="1" dirty="0">
                          <a:solidFill>
                            <a:schemeClr val="bg1"/>
                          </a:solidFill>
                          <a:latin typeface="Meiryo UI" panose="020B0604030504040204" pitchFamily="50" charset="-128"/>
                          <a:ea typeface="Meiryo UI" panose="020B0604030504040204" pitchFamily="50" charset="-128"/>
                        </a:rPr>
                        <a:t>　部会開催</a:t>
                      </a:r>
                      <a:endParaRPr kumimoji="1" lang="en-US" altLang="ja-JP" sz="1300" b="1" dirty="0">
                        <a:solidFill>
                          <a:schemeClr val="bg1"/>
                        </a:solidFill>
                        <a:latin typeface="Meiryo UI" panose="020B0604030504040204" pitchFamily="50" charset="-128"/>
                        <a:ea typeface="Meiryo UI" panose="020B0604030504040204" pitchFamily="50" charset="-128"/>
                      </a:endParaRPr>
                    </a:p>
                  </p:txBody>
                </p:sp>
              </p:grpSp>
              <p:sp>
                <p:nvSpPr>
                  <p:cNvPr id="22" name="角丸四角形 21"/>
                  <p:cNvSpPr/>
                  <p:nvPr/>
                </p:nvSpPr>
                <p:spPr>
                  <a:xfrm>
                    <a:off x="5685683" y="914906"/>
                    <a:ext cx="489399" cy="353418"/>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３月</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grpSp>
            <p:sp>
              <p:nvSpPr>
                <p:cNvPr id="29" name="角丸四角形 28"/>
                <p:cNvSpPr/>
                <p:nvPr/>
              </p:nvSpPr>
              <p:spPr>
                <a:xfrm>
                  <a:off x="4873656" y="3769723"/>
                  <a:ext cx="761921" cy="337220"/>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１月～</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en-US" altLang="ja-JP" sz="1100" dirty="0">
                      <a:solidFill>
                        <a:schemeClr val="tx1"/>
                      </a:solidFill>
                      <a:latin typeface="Meiryo UI" panose="020B0604030504040204" pitchFamily="50" charset="-128"/>
                      <a:ea typeface="Meiryo UI" panose="020B0604030504040204" pitchFamily="50" charset="-128"/>
                    </a:rPr>
                    <a:t>2</a:t>
                  </a:r>
                  <a:r>
                    <a:rPr kumimoji="1" lang="ja-JP" altLang="en-US" sz="1100" dirty="0">
                      <a:solidFill>
                        <a:schemeClr val="tx1"/>
                      </a:solidFill>
                      <a:latin typeface="Meiryo UI" panose="020B0604030504040204" pitchFamily="50" charset="-128"/>
                      <a:ea typeface="Meiryo UI" panose="020B0604030504040204" pitchFamily="50" charset="-128"/>
                    </a:rPr>
                    <a:t>月上旬</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grpSp>
          <p:sp>
            <p:nvSpPr>
              <p:cNvPr id="32" name="角丸四角形 31"/>
              <p:cNvSpPr/>
              <p:nvPr/>
            </p:nvSpPr>
            <p:spPr>
              <a:xfrm>
                <a:off x="2036231" y="3190172"/>
                <a:ext cx="809449" cy="351518"/>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100" dirty="0">
                    <a:solidFill>
                      <a:schemeClr val="tx1"/>
                    </a:solidFill>
                    <a:latin typeface="Meiryo UI" panose="020B0604030504040204" pitchFamily="50" charset="-128"/>
                    <a:ea typeface="Meiryo UI" panose="020B0604030504040204" pitchFamily="50" charset="-128"/>
                  </a:rPr>
                  <a:t>11</a:t>
                </a:r>
                <a:r>
                  <a:rPr kumimoji="1" lang="ja-JP" altLang="en-US" sz="1100" dirty="0">
                    <a:solidFill>
                      <a:schemeClr val="tx1"/>
                    </a:solidFill>
                    <a:latin typeface="Meiryo UI" panose="020B0604030504040204" pitchFamily="50" charset="-128"/>
                    <a:ea typeface="Meiryo UI" panose="020B0604030504040204" pitchFamily="50" charset="-128"/>
                  </a:rPr>
                  <a:t>月</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33" name="角丸四角形 32"/>
              <p:cNvSpPr/>
              <p:nvPr/>
            </p:nvSpPr>
            <p:spPr>
              <a:xfrm>
                <a:off x="3380617" y="3190172"/>
                <a:ext cx="1080000" cy="361791"/>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100" dirty="0">
                    <a:solidFill>
                      <a:schemeClr val="tx1"/>
                    </a:solidFill>
                    <a:latin typeface="Meiryo UI" panose="020B0604030504040204" pitchFamily="50" charset="-128"/>
                    <a:ea typeface="Meiryo UI" panose="020B0604030504040204" pitchFamily="50" charset="-128"/>
                  </a:rPr>
                  <a:t>1/20</a:t>
                </a:r>
              </a:p>
              <a:p>
                <a:pPr algn="ctr"/>
                <a:r>
                  <a:rPr kumimoji="1" lang="ja-JP" altLang="en-US" sz="1100" dirty="0">
                    <a:solidFill>
                      <a:schemeClr val="tx1"/>
                    </a:solidFill>
                    <a:latin typeface="Meiryo UI" panose="020B0604030504040204" pitchFamily="50" charset="-128"/>
                    <a:ea typeface="Meiryo UI" panose="020B0604030504040204" pitchFamily="50" charset="-128"/>
                  </a:rPr>
                  <a:t>第１回会議</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grpSp>
        <p:sp>
          <p:nvSpPr>
            <p:cNvPr id="37" name="角丸四角形 36"/>
            <p:cNvSpPr/>
            <p:nvPr/>
          </p:nvSpPr>
          <p:spPr>
            <a:xfrm>
              <a:off x="6873893" y="3079490"/>
              <a:ext cx="252000" cy="1287168"/>
            </a:xfrm>
            <a:prstGeom prst="roundRect">
              <a:avLst>
                <a:gd name="adj" fmla="val 0"/>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eaVert" lIns="36000" tIns="0" rIns="36000" bIns="36000" rtlCol="0" anchor="ctr" anchorCtr="0"/>
            <a:lstStyle/>
            <a:p>
              <a:pPr algn="ctr"/>
              <a:r>
                <a:rPr kumimoji="1" lang="en-US" altLang="ja-JP" sz="1100" dirty="0">
                  <a:solidFill>
                    <a:schemeClr val="tx1"/>
                  </a:solidFill>
                  <a:latin typeface="Meiryo UI" panose="020B0604030504040204" pitchFamily="50" charset="-128"/>
                  <a:ea typeface="Meiryo UI" panose="020B0604030504040204" pitchFamily="50" charset="-128"/>
                </a:rPr>
                <a:t>8</a:t>
              </a:r>
              <a:r>
                <a:rPr kumimoji="1" lang="ja-JP" altLang="en-US" sz="1100" dirty="0">
                  <a:solidFill>
                    <a:schemeClr val="tx1"/>
                  </a:solidFill>
                  <a:latin typeface="Meiryo UI" panose="020B0604030504040204" pitchFamily="50" charset="-128"/>
                  <a:ea typeface="Meiryo UI" panose="020B0604030504040204" pitchFamily="50" charset="-128"/>
                </a:rPr>
                <a:t>月　書面確認</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40" name="角丸四角形 39"/>
            <p:cNvSpPr/>
            <p:nvPr/>
          </p:nvSpPr>
          <p:spPr>
            <a:xfrm>
              <a:off x="8489849" y="3079490"/>
              <a:ext cx="252000" cy="1287168"/>
            </a:xfrm>
            <a:prstGeom prst="roundRect">
              <a:avLst>
                <a:gd name="adj" fmla="val 0"/>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eaVert" lIns="0" tIns="0" rIns="0" bIns="36000" rtlCol="0" anchor="ctr" anchorCtr="0"/>
            <a:lstStyle/>
            <a:p>
              <a:pPr algn="ctr"/>
              <a:r>
                <a:rPr kumimoji="1" lang="en-US" altLang="ja-JP" sz="1100" dirty="0">
                  <a:solidFill>
                    <a:schemeClr val="tx1"/>
                  </a:solidFill>
                  <a:latin typeface="Meiryo UI" panose="020B0604030504040204" pitchFamily="50" charset="-128"/>
                  <a:ea typeface="Meiryo UI" panose="020B0604030504040204" pitchFamily="50" charset="-128"/>
                </a:rPr>
                <a:t>12</a:t>
              </a:r>
              <a:r>
                <a:rPr kumimoji="1" lang="ja-JP" altLang="en-US" sz="1100" dirty="0">
                  <a:solidFill>
                    <a:schemeClr val="tx1"/>
                  </a:solidFill>
                  <a:latin typeface="Meiryo UI" panose="020B0604030504040204" pitchFamily="50" charset="-128"/>
                  <a:ea typeface="Meiryo UI" panose="020B0604030504040204" pitchFamily="50" charset="-128"/>
                </a:rPr>
                <a:t>月　書面確認</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42" name="角丸四角形 41"/>
            <p:cNvSpPr/>
            <p:nvPr/>
          </p:nvSpPr>
          <p:spPr>
            <a:xfrm>
              <a:off x="7105322" y="2223441"/>
              <a:ext cx="489399" cy="353418"/>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９月</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43" name="角丸四角形 42"/>
            <p:cNvSpPr/>
            <p:nvPr/>
          </p:nvSpPr>
          <p:spPr>
            <a:xfrm>
              <a:off x="8720259" y="2228290"/>
              <a:ext cx="489399" cy="353418"/>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１月</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44" name="角丸四角形 43"/>
            <p:cNvSpPr/>
            <p:nvPr/>
          </p:nvSpPr>
          <p:spPr>
            <a:xfrm>
              <a:off x="6273469" y="2257025"/>
              <a:ext cx="684268" cy="328658"/>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５～７月</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45" name="角丸四角形 44"/>
            <p:cNvSpPr/>
            <p:nvPr/>
          </p:nvSpPr>
          <p:spPr>
            <a:xfrm>
              <a:off x="7895879" y="2251002"/>
              <a:ext cx="684268" cy="328658"/>
            </a:xfrm>
            <a:prstGeom prst="roundRect">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９～</a:t>
              </a:r>
              <a:r>
                <a:rPr kumimoji="1" lang="en-US" altLang="ja-JP" sz="1100" dirty="0">
                  <a:solidFill>
                    <a:schemeClr val="tx1"/>
                  </a:solidFill>
                  <a:latin typeface="Meiryo UI" panose="020B0604030504040204" pitchFamily="50" charset="-128"/>
                  <a:ea typeface="Meiryo UI" panose="020B0604030504040204" pitchFamily="50" charset="-128"/>
                </a:rPr>
                <a:t>11</a:t>
              </a:r>
              <a:r>
                <a:rPr kumimoji="1" lang="ja-JP" altLang="en-US" sz="1100" dirty="0">
                  <a:solidFill>
                    <a:schemeClr val="tx1"/>
                  </a:solidFill>
                  <a:latin typeface="Meiryo UI" panose="020B0604030504040204" pitchFamily="50" charset="-128"/>
                  <a:ea typeface="Meiryo UI" panose="020B0604030504040204" pitchFamily="50" charset="-128"/>
                </a:rPr>
                <a:t>月</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grpSp>
      <p:sp>
        <p:nvSpPr>
          <p:cNvPr id="46" name="正方形/長方形 45"/>
          <p:cNvSpPr/>
          <p:nvPr/>
        </p:nvSpPr>
        <p:spPr>
          <a:xfrm>
            <a:off x="3848" y="1486376"/>
            <a:ext cx="9961808" cy="338554"/>
          </a:xfrm>
          <a:prstGeom prst="rect">
            <a:avLst/>
          </a:prstGeom>
        </p:spPr>
        <p:txBody>
          <a:bodyPr wrap="square">
            <a:spAutoFit/>
          </a:bodyPr>
          <a:lstStyle/>
          <a:p>
            <a:pPr>
              <a:spcAft>
                <a:spcPts val="0"/>
              </a:spcAft>
            </a:pPr>
            <a:r>
              <a:rPr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　　令和５年度は、下記のスケジュール案で、指定受付、調査審議を行っていく</a:t>
            </a:r>
            <a:endParaRPr lang="ja-JP" altLang="ja-JP" sz="1600" b="1" dirty="0">
              <a:latin typeface="Meiryo UI" panose="020B0604030504040204" pitchFamily="50" charset="-128"/>
              <a:ea typeface="Meiryo UI" panose="020B0604030504040204" pitchFamily="50" charset="-128"/>
              <a:cs typeface="ＭＳ Ｐゴシック" panose="020B0600070205080204" pitchFamily="50" charset="-128"/>
            </a:endParaRPr>
          </a:p>
        </p:txBody>
      </p:sp>
    </p:spTree>
    <p:extLst>
      <p:ext uri="{BB962C8B-B14F-4D97-AF65-F5344CB8AC3E}">
        <p14:creationId xmlns:p14="http://schemas.microsoft.com/office/powerpoint/2010/main" val="279394948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8455</TotalTime>
  <Words>1057</Words>
  <Application>Microsoft Office PowerPoint</Application>
  <PresentationFormat>A4 210 x 297 mm</PresentationFormat>
  <Paragraphs>110</Paragraphs>
  <Slides>3</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Meiryo UI</vt:lpstr>
      <vt:lpstr>ＭＳ Ｐゴシック</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松岡　勝康</dc:creator>
  <cp:lastModifiedBy>松岡　勝康</cp:lastModifiedBy>
  <cp:revision>573</cp:revision>
  <cp:lastPrinted>2023-01-19T09:16:40Z</cp:lastPrinted>
  <dcterms:created xsi:type="dcterms:W3CDTF">2022-04-09T05:47:21Z</dcterms:created>
  <dcterms:modified xsi:type="dcterms:W3CDTF">2023-02-22T03:50:42Z</dcterms:modified>
</cp:coreProperties>
</file>