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912" y="1152"/>
      </p:cViewPr>
      <p:guideLst>
        <p:guide orient="horz" pos="2160"/>
        <p:guide pos="312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33406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768150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322029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356273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345352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310724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3140806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9661139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139017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1397045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F697BF3-3C6C-4C5C-AEA7-FE9541A086A0}" type="datetimeFigureOut">
              <a:rPr kumimoji="1" lang="ja-JP" altLang="en-US" smtClean="0"/>
              <a:t>2015/7/13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2335075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697BF3-3C6C-4C5C-AEA7-FE9541A086A0}" type="datetimeFigureOut">
              <a:rPr kumimoji="1" lang="ja-JP" altLang="en-US" smtClean="0"/>
              <a:t>2015/7/13</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8EBD3-45BA-4570-B430-A80D2F53412F}" type="slidenum">
              <a:rPr kumimoji="1" lang="ja-JP" altLang="en-US" smtClean="0"/>
              <a:t>‹#›</a:t>
            </a:fld>
            <a:endParaRPr kumimoji="1" lang="ja-JP" altLang="en-US"/>
          </a:p>
        </p:txBody>
      </p:sp>
    </p:spTree>
    <p:extLst>
      <p:ext uri="{BB962C8B-B14F-4D97-AF65-F5344CB8AC3E}">
        <p14:creationId xmlns:p14="http://schemas.microsoft.com/office/powerpoint/2010/main" val="965670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085148" y="11421"/>
            <a:ext cx="3700052" cy="338554"/>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spAutoFit/>
          </a:bodyPr>
          <a:lstStyle/>
          <a:p>
            <a:pPr algn="ctr"/>
            <a:r>
              <a:rPr kumimoji="1" lang="ja-JP" altLang="en-US" sz="1600" b="1" dirty="0" smtClean="0">
                <a:latin typeface="HGｺﾞｼｯｸM" pitchFamily="49" charset="-128"/>
                <a:ea typeface="HGｺﾞｼｯｸM" pitchFamily="49" charset="-128"/>
              </a:rPr>
              <a:t>女性医師等就労環境改善事業（概要）</a:t>
            </a:r>
            <a:endParaRPr kumimoji="1" lang="ja-JP" altLang="en-US" sz="1600" b="1" dirty="0">
              <a:latin typeface="HGｺﾞｼｯｸM" pitchFamily="49" charset="-128"/>
              <a:ea typeface="HGｺﾞｼｯｸM" pitchFamily="49" charset="-128"/>
            </a:endParaRPr>
          </a:p>
        </p:txBody>
      </p:sp>
      <p:sp>
        <p:nvSpPr>
          <p:cNvPr id="7" name="テキスト ボックス 6"/>
          <p:cNvSpPr txBox="1"/>
          <p:nvPr/>
        </p:nvSpPr>
        <p:spPr>
          <a:xfrm>
            <a:off x="0" y="307257"/>
            <a:ext cx="9906000" cy="64633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r>
              <a:rPr lang="en-US" altLang="ja-JP" sz="1200" b="1" dirty="0" smtClean="0">
                <a:latin typeface="HGｺﾞｼｯｸM" pitchFamily="49" charset="-128"/>
                <a:ea typeface="HGｺﾞｼｯｸM" pitchFamily="49" charset="-128"/>
              </a:rPr>
              <a:t>【</a:t>
            </a:r>
            <a:r>
              <a:rPr lang="ja-JP" altLang="en-US" sz="1200" b="1" dirty="0" smtClean="0">
                <a:latin typeface="HGｺﾞｼｯｸM" pitchFamily="49" charset="-128"/>
                <a:ea typeface="HGｺﾞｼｯｸM" pitchFamily="49" charset="-128"/>
              </a:rPr>
              <a:t>目的</a:t>
            </a:r>
            <a:r>
              <a:rPr lang="en-US" altLang="ja-JP" sz="1200" b="1" dirty="0" smtClean="0">
                <a:latin typeface="HGｺﾞｼｯｸM" pitchFamily="49" charset="-128"/>
                <a:ea typeface="HGｺﾞｼｯｸM" pitchFamily="49" charset="-128"/>
              </a:rPr>
              <a:t>】</a:t>
            </a:r>
          </a:p>
          <a:p>
            <a:r>
              <a:rPr kumimoji="1" lang="ja-JP" altLang="en-US" sz="1200" dirty="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病院が実施する「医師の勤務環境の改善への取組」や「出産･育児･介護等により、休職･離職した女性医師等の復職支援への取組」を</a:t>
            </a:r>
            <a:r>
              <a:rPr kumimoji="1" lang="ja-JP" altLang="en-US" sz="1200" dirty="0" err="1" smtClean="0">
                <a:latin typeface="HG丸ｺﾞｼｯｸM-PRO" pitchFamily="50" charset="-128"/>
                <a:ea typeface="HG丸ｺﾞｼｯｸM-PRO" pitchFamily="50" charset="-128"/>
              </a:rPr>
              <a:t>支援す</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ることで、府内の女性医師等の離職防止や定着を図り、安定的な医師確保に資することを目的とする。</a:t>
            </a:r>
            <a:endParaRPr kumimoji="1" lang="ja-JP" altLang="en-US" sz="1200" dirty="0">
              <a:latin typeface="HG丸ｺﾞｼｯｸM-PRO" pitchFamily="50" charset="-128"/>
              <a:ea typeface="HG丸ｺﾞｼｯｸM-PRO" pitchFamily="50" charset="-128"/>
            </a:endParaRPr>
          </a:p>
        </p:txBody>
      </p:sp>
      <p:sp>
        <p:nvSpPr>
          <p:cNvPr id="8" name="テキスト ボックス 7"/>
          <p:cNvSpPr txBox="1"/>
          <p:nvPr/>
        </p:nvSpPr>
        <p:spPr>
          <a:xfrm>
            <a:off x="0" y="983610"/>
            <a:ext cx="9906000"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r>
              <a:rPr kumimoji="1" lang="en-US" altLang="ja-JP" sz="1200" b="1" dirty="0" smtClean="0">
                <a:latin typeface="HGｺﾞｼｯｸM" pitchFamily="49" charset="-128"/>
                <a:ea typeface="HGｺﾞｼｯｸM" pitchFamily="49" charset="-128"/>
              </a:rPr>
              <a:t>【</a:t>
            </a:r>
            <a:r>
              <a:rPr kumimoji="1" lang="ja-JP" altLang="en-US" sz="1200" b="1" dirty="0" smtClean="0">
                <a:latin typeface="HGｺﾞｼｯｸM" pitchFamily="49" charset="-128"/>
                <a:ea typeface="HGｺﾞｼｯｸM" pitchFamily="49" charset="-128"/>
              </a:rPr>
              <a:t>事業概要</a:t>
            </a:r>
            <a:r>
              <a:rPr kumimoji="1" lang="en-US" altLang="ja-JP" sz="1200" b="1" dirty="0" smtClean="0">
                <a:latin typeface="HGｺﾞｼｯｸM" pitchFamily="49" charset="-128"/>
                <a:ea typeface="HGｺﾞｼｯｸM" pitchFamily="49" charset="-128"/>
              </a:rPr>
              <a:t>】</a:t>
            </a: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病院に対し「就労環境改善事業」及び「復職支援研修事業」を実施する際に必要となる、代替医師の人件費や研修経費等の一部を補助する。</a:t>
            </a:r>
            <a:endParaRPr kumimoji="1" lang="ja-JP" altLang="en-US" sz="1200" dirty="0">
              <a:latin typeface="HG丸ｺﾞｼｯｸM-PRO" pitchFamily="50" charset="-128"/>
              <a:ea typeface="HG丸ｺﾞｼｯｸM-PRO" pitchFamily="50" charset="-128"/>
            </a:endParaRPr>
          </a:p>
        </p:txBody>
      </p:sp>
      <p:sp>
        <p:nvSpPr>
          <p:cNvPr id="9" name="テキスト ボックス 8"/>
          <p:cNvSpPr txBox="1"/>
          <p:nvPr/>
        </p:nvSpPr>
        <p:spPr>
          <a:xfrm>
            <a:off x="0" y="1470675"/>
            <a:ext cx="9906000" cy="563231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t">
            <a:spAutoFit/>
          </a:bodyPr>
          <a:lstStyle/>
          <a:p>
            <a:r>
              <a:rPr kumimoji="1" lang="en-US" altLang="ja-JP" sz="1200" b="1" dirty="0" smtClean="0">
                <a:latin typeface="HGｺﾞｼｯｸM" pitchFamily="49" charset="-128"/>
                <a:ea typeface="HGｺﾞｼｯｸM" pitchFamily="49" charset="-128"/>
              </a:rPr>
              <a:t>【</a:t>
            </a:r>
            <a:r>
              <a:rPr kumimoji="1" lang="ja-JP" altLang="en-US" sz="1200" b="1" dirty="0" smtClean="0">
                <a:latin typeface="HGｺﾞｼｯｸM" pitchFamily="49" charset="-128"/>
                <a:ea typeface="HGｺﾞｼｯｸM" pitchFamily="49" charset="-128"/>
              </a:rPr>
              <a:t>府補助制度の概要</a:t>
            </a:r>
            <a:r>
              <a:rPr kumimoji="1" lang="en-US" altLang="ja-JP" sz="1200" b="1" dirty="0" smtClean="0">
                <a:latin typeface="HGｺﾞｼｯｸM" pitchFamily="49" charset="-128"/>
                <a:ea typeface="HGｺﾞｼｯｸM" pitchFamily="49" charset="-128"/>
              </a:rPr>
              <a:t>】</a:t>
            </a: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①補助対象医療機関</a:t>
            </a:r>
            <a:endParaRPr lang="en-US" altLang="ja-JP" sz="1200" dirty="0" smtClean="0">
              <a:latin typeface="HG丸ｺﾞｼｯｸM-PRO" pitchFamily="50" charset="-128"/>
              <a:ea typeface="HG丸ｺﾞｼｯｸM-PRO" pitchFamily="50" charset="-128"/>
            </a:endParaRPr>
          </a:p>
          <a:p>
            <a:r>
              <a:rPr kumimoji="1" lang="ja-JP" altLang="en-US" sz="1200" dirty="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　・二次救急告示医療機関及び救命救急センター</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小児科を協力科とする二次救急告示医療機関のない二次医療圏では、広域初期小児救急医療を担う医療機関の後送病院として位置</a:t>
            </a:r>
            <a:endParaRPr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付け</a:t>
            </a:r>
            <a:r>
              <a:rPr kumimoji="1" lang="ja-JP" altLang="en-US" sz="1200" dirty="0" smtClean="0">
                <a:latin typeface="HG丸ｺﾞｼｯｸM-PRO" pitchFamily="50" charset="-128"/>
                <a:ea typeface="HG丸ｺﾞｼｯｸM-PRO" pitchFamily="50" charset="-128"/>
              </a:rPr>
              <a:t>られた病院を含む</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・総合周産期母子医療センター及び地域周産期母子医療センター</a:t>
            </a:r>
            <a:endParaRPr lang="en-US" altLang="ja-JP" sz="1200" dirty="0" smtClean="0">
              <a:latin typeface="HG丸ｺﾞｼｯｸM-PRO" pitchFamily="50" charset="-128"/>
              <a:ea typeface="HG丸ｺﾞｼｯｸM-PRO" pitchFamily="50" charset="-128"/>
            </a:endParaRPr>
          </a:p>
          <a:p>
            <a:endParaRPr kumimoji="1"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②補助対象事業</a:t>
            </a:r>
            <a:endParaRPr lang="en-US" altLang="ja-JP" sz="1200" dirty="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　　・就労環境改善事業</a:t>
            </a:r>
            <a:r>
              <a:rPr kumimoji="1" lang="en-US" altLang="ja-JP" sz="1200" dirty="0" smtClean="0">
                <a:latin typeface="HG丸ｺﾞｼｯｸM-PRO" pitchFamily="50" charset="-128"/>
                <a:ea typeface="HG丸ｺﾞｼｯｸM-PRO" pitchFamily="50" charset="-128"/>
              </a:rPr>
              <a:t>…</a:t>
            </a:r>
            <a:r>
              <a:rPr kumimoji="1" lang="ja-JP" altLang="en-US" sz="1200" dirty="0" smtClean="0">
                <a:latin typeface="HG丸ｺﾞｼｯｸM-PRO" pitchFamily="50" charset="-128"/>
                <a:ea typeface="HG丸ｺﾞｼｯｸM-PRO" pitchFamily="50" charset="-128"/>
              </a:rPr>
              <a:t>短時間正規雇用制度の活用</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宿日直、時間外勤務の減免</a:t>
            </a:r>
            <a:endParaRPr lang="en-US" altLang="ja-JP" sz="1200" dirty="0" smtClean="0">
              <a:latin typeface="HG丸ｺﾞｼｯｸM-PRO" pitchFamily="50" charset="-128"/>
              <a:ea typeface="HG丸ｺﾞｼｯｸM-PRO" pitchFamily="50" charset="-128"/>
            </a:endParaRPr>
          </a:p>
          <a:p>
            <a:r>
              <a:rPr kumimoji="1" lang="ja-JP" altLang="en-US" sz="1200" dirty="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　　　　　　　　　　　オンコールの免除（複数主治医制の導入）</a:t>
            </a:r>
            <a:endParaRPr kumimoji="1"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就労環境の改善策を検討する会議の開催</a:t>
            </a:r>
            <a:endParaRPr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その他、医師の就労環境の改善に係る取組（</a:t>
            </a:r>
            <a:r>
              <a:rPr lang="ja-JP" altLang="en-US" sz="1050" dirty="0" smtClean="0">
                <a:latin typeface="HG丸ｺﾞｼｯｸM-PRO" pitchFamily="50" charset="-128"/>
                <a:ea typeface="HG丸ｺﾞｼｯｸM-PRO" pitchFamily="50" charset="-128"/>
              </a:rPr>
              <a:t>例：ベビーシッターの利用、医師事務作業補助者</a:t>
            </a:r>
            <a:r>
              <a:rPr lang="en-US" altLang="ja-JP" sz="1050" dirty="0" smtClean="0">
                <a:latin typeface="HG丸ｺﾞｼｯｸM-PRO" pitchFamily="50" charset="-128"/>
                <a:ea typeface="HG丸ｺﾞｼｯｸM-PRO" pitchFamily="50" charset="-128"/>
              </a:rPr>
              <a:t>(</a:t>
            </a:r>
            <a:r>
              <a:rPr lang="ja-JP" altLang="en-US" sz="1050" dirty="0" smtClean="0">
                <a:latin typeface="HG丸ｺﾞｼｯｸM-PRO" pitchFamily="50" charset="-128"/>
                <a:ea typeface="HG丸ｺﾞｼｯｸM-PRO" pitchFamily="50" charset="-128"/>
              </a:rPr>
              <a:t>診療報酬の対象外</a:t>
            </a:r>
            <a:r>
              <a:rPr lang="en-US" altLang="ja-JP" sz="1050" dirty="0" smtClean="0">
                <a:latin typeface="HG丸ｺﾞｼｯｸM-PRO" pitchFamily="50" charset="-128"/>
                <a:ea typeface="HG丸ｺﾞｼｯｸM-PRO" pitchFamily="50" charset="-128"/>
              </a:rPr>
              <a:t>)</a:t>
            </a:r>
            <a:r>
              <a:rPr lang="ja-JP" altLang="en-US" sz="1050" dirty="0" smtClean="0">
                <a:latin typeface="HG丸ｺﾞｼｯｸM-PRO" pitchFamily="50" charset="-128"/>
                <a:ea typeface="HG丸ｺﾞｼｯｸM-PRO" pitchFamily="50" charset="-128"/>
              </a:rPr>
              <a:t>の配置 等）</a:t>
            </a:r>
            <a:endParaRPr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・復職支援研修事業</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休職または離職から復職する</a:t>
            </a:r>
            <a:r>
              <a:rPr lang="ja-JP" altLang="en-US" sz="1200" dirty="0">
                <a:latin typeface="HG丸ｺﾞｼｯｸM-PRO" pitchFamily="50" charset="-128"/>
                <a:ea typeface="HG丸ｺﾞｼｯｸM-PRO" pitchFamily="50" charset="-128"/>
              </a:rPr>
              <a:t>際</a:t>
            </a:r>
            <a:r>
              <a:rPr lang="ja-JP" altLang="en-US" sz="1200" dirty="0" smtClean="0">
                <a:latin typeface="HG丸ｺﾞｼｯｸM-PRO" pitchFamily="50" charset="-128"/>
                <a:ea typeface="HG丸ｺﾞｼｯｸM-PRO" pitchFamily="50" charset="-128"/>
              </a:rPr>
              <a:t>に、指導医のもとで実施する研修</a:t>
            </a:r>
            <a:endParaRPr lang="en-US" altLang="ja-JP" sz="1200" dirty="0" smtClean="0">
              <a:latin typeface="HG丸ｺﾞｼｯｸM-PRO" pitchFamily="50" charset="-128"/>
              <a:ea typeface="HG丸ｺﾞｼｯｸM-PRO" pitchFamily="50" charset="-128"/>
            </a:endParaRPr>
          </a:p>
          <a:p>
            <a:endParaRPr kumimoji="1" lang="en-US" altLang="ja-JP" sz="1200" dirty="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③補助対象経費</a:t>
            </a:r>
            <a:endParaRPr lang="en-US" altLang="ja-JP" sz="1200" dirty="0" smtClean="0">
              <a:latin typeface="HG丸ｺﾞｼｯｸM-PRO" pitchFamily="50" charset="-128"/>
              <a:ea typeface="HG丸ｺﾞｼｯｸM-PRO" pitchFamily="50" charset="-128"/>
            </a:endParaRPr>
          </a:p>
          <a:p>
            <a:r>
              <a:rPr kumimoji="1" lang="ja-JP" altLang="en-US" sz="1200" dirty="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　・就労環境改善事業</a:t>
            </a:r>
            <a:r>
              <a:rPr kumimoji="1" lang="en-US" altLang="ja-JP" sz="1200" dirty="0" smtClean="0">
                <a:latin typeface="HG丸ｺﾞｼｯｸM-PRO" pitchFamily="50" charset="-128"/>
                <a:ea typeface="HG丸ｺﾞｼｯｸM-PRO" pitchFamily="50" charset="-128"/>
              </a:rPr>
              <a:t>…</a:t>
            </a:r>
            <a:r>
              <a:rPr kumimoji="1" lang="ja-JP" altLang="en-US" sz="1200" dirty="0" smtClean="0">
                <a:latin typeface="HG丸ｺﾞｼｯｸM-PRO" pitchFamily="50" charset="-128"/>
                <a:ea typeface="HG丸ｺﾞｼｯｸM-PRO" pitchFamily="50" charset="-128"/>
              </a:rPr>
              <a:t>就労環境改善に取り組むために必要な代替職員経費</a:t>
            </a:r>
            <a:r>
              <a:rPr kumimoji="1" lang="en-US" altLang="ja-JP" sz="1200" baseline="30000" dirty="0" smtClean="0">
                <a:latin typeface="HG丸ｺﾞｼｯｸM-PRO" pitchFamily="50" charset="-128"/>
                <a:ea typeface="HG丸ｺﾞｼｯｸM-PRO" pitchFamily="50" charset="-128"/>
              </a:rPr>
              <a:t>※</a:t>
            </a:r>
            <a:r>
              <a:rPr kumimoji="1" lang="en-US" altLang="ja-JP" sz="1000" dirty="0" smtClean="0">
                <a:latin typeface="HG丸ｺﾞｼｯｸM-PRO" pitchFamily="50" charset="-128"/>
                <a:ea typeface="HG丸ｺﾞｼｯｸM-PRO" pitchFamily="50" charset="-128"/>
              </a:rPr>
              <a:t>(</a:t>
            </a:r>
            <a:r>
              <a:rPr kumimoji="1" lang="ja-JP" altLang="en-US" sz="1000" dirty="0" smtClean="0">
                <a:latin typeface="HG丸ｺﾞｼｯｸM-PRO" pitchFamily="50" charset="-128"/>
                <a:ea typeface="HG丸ｺﾞｼｯｸM-PRO" pitchFamily="50" charset="-128"/>
              </a:rPr>
              <a:t>謝金･人件費･手当</a:t>
            </a:r>
            <a:r>
              <a:rPr kumimoji="1" lang="en-US" altLang="ja-JP" sz="1000" dirty="0" smtClean="0">
                <a:latin typeface="HG丸ｺﾞｼｯｸM-PRO" pitchFamily="50" charset="-128"/>
                <a:ea typeface="HG丸ｺﾞｼｯｸM-PRO" pitchFamily="50" charset="-128"/>
              </a:rPr>
              <a:t>)</a:t>
            </a:r>
            <a:r>
              <a:rPr kumimoji="1" lang="ja-JP" altLang="en-US" sz="1200" dirty="0" err="1" smtClean="0">
                <a:latin typeface="HG丸ｺﾞｼｯｸM-PRO" pitchFamily="50" charset="-128"/>
                <a:ea typeface="HG丸ｺﾞｼｯｸM-PRO" pitchFamily="50" charset="-128"/>
              </a:rPr>
              <a:t>、</a:t>
            </a:r>
            <a:r>
              <a:rPr kumimoji="1" lang="ja-JP" altLang="en-US" sz="1200" dirty="0" smtClean="0">
                <a:latin typeface="HG丸ｺﾞｼｯｸM-PRO" pitchFamily="50" charset="-128"/>
                <a:ea typeface="HG丸ｺﾞｼｯｸM-PRO" pitchFamily="50" charset="-128"/>
              </a:rPr>
              <a:t>賃金、</a:t>
            </a:r>
            <a:r>
              <a:rPr lang="ja-JP" altLang="en-US" sz="1200" dirty="0" smtClean="0">
                <a:latin typeface="HG丸ｺﾞｼｯｸM-PRO" pitchFamily="50" charset="-128"/>
                <a:ea typeface="HG丸ｺﾞｼｯｸM-PRO" pitchFamily="50" charset="-128"/>
              </a:rPr>
              <a:t>報償費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謝金</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旅費、</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需用費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消耗品費･印刷製本費</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役務費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通信運搬費･雑役務費</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使用料及び賃借料、備品購入費、図書購入費、</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委託料</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上記経費に該当するもの</a:t>
            </a:r>
            <a:r>
              <a:rPr lang="en-US" altLang="ja-JP" sz="1000" dirty="0"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r>
              <a:rPr kumimoji="1"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kumimoji="1" lang="ja-JP" altLang="en-US" sz="1200" dirty="0" smtClean="0">
                <a:latin typeface="HG丸ｺﾞｼｯｸM-PRO" pitchFamily="50" charset="-128"/>
                <a:ea typeface="HG丸ｺﾞｼｯｸM-PRO" pitchFamily="50" charset="-128"/>
              </a:rPr>
              <a:t>代替職員経費は、女性医師等の短時間勤務や宿日直免除等の利用に伴う代替医師の人件費等とし、代替として</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kumimoji="1" lang="ja-JP" altLang="en-US" sz="1200" dirty="0" smtClean="0">
                <a:latin typeface="HG丸ｺﾞｼｯｸM-PRO" pitchFamily="50" charset="-128"/>
                <a:ea typeface="HG丸ｺﾞｼｯｸM-PRO" pitchFamily="50" charset="-128"/>
              </a:rPr>
              <a:t>勤務した部分に限る</a:t>
            </a:r>
            <a:endParaRPr kumimoji="1"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・復職支援研修事業</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病院が行う復職研修に必要な指導医経費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謝金･人件費･手当</a:t>
            </a:r>
            <a:r>
              <a:rPr lang="en-US" altLang="ja-JP" sz="1000" dirty="0" smtClean="0">
                <a:latin typeface="HG丸ｺﾞｼｯｸM-PRO" pitchFamily="50" charset="-128"/>
                <a:ea typeface="HG丸ｺﾞｼｯｸM-PRO" pitchFamily="50" charset="-128"/>
              </a:rPr>
              <a:t>)</a:t>
            </a:r>
            <a:r>
              <a:rPr lang="ja-JP" altLang="en-US" sz="10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賃金、報償費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謝金</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旅費、需用費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消耗品費･印刷製本費</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endParaRPr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役務費</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通信運搬費･雑役務費</a:t>
            </a:r>
            <a:r>
              <a:rPr lang="en-US" altLang="ja-JP" sz="1000" dirty="0" smtClean="0">
                <a:latin typeface="HG丸ｺﾞｼｯｸM-PRO" pitchFamily="50" charset="-128"/>
                <a:ea typeface="HG丸ｺﾞｼｯｸM-PRO" pitchFamily="50" charset="-128"/>
              </a:rPr>
              <a:t>)</a:t>
            </a:r>
            <a:r>
              <a:rPr lang="ja-JP" altLang="en-US" sz="1200" dirty="0" err="1"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使用料及び賃借料、備品購入費、図書購入費、委託料</a:t>
            </a:r>
            <a:r>
              <a:rPr lang="en-US" altLang="ja-JP" sz="1000" dirty="0" smtClean="0">
                <a:latin typeface="HG丸ｺﾞｼｯｸM-PRO" pitchFamily="50" charset="-128"/>
                <a:ea typeface="HG丸ｺﾞｼｯｸM-PRO" pitchFamily="50" charset="-128"/>
              </a:rPr>
              <a:t>(</a:t>
            </a:r>
            <a:r>
              <a:rPr lang="ja-JP" altLang="en-US" sz="1000" dirty="0" smtClean="0">
                <a:latin typeface="HG丸ｺﾞｼｯｸM-PRO" pitchFamily="50" charset="-128"/>
                <a:ea typeface="HG丸ｺﾞｼｯｸM-PRO" pitchFamily="50" charset="-128"/>
              </a:rPr>
              <a:t>上記経費に該当するもの</a:t>
            </a:r>
            <a:r>
              <a:rPr lang="en-US" altLang="ja-JP" sz="1000" dirty="0" smtClean="0">
                <a:latin typeface="HG丸ｺﾞｼｯｸM-PRO" pitchFamily="50" charset="-128"/>
                <a:ea typeface="HG丸ｺﾞｼｯｸM-PRO" pitchFamily="50" charset="-128"/>
              </a:rPr>
              <a:t>)</a:t>
            </a:r>
            <a:endParaRPr kumimoji="1" lang="en-US" altLang="ja-JP" sz="1200" dirty="0" smtClean="0">
              <a:latin typeface="HG丸ｺﾞｼｯｸM-PRO" pitchFamily="50" charset="-128"/>
              <a:ea typeface="HG丸ｺﾞｼｯｸM-PRO" pitchFamily="50" charset="-128"/>
            </a:endParaRPr>
          </a:p>
          <a:p>
            <a:endParaRPr kumimoji="1" lang="en-US" altLang="ja-JP" sz="1200" dirty="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④補助額</a:t>
            </a:r>
            <a:endParaRPr lang="en-US" altLang="ja-JP" sz="1200" dirty="0" smtClean="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・補　助　率</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補助対象経費の１</a:t>
            </a:r>
            <a:r>
              <a:rPr lang="ja-JP" altLang="en-US" sz="1200" smtClean="0">
                <a:latin typeface="HG丸ｺﾞｼｯｸM-PRO" pitchFamily="50" charset="-128"/>
                <a:ea typeface="HG丸ｺﾞｼｯｸM-PRO" pitchFamily="50" charset="-128"/>
              </a:rPr>
              <a:t>／</a:t>
            </a:r>
            <a:r>
              <a:rPr lang="ja-JP" altLang="en-US" sz="1200" smtClean="0">
                <a:latin typeface="HG丸ｺﾞｼｯｸM-PRO" pitchFamily="50" charset="-128"/>
                <a:ea typeface="HG丸ｺﾞｼｯｸM-PRO" pitchFamily="50" charset="-128"/>
              </a:rPr>
              <a:t>２　予定</a:t>
            </a:r>
            <a:endParaRPr lang="ja-JP" altLang="en-US"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・補助基準額</a:t>
            </a:r>
            <a:r>
              <a:rPr lang="en-US" altLang="ja-JP" sz="1200" dirty="0" smtClean="0">
                <a:latin typeface="HG丸ｺﾞｼｯｸM-PRO" pitchFamily="50" charset="-128"/>
                <a:ea typeface="HG丸ｺﾞｼｯｸM-PRO" pitchFamily="50" charset="-128"/>
              </a:rPr>
              <a:t>…</a:t>
            </a:r>
            <a:r>
              <a:rPr lang="ja-JP" altLang="en-US" sz="1200" dirty="0" smtClean="0">
                <a:solidFill>
                  <a:schemeClr val="tx1"/>
                </a:solidFill>
                <a:latin typeface="HG丸ｺﾞｼｯｸM-PRO" pitchFamily="50" charset="-128"/>
                <a:ea typeface="HG丸ｺﾞｼｯｸM-PRO" pitchFamily="50" charset="-128"/>
              </a:rPr>
              <a:t>１１，１４０千円／年</a:t>
            </a:r>
          </a:p>
          <a:p>
            <a:r>
              <a:rPr lang="ja-JP" altLang="en-US" sz="1200" dirty="0" smtClean="0">
                <a:latin typeface="HG丸ｺﾞｼｯｸM-PRO" pitchFamily="50" charset="-128"/>
                <a:ea typeface="HG丸ｺﾞｼｯｸM-PRO" pitchFamily="50" charset="-128"/>
              </a:rPr>
              <a:t>　　・算定方法</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対象経費が補助基準額を超える場合：補助基準額</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１／２</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　　　　　　　　　対象経費が補助基準額を下回る場合：補助対象経費額</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１／２</a:t>
            </a:r>
            <a:endParaRPr lang="en-US" altLang="ja-JP" sz="1200" dirty="0" smtClean="0">
              <a:latin typeface="HG丸ｺﾞｼｯｸM-PRO" pitchFamily="50" charset="-128"/>
              <a:ea typeface="HG丸ｺﾞｼｯｸM-PRO" pitchFamily="50" charset="-128"/>
            </a:endParaRPr>
          </a:p>
        </p:txBody>
      </p:sp>
      <p:sp>
        <p:nvSpPr>
          <p:cNvPr id="11" name="大かっこ 10"/>
          <p:cNvSpPr/>
          <p:nvPr/>
        </p:nvSpPr>
        <p:spPr>
          <a:xfrm>
            <a:off x="653317" y="2071514"/>
            <a:ext cx="8941644" cy="367241"/>
          </a:xfrm>
          <a:prstGeom prst="bracketPair">
            <a:avLst>
              <a:gd name="adj" fmla="val 1216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4477173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24</Words>
  <Application>Microsoft Office PowerPoint</Application>
  <PresentationFormat>A4 210 x 297 mm</PresentationFormat>
  <Paragraphs>35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25</cp:revision>
  <cp:lastPrinted>2014-08-04T08:58:15Z</cp:lastPrinted>
  <dcterms:created xsi:type="dcterms:W3CDTF">2011-09-14T07:53:48Z</dcterms:created>
  <dcterms:modified xsi:type="dcterms:W3CDTF">2015-07-13T00:41:45Z</dcterms:modified>
</cp:coreProperties>
</file>