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7" saveSubsetFonts="1">
  <p:sldMasterIdLst>
    <p:sldMasterId id="2147483648" r:id="rId1"/>
  </p:sldMasterIdLst>
  <p:notesMasterIdLst>
    <p:notesMasterId r:id="rId7"/>
  </p:notesMasterIdLst>
  <p:handoutMasterIdLst>
    <p:handoutMasterId r:id="rId8"/>
  </p:handoutMasterIdLst>
  <p:sldIdLst>
    <p:sldId id="811" r:id="rId2"/>
    <p:sldId id="874" r:id="rId3"/>
    <p:sldId id="813" r:id="rId4"/>
    <p:sldId id="814" r:id="rId5"/>
    <p:sldId id="815" r:id="rId6"/>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東　賢明" initials="東　賢明" lastIdx="3" clrIdx="0">
    <p:extLst>
      <p:ext uri="{19B8F6BF-5375-455C-9EA6-DF929625EA0E}">
        <p15:presenceInfo xmlns:p15="http://schemas.microsoft.com/office/powerpoint/2012/main" userId="東　賢明"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EB0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65" autoAdjust="0"/>
    <p:restoredTop sz="90485" autoAdjust="0"/>
  </p:normalViewPr>
  <p:slideViewPr>
    <p:cSldViewPr snapToGrid="0" showGuides="1">
      <p:cViewPr varScale="1">
        <p:scale>
          <a:sx n="67" d="100"/>
          <a:sy n="67" d="100"/>
        </p:scale>
        <p:origin x="1164"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575" cy="498475"/>
          </a:xfrm>
          <a:prstGeom prst="rect">
            <a:avLst/>
          </a:prstGeom>
        </p:spPr>
        <p:txBody>
          <a:bodyPr vert="horz" lIns="91425" tIns="45712" rIns="91425" bIns="4571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1"/>
            <a:ext cx="2949575" cy="498475"/>
          </a:xfrm>
          <a:prstGeom prst="rect">
            <a:avLst/>
          </a:prstGeom>
        </p:spPr>
        <p:txBody>
          <a:bodyPr vert="horz" lIns="91425" tIns="45712" rIns="91425" bIns="45712" rtlCol="0"/>
          <a:lstStyle>
            <a:lvl1pPr algn="r">
              <a:defRPr sz="1200"/>
            </a:lvl1pPr>
          </a:lstStyle>
          <a:p>
            <a:fld id="{954467E1-52FE-4FEB-AE93-4460DE26BDE2}" type="datetimeFigureOut">
              <a:rPr kumimoji="1" lang="ja-JP" altLang="en-US" smtClean="0"/>
              <a:t>2021/8/23</a:t>
            </a:fld>
            <a:endParaRPr kumimoji="1" lang="ja-JP" altLang="en-US"/>
          </a:p>
        </p:txBody>
      </p:sp>
      <p:sp>
        <p:nvSpPr>
          <p:cNvPr id="4" name="フッター プレースホルダー 3"/>
          <p:cNvSpPr>
            <a:spLocks noGrp="1"/>
          </p:cNvSpPr>
          <p:nvPr>
            <p:ph type="ftr" sz="quarter" idx="2"/>
          </p:nvPr>
        </p:nvSpPr>
        <p:spPr>
          <a:xfrm>
            <a:off x="2" y="9440865"/>
            <a:ext cx="2949575" cy="498475"/>
          </a:xfrm>
          <a:prstGeom prst="rect">
            <a:avLst/>
          </a:prstGeom>
        </p:spPr>
        <p:txBody>
          <a:bodyPr vert="horz" lIns="91425" tIns="45712" rIns="91425" bIns="4571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5"/>
            <a:ext cx="2949575" cy="498475"/>
          </a:xfrm>
          <a:prstGeom prst="rect">
            <a:avLst/>
          </a:prstGeom>
        </p:spPr>
        <p:txBody>
          <a:bodyPr vert="horz" lIns="91425" tIns="45712" rIns="91425" bIns="45712" rtlCol="0" anchor="b"/>
          <a:lstStyle>
            <a:lvl1pPr algn="r">
              <a:defRPr sz="1200"/>
            </a:lvl1pPr>
          </a:lstStyle>
          <a:p>
            <a:fld id="{49C676EB-8128-45D1-BDBE-CFFDC062ADE9}" type="slidenum">
              <a:rPr kumimoji="1" lang="ja-JP" altLang="en-US" smtClean="0"/>
              <a:t>‹#›</a:t>
            </a:fld>
            <a:endParaRPr kumimoji="1" lang="ja-JP" altLang="en-US"/>
          </a:p>
        </p:txBody>
      </p:sp>
    </p:spTree>
    <p:extLst>
      <p:ext uri="{BB962C8B-B14F-4D97-AF65-F5344CB8AC3E}">
        <p14:creationId xmlns:p14="http://schemas.microsoft.com/office/powerpoint/2010/main" val="13625796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8693"/>
          </a:xfrm>
          <a:prstGeom prst="rect">
            <a:avLst/>
          </a:prstGeom>
        </p:spPr>
        <p:txBody>
          <a:bodyPr vert="horz" lIns="91425" tIns="45712" rIns="91425"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25" tIns="45712" rIns="91425" bIns="45712" rtlCol="0"/>
          <a:lstStyle>
            <a:lvl1pPr algn="r">
              <a:defRPr sz="1200"/>
            </a:lvl1pPr>
          </a:lstStyle>
          <a:p>
            <a:fld id="{D5D93500-1B6D-4681-8D65-E65C90798684}" type="datetimeFigureOut">
              <a:rPr kumimoji="1" lang="ja-JP" altLang="en-US" smtClean="0"/>
              <a:t>2021/8/23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25" tIns="45712" rIns="91425" bIns="45712" rtlCol="0" anchor="ctr"/>
          <a:lstStyle/>
          <a:p>
            <a:endParaRPr lang="ja-JP" altLang="en-US"/>
          </a:p>
        </p:txBody>
      </p:sp>
      <p:sp>
        <p:nvSpPr>
          <p:cNvPr id="5" name="ノート プレースホルダー 4"/>
          <p:cNvSpPr>
            <a:spLocks noGrp="1"/>
          </p:cNvSpPr>
          <p:nvPr>
            <p:ph type="body" sz="quarter" idx="3"/>
          </p:nvPr>
        </p:nvSpPr>
        <p:spPr>
          <a:xfrm>
            <a:off x="680720" y="4783308"/>
            <a:ext cx="5445760" cy="3913614"/>
          </a:xfrm>
          <a:prstGeom prst="rect">
            <a:avLst/>
          </a:prstGeom>
        </p:spPr>
        <p:txBody>
          <a:bodyPr vert="horz" lIns="91425" tIns="45712" rIns="91425"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1425" tIns="45712" rIns="91425"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25" tIns="45712" rIns="91425" bIns="45712" rtlCol="0" anchor="b"/>
          <a:lstStyle>
            <a:lvl1pPr algn="r">
              <a:defRPr sz="1200"/>
            </a:lvl1pPr>
          </a:lstStyle>
          <a:p>
            <a:fld id="{1A1A20EE-D8CA-4AFD-8E06-0234650C53EE}" type="slidenum">
              <a:rPr kumimoji="1" lang="ja-JP" altLang="en-US" smtClean="0"/>
              <a:t>‹#›</a:t>
            </a:fld>
            <a:endParaRPr kumimoji="1" lang="ja-JP" altLang="en-US"/>
          </a:p>
        </p:txBody>
      </p:sp>
    </p:spTree>
    <p:extLst>
      <p:ext uri="{BB962C8B-B14F-4D97-AF65-F5344CB8AC3E}">
        <p14:creationId xmlns:p14="http://schemas.microsoft.com/office/powerpoint/2010/main" val="33264352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A1A20EE-D8CA-4AFD-8E06-0234650C53EE}" type="slidenum">
              <a:rPr kumimoji="1" lang="ja-JP" altLang="en-US" smtClean="0"/>
              <a:t>21</a:t>
            </a:fld>
            <a:endParaRPr kumimoji="1" lang="ja-JP" altLang="en-US"/>
          </a:p>
        </p:txBody>
      </p:sp>
    </p:spTree>
    <p:extLst>
      <p:ext uri="{BB962C8B-B14F-4D97-AF65-F5344CB8AC3E}">
        <p14:creationId xmlns:p14="http://schemas.microsoft.com/office/powerpoint/2010/main" val="3265903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7A38654-9FCC-4DB9-AC60-30DF7CEC7684}" type="datetimeFigureOut">
              <a:rPr kumimoji="1" lang="ja-JP" altLang="en-US" smtClean="0"/>
              <a:t>2021/8/23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sz="1600" b="1">
                <a:solidFill>
                  <a:schemeClr val="tx1"/>
                </a:solidFill>
              </a:defRPr>
            </a:lvl1pPr>
          </a:lstStyle>
          <a:p>
            <a:fld id="{DDC4F1B1-B324-44B2-9742-C8DEAD7F7FF1}" type="slidenum">
              <a:rPr lang="ja-JP" altLang="en-US" smtClean="0"/>
              <a:pPr/>
              <a:t>‹#›</a:t>
            </a:fld>
            <a:endParaRPr lang="ja-JP" altLang="en-US"/>
          </a:p>
        </p:txBody>
      </p:sp>
    </p:spTree>
    <p:extLst>
      <p:ext uri="{BB962C8B-B14F-4D97-AF65-F5344CB8AC3E}">
        <p14:creationId xmlns:p14="http://schemas.microsoft.com/office/powerpoint/2010/main" val="2407286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7A38654-9FCC-4DB9-AC60-30DF7CEC7684}" type="datetimeFigureOut">
              <a:rPr kumimoji="1" lang="ja-JP" altLang="en-US" smtClean="0"/>
              <a:t>2021/8/23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sz="1600" b="1">
                <a:solidFill>
                  <a:schemeClr val="tx1"/>
                </a:solidFill>
              </a:defRPr>
            </a:lvl1pPr>
          </a:lstStyle>
          <a:p>
            <a:fld id="{DDC4F1B1-B324-44B2-9742-C8DEAD7F7FF1}" type="slidenum">
              <a:rPr lang="ja-JP" altLang="en-US" smtClean="0"/>
              <a:pPr/>
              <a:t>‹#›</a:t>
            </a:fld>
            <a:endParaRPr lang="ja-JP" altLang="en-US"/>
          </a:p>
        </p:txBody>
      </p:sp>
    </p:spTree>
    <p:extLst>
      <p:ext uri="{BB962C8B-B14F-4D97-AF65-F5344CB8AC3E}">
        <p14:creationId xmlns:p14="http://schemas.microsoft.com/office/powerpoint/2010/main" val="4130166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7A38654-9FCC-4DB9-AC60-30DF7CEC7684}" type="datetimeFigureOut">
              <a:rPr kumimoji="1" lang="ja-JP" altLang="en-US" smtClean="0"/>
              <a:t>2021/8/23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sz="1600" b="1">
                <a:solidFill>
                  <a:schemeClr val="tx1"/>
                </a:solidFill>
              </a:defRPr>
            </a:lvl1pPr>
          </a:lstStyle>
          <a:p>
            <a:fld id="{DDC4F1B1-B324-44B2-9742-C8DEAD7F7FF1}" type="slidenum">
              <a:rPr lang="ja-JP" altLang="en-US" smtClean="0"/>
              <a:pPr/>
              <a:t>‹#›</a:t>
            </a:fld>
            <a:endParaRPr lang="ja-JP" altLang="en-US"/>
          </a:p>
        </p:txBody>
      </p:sp>
    </p:spTree>
    <p:extLst>
      <p:ext uri="{BB962C8B-B14F-4D97-AF65-F5344CB8AC3E}">
        <p14:creationId xmlns:p14="http://schemas.microsoft.com/office/powerpoint/2010/main" val="4158185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7A38654-9FCC-4DB9-AC60-30DF7CEC7684}" type="datetimeFigureOut">
              <a:rPr kumimoji="1" lang="ja-JP" altLang="en-US" smtClean="0"/>
              <a:t>2021/8/23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sz="1600" b="1">
                <a:solidFill>
                  <a:schemeClr val="tx1"/>
                </a:solidFill>
              </a:defRPr>
            </a:lvl1pPr>
          </a:lstStyle>
          <a:p>
            <a:fld id="{DDC4F1B1-B324-44B2-9742-C8DEAD7F7FF1}" type="slidenum">
              <a:rPr lang="ja-JP" altLang="en-US" smtClean="0"/>
              <a:pPr/>
              <a:t>‹#›</a:t>
            </a:fld>
            <a:endParaRPr lang="ja-JP" altLang="en-US"/>
          </a:p>
        </p:txBody>
      </p:sp>
    </p:spTree>
    <p:extLst>
      <p:ext uri="{BB962C8B-B14F-4D97-AF65-F5344CB8AC3E}">
        <p14:creationId xmlns:p14="http://schemas.microsoft.com/office/powerpoint/2010/main" val="329529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7A38654-9FCC-4DB9-AC60-30DF7CEC7684}" type="datetimeFigureOut">
              <a:rPr kumimoji="1" lang="ja-JP" altLang="en-US" smtClean="0"/>
              <a:t>2021/8/23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sz="1600" b="1">
                <a:solidFill>
                  <a:schemeClr val="tx1"/>
                </a:solidFill>
              </a:defRPr>
            </a:lvl1pPr>
          </a:lstStyle>
          <a:p>
            <a:fld id="{DDC4F1B1-B324-44B2-9742-C8DEAD7F7FF1}" type="slidenum">
              <a:rPr lang="ja-JP" altLang="en-US" smtClean="0"/>
              <a:pPr/>
              <a:t>‹#›</a:t>
            </a:fld>
            <a:endParaRPr lang="ja-JP" altLang="en-US"/>
          </a:p>
        </p:txBody>
      </p:sp>
    </p:spTree>
    <p:extLst>
      <p:ext uri="{BB962C8B-B14F-4D97-AF65-F5344CB8AC3E}">
        <p14:creationId xmlns:p14="http://schemas.microsoft.com/office/powerpoint/2010/main" val="1932985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7A38654-9FCC-4DB9-AC60-30DF7CEC7684}" type="datetimeFigureOut">
              <a:rPr kumimoji="1" lang="ja-JP" altLang="en-US" smtClean="0"/>
              <a:t>2021/8/23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sz="1600" b="1">
                <a:solidFill>
                  <a:schemeClr val="tx1"/>
                </a:solidFill>
              </a:defRPr>
            </a:lvl1pPr>
          </a:lstStyle>
          <a:p>
            <a:fld id="{DDC4F1B1-B324-44B2-9742-C8DEAD7F7FF1}" type="slidenum">
              <a:rPr lang="ja-JP" altLang="en-US" smtClean="0"/>
              <a:pPr/>
              <a:t>‹#›</a:t>
            </a:fld>
            <a:endParaRPr lang="ja-JP" altLang="en-US"/>
          </a:p>
        </p:txBody>
      </p:sp>
    </p:spTree>
    <p:extLst>
      <p:ext uri="{BB962C8B-B14F-4D97-AF65-F5344CB8AC3E}">
        <p14:creationId xmlns:p14="http://schemas.microsoft.com/office/powerpoint/2010/main" val="2266974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7A38654-9FCC-4DB9-AC60-30DF7CEC7684}" type="datetimeFigureOut">
              <a:rPr kumimoji="1" lang="ja-JP" altLang="en-US" smtClean="0"/>
              <a:t>2021/8/23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lvl1pPr>
              <a:defRPr sz="1600" b="1">
                <a:solidFill>
                  <a:schemeClr val="tx1"/>
                </a:solidFill>
              </a:defRPr>
            </a:lvl1pPr>
          </a:lstStyle>
          <a:p>
            <a:fld id="{DDC4F1B1-B324-44B2-9742-C8DEAD7F7FF1}" type="slidenum">
              <a:rPr lang="ja-JP" altLang="en-US" smtClean="0"/>
              <a:pPr/>
              <a:t>‹#›</a:t>
            </a:fld>
            <a:endParaRPr lang="ja-JP" altLang="en-US"/>
          </a:p>
        </p:txBody>
      </p:sp>
    </p:spTree>
    <p:extLst>
      <p:ext uri="{BB962C8B-B14F-4D97-AF65-F5344CB8AC3E}">
        <p14:creationId xmlns:p14="http://schemas.microsoft.com/office/powerpoint/2010/main" val="838997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7A38654-9FCC-4DB9-AC60-30DF7CEC7684}" type="datetimeFigureOut">
              <a:rPr kumimoji="1" lang="ja-JP" altLang="en-US" smtClean="0"/>
              <a:t>2021/8/23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lvl1pPr>
              <a:defRPr sz="1600" b="1">
                <a:solidFill>
                  <a:schemeClr val="tx1"/>
                </a:solidFill>
              </a:defRPr>
            </a:lvl1pPr>
          </a:lstStyle>
          <a:p>
            <a:fld id="{DDC4F1B1-B324-44B2-9742-C8DEAD7F7FF1}" type="slidenum">
              <a:rPr lang="ja-JP" altLang="en-US" smtClean="0"/>
              <a:pPr/>
              <a:t>‹#›</a:t>
            </a:fld>
            <a:endParaRPr lang="ja-JP" altLang="en-US"/>
          </a:p>
        </p:txBody>
      </p:sp>
    </p:spTree>
    <p:extLst>
      <p:ext uri="{BB962C8B-B14F-4D97-AF65-F5344CB8AC3E}">
        <p14:creationId xmlns:p14="http://schemas.microsoft.com/office/powerpoint/2010/main" val="1663928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7A38654-9FCC-4DB9-AC60-30DF7CEC7684}" type="datetimeFigureOut">
              <a:rPr kumimoji="1" lang="ja-JP" altLang="en-US" smtClean="0"/>
              <a:t>2021/8/23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lvl1pPr>
              <a:defRPr sz="1600" b="1">
                <a:solidFill>
                  <a:schemeClr val="tx1"/>
                </a:solidFill>
              </a:defRPr>
            </a:lvl1pPr>
          </a:lstStyle>
          <a:p>
            <a:fld id="{DDC4F1B1-B324-44B2-9742-C8DEAD7F7FF1}" type="slidenum">
              <a:rPr lang="ja-JP" altLang="en-US" smtClean="0"/>
              <a:pPr/>
              <a:t>‹#›</a:t>
            </a:fld>
            <a:endParaRPr lang="ja-JP" altLang="en-US"/>
          </a:p>
        </p:txBody>
      </p:sp>
    </p:spTree>
    <p:extLst>
      <p:ext uri="{BB962C8B-B14F-4D97-AF65-F5344CB8AC3E}">
        <p14:creationId xmlns:p14="http://schemas.microsoft.com/office/powerpoint/2010/main" val="595743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7A38654-9FCC-4DB9-AC60-30DF7CEC7684}" type="datetimeFigureOut">
              <a:rPr kumimoji="1" lang="ja-JP" altLang="en-US" smtClean="0"/>
              <a:t>2021/8/23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sz="1600" b="1">
                <a:solidFill>
                  <a:schemeClr val="tx1"/>
                </a:solidFill>
              </a:defRPr>
            </a:lvl1pPr>
          </a:lstStyle>
          <a:p>
            <a:fld id="{DDC4F1B1-B324-44B2-9742-C8DEAD7F7FF1}" type="slidenum">
              <a:rPr lang="ja-JP" altLang="en-US" smtClean="0"/>
              <a:pPr/>
              <a:t>‹#›</a:t>
            </a:fld>
            <a:endParaRPr lang="ja-JP" altLang="en-US"/>
          </a:p>
        </p:txBody>
      </p:sp>
    </p:spTree>
    <p:extLst>
      <p:ext uri="{BB962C8B-B14F-4D97-AF65-F5344CB8AC3E}">
        <p14:creationId xmlns:p14="http://schemas.microsoft.com/office/powerpoint/2010/main" val="3181974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7A38654-9FCC-4DB9-AC60-30DF7CEC7684}" type="datetimeFigureOut">
              <a:rPr kumimoji="1" lang="ja-JP" altLang="en-US" smtClean="0"/>
              <a:t>2021/8/23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sz="1600" b="1">
                <a:solidFill>
                  <a:schemeClr val="tx1"/>
                </a:solidFill>
              </a:defRPr>
            </a:lvl1pPr>
          </a:lstStyle>
          <a:p>
            <a:fld id="{DDC4F1B1-B324-44B2-9742-C8DEAD7F7FF1}" type="slidenum">
              <a:rPr lang="ja-JP" altLang="en-US" smtClean="0"/>
              <a:pPr/>
              <a:t>‹#›</a:t>
            </a:fld>
            <a:endParaRPr lang="ja-JP" altLang="en-US"/>
          </a:p>
        </p:txBody>
      </p:sp>
    </p:spTree>
    <p:extLst>
      <p:ext uri="{BB962C8B-B14F-4D97-AF65-F5344CB8AC3E}">
        <p14:creationId xmlns:p14="http://schemas.microsoft.com/office/powerpoint/2010/main" val="3267622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A38654-9FCC-4DB9-AC60-30DF7CEC7684}" type="datetimeFigureOut">
              <a:rPr kumimoji="1" lang="ja-JP" altLang="en-US" smtClean="0"/>
              <a:t>2021/8/23</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C4F1B1-B324-44B2-9742-C8DEAD7F7FF1}" type="slidenum">
              <a:rPr kumimoji="1" lang="ja-JP" altLang="en-US" smtClean="0"/>
              <a:t>‹#›</a:t>
            </a:fld>
            <a:endParaRPr kumimoji="1" lang="ja-JP" altLang="en-US"/>
          </a:p>
        </p:txBody>
      </p:sp>
    </p:spTree>
    <p:extLst>
      <p:ext uri="{BB962C8B-B14F-4D97-AF65-F5344CB8AC3E}">
        <p14:creationId xmlns:p14="http://schemas.microsoft.com/office/powerpoint/2010/main" val="42890513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hyperlink" Target="https://www.e-miki.com/market/osaka/index.html" TargetMode="External"/><Relationship Id="rId16" Type="http://schemas.openxmlformats.org/officeDocument/2006/relationships/image" Target="../media/image15.png"/><Relationship Id="rId20" Type="http://schemas.openxmlformats.org/officeDocument/2006/relationships/image" Target="../media/image19.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355147"/>
            <a:ext cx="10001249" cy="1323119"/>
          </a:xfrm>
        </p:spPr>
        <p:txBody>
          <a:bodyPr wrap="square">
            <a:spAutoFit/>
          </a:bodyPr>
          <a:lstStyle/>
          <a:p>
            <a:pPr>
              <a:lnSpc>
                <a:spcPct val="150000"/>
              </a:lnSpc>
            </a:pPr>
            <a:r>
              <a:rPr lang="ja-JP" altLang="en-US" sz="2800" dirty="0"/>
              <a:t>新型コロナ危機を契機とした社会変化を踏まえた</a:t>
            </a:r>
            <a:r>
              <a:rPr lang="en-US" altLang="ja-JP" sz="2800" dirty="0"/>
              <a:t/>
            </a:r>
            <a:br>
              <a:rPr lang="en-US" altLang="ja-JP" sz="2800" dirty="0"/>
            </a:br>
            <a:r>
              <a:rPr lang="ja-JP" altLang="en-US" sz="2800" dirty="0"/>
              <a:t>新大阪駅周辺地域のまちづくりの検討の際に配慮すべき視点</a:t>
            </a:r>
          </a:p>
        </p:txBody>
      </p:sp>
      <p:sp>
        <p:nvSpPr>
          <p:cNvPr id="5" name="スライド番号プレースホルダー 4"/>
          <p:cNvSpPr>
            <a:spLocks noGrp="1"/>
          </p:cNvSpPr>
          <p:nvPr>
            <p:ph type="sldNum" sz="quarter" idx="12"/>
          </p:nvPr>
        </p:nvSpPr>
        <p:spPr>
          <a:xfrm>
            <a:off x="7446386" y="6269761"/>
            <a:ext cx="2228850" cy="365125"/>
          </a:xfrm>
        </p:spPr>
        <p:txBody>
          <a:bodyPr/>
          <a:lstStyle/>
          <a:p>
            <a:fld id="{E0378C3E-9E0F-49CE-9D32-3D7344D3A22C}" type="slidenum">
              <a:rPr kumimoji="1" lang="ja-JP" altLang="en-US" smtClean="0"/>
              <a:t>17</a:t>
            </a:fld>
            <a:endParaRPr kumimoji="1" lang="ja-JP" altLang="en-US" dirty="0"/>
          </a:p>
        </p:txBody>
      </p:sp>
      <p:sp>
        <p:nvSpPr>
          <p:cNvPr id="7" name="テキスト ボックス 6"/>
          <p:cNvSpPr txBox="1"/>
          <p:nvPr/>
        </p:nvSpPr>
        <p:spPr>
          <a:xfrm>
            <a:off x="8303343" y="95629"/>
            <a:ext cx="1460698" cy="338554"/>
          </a:xfrm>
          <a:prstGeom prst="rect">
            <a:avLst/>
          </a:prstGeom>
          <a:solidFill>
            <a:schemeClr val="bg1"/>
          </a:solidFill>
          <a:ln>
            <a:solidFill>
              <a:schemeClr val="tx1"/>
            </a:solidFill>
          </a:ln>
        </p:spPr>
        <p:txBody>
          <a:bodyPr wrap="square" rtlCol="0">
            <a:spAutoFit/>
          </a:bodyPr>
          <a:lstStyle/>
          <a:p>
            <a:pPr algn="ctr"/>
            <a:r>
              <a:rPr kumimoji="1" lang="ja-JP" altLang="en-US" sz="1600" dirty="0"/>
              <a:t>資料</a:t>
            </a:r>
            <a:r>
              <a:rPr lang="ja-JP" altLang="en-US" sz="1600" dirty="0"/>
              <a:t>３ー</a:t>
            </a:r>
            <a:r>
              <a:rPr kumimoji="1" lang="ja-JP" altLang="en-US" sz="1600" dirty="0"/>
              <a:t>１</a:t>
            </a:r>
          </a:p>
        </p:txBody>
      </p:sp>
    </p:spTree>
    <p:extLst>
      <p:ext uri="{BB962C8B-B14F-4D97-AF65-F5344CB8AC3E}">
        <p14:creationId xmlns:p14="http://schemas.microsoft.com/office/powerpoint/2010/main" val="344586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正方形/長方形 132"/>
          <p:cNvSpPr/>
          <p:nvPr/>
        </p:nvSpPr>
        <p:spPr>
          <a:xfrm>
            <a:off x="0" y="-12863"/>
            <a:ext cx="9906000" cy="399245"/>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新型</a:t>
            </a:r>
            <a:r>
              <a:rPr kumimoji="1" lang="ja-JP" altLang="en-US" sz="2000" b="1" dirty="0"/>
              <a:t>コロナ危機を契機とした社会</a:t>
            </a:r>
            <a:r>
              <a:rPr kumimoji="1" lang="ja-JP" altLang="en-US" sz="2000" b="1" dirty="0" smtClean="0"/>
              <a:t>変化への対応の必要性</a:t>
            </a:r>
            <a:endParaRPr kumimoji="1" lang="ja-JP" altLang="en-US" sz="2000" b="1" dirty="0"/>
          </a:p>
        </p:txBody>
      </p:sp>
      <p:sp>
        <p:nvSpPr>
          <p:cNvPr id="29" name="角丸四角形 28"/>
          <p:cNvSpPr/>
          <p:nvPr/>
        </p:nvSpPr>
        <p:spPr>
          <a:xfrm>
            <a:off x="108991" y="442514"/>
            <a:ext cx="9697487" cy="1147377"/>
          </a:xfrm>
          <a:prstGeom prst="roundRect">
            <a:avLst>
              <a:gd name="adj" fmla="val 1033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spcBef>
                <a:spcPts val="600"/>
              </a:spcBef>
            </a:pPr>
            <a:r>
              <a:rPr kumimoji="1" lang="ja-JP" altLang="en-US" sz="1400" dirty="0" smtClean="0">
                <a:solidFill>
                  <a:schemeClr val="tx1"/>
                </a:solidFill>
              </a:rPr>
              <a:t>〇新型</a:t>
            </a:r>
            <a:r>
              <a:rPr kumimoji="1" lang="ja-JP" altLang="en-US" sz="1400" dirty="0">
                <a:solidFill>
                  <a:schemeClr val="tx1"/>
                </a:solidFill>
              </a:rPr>
              <a:t>コロナウィルスの感染拡大に伴い、「三つの密</a:t>
            </a:r>
            <a:r>
              <a:rPr kumimoji="1" lang="ja-JP" altLang="en-US" sz="1400" dirty="0" smtClean="0">
                <a:solidFill>
                  <a:schemeClr val="tx1"/>
                </a:solidFill>
              </a:rPr>
              <a:t>」の回避</a:t>
            </a:r>
            <a:r>
              <a:rPr kumimoji="1" lang="ja-JP" altLang="en-US" sz="1400" dirty="0">
                <a:solidFill>
                  <a:schemeClr val="tx1"/>
                </a:solidFill>
              </a:rPr>
              <a:t>、不要不急の外出の自粛、イベントの開催制限等が行われ、在宅勤務・テレワークが進んだ。オンラインの社会への普及が加速され、移動しなくともできることが増え</a:t>
            </a:r>
            <a:r>
              <a:rPr kumimoji="1" lang="ja-JP" altLang="en-US" sz="1400" dirty="0" smtClean="0">
                <a:solidFill>
                  <a:schemeClr val="tx1"/>
                </a:solidFill>
              </a:rPr>
              <a:t>、都市の拠点</a:t>
            </a:r>
            <a:r>
              <a:rPr kumimoji="1" lang="ja-JP" altLang="en-US" sz="1400" dirty="0">
                <a:solidFill>
                  <a:schemeClr val="tx1"/>
                </a:solidFill>
              </a:rPr>
              <a:t>においては、人の過密に対する</a:t>
            </a:r>
            <a:r>
              <a:rPr kumimoji="1" lang="ja-JP" altLang="en-US" sz="1400" dirty="0" smtClean="0">
                <a:solidFill>
                  <a:schemeClr val="tx1"/>
                </a:solidFill>
              </a:rPr>
              <a:t>内在リスク</a:t>
            </a:r>
            <a:r>
              <a:rPr kumimoji="1" lang="ja-JP" altLang="en-US" sz="1400" dirty="0">
                <a:solidFill>
                  <a:schemeClr val="tx1"/>
                </a:solidFill>
              </a:rPr>
              <a:t>が顕在化</a:t>
            </a:r>
            <a:r>
              <a:rPr kumimoji="1" lang="ja-JP" altLang="en-US" sz="1400" dirty="0" smtClean="0">
                <a:solidFill>
                  <a:schemeClr val="tx1"/>
                </a:solidFill>
              </a:rPr>
              <a:t>してきている。</a:t>
            </a:r>
            <a:endParaRPr kumimoji="1" lang="en-US" altLang="ja-JP" sz="1400" dirty="0" smtClean="0">
              <a:solidFill>
                <a:schemeClr val="tx1"/>
              </a:solidFill>
            </a:endParaRPr>
          </a:p>
          <a:p>
            <a:pPr marL="177800" indent="-177800">
              <a:spcBef>
                <a:spcPts val="600"/>
              </a:spcBef>
            </a:pPr>
            <a:r>
              <a:rPr lang="ja-JP" altLang="en-US" sz="1400" dirty="0" smtClean="0">
                <a:solidFill>
                  <a:schemeClr val="tx1"/>
                </a:solidFill>
              </a:rPr>
              <a:t>〇こうした点を踏まえて、</a:t>
            </a:r>
            <a:r>
              <a:rPr lang="ja-JP" altLang="en-US" sz="1400" dirty="0">
                <a:solidFill>
                  <a:schemeClr val="tx1"/>
                </a:solidFill>
              </a:rPr>
              <a:t>フェイストゥフェイスをキーワードと</a:t>
            </a:r>
            <a:r>
              <a:rPr lang="ja-JP" altLang="en-US" sz="1400" dirty="0" smtClean="0">
                <a:solidFill>
                  <a:schemeClr val="tx1"/>
                </a:solidFill>
              </a:rPr>
              <a:t>して</a:t>
            </a:r>
            <a:r>
              <a:rPr kumimoji="1" lang="ja-JP" altLang="en-US" sz="1400" dirty="0" smtClean="0">
                <a:solidFill>
                  <a:schemeClr val="tx1"/>
                </a:solidFill>
              </a:rPr>
              <a:t>広域</a:t>
            </a:r>
            <a:r>
              <a:rPr kumimoji="1" lang="ja-JP" altLang="en-US" sz="1400" dirty="0">
                <a:solidFill>
                  <a:schemeClr val="tx1"/>
                </a:solidFill>
              </a:rPr>
              <a:t>の人を集めると</a:t>
            </a:r>
            <a:r>
              <a:rPr lang="ja-JP" altLang="en-US" sz="1400" dirty="0">
                <a:solidFill>
                  <a:schemeClr val="tx1"/>
                </a:solidFill>
              </a:rPr>
              <a:t>いう、 </a:t>
            </a:r>
            <a:r>
              <a:rPr lang="ja-JP" altLang="en-US" sz="1400" dirty="0" smtClean="0">
                <a:solidFill>
                  <a:schemeClr val="tx1"/>
                </a:solidFill>
              </a:rPr>
              <a:t>これ</a:t>
            </a:r>
            <a:r>
              <a:rPr lang="ja-JP" altLang="en-US" sz="1400" dirty="0">
                <a:solidFill>
                  <a:schemeClr val="tx1"/>
                </a:solidFill>
              </a:rPr>
              <a:t>までの新</a:t>
            </a:r>
            <a:r>
              <a:rPr kumimoji="1" lang="ja-JP" altLang="en-US" sz="1400" dirty="0" smtClean="0">
                <a:solidFill>
                  <a:schemeClr val="tx1"/>
                </a:solidFill>
              </a:rPr>
              <a:t>大阪駅周辺地域のまちづくり</a:t>
            </a:r>
            <a:r>
              <a:rPr kumimoji="1" lang="ja-JP" altLang="en-US" sz="1400" dirty="0">
                <a:solidFill>
                  <a:schemeClr val="tx1"/>
                </a:solidFill>
              </a:rPr>
              <a:t>の方向性について、整理する必要がある。</a:t>
            </a:r>
            <a:endParaRPr kumimoji="1" lang="en-US" altLang="ja-JP" sz="1400" dirty="0">
              <a:solidFill>
                <a:schemeClr val="tx1"/>
              </a:solidFill>
            </a:endParaRPr>
          </a:p>
        </p:txBody>
      </p:sp>
      <p:sp>
        <p:nvSpPr>
          <p:cNvPr id="137" name="角丸四角形 136"/>
          <p:cNvSpPr/>
          <p:nvPr/>
        </p:nvSpPr>
        <p:spPr>
          <a:xfrm>
            <a:off x="1274328" y="1644823"/>
            <a:ext cx="6970492" cy="449121"/>
          </a:xfrm>
          <a:prstGeom prst="roundRect">
            <a:avLst>
              <a:gd name="adj" fmla="val 50000"/>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新大阪駅周辺地域のまちづくり</a:t>
            </a:r>
            <a:r>
              <a:rPr kumimoji="1" lang="ja-JP" altLang="en-US" sz="1400" dirty="0" smtClean="0">
                <a:solidFill>
                  <a:schemeClr val="tx1"/>
                </a:solidFill>
              </a:rPr>
              <a:t>の大きな方向性</a:t>
            </a:r>
            <a:endParaRPr kumimoji="1" lang="en-US" altLang="ja-JP" sz="1400" dirty="0">
              <a:solidFill>
                <a:schemeClr val="tx1"/>
              </a:solidFill>
            </a:endParaRPr>
          </a:p>
          <a:p>
            <a:pPr algn="ctr"/>
            <a:r>
              <a:rPr kumimoji="1" lang="ja-JP" altLang="en-US" sz="1400" dirty="0" smtClean="0">
                <a:solidFill>
                  <a:schemeClr val="tx1"/>
                </a:solidFill>
              </a:rPr>
              <a:t>～日本</a:t>
            </a:r>
            <a:r>
              <a:rPr kumimoji="1" lang="ja-JP" altLang="en-US" sz="1400" dirty="0">
                <a:solidFill>
                  <a:schemeClr val="tx1"/>
                </a:solidFill>
              </a:rPr>
              <a:t>、世界各地の人が集まり新しい価値を</a:t>
            </a:r>
            <a:r>
              <a:rPr kumimoji="1" lang="ja-JP" altLang="en-US" sz="1400" dirty="0" smtClean="0">
                <a:solidFill>
                  <a:schemeClr val="tx1"/>
                </a:solidFill>
              </a:rPr>
              <a:t>生み出す～</a:t>
            </a:r>
            <a:endParaRPr kumimoji="1" lang="ja-JP" altLang="en-US" sz="1400" dirty="0">
              <a:solidFill>
                <a:schemeClr val="tx1"/>
              </a:solidFill>
            </a:endParaRPr>
          </a:p>
        </p:txBody>
      </p:sp>
      <p:sp>
        <p:nvSpPr>
          <p:cNvPr id="140" name="スライド番号プレースホルダー 2"/>
          <p:cNvSpPr>
            <a:spLocks noGrp="1"/>
          </p:cNvSpPr>
          <p:nvPr>
            <p:ph type="sldNum" sz="quarter" idx="12"/>
          </p:nvPr>
        </p:nvSpPr>
        <p:spPr>
          <a:xfrm>
            <a:off x="7502869" y="6493471"/>
            <a:ext cx="2228850" cy="365125"/>
          </a:xfrm>
        </p:spPr>
        <p:txBody>
          <a:bodyPr/>
          <a:lstStyle/>
          <a:p>
            <a:fld id="{E0378C3E-9E0F-49CE-9D32-3D7344D3A22C}" type="slidenum">
              <a:rPr kumimoji="1" lang="ja-JP" altLang="en-US" smtClean="0"/>
              <a:t>18</a:t>
            </a:fld>
            <a:endParaRPr kumimoji="1" lang="ja-JP" altLang="en-US" dirty="0"/>
          </a:p>
        </p:txBody>
      </p:sp>
      <p:pic>
        <p:nvPicPr>
          <p:cNvPr id="10" name="図 9"/>
          <p:cNvPicPr>
            <a:picLocks noChangeAspect="1"/>
          </p:cNvPicPr>
          <p:nvPr/>
        </p:nvPicPr>
        <p:blipFill>
          <a:blip r:embed="rId2"/>
          <a:stretch>
            <a:fillRect/>
          </a:stretch>
        </p:blipFill>
        <p:spPr>
          <a:xfrm>
            <a:off x="527310" y="2197700"/>
            <a:ext cx="8546186" cy="4568809"/>
          </a:xfrm>
          <a:prstGeom prst="rect">
            <a:avLst/>
          </a:prstGeom>
        </p:spPr>
      </p:pic>
    </p:spTree>
    <p:extLst>
      <p:ext uri="{BB962C8B-B14F-4D97-AF65-F5344CB8AC3E}">
        <p14:creationId xmlns:p14="http://schemas.microsoft.com/office/powerpoint/2010/main" val="1329390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0" y="0"/>
            <a:ext cx="9906000" cy="399245"/>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t>新型コロナ危機を契機とした社会変化（国の調査等より）</a:t>
            </a:r>
          </a:p>
        </p:txBody>
      </p:sp>
      <p:sp>
        <p:nvSpPr>
          <p:cNvPr id="8" name="テキスト ボックス 7"/>
          <p:cNvSpPr txBox="1"/>
          <p:nvPr/>
        </p:nvSpPr>
        <p:spPr>
          <a:xfrm>
            <a:off x="206368" y="5513406"/>
            <a:ext cx="5043440" cy="307777"/>
          </a:xfrm>
          <a:prstGeom prst="rect">
            <a:avLst/>
          </a:prstGeom>
          <a:noFill/>
        </p:spPr>
        <p:txBody>
          <a:bodyPr wrap="square" rtlCol="0">
            <a:spAutoFit/>
          </a:bodyPr>
          <a:lstStyle/>
          <a:p>
            <a:r>
              <a:rPr lang="ja-JP" altLang="en-US" sz="1400" b="1" u="sng" dirty="0"/>
              <a:t>◆</a:t>
            </a:r>
            <a:r>
              <a:rPr kumimoji="1" lang="ja-JP" altLang="en-US" sz="1400" b="1" u="sng" dirty="0"/>
              <a:t>オープンスペースの重要性の再認識</a:t>
            </a:r>
            <a:endParaRPr kumimoji="1" lang="en-US" altLang="ja-JP" sz="1400" b="1" u="sng" dirty="0"/>
          </a:p>
        </p:txBody>
      </p:sp>
      <p:grpSp>
        <p:nvGrpSpPr>
          <p:cNvPr id="13" name="グループ化 12"/>
          <p:cNvGrpSpPr/>
          <p:nvPr/>
        </p:nvGrpSpPr>
        <p:grpSpPr>
          <a:xfrm>
            <a:off x="123475" y="398779"/>
            <a:ext cx="9682446" cy="5644858"/>
            <a:chOff x="515234" y="909227"/>
            <a:chExt cx="9682446" cy="5644858"/>
          </a:xfrm>
        </p:grpSpPr>
        <p:sp>
          <p:nvSpPr>
            <p:cNvPr id="4" name="テキスト ボックス 3"/>
            <p:cNvSpPr txBox="1"/>
            <p:nvPr/>
          </p:nvSpPr>
          <p:spPr>
            <a:xfrm>
              <a:off x="515234" y="909227"/>
              <a:ext cx="4620646" cy="738664"/>
            </a:xfrm>
            <a:prstGeom prst="rect">
              <a:avLst/>
            </a:prstGeom>
            <a:noFill/>
          </p:spPr>
          <p:txBody>
            <a:bodyPr wrap="square" rtlCol="0">
              <a:spAutoFit/>
            </a:bodyPr>
            <a:lstStyle/>
            <a:p>
              <a:r>
                <a:rPr lang="ja-JP" altLang="en-US" sz="1400" b="1" u="sng" dirty="0"/>
                <a:t>◆</a:t>
              </a:r>
              <a:r>
                <a:rPr kumimoji="1" lang="ja-JP" altLang="en-US" sz="1400" b="1" u="sng" dirty="0"/>
                <a:t>オンライン化の進展</a:t>
              </a:r>
              <a:endParaRPr kumimoji="1" lang="en-US" altLang="ja-JP" sz="1400" b="1" u="sng" dirty="0"/>
            </a:p>
            <a:p>
              <a:r>
                <a:rPr lang="ja-JP" altLang="en-US" sz="1400" dirty="0"/>
                <a:t>〇</a:t>
              </a:r>
              <a:r>
                <a:rPr kumimoji="1" lang="ja-JP" altLang="en-US" sz="1400" dirty="0"/>
                <a:t>（働き方）通勤・出張の減少</a:t>
              </a:r>
              <a:endParaRPr kumimoji="1" lang="en-US" altLang="ja-JP" sz="1400" dirty="0"/>
            </a:p>
            <a:p>
              <a:r>
                <a:rPr lang="ja-JP" altLang="en-US" sz="1400" dirty="0"/>
                <a:t>　　　　　　　</a:t>
              </a:r>
              <a:r>
                <a:rPr kumimoji="1" lang="ja-JP" altLang="en-US" sz="1400" dirty="0"/>
                <a:t>テレワークや</a:t>
              </a:r>
              <a:r>
                <a:rPr kumimoji="1" lang="en-US" altLang="ja-JP" sz="1400" dirty="0"/>
                <a:t>WEB</a:t>
              </a:r>
              <a:r>
                <a:rPr kumimoji="1" lang="ja-JP" altLang="en-US" sz="1400" dirty="0"/>
                <a:t>会議の浸透</a:t>
              </a:r>
              <a:endParaRPr kumimoji="1" lang="en-US" altLang="ja-JP" sz="1400" dirty="0"/>
            </a:p>
          </p:txBody>
        </p:sp>
        <p:sp>
          <p:nvSpPr>
            <p:cNvPr id="20" name="テキスト ボックス 19"/>
            <p:cNvSpPr txBox="1"/>
            <p:nvPr/>
          </p:nvSpPr>
          <p:spPr>
            <a:xfrm>
              <a:off x="831716" y="3669245"/>
              <a:ext cx="5753499" cy="307777"/>
            </a:xfrm>
            <a:prstGeom prst="rect">
              <a:avLst/>
            </a:prstGeom>
            <a:noFill/>
          </p:spPr>
          <p:txBody>
            <a:bodyPr wrap="square" rtlCol="0">
              <a:spAutoFit/>
            </a:bodyPr>
            <a:lstStyle/>
            <a:p>
              <a:r>
                <a:rPr lang="ja-JP" altLang="en-US" sz="1400" dirty="0"/>
                <a:t>例）</a:t>
              </a:r>
              <a:r>
                <a:rPr kumimoji="1" lang="en-US" altLang="ja-JP" sz="1400" dirty="0"/>
                <a:t>WEB</a:t>
              </a:r>
              <a:r>
                <a:rPr kumimoji="1" lang="ja-JP" altLang="en-US" sz="1400" dirty="0"/>
                <a:t>会議の限界⇒意見交換やクリエイティブな議論ができない</a:t>
              </a:r>
              <a:endParaRPr kumimoji="1" lang="en-US" altLang="ja-JP" sz="1400" u="sng" dirty="0"/>
            </a:p>
          </p:txBody>
        </p:sp>
        <p:sp>
          <p:nvSpPr>
            <p:cNvPr id="21" name="テキスト ボックス 20"/>
            <p:cNvSpPr txBox="1"/>
            <p:nvPr/>
          </p:nvSpPr>
          <p:spPr>
            <a:xfrm>
              <a:off x="718896" y="6246308"/>
              <a:ext cx="6020831" cy="307777"/>
            </a:xfrm>
            <a:prstGeom prst="rect">
              <a:avLst/>
            </a:prstGeom>
            <a:noFill/>
          </p:spPr>
          <p:txBody>
            <a:bodyPr wrap="square" rtlCol="0">
              <a:spAutoFit/>
            </a:bodyPr>
            <a:lstStyle/>
            <a:p>
              <a:r>
                <a:rPr lang="ja-JP" altLang="en-US" sz="1400" dirty="0"/>
                <a:t>過密に内在するリスクの回避、利用形態の多様化</a:t>
              </a:r>
            </a:p>
          </p:txBody>
        </p:sp>
        <p:sp>
          <p:nvSpPr>
            <p:cNvPr id="22" name="テキスト ボックス 21"/>
            <p:cNvSpPr txBox="1"/>
            <p:nvPr/>
          </p:nvSpPr>
          <p:spPr>
            <a:xfrm>
              <a:off x="6242751" y="3394520"/>
              <a:ext cx="3954929" cy="954107"/>
            </a:xfrm>
            <a:prstGeom prst="rect">
              <a:avLst/>
            </a:prstGeom>
            <a:noFill/>
          </p:spPr>
          <p:txBody>
            <a:bodyPr wrap="none" rtlCol="0">
              <a:spAutoFit/>
            </a:bodyPr>
            <a:lstStyle/>
            <a:p>
              <a:r>
                <a:rPr lang="ja-JP" altLang="en-US" sz="1400" b="1" u="sng" dirty="0"/>
                <a:t>⇒</a:t>
              </a:r>
              <a:r>
                <a:rPr kumimoji="1" lang="ja-JP" altLang="en-US" sz="1400" b="1" u="sng" dirty="0"/>
                <a:t>在宅勤務の限界の認識</a:t>
              </a:r>
              <a:endParaRPr kumimoji="1" lang="en-US" altLang="ja-JP" sz="1400" b="1" u="sng" dirty="0"/>
            </a:p>
            <a:p>
              <a:r>
                <a:rPr lang="ja-JP" altLang="en-US" sz="1400" dirty="0"/>
                <a:t>　</a:t>
              </a:r>
              <a:r>
                <a:rPr kumimoji="1" lang="ja-JP" altLang="en-US" sz="1400" dirty="0"/>
                <a:t>オンオフの切り替えや</a:t>
              </a:r>
              <a:endParaRPr kumimoji="1" lang="en-US" altLang="ja-JP" sz="1400" dirty="0"/>
            </a:p>
            <a:p>
              <a:r>
                <a:rPr kumimoji="1" lang="ja-JP" altLang="en-US" sz="1400" dirty="0"/>
                <a:t>　仕事用スペースなどに対する不満</a:t>
              </a:r>
              <a:endParaRPr kumimoji="1" lang="en-US" altLang="ja-JP" sz="1400" dirty="0"/>
            </a:p>
            <a:p>
              <a:r>
                <a:rPr kumimoji="1" lang="ja-JP" altLang="en-US" sz="1400" dirty="0"/>
                <a:t>　⇒</a:t>
              </a:r>
              <a:r>
                <a:rPr kumimoji="1" lang="ja-JP" altLang="en-US" sz="1400" u="sng" dirty="0"/>
                <a:t>自宅周辺のサードプレイスオフィスの需要</a:t>
              </a:r>
              <a:endParaRPr kumimoji="1" lang="en-US" altLang="ja-JP" sz="1400" u="sng" dirty="0"/>
            </a:p>
          </p:txBody>
        </p:sp>
      </p:grpSp>
      <p:sp>
        <p:nvSpPr>
          <p:cNvPr id="16" name="テキスト ボックス 15"/>
          <p:cNvSpPr txBox="1"/>
          <p:nvPr/>
        </p:nvSpPr>
        <p:spPr>
          <a:xfrm>
            <a:off x="5394357" y="709554"/>
            <a:ext cx="3954929" cy="523220"/>
          </a:xfrm>
          <a:prstGeom prst="rect">
            <a:avLst/>
          </a:prstGeom>
          <a:noFill/>
        </p:spPr>
        <p:txBody>
          <a:bodyPr wrap="none" rtlCol="0">
            <a:spAutoFit/>
          </a:bodyPr>
          <a:lstStyle/>
          <a:p>
            <a:r>
              <a:rPr kumimoji="1" lang="ja-JP" altLang="en-US" sz="1400" dirty="0"/>
              <a:t>　</a:t>
            </a:r>
            <a:r>
              <a:rPr lang="ja-JP" altLang="en-US" sz="1400" dirty="0"/>
              <a:t>〇</a:t>
            </a:r>
            <a:r>
              <a:rPr kumimoji="1" lang="ja-JP" altLang="en-US" sz="1400" dirty="0"/>
              <a:t>（商業）</a:t>
            </a:r>
            <a:r>
              <a:rPr kumimoji="1" lang="en-US" altLang="ja-JP" sz="1400" dirty="0"/>
              <a:t>E</a:t>
            </a:r>
            <a:r>
              <a:rPr kumimoji="1" lang="ja-JP" altLang="en-US" sz="1400" dirty="0"/>
              <a:t>コマースの利用が増加</a:t>
            </a:r>
            <a:endParaRPr kumimoji="1" lang="en-US" altLang="ja-JP" sz="1400" dirty="0"/>
          </a:p>
          <a:p>
            <a:r>
              <a:rPr lang="ja-JP" altLang="en-US" sz="1400" dirty="0"/>
              <a:t>　　　　　　　　</a:t>
            </a:r>
            <a:r>
              <a:rPr kumimoji="1" lang="ja-JP" altLang="en-US" sz="1400" dirty="0"/>
              <a:t>　⇒　物販・小売店舗の苦慮</a:t>
            </a:r>
            <a:endParaRPr kumimoji="1" lang="en-US" altLang="ja-JP" sz="1400" dirty="0"/>
          </a:p>
        </p:txBody>
      </p:sp>
      <p:sp>
        <p:nvSpPr>
          <p:cNvPr id="17" name="テキスト ボックス 16"/>
          <p:cNvSpPr txBox="1"/>
          <p:nvPr/>
        </p:nvSpPr>
        <p:spPr>
          <a:xfrm>
            <a:off x="1198362" y="6046154"/>
            <a:ext cx="8590891" cy="830997"/>
          </a:xfrm>
          <a:prstGeom prst="rect">
            <a:avLst/>
          </a:prstGeom>
          <a:noFill/>
          <a:ln>
            <a:noFill/>
          </a:ln>
        </p:spPr>
        <p:txBody>
          <a:bodyPr wrap="square" rtlCol="0">
            <a:spAutoFit/>
          </a:bodyPr>
          <a:lstStyle/>
          <a:p>
            <a:r>
              <a:rPr lang="ja-JP" altLang="en-US" sz="1200" dirty="0" smtClean="0"/>
              <a:t>（</a:t>
            </a:r>
            <a:r>
              <a:rPr kumimoji="1" lang="ja-JP" altLang="en-US" sz="1200" dirty="0" smtClean="0"/>
              <a:t>出典</a:t>
            </a:r>
            <a:r>
              <a:rPr lang="ja-JP" altLang="en-US" sz="1200" dirty="0" smtClean="0"/>
              <a:t>）</a:t>
            </a:r>
            <a:r>
              <a:rPr lang="en-US" altLang="ja-JP" sz="1200" dirty="0" smtClean="0"/>
              <a:t>※</a:t>
            </a:r>
            <a:r>
              <a:rPr lang="ja-JP" altLang="en-US" sz="1200" dirty="0" smtClean="0"/>
              <a:t>１三鬼商事株式会社</a:t>
            </a:r>
            <a:r>
              <a:rPr lang="en-US" altLang="ja-JP" sz="1200" dirty="0" smtClean="0"/>
              <a:t>.”</a:t>
            </a:r>
            <a:r>
              <a:rPr lang="ja-JP" altLang="en-US" sz="1200" dirty="0" smtClean="0"/>
              <a:t>オフィスマーケットデータ“</a:t>
            </a:r>
            <a:r>
              <a:rPr lang="en-US" altLang="ja-JP" sz="1200" dirty="0" smtClean="0"/>
              <a:t>.</a:t>
            </a:r>
            <a:r>
              <a:rPr lang="ja-JP" altLang="en-US" sz="1200" dirty="0" smtClean="0"/>
              <a:t>三鬼商事株式会社</a:t>
            </a:r>
            <a:r>
              <a:rPr lang="en-US" altLang="ja-JP" sz="1200" dirty="0" smtClean="0"/>
              <a:t>HP.2021</a:t>
            </a:r>
          </a:p>
          <a:p>
            <a:r>
              <a:rPr lang="ja-JP" altLang="en-US" sz="1200" dirty="0"/>
              <a:t>　</a:t>
            </a:r>
            <a:r>
              <a:rPr lang="ja-JP" altLang="en-US" sz="1200" dirty="0" smtClean="0"/>
              <a:t>　　　　   </a:t>
            </a:r>
            <a:r>
              <a:rPr lang="en-US" altLang="ja-JP" sz="1200" dirty="0">
                <a:hlinkClick r:id="rId2"/>
              </a:rPr>
              <a:t>https://</a:t>
            </a:r>
            <a:r>
              <a:rPr lang="en-US" altLang="ja-JP" sz="1200" dirty="0" smtClean="0">
                <a:hlinkClick r:id="rId2"/>
              </a:rPr>
              <a:t>www.e-miki.com/market/osaka/index.html</a:t>
            </a:r>
            <a:r>
              <a:rPr lang="ja-JP" altLang="en-US" sz="1200" dirty="0"/>
              <a:t>　</a:t>
            </a:r>
            <a:r>
              <a:rPr lang="ja-JP" altLang="en-US" sz="1200" dirty="0" smtClean="0"/>
              <a:t>を基に大阪市作成</a:t>
            </a:r>
            <a:endParaRPr lang="en-US" altLang="ja-JP" sz="1200" dirty="0" smtClean="0"/>
          </a:p>
          <a:p>
            <a:r>
              <a:rPr kumimoji="1" lang="ja-JP" altLang="en-US" sz="1200" dirty="0"/>
              <a:t>　</a:t>
            </a:r>
            <a:r>
              <a:rPr kumimoji="1" lang="ja-JP" altLang="en-US" sz="1200" dirty="0" smtClean="0"/>
              <a:t>　　　</a:t>
            </a:r>
            <a:r>
              <a:rPr kumimoji="1" lang="en-US" altLang="ja-JP" sz="1200" dirty="0" smtClean="0"/>
              <a:t>※</a:t>
            </a:r>
            <a:r>
              <a:rPr kumimoji="1" lang="ja-JP" altLang="en-US" sz="1200" dirty="0" smtClean="0"/>
              <a:t>２ニューノーマル</a:t>
            </a:r>
            <a:r>
              <a:rPr kumimoji="1" lang="ja-JP" altLang="en-US" sz="1200" dirty="0"/>
              <a:t>に対応した新しいまちづくりに関する調査結果（国土交通省　令和</a:t>
            </a:r>
            <a:r>
              <a:rPr kumimoji="1" lang="en-US" altLang="ja-JP" sz="1200" dirty="0"/>
              <a:t>3</a:t>
            </a:r>
            <a:r>
              <a:rPr kumimoji="1" lang="ja-JP" altLang="en-US" sz="1200" dirty="0"/>
              <a:t>年</a:t>
            </a:r>
            <a:r>
              <a:rPr kumimoji="1" lang="en-US" altLang="ja-JP" sz="1200" dirty="0"/>
              <a:t>3</a:t>
            </a:r>
            <a:r>
              <a:rPr kumimoji="1" lang="ja-JP" altLang="en-US" sz="1200" dirty="0"/>
              <a:t>月）</a:t>
            </a:r>
            <a:endParaRPr kumimoji="1" lang="en-US" altLang="ja-JP" sz="1200" dirty="0"/>
          </a:p>
          <a:p>
            <a:r>
              <a:rPr lang="ja-JP" altLang="en-US" sz="1200" dirty="0" smtClean="0"/>
              <a:t>　　　　</a:t>
            </a:r>
            <a:r>
              <a:rPr lang="en-US" altLang="ja-JP" sz="1200" dirty="0" smtClean="0"/>
              <a:t>※</a:t>
            </a:r>
            <a:r>
              <a:rPr lang="ja-JP" altLang="en-US" sz="1200" dirty="0" smtClean="0"/>
              <a:t>３「ポストコロナ</a:t>
            </a:r>
            <a:r>
              <a:rPr lang="ja-JP" altLang="en-US" sz="1200" dirty="0"/>
              <a:t>時代」におけるデジタル活用について（総務省　令和</a:t>
            </a:r>
            <a:r>
              <a:rPr lang="en-US" altLang="ja-JP" sz="1200" dirty="0"/>
              <a:t>2</a:t>
            </a:r>
            <a:r>
              <a:rPr lang="ja-JP" altLang="en-US" sz="1200" dirty="0"/>
              <a:t>年</a:t>
            </a:r>
            <a:r>
              <a:rPr lang="en-US" altLang="ja-JP" sz="1200" dirty="0"/>
              <a:t>10</a:t>
            </a:r>
            <a:r>
              <a:rPr lang="ja-JP" altLang="en-US" sz="1200" dirty="0"/>
              <a:t>月</a:t>
            </a:r>
            <a:r>
              <a:rPr lang="ja-JP" altLang="en-US" sz="1200" dirty="0" smtClean="0"/>
              <a:t>）より抜粋</a:t>
            </a:r>
            <a:r>
              <a:rPr kumimoji="1" lang="ja-JP" altLang="en-US" sz="1200" dirty="0"/>
              <a:t>　</a:t>
            </a:r>
            <a:r>
              <a:rPr lang="ja-JP" altLang="en-US" sz="1200" dirty="0"/>
              <a:t>　</a:t>
            </a:r>
            <a:r>
              <a:rPr lang="ja-JP" altLang="en-US" sz="1200" dirty="0" smtClean="0"/>
              <a:t>（一部加工）</a:t>
            </a:r>
            <a:endParaRPr kumimoji="1" lang="ja-JP" altLang="en-US" sz="1200" dirty="0"/>
          </a:p>
        </p:txBody>
      </p:sp>
      <p:sp>
        <p:nvSpPr>
          <p:cNvPr id="3" name="テキスト ボックス 2"/>
          <p:cNvSpPr txBox="1"/>
          <p:nvPr/>
        </p:nvSpPr>
        <p:spPr>
          <a:xfrm>
            <a:off x="335484" y="2936443"/>
            <a:ext cx="4314001" cy="307777"/>
          </a:xfrm>
          <a:prstGeom prst="rect">
            <a:avLst/>
          </a:prstGeom>
          <a:noFill/>
        </p:spPr>
        <p:txBody>
          <a:bodyPr wrap="none" rtlCol="0">
            <a:spAutoFit/>
          </a:bodyPr>
          <a:lstStyle/>
          <a:p>
            <a:r>
              <a:rPr lang="ja-JP" altLang="en-US" sz="1400" b="1" u="sng" dirty="0"/>
              <a:t>⇒</a:t>
            </a:r>
            <a:r>
              <a:rPr kumimoji="1" lang="ja-JP" altLang="en-US" sz="1400" b="1" u="sng" dirty="0"/>
              <a:t>オンラインで代替できないリアルの価値の再認識</a:t>
            </a:r>
          </a:p>
        </p:txBody>
      </p:sp>
      <p:grpSp>
        <p:nvGrpSpPr>
          <p:cNvPr id="30" name="グループ化 29"/>
          <p:cNvGrpSpPr/>
          <p:nvPr/>
        </p:nvGrpSpPr>
        <p:grpSpPr>
          <a:xfrm>
            <a:off x="2594268" y="1284557"/>
            <a:ext cx="3375227" cy="1630392"/>
            <a:chOff x="2356969" y="986849"/>
            <a:chExt cx="3829735" cy="1630392"/>
          </a:xfrm>
        </p:grpSpPr>
        <p:pic>
          <p:nvPicPr>
            <p:cNvPr id="26" name="図 25"/>
            <p:cNvPicPr>
              <a:picLocks noChangeAspect="1"/>
            </p:cNvPicPr>
            <p:nvPr/>
          </p:nvPicPr>
          <p:blipFill>
            <a:blip r:embed="rId3"/>
            <a:stretch>
              <a:fillRect/>
            </a:stretch>
          </p:blipFill>
          <p:spPr>
            <a:xfrm>
              <a:off x="2356969" y="986849"/>
              <a:ext cx="3480359" cy="304826"/>
            </a:xfrm>
            <a:prstGeom prst="rect">
              <a:avLst/>
            </a:prstGeom>
          </p:spPr>
        </p:pic>
        <p:pic>
          <p:nvPicPr>
            <p:cNvPr id="28" name="図 27"/>
            <p:cNvPicPr>
              <a:picLocks noChangeAspect="1"/>
            </p:cNvPicPr>
            <p:nvPr/>
          </p:nvPicPr>
          <p:blipFill>
            <a:blip r:embed="rId4"/>
            <a:stretch>
              <a:fillRect/>
            </a:stretch>
          </p:blipFill>
          <p:spPr>
            <a:xfrm>
              <a:off x="2422595" y="1178617"/>
              <a:ext cx="3764109" cy="1438624"/>
            </a:xfrm>
            <a:prstGeom prst="rect">
              <a:avLst/>
            </a:prstGeom>
          </p:spPr>
        </p:pic>
      </p:grpSp>
      <p:grpSp>
        <p:nvGrpSpPr>
          <p:cNvPr id="97" name="グループ化 96"/>
          <p:cNvGrpSpPr/>
          <p:nvPr/>
        </p:nvGrpSpPr>
        <p:grpSpPr>
          <a:xfrm>
            <a:off x="6229598" y="3920540"/>
            <a:ext cx="2614966" cy="1728239"/>
            <a:chOff x="6287021" y="1427410"/>
            <a:chExt cx="3301885" cy="2402942"/>
          </a:xfrm>
        </p:grpSpPr>
        <p:sp>
          <p:nvSpPr>
            <p:cNvPr id="5" name="正方形/長方形 4"/>
            <p:cNvSpPr/>
            <p:nvPr/>
          </p:nvSpPr>
          <p:spPr>
            <a:xfrm>
              <a:off x="6554958" y="2411882"/>
              <a:ext cx="143609" cy="105355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6802549" y="2411882"/>
              <a:ext cx="136439" cy="85255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6" name="グループ化 95"/>
            <p:cNvGrpSpPr/>
            <p:nvPr/>
          </p:nvGrpSpPr>
          <p:grpSpPr>
            <a:xfrm>
              <a:off x="6287021" y="1427410"/>
              <a:ext cx="3301885" cy="2402942"/>
              <a:chOff x="6287021" y="1427410"/>
              <a:chExt cx="3301885" cy="2402942"/>
            </a:xfrm>
          </p:grpSpPr>
          <p:pic>
            <p:nvPicPr>
              <p:cNvPr id="86" name="図 85"/>
              <p:cNvPicPr>
                <a:picLocks noChangeAspect="1"/>
              </p:cNvPicPr>
              <p:nvPr/>
            </p:nvPicPr>
            <p:blipFill>
              <a:blip r:embed="rId5"/>
              <a:stretch>
                <a:fillRect/>
              </a:stretch>
            </p:blipFill>
            <p:spPr>
              <a:xfrm>
                <a:off x="7670192" y="2413759"/>
                <a:ext cx="250096" cy="1374459"/>
              </a:xfrm>
              <a:prstGeom prst="rect">
                <a:avLst/>
              </a:prstGeom>
            </p:spPr>
          </p:pic>
          <p:pic>
            <p:nvPicPr>
              <p:cNvPr id="90" name="図 89"/>
              <p:cNvPicPr>
                <a:picLocks noChangeAspect="1"/>
              </p:cNvPicPr>
              <p:nvPr/>
            </p:nvPicPr>
            <p:blipFill>
              <a:blip r:embed="rId6"/>
              <a:stretch>
                <a:fillRect/>
              </a:stretch>
            </p:blipFill>
            <p:spPr>
              <a:xfrm>
                <a:off x="8376657" y="2411882"/>
                <a:ext cx="207857" cy="1317659"/>
              </a:xfrm>
              <a:prstGeom prst="rect">
                <a:avLst/>
              </a:prstGeom>
            </p:spPr>
          </p:pic>
          <p:grpSp>
            <p:nvGrpSpPr>
              <p:cNvPr id="95" name="グループ化 94"/>
              <p:cNvGrpSpPr/>
              <p:nvPr/>
            </p:nvGrpSpPr>
            <p:grpSpPr>
              <a:xfrm>
                <a:off x="6287021" y="1427410"/>
                <a:ext cx="3301885" cy="2234537"/>
                <a:chOff x="6275826" y="1476858"/>
                <a:chExt cx="3301885" cy="2234537"/>
              </a:xfrm>
            </p:grpSpPr>
            <p:pic>
              <p:nvPicPr>
                <p:cNvPr id="66" name="図 65"/>
                <p:cNvPicPr>
                  <a:picLocks noChangeAspect="1"/>
                </p:cNvPicPr>
                <p:nvPr/>
              </p:nvPicPr>
              <p:blipFill>
                <a:blip r:embed="rId7"/>
                <a:stretch>
                  <a:fillRect/>
                </a:stretch>
              </p:blipFill>
              <p:spPr>
                <a:xfrm>
                  <a:off x="6275826" y="1476858"/>
                  <a:ext cx="3301885" cy="1025410"/>
                </a:xfrm>
                <a:prstGeom prst="rect">
                  <a:avLst/>
                </a:prstGeom>
              </p:spPr>
            </p:pic>
            <p:pic>
              <p:nvPicPr>
                <p:cNvPr id="79" name="図 78"/>
                <p:cNvPicPr>
                  <a:picLocks noChangeAspect="1"/>
                </p:cNvPicPr>
                <p:nvPr/>
              </p:nvPicPr>
              <p:blipFill>
                <a:blip r:embed="rId8"/>
                <a:stretch>
                  <a:fillRect/>
                </a:stretch>
              </p:blipFill>
              <p:spPr>
                <a:xfrm>
                  <a:off x="6503785" y="2420272"/>
                  <a:ext cx="221977" cy="1220533"/>
                </a:xfrm>
                <a:prstGeom prst="rect">
                  <a:avLst/>
                </a:prstGeom>
              </p:spPr>
            </p:pic>
            <p:pic>
              <p:nvPicPr>
                <p:cNvPr id="80" name="図 79"/>
                <p:cNvPicPr>
                  <a:picLocks noChangeAspect="1"/>
                </p:cNvPicPr>
                <p:nvPr/>
              </p:nvPicPr>
              <p:blipFill>
                <a:blip r:embed="rId9"/>
                <a:stretch>
                  <a:fillRect/>
                </a:stretch>
              </p:blipFill>
              <p:spPr>
                <a:xfrm>
                  <a:off x="6744227" y="2411882"/>
                  <a:ext cx="220966" cy="1228923"/>
                </a:xfrm>
                <a:prstGeom prst="rect">
                  <a:avLst/>
                </a:prstGeom>
              </p:spPr>
            </p:pic>
            <p:pic>
              <p:nvPicPr>
                <p:cNvPr id="82" name="図 81"/>
                <p:cNvPicPr>
                  <a:picLocks noChangeAspect="1"/>
                </p:cNvPicPr>
                <p:nvPr/>
              </p:nvPicPr>
              <p:blipFill>
                <a:blip r:embed="rId10"/>
                <a:stretch>
                  <a:fillRect/>
                </a:stretch>
              </p:blipFill>
              <p:spPr>
                <a:xfrm>
                  <a:off x="6973606" y="2411882"/>
                  <a:ext cx="226535" cy="1228923"/>
                </a:xfrm>
                <a:prstGeom prst="rect">
                  <a:avLst/>
                </a:prstGeom>
              </p:spPr>
            </p:pic>
            <p:pic>
              <p:nvPicPr>
                <p:cNvPr id="84" name="図 83"/>
                <p:cNvPicPr>
                  <a:picLocks noChangeAspect="1"/>
                </p:cNvPicPr>
                <p:nvPr/>
              </p:nvPicPr>
              <p:blipFill>
                <a:blip r:embed="rId11"/>
                <a:stretch>
                  <a:fillRect/>
                </a:stretch>
              </p:blipFill>
              <p:spPr>
                <a:xfrm>
                  <a:off x="7145891" y="2420273"/>
                  <a:ext cx="304769" cy="1131774"/>
                </a:xfrm>
                <a:prstGeom prst="rect">
                  <a:avLst/>
                </a:prstGeom>
              </p:spPr>
            </p:pic>
            <p:pic>
              <p:nvPicPr>
                <p:cNvPr id="85" name="図 84"/>
                <p:cNvPicPr>
                  <a:picLocks noChangeAspect="1"/>
                </p:cNvPicPr>
                <p:nvPr/>
              </p:nvPicPr>
              <p:blipFill>
                <a:blip r:embed="rId12"/>
                <a:stretch>
                  <a:fillRect/>
                </a:stretch>
              </p:blipFill>
              <p:spPr>
                <a:xfrm>
                  <a:off x="7392161" y="2423518"/>
                  <a:ext cx="330970" cy="1217287"/>
                </a:xfrm>
                <a:prstGeom prst="rect">
                  <a:avLst/>
                </a:prstGeom>
              </p:spPr>
            </p:pic>
            <p:pic>
              <p:nvPicPr>
                <p:cNvPr id="87" name="図 86"/>
                <p:cNvPicPr>
                  <a:picLocks noChangeAspect="1"/>
                </p:cNvPicPr>
                <p:nvPr/>
              </p:nvPicPr>
              <p:blipFill>
                <a:blip r:embed="rId13"/>
                <a:stretch>
                  <a:fillRect/>
                </a:stretch>
              </p:blipFill>
              <p:spPr>
                <a:xfrm>
                  <a:off x="7859382" y="2443108"/>
                  <a:ext cx="310392" cy="1257158"/>
                </a:xfrm>
                <a:prstGeom prst="rect">
                  <a:avLst/>
                </a:prstGeom>
              </p:spPr>
            </p:pic>
            <p:pic>
              <p:nvPicPr>
                <p:cNvPr id="88" name="図 87"/>
                <p:cNvPicPr>
                  <a:picLocks noChangeAspect="1"/>
                </p:cNvPicPr>
                <p:nvPr/>
              </p:nvPicPr>
              <p:blipFill>
                <a:blip r:embed="rId14"/>
                <a:stretch>
                  <a:fillRect/>
                </a:stretch>
              </p:blipFill>
              <p:spPr>
                <a:xfrm>
                  <a:off x="8090982" y="2396854"/>
                  <a:ext cx="283832" cy="1243952"/>
                </a:xfrm>
                <a:prstGeom prst="rect">
                  <a:avLst/>
                </a:prstGeom>
              </p:spPr>
            </p:pic>
            <p:pic>
              <p:nvPicPr>
                <p:cNvPr id="91" name="図 90"/>
                <p:cNvPicPr>
                  <a:picLocks noChangeAspect="1"/>
                </p:cNvPicPr>
                <p:nvPr/>
              </p:nvPicPr>
              <p:blipFill>
                <a:blip r:embed="rId15"/>
                <a:stretch>
                  <a:fillRect/>
                </a:stretch>
              </p:blipFill>
              <p:spPr>
                <a:xfrm>
                  <a:off x="8561221" y="2408163"/>
                  <a:ext cx="258097" cy="1303232"/>
                </a:xfrm>
                <a:prstGeom prst="rect">
                  <a:avLst/>
                </a:prstGeom>
              </p:spPr>
            </p:pic>
            <p:pic>
              <p:nvPicPr>
                <p:cNvPr id="92" name="図 91"/>
                <p:cNvPicPr>
                  <a:picLocks noChangeAspect="1"/>
                </p:cNvPicPr>
                <p:nvPr/>
              </p:nvPicPr>
              <p:blipFill>
                <a:blip r:embed="rId16"/>
                <a:stretch>
                  <a:fillRect/>
                </a:stretch>
              </p:blipFill>
              <p:spPr>
                <a:xfrm>
                  <a:off x="8801265" y="2411989"/>
                  <a:ext cx="278469" cy="1220452"/>
                </a:xfrm>
                <a:prstGeom prst="rect">
                  <a:avLst/>
                </a:prstGeom>
              </p:spPr>
            </p:pic>
            <p:pic>
              <p:nvPicPr>
                <p:cNvPr id="93" name="図 92"/>
                <p:cNvPicPr>
                  <a:picLocks noChangeAspect="1"/>
                </p:cNvPicPr>
                <p:nvPr/>
              </p:nvPicPr>
              <p:blipFill>
                <a:blip r:embed="rId17"/>
                <a:stretch>
                  <a:fillRect/>
                </a:stretch>
              </p:blipFill>
              <p:spPr>
                <a:xfrm>
                  <a:off x="9060628" y="2420766"/>
                  <a:ext cx="255240" cy="1118646"/>
                </a:xfrm>
                <a:prstGeom prst="rect">
                  <a:avLst/>
                </a:prstGeom>
              </p:spPr>
            </p:pic>
          </p:grpSp>
          <p:pic>
            <p:nvPicPr>
              <p:cNvPr id="94" name="図 93"/>
              <p:cNvPicPr>
                <a:picLocks noChangeAspect="1"/>
              </p:cNvPicPr>
              <p:nvPr/>
            </p:nvPicPr>
            <p:blipFill>
              <a:blip r:embed="rId18"/>
              <a:stretch>
                <a:fillRect/>
              </a:stretch>
            </p:blipFill>
            <p:spPr>
              <a:xfrm>
                <a:off x="9272758" y="2436993"/>
                <a:ext cx="215872" cy="1393359"/>
              </a:xfrm>
              <a:prstGeom prst="rect">
                <a:avLst/>
              </a:prstGeom>
            </p:spPr>
          </p:pic>
        </p:grpSp>
      </p:grpSp>
      <p:pic>
        <p:nvPicPr>
          <p:cNvPr id="35" name="図 34"/>
          <p:cNvPicPr>
            <a:picLocks noChangeAspect="1"/>
          </p:cNvPicPr>
          <p:nvPr/>
        </p:nvPicPr>
        <p:blipFill>
          <a:blip r:embed="rId19"/>
          <a:stretch>
            <a:fillRect/>
          </a:stretch>
        </p:blipFill>
        <p:spPr>
          <a:xfrm>
            <a:off x="1187539" y="3573262"/>
            <a:ext cx="3605735" cy="1974736"/>
          </a:xfrm>
          <a:prstGeom prst="rect">
            <a:avLst/>
          </a:prstGeom>
        </p:spPr>
      </p:pic>
      <p:pic>
        <p:nvPicPr>
          <p:cNvPr id="24" name="図 23"/>
          <p:cNvPicPr>
            <a:picLocks noChangeAspect="1"/>
          </p:cNvPicPr>
          <p:nvPr/>
        </p:nvPicPr>
        <p:blipFill>
          <a:blip r:embed="rId20">
            <a:clrChange>
              <a:clrFrom>
                <a:srgbClr val="FFFFFF"/>
              </a:clrFrom>
              <a:clrTo>
                <a:srgbClr val="FFFFFF">
                  <a:alpha val="0"/>
                </a:srgbClr>
              </a:clrTo>
            </a:clrChange>
          </a:blip>
          <a:stretch>
            <a:fillRect/>
          </a:stretch>
        </p:blipFill>
        <p:spPr>
          <a:xfrm>
            <a:off x="274008" y="1278256"/>
            <a:ext cx="2280102" cy="1457070"/>
          </a:xfrm>
          <a:prstGeom prst="rect">
            <a:avLst/>
          </a:prstGeom>
        </p:spPr>
      </p:pic>
      <p:sp>
        <p:nvSpPr>
          <p:cNvPr id="29" name="角丸四角形 28"/>
          <p:cNvSpPr/>
          <p:nvPr/>
        </p:nvSpPr>
        <p:spPr>
          <a:xfrm>
            <a:off x="70611" y="427921"/>
            <a:ext cx="9810293" cy="5033881"/>
          </a:xfrm>
          <a:prstGeom prst="roundRect">
            <a:avLst>
              <a:gd name="adj" fmla="val 4012"/>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角丸四角形 108"/>
          <p:cNvSpPr/>
          <p:nvPr/>
        </p:nvSpPr>
        <p:spPr>
          <a:xfrm>
            <a:off x="70611" y="5517669"/>
            <a:ext cx="9787535" cy="470683"/>
          </a:xfrm>
          <a:prstGeom prst="roundRect">
            <a:avLst>
              <a:gd name="adj" fmla="val 2559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1" name="図 40"/>
          <p:cNvPicPr>
            <a:picLocks noChangeAspect="1"/>
          </p:cNvPicPr>
          <p:nvPr/>
        </p:nvPicPr>
        <p:blipFill>
          <a:blip r:embed="rId21"/>
          <a:stretch>
            <a:fillRect/>
          </a:stretch>
        </p:blipFill>
        <p:spPr>
          <a:xfrm>
            <a:off x="6215499" y="1068047"/>
            <a:ext cx="3766130" cy="1880386"/>
          </a:xfrm>
          <a:prstGeom prst="rect">
            <a:avLst/>
          </a:prstGeom>
        </p:spPr>
      </p:pic>
      <p:sp>
        <p:nvSpPr>
          <p:cNvPr id="111" name="スライド番号プレースホルダー 1"/>
          <p:cNvSpPr txBox="1">
            <a:spLocks/>
          </p:cNvSpPr>
          <p:nvPr/>
        </p:nvSpPr>
        <p:spPr>
          <a:xfrm>
            <a:off x="7764192" y="6564979"/>
            <a:ext cx="222885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56354BE4-E3CF-4E6B-8FAC-D49DED899F38}" type="slidenum">
              <a:rPr lang="ja-JP" altLang="en-US" smtClean="0"/>
              <a:pPr/>
              <a:t>19</a:t>
            </a:fld>
            <a:endParaRPr lang="ja-JP" altLang="en-US" dirty="0"/>
          </a:p>
        </p:txBody>
      </p:sp>
      <p:sp>
        <p:nvSpPr>
          <p:cNvPr id="45" name="テキスト ボックス 44"/>
          <p:cNvSpPr txBox="1"/>
          <p:nvPr/>
        </p:nvSpPr>
        <p:spPr>
          <a:xfrm>
            <a:off x="8430223" y="1125116"/>
            <a:ext cx="609553" cy="253916"/>
          </a:xfrm>
          <a:prstGeom prst="rect">
            <a:avLst/>
          </a:prstGeom>
          <a:noFill/>
        </p:spPr>
        <p:txBody>
          <a:bodyPr wrap="square" rtlCol="0">
            <a:spAutoFit/>
          </a:bodyPr>
          <a:lstStyle/>
          <a:p>
            <a:r>
              <a:rPr kumimoji="1" lang="en-US" altLang="ja-JP" sz="1050" b="1" dirty="0" smtClean="0"/>
              <a:t>※</a:t>
            </a:r>
            <a:r>
              <a:rPr lang="ja-JP" altLang="en-US" sz="1050" b="1" dirty="0"/>
              <a:t>３</a:t>
            </a:r>
            <a:endParaRPr kumimoji="1" lang="ja-JP" altLang="en-US" sz="1050" b="1" dirty="0"/>
          </a:p>
        </p:txBody>
      </p:sp>
      <p:sp>
        <p:nvSpPr>
          <p:cNvPr id="110" name="テキスト ボックス 109"/>
          <p:cNvSpPr txBox="1"/>
          <p:nvPr/>
        </p:nvSpPr>
        <p:spPr>
          <a:xfrm>
            <a:off x="5481041" y="1267465"/>
            <a:ext cx="453970" cy="253916"/>
          </a:xfrm>
          <a:prstGeom prst="rect">
            <a:avLst/>
          </a:prstGeom>
          <a:noFill/>
        </p:spPr>
        <p:txBody>
          <a:bodyPr wrap="none" rtlCol="0">
            <a:spAutoFit/>
          </a:bodyPr>
          <a:lstStyle/>
          <a:p>
            <a:r>
              <a:rPr kumimoji="1" lang="en-US" altLang="ja-JP" sz="1050" b="1" dirty="0" smtClean="0"/>
              <a:t>※</a:t>
            </a:r>
            <a:r>
              <a:rPr lang="ja-JP" altLang="en-US" sz="1050" b="1" dirty="0"/>
              <a:t>２</a:t>
            </a:r>
            <a:endParaRPr kumimoji="1" lang="ja-JP" altLang="en-US" sz="1050" b="1" dirty="0"/>
          </a:p>
        </p:txBody>
      </p:sp>
      <p:sp>
        <p:nvSpPr>
          <p:cNvPr id="114" name="テキスト ボックス 113"/>
          <p:cNvSpPr txBox="1"/>
          <p:nvPr/>
        </p:nvSpPr>
        <p:spPr>
          <a:xfrm>
            <a:off x="4752984" y="3606837"/>
            <a:ext cx="453970" cy="253916"/>
          </a:xfrm>
          <a:prstGeom prst="rect">
            <a:avLst/>
          </a:prstGeom>
          <a:noFill/>
        </p:spPr>
        <p:txBody>
          <a:bodyPr wrap="none" rtlCol="0">
            <a:spAutoFit/>
          </a:bodyPr>
          <a:lstStyle/>
          <a:p>
            <a:r>
              <a:rPr kumimoji="1" lang="en-US" altLang="ja-JP" sz="1050" b="1" dirty="0" smtClean="0"/>
              <a:t>※</a:t>
            </a:r>
            <a:r>
              <a:rPr lang="ja-JP" altLang="en-US" sz="1050" b="1" dirty="0" smtClean="0"/>
              <a:t>２</a:t>
            </a:r>
            <a:endParaRPr kumimoji="1" lang="ja-JP" altLang="en-US" sz="1050" b="1" dirty="0"/>
          </a:p>
        </p:txBody>
      </p:sp>
      <p:sp>
        <p:nvSpPr>
          <p:cNvPr id="115" name="テキスト ボックス 114"/>
          <p:cNvSpPr txBox="1"/>
          <p:nvPr/>
        </p:nvSpPr>
        <p:spPr>
          <a:xfrm>
            <a:off x="8861214" y="3864221"/>
            <a:ext cx="453970" cy="253916"/>
          </a:xfrm>
          <a:prstGeom prst="rect">
            <a:avLst/>
          </a:prstGeom>
          <a:noFill/>
        </p:spPr>
        <p:txBody>
          <a:bodyPr wrap="none" rtlCol="0">
            <a:spAutoFit/>
          </a:bodyPr>
          <a:lstStyle/>
          <a:p>
            <a:r>
              <a:rPr kumimoji="1" lang="en-US" altLang="ja-JP" sz="1050" b="1" dirty="0" smtClean="0"/>
              <a:t>※</a:t>
            </a:r>
            <a:r>
              <a:rPr lang="ja-JP" altLang="en-US" sz="1050" b="1" dirty="0" smtClean="0"/>
              <a:t>２</a:t>
            </a:r>
            <a:endParaRPr kumimoji="1" lang="ja-JP" altLang="en-US" sz="1050" b="1" dirty="0"/>
          </a:p>
        </p:txBody>
      </p:sp>
      <p:pic>
        <p:nvPicPr>
          <p:cNvPr id="64" name="図 63"/>
          <p:cNvPicPr>
            <a:picLocks noChangeAspect="1"/>
          </p:cNvPicPr>
          <p:nvPr/>
        </p:nvPicPr>
        <p:blipFill>
          <a:blip r:embed="rId22"/>
          <a:stretch>
            <a:fillRect/>
          </a:stretch>
        </p:blipFill>
        <p:spPr>
          <a:xfrm>
            <a:off x="6116701" y="3768248"/>
            <a:ext cx="2862274" cy="232915"/>
          </a:xfrm>
          <a:prstGeom prst="rect">
            <a:avLst/>
          </a:prstGeom>
        </p:spPr>
      </p:pic>
      <p:sp>
        <p:nvSpPr>
          <p:cNvPr id="116" name="テキスト ボックス 115"/>
          <p:cNvSpPr txBox="1"/>
          <p:nvPr/>
        </p:nvSpPr>
        <p:spPr>
          <a:xfrm>
            <a:off x="2198850" y="1209571"/>
            <a:ext cx="453970" cy="253916"/>
          </a:xfrm>
          <a:prstGeom prst="rect">
            <a:avLst/>
          </a:prstGeom>
          <a:noFill/>
        </p:spPr>
        <p:txBody>
          <a:bodyPr wrap="none" rtlCol="0">
            <a:spAutoFit/>
          </a:bodyPr>
          <a:lstStyle/>
          <a:p>
            <a:r>
              <a:rPr kumimoji="1" lang="en-US" altLang="ja-JP" sz="1050" b="1" dirty="0" smtClean="0"/>
              <a:t>※</a:t>
            </a:r>
            <a:r>
              <a:rPr lang="ja-JP" altLang="en-US" sz="1050" b="1" dirty="0" smtClean="0"/>
              <a:t>１</a:t>
            </a:r>
            <a:endParaRPr kumimoji="1" lang="ja-JP" altLang="en-US" sz="1050" b="1" dirty="0"/>
          </a:p>
        </p:txBody>
      </p:sp>
      <p:sp>
        <p:nvSpPr>
          <p:cNvPr id="46" name="正方形/長方形 45"/>
          <p:cNvSpPr/>
          <p:nvPr/>
        </p:nvSpPr>
        <p:spPr>
          <a:xfrm>
            <a:off x="2652819" y="2215270"/>
            <a:ext cx="654737" cy="2421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64"/>
          <p:cNvSpPr txBox="1"/>
          <p:nvPr/>
        </p:nvSpPr>
        <p:spPr>
          <a:xfrm>
            <a:off x="2601199" y="2161117"/>
            <a:ext cx="800219" cy="338554"/>
          </a:xfrm>
          <a:prstGeom prst="rect">
            <a:avLst/>
          </a:prstGeom>
          <a:noFill/>
        </p:spPr>
        <p:txBody>
          <a:bodyPr wrap="none" rtlCol="0">
            <a:spAutoFit/>
          </a:bodyPr>
          <a:lstStyle/>
          <a:p>
            <a:r>
              <a:rPr kumimoji="1" lang="ja-JP" altLang="en-US" sz="800" b="1" dirty="0" smtClean="0"/>
              <a:t>コロナ禍</a:t>
            </a:r>
            <a:endParaRPr kumimoji="1" lang="en-US" altLang="ja-JP" sz="800" b="1" dirty="0" smtClean="0"/>
          </a:p>
          <a:p>
            <a:r>
              <a:rPr kumimoji="1" lang="ja-JP" altLang="en-US" sz="800" b="1" dirty="0" smtClean="0"/>
              <a:t>終息後の希望</a:t>
            </a:r>
            <a:endParaRPr kumimoji="1" lang="ja-JP" altLang="en-US" sz="800" b="1" dirty="0"/>
          </a:p>
        </p:txBody>
      </p:sp>
    </p:spTree>
    <p:extLst>
      <p:ext uri="{BB962C8B-B14F-4D97-AF65-F5344CB8AC3E}">
        <p14:creationId xmlns:p14="http://schemas.microsoft.com/office/powerpoint/2010/main" val="826154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1"/>
            <a:ext cx="9906000" cy="347314"/>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国土交通省におけるニューノーマルに対応した新たな都市政策のあり方</a:t>
            </a:r>
            <a:endParaRPr kumimoji="1" lang="ja-JP" altLang="en-US" sz="2000" b="1" dirty="0"/>
          </a:p>
        </p:txBody>
      </p:sp>
      <p:sp>
        <p:nvSpPr>
          <p:cNvPr id="2" name="スライド番号プレースホルダー 1"/>
          <p:cNvSpPr>
            <a:spLocks noGrp="1"/>
          </p:cNvSpPr>
          <p:nvPr>
            <p:ph type="sldNum" sz="quarter" idx="12"/>
          </p:nvPr>
        </p:nvSpPr>
        <p:spPr>
          <a:xfrm>
            <a:off x="7764192" y="6564979"/>
            <a:ext cx="2228850" cy="365125"/>
          </a:xfrm>
        </p:spPr>
        <p:txBody>
          <a:bodyPr/>
          <a:lstStyle/>
          <a:p>
            <a:fld id="{56354BE4-E3CF-4E6B-8FAC-D49DED899F38}" type="slidenum">
              <a:rPr kumimoji="1" lang="ja-JP" altLang="en-US" smtClean="0"/>
              <a:t>20</a:t>
            </a:fld>
            <a:endParaRPr kumimoji="1" lang="ja-JP" altLang="en-US" dirty="0"/>
          </a:p>
        </p:txBody>
      </p:sp>
      <p:sp>
        <p:nvSpPr>
          <p:cNvPr id="4" name="正方形/長方形 3"/>
          <p:cNvSpPr/>
          <p:nvPr/>
        </p:nvSpPr>
        <p:spPr>
          <a:xfrm>
            <a:off x="196311" y="411236"/>
            <a:ext cx="9599389" cy="6153230"/>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3" name="グループ化 22"/>
          <p:cNvGrpSpPr/>
          <p:nvPr/>
        </p:nvGrpSpPr>
        <p:grpSpPr>
          <a:xfrm>
            <a:off x="-109131" y="420048"/>
            <a:ext cx="10078613" cy="881246"/>
            <a:chOff x="245632" y="2453124"/>
            <a:chExt cx="10078613" cy="881246"/>
          </a:xfrm>
        </p:grpSpPr>
        <p:sp>
          <p:nvSpPr>
            <p:cNvPr id="16" name="テキスト ボックス 15"/>
            <p:cNvSpPr txBox="1"/>
            <p:nvPr/>
          </p:nvSpPr>
          <p:spPr>
            <a:xfrm flipH="1">
              <a:off x="245632" y="2453124"/>
              <a:ext cx="1171172" cy="307777"/>
            </a:xfrm>
            <a:prstGeom prst="rect">
              <a:avLst/>
            </a:prstGeom>
            <a:noFill/>
          </p:spPr>
          <p:txBody>
            <a:bodyPr wrap="square" rtlCol="0">
              <a:spAutoFit/>
            </a:bodyPr>
            <a:lstStyle/>
            <a:p>
              <a:pPr algn="ctr"/>
              <a:r>
                <a:rPr kumimoji="1" lang="ja-JP" altLang="en-US" sz="1400" dirty="0"/>
                <a:t>（</a:t>
              </a:r>
              <a:r>
                <a:rPr lang="ja-JP" altLang="en-US" sz="1400" dirty="0"/>
                <a:t>参考）</a:t>
              </a:r>
              <a:endParaRPr lang="en-US" altLang="ja-JP" sz="1400" dirty="0"/>
            </a:p>
          </p:txBody>
        </p:sp>
        <p:sp>
          <p:nvSpPr>
            <p:cNvPr id="29" name="テキスト ボックス 28"/>
            <p:cNvSpPr txBox="1"/>
            <p:nvPr/>
          </p:nvSpPr>
          <p:spPr>
            <a:xfrm flipH="1">
              <a:off x="644996" y="2657262"/>
              <a:ext cx="9679249" cy="677108"/>
            </a:xfrm>
            <a:prstGeom prst="rect">
              <a:avLst/>
            </a:prstGeom>
            <a:noFill/>
          </p:spPr>
          <p:txBody>
            <a:bodyPr wrap="square" rtlCol="0">
              <a:spAutoFit/>
            </a:bodyPr>
            <a:lstStyle/>
            <a:p>
              <a:r>
                <a:rPr lang="ja-JP" altLang="en-US" sz="1400" dirty="0"/>
                <a:t>「ニューノーマルに対応した新たな都市政策はいかにあるべきか」</a:t>
              </a:r>
              <a:endParaRPr lang="en-US" altLang="ja-JP" sz="1400" dirty="0"/>
            </a:p>
            <a:p>
              <a:r>
                <a:rPr lang="ja-JP" altLang="en-US" sz="1200" dirty="0"/>
                <a:t>ー都市アセットの最大限の利活用による人間中心・市民目線、機動的なまちづくりへー</a:t>
              </a:r>
              <a:endParaRPr lang="en-US" altLang="ja-JP" sz="1200" dirty="0"/>
            </a:p>
            <a:p>
              <a:r>
                <a:rPr lang="ja-JP" altLang="en-US" sz="1200" dirty="0"/>
                <a:t>（</a:t>
              </a:r>
              <a:r>
                <a:rPr lang="en-US" altLang="ja-JP" sz="1200" dirty="0"/>
                <a:t>2021</a:t>
              </a:r>
              <a:r>
                <a:rPr lang="ja-JP" altLang="en-US" sz="1200" dirty="0"/>
                <a:t>年</a:t>
              </a:r>
              <a:r>
                <a:rPr lang="en-US" altLang="ja-JP" sz="1200" dirty="0"/>
                <a:t>4</a:t>
              </a:r>
              <a:r>
                <a:rPr lang="ja-JP" altLang="en-US" sz="1200" dirty="0"/>
                <a:t>月</a:t>
              </a:r>
              <a:r>
                <a:rPr lang="en-US" altLang="ja-JP" sz="1200" dirty="0"/>
                <a:t>,</a:t>
              </a:r>
              <a:r>
                <a:rPr lang="ja-JP" altLang="en-US" sz="1200" dirty="0"/>
                <a:t>デジタルの急速な進展やニューノーマルに対応した都市政策のあり方</a:t>
              </a:r>
              <a:r>
                <a:rPr lang="ja-JP" altLang="en-US" sz="1200" dirty="0" smtClean="0"/>
                <a:t>検討会（国土交通省都市局）</a:t>
              </a:r>
              <a:r>
                <a:rPr lang="en-US" altLang="ja-JP" sz="1200" dirty="0" smtClean="0"/>
                <a:t>,</a:t>
              </a:r>
              <a:r>
                <a:rPr lang="ja-JP" altLang="en-US" sz="1200" dirty="0"/>
                <a:t>中間とりまとめ報告書）</a:t>
              </a:r>
              <a:endParaRPr lang="en-US" altLang="ja-JP" sz="1200" dirty="0"/>
            </a:p>
          </p:txBody>
        </p:sp>
      </p:grpSp>
      <p:sp>
        <p:nvSpPr>
          <p:cNvPr id="30" name="テキスト ボックス 29"/>
          <p:cNvSpPr txBox="1"/>
          <p:nvPr/>
        </p:nvSpPr>
        <p:spPr>
          <a:xfrm flipH="1">
            <a:off x="146890" y="1626503"/>
            <a:ext cx="9698230" cy="1631216"/>
          </a:xfrm>
          <a:prstGeom prst="rect">
            <a:avLst/>
          </a:prstGeom>
          <a:noFill/>
        </p:spPr>
        <p:txBody>
          <a:bodyPr wrap="square" rtlCol="0">
            <a:spAutoFit/>
          </a:bodyPr>
          <a:lstStyle/>
          <a:p>
            <a:r>
              <a:rPr lang="ja-JP" altLang="en-US" sz="1200" dirty="0"/>
              <a:t>第</a:t>
            </a:r>
            <a:r>
              <a:rPr lang="en-US" altLang="ja-JP" sz="1200" dirty="0"/>
              <a:t>1</a:t>
            </a:r>
            <a:r>
              <a:rPr lang="ja-JP" altLang="en-US" sz="1200" dirty="0"/>
              <a:t>章　都市をめぐる新たな社会動向と都市政策上の課題</a:t>
            </a:r>
            <a:endParaRPr lang="en-US" altLang="ja-JP" sz="1200" dirty="0"/>
          </a:p>
          <a:p>
            <a:r>
              <a:rPr lang="ja-JP" altLang="en-US" sz="1200" dirty="0"/>
              <a:t>　　２．都市政策上の課題</a:t>
            </a:r>
            <a:endParaRPr lang="en-US" altLang="ja-JP" sz="1200" dirty="0"/>
          </a:p>
          <a:p>
            <a:r>
              <a:rPr lang="ja-JP" altLang="en-US" sz="1100" dirty="0"/>
              <a:t>　</a:t>
            </a:r>
            <a:r>
              <a:rPr lang="ja-JP" altLang="en-US" sz="1200" dirty="0"/>
              <a:t>　　（都市圏レベルの取組）</a:t>
            </a:r>
            <a:endParaRPr lang="en-US" altLang="ja-JP" sz="1200" dirty="0"/>
          </a:p>
          <a:p>
            <a:pPr marL="719138"/>
            <a:r>
              <a:rPr lang="ja-JP" altLang="en-US" sz="1200" dirty="0"/>
              <a:t>　都市は、</a:t>
            </a:r>
            <a:r>
              <a:rPr lang="ja-JP" altLang="en-US" sz="1200" b="1" dirty="0"/>
              <a:t>経済活動に必要な資金・人材・技術等を集積することで経済活動の中核を担う</a:t>
            </a:r>
            <a:r>
              <a:rPr lang="ja-JP" altLang="en-US" sz="1200" dirty="0"/>
              <a:t>ほか、</a:t>
            </a:r>
            <a:r>
              <a:rPr lang="ja-JP" altLang="en-US" sz="1200" b="1" dirty="0"/>
              <a:t>一定の人口密度を保つことで生活サービス機能を維持する</a:t>
            </a:r>
            <a:r>
              <a:rPr lang="ja-JP" altLang="en-US" sz="1200" dirty="0"/>
              <a:t>など、集積によってその機能を果たしているが、</a:t>
            </a:r>
            <a:r>
              <a:rPr lang="ja-JP" altLang="en-US" sz="1200" b="1" dirty="0"/>
              <a:t>このような機能を有する都市の重要性は基本的に変化していない</a:t>
            </a:r>
            <a:r>
              <a:rPr lang="ja-JP" altLang="en-US" sz="1200" dirty="0"/>
              <a:t>。このため、これまでの都市圏レベルの取組の必要性は、新型コロナ危機を経ても何ら変わるものではない。</a:t>
            </a:r>
            <a:endParaRPr lang="en-US" altLang="ja-JP" sz="1200" dirty="0"/>
          </a:p>
          <a:p>
            <a:pPr marL="719138"/>
            <a:r>
              <a:rPr lang="ja-JP" altLang="en-US" sz="1400" dirty="0"/>
              <a:t>　</a:t>
            </a:r>
            <a:r>
              <a:rPr lang="ja-JP" altLang="en-US" sz="1200" b="1" dirty="0"/>
              <a:t>都市政策の観点からは</a:t>
            </a:r>
            <a:r>
              <a:rPr lang="ja-JP" altLang="en-US" sz="1200" dirty="0"/>
              <a:t>、都市の集積を図る上で、</a:t>
            </a:r>
            <a:r>
              <a:rPr lang="ja-JP" altLang="en-US" sz="1200" b="1" dirty="0"/>
              <a:t>ゆとりあるオフィス空間やオープンスペース等の確保によるニューノーマルへの対応</a:t>
            </a:r>
            <a:r>
              <a:rPr lang="ja-JP" altLang="en-US" sz="1200" dirty="0"/>
              <a:t>をいかに進めるかという課題に対応する必要がある。</a:t>
            </a:r>
            <a:endParaRPr lang="en-US" altLang="ja-JP" sz="1200" dirty="0"/>
          </a:p>
        </p:txBody>
      </p:sp>
      <p:sp>
        <p:nvSpPr>
          <p:cNvPr id="26" name="テキスト ボックス 25"/>
          <p:cNvSpPr txBox="1"/>
          <p:nvPr/>
        </p:nvSpPr>
        <p:spPr>
          <a:xfrm flipH="1">
            <a:off x="154057" y="3682018"/>
            <a:ext cx="9511700" cy="461665"/>
          </a:xfrm>
          <a:prstGeom prst="rect">
            <a:avLst/>
          </a:prstGeom>
          <a:noFill/>
        </p:spPr>
        <p:txBody>
          <a:bodyPr wrap="square" rtlCol="0">
            <a:spAutoFit/>
          </a:bodyPr>
          <a:lstStyle/>
          <a:p>
            <a:r>
              <a:rPr lang="ja-JP" altLang="en-US" sz="1200" dirty="0"/>
              <a:t>第</a:t>
            </a:r>
            <a:r>
              <a:rPr lang="en-US" altLang="ja-JP" sz="1200" dirty="0"/>
              <a:t>2</a:t>
            </a:r>
            <a:r>
              <a:rPr lang="ja-JP" altLang="en-US" sz="1200" dirty="0"/>
              <a:t>章　今後の都市政策のあり方</a:t>
            </a:r>
            <a:endParaRPr lang="en-US" altLang="ja-JP" sz="1200" dirty="0"/>
          </a:p>
          <a:p>
            <a:r>
              <a:rPr lang="ja-JP" altLang="en-US" sz="1200" dirty="0"/>
              <a:t>　　２．目指すべきまちづくり（人間中心・市民目線のまちづくりの深化</a:t>
            </a:r>
            <a:r>
              <a:rPr lang="en-US" altLang="ja-JP" sz="1200" dirty="0"/>
              <a:t>/</a:t>
            </a:r>
            <a:r>
              <a:rPr lang="ja-JP" altLang="en-US" sz="1200" dirty="0"/>
              <a:t>機動的なまちづくり）の方向性を実現するための</a:t>
            </a:r>
            <a:r>
              <a:rPr lang="ja-JP" altLang="en-US" sz="1200" dirty="0" smtClean="0"/>
              <a:t>視点</a:t>
            </a:r>
            <a:endParaRPr lang="en-US" altLang="ja-JP" sz="1200" dirty="0"/>
          </a:p>
        </p:txBody>
      </p:sp>
      <p:sp>
        <p:nvSpPr>
          <p:cNvPr id="31" name="テキスト ボックス 30"/>
          <p:cNvSpPr txBox="1"/>
          <p:nvPr/>
        </p:nvSpPr>
        <p:spPr>
          <a:xfrm flipH="1">
            <a:off x="154057" y="4186862"/>
            <a:ext cx="9511700" cy="1938992"/>
          </a:xfrm>
          <a:prstGeom prst="rect">
            <a:avLst/>
          </a:prstGeom>
          <a:noFill/>
        </p:spPr>
        <p:txBody>
          <a:bodyPr wrap="square" rtlCol="0">
            <a:spAutoFit/>
          </a:bodyPr>
          <a:lstStyle/>
          <a:p>
            <a:r>
              <a:rPr lang="ja-JP" altLang="en-US" sz="1100" dirty="0"/>
              <a:t>　</a:t>
            </a:r>
            <a:r>
              <a:rPr lang="ja-JP" altLang="en-US" sz="1200" dirty="0"/>
              <a:t>　　（</a:t>
            </a:r>
            <a:r>
              <a:rPr lang="en-US" altLang="ja-JP" sz="1200" dirty="0"/>
              <a:t>C</a:t>
            </a:r>
            <a:r>
              <a:rPr lang="ja-JP" altLang="en-US" sz="1200" dirty="0"/>
              <a:t>）都市の特性に応じたまちづくり</a:t>
            </a:r>
            <a:endParaRPr lang="en-US" altLang="ja-JP" sz="1200" dirty="0"/>
          </a:p>
          <a:p>
            <a:pPr marL="719138"/>
            <a:r>
              <a:rPr lang="ja-JP" altLang="en-US" sz="1200" dirty="0" smtClean="0"/>
              <a:t>　まちづくりをすすめる際は、それぞれの都市の実情に応じてその取組内容を柔軟に定める必要はあるが、大都市、郊外、地方都市といった都市規模やその立地に応じ、それぞれの機能を充実させていくことが有効である。</a:t>
            </a:r>
            <a:endParaRPr lang="en-US" altLang="ja-JP" sz="1200" dirty="0" smtClean="0"/>
          </a:p>
          <a:p>
            <a:pPr marL="719138"/>
            <a:endParaRPr lang="en-US" altLang="ja-JP" sz="1200" b="1" dirty="0" smtClean="0"/>
          </a:p>
          <a:p>
            <a:pPr marL="719138"/>
            <a:r>
              <a:rPr lang="ja-JP" altLang="en-US" sz="1200" b="1" dirty="0"/>
              <a:t>　</a:t>
            </a:r>
            <a:r>
              <a:rPr lang="ja-JP" altLang="en-US" sz="1200" b="1" dirty="0" smtClean="0"/>
              <a:t>大都市</a:t>
            </a:r>
            <a:r>
              <a:rPr lang="ja-JP" altLang="en-US" sz="1200" b="1" dirty="0"/>
              <a:t>では、国際競争力を高めるため、クリエイティブな人材等を惹きつける環境の整備、多様な主体が交わりイノベーションを生み出すコミュニティハブの形成、昼間だけでなく夜間も含めた文化・芸術などリアルの場ならではの価値の充実</a:t>
            </a:r>
            <a:r>
              <a:rPr lang="ja-JP" altLang="en-US" sz="1200" dirty="0"/>
              <a:t>などを図る必要がある</a:t>
            </a:r>
            <a:r>
              <a:rPr lang="ja-JP" altLang="en-US" sz="1200" dirty="0" smtClean="0"/>
              <a:t>。また、様々な背景を持つ人々の多様性（ダイバーシティ）を受け入れるインクルーシヴな都市として皆が居心地の良さを感じられる空間とするとともに、都市機能の高度化を徹底的に追求した拠点を形成する必要がある。加えて、新たなビジネスやイノベーションを生み出すエンジンとしての役割を果たすとともに、今後のニューノーマルと“</a:t>
            </a:r>
            <a:r>
              <a:rPr lang="en-US" altLang="ja-JP" sz="1200" dirty="0" smtClean="0"/>
              <a:t>Back</a:t>
            </a:r>
            <a:r>
              <a:rPr lang="ja-JP" altLang="en-US" sz="1200" dirty="0"/>
              <a:t> </a:t>
            </a:r>
            <a:r>
              <a:rPr lang="en-US" altLang="ja-JP" sz="1200" dirty="0" smtClean="0"/>
              <a:t>to Normal”</a:t>
            </a:r>
            <a:r>
              <a:rPr lang="ja-JP" altLang="en-US" sz="1200" dirty="0" smtClean="0"/>
              <a:t>の最適点を見出していくためにも、「都心の実験区」と</a:t>
            </a:r>
            <a:r>
              <a:rPr lang="ja-JP" altLang="en-US" sz="1200" dirty="0"/>
              <a:t>して</a:t>
            </a:r>
            <a:r>
              <a:rPr lang="ja-JP" altLang="en-US" sz="1200" dirty="0" smtClean="0"/>
              <a:t>の機能を持つことが求められる。</a:t>
            </a:r>
            <a:endParaRPr lang="en-US" altLang="ja-JP" sz="1200" dirty="0"/>
          </a:p>
        </p:txBody>
      </p:sp>
    </p:spTree>
    <p:extLst>
      <p:ext uri="{BB962C8B-B14F-4D97-AF65-F5344CB8AC3E}">
        <p14:creationId xmlns:p14="http://schemas.microsoft.com/office/powerpoint/2010/main" val="303463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1"/>
            <a:ext cx="9906000" cy="347314"/>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新型コロナ危機を契機と</a:t>
            </a:r>
            <a:r>
              <a:rPr lang="ja-JP" altLang="en-US" b="1" dirty="0" smtClean="0"/>
              <a:t>した</a:t>
            </a:r>
            <a:r>
              <a:rPr lang="ja-JP" altLang="en-US" b="1" dirty="0"/>
              <a:t>社会変化</a:t>
            </a:r>
            <a:r>
              <a:rPr lang="ja-JP" altLang="en-US" b="1" dirty="0" smtClean="0"/>
              <a:t>への基本的な対応</a:t>
            </a:r>
            <a:r>
              <a:rPr lang="ja-JP" altLang="en-US" b="1" dirty="0"/>
              <a:t>の考え方　～えらばれるまちへ～　</a:t>
            </a:r>
            <a:r>
              <a:rPr kumimoji="1" lang="ja-JP" altLang="en-US" b="1" dirty="0"/>
              <a:t>　</a:t>
            </a:r>
          </a:p>
        </p:txBody>
      </p:sp>
      <p:sp>
        <p:nvSpPr>
          <p:cNvPr id="17" name="テキスト ボックス 16"/>
          <p:cNvSpPr txBox="1"/>
          <p:nvPr/>
        </p:nvSpPr>
        <p:spPr>
          <a:xfrm>
            <a:off x="0" y="628148"/>
            <a:ext cx="9841122" cy="1502976"/>
          </a:xfrm>
          <a:prstGeom prst="rect">
            <a:avLst/>
          </a:prstGeom>
          <a:noFill/>
        </p:spPr>
        <p:txBody>
          <a:bodyPr wrap="square" rtlCol="0">
            <a:spAutoFit/>
          </a:bodyPr>
          <a:lstStyle/>
          <a:p>
            <a:pPr marL="441325" indent="-169863">
              <a:lnSpc>
                <a:spcPts val="2200"/>
              </a:lnSpc>
            </a:pPr>
            <a:r>
              <a:rPr lang="ja-JP" altLang="en-US" sz="1600" dirty="0"/>
              <a:t>〇</a:t>
            </a:r>
            <a:r>
              <a:rPr kumimoji="1" lang="ja-JP" altLang="en-US" sz="1600" dirty="0" smtClean="0"/>
              <a:t>新大阪駅周辺地域のまちづくりにおいては、国の方向性を踏まえて、オンライン化</a:t>
            </a:r>
            <a:r>
              <a:rPr kumimoji="1" lang="ja-JP" altLang="en-US" sz="1600" dirty="0"/>
              <a:t>の浸透への対応</a:t>
            </a:r>
            <a:r>
              <a:rPr kumimoji="1" lang="ja-JP" altLang="en-US" sz="1600" dirty="0" smtClean="0"/>
              <a:t>や</a:t>
            </a:r>
            <a:r>
              <a:rPr lang="ja-JP" altLang="en-US" sz="1600" dirty="0" smtClean="0"/>
              <a:t>、</a:t>
            </a:r>
            <a:r>
              <a:rPr kumimoji="1" lang="ja-JP" altLang="en-US" sz="1600" dirty="0" smtClean="0"/>
              <a:t>空間</a:t>
            </a:r>
            <a:r>
              <a:rPr kumimoji="1" lang="ja-JP" altLang="en-US" sz="1600" dirty="0"/>
              <a:t>の過密に内在するリスクを避けつつ、</a:t>
            </a:r>
            <a:r>
              <a:rPr kumimoji="1" lang="ja-JP" altLang="en-US" sz="1600" u="sng" dirty="0" smtClean="0"/>
              <a:t>フェイストゥフェイスのコミュニケーション</a:t>
            </a:r>
            <a:r>
              <a:rPr kumimoji="1" lang="ja-JP" altLang="en-US" sz="1600" u="sng" dirty="0"/>
              <a:t>を引き続き重要なキーワードとして、</a:t>
            </a:r>
            <a:r>
              <a:rPr lang="ja-JP" altLang="en-US" sz="1600" u="sng" dirty="0"/>
              <a:t>高速</a:t>
            </a:r>
            <a:r>
              <a:rPr kumimoji="1" lang="ja-JP" altLang="en-US" sz="1600" u="sng" dirty="0"/>
              <a:t>交通</a:t>
            </a:r>
            <a:r>
              <a:rPr kumimoji="1" lang="ja-JP" altLang="en-US" sz="1600" u="sng" dirty="0" smtClean="0"/>
              <a:t>ネットワーク</a:t>
            </a:r>
            <a:r>
              <a:rPr lang="ja-JP" altLang="en-US" sz="1600" u="sng" dirty="0" smtClean="0"/>
              <a:t>を活かし</a:t>
            </a:r>
            <a:r>
              <a:rPr lang="ja-JP" altLang="en-US" sz="1600" u="sng" dirty="0"/>
              <a:t>、三つの機能の向上に</a:t>
            </a:r>
            <a:r>
              <a:rPr lang="ja-JP" altLang="en-US" sz="1600" u="sng" dirty="0" smtClean="0"/>
              <a:t>より、クリエイティブ</a:t>
            </a:r>
            <a:r>
              <a:rPr kumimoji="1" lang="ja-JP" altLang="en-US" sz="1600" u="sng" dirty="0"/>
              <a:t>な人材等を惹きつける</a:t>
            </a:r>
            <a:r>
              <a:rPr kumimoji="1" lang="ja-JP" altLang="en-US" sz="1600" u="sng" dirty="0" smtClean="0"/>
              <a:t>環境整備を図り</a:t>
            </a:r>
            <a:r>
              <a:rPr lang="ja-JP" altLang="en-US" sz="1600" u="sng" dirty="0"/>
              <a:t>、デジタル空間（仮想空間）とフィジカル空間（現実空間</a:t>
            </a:r>
            <a:r>
              <a:rPr lang="ja-JP" altLang="en-US" sz="1600" u="sng" dirty="0" smtClean="0"/>
              <a:t>）の高度</a:t>
            </a:r>
            <a:r>
              <a:rPr lang="ja-JP" altLang="en-US" sz="1600" u="sng" dirty="0"/>
              <a:t>な融合など</a:t>
            </a:r>
            <a:r>
              <a:rPr lang="en-US" altLang="ja-JP" sz="1600" u="sng" dirty="0"/>
              <a:t>DX</a:t>
            </a:r>
            <a:r>
              <a:rPr lang="ja-JP" altLang="en-US" sz="1600" u="sng" dirty="0"/>
              <a:t>技術を活用</a:t>
            </a:r>
            <a:r>
              <a:rPr kumimoji="1" lang="ja-JP" altLang="en-US" sz="1600" u="sng" dirty="0"/>
              <a:t>しながら、リアルな場ならではの価値の充実を図る。</a:t>
            </a:r>
            <a:endParaRPr kumimoji="1" lang="en-US" altLang="ja-JP" sz="1600" u="sng" dirty="0"/>
          </a:p>
        </p:txBody>
      </p:sp>
      <p:graphicFrame>
        <p:nvGraphicFramePr>
          <p:cNvPr id="24" name="表 23"/>
          <p:cNvGraphicFramePr>
            <a:graphicFrameLocks noGrp="1"/>
          </p:cNvGraphicFramePr>
          <p:nvPr>
            <p:extLst>
              <p:ext uri="{D42A27DB-BD31-4B8C-83A1-F6EECF244321}">
                <p14:modId xmlns:p14="http://schemas.microsoft.com/office/powerpoint/2010/main" val="2970351423"/>
              </p:ext>
            </p:extLst>
          </p:nvPr>
        </p:nvGraphicFramePr>
        <p:xfrm>
          <a:off x="170601" y="3526776"/>
          <a:ext cx="9478611" cy="3263816"/>
        </p:xfrm>
        <a:graphic>
          <a:graphicData uri="http://schemas.openxmlformats.org/drawingml/2006/table">
            <a:tbl>
              <a:tblPr firstRow="1" bandRow="1">
                <a:tableStyleId>{7DF18680-E054-41AD-8BC1-D1AEF772440D}</a:tableStyleId>
              </a:tblPr>
              <a:tblGrid>
                <a:gridCol w="1006945">
                  <a:extLst>
                    <a:ext uri="{9D8B030D-6E8A-4147-A177-3AD203B41FA5}">
                      <a16:colId xmlns:a16="http://schemas.microsoft.com/office/drawing/2014/main" val="4196075842"/>
                    </a:ext>
                  </a:extLst>
                </a:gridCol>
                <a:gridCol w="1417831">
                  <a:extLst>
                    <a:ext uri="{9D8B030D-6E8A-4147-A177-3AD203B41FA5}">
                      <a16:colId xmlns:a16="http://schemas.microsoft.com/office/drawing/2014/main" val="3513927221"/>
                    </a:ext>
                  </a:extLst>
                </a:gridCol>
                <a:gridCol w="4656086">
                  <a:extLst>
                    <a:ext uri="{9D8B030D-6E8A-4147-A177-3AD203B41FA5}">
                      <a16:colId xmlns:a16="http://schemas.microsoft.com/office/drawing/2014/main" val="2386636887"/>
                    </a:ext>
                  </a:extLst>
                </a:gridCol>
                <a:gridCol w="2397749">
                  <a:extLst>
                    <a:ext uri="{9D8B030D-6E8A-4147-A177-3AD203B41FA5}">
                      <a16:colId xmlns:a16="http://schemas.microsoft.com/office/drawing/2014/main" val="2521207016"/>
                    </a:ext>
                  </a:extLst>
                </a:gridCol>
              </a:tblGrid>
              <a:tr h="330664">
                <a:tc>
                  <a:txBody>
                    <a:bodyPr/>
                    <a:lstStyle/>
                    <a:p>
                      <a:pPr algn="ctr"/>
                      <a:r>
                        <a:rPr kumimoji="1" lang="ja-JP" altLang="en-US" sz="1200" dirty="0"/>
                        <a:t>社会変化</a:t>
                      </a:r>
                    </a:p>
                  </a:txBody>
                  <a:tcPr marL="81534" marR="81534" marT="40767" marB="40767" anchor="ctr"/>
                </a:tc>
                <a:tc>
                  <a:txBody>
                    <a:bodyPr/>
                    <a:lstStyle/>
                    <a:p>
                      <a:pPr algn="ctr"/>
                      <a:r>
                        <a:rPr kumimoji="1" lang="ja-JP" altLang="en-US" sz="1200" dirty="0"/>
                        <a:t>影響</a:t>
                      </a:r>
                    </a:p>
                  </a:txBody>
                  <a:tcPr marL="81534" marR="81534" marT="40767" marB="40767" anchor="ctr"/>
                </a:tc>
                <a:tc>
                  <a:txBody>
                    <a:bodyPr/>
                    <a:lstStyle/>
                    <a:p>
                      <a:pPr algn="ctr"/>
                      <a:r>
                        <a:rPr kumimoji="1" lang="ja-JP" altLang="en-US" sz="1200" dirty="0"/>
                        <a:t>新大阪のまちづくりの検討の際に配慮すべき視点（例）</a:t>
                      </a:r>
                    </a:p>
                  </a:txBody>
                  <a:tcPr marL="81534" marR="81534" marT="40767" marB="40767" anchor="ctr"/>
                </a:tc>
                <a:tc>
                  <a:txBody>
                    <a:bodyPr/>
                    <a:lstStyle/>
                    <a:p>
                      <a:pPr algn="ctr"/>
                      <a:r>
                        <a:rPr kumimoji="1" lang="ja-JP" altLang="en-US" sz="1200" dirty="0"/>
                        <a:t>具体的な内容の例</a:t>
                      </a:r>
                    </a:p>
                  </a:txBody>
                  <a:tcPr marL="81534" marR="81534" marT="40767" marB="40767" anchor="ctr"/>
                </a:tc>
                <a:extLst>
                  <a:ext uri="{0D108BD9-81ED-4DB2-BD59-A6C34878D82A}">
                    <a16:rowId xmlns:a16="http://schemas.microsoft.com/office/drawing/2014/main" val="2901639481"/>
                  </a:ext>
                </a:extLst>
              </a:tr>
              <a:tr h="675034">
                <a:tc rowSpan="3">
                  <a:txBody>
                    <a:bodyPr/>
                    <a:lstStyle/>
                    <a:p>
                      <a:pPr algn="l"/>
                      <a:r>
                        <a:rPr kumimoji="1" lang="ja-JP" altLang="en-US" sz="1200" dirty="0"/>
                        <a:t>在宅勤務</a:t>
                      </a:r>
                      <a:endParaRPr kumimoji="1" lang="en-US" altLang="ja-JP" sz="1200" dirty="0"/>
                    </a:p>
                    <a:p>
                      <a:pPr algn="l"/>
                      <a:r>
                        <a:rPr kumimoji="1" lang="ja-JP" altLang="en-US" sz="1200" dirty="0"/>
                        <a:t>テレワーク</a:t>
                      </a:r>
                    </a:p>
                  </a:txBody>
                  <a:tcPr marL="81534" marR="0" marT="40767" marB="40767" anchor="ctr"/>
                </a:tc>
                <a:tc>
                  <a:txBody>
                    <a:bodyPr/>
                    <a:lstStyle/>
                    <a:p>
                      <a:pPr algn="l"/>
                      <a:r>
                        <a:rPr kumimoji="1" lang="ja-JP" altLang="en-US" sz="1200" dirty="0"/>
                        <a:t>電車通勤の減少</a:t>
                      </a:r>
                      <a:endParaRPr kumimoji="1" lang="en-US" altLang="ja-JP" sz="1200" dirty="0"/>
                    </a:p>
                  </a:txBody>
                  <a:tcPr marL="81534" marR="0" marT="40767" marB="40767" anchor="ctr"/>
                </a:tc>
                <a:tc>
                  <a:txBody>
                    <a:bodyPr/>
                    <a:lstStyle/>
                    <a:p>
                      <a:pPr algn="l"/>
                      <a:r>
                        <a:rPr kumimoji="1" lang="ja-JP" altLang="en-US" sz="1200" dirty="0"/>
                        <a:t>＜徒歩圏に住環境がある特性を活かす＞</a:t>
                      </a:r>
                      <a:endParaRPr kumimoji="1" lang="en-US" altLang="ja-JP" sz="1200" dirty="0"/>
                    </a:p>
                    <a:p>
                      <a:pPr algn="l"/>
                      <a:r>
                        <a:rPr kumimoji="1" lang="ja-JP" altLang="en-US" sz="1200" dirty="0"/>
                        <a:t>　新大阪駅周辺地域での徒歩圏の駅職住近接・定着</a:t>
                      </a:r>
                      <a:endParaRPr kumimoji="1" lang="en-US" altLang="ja-JP" sz="1200" dirty="0"/>
                    </a:p>
                    <a:p>
                      <a:pPr algn="l"/>
                      <a:r>
                        <a:rPr kumimoji="1" lang="ja-JP" altLang="en-US" sz="1200" dirty="0"/>
                        <a:t>（新大阪・十三・淡路の３エリアの効果的な役割分担）</a:t>
                      </a:r>
                      <a:endParaRPr kumimoji="1" lang="en-US" altLang="ja-JP" sz="1200" dirty="0"/>
                    </a:p>
                  </a:txBody>
                  <a:tcPr marL="81534" marR="32100" marT="32100" marB="32100" anchor="ct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オフィス</a:t>
                      </a:r>
                      <a:r>
                        <a:rPr kumimoji="1" lang="ja-JP" altLang="en-US" sz="1200" dirty="0"/>
                        <a:t>の多様化（クリエイティブオフィス、テレワーク拠点、コワーキング</a:t>
                      </a:r>
                      <a:r>
                        <a:rPr kumimoji="1" lang="ja-JP" altLang="en-US" sz="1200" dirty="0" smtClean="0"/>
                        <a:t>）</a:t>
                      </a: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まちとしての空間</a:t>
                      </a:r>
                      <a:r>
                        <a:rPr kumimoji="1" lang="ja-JP" altLang="en-US" sz="1200" dirty="0"/>
                        <a:t>の</a:t>
                      </a:r>
                      <a:r>
                        <a:rPr kumimoji="1" lang="ja-JP" altLang="en-US" sz="1200" dirty="0" smtClean="0"/>
                        <a:t>魅力、淀川の空間活用</a:t>
                      </a: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住機能の強化</a:t>
                      </a:r>
                      <a:endParaRPr kumimoji="1" lang="en-US" altLang="ja-JP" sz="1200" dirty="0" smtClean="0"/>
                    </a:p>
                  </a:txBody>
                  <a:tcPr marL="81534" marR="32100" marT="40767" marB="40767" anchor="ctr"/>
                </a:tc>
                <a:extLst>
                  <a:ext uri="{0D108BD9-81ED-4DB2-BD59-A6C34878D82A}">
                    <a16:rowId xmlns:a16="http://schemas.microsoft.com/office/drawing/2014/main" val="338445500"/>
                  </a:ext>
                </a:extLst>
              </a:tr>
              <a:tr h="444690">
                <a:tc vMerge="1">
                  <a:txBody>
                    <a:bodyPr/>
                    <a:lstStyle/>
                    <a:p>
                      <a:pPr algn="l"/>
                      <a:endParaRPr kumimoji="1" lang="ja-JP" altLang="en-US" sz="1400" dirty="0"/>
                    </a:p>
                  </a:txBody>
                  <a:tcPr anchor="ctr"/>
                </a:tc>
                <a:tc>
                  <a:txBody>
                    <a:bodyPr/>
                    <a:lstStyle/>
                    <a:p>
                      <a:pPr algn="l"/>
                      <a:r>
                        <a:rPr kumimoji="1" lang="ja-JP" altLang="en-US" sz="900" dirty="0"/>
                        <a:t>日常的に働く場としての</a:t>
                      </a:r>
                      <a:endParaRPr kumimoji="1" lang="en-US" altLang="ja-JP" sz="900" dirty="0"/>
                    </a:p>
                    <a:p>
                      <a:pPr algn="l"/>
                      <a:r>
                        <a:rPr kumimoji="1" lang="ja-JP" altLang="en-US" sz="1100" dirty="0"/>
                        <a:t>オフィス需要の減少</a:t>
                      </a:r>
                    </a:p>
                  </a:txBody>
                  <a:tcPr marL="32100" marR="0" marT="40767" marB="40767" anchor="ctr"/>
                </a:tc>
                <a:tc>
                  <a:txBody>
                    <a:bodyPr/>
                    <a:lstStyle/>
                    <a:p>
                      <a:pPr algn="l"/>
                      <a:r>
                        <a:rPr kumimoji="1" lang="ja-JP" altLang="en-US" sz="1200" dirty="0"/>
                        <a:t>＜新たなニーズを</a:t>
                      </a:r>
                      <a:r>
                        <a:rPr kumimoji="1" lang="ja-JP" altLang="en-US" sz="1200" dirty="0" smtClean="0"/>
                        <a:t>よびおこす</a:t>
                      </a:r>
                      <a:r>
                        <a:rPr kumimoji="1" lang="ja-JP" altLang="en-US" sz="1200" dirty="0"/>
                        <a:t>＞</a:t>
                      </a:r>
                      <a:endParaRPr kumimoji="1" lang="en-US" altLang="ja-JP" sz="1200" dirty="0"/>
                    </a:p>
                    <a:p>
                      <a:pPr algn="l"/>
                      <a:r>
                        <a:rPr kumimoji="1" lang="ja-JP" altLang="en-US" sz="1200" dirty="0"/>
                        <a:t>　クリエイティブな人材の集積、</a:t>
                      </a:r>
                      <a:r>
                        <a:rPr kumimoji="1" lang="en-US" altLang="ja-JP" sz="1200" dirty="0"/>
                        <a:t>web</a:t>
                      </a:r>
                      <a:r>
                        <a:rPr kumimoji="1" lang="ja-JP" altLang="en-US" sz="1200" dirty="0"/>
                        <a:t>会議のホスト会議室</a:t>
                      </a:r>
                      <a:endParaRPr kumimoji="1" lang="en-US" altLang="ja-JP" sz="1200" dirty="0"/>
                    </a:p>
                  </a:txBody>
                  <a:tcPr marL="81534" marR="32100" marT="32100" marB="32100" anchor="ctr"/>
                </a:tc>
                <a:tc vMerge="1">
                  <a:txBody>
                    <a:bodyPr/>
                    <a:lstStyle/>
                    <a:p>
                      <a:pPr algn="l"/>
                      <a:endParaRPr kumimoji="1" lang="ja-JP" altLang="en-US" sz="1400" dirty="0"/>
                    </a:p>
                  </a:txBody>
                  <a:tcPr anchor="ctr"/>
                </a:tc>
                <a:extLst>
                  <a:ext uri="{0D108BD9-81ED-4DB2-BD59-A6C34878D82A}">
                    <a16:rowId xmlns:a16="http://schemas.microsoft.com/office/drawing/2014/main" val="1460319435"/>
                  </a:ext>
                </a:extLst>
              </a:tr>
              <a:tr h="444690">
                <a:tc vMerge="1">
                  <a:txBody>
                    <a:bodyPr/>
                    <a:lstStyle/>
                    <a:p>
                      <a:endParaRPr kumimoji="1" lang="ja-JP" altLang="en-US"/>
                    </a:p>
                  </a:txBody>
                  <a:tcPr/>
                </a:tc>
                <a:tc>
                  <a:txBody>
                    <a:bodyPr/>
                    <a:lstStyle/>
                    <a:p>
                      <a:pPr algn="l"/>
                      <a:r>
                        <a:rPr kumimoji="1" lang="ja-JP" altLang="en-US" sz="1100" dirty="0"/>
                        <a:t>出社の必要性の認識</a:t>
                      </a:r>
                    </a:p>
                  </a:txBody>
                  <a:tcPr marL="32100" marR="0" marT="40767" marB="40767" anchor="ctr"/>
                </a:tc>
                <a:tc>
                  <a:txBody>
                    <a:bodyPr/>
                    <a:lstStyle/>
                    <a:p>
                      <a:pPr algn="l"/>
                      <a:r>
                        <a:rPr kumimoji="1" lang="ja-JP" altLang="en-US" sz="1200" dirty="0"/>
                        <a:t>＜オフィスの必要性の再認識＞</a:t>
                      </a:r>
                      <a:endParaRPr kumimoji="1" lang="en-US" altLang="ja-JP" sz="1200" dirty="0"/>
                    </a:p>
                    <a:p>
                      <a:pPr algn="l"/>
                      <a:r>
                        <a:rPr kumimoji="1" lang="ja-JP" altLang="en-US" sz="1200" dirty="0"/>
                        <a:t>　社員教育、アイデア出し、コミュニケーションの場の提供</a:t>
                      </a:r>
                      <a:endParaRPr kumimoji="1" lang="en-US" altLang="ja-JP" sz="1200" dirty="0"/>
                    </a:p>
                  </a:txBody>
                  <a:tcPr marL="81534" marR="32100" marT="32100" marB="32100" anchor="ctr"/>
                </a:tc>
                <a:tc vMerge="1">
                  <a:txBody>
                    <a:bodyPr/>
                    <a:lstStyle/>
                    <a:p>
                      <a:endParaRPr kumimoji="1" lang="ja-JP" altLang="en-US"/>
                    </a:p>
                  </a:txBody>
                  <a:tcPr/>
                </a:tc>
                <a:extLst>
                  <a:ext uri="{0D108BD9-81ED-4DB2-BD59-A6C34878D82A}">
                    <a16:rowId xmlns:a16="http://schemas.microsoft.com/office/drawing/2014/main" val="1566105013"/>
                  </a:ext>
                </a:extLst>
              </a:tr>
              <a:tr h="462024">
                <a:tc>
                  <a:txBody>
                    <a:bodyPr/>
                    <a:lstStyle/>
                    <a:p>
                      <a:pPr algn="l"/>
                      <a:r>
                        <a:rPr kumimoji="1" lang="en-US" altLang="ja-JP" sz="1200" dirty="0"/>
                        <a:t>Web</a:t>
                      </a:r>
                      <a:r>
                        <a:rPr kumimoji="1" lang="ja-JP" altLang="en-US" sz="1200" dirty="0"/>
                        <a:t>会議</a:t>
                      </a:r>
                    </a:p>
                  </a:txBody>
                  <a:tcPr marL="81534" marR="0" marT="40767" marB="40767" anchor="ctr"/>
                </a:tc>
                <a:tc>
                  <a:txBody>
                    <a:bodyPr/>
                    <a:lstStyle/>
                    <a:p>
                      <a:pPr algn="l"/>
                      <a:r>
                        <a:rPr kumimoji="1" lang="ja-JP" altLang="en-US" sz="1200" dirty="0"/>
                        <a:t>出張の減少</a:t>
                      </a:r>
                    </a:p>
                  </a:txBody>
                  <a:tcPr marL="81534" marR="0" marT="40767" marB="40767" anchor="ctr"/>
                </a:tc>
                <a:tc>
                  <a:txBody>
                    <a:bodyPr/>
                    <a:lstStyle/>
                    <a:p>
                      <a:pPr algn="l"/>
                      <a:r>
                        <a:rPr kumimoji="1" lang="ja-JP" altLang="en-US" sz="1200" dirty="0"/>
                        <a:t>＜リアルでないとできないことを集める＞</a:t>
                      </a:r>
                      <a:endParaRPr kumimoji="1" lang="en-US" altLang="ja-JP" sz="1200" dirty="0"/>
                    </a:p>
                    <a:p>
                      <a:pPr algn="l"/>
                      <a:r>
                        <a:rPr kumimoji="1" lang="ja-JP" altLang="en-US" sz="1200" dirty="0"/>
                        <a:t>　意見交換、新商品の体験、企画会議、</a:t>
                      </a:r>
                      <a:r>
                        <a:rPr kumimoji="1" lang="ja-JP" altLang="en-US" sz="1200" dirty="0" smtClean="0"/>
                        <a:t>契約</a:t>
                      </a:r>
                      <a:endParaRPr kumimoji="1" lang="en-US" altLang="ja-JP" sz="1200" dirty="0"/>
                    </a:p>
                  </a:txBody>
                  <a:tcPr marL="81534" marR="32100" marT="32100" marB="32100" anchor="ctr"/>
                </a:tc>
                <a:tc>
                  <a:txBody>
                    <a:bodyPr/>
                    <a:lstStyle/>
                    <a:p>
                      <a:pPr algn="l"/>
                      <a:r>
                        <a:rPr kumimoji="1" lang="ja-JP" altLang="en-US" sz="1200" dirty="0"/>
                        <a:t>交流するための契約・体感などの目的の創出、機能の強化</a:t>
                      </a:r>
                    </a:p>
                  </a:txBody>
                  <a:tcPr marL="81534" marR="32100" marT="40767" marB="40767" anchor="ctr"/>
                </a:tc>
                <a:extLst>
                  <a:ext uri="{0D108BD9-81ED-4DB2-BD59-A6C34878D82A}">
                    <a16:rowId xmlns:a16="http://schemas.microsoft.com/office/drawing/2014/main" val="3799454031"/>
                  </a:ext>
                </a:extLst>
              </a:tr>
              <a:tr h="462024">
                <a:tc>
                  <a:txBody>
                    <a:bodyPr/>
                    <a:lstStyle/>
                    <a:p>
                      <a:pPr algn="l"/>
                      <a:r>
                        <a:rPr kumimoji="1" lang="en-US" altLang="ja-JP" sz="1200" dirty="0"/>
                        <a:t>E</a:t>
                      </a:r>
                      <a:r>
                        <a:rPr kumimoji="1" lang="ja-JP" altLang="en-US" sz="1200" dirty="0"/>
                        <a:t>コマース</a:t>
                      </a:r>
                    </a:p>
                  </a:txBody>
                  <a:tcPr marL="81534" marR="0" marT="40767" marB="40767" anchor="ctr"/>
                </a:tc>
                <a:tc>
                  <a:txBody>
                    <a:bodyPr/>
                    <a:lstStyle/>
                    <a:p>
                      <a:pPr algn="l"/>
                      <a:r>
                        <a:rPr kumimoji="1" lang="ja-JP" altLang="en-US" sz="1200" dirty="0"/>
                        <a:t>実店舗での商品の購入が減少</a:t>
                      </a:r>
                    </a:p>
                  </a:txBody>
                  <a:tcPr marL="81534" marR="0" marT="40767" marB="40767"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＜収益構造の変革の推進等＞</a:t>
                      </a:r>
                      <a:endParaRPr kumimoji="1" lang="en-US" altLang="ja-JP" sz="1200" dirty="0"/>
                    </a:p>
                    <a:p>
                      <a:pPr algn="l"/>
                      <a:r>
                        <a:rPr kumimoji="1" lang="ja-JP" altLang="en-US" sz="1200" dirty="0"/>
                        <a:t>　五感へ訴求する体験の場、そこでしか手に入らない物の提供</a:t>
                      </a:r>
                      <a:endParaRPr kumimoji="1" lang="en-US" altLang="ja-JP" sz="1200" dirty="0"/>
                    </a:p>
                  </a:txBody>
                  <a:tcPr marL="81534" marR="32100" marT="32100" marB="32100" anchor="ctr"/>
                </a:tc>
                <a:tc>
                  <a:txBody>
                    <a:bodyPr/>
                    <a:lstStyle/>
                    <a:p>
                      <a:pPr algn="l"/>
                      <a:r>
                        <a:rPr kumimoji="1" lang="ja-JP" altLang="en-US" sz="1200" dirty="0"/>
                        <a:t>体験型、参加型、オリジナリティ、ショーケース</a:t>
                      </a:r>
                      <a:endParaRPr kumimoji="1" lang="en-US" altLang="ja-JP" sz="1200" dirty="0"/>
                    </a:p>
                  </a:txBody>
                  <a:tcPr marL="81534" marR="32100" marT="40767" marB="40767" anchor="ctr"/>
                </a:tc>
                <a:extLst>
                  <a:ext uri="{0D108BD9-81ED-4DB2-BD59-A6C34878D82A}">
                    <a16:rowId xmlns:a16="http://schemas.microsoft.com/office/drawing/2014/main" val="2539556418"/>
                  </a:ext>
                </a:extLst>
              </a:tr>
              <a:tr h="444690">
                <a:tc>
                  <a:txBody>
                    <a:bodyPr/>
                    <a:lstStyle/>
                    <a:p>
                      <a:pPr algn="l"/>
                      <a:r>
                        <a:rPr kumimoji="1" lang="ja-JP" altLang="en-US" sz="1200" dirty="0"/>
                        <a:t>空間</a:t>
                      </a:r>
                      <a:endParaRPr kumimoji="1" lang="en-US" altLang="ja-JP" sz="1200" dirty="0"/>
                    </a:p>
                  </a:txBody>
                  <a:tcPr marL="81534" marR="0" marT="40767" marB="40767" anchor="ctr"/>
                </a:tc>
                <a:tc>
                  <a:txBody>
                    <a:bodyPr/>
                    <a:lstStyle/>
                    <a:p>
                      <a:pPr algn="l"/>
                      <a:r>
                        <a:rPr kumimoji="1" lang="ja-JP" altLang="en-US" sz="1200" dirty="0"/>
                        <a:t>密な空間のリスク</a:t>
                      </a:r>
                    </a:p>
                  </a:txBody>
                  <a:tcPr marL="81534" marR="0" marT="40767" marB="40767" anchor="ctr"/>
                </a:tc>
                <a:tc>
                  <a:txBody>
                    <a:bodyPr/>
                    <a:lstStyle/>
                    <a:p>
                      <a:pPr algn="l"/>
                      <a:r>
                        <a:rPr kumimoji="1" lang="ja-JP" altLang="en-US" sz="1200" dirty="0"/>
                        <a:t>＜オープンスペースの重要性＞</a:t>
                      </a:r>
                      <a:endParaRPr kumimoji="1" lang="en-US" altLang="ja-JP" sz="1200" dirty="0"/>
                    </a:p>
                    <a:p>
                      <a:pPr algn="l"/>
                      <a:r>
                        <a:rPr kumimoji="1" lang="ja-JP" altLang="en-US" sz="1200" dirty="0"/>
                        <a:t>ゆとりのある空間、安心感のある空間</a:t>
                      </a:r>
                      <a:endParaRPr kumimoji="1" lang="en-US" altLang="ja-JP" sz="1200" dirty="0"/>
                    </a:p>
                  </a:txBody>
                  <a:tcPr marL="81534" marR="32100" marT="32100" marB="32100" anchor="ctr"/>
                </a:tc>
                <a:tc>
                  <a:txBody>
                    <a:bodyPr/>
                    <a:lstStyle/>
                    <a:p>
                      <a:pPr algn="l"/>
                      <a:r>
                        <a:rPr kumimoji="1" lang="ja-JP" altLang="en-US" sz="1200" dirty="0"/>
                        <a:t>広がり、高さに余裕のある空間</a:t>
                      </a:r>
                      <a:endParaRPr kumimoji="1" lang="en-US" altLang="ja-JP" sz="1200" dirty="0"/>
                    </a:p>
                  </a:txBody>
                  <a:tcPr marL="81534" marR="32100" marT="40767" marB="40767" anchor="ctr"/>
                </a:tc>
                <a:extLst>
                  <a:ext uri="{0D108BD9-81ED-4DB2-BD59-A6C34878D82A}">
                    <a16:rowId xmlns:a16="http://schemas.microsoft.com/office/drawing/2014/main" val="539184467"/>
                  </a:ext>
                </a:extLst>
              </a:tr>
            </a:tbl>
          </a:graphicData>
        </a:graphic>
      </p:graphicFrame>
      <p:sp>
        <p:nvSpPr>
          <p:cNvPr id="2" name="スライド番号プレースホルダー 1"/>
          <p:cNvSpPr>
            <a:spLocks noGrp="1"/>
          </p:cNvSpPr>
          <p:nvPr>
            <p:ph type="sldNum" sz="quarter" idx="12"/>
          </p:nvPr>
        </p:nvSpPr>
        <p:spPr>
          <a:xfrm>
            <a:off x="7745622" y="6569929"/>
            <a:ext cx="2228850" cy="365125"/>
          </a:xfrm>
        </p:spPr>
        <p:txBody>
          <a:bodyPr/>
          <a:lstStyle/>
          <a:p>
            <a:fld id="{56354BE4-E3CF-4E6B-8FAC-D49DED899F38}" type="slidenum">
              <a:rPr kumimoji="1" lang="ja-JP" altLang="en-US" smtClean="0"/>
              <a:t>21</a:t>
            </a:fld>
            <a:endParaRPr kumimoji="1" lang="ja-JP" altLang="en-US"/>
          </a:p>
        </p:txBody>
      </p:sp>
      <p:sp>
        <p:nvSpPr>
          <p:cNvPr id="26" name="テキスト ボックス 25"/>
          <p:cNvSpPr txBox="1"/>
          <p:nvPr/>
        </p:nvSpPr>
        <p:spPr>
          <a:xfrm>
            <a:off x="129110" y="3160855"/>
            <a:ext cx="4485548" cy="338554"/>
          </a:xfrm>
          <a:prstGeom prst="rect">
            <a:avLst/>
          </a:prstGeom>
          <a:noFill/>
        </p:spPr>
        <p:txBody>
          <a:bodyPr wrap="square" rtlCol="0">
            <a:spAutoFit/>
          </a:bodyPr>
          <a:lstStyle/>
          <a:p>
            <a:pPr marL="271463" indent="-271463"/>
            <a:r>
              <a:rPr kumimoji="1" lang="ja-JP" altLang="en-US" sz="1600" dirty="0"/>
              <a:t>（主な社会変化への</a:t>
            </a:r>
            <a:r>
              <a:rPr kumimoji="1" lang="ja-JP" altLang="en-US" sz="1600" dirty="0" smtClean="0"/>
              <a:t>対応の視点と具体例）</a:t>
            </a:r>
            <a:endParaRPr kumimoji="1" lang="en-US" altLang="ja-JP" sz="1600" dirty="0"/>
          </a:p>
        </p:txBody>
      </p:sp>
      <p:sp>
        <p:nvSpPr>
          <p:cNvPr id="28" name="テキスト ボックス 27"/>
          <p:cNvSpPr txBox="1"/>
          <p:nvPr/>
        </p:nvSpPr>
        <p:spPr>
          <a:xfrm>
            <a:off x="0" y="2118428"/>
            <a:ext cx="9841122" cy="830997"/>
          </a:xfrm>
          <a:prstGeom prst="rect">
            <a:avLst/>
          </a:prstGeom>
          <a:noFill/>
        </p:spPr>
        <p:txBody>
          <a:bodyPr wrap="square" rtlCol="0">
            <a:spAutoFit/>
          </a:bodyPr>
          <a:lstStyle/>
          <a:p>
            <a:pPr marL="441325" indent="-169863"/>
            <a:r>
              <a:rPr lang="ja-JP" altLang="en-US" sz="1600" dirty="0"/>
              <a:t>〇</a:t>
            </a:r>
            <a:r>
              <a:rPr kumimoji="1" lang="ja-JP" altLang="en-US" sz="1600" dirty="0" smtClean="0"/>
              <a:t>また、コロナ禍により東京一極集中など</a:t>
            </a:r>
            <a:r>
              <a:rPr kumimoji="1" lang="en-US" altLang="ja-JP" sz="1600" dirty="0" smtClean="0"/>
              <a:t>1</a:t>
            </a:r>
            <a:r>
              <a:rPr kumimoji="1" lang="ja-JP" altLang="en-US" sz="1600" dirty="0" smtClean="0"/>
              <a:t>カ所への集中への懸念が高まってきており、都市圏や国を超えた都市機能や人の分散化の動きを踏まえ、東京の首都機能のバックアップ機能を担うなど、広域交通結節点というポテンシャルを活かし、</a:t>
            </a:r>
            <a:r>
              <a:rPr kumimoji="1" lang="ja-JP" altLang="en-US" sz="1600" u="sng" dirty="0" smtClean="0"/>
              <a:t>アジアや東京などから“えらばれるまち”を</a:t>
            </a:r>
            <a:r>
              <a:rPr lang="ja-JP" altLang="en-US" sz="1600" u="sng" dirty="0"/>
              <a:t>めざ</a:t>
            </a:r>
            <a:r>
              <a:rPr kumimoji="1" lang="ja-JP" altLang="en-US" sz="1600" u="sng" dirty="0" smtClean="0"/>
              <a:t>していく</a:t>
            </a:r>
            <a:r>
              <a:rPr kumimoji="1" lang="ja-JP" altLang="en-US" sz="1600" dirty="0" smtClean="0"/>
              <a:t>。</a:t>
            </a:r>
            <a:endParaRPr kumimoji="1" lang="en-US" altLang="ja-JP" sz="1600" u="sng" dirty="0"/>
          </a:p>
        </p:txBody>
      </p:sp>
      <p:sp>
        <p:nvSpPr>
          <p:cNvPr id="29" name="テキスト ボックス 28"/>
          <p:cNvSpPr txBox="1"/>
          <p:nvPr/>
        </p:nvSpPr>
        <p:spPr>
          <a:xfrm>
            <a:off x="129110" y="352130"/>
            <a:ext cx="2084319" cy="350627"/>
          </a:xfrm>
          <a:prstGeom prst="rect">
            <a:avLst/>
          </a:prstGeom>
          <a:noFill/>
        </p:spPr>
        <p:txBody>
          <a:bodyPr wrap="square" rtlCol="0">
            <a:spAutoFit/>
          </a:bodyPr>
          <a:lstStyle/>
          <a:p>
            <a:pPr marL="271463" indent="-271463"/>
            <a:r>
              <a:rPr kumimoji="1" lang="ja-JP" altLang="en-US" sz="1600" dirty="0" smtClean="0"/>
              <a:t>（</a:t>
            </a:r>
            <a:r>
              <a:rPr lang="ja-JP" altLang="en-US" sz="1600" dirty="0"/>
              <a:t>基本的な考え方</a:t>
            </a:r>
            <a:r>
              <a:rPr kumimoji="1" lang="ja-JP" altLang="en-US" sz="1600" dirty="0" smtClean="0"/>
              <a:t>）</a:t>
            </a:r>
            <a:endParaRPr kumimoji="1" lang="en-US" altLang="ja-JP" sz="1600" dirty="0"/>
          </a:p>
        </p:txBody>
      </p:sp>
    </p:spTree>
    <p:extLst>
      <p:ext uri="{BB962C8B-B14F-4D97-AF65-F5344CB8AC3E}">
        <p14:creationId xmlns:p14="http://schemas.microsoft.com/office/powerpoint/2010/main" val="410082929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3887</TotalTime>
  <Words>1459</Words>
  <PresentationFormat>A4 210 x 297 mm</PresentationFormat>
  <Paragraphs>94</Paragraphs>
  <Slides>5</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vt:i4>
      </vt:variant>
    </vt:vector>
  </HeadingPairs>
  <TitlesOfParts>
    <vt:vector size="9" baseType="lpstr">
      <vt:lpstr>游ゴシック</vt:lpstr>
      <vt:lpstr>游ゴシック Light</vt:lpstr>
      <vt:lpstr>Arial</vt:lpstr>
      <vt:lpstr>Office テーマ</vt:lpstr>
      <vt:lpstr>新型コロナ危機を契機とした社会変化を踏まえた 新大阪駅周辺地域のまちづくりの検討の際に配慮すべき視点</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2021-08-18T04:15:31Z</cp:lastPrinted>
  <dcterms:created xsi:type="dcterms:W3CDTF">2021-07-02T00:56:51Z</dcterms:created>
  <dcterms:modified xsi:type="dcterms:W3CDTF">2021-08-23T07:41:14Z</dcterms:modified>
</cp:coreProperties>
</file>