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984" r:id="rId1"/>
  </p:sldMasterIdLst>
  <p:notesMasterIdLst>
    <p:notesMasterId r:id="rId3"/>
  </p:notesMasterIdLst>
  <p:handoutMasterIdLst>
    <p:handoutMasterId r:id="rId4"/>
  </p:handoutMasterIdLst>
  <p:sldIdLst>
    <p:sldId id="372" r:id="rId2"/>
  </p:sldIdLst>
  <p:sldSz cx="9144000" cy="6858000" type="screen4x3"/>
  <p:notesSz cx="6646863" cy="97774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2B2B2"/>
    <a:srgbClr val="A9DA74"/>
    <a:srgbClr val="FFCC99"/>
    <a:srgbClr val="FF5050"/>
    <a:srgbClr val="343D9C"/>
    <a:srgbClr val="C0C0C0"/>
    <a:srgbClr val="777777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90" autoAdjust="0"/>
    <p:restoredTop sz="92240" autoAdjust="0"/>
  </p:normalViewPr>
  <p:slideViewPr>
    <p:cSldViewPr>
      <p:cViewPr>
        <p:scale>
          <a:sx n="75" d="100"/>
          <a:sy n="75" d="100"/>
        </p:scale>
        <p:origin x="1404" y="36"/>
      </p:cViewPr>
      <p:guideLst>
        <p:guide orient="horz" pos="21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buFont typeface="Arial" pitchFamily="34" charset="0"/>
              <a:buNone/>
              <a:defRPr kumimoji="1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213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buFont typeface="Arial" pitchFamily="34" charset="0"/>
              <a:buNone/>
              <a:defRPr kumimoji="1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0621739-A7F2-4DBE-816B-4387790D5959}" type="datetime1">
              <a:rPr lang="ja-JP" altLang="en-US" smtClean="0"/>
              <a:t>2024/6/20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buFont typeface="Arial" pitchFamily="34" charset="0"/>
              <a:buNone/>
              <a:defRPr kumimoji="1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213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buFont typeface="Arial" pitchFamily="34" charset="0"/>
              <a:buNone/>
              <a:defRPr kumimoji="1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053927F-1AB2-467B-8339-CB98EEA7A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32491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ヘッダー プレースホルダー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880101" cy="488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635" tIns="44816" rIns="89635" bIns="44816" numCol="1" anchor="t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kumimoji="0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051" name="日付プレースホルダー 2"/>
          <p:cNvSpPr>
            <a:spLocks noGrp="1" noChangeArrowheads="1"/>
          </p:cNvSpPr>
          <p:nvPr>
            <p:ph type="dt" idx="1"/>
          </p:nvPr>
        </p:nvSpPr>
        <p:spPr bwMode="auto">
          <a:xfrm>
            <a:off x="3765213" y="0"/>
            <a:ext cx="2880101" cy="488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635" tIns="44816" rIns="89635" bIns="44816" numCol="1" anchor="t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kumimoji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2E72383-7439-4EED-AED9-178D2ED39AE9}" type="datetime1">
              <a:rPr lang="ja-JP" altLang="en-US" smtClean="0"/>
              <a:t>2024/6/20</a:t>
            </a:fld>
            <a:endParaRPr lang="ja-JP" altLang="en-US" sz="1200"/>
          </a:p>
        </p:txBody>
      </p:sp>
      <p:sp>
        <p:nvSpPr>
          <p:cNvPr id="20484" name="スライド イメージ プレースホルダー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81063" y="733425"/>
            <a:ext cx="4884737" cy="366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ノート プレースホルダー 4"/>
          <p:cNvSpPr>
            <a:spLocks noGrp="1" noRot="1" noChangeAspect="1" noChangeArrowheads="1"/>
          </p:cNvSpPr>
          <p:nvPr/>
        </p:nvSpPr>
        <p:spPr bwMode="auto">
          <a:xfrm>
            <a:off x="664997" y="4644310"/>
            <a:ext cx="5316870" cy="439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35" tIns="44816" rIns="89635" bIns="44816"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kumimoji="0" lang="ja-JP" altLang="en-US">
                <a:ea typeface="ＭＳ Ｐゴシック" pitchFamily="50" charset="-128"/>
              </a:rPr>
              <a:t>マスター テキストの書式設定</a:t>
            </a:r>
          </a:p>
          <a:p>
            <a:pPr>
              <a:defRPr/>
            </a:pPr>
            <a:r>
              <a:rPr kumimoji="0" lang="ja-JP" altLang="en-US">
                <a:ea typeface="ＭＳ Ｐゴシック" pitchFamily="50" charset="-128"/>
              </a:rPr>
              <a:t>第 </a:t>
            </a:r>
            <a:r>
              <a:rPr kumimoji="0" lang="en-US" altLang="ja-JP" dirty="0">
                <a:ea typeface="ＭＳ Ｐゴシック" pitchFamily="50" charset="-128"/>
              </a:rPr>
              <a:t>2 </a:t>
            </a:r>
            <a:r>
              <a:rPr kumimoji="0" lang="ja-JP" altLang="en-US">
                <a:ea typeface="ＭＳ Ｐゴシック" pitchFamily="50" charset="-128"/>
              </a:rPr>
              <a:t>レベル</a:t>
            </a:r>
          </a:p>
          <a:p>
            <a:pPr>
              <a:defRPr/>
            </a:pPr>
            <a:r>
              <a:rPr kumimoji="0" lang="ja-JP" altLang="en-US">
                <a:ea typeface="ＭＳ Ｐゴシック" pitchFamily="50" charset="-128"/>
              </a:rPr>
              <a:t>第 </a:t>
            </a:r>
            <a:r>
              <a:rPr kumimoji="0" lang="en-US" altLang="ja-JP" dirty="0">
                <a:ea typeface="ＭＳ Ｐゴシック" pitchFamily="50" charset="-128"/>
              </a:rPr>
              <a:t>3 </a:t>
            </a:r>
            <a:r>
              <a:rPr kumimoji="0" lang="ja-JP" altLang="en-US">
                <a:ea typeface="ＭＳ Ｐゴシック" pitchFamily="50" charset="-128"/>
              </a:rPr>
              <a:t>レベル</a:t>
            </a:r>
          </a:p>
          <a:p>
            <a:pPr>
              <a:defRPr/>
            </a:pPr>
            <a:r>
              <a:rPr kumimoji="0" lang="ja-JP" altLang="en-US">
                <a:ea typeface="ＭＳ Ｐゴシック" pitchFamily="50" charset="-128"/>
              </a:rPr>
              <a:t>第 </a:t>
            </a:r>
            <a:r>
              <a:rPr kumimoji="0" lang="en-US" altLang="ja-JP" dirty="0">
                <a:ea typeface="ＭＳ Ｐゴシック" pitchFamily="50" charset="-128"/>
              </a:rPr>
              <a:t>4 </a:t>
            </a:r>
            <a:r>
              <a:rPr kumimoji="0" lang="ja-JP" altLang="en-US">
                <a:ea typeface="ＭＳ Ｐゴシック" pitchFamily="50" charset="-128"/>
              </a:rPr>
              <a:t>レベル</a:t>
            </a:r>
          </a:p>
          <a:p>
            <a:pPr>
              <a:defRPr/>
            </a:pPr>
            <a:r>
              <a:rPr kumimoji="0" lang="ja-JP" altLang="en-US">
                <a:ea typeface="ＭＳ Ｐゴシック" pitchFamily="50" charset="-128"/>
              </a:rPr>
              <a:t>第 </a:t>
            </a:r>
            <a:r>
              <a:rPr kumimoji="0" lang="en-US" altLang="ja-JP" dirty="0">
                <a:ea typeface="ＭＳ Ｐゴシック" pitchFamily="50" charset="-128"/>
              </a:rPr>
              <a:t>5 </a:t>
            </a:r>
            <a:r>
              <a:rPr kumimoji="0" lang="ja-JP" altLang="en-US">
                <a:ea typeface="ＭＳ Ｐゴシック" pitchFamily="50" charset="-128"/>
              </a:rPr>
              <a:t>レベル</a:t>
            </a:r>
          </a:p>
        </p:txBody>
      </p:sp>
      <p:sp>
        <p:nvSpPr>
          <p:cNvPr id="2054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7059"/>
            <a:ext cx="2880101" cy="488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635" tIns="44816" rIns="89635" bIns="44816" numCol="1" anchor="b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kumimoji="0" sz="120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055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5213" y="9287059"/>
            <a:ext cx="2880101" cy="488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635" tIns="44816" rIns="89635" bIns="44816" numCol="1" anchor="b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kumimoji="0"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7F9D57B-C2B2-4784-8D52-08A00F79AEBB}" type="slidenum">
              <a:rPr lang="ja-JP" altLang="en-US"/>
              <a:pPr>
                <a:defRPr/>
              </a:pPr>
              <a:t>‹#›</a:t>
            </a:fld>
            <a:endParaRPr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171944927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lIns="91433" tIns="45717" rIns="91433" bIns="45717"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CBF3B8-D922-4748-B7FD-96523818A081}" type="slidenum">
              <a:rPr lang="ja-JP" altLang="en-US" smtClean="0"/>
              <a:pPr>
                <a:defRPr/>
              </a:pPr>
              <a:t>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8577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392B6-17E9-4546-B764-591D1729555C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BF55D-278D-4712-8DF1-030BA23F18FC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05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DA600-04E6-4AD9-9388-3602EF6DC2DE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828CD-04D0-4481-908E-ED7443EBC140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83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DCAE7-027C-4FD7-AF04-34C0C54AF80B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135A7-63E1-426E-8694-04F47C5B9E74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30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C868A-50E2-47F3-9E90-CF59F56BF62C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89ACA-A6EF-4BF4-A455-2A84F438D6CD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53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1F1DC-0ED3-449C-93E9-26A1B70E8FE5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C0D40-F2DC-4617-84B1-60AF796C4112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28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6B036-CD12-460C-9C3D-36FCAE912D2A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D7B95-4488-4767-895A-51ACF4286683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48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04276-33C3-4458-9771-046552E54B23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8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9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9B6B1-DEA3-4A52-AFBF-A1741D3148DF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36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124B8-BB7C-4A0A-B46B-175484493F03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D7CA7-8BB1-4A92-A4B8-371C3EE40108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07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0B5FC-7ADA-43A9-9CD4-D05E134CE923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3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9D35-6110-4F98-BACF-76816407AF00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38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60B21-3B1B-41DB-9B83-AA04685DA5FA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7241C-3811-4A15-BC3C-CDF9E214B84A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9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>
              <a:sym typeface="Calibri" pitchFamily="34" charset="0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D0AE7-7F9A-4589-A6B6-33FAA3417AC7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FD0D3-33AD-49DA-A5A6-14ACA44C1325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86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>
                <a:sym typeface="Calibri" pitchFamily="34" charset="0"/>
              </a:rPr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ja-JP">
                <a:sym typeface="Calibri" pitchFamily="34" charset="0"/>
              </a:rPr>
              <a:t>マスター テキストの書式設定</a:t>
            </a:r>
          </a:p>
          <a:p>
            <a:pPr lvl="1"/>
            <a:r>
              <a:rPr lang="zh-CN" altLang="ja-JP">
                <a:sym typeface="Calibri" pitchFamily="34" charset="0"/>
              </a:rPr>
              <a:t>第 </a:t>
            </a:r>
            <a:r>
              <a:rPr lang="ja-JP" altLang="zh-CN">
                <a:sym typeface="Calibri" pitchFamily="34" charset="0"/>
              </a:rPr>
              <a:t>2 </a:t>
            </a:r>
            <a:r>
              <a:rPr lang="zh-CN" altLang="ja-JP">
                <a:sym typeface="Calibri" pitchFamily="34" charset="0"/>
              </a:rPr>
              <a:t>レベル</a:t>
            </a:r>
          </a:p>
          <a:p>
            <a:pPr lvl="2"/>
            <a:r>
              <a:rPr lang="zh-CN" altLang="ja-JP">
                <a:sym typeface="Calibri" pitchFamily="34" charset="0"/>
              </a:rPr>
              <a:t>第 </a:t>
            </a:r>
            <a:r>
              <a:rPr lang="ja-JP" altLang="zh-CN">
                <a:sym typeface="Calibri" pitchFamily="34" charset="0"/>
              </a:rPr>
              <a:t>3 </a:t>
            </a:r>
            <a:r>
              <a:rPr lang="zh-CN" altLang="ja-JP">
                <a:sym typeface="Calibri" pitchFamily="34" charset="0"/>
              </a:rPr>
              <a:t>レベル</a:t>
            </a:r>
          </a:p>
          <a:p>
            <a:pPr lvl="3"/>
            <a:r>
              <a:rPr lang="zh-CN" altLang="ja-JP">
                <a:sym typeface="Calibri" pitchFamily="34" charset="0"/>
              </a:rPr>
              <a:t>第 </a:t>
            </a:r>
            <a:r>
              <a:rPr lang="ja-JP" altLang="zh-CN">
                <a:sym typeface="Calibri" pitchFamily="34" charset="0"/>
              </a:rPr>
              <a:t>4 </a:t>
            </a:r>
            <a:r>
              <a:rPr lang="zh-CN" altLang="ja-JP">
                <a:sym typeface="Calibri" pitchFamily="34" charset="0"/>
              </a:rPr>
              <a:t>レベル</a:t>
            </a:r>
          </a:p>
          <a:p>
            <a:pPr lvl="4"/>
            <a:r>
              <a:rPr lang="zh-CN" altLang="ja-JP">
                <a:sym typeface="Calibri" pitchFamily="34" charset="0"/>
              </a:rPr>
              <a:t>第 </a:t>
            </a:r>
            <a:r>
              <a:rPr lang="ja-JP" altLang="zh-CN">
                <a:sym typeface="Calibri" pitchFamily="34" charset="0"/>
              </a:rPr>
              <a:t>5 </a:t>
            </a:r>
            <a:r>
              <a:rPr lang="zh-CN" altLang="ja-JP">
                <a:sym typeface="Calibri" pitchFamily="34" charset="0"/>
              </a:rPr>
              <a:t>レベル</a:t>
            </a:r>
          </a:p>
        </p:txBody>
      </p:sp>
      <p:sp>
        <p:nvSpPr>
          <p:cNvPr id="1028" name="日付プレースホルダー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kumimoji="0" sz="1200">
                <a:solidFill>
                  <a:srgbClr val="898989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FEB0A9E-DE45-4F6D-8485-676D6FD39159}" type="datetime1">
              <a:rPr lang="ja-JP" altLang="en-US" smtClean="0"/>
              <a:t>2024/6/20</a:t>
            </a:fld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1029" name="フッター プレースホルダー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buFont typeface="Arial" pitchFamily="34" charset="0"/>
              <a:buNone/>
              <a:defRPr kumimoji="0" sz="1200">
                <a:solidFill>
                  <a:srgbClr val="898989"/>
                </a:solidFill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1030" name="スライド番号プレースホルダー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5463" y="63817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kumimoji="0" sz="1800">
                <a:solidFill>
                  <a:srgbClr val="89898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defRPr>
            </a:lvl1pPr>
          </a:lstStyle>
          <a:p>
            <a:pPr>
              <a:defRPr/>
            </a:pPr>
            <a:fld id="{398835D8-AEE9-4916-B3A9-4AE314E74361}" type="slidenum">
              <a:rPr lang="ja-JP" altLang="en-US"/>
              <a:pPr>
                <a:defRPr/>
              </a:pPr>
              <a:t>‹#›</a:t>
            </a:fld>
            <a:endParaRPr lang="ja-JP" altLang="en-US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50" charset="-128"/>
          <a:sym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sym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sym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jp/url?url=http://frame-illust.com/?p%3D2525&amp;rct=j&amp;frm=1&amp;q=&amp;esrc=s&amp;sa=U&amp;ved=0CCAQwW4wBTh4ahUKEwjN4biJudjIAhXDFJQKHbXMDyw&amp;usg=AFQjCNGWrLxhn82UGEjJl0i3vqVf-Alqyg" TargetMode="External"/><Relationship Id="rId3" Type="http://schemas.openxmlformats.org/officeDocument/2006/relationships/hyperlink" Target="https://www.google.co.jp/imgres?imgurl=https://t.pimg.jp/004/367/481/1/4367481.jpg&amp;imgrefurl=https://pixta.jp/illustration/4367481&amp;docid=gA8M171I97LHIM&amp;tbnid=cETAT-uh93Ct2M:&amp;w=450&amp;h=299&amp;ei=BICgVbafNoOt0ATQ35FI&amp;ved=0CAYQxiAwBA&amp;iact=c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直線コネクタ 23"/>
          <p:cNvSpPr>
            <a:spLocks noChangeShapeType="1"/>
          </p:cNvSpPr>
          <p:nvPr/>
        </p:nvSpPr>
        <p:spPr bwMode="auto">
          <a:xfrm>
            <a:off x="0" y="514026"/>
            <a:ext cx="9144000" cy="0"/>
          </a:xfrm>
          <a:prstGeom prst="line">
            <a:avLst/>
          </a:prstGeom>
          <a:noFill/>
          <a:ln w="38100" cmpd="dbl">
            <a:solidFill>
              <a:srgbClr val="538CD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sz="1600"/>
          </a:p>
        </p:txBody>
      </p:sp>
      <p:sp>
        <p:nvSpPr>
          <p:cNvPr id="57" name="Rectangle 12" descr="縦線 (反転)"/>
          <p:cNvSpPr>
            <a:spLocks noChangeArrowheads="1"/>
          </p:cNvSpPr>
          <p:nvPr/>
        </p:nvSpPr>
        <p:spPr bwMode="auto">
          <a:xfrm>
            <a:off x="902016" y="1138139"/>
            <a:ext cx="3883294" cy="1517480"/>
          </a:xfrm>
          <a:prstGeom prst="rect">
            <a:avLst/>
          </a:prstGeom>
          <a:noFill/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１．大阪府内に所在する診療所及び病院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　　（医療法第１条の５に定める）</a:t>
            </a:r>
            <a:endParaRPr lang="en-US" altLang="ja-JP" sz="11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00" dirty="0">
                <a:latin typeface="メイリオ" pitchFamily="50" charset="-128"/>
                <a:ea typeface="メイリオ" pitchFamily="50" charset="-128"/>
                <a:sym typeface="メイリオ" pitchFamily="50" charset="-128"/>
              </a:rPr>
              <a:t>２．第８次大阪府医療計画で設定した</a:t>
            </a:r>
            <a:endParaRPr lang="en-US" altLang="ja-JP" sz="1400" dirty="0">
              <a:latin typeface="メイリオ" pitchFamily="50" charset="-128"/>
              <a:ea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400" dirty="0">
                <a:latin typeface="メイリオ" pitchFamily="50" charset="-128"/>
                <a:ea typeface="メイリオ" pitchFamily="50" charset="-128"/>
                <a:sym typeface="メイリオ" pitchFamily="50" charset="-128"/>
              </a:rPr>
              <a:t>　　在宅医療に必要な連携を担う拠点</a:t>
            </a:r>
            <a:endParaRPr lang="en-US" altLang="ja-JP" sz="1400" dirty="0">
              <a:latin typeface="メイリオ" pitchFamily="50" charset="-128"/>
              <a:ea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連携の拠点からの申請や積極的医療機関を優先的に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支援します。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ja-JP" sz="1400" dirty="0">
              <a:latin typeface="メイリオ" pitchFamily="50" charset="-128"/>
              <a:ea typeface="メイリオ" pitchFamily="50" charset="-128"/>
              <a:sym typeface="メイリオ" pitchFamily="50" charset="-128"/>
            </a:endParaRPr>
          </a:p>
        </p:txBody>
      </p:sp>
      <p:sp>
        <p:nvSpPr>
          <p:cNvPr id="58" name="Rectangle 12" descr="縦線 (反転)"/>
          <p:cNvSpPr>
            <a:spLocks noChangeArrowheads="1"/>
          </p:cNvSpPr>
          <p:nvPr/>
        </p:nvSpPr>
        <p:spPr bwMode="auto">
          <a:xfrm>
            <a:off x="87716" y="53785"/>
            <a:ext cx="9521914" cy="398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8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  <a:sym typeface="メイリオ" pitchFamily="50" charset="-128"/>
              </a:rPr>
              <a:t>令和６年度在宅医療体制強化事業（同行訪問等研修）　</a:t>
            </a:r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41052" y="622660"/>
            <a:ext cx="854046" cy="505877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事業概要</a:t>
            </a:r>
          </a:p>
        </p:txBody>
      </p:sp>
      <p:sp>
        <p:nvSpPr>
          <p:cNvPr id="127" name="Text Box 6"/>
          <p:cNvSpPr txBox="1">
            <a:spLocks noChangeArrowheads="1"/>
          </p:cNvSpPr>
          <p:nvPr/>
        </p:nvSpPr>
        <p:spPr bwMode="auto">
          <a:xfrm>
            <a:off x="34517" y="1242045"/>
            <a:ext cx="860581" cy="795215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</a:t>
            </a: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事業者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53278" y="5894715"/>
            <a:ext cx="868638" cy="836691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35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問合せ</a:t>
            </a:r>
          </a:p>
        </p:txBody>
      </p:sp>
      <p:sp>
        <p:nvSpPr>
          <p:cNvPr id="29" name="Rectangle 12" descr="縦線 (反転)"/>
          <p:cNvSpPr>
            <a:spLocks noChangeArrowheads="1"/>
          </p:cNvSpPr>
          <p:nvPr/>
        </p:nvSpPr>
        <p:spPr bwMode="auto">
          <a:xfrm>
            <a:off x="894831" y="5837472"/>
            <a:ext cx="3657014" cy="1079221"/>
          </a:xfrm>
          <a:prstGeom prst="rect">
            <a:avLst/>
          </a:prstGeom>
          <a:noFill/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大阪府健康医療部保健医療室</a:t>
            </a:r>
            <a:endParaRPr lang="en-US" altLang="ja-JP" sz="11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保健医療企画課在宅医療推進グループ</a:t>
            </a:r>
            <a:endParaRPr lang="en-US" altLang="ja-JP" sz="11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電話：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06-6944-6025(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直通）</a:t>
            </a:r>
            <a:endParaRPr lang="en-US" altLang="ja-JP" sz="11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altLang="ja-JP" sz="1100" dirty="0" err="1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E-mail:zaitakuiryo@gbox.pref.osaka.lg.jp</a:t>
            </a:r>
            <a:endParaRPr lang="en-US" altLang="ja-JP" sz="11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</p:txBody>
      </p:sp>
      <p:sp>
        <p:nvSpPr>
          <p:cNvPr id="30" name="Rectangle 12" descr="縦線 (反転)"/>
          <p:cNvSpPr>
            <a:spLocks noChangeArrowheads="1"/>
          </p:cNvSpPr>
          <p:nvPr/>
        </p:nvSpPr>
        <p:spPr bwMode="auto">
          <a:xfrm>
            <a:off x="893764" y="635562"/>
            <a:ext cx="7007135" cy="489675"/>
          </a:xfrm>
          <a:prstGeom prst="rect">
            <a:avLst/>
          </a:prstGeom>
          <a:noFill/>
          <a:ln>
            <a:noFill/>
          </a:ln>
          <a:effectLst/>
        </p:spPr>
        <p:txBody>
          <a:bodyPr lIns="90170" tIns="10795" rIns="90170" bIns="10795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在宅医確保に向け、府内の医師や医学生（府内の大学在籍又は府出身者に限る）を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対象に同行訪問等の在宅医療研修を実施する診療所（病院）を支援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34517" y="2443650"/>
            <a:ext cx="849578" cy="1290994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</a:t>
            </a: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経費</a:t>
            </a: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4722276" y="2492375"/>
            <a:ext cx="819246" cy="1265748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</a:t>
            </a:r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パターン例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76032" y="2384870"/>
            <a:ext cx="42688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u="sng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＜補助対象経費＞</a:t>
            </a:r>
            <a:endParaRPr lang="en-US" altLang="ja-JP" sz="1200" u="sng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同行訪問等の在宅医療研修に要する経費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（報償費（講師料）、需用費、使用料及び賃借料）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u="sng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＜補助上限＞</a:t>
            </a:r>
            <a:endParaRPr lang="en-US" altLang="ja-JP" sz="1200" u="sng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半日あたり　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42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千円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診療所等と雇用関係を結んだ上での研修や、実習生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　　　としての受入等、受託料等を受理している場合は除く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  <a:sym typeface="メイリオ" pitchFamily="50" charset="-128"/>
            </a:endParaRPr>
          </a:p>
          <a:p>
            <a:pPr marL="0" indent="0" fontAlgn="t">
              <a:buNone/>
            </a:pPr>
            <a:r>
              <a:rPr lang="ja-JP" altLang="en-US" sz="1200" dirty="0">
                <a:latin typeface="Meiryo UI"/>
                <a:ea typeface="Meiryo UI"/>
                <a:cs typeface="Meiryo UI"/>
              </a:rPr>
              <a:t>　 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200" u="sng" dirty="0">
                <a:latin typeface="Meiryo UI"/>
                <a:ea typeface="Meiryo UI"/>
                <a:cs typeface="Meiryo UI"/>
              </a:rPr>
              <a:t>予算の範囲内において、１医療機関あたりの調整額</a:t>
            </a:r>
            <a:endParaRPr lang="en-US" altLang="ja-JP" sz="1200" u="sng" dirty="0">
              <a:latin typeface="Meiryo UI"/>
              <a:ea typeface="Meiryo UI"/>
              <a:cs typeface="Meiryo UI"/>
            </a:endParaRPr>
          </a:p>
          <a:p>
            <a:pPr marL="0" indent="0" fontAlgn="t">
              <a:buNone/>
            </a:pPr>
            <a:r>
              <a:rPr lang="ja-JP" altLang="en-US" sz="1200" dirty="0">
                <a:latin typeface="Meiryo UI"/>
                <a:ea typeface="Meiryo UI"/>
                <a:cs typeface="Meiryo UI"/>
              </a:rPr>
              <a:t>　　  </a:t>
            </a:r>
            <a:r>
              <a:rPr lang="ja-JP" altLang="en-US" sz="1200" u="sng" dirty="0">
                <a:latin typeface="Meiryo UI"/>
                <a:ea typeface="Meiryo UI"/>
                <a:cs typeface="Meiryo UI"/>
              </a:rPr>
              <a:t>（</a:t>
            </a:r>
            <a:r>
              <a:rPr lang="en-US" altLang="ja-JP" sz="1200" u="sng" dirty="0">
                <a:latin typeface="Meiryo UI"/>
                <a:ea typeface="Meiryo UI"/>
                <a:cs typeface="Meiryo UI"/>
              </a:rPr>
              <a:t>84</a:t>
            </a:r>
            <a:r>
              <a:rPr lang="ja-JP" altLang="en-US" sz="1200" u="sng" dirty="0">
                <a:latin typeface="Meiryo UI"/>
                <a:ea typeface="Meiryo UI"/>
                <a:cs typeface="Meiryo UI"/>
              </a:rPr>
              <a:t>万円）を設定し、調整額とこれを超えた申請額に</a:t>
            </a:r>
            <a:endParaRPr lang="en-US" altLang="ja-JP" sz="1200" u="sng" dirty="0">
              <a:latin typeface="Meiryo UI"/>
              <a:ea typeface="Meiryo UI"/>
              <a:cs typeface="Meiryo UI"/>
            </a:endParaRPr>
          </a:p>
          <a:p>
            <a:pPr marL="0" indent="0" fontAlgn="t">
              <a:buNone/>
            </a:pPr>
            <a:r>
              <a:rPr lang="ja-JP" altLang="en-US" sz="1200" dirty="0">
                <a:latin typeface="Meiryo UI"/>
                <a:ea typeface="Meiryo UI"/>
                <a:cs typeface="Meiryo UI"/>
              </a:rPr>
              <a:t>　　　</a:t>
            </a:r>
            <a:r>
              <a:rPr lang="ja-JP" altLang="en-US" sz="1200" u="sng" dirty="0">
                <a:latin typeface="Meiryo UI"/>
                <a:ea typeface="Meiryo UI"/>
                <a:cs typeface="Meiryo UI"/>
              </a:rPr>
              <a:t>対して調整率を乗じた額を合算し、補助交付額を決定）</a:t>
            </a:r>
            <a:r>
              <a:rPr lang="ja-JP" altLang="en-US" sz="1200" dirty="0">
                <a:latin typeface="Meiryo UI"/>
                <a:ea typeface="Meiryo UI"/>
                <a:cs typeface="Meiryo UI"/>
              </a:rPr>
              <a:t>　</a:t>
            </a:r>
            <a:endParaRPr lang="en-US" altLang="ja-JP" sz="1200" dirty="0">
              <a:latin typeface="Meiryo UI"/>
              <a:ea typeface="Meiryo UI"/>
              <a:cs typeface="Meiryo UI"/>
            </a:endParaRPr>
          </a:p>
          <a:p>
            <a:pPr marL="0" indent="0" fontAlgn="t">
              <a:buNone/>
            </a:pPr>
            <a:r>
              <a:rPr lang="ja-JP" altLang="en-US" sz="1200" dirty="0">
                <a:latin typeface="Meiryo UI"/>
                <a:ea typeface="Meiryo UI"/>
                <a:cs typeface="メイリオ" pitchFamily="50" charset="-128"/>
                <a:sym typeface="メイリオ" pitchFamily="50" charset="-128"/>
              </a:rPr>
              <a:t>　 </a:t>
            </a:r>
            <a:r>
              <a:rPr lang="en-US" altLang="ja-JP" sz="1200" dirty="0">
                <a:latin typeface="Meiryo UI"/>
                <a:ea typeface="Meiryo UI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研修一人につき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10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回分（半日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×10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回）を上限</a:t>
            </a:r>
            <a:endParaRPr lang="en-US" altLang="ja-JP" sz="1200" u="sng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 </a:t>
            </a: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4722276" y="1350030"/>
            <a:ext cx="819247" cy="66261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</a:t>
            </a:r>
            <a:endParaRPr lang="en-US" altLang="ja-JP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スキーム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5716355" y="833262"/>
            <a:ext cx="3348654" cy="1580705"/>
            <a:chOff x="5527052" y="908825"/>
            <a:chExt cx="3531627" cy="1716803"/>
          </a:xfrm>
        </p:grpSpPr>
        <p:pic>
          <p:nvPicPr>
            <p:cNvPr id="43" name="Picture 12" descr="関連画像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31201" y="1840409"/>
              <a:ext cx="631416" cy="368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7" name="図 6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58234" y="1850164"/>
              <a:ext cx="534209" cy="348694"/>
            </a:xfrm>
            <a:prstGeom prst="rect">
              <a:avLst/>
            </a:prstGeom>
          </p:spPr>
        </p:pic>
        <p:pic>
          <p:nvPicPr>
            <p:cNvPr id="39" name="Picture 36" descr="010401bldgl13st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1068" y="1017091"/>
              <a:ext cx="810745" cy="569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Text Box 50"/>
            <p:cNvSpPr txBox="1">
              <a:spLocks noChangeArrowheads="1"/>
            </p:cNvSpPr>
            <p:nvPr/>
          </p:nvSpPr>
          <p:spPr bwMode="auto">
            <a:xfrm>
              <a:off x="5940681" y="1375879"/>
              <a:ext cx="702066" cy="276999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anchor="ctr" anchorCtr="1">
              <a:spAutoFit/>
            </a:bodyPr>
            <a:lstStyle>
              <a:lvl1pPr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fontAlgn="ctr" hangingPunct="1">
                <a:defRPr/>
              </a:pPr>
              <a:r>
                <a:rPr lang="ja-JP" altLang="en-US" sz="12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</a:t>
              </a:r>
            </a:p>
          </p:txBody>
        </p:sp>
        <p:pic>
          <p:nvPicPr>
            <p:cNvPr id="44" name="Picture 2" descr="http://www.ayaseclinic.com/img/pic3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66124" y="936430"/>
              <a:ext cx="398801" cy="3380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 Box 50"/>
            <p:cNvSpPr txBox="1">
              <a:spLocks noChangeArrowheads="1"/>
            </p:cNvSpPr>
            <p:nvPr/>
          </p:nvSpPr>
          <p:spPr bwMode="auto">
            <a:xfrm>
              <a:off x="7281805" y="2163963"/>
              <a:ext cx="856927" cy="461665"/>
            </a:xfrm>
            <a:prstGeom prst="rect">
              <a:avLst/>
            </a:prstGeom>
            <a:gradFill flip="none" rotWithShape="1">
              <a:gsLst>
                <a:gs pos="0">
                  <a:srgbClr val="00B0F0"/>
                </a:gs>
                <a:gs pos="100000">
                  <a:schemeClr val="bg1"/>
                </a:gs>
              </a:gsLst>
              <a:lin ang="16200000" scaled="1"/>
              <a:tileRect/>
            </a:gradFill>
            <a:ln>
              <a:solidFill>
                <a:srgbClr val="0070C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 anchorCtr="1">
              <a:spAutoFit/>
            </a:bodyPr>
            <a:lstStyle>
              <a:lvl1pPr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fontAlgn="ctr" hangingPunct="1">
                <a:defRPr/>
              </a:pPr>
              <a:r>
                <a:rPr lang="ja-JP" altLang="en-US" sz="12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診療所（病院）</a:t>
              </a:r>
            </a:p>
          </p:txBody>
        </p:sp>
        <p:pic>
          <p:nvPicPr>
            <p:cNvPr id="62" name="Picture 2" descr="「看護学生 イラスト」の画像検索結果">
              <a:hlinkClick r:id="rId8"/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83833" y="908825"/>
              <a:ext cx="406613" cy="440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Text Box 50"/>
            <p:cNvSpPr txBox="1">
              <a:spLocks noChangeArrowheads="1"/>
            </p:cNvSpPr>
            <p:nvPr/>
          </p:nvSpPr>
          <p:spPr bwMode="auto">
            <a:xfrm>
              <a:off x="7852686" y="1267009"/>
              <a:ext cx="1139975" cy="369332"/>
            </a:xfrm>
            <a:prstGeom prst="rect">
              <a:avLst/>
            </a:prstGeo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0070C0"/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 anchorCtr="1">
              <a:spAutoFit/>
            </a:bodyPr>
            <a:lstStyle>
              <a:lvl1pPr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1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fontAlgn="ctr" hangingPunct="1">
                <a:defRPr/>
              </a:pPr>
              <a:r>
                <a:rPr lang="ja-JP" altLang="en-US" sz="9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受講者</a:t>
              </a:r>
              <a:endParaRPr lang="en-US" altLang="ja-JP" sz="9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 eaLnBrk="1" fontAlgn="ctr" hangingPunct="1">
                <a:defRPr/>
              </a:pPr>
              <a:r>
                <a:rPr lang="ja-JP" altLang="en-US" sz="900" b="1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（医師、医学生）</a:t>
              </a:r>
            </a:p>
          </p:txBody>
        </p:sp>
        <p:sp>
          <p:nvSpPr>
            <p:cNvPr id="68" name="右矢印 67"/>
            <p:cNvSpPr/>
            <p:nvPr/>
          </p:nvSpPr>
          <p:spPr>
            <a:xfrm rot="13847579">
              <a:off x="6747659" y="1752835"/>
              <a:ext cx="375612" cy="175148"/>
            </a:xfrm>
            <a:prstGeom prst="rightArrow">
              <a:avLst>
                <a:gd name="adj1" fmla="val 44395"/>
                <a:gd name="adj2" fmla="val 40128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69" name="右矢印 68"/>
            <p:cNvSpPr/>
            <p:nvPr/>
          </p:nvSpPr>
          <p:spPr>
            <a:xfrm rot="2931488">
              <a:off x="6178617" y="1897724"/>
              <a:ext cx="375612" cy="175148"/>
            </a:xfrm>
            <a:prstGeom prst="rightArrow">
              <a:avLst>
                <a:gd name="adj1" fmla="val 44395"/>
                <a:gd name="adj2" fmla="val 40128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1" name="右矢印 70"/>
            <p:cNvSpPr/>
            <p:nvPr/>
          </p:nvSpPr>
          <p:spPr>
            <a:xfrm rot="7969486">
              <a:off x="8012284" y="1812188"/>
              <a:ext cx="301323" cy="105259"/>
            </a:xfrm>
            <a:prstGeom prst="rightArrow">
              <a:avLst>
                <a:gd name="adj1" fmla="val 44395"/>
                <a:gd name="adj2" fmla="val 40128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6838383" y="1505736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①申請</a:t>
              </a:r>
              <a:endPara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（計画書提出）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5527052" y="1983995"/>
              <a:ext cx="87716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④補助金交付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8181516" y="1780902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②在宅医療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研修会受講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7" name="右矢印 76"/>
            <p:cNvSpPr/>
            <p:nvPr/>
          </p:nvSpPr>
          <p:spPr>
            <a:xfrm rot="13941140">
              <a:off x="6444800" y="1820209"/>
              <a:ext cx="375612" cy="175148"/>
            </a:xfrm>
            <a:prstGeom prst="rightArrow">
              <a:avLst>
                <a:gd name="adj1" fmla="val 44395"/>
                <a:gd name="adj2" fmla="val 40128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6508056" y="2139330"/>
              <a:ext cx="76174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③実績報告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80" name="正方形/長方形 79"/>
          <p:cNvSpPr/>
          <p:nvPr/>
        </p:nvSpPr>
        <p:spPr>
          <a:xfrm>
            <a:off x="5497614" y="2506928"/>
            <a:ext cx="403735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受講者のニーズによって研修受入機関と調整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＜例＞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・</a:t>
            </a:r>
            <a:r>
              <a:rPr lang="ja-JP" altLang="en-US" sz="1200" u="sng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新規開業（在宅医療）予定の医師向け</a:t>
            </a:r>
            <a:r>
              <a:rPr lang="ja-JP" altLang="en-US" sz="1050" u="sng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（</a:t>
            </a:r>
            <a:r>
              <a:rPr lang="en-US" altLang="ja-JP" sz="1050" u="sng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10</a:t>
            </a:r>
            <a:r>
              <a:rPr lang="ja-JP" altLang="en-US" sz="1050" u="sng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回）</a:t>
            </a:r>
            <a:endParaRPr lang="en-US" altLang="ja-JP" sz="1050" u="sng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　目的：在宅医療にかかる診療の基礎知識、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　　　　応用、看取り対応等を学ぶ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・</a:t>
            </a:r>
            <a:r>
              <a:rPr lang="ja-JP" altLang="en-US" sz="1200" u="sng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特定分野のスキルアップをめざす医師向け</a:t>
            </a:r>
            <a:r>
              <a:rPr lang="ja-JP" altLang="en-US" sz="1050" u="sng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（５回）</a:t>
            </a:r>
            <a:endParaRPr lang="en-US" altLang="ja-JP" sz="1050" u="sng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　目的：特定領域・分野等の診療を学ぶ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・</a:t>
            </a:r>
            <a:r>
              <a:rPr lang="ja-JP" altLang="en-US" sz="1200" u="sng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在宅医療を体験する学生向け</a:t>
            </a:r>
            <a:r>
              <a:rPr lang="ja-JP" altLang="en-US" sz="1050" u="sng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（半日）</a:t>
            </a:r>
            <a:endParaRPr lang="en-US" altLang="ja-JP" sz="1050" u="sng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　目的：在宅医療の基礎知識を学ぶ</a:t>
            </a:r>
            <a:endParaRPr lang="en-US" altLang="ja-JP" sz="8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endParaRPr lang="en-US" altLang="ja-JP" sz="3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いずれの研修においても次の研修内容を盛り込むこと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　　・訪問診療における関係機関との連携に関する内容</a:t>
            </a: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　　・感染予防や感染症患者への訪問診療等に関する内容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　　 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上記以外に、人生会議（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ACP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）の意思決定支援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メイリオ" pitchFamily="50" charset="-128"/>
                <a:sym typeface="メイリオ" pitchFamily="50" charset="-128"/>
              </a:rPr>
              <a:t>　　　  にかかる内容を含めるよう努めること。</a:t>
            </a:r>
          </a:p>
        </p:txBody>
      </p:sp>
      <p:sp>
        <p:nvSpPr>
          <p:cNvPr id="79" name="Text Box 6"/>
          <p:cNvSpPr txBox="1">
            <a:spLocks noChangeArrowheads="1"/>
          </p:cNvSpPr>
          <p:nvPr/>
        </p:nvSpPr>
        <p:spPr bwMode="auto">
          <a:xfrm>
            <a:off x="53279" y="4445956"/>
            <a:ext cx="868637" cy="722273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補助対象</a:t>
            </a: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期間</a:t>
            </a:r>
          </a:p>
        </p:txBody>
      </p:sp>
      <p:sp>
        <p:nvSpPr>
          <p:cNvPr id="81" name="正方形/長方形 80"/>
          <p:cNvSpPr/>
          <p:nvPr/>
        </p:nvSpPr>
        <p:spPr>
          <a:xfrm>
            <a:off x="884299" y="4495175"/>
            <a:ext cx="35372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u="sng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＜補助対象期間＞</a:t>
            </a:r>
            <a:endParaRPr lang="en-US" altLang="ja-JP" sz="1200" u="sng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2024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年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4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月～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2025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年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3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月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　　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※3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月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31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日までに研修を完了すること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endParaRPr lang="en-US" altLang="ja-JP" sz="1200" u="sng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</p:txBody>
      </p:sp>
      <p:sp>
        <p:nvSpPr>
          <p:cNvPr id="82" name="Text Box 6"/>
          <p:cNvSpPr txBox="1">
            <a:spLocks noChangeArrowheads="1"/>
          </p:cNvSpPr>
          <p:nvPr/>
        </p:nvSpPr>
        <p:spPr bwMode="auto">
          <a:xfrm>
            <a:off x="60574" y="5231247"/>
            <a:ext cx="854046" cy="554570"/>
          </a:xfrm>
          <a:prstGeom prst="rect">
            <a:avLst/>
          </a:prstGeom>
          <a:solidFill>
            <a:srgbClr val="343D9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70" tIns="46990" rIns="90170" bIns="4699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  <a:sym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募集期間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859118" y="5231533"/>
            <a:ext cx="388962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令和６年８月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31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日〆切　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  <a:p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※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提出書類は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下記ホームページに掲載しています。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https://www.pref.osaka.lg.jp/o100020/iryo/zaitaku/doukou.html</a:t>
            </a: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296E54E9-A705-462F-A234-7C254C8D8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40958"/>
              </p:ext>
            </p:extLst>
          </p:nvPr>
        </p:nvGraphicFramePr>
        <p:xfrm>
          <a:off x="4917320" y="5468236"/>
          <a:ext cx="4037355" cy="11658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963">
                  <a:extLst>
                    <a:ext uri="{9D8B030D-6E8A-4147-A177-3AD203B41FA5}">
                      <a16:colId xmlns:a16="http://schemas.microsoft.com/office/drawing/2014/main" val="3623328485"/>
                    </a:ext>
                  </a:extLst>
                </a:gridCol>
                <a:gridCol w="504035">
                  <a:extLst>
                    <a:ext uri="{9D8B030D-6E8A-4147-A177-3AD203B41FA5}">
                      <a16:colId xmlns:a16="http://schemas.microsoft.com/office/drawing/2014/main" val="261933733"/>
                    </a:ext>
                  </a:extLst>
                </a:gridCol>
                <a:gridCol w="2389357">
                  <a:extLst>
                    <a:ext uri="{9D8B030D-6E8A-4147-A177-3AD203B41FA5}">
                      <a16:colId xmlns:a16="http://schemas.microsoft.com/office/drawing/2014/main" val="621418459"/>
                    </a:ext>
                  </a:extLst>
                </a:gridCol>
              </a:tblGrid>
              <a:tr h="2100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内容（例）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661651"/>
                  </a:ext>
                </a:extLst>
              </a:tr>
              <a:tr h="3436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事前カンファレンス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（座学）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在宅医療の概要、診療報酬、訪問患者の診療情報の説明等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749482"/>
                  </a:ext>
                </a:extLst>
              </a:tr>
              <a:tr h="2100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同行訪問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2.5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患者宅への同行訪問</a:t>
                      </a:r>
                      <a:endParaRPr kumimoji="1"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220626"/>
                  </a:ext>
                </a:extLst>
              </a:tr>
              <a:tr h="2100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まとめ（座学）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研修の振り返り・まとめ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504919"/>
                  </a:ext>
                </a:extLst>
              </a:tr>
            </a:tbl>
          </a:graphicData>
        </a:graphic>
      </p:graphicFrame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2B3A43E-73CA-4472-BDF5-E107A6677AC8}"/>
              </a:ext>
            </a:extLst>
          </p:cNvPr>
          <p:cNvSpPr/>
          <p:nvPr/>
        </p:nvSpPr>
        <p:spPr>
          <a:xfrm>
            <a:off x="4815041" y="5231533"/>
            <a:ext cx="34979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主な研修スケジュール例（半日</a:t>
            </a:r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×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  <a:sym typeface="メイリオ" pitchFamily="50" charset="-128"/>
              </a:rPr>
              <a:t>上記の回数）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  <a:sym typeface="メイリオ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9401B22-C4C5-4DD0-90C0-77375E495758}"/>
              </a:ext>
            </a:extLst>
          </p:cNvPr>
          <p:cNvSpPr/>
          <p:nvPr/>
        </p:nvSpPr>
        <p:spPr bwMode="auto">
          <a:xfrm>
            <a:off x="5570018" y="4192896"/>
            <a:ext cx="3134321" cy="885426"/>
          </a:xfrm>
          <a:prstGeom prst="rect">
            <a:avLst/>
          </a:prstGeom>
          <a:noFill/>
          <a:ln w="15875">
            <a:prstDash val="sysDot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6342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​​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343D9C"/>
        </a:solidFill>
        <a:ln>
          <a:headEnd type="none" w="med" len="med"/>
          <a:tailEnd type="none" w="med" len="med"/>
        </a:ln>
      </a:spPr>
      <a:bodyPr wrap="none" rtlCol="0" anchor="ctr"/>
      <a:lstStyle>
        <a:defPPr algn="ctr" fontAlgn="ctr">
          <a:defRPr kumimoji="1" sz="1200" b="1" dirty="0">
            <a:solidFill>
              <a:srgbClr val="FFFFFF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altLang="ja-JP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643</Words>
  <Characters>0</Characters>
  <Application>Microsoft Office PowerPoint</Application>
  <DocSecurity>0</DocSecurity>
  <PresentationFormat>画面に合わせる (4:3)</PresentationFormat>
  <Lines>0</Lines>
  <Paragraphs>86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HGP創英角ｺﾞｼｯｸUB</vt:lpstr>
      <vt:lpstr>Meiryo UI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2024-03-11T01:23:20Z</dcterms:created>
  <dcterms:modified xsi:type="dcterms:W3CDTF">2024-06-20T00:29:54Z</dcterms:modified>
</cp:coreProperties>
</file>