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5"/>
  </p:notesMasterIdLst>
  <p:handoutMasterIdLst>
    <p:handoutMasterId r:id="rId6"/>
  </p:handoutMasterIdLst>
  <p:sldIdLst>
    <p:sldId id="761" r:id="rId2"/>
    <p:sldId id="758" r:id="rId3"/>
    <p:sldId id="759" r:id="rId4"/>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99"/>
    <a:srgbClr val="CC0000"/>
    <a:srgbClr val="FF7C80"/>
    <a:srgbClr val="FFCCFF"/>
    <a:srgbClr val="008000"/>
    <a:srgbClr val="FFFCE1"/>
    <a:srgbClr val="CC00CC"/>
    <a:srgbClr val="CC99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74" autoAdjust="0"/>
    <p:restoredTop sz="92716" autoAdjust="0"/>
  </p:normalViewPr>
  <p:slideViewPr>
    <p:cSldViewPr>
      <p:cViewPr varScale="1">
        <p:scale>
          <a:sx n="90" d="100"/>
          <a:sy n="90" d="100"/>
        </p:scale>
        <p:origin x="1272" y="67"/>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7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88285" tIns="44143" rIns="88285" bIns="44143"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56038" y="0"/>
            <a:ext cx="2949575" cy="496888"/>
          </a:xfrm>
          <a:prstGeom prst="rect">
            <a:avLst/>
          </a:prstGeom>
        </p:spPr>
        <p:txBody>
          <a:bodyPr vert="horz" lIns="88285" tIns="44143" rIns="88285" bIns="44143" rtlCol="0"/>
          <a:lstStyle>
            <a:lvl1pPr algn="r" fontAlgn="auto">
              <a:spcBef>
                <a:spcPts val="0"/>
              </a:spcBef>
              <a:spcAft>
                <a:spcPts val="0"/>
              </a:spcAft>
              <a:defRPr sz="1200">
                <a:latin typeface="+mn-lt"/>
                <a:ea typeface="+mn-ea"/>
              </a:defRPr>
            </a:lvl1pPr>
          </a:lstStyle>
          <a:p>
            <a:pPr>
              <a:defRPr/>
            </a:pPr>
            <a:fld id="{E17895A7-8897-45FB-8F59-8DACB4B33055}" type="datetimeFigureOut">
              <a:rPr lang="ja-JP" altLang="en-US"/>
              <a:pPr>
                <a:defRPr/>
              </a:pPr>
              <a:t>2026/6/16</a:t>
            </a:fld>
            <a:endParaRPr lang="ja-JP" altLang="en-US"/>
          </a:p>
        </p:txBody>
      </p:sp>
      <p:sp>
        <p:nvSpPr>
          <p:cNvPr id="4" name="フッター プレースホルダ 3"/>
          <p:cNvSpPr>
            <a:spLocks noGrp="1"/>
          </p:cNvSpPr>
          <p:nvPr>
            <p:ph type="ftr" sz="quarter" idx="2"/>
          </p:nvPr>
        </p:nvSpPr>
        <p:spPr>
          <a:xfrm>
            <a:off x="0" y="9439275"/>
            <a:ext cx="2949575" cy="498475"/>
          </a:xfrm>
          <a:prstGeom prst="rect">
            <a:avLst/>
          </a:prstGeom>
        </p:spPr>
        <p:txBody>
          <a:bodyPr vert="horz" lIns="88285" tIns="44143" rIns="88285" bIns="44143"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56038" y="9439275"/>
            <a:ext cx="2949575" cy="498475"/>
          </a:xfrm>
          <a:prstGeom prst="rect">
            <a:avLst/>
          </a:prstGeom>
        </p:spPr>
        <p:txBody>
          <a:bodyPr vert="horz" lIns="88285" tIns="44143" rIns="88285" bIns="44143" rtlCol="0" anchor="b"/>
          <a:lstStyle>
            <a:lvl1pPr algn="r" fontAlgn="auto">
              <a:spcBef>
                <a:spcPts val="0"/>
              </a:spcBef>
              <a:spcAft>
                <a:spcPts val="0"/>
              </a:spcAft>
              <a:defRPr sz="1200">
                <a:latin typeface="+mn-lt"/>
                <a:ea typeface="+mn-ea"/>
              </a:defRPr>
            </a:lvl1pPr>
          </a:lstStyle>
          <a:p>
            <a:pPr>
              <a:defRPr/>
            </a:pPr>
            <a:fld id="{D5D5F1CB-26C4-4C6F-BF26-5F9CED5A5F9E}" type="slidenum">
              <a:rPr lang="ja-JP" altLang="en-US"/>
              <a:pPr>
                <a:defRPr/>
              </a:pPr>
              <a:t>‹#›</a:t>
            </a:fld>
            <a:endParaRPr lang="ja-JP" altLang="en-US"/>
          </a:p>
        </p:txBody>
      </p:sp>
    </p:spTree>
    <p:extLst>
      <p:ext uri="{BB962C8B-B14F-4D97-AF65-F5344CB8AC3E}">
        <p14:creationId xmlns:p14="http://schemas.microsoft.com/office/powerpoint/2010/main" val="7748791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28" tIns="45714" rIns="91428" bIns="45714"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28" tIns="45714" rIns="91428" bIns="45714" rtlCol="0"/>
          <a:lstStyle>
            <a:lvl1pPr algn="r" fontAlgn="auto">
              <a:spcBef>
                <a:spcPts val="0"/>
              </a:spcBef>
              <a:spcAft>
                <a:spcPts val="0"/>
              </a:spcAft>
              <a:defRPr sz="1200">
                <a:latin typeface="+mn-lt"/>
                <a:ea typeface="+mn-ea"/>
              </a:defRPr>
            </a:lvl1pPr>
          </a:lstStyle>
          <a:p>
            <a:pPr>
              <a:defRPr/>
            </a:pPr>
            <a:fld id="{5B321C06-507F-4C1B-9667-B67EB3B90FA7}" type="datetimeFigureOut">
              <a:rPr lang="ja-JP" altLang="en-US"/>
              <a:pPr>
                <a:defRPr/>
              </a:pPr>
              <a:t>2026/6/16</a:t>
            </a:fld>
            <a:endParaRPr lang="ja-JP" altLang="en-US" dirty="0"/>
          </a:p>
        </p:txBody>
      </p:sp>
      <p:sp>
        <p:nvSpPr>
          <p:cNvPr id="4" name="スライド イメージ プレースホルダ 3"/>
          <p:cNvSpPr>
            <a:spLocks noGrp="1" noRot="1" noChangeAspect="1"/>
          </p:cNvSpPr>
          <p:nvPr>
            <p:ph type="sldImg" idx="2"/>
          </p:nvPr>
        </p:nvSpPr>
        <p:spPr>
          <a:xfrm>
            <a:off x="712788" y="746125"/>
            <a:ext cx="5383212" cy="3725863"/>
          </a:xfrm>
          <a:prstGeom prst="rect">
            <a:avLst/>
          </a:prstGeom>
          <a:noFill/>
          <a:ln w="12700">
            <a:solidFill>
              <a:prstClr val="black"/>
            </a:solidFill>
          </a:ln>
        </p:spPr>
        <p:txBody>
          <a:bodyPr vert="horz" lIns="91428" tIns="45714" rIns="91428" bIns="45714" rtlCol="0" anchor="ctr"/>
          <a:lstStyle/>
          <a:p>
            <a:pPr lvl="0"/>
            <a:endParaRPr lang="ja-JP" altLang="en-US" noProof="0" dirty="0"/>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lIns="91428" tIns="45714" rIns="91428" bIns="45714"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28" tIns="45714" rIns="91428" bIns="45714"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28" tIns="45714" rIns="91428" bIns="45714" rtlCol="0" anchor="b"/>
          <a:lstStyle>
            <a:lvl1pPr algn="r" fontAlgn="auto">
              <a:spcBef>
                <a:spcPts val="0"/>
              </a:spcBef>
              <a:spcAft>
                <a:spcPts val="0"/>
              </a:spcAft>
              <a:defRPr sz="1200">
                <a:latin typeface="+mn-lt"/>
                <a:ea typeface="+mn-ea"/>
              </a:defRPr>
            </a:lvl1pPr>
          </a:lstStyle>
          <a:p>
            <a:pPr>
              <a:defRPr/>
            </a:pPr>
            <a:fld id="{A5CBF3B8-D922-4748-B7FD-96523818A081}" type="slidenum">
              <a:rPr lang="ja-JP" altLang="en-US"/>
              <a:pPr>
                <a:defRPr/>
              </a:pPr>
              <a:t>‹#›</a:t>
            </a:fld>
            <a:endParaRPr lang="ja-JP" altLang="en-US" dirty="0"/>
          </a:p>
        </p:txBody>
      </p:sp>
    </p:spTree>
    <p:extLst>
      <p:ext uri="{BB962C8B-B14F-4D97-AF65-F5344CB8AC3E}">
        <p14:creationId xmlns:p14="http://schemas.microsoft.com/office/powerpoint/2010/main" val="6622694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lIns="91433" tIns="45717" rIns="91433" bIns="45717"/>
          <a:lstStyle/>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A5CBF3B8-D922-4748-B7FD-96523818A081}" type="slidenum">
              <a:rPr lang="ja-JP" altLang="en-US" smtClean="0"/>
              <a:pPr>
                <a:defRPr/>
              </a:pPr>
              <a:t>1</a:t>
            </a:fld>
            <a:endParaRPr lang="ja-JP" altLang="en-US" dirty="0"/>
          </a:p>
        </p:txBody>
      </p:sp>
    </p:spTree>
    <p:extLst>
      <p:ext uri="{BB962C8B-B14F-4D97-AF65-F5344CB8AC3E}">
        <p14:creationId xmlns:p14="http://schemas.microsoft.com/office/powerpoint/2010/main" val="1829251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92"/>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62996E88-3917-408A-83C1-5BFEB4BD34E4}" type="datetime8">
              <a:rPr lang="ja-JP" altLang="en-US" smtClean="0"/>
              <a:t>26/6/16 14時45分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5E28859C-5B5E-450C-87D9-AEDE22A08B83}" type="slidenum">
              <a:rPr lang="ja-JP" altLang="en-US"/>
              <a:pPr>
                <a:defRPr/>
              </a:pPr>
              <a:t>‹#›</a:t>
            </a:fld>
            <a:endParaRPr lang="ja-JP" altLang="en-US" dirty="0"/>
          </a:p>
        </p:txBody>
      </p:sp>
    </p:spTree>
    <p:extLst>
      <p:ext uri="{BB962C8B-B14F-4D97-AF65-F5344CB8AC3E}">
        <p14:creationId xmlns:p14="http://schemas.microsoft.com/office/powerpoint/2010/main" val="1599460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1768F4C-251E-4F63-BA0B-94A071AA5B1F}" type="datetime8">
              <a:rPr lang="ja-JP" altLang="en-US" smtClean="0"/>
              <a:t>26/6/16 14時45分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1F0F124-874A-4F89-B332-9137E4DEB165}" type="slidenum">
              <a:rPr lang="ja-JP" altLang="en-US"/>
              <a:pPr>
                <a:defRPr/>
              </a:pPr>
              <a:t>‹#›</a:t>
            </a:fld>
            <a:endParaRPr lang="ja-JP" altLang="en-US" dirty="0"/>
          </a:p>
        </p:txBody>
      </p:sp>
    </p:spTree>
    <p:extLst>
      <p:ext uri="{BB962C8B-B14F-4D97-AF65-F5344CB8AC3E}">
        <p14:creationId xmlns:p14="http://schemas.microsoft.com/office/powerpoint/2010/main" val="2554472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51FD0987-BD19-422C-ACA8-F2217E3C2ECB}" type="datetime8">
              <a:rPr lang="ja-JP" altLang="en-US" smtClean="0"/>
              <a:t>26/6/16 14時45分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0015C73-EFF5-4C86-B9D8-17CD226C7EE4}" type="slidenum">
              <a:rPr lang="ja-JP" altLang="en-US"/>
              <a:pPr>
                <a:defRPr/>
              </a:pPr>
              <a:t>‹#›</a:t>
            </a:fld>
            <a:endParaRPr lang="ja-JP" altLang="en-US" dirty="0"/>
          </a:p>
        </p:txBody>
      </p:sp>
    </p:spTree>
    <p:extLst>
      <p:ext uri="{BB962C8B-B14F-4D97-AF65-F5344CB8AC3E}">
        <p14:creationId xmlns:p14="http://schemas.microsoft.com/office/powerpoint/2010/main" val="995779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0743AA1-227C-4609-893A-2D7A64FC563F}" type="datetime8">
              <a:rPr lang="ja-JP" altLang="en-US" smtClean="0"/>
              <a:t>26/6/16 14時45分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8F581C0-C52A-436B-87A0-A4E276F96F04}" type="slidenum">
              <a:rPr lang="ja-JP" altLang="en-US"/>
              <a:pPr>
                <a:defRPr/>
              </a:pPr>
              <a:t>‹#›</a:t>
            </a:fld>
            <a:endParaRPr lang="ja-JP" altLang="en-US" dirty="0"/>
          </a:p>
        </p:txBody>
      </p:sp>
    </p:spTree>
    <p:extLst>
      <p:ext uri="{BB962C8B-B14F-4D97-AF65-F5344CB8AC3E}">
        <p14:creationId xmlns:p14="http://schemas.microsoft.com/office/powerpoint/2010/main" val="3839561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67"/>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19188B8D-107D-47CA-96D6-331CFF8CAC6F}" type="datetime8">
              <a:rPr lang="ja-JP" altLang="en-US" smtClean="0"/>
              <a:t>26/6/16 14時45分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8A9D758-9D43-4B42-8DE8-45941AB12826}" type="slidenum">
              <a:rPr lang="ja-JP" altLang="en-US"/>
              <a:pPr>
                <a:defRPr/>
              </a:pPr>
              <a:t>‹#›</a:t>
            </a:fld>
            <a:endParaRPr lang="ja-JP" altLang="en-US" dirty="0"/>
          </a:p>
        </p:txBody>
      </p:sp>
    </p:spTree>
    <p:extLst>
      <p:ext uri="{BB962C8B-B14F-4D97-AF65-F5344CB8AC3E}">
        <p14:creationId xmlns:p14="http://schemas.microsoft.com/office/powerpoint/2010/main" val="145824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33E13A71-1B62-42DF-98A0-11E00EA6479B}" type="datetime8">
              <a:rPr lang="ja-JP" altLang="en-US" smtClean="0"/>
              <a:t>26/6/16 14時45分</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EB6C47A-A16B-4F67-B0AF-7079E0F85C7E}" type="slidenum">
              <a:rPr lang="ja-JP" altLang="en-US"/>
              <a:pPr>
                <a:defRPr/>
              </a:pPr>
              <a:t>‹#›</a:t>
            </a:fld>
            <a:endParaRPr lang="ja-JP" altLang="en-US" dirty="0"/>
          </a:p>
        </p:txBody>
      </p:sp>
    </p:spTree>
    <p:extLst>
      <p:ext uri="{BB962C8B-B14F-4D97-AF65-F5344CB8AC3E}">
        <p14:creationId xmlns:p14="http://schemas.microsoft.com/office/powerpoint/2010/main" val="2300747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7D6766B0-8360-4698-953D-928C2F358736}" type="datetime8">
              <a:rPr lang="ja-JP" altLang="en-US" smtClean="0"/>
              <a:t>26/6/16 14時45分</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BDC3594B-EEF3-45A2-AC96-6420CA9EBBF0}" type="slidenum">
              <a:rPr lang="ja-JP" altLang="en-US"/>
              <a:pPr>
                <a:defRPr/>
              </a:pPr>
              <a:t>‹#›</a:t>
            </a:fld>
            <a:endParaRPr lang="ja-JP" altLang="en-US" dirty="0"/>
          </a:p>
        </p:txBody>
      </p:sp>
    </p:spTree>
    <p:extLst>
      <p:ext uri="{BB962C8B-B14F-4D97-AF65-F5344CB8AC3E}">
        <p14:creationId xmlns:p14="http://schemas.microsoft.com/office/powerpoint/2010/main" val="298033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026DD8F9-DA15-410C-81AE-D9044A35037F}" type="datetime8">
              <a:rPr lang="ja-JP" altLang="en-US" smtClean="0"/>
              <a:t>26/6/16 14時45分</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E8A1416A-F972-491A-961E-9C082EE37269}" type="slidenum">
              <a:rPr lang="ja-JP" altLang="en-US"/>
              <a:pPr>
                <a:defRPr/>
              </a:pPr>
              <a:t>‹#›</a:t>
            </a:fld>
            <a:endParaRPr lang="ja-JP" altLang="en-US" dirty="0"/>
          </a:p>
        </p:txBody>
      </p:sp>
    </p:spTree>
    <p:extLst>
      <p:ext uri="{BB962C8B-B14F-4D97-AF65-F5344CB8AC3E}">
        <p14:creationId xmlns:p14="http://schemas.microsoft.com/office/powerpoint/2010/main" val="1061516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69979F27-B92B-4A2A-A9A9-B5CA5C90EC2D}" type="datetime8">
              <a:rPr lang="ja-JP" altLang="en-US" smtClean="0"/>
              <a:t>26/6/16 14時45分</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F0325101-96BD-4121-AD8A-19653CB9ED07}" type="slidenum">
              <a:rPr lang="ja-JP" altLang="en-US"/>
              <a:pPr>
                <a:defRPr/>
              </a:pPr>
              <a:t>‹#›</a:t>
            </a:fld>
            <a:endParaRPr lang="ja-JP" altLang="en-US" dirty="0"/>
          </a:p>
        </p:txBody>
      </p:sp>
    </p:spTree>
    <p:extLst>
      <p:ext uri="{BB962C8B-B14F-4D97-AF65-F5344CB8AC3E}">
        <p14:creationId xmlns:p14="http://schemas.microsoft.com/office/powerpoint/2010/main" val="369431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C93C05D-586C-4BB1-ADF4-C031D05D1403}" type="datetime8">
              <a:rPr lang="ja-JP" altLang="en-US" smtClean="0"/>
              <a:t>26/6/16 14時45分</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A262EE86-DB58-419C-873E-1597EA072CCE}" type="slidenum">
              <a:rPr lang="ja-JP" altLang="en-US"/>
              <a:pPr>
                <a:defRPr/>
              </a:pPr>
              <a:t>‹#›</a:t>
            </a:fld>
            <a:endParaRPr lang="ja-JP" altLang="en-US" dirty="0"/>
          </a:p>
        </p:txBody>
      </p:sp>
    </p:spTree>
    <p:extLst>
      <p:ext uri="{BB962C8B-B14F-4D97-AF65-F5344CB8AC3E}">
        <p14:creationId xmlns:p14="http://schemas.microsoft.com/office/powerpoint/2010/main" val="3234391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7692E38-AE20-48D6-AF5E-89BF4BD122FC}" type="datetime8">
              <a:rPr lang="ja-JP" altLang="en-US" smtClean="0"/>
              <a:t>26/6/16 14時45分</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1D222A6-352F-4376-B05E-B7F881EE5DCC}" type="slidenum">
              <a:rPr lang="ja-JP" altLang="en-US"/>
              <a:pPr>
                <a:defRPr/>
              </a:pPr>
              <a:t>‹#›</a:t>
            </a:fld>
            <a:endParaRPr lang="ja-JP" altLang="en-US" dirty="0"/>
          </a:p>
        </p:txBody>
      </p:sp>
    </p:spTree>
    <p:extLst>
      <p:ext uri="{BB962C8B-B14F-4D97-AF65-F5344CB8AC3E}">
        <p14:creationId xmlns:p14="http://schemas.microsoft.com/office/powerpoint/2010/main" val="234799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ea typeface="+mn-ea"/>
              </a:defRPr>
            </a:lvl1pPr>
          </a:lstStyle>
          <a:p>
            <a:pPr>
              <a:defRPr/>
            </a:pPr>
            <a:fld id="{7EFD57AA-2D8B-4C40-BDF4-4E8264A1C9A0}" type="datetime8">
              <a:rPr lang="ja-JP" altLang="en-US" smtClean="0"/>
              <a:t>26/6/16 14時45分</a:t>
            </a:fld>
            <a:endParaRPr lang="ja-JP" altLang="en-US" dirty="0"/>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ea typeface="+mn-ea"/>
              </a:defRPr>
            </a:lvl1pPr>
          </a:lstStyle>
          <a:p>
            <a:pPr>
              <a:defRPr/>
            </a:pPr>
            <a:fld id="{A5EC8B81-5BD7-4CA9-8722-A2C8DA1B05E1}"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直線コネクタ 23"/>
          <p:cNvSpPr>
            <a:spLocks noChangeShapeType="1"/>
          </p:cNvSpPr>
          <p:nvPr/>
        </p:nvSpPr>
        <p:spPr bwMode="auto">
          <a:xfrm>
            <a:off x="381000" y="597044"/>
            <a:ext cx="9144000" cy="0"/>
          </a:xfrm>
          <a:prstGeom prst="line">
            <a:avLst/>
          </a:prstGeom>
          <a:noFill/>
          <a:ln w="38100" cmpd="dbl">
            <a:solidFill>
              <a:srgbClr val="538CD5"/>
            </a:solidFill>
            <a:miter lim="800000"/>
            <a:headEnd/>
            <a:tailEnd/>
          </a:ln>
          <a:extLst>
            <a:ext uri="{909E8E84-426E-40DD-AFC4-6F175D3DCCD1}">
              <a14:hiddenFill xmlns:a14="http://schemas.microsoft.com/office/drawing/2010/main">
                <a:noFill/>
              </a14:hiddenFill>
            </a:ext>
          </a:extLst>
        </p:spPr>
        <p:txBody>
          <a:bodyPr/>
          <a:lstStyle/>
          <a:p>
            <a:endParaRPr lang="ja-JP" altLang="en-US" sz="1477"/>
          </a:p>
        </p:txBody>
      </p:sp>
      <p:sp>
        <p:nvSpPr>
          <p:cNvPr id="57" name="Rectangle 12" descr="縦線 (反転)"/>
          <p:cNvSpPr>
            <a:spLocks noChangeArrowheads="1"/>
          </p:cNvSpPr>
          <p:nvPr/>
        </p:nvSpPr>
        <p:spPr bwMode="auto">
          <a:xfrm>
            <a:off x="1449847" y="1124744"/>
            <a:ext cx="7998373" cy="1120362"/>
          </a:xfrm>
          <a:prstGeom prst="rect">
            <a:avLst/>
          </a:prstGeom>
          <a:noFill/>
          <a:ln>
            <a:noFill/>
          </a:ln>
          <a:effectLst/>
        </p:spPr>
        <p:txBody>
          <a:bodyPr lIns="83234" tIns="9965" rIns="83234" bIns="996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1292" b="1" dirty="0">
                <a:latin typeface="メイリオ" pitchFamily="50" charset="-128"/>
                <a:ea typeface="メイリオ" pitchFamily="50" charset="-128"/>
                <a:cs typeface="メイリオ" pitchFamily="50" charset="-128"/>
                <a:sym typeface="メイリオ" pitchFamily="50" charset="-128"/>
              </a:rPr>
              <a:t>大阪府内に所在する医科診療所及び病院</a:t>
            </a:r>
            <a:r>
              <a:rPr lang="ja-JP" altLang="en-US" sz="1015" dirty="0">
                <a:latin typeface="メイリオ" pitchFamily="50" charset="-128"/>
                <a:ea typeface="メイリオ" pitchFamily="50" charset="-128"/>
                <a:cs typeface="メイリオ" pitchFamily="50" charset="-128"/>
                <a:sym typeface="メイリオ" pitchFamily="50" charset="-128"/>
              </a:rPr>
              <a:t>（医療法第１条の５に定めるもの）・・・以下</a:t>
            </a:r>
            <a:r>
              <a:rPr lang="ja-JP" altLang="en-US" sz="1015" b="1" dirty="0">
                <a:latin typeface="メイリオ" pitchFamily="50" charset="-128"/>
                <a:ea typeface="メイリオ" pitchFamily="50" charset="-128"/>
                <a:cs typeface="メイリオ" pitchFamily="50" charset="-128"/>
                <a:sym typeface="メイリオ" pitchFamily="50" charset="-128"/>
              </a:rPr>
              <a:t>補助条件</a:t>
            </a:r>
            <a:r>
              <a:rPr lang="en-US" altLang="ja-JP" sz="1015" b="1" dirty="0">
                <a:latin typeface="メイリオ" pitchFamily="50" charset="-128"/>
                <a:ea typeface="メイリオ" pitchFamily="50" charset="-128"/>
                <a:cs typeface="メイリオ" pitchFamily="50" charset="-128"/>
                <a:sym typeface="メイリオ" pitchFamily="50" charset="-128"/>
              </a:rPr>
              <a:t>A</a:t>
            </a:r>
            <a:r>
              <a:rPr lang="ja-JP" altLang="en-US" sz="1015" b="1" dirty="0">
                <a:latin typeface="メイリオ" pitchFamily="50" charset="-128"/>
                <a:ea typeface="メイリオ" pitchFamily="50" charset="-128"/>
                <a:cs typeface="メイリオ" pitchFamily="50" charset="-128"/>
                <a:sym typeface="メイリオ" pitchFamily="50" charset="-128"/>
              </a:rPr>
              <a:t>）又は</a:t>
            </a:r>
            <a:r>
              <a:rPr lang="en-US" altLang="ja-JP" sz="1015" b="1" dirty="0">
                <a:latin typeface="メイリオ" pitchFamily="50" charset="-128"/>
                <a:ea typeface="メイリオ" pitchFamily="50" charset="-128"/>
                <a:cs typeface="メイリオ" pitchFamily="50" charset="-128"/>
                <a:sym typeface="メイリオ" pitchFamily="50" charset="-128"/>
              </a:rPr>
              <a:t>B)</a:t>
            </a:r>
          </a:p>
          <a:p>
            <a:pPr eaLnBrk="1" hangingPunct="1">
              <a:spcBef>
                <a:spcPct val="0"/>
              </a:spcBef>
              <a:buNone/>
            </a:pPr>
            <a:r>
              <a:rPr lang="en-US" altLang="ja-JP" sz="1108" dirty="0">
                <a:latin typeface="メイリオ" pitchFamily="50" charset="-128"/>
                <a:ea typeface="メイリオ" pitchFamily="50" charset="-128"/>
                <a:cs typeface="メイリオ" pitchFamily="50" charset="-128"/>
                <a:sym typeface="メイリオ" pitchFamily="50" charset="-128"/>
              </a:rPr>
              <a:t>※</a:t>
            </a:r>
            <a:r>
              <a:rPr lang="ja-JP" altLang="en-US" sz="1108" dirty="0">
                <a:latin typeface="メイリオ" pitchFamily="50" charset="-128"/>
                <a:ea typeface="メイリオ" pitchFamily="50" charset="-128"/>
                <a:cs typeface="メイリオ" pitchFamily="50" charset="-128"/>
                <a:sym typeface="メイリオ" pitchFamily="50" charset="-128"/>
              </a:rPr>
              <a:t>但し、補助条件Ａ</a:t>
            </a:r>
            <a:r>
              <a:rPr lang="en-US" altLang="ja-JP" sz="1108" dirty="0">
                <a:latin typeface="メイリオ" pitchFamily="50" charset="-128"/>
                <a:ea typeface="メイリオ" pitchFamily="50" charset="-128"/>
                <a:cs typeface="メイリオ" pitchFamily="50" charset="-128"/>
                <a:sym typeface="メイリオ" pitchFamily="50" charset="-128"/>
              </a:rPr>
              <a:t>)</a:t>
            </a:r>
            <a:r>
              <a:rPr lang="ja-JP" altLang="en-US" sz="1108" dirty="0">
                <a:latin typeface="メイリオ" pitchFamily="50" charset="-128"/>
                <a:ea typeface="メイリオ" pitchFamily="50" charset="-128"/>
                <a:cs typeface="メイリオ" pitchFamily="50" charset="-128"/>
                <a:sym typeface="メイリオ" pitchFamily="50" charset="-128"/>
              </a:rPr>
              <a:t>で申請の場合は、令和８年３月</a:t>
            </a:r>
            <a:r>
              <a:rPr lang="en-US" altLang="ja-JP" sz="1108" dirty="0">
                <a:latin typeface="メイリオ" pitchFamily="50" charset="-128"/>
                <a:ea typeface="メイリオ" pitchFamily="50" charset="-128"/>
                <a:cs typeface="メイリオ" pitchFamily="50" charset="-128"/>
                <a:sym typeface="メイリオ" pitchFamily="50" charset="-128"/>
              </a:rPr>
              <a:t>31</a:t>
            </a:r>
            <a:r>
              <a:rPr lang="ja-JP" altLang="en-US" sz="1108" dirty="0">
                <a:latin typeface="メイリオ" pitchFamily="50" charset="-128"/>
                <a:ea typeface="メイリオ" pitchFamily="50" charset="-128"/>
                <a:cs typeface="メイリオ" pitchFamily="50" charset="-128"/>
                <a:sym typeface="メイリオ" pitchFamily="50" charset="-128"/>
              </a:rPr>
              <a:t>日時点で機能強化型在宅療養支援診療所・病院（単独型、連携</a:t>
            </a:r>
            <a:endParaRPr lang="en-US" altLang="ja-JP" sz="1108" dirty="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lang="ja-JP" altLang="en-US" sz="1108" dirty="0">
                <a:latin typeface="メイリオ" pitchFamily="50" charset="-128"/>
                <a:ea typeface="メイリオ" pitchFamily="50" charset="-128"/>
                <a:cs typeface="メイリオ" pitchFamily="50" charset="-128"/>
                <a:sym typeface="メイリオ" pitchFamily="50" charset="-128"/>
              </a:rPr>
              <a:t>　型問わず）の加算をとっている医療機関は対象外</a:t>
            </a:r>
            <a:endParaRPr lang="en-US" altLang="ja-JP" sz="1108" dirty="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lang="en-US" altLang="ja-JP" sz="1108" dirty="0">
                <a:latin typeface="メイリオ" pitchFamily="50" charset="-128"/>
                <a:ea typeface="メイリオ" pitchFamily="50" charset="-128"/>
                <a:cs typeface="メイリオ" pitchFamily="50" charset="-128"/>
                <a:sym typeface="メイリオ" pitchFamily="50" charset="-128"/>
              </a:rPr>
              <a:t>※</a:t>
            </a:r>
            <a:r>
              <a:rPr lang="ja-JP" altLang="en-US" sz="1108" dirty="0">
                <a:latin typeface="メイリオ" pitchFamily="50" charset="-128"/>
                <a:ea typeface="メイリオ" pitchFamily="50" charset="-128"/>
                <a:cs typeface="メイリオ" pitchFamily="50" charset="-128"/>
                <a:sym typeface="メイリオ" pitchFamily="50" charset="-128"/>
              </a:rPr>
              <a:t>本補助金を一度受けたことがある医療機関は対象外</a:t>
            </a:r>
            <a:endParaRPr lang="en-US" altLang="ja-JP" sz="1108" dirty="0">
              <a:solidFill>
                <a:srgbClr val="00B0F0"/>
              </a:solidFill>
              <a:latin typeface="メイリオ" pitchFamily="50" charset="-128"/>
              <a:ea typeface="メイリオ" pitchFamily="50" charset="-128"/>
              <a:cs typeface="メイリオ" pitchFamily="50" charset="-128"/>
              <a:sym typeface="メイリオ" pitchFamily="50" charset="-128"/>
            </a:endParaRPr>
          </a:p>
        </p:txBody>
      </p:sp>
      <p:sp>
        <p:nvSpPr>
          <p:cNvPr id="58" name="Rectangle 12" descr="縦線 (反転)"/>
          <p:cNvSpPr>
            <a:spLocks noChangeArrowheads="1"/>
          </p:cNvSpPr>
          <p:nvPr/>
        </p:nvSpPr>
        <p:spPr bwMode="auto">
          <a:xfrm>
            <a:off x="466078" y="111467"/>
            <a:ext cx="10234006" cy="36811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3234" tIns="9965" rIns="83234" bIns="996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None/>
            </a:pPr>
            <a:r>
              <a:rPr lang="ja-JP" altLang="en-US" sz="1800" b="1" dirty="0">
                <a:latin typeface="HGP創英角ｺﾞｼｯｸUB" panose="020B0900000000000000" pitchFamily="50" charset="-128"/>
                <a:ea typeface="HGP創英角ｺﾞｼｯｸUB" panose="020B0900000000000000" pitchFamily="50" charset="-128"/>
                <a:cs typeface="メイリオ" panose="020B0604030504040204" pitchFamily="50" charset="-128"/>
                <a:sym typeface="メイリオ" pitchFamily="50" charset="-128"/>
              </a:rPr>
              <a:t>Ｒ８年度大阪府在宅医療体制強化事業（機能強化支援事業）　</a:t>
            </a:r>
            <a:endParaRPr lang="ja-JP" altLang="en-US" sz="1800" b="1" u="sng" dirty="0">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cs typeface="メイリオ" panose="020B0604030504040204" pitchFamily="50" charset="-128"/>
              <a:sym typeface="メイリオ" pitchFamily="50" charset="-128"/>
            </a:endParaRPr>
          </a:p>
        </p:txBody>
      </p:sp>
      <p:sp>
        <p:nvSpPr>
          <p:cNvPr id="63" name="Text Box 6"/>
          <p:cNvSpPr txBox="1">
            <a:spLocks noChangeArrowheads="1"/>
          </p:cNvSpPr>
          <p:nvPr/>
        </p:nvSpPr>
        <p:spPr bwMode="auto">
          <a:xfrm>
            <a:off x="441094" y="692696"/>
            <a:ext cx="924271" cy="369450"/>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3234" tIns="43375" rIns="83234" bIns="43375"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477"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事業概要</a:t>
            </a:r>
          </a:p>
        </p:txBody>
      </p:sp>
      <p:sp>
        <p:nvSpPr>
          <p:cNvPr id="127" name="Text Box 6"/>
          <p:cNvSpPr txBox="1">
            <a:spLocks noChangeArrowheads="1"/>
          </p:cNvSpPr>
          <p:nvPr/>
        </p:nvSpPr>
        <p:spPr bwMode="auto">
          <a:xfrm>
            <a:off x="441740" y="1106023"/>
            <a:ext cx="924271" cy="1139084"/>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3234" tIns="43375" rIns="83234" bIns="43375"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補助対象</a:t>
            </a:r>
            <a:endParaRPr lang="en-US" altLang="ja-JP"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Rectangle 12" descr="縦線 (反転)"/>
          <p:cNvSpPr>
            <a:spLocks noChangeArrowheads="1"/>
          </p:cNvSpPr>
          <p:nvPr/>
        </p:nvSpPr>
        <p:spPr bwMode="auto">
          <a:xfrm>
            <a:off x="6530273" y="6075505"/>
            <a:ext cx="3091953" cy="726459"/>
          </a:xfrm>
          <a:prstGeom prst="rect">
            <a:avLst/>
          </a:prstGeom>
          <a:noFill/>
          <a:ln>
            <a:noFill/>
          </a:ln>
          <a:effectLst/>
        </p:spPr>
        <p:txBody>
          <a:bodyPr lIns="83234" tIns="9965" rIns="83234" bIns="996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1015" dirty="0">
                <a:latin typeface="メイリオ" pitchFamily="50" charset="-128"/>
                <a:ea typeface="メイリオ" pitchFamily="50" charset="-128"/>
                <a:cs typeface="メイリオ" pitchFamily="50" charset="-128"/>
                <a:sym typeface="メイリオ" pitchFamily="50" charset="-128"/>
              </a:rPr>
              <a:t>大阪府　健康医療部　保健医療室</a:t>
            </a:r>
            <a:endParaRPr lang="en-US" altLang="ja-JP" sz="1015" dirty="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Font typeface="Arial" charset="0"/>
              <a:buNone/>
            </a:pPr>
            <a:r>
              <a:rPr lang="ja-JP" altLang="en-US" sz="1015" dirty="0">
                <a:latin typeface="メイリオ" pitchFamily="50" charset="-128"/>
                <a:ea typeface="メイリオ" pitchFamily="50" charset="-128"/>
                <a:cs typeface="メイリオ" pitchFamily="50" charset="-128"/>
                <a:sym typeface="メイリオ" pitchFamily="50" charset="-128"/>
              </a:rPr>
              <a:t>保健医療企画課　在宅医療推進グループ　</a:t>
            </a:r>
            <a:endParaRPr lang="en-US" altLang="ja-JP" sz="1015" dirty="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Font typeface="Arial" charset="0"/>
              <a:buNone/>
            </a:pPr>
            <a:r>
              <a:rPr lang="ja-JP" altLang="en-US" sz="1015" dirty="0">
                <a:latin typeface="メイリオ" pitchFamily="50" charset="-128"/>
                <a:ea typeface="メイリオ" pitchFamily="50" charset="-128"/>
                <a:cs typeface="メイリオ" pitchFamily="50" charset="-128"/>
                <a:sym typeface="メイリオ" pitchFamily="50" charset="-128"/>
              </a:rPr>
              <a:t>電話：</a:t>
            </a:r>
            <a:r>
              <a:rPr lang="en-US" altLang="ja-JP" sz="1015" dirty="0">
                <a:latin typeface="メイリオ" pitchFamily="50" charset="-128"/>
                <a:ea typeface="メイリオ" pitchFamily="50" charset="-128"/>
                <a:cs typeface="メイリオ" pitchFamily="50" charset="-128"/>
                <a:sym typeface="メイリオ" pitchFamily="50" charset="-128"/>
              </a:rPr>
              <a:t>06-6944-6025(</a:t>
            </a:r>
            <a:r>
              <a:rPr lang="ja-JP" altLang="en-US" sz="1015" dirty="0">
                <a:latin typeface="メイリオ" pitchFamily="50" charset="-128"/>
                <a:ea typeface="メイリオ" pitchFamily="50" charset="-128"/>
                <a:cs typeface="メイリオ" pitchFamily="50" charset="-128"/>
                <a:sym typeface="メイリオ" pitchFamily="50" charset="-128"/>
              </a:rPr>
              <a:t>直通）　</a:t>
            </a:r>
            <a:endParaRPr lang="en-US" altLang="ja-JP" sz="1015" dirty="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Font typeface="Arial" charset="0"/>
              <a:buNone/>
            </a:pPr>
            <a:r>
              <a:rPr lang="en-US" altLang="ja-JP" sz="1015" dirty="0" err="1">
                <a:latin typeface="メイリオ" pitchFamily="50" charset="-128"/>
                <a:ea typeface="メイリオ" pitchFamily="50" charset="-128"/>
                <a:cs typeface="メイリオ" pitchFamily="50" charset="-128"/>
                <a:sym typeface="メイリオ" pitchFamily="50" charset="-128"/>
              </a:rPr>
              <a:t>E-mail:zaitakuiryo@gbox.pref.osaka.lg.jp</a:t>
            </a:r>
            <a:endParaRPr lang="en-US" altLang="ja-JP" sz="1015" dirty="0">
              <a:latin typeface="メイリオ" pitchFamily="50" charset="-128"/>
              <a:ea typeface="メイリオ" pitchFamily="50" charset="-128"/>
              <a:cs typeface="メイリオ" pitchFamily="50" charset="-128"/>
              <a:sym typeface="メイリオ" pitchFamily="50" charset="-128"/>
            </a:endParaRPr>
          </a:p>
        </p:txBody>
      </p:sp>
      <p:sp>
        <p:nvSpPr>
          <p:cNvPr id="35" name="Text Box 6"/>
          <p:cNvSpPr txBox="1">
            <a:spLocks noChangeArrowheads="1"/>
          </p:cNvSpPr>
          <p:nvPr/>
        </p:nvSpPr>
        <p:spPr bwMode="auto">
          <a:xfrm>
            <a:off x="441093" y="3642627"/>
            <a:ext cx="924272" cy="2432877"/>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3234" tIns="43375" rIns="83234" bIns="43375"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補助対象</a:t>
            </a:r>
            <a:endParaRPr lang="en-US" altLang="ja-JP"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charset="0"/>
              <a:buNone/>
            </a:pPr>
            <a:r>
              <a:rPr lang="ja-JP" altLang="en-US"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経費</a:t>
            </a:r>
          </a:p>
        </p:txBody>
      </p:sp>
      <p:sp>
        <p:nvSpPr>
          <p:cNvPr id="39" name="Rectangle 12" descr="縦線 (反転)"/>
          <p:cNvSpPr>
            <a:spLocks noChangeArrowheads="1"/>
          </p:cNvSpPr>
          <p:nvPr/>
        </p:nvSpPr>
        <p:spPr bwMode="auto">
          <a:xfrm>
            <a:off x="1449846" y="692696"/>
            <a:ext cx="8179553" cy="366507"/>
          </a:xfrm>
          <a:prstGeom prst="rect">
            <a:avLst/>
          </a:prstGeom>
          <a:noFill/>
          <a:ln>
            <a:noFill/>
          </a:ln>
          <a:effectLst/>
        </p:spPr>
        <p:txBody>
          <a:bodyPr lIns="83234" tIns="9965" rIns="83234" bIns="996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endParaRPr lang="en-US" altLang="ja-JP" sz="1292" dirty="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Font typeface="Arial" charset="0"/>
              <a:buNone/>
            </a:pPr>
            <a:r>
              <a:rPr lang="ja-JP" altLang="en-US" sz="1292" dirty="0">
                <a:latin typeface="メイリオ" pitchFamily="50" charset="-128"/>
                <a:ea typeface="メイリオ" pitchFamily="50" charset="-128"/>
                <a:cs typeface="メイリオ" pitchFamily="50" charset="-128"/>
                <a:sym typeface="メイリオ" pitchFamily="50" charset="-128"/>
              </a:rPr>
              <a:t>機能強化型在支診（在支病）の加算や、多職種間の連携体制を構築する医療機関の患者情報共有等</a:t>
            </a:r>
            <a:r>
              <a:rPr lang="ja-JP" altLang="en-US" sz="1292" dirty="0">
                <a:solidFill>
                  <a:prstClr val="black"/>
                </a:solidFill>
                <a:latin typeface="メイリオ" pitchFamily="50" charset="-128"/>
                <a:ea typeface="メイリオ" pitchFamily="50" charset="-128"/>
                <a:cs typeface="メイリオ" pitchFamily="50" charset="-128"/>
                <a:sym typeface="メイリオ" pitchFamily="50" charset="-128"/>
              </a:rPr>
              <a:t>の取組</a:t>
            </a:r>
            <a:r>
              <a:rPr lang="ja-JP" altLang="en-US" sz="1292" dirty="0">
                <a:latin typeface="メイリオ" pitchFamily="50" charset="-128"/>
                <a:ea typeface="メイリオ" pitchFamily="50" charset="-128"/>
                <a:cs typeface="メイリオ" pitchFamily="50" charset="-128"/>
                <a:sym typeface="メイリオ" pitchFamily="50" charset="-128"/>
              </a:rPr>
              <a:t>を支援します</a:t>
            </a:r>
            <a:endParaRPr lang="en-US" altLang="ja-JP" sz="1292" dirty="0">
              <a:latin typeface="メイリオ" pitchFamily="50" charset="-128"/>
              <a:ea typeface="メイリオ" pitchFamily="50" charset="-128"/>
              <a:cs typeface="メイリオ" pitchFamily="50" charset="-128"/>
              <a:sym typeface="メイリオ"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1872968682"/>
              </p:ext>
            </p:extLst>
          </p:nvPr>
        </p:nvGraphicFramePr>
        <p:xfrm>
          <a:off x="1506923" y="3821966"/>
          <a:ext cx="7704856" cy="2213318"/>
        </p:xfrm>
        <a:graphic>
          <a:graphicData uri="http://schemas.openxmlformats.org/drawingml/2006/table">
            <a:tbl>
              <a:tblPr firstRow="1" bandRow="1">
                <a:tableStyleId>{5C22544A-7EE6-4342-B048-85BDC9FD1C3A}</a:tableStyleId>
              </a:tblPr>
              <a:tblGrid>
                <a:gridCol w="263062">
                  <a:extLst>
                    <a:ext uri="{9D8B030D-6E8A-4147-A177-3AD203B41FA5}">
                      <a16:colId xmlns:a16="http://schemas.microsoft.com/office/drawing/2014/main" val="20000"/>
                    </a:ext>
                  </a:extLst>
                </a:gridCol>
                <a:gridCol w="553640">
                  <a:extLst>
                    <a:ext uri="{9D8B030D-6E8A-4147-A177-3AD203B41FA5}">
                      <a16:colId xmlns:a16="http://schemas.microsoft.com/office/drawing/2014/main" val="20001"/>
                    </a:ext>
                  </a:extLst>
                </a:gridCol>
                <a:gridCol w="3412754">
                  <a:extLst>
                    <a:ext uri="{9D8B030D-6E8A-4147-A177-3AD203B41FA5}">
                      <a16:colId xmlns:a16="http://schemas.microsoft.com/office/drawing/2014/main" val="20002"/>
                    </a:ext>
                  </a:extLst>
                </a:gridCol>
                <a:gridCol w="1812624">
                  <a:extLst>
                    <a:ext uri="{9D8B030D-6E8A-4147-A177-3AD203B41FA5}">
                      <a16:colId xmlns:a16="http://schemas.microsoft.com/office/drawing/2014/main" val="20003"/>
                    </a:ext>
                  </a:extLst>
                </a:gridCol>
                <a:gridCol w="650685">
                  <a:extLst>
                    <a:ext uri="{9D8B030D-6E8A-4147-A177-3AD203B41FA5}">
                      <a16:colId xmlns:a16="http://schemas.microsoft.com/office/drawing/2014/main" val="20004"/>
                    </a:ext>
                  </a:extLst>
                </a:gridCol>
                <a:gridCol w="1012091">
                  <a:extLst>
                    <a:ext uri="{9D8B030D-6E8A-4147-A177-3AD203B41FA5}">
                      <a16:colId xmlns:a16="http://schemas.microsoft.com/office/drawing/2014/main" val="20005"/>
                    </a:ext>
                  </a:extLst>
                </a:gridCol>
              </a:tblGrid>
              <a:tr h="239151">
                <a:tc>
                  <a:txBody>
                    <a:bodyPr/>
                    <a:lstStyle/>
                    <a:p>
                      <a:pPr algn="ctr"/>
                      <a:endPar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marT="42203" marB="42203"/>
                </a:tc>
                <a:tc gridSpan="2">
                  <a:txBody>
                    <a:bodyPr/>
                    <a:lstStyle/>
                    <a:p>
                      <a:pPr algn="ct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補助対象経費</a:t>
                      </a:r>
                    </a:p>
                  </a:txBody>
                  <a:tcPr marL="84406" marR="84406" marT="42203" marB="42203"/>
                </a:tc>
                <a:tc hMerge="1">
                  <a:txBody>
                    <a:bodyPr/>
                    <a:lstStyle/>
                    <a:p>
                      <a:endParaRPr kumimoji="1" lang="ja-JP" altLang="en-US" sz="120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補助基本額</a:t>
                      </a:r>
                    </a:p>
                  </a:txBody>
                  <a:tcPr marL="84406" marR="84406" marT="42203" marB="42203"/>
                </a:tc>
                <a:tc>
                  <a:txBody>
                    <a:bodyPr/>
                    <a:lstStyle/>
                    <a:p>
                      <a:pPr algn="ct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補助率</a:t>
                      </a:r>
                    </a:p>
                  </a:txBody>
                  <a:tcPr marL="84406" marR="84406" marT="42203" marB="42203"/>
                </a:tc>
                <a:tc>
                  <a:txBody>
                    <a:bodyPr/>
                    <a:lstStyle/>
                    <a:p>
                      <a:pPr algn="ct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実質補助金額</a:t>
                      </a:r>
                    </a:p>
                  </a:txBody>
                  <a:tcPr marL="84406" marR="84406" marT="42203" marB="42203"/>
                </a:tc>
                <a:extLst>
                  <a:ext uri="{0D108BD9-81ED-4DB2-BD59-A6C34878D82A}">
                    <a16:rowId xmlns:a16="http://schemas.microsoft.com/office/drawing/2014/main" val="10000"/>
                  </a:ext>
                </a:extLst>
              </a:tr>
              <a:tr h="239151">
                <a:tc>
                  <a:txBody>
                    <a:bodyPr/>
                    <a:lstStyle/>
                    <a:p>
                      <a:r>
                        <a:rPr kumimoji="1" lang="en-US" altLang="ja-JP" sz="1000" cap="none" baseline="0" dirty="0">
                          <a:latin typeface="Meiryo UI" panose="020B0604030504040204" pitchFamily="50" charset="-128"/>
                          <a:ea typeface="Meiryo UI" panose="020B0604030504040204" pitchFamily="50" charset="-128"/>
                          <a:cs typeface="Meiryo UI" panose="020B0604030504040204" pitchFamily="50" charset="-128"/>
                        </a:rPr>
                        <a:t>a</a:t>
                      </a:r>
                      <a:endParaRPr kumimoji="1" lang="ja-JP" altLang="en-US" sz="1000" cap="none" baseline="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marT="42203" marB="42203"/>
                </a:tc>
                <a:tc gridSpan="2">
                  <a:txBody>
                    <a:bodyPr/>
                    <a:lstStyle/>
                    <a:p>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連携体制構築にかかる会議費等の調整費</a:t>
                      </a:r>
                    </a:p>
                  </a:txBody>
                  <a:tcPr marL="84406" marR="84406" marT="42203" marB="42203"/>
                </a:tc>
                <a:tc h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tc>
                  <a:txBody>
                    <a:bodyPr/>
                    <a:lstStyle/>
                    <a:p>
                      <a:pPr algn="ct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10/10</a:t>
                      </a:r>
                      <a:endPar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marT="42203" marB="42203"/>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extLst>
                  <a:ext uri="{0D108BD9-81ED-4DB2-BD59-A6C34878D82A}">
                    <a16:rowId xmlns:a16="http://schemas.microsoft.com/office/drawing/2014/main" val="10001"/>
                  </a:ext>
                </a:extLst>
              </a:tr>
              <a:tr h="239151">
                <a:tc rowSpan="4">
                  <a:txBody>
                    <a:bodyPr/>
                    <a:lstStyle/>
                    <a:p>
                      <a:r>
                        <a:rPr kumimoji="1" lang="en-US" altLang="ja-JP" sz="1000" cap="none" baseline="0" dirty="0">
                          <a:latin typeface="Meiryo UI" panose="020B0604030504040204" pitchFamily="50" charset="-128"/>
                          <a:ea typeface="Meiryo UI" panose="020B0604030504040204" pitchFamily="50" charset="-128"/>
                          <a:cs typeface="Meiryo UI" panose="020B0604030504040204" pitchFamily="50" charset="-128"/>
                        </a:rPr>
                        <a:t>b</a:t>
                      </a:r>
                    </a:p>
                  </a:txBody>
                  <a:tcPr marL="84406" marR="84406" marT="42203" marB="42203" anchor="ctr"/>
                </a:tc>
                <a:tc rowSpan="4">
                  <a:txBody>
                    <a:bodyPr/>
                    <a:lstStyle/>
                    <a:p>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システム導入費</a:t>
                      </a:r>
                    </a:p>
                  </a:txBody>
                  <a:tcPr marL="84406" marR="84406" marT="42203" marB="42203" anchor="ctr"/>
                </a:tc>
                <a:tc>
                  <a:txBody>
                    <a:bodyPr/>
                    <a:lstStyle/>
                    <a:p>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ア）医療情報連携システム導入費、初期設置工事費、等　</a:t>
                      </a:r>
                    </a:p>
                  </a:txBody>
                  <a:tcPr marL="84406" marR="84406" marT="42203" marB="42203"/>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550</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tc>
                  <a:txBody>
                    <a:bodyPr/>
                    <a:lstStyle/>
                    <a:p>
                      <a:pPr algn="ct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10/10</a:t>
                      </a:r>
                      <a:endPar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marT="42203" marB="42203"/>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550</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extLst>
                  <a:ext uri="{0D108BD9-81ED-4DB2-BD59-A6C34878D82A}">
                    <a16:rowId xmlns:a16="http://schemas.microsoft.com/office/drawing/2014/main" val="10002"/>
                  </a:ext>
                </a:extLst>
              </a:tr>
              <a:tr h="239151">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イ）ア）の連携システムのデータ入力端末の購入費</a:t>
                      </a:r>
                    </a:p>
                  </a:txBody>
                  <a:tcPr marL="84406" marR="84406" marT="42203" marB="42203"/>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1,976</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２</a:t>
                      </a:r>
                    </a:p>
                  </a:txBody>
                  <a:tcPr marL="84406" marR="84406" marT="42203" marB="42203"/>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988</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extLst>
                  <a:ext uri="{0D108BD9-81ED-4DB2-BD59-A6C34878D82A}">
                    <a16:rowId xmlns:a16="http://schemas.microsoft.com/office/drawing/2014/main" val="10003"/>
                  </a:ext>
                </a:extLst>
              </a:tr>
              <a:tr h="196948">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ウ）ア）の連携システムの維持・管理費（利用料等）</a:t>
                      </a:r>
                      <a:endPar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00" cap="all" baseline="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cap="all" baseline="0" dirty="0">
                          <a:latin typeface="Meiryo UI" panose="020B0604030504040204" pitchFamily="50" charset="-128"/>
                          <a:ea typeface="Meiryo UI" panose="020B0604030504040204" pitchFamily="50" charset="-128"/>
                          <a:cs typeface="Meiryo UI" panose="020B0604030504040204" pitchFamily="50" charset="-128"/>
                        </a:rPr>
                        <a:t>通信通話料を除く</a:t>
                      </a:r>
                    </a:p>
                  </a:txBody>
                  <a:tcPr marL="84406" marR="84406" marT="42203" marB="42203" anchor="ctr"/>
                </a:tc>
                <a:tc>
                  <a:txBody>
                    <a:bodyPr/>
                    <a:lstStyle/>
                    <a:p>
                      <a:pPr algn="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月（上限）</a:t>
                      </a: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実施月分（最大</a:t>
                      </a: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357</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　　　</a:t>
                      </a:r>
                    </a:p>
                  </a:txBody>
                  <a:tcPr marL="84406" marR="84406" marT="42203" marB="42203"/>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10/10</a:t>
                      </a:r>
                      <a:endPar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marT="42203" marB="42203" anchor="ctr"/>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357</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nchor="ctr"/>
                </a:tc>
                <a:extLst>
                  <a:ext uri="{0D108BD9-81ED-4DB2-BD59-A6C34878D82A}">
                    <a16:rowId xmlns:a16="http://schemas.microsoft.com/office/drawing/2014/main" val="10004"/>
                  </a:ext>
                </a:extLst>
              </a:tr>
              <a:tr h="196948">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エ）ア）の連携システムを活用した災害対応訓練・研修</a:t>
                      </a:r>
                      <a:endPar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　　　　（初回）に係る費用</a:t>
                      </a:r>
                    </a:p>
                  </a:txBody>
                  <a:tcPr marL="84406" marR="84406" marT="42203" marB="42203" anchor="ctr"/>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tc>
                  <a:txBody>
                    <a:bodyPr/>
                    <a:lstStyle/>
                    <a:p>
                      <a:pPr algn="ct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10/10</a:t>
                      </a:r>
                      <a:endPar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marT="42203" marB="42203"/>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extLst>
                  <a:ext uri="{0D108BD9-81ED-4DB2-BD59-A6C34878D82A}">
                    <a16:rowId xmlns:a16="http://schemas.microsoft.com/office/drawing/2014/main" val="892170829"/>
                  </a:ext>
                </a:extLst>
              </a:tr>
              <a:tr h="239151">
                <a:tc>
                  <a:txBody>
                    <a:bodyPr/>
                    <a:lstStyle/>
                    <a:p>
                      <a:r>
                        <a:rPr kumimoji="1" lang="en-US" altLang="ja-JP" sz="1000" cap="none" baseline="0" dirty="0">
                          <a:latin typeface="Meiryo UI" panose="020B0604030504040204" pitchFamily="50" charset="-128"/>
                          <a:ea typeface="Meiryo UI" panose="020B0604030504040204" pitchFamily="50" charset="-128"/>
                          <a:cs typeface="Meiryo UI" panose="020B0604030504040204" pitchFamily="50" charset="-128"/>
                        </a:rPr>
                        <a:t>c</a:t>
                      </a:r>
                      <a:endParaRPr kumimoji="1" lang="ja-JP" altLang="en-US" sz="1000" cap="none" baseline="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marT="42203" marB="42203"/>
                </a:tc>
                <a:tc gridSpan="2">
                  <a:txBody>
                    <a:bodyPr/>
                    <a:lstStyle/>
                    <a:p>
                      <a:r>
                        <a:rPr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事務職員雇用経費　　</a:t>
                      </a:r>
                      <a:endPar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endParaRPr>
                    </a:p>
                  </a:txBody>
                  <a:tcPr marL="84406" marR="84406" marT="42203" marB="42203"/>
                </a:tc>
                <a:tc h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4,080</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２</a:t>
                      </a:r>
                    </a:p>
                  </a:txBody>
                  <a:tcPr marL="84406" marR="84406" marT="42203" marB="42203"/>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2,040</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extLst>
                  <a:ext uri="{0D108BD9-81ED-4DB2-BD59-A6C34878D82A}">
                    <a16:rowId xmlns:a16="http://schemas.microsoft.com/office/drawing/2014/main" val="10005"/>
                  </a:ext>
                </a:extLst>
              </a:tr>
              <a:tr h="239151">
                <a:tc gridSpan="5">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合計</a:t>
                      </a:r>
                    </a:p>
                  </a:txBody>
                  <a:tcPr marL="84406" marR="84406" marT="42203" marB="42203">
                    <a:lnB w="12700" cmpd="sng">
                      <a:noFill/>
                    </a:lnB>
                  </a:tcPr>
                </a:tc>
                <a:tc hMerge="1">
                  <a:txBody>
                    <a:bodyPr/>
                    <a:lstStyle/>
                    <a:p>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a:p>
                  </a:txBody>
                  <a:tcPr/>
                </a:tc>
                <a:tc hMerge="1">
                  <a:txBody>
                    <a:bodyPr/>
                    <a:lstStyle/>
                    <a:p>
                      <a:pPr algn="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r"/>
                      <a:r>
                        <a:rPr kumimoji="1" lang="en-US" altLang="ja-JP" sz="1000" cap="all" baseline="0" dirty="0">
                          <a:latin typeface="Meiryo UI" panose="020B0604030504040204" pitchFamily="50" charset="-128"/>
                          <a:ea typeface="Meiryo UI" panose="020B0604030504040204" pitchFamily="50" charset="-128"/>
                          <a:cs typeface="Meiryo UI" panose="020B0604030504040204" pitchFamily="50" charset="-128"/>
                        </a:rPr>
                        <a:t>4,335</a:t>
                      </a:r>
                      <a:r>
                        <a:rPr kumimoji="1" lang="ja-JP" altLang="en-US" sz="1000" cap="all" baseline="0" dirty="0">
                          <a:latin typeface="Meiryo UI" panose="020B0604030504040204" pitchFamily="50" charset="-128"/>
                          <a:ea typeface="Meiryo UI" panose="020B0604030504040204" pitchFamily="50" charset="-128"/>
                          <a:cs typeface="Meiryo UI" panose="020B0604030504040204" pitchFamily="50" charset="-128"/>
                        </a:rPr>
                        <a:t>千円</a:t>
                      </a:r>
                    </a:p>
                  </a:txBody>
                  <a:tcPr marL="84406" marR="84406" marT="42203" marB="42203"/>
                </a:tc>
                <a:extLst>
                  <a:ext uri="{0D108BD9-81ED-4DB2-BD59-A6C34878D82A}">
                    <a16:rowId xmlns:a16="http://schemas.microsoft.com/office/drawing/2014/main" val="10006"/>
                  </a:ext>
                </a:extLst>
              </a:tr>
            </a:tbl>
          </a:graphicData>
        </a:graphic>
      </p:graphicFrame>
      <p:sp>
        <p:nvSpPr>
          <p:cNvPr id="10" name="正方形/長方形 9"/>
          <p:cNvSpPr/>
          <p:nvPr/>
        </p:nvSpPr>
        <p:spPr>
          <a:xfrm>
            <a:off x="1449846" y="2273261"/>
            <a:ext cx="7924486" cy="1399037"/>
          </a:xfrm>
          <a:prstGeom prst="rect">
            <a:avLst/>
          </a:prstGeom>
        </p:spPr>
        <p:txBody>
          <a:bodyPr wrap="square">
            <a:spAutoFit/>
          </a:bodyPr>
          <a:lstStyle/>
          <a:p>
            <a:r>
              <a:rPr lang="ja-JP" altLang="en-US" sz="1292" dirty="0">
                <a:latin typeface="メイリオ" pitchFamily="50" charset="-128"/>
                <a:ea typeface="メイリオ" pitchFamily="50" charset="-128"/>
                <a:cs typeface="メイリオ" pitchFamily="50" charset="-128"/>
                <a:sym typeface="メイリオ" pitchFamily="50" charset="-128"/>
              </a:rPr>
              <a:t>Ａ）令和８年度中に機能強化型在宅療養支援診療所（病院）の算定要件の充足</a:t>
            </a:r>
            <a:endParaRPr lang="en-US" altLang="ja-JP" sz="1108" dirty="0">
              <a:latin typeface="メイリオ" pitchFamily="50" charset="-128"/>
              <a:ea typeface="メイリオ" pitchFamily="50" charset="-128"/>
              <a:cs typeface="メイリオ" pitchFamily="50" charset="-128"/>
              <a:sym typeface="メイリオ" pitchFamily="50" charset="-128"/>
            </a:endParaRPr>
          </a:p>
          <a:p>
            <a:r>
              <a:rPr lang="ja-JP" altLang="en-US" sz="1108" dirty="0">
                <a:latin typeface="メイリオ" pitchFamily="50" charset="-128"/>
                <a:ea typeface="メイリオ" pitchFamily="50" charset="-128"/>
                <a:cs typeface="メイリオ" pitchFamily="50" charset="-128"/>
                <a:sym typeface="メイリオ" pitchFamily="50" charset="-128"/>
              </a:rPr>
              <a:t>　　</a:t>
            </a:r>
            <a:r>
              <a:rPr lang="en-US" altLang="ja-JP" sz="1015" dirty="0">
                <a:latin typeface="メイリオ" pitchFamily="50" charset="-128"/>
                <a:ea typeface="メイリオ" pitchFamily="50" charset="-128"/>
                <a:cs typeface="メイリオ" pitchFamily="50" charset="-128"/>
                <a:sym typeface="メイリオ" pitchFamily="50" charset="-128"/>
              </a:rPr>
              <a:t>※</a:t>
            </a:r>
            <a:r>
              <a:rPr lang="ja-JP" altLang="en-US" sz="1015" dirty="0">
                <a:latin typeface="メイリオ" pitchFamily="50" charset="-128"/>
                <a:ea typeface="メイリオ" pitchFamily="50" charset="-128"/>
                <a:cs typeface="メイリオ" pitchFamily="50" charset="-128"/>
                <a:sym typeface="メイリオ" pitchFamily="50" charset="-128"/>
              </a:rPr>
              <a:t>「在宅看取り」「往診」等の実績除く（詳細は別紙をご参照願います。）</a:t>
            </a:r>
            <a:endParaRPr lang="en-US" altLang="ja-JP" sz="646" dirty="0">
              <a:latin typeface="メイリオ" pitchFamily="50" charset="-128"/>
              <a:ea typeface="メイリオ" pitchFamily="50" charset="-128"/>
              <a:cs typeface="メイリオ" pitchFamily="50" charset="-128"/>
              <a:sym typeface="メイリオ" pitchFamily="50" charset="-128"/>
            </a:endParaRPr>
          </a:p>
          <a:p>
            <a:endParaRPr lang="en-US" altLang="ja-JP" sz="462" dirty="0">
              <a:latin typeface="メイリオ" pitchFamily="50" charset="-128"/>
              <a:ea typeface="メイリオ" pitchFamily="50" charset="-128"/>
              <a:cs typeface="メイリオ" pitchFamily="50" charset="-128"/>
              <a:sym typeface="メイリオ" pitchFamily="50" charset="-128"/>
            </a:endParaRPr>
          </a:p>
          <a:p>
            <a:r>
              <a:rPr lang="ja-JP" altLang="en-US" sz="1292" dirty="0">
                <a:latin typeface="メイリオ" pitchFamily="50" charset="-128"/>
                <a:ea typeface="メイリオ" pitchFamily="50" charset="-128"/>
                <a:cs typeface="メイリオ" pitchFamily="50" charset="-128"/>
                <a:sym typeface="メイリオ" pitchFamily="50" charset="-128"/>
              </a:rPr>
              <a:t>Ｂ）１病院、１診療所、１訪問看護ステーション、１介護サービス事業所を含めた４種類以上の機関が</a:t>
            </a:r>
            <a:endParaRPr lang="en-US" altLang="ja-JP" sz="1292" dirty="0">
              <a:latin typeface="メイリオ" pitchFamily="50" charset="-128"/>
              <a:ea typeface="メイリオ" pitchFamily="50" charset="-128"/>
              <a:cs typeface="メイリオ" pitchFamily="50" charset="-128"/>
              <a:sym typeface="メイリオ" pitchFamily="50" charset="-128"/>
            </a:endParaRPr>
          </a:p>
          <a:p>
            <a:r>
              <a:rPr lang="ja-JP" altLang="en-US" sz="1292" dirty="0">
                <a:latin typeface="メイリオ" pitchFamily="50" charset="-128"/>
                <a:ea typeface="メイリオ" pitchFamily="50" charset="-128"/>
                <a:cs typeface="メイリオ" pitchFamily="50" charset="-128"/>
                <a:sym typeface="メイリオ" pitchFamily="50" charset="-128"/>
              </a:rPr>
              <a:t>　　連携するグループ診療等体制の構築及び運営</a:t>
            </a:r>
            <a:endParaRPr lang="en-US" altLang="ja-JP" sz="1292" dirty="0">
              <a:latin typeface="メイリオ" pitchFamily="50" charset="-128"/>
              <a:ea typeface="メイリオ" pitchFamily="50" charset="-128"/>
              <a:cs typeface="メイリオ" pitchFamily="50" charset="-128"/>
              <a:sym typeface="メイリオ" pitchFamily="50" charset="-128"/>
            </a:endParaRPr>
          </a:p>
          <a:p>
            <a:r>
              <a:rPr lang="ja-JP" altLang="en-US" sz="1015" dirty="0">
                <a:latin typeface="メイリオ" pitchFamily="50" charset="-128"/>
                <a:ea typeface="メイリオ" pitchFamily="50" charset="-128"/>
                <a:cs typeface="メイリオ" pitchFamily="50" charset="-128"/>
                <a:sym typeface="メイリオ" pitchFamily="50" charset="-128"/>
              </a:rPr>
              <a:t>　　</a:t>
            </a:r>
            <a:r>
              <a:rPr lang="en-US" altLang="ja-JP" sz="1015" dirty="0">
                <a:latin typeface="メイリオ" pitchFamily="50" charset="-128"/>
                <a:ea typeface="メイリオ" pitchFamily="50" charset="-128"/>
                <a:cs typeface="メイリオ" pitchFamily="50" charset="-128"/>
                <a:sym typeface="メイリオ" pitchFamily="50" charset="-128"/>
              </a:rPr>
              <a:t>※</a:t>
            </a:r>
            <a:r>
              <a:rPr lang="ja-JP" altLang="en-US" sz="1015" dirty="0">
                <a:latin typeface="メイリオ" pitchFamily="50" charset="-128"/>
                <a:ea typeface="メイリオ" pitchFamily="50" charset="-128"/>
                <a:cs typeface="メイリオ" pitchFamily="50" charset="-128"/>
                <a:sym typeface="メイリオ" pitchFamily="50" charset="-128"/>
              </a:rPr>
              <a:t>グループの情報（医療機関名など）は、連携の拠点に情報共有いたします。</a:t>
            </a:r>
            <a:endParaRPr lang="en-US" altLang="ja-JP" sz="1015" dirty="0">
              <a:latin typeface="メイリオ" pitchFamily="50" charset="-128"/>
              <a:ea typeface="メイリオ" pitchFamily="50" charset="-128"/>
              <a:cs typeface="メイリオ" pitchFamily="50" charset="-128"/>
              <a:sym typeface="メイリオ" pitchFamily="50" charset="-128"/>
            </a:endParaRPr>
          </a:p>
          <a:p>
            <a:r>
              <a:rPr lang="ja-JP" altLang="en-US" sz="1015" dirty="0">
                <a:latin typeface="メイリオ" pitchFamily="50" charset="-128"/>
                <a:ea typeface="メイリオ" pitchFamily="50" charset="-128"/>
                <a:cs typeface="メイリオ" pitchFamily="50" charset="-128"/>
                <a:sym typeface="メイリオ" pitchFamily="50" charset="-128"/>
              </a:rPr>
              <a:t>　　</a:t>
            </a:r>
            <a:r>
              <a:rPr lang="en-US" altLang="ja-JP" sz="1015" dirty="0">
                <a:latin typeface="メイリオ" pitchFamily="50" charset="-128"/>
                <a:ea typeface="メイリオ" pitchFamily="50" charset="-128"/>
                <a:cs typeface="メイリオ" pitchFamily="50" charset="-128"/>
                <a:sym typeface="メイリオ" pitchFamily="50" charset="-128"/>
              </a:rPr>
              <a:t>※</a:t>
            </a:r>
            <a:r>
              <a:rPr lang="ja-JP" altLang="en-US" sz="1015" dirty="0">
                <a:latin typeface="メイリオ" pitchFamily="50" charset="-128"/>
                <a:ea typeface="メイリオ" pitchFamily="50" charset="-128"/>
                <a:cs typeface="メイリオ" pitchFamily="50" charset="-128"/>
                <a:sym typeface="メイリオ" pitchFamily="50" charset="-128"/>
              </a:rPr>
              <a:t>連携体制及び運用事例をご報告いただきます。また、災害等発生時には地域内のかかりつけ患者以外へのご対応をお願いする</a:t>
            </a:r>
            <a:endParaRPr lang="en-US" altLang="ja-JP" sz="1015" dirty="0">
              <a:latin typeface="メイリオ" pitchFamily="50" charset="-128"/>
              <a:ea typeface="メイリオ" pitchFamily="50" charset="-128"/>
              <a:cs typeface="メイリオ" pitchFamily="50" charset="-128"/>
              <a:sym typeface="メイリオ" pitchFamily="50" charset="-128"/>
            </a:endParaRPr>
          </a:p>
          <a:p>
            <a:r>
              <a:rPr lang="ja-JP" altLang="en-US" sz="1015" dirty="0">
                <a:latin typeface="メイリオ" pitchFamily="50" charset="-128"/>
                <a:ea typeface="メイリオ" pitchFamily="50" charset="-128"/>
                <a:cs typeface="メイリオ" pitchFamily="50" charset="-128"/>
                <a:sym typeface="メイリオ" pitchFamily="50" charset="-128"/>
              </a:rPr>
              <a:t>　　　ことがあります。</a:t>
            </a:r>
            <a:endParaRPr lang="en-US" altLang="ja-JP" sz="1015" dirty="0">
              <a:latin typeface="メイリオ" pitchFamily="50" charset="-128"/>
              <a:ea typeface="メイリオ" pitchFamily="50" charset="-128"/>
              <a:cs typeface="メイリオ" pitchFamily="50" charset="-128"/>
              <a:sym typeface="メイリオ" pitchFamily="50" charset="-128"/>
            </a:endParaRPr>
          </a:p>
        </p:txBody>
      </p:sp>
      <p:sp>
        <p:nvSpPr>
          <p:cNvPr id="43" name="Rectangle 12" descr="縦線 (反転)"/>
          <p:cNvSpPr>
            <a:spLocks noChangeArrowheads="1"/>
          </p:cNvSpPr>
          <p:nvPr/>
        </p:nvSpPr>
        <p:spPr bwMode="auto">
          <a:xfrm>
            <a:off x="1421785" y="3504929"/>
            <a:ext cx="4699469" cy="436500"/>
          </a:xfrm>
          <a:prstGeom prst="rect">
            <a:avLst/>
          </a:prstGeom>
          <a:noFill/>
          <a:ln>
            <a:noFill/>
          </a:ln>
          <a:effectLst/>
        </p:spPr>
        <p:txBody>
          <a:bodyPr lIns="83234" tIns="9965" rIns="83234" bIns="996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1292"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補助条件達成のためにかかる経費のうち、下記 </a:t>
            </a:r>
            <a:r>
              <a:rPr lang="en-US" altLang="ja-JP" sz="1292"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a:t>
            </a:r>
            <a:r>
              <a:rPr lang="ja-JP" altLang="en-US" sz="1292"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r>
              <a:rPr lang="en-US" altLang="ja-JP" sz="1292"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c </a:t>
            </a:r>
            <a:r>
              <a:rPr lang="ja-JP" altLang="en-US" sz="1292"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にあたるもの　</a:t>
            </a:r>
            <a:endParaRPr lang="en-US" altLang="ja-JP" sz="1292"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45" name="Text Box 6"/>
          <p:cNvSpPr txBox="1">
            <a:spLocks noChangeArrowheads="1"/>
          </p:cNvSpPr>
          <p:nvPr/>
        </p:nvSpPr>
        <p:spPr bwMode="auto">
          <a:xfrm>
            <a:off x="433473" y="2283813"/>
            <a:ext cx="924271" cy="1320105"/>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3234" tIns="43375" rIns="83234" bIns="43375"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補助条件</a:t>
            </a:r>
          </a:p>
        </p:txBody>
      </p:sp>
      <p:sp>
        <p:nvSpPr>
          <p:cNvPr id="47" name="Text Box 6"/>
          <p:cNvSpPr txBox="1">
            <a:spLocks noChangeArrowheads="1"/>
          </p:cNvSpPr>
          <p:nvPr/>
        </p:nvSpPr>
        <p:spPr bwMode="auto">
          <a:xfrm>
            <a:off x="450391" y="6114766"/>
            <a:ext cx="924272" cy="681373"/>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3234" tIns="43375" rIns="83234" bIns="43375"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募集</a:t>
            </a:r>
            <a:endParaRPr lang="en-US" altLang="ja-JP"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charset="0"/>
              <a:buNone/>
            </a:pPr>
            <a:r>
              <a:rPr lang="ja-JP" altLang="en-US"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期間</a:t>
            </a:r>
          </a:p>
        </p:txBody>
      </p:sp>
      <p:sp>
        <p:nvSpPr>
          <p:cNvPr id="48" name="Text Box 6"/>
          <p:cNvSpPr txBox="1">
            <a:spLocks noChangeArrowheads="1"/>
          </p:cNvSpPr>
          <p:nvPr/>
        </p:nvSpPr>
        <p:spPr bwMode="auto">
          <a:xfrm>
            <a:off x="5530400" y="6114988"/>
            <a:ext cx="948119" cy="681373"/>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3234" tIns="43375" rIns="83234" bIns="43375"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292"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問合せ先</a:t>
            </a:r>
          </a:p>
        </p:txBody>
      </p:sp>
      <p:sp>
        <p:nvSpPr>
          <p:cNvPr id="49" name="正方形/長方形 48"/>
          <p:cNvSpPr/>
          <p:nvPr/>
        </p:nvSpPr>
        <p:spPr>
          <a:xfrm>
            <a:off x="1459069" y="6195674"/>
            <a:ext cx="5019450" cy="603820"/>
          </a:xfrm>
          <a:prstGeom prst="rect">
            <a:avLst/>
          </a:prstGeom>
        </p:spPr>
        <p:txBody>
          <a:bodyPr wrap="square">
            <a:spAutoFit/>
          </a:bodyPr>
          <a:lstStyle/>
          <a:p>
            <a:r>
              <a:rPr lang="ja-JP" altLang="en-US" sz="1108" dirty="0">
                <a:latin typeface="メイリオ" pitchFamily="50" charset="-128"/>
                <a:ea typeface="メイリオ" pitchFamily="50" charset="-128"/>
                <a:cs typeface="メイリオ" pitchFamily="50" charset="-128"/>
                <a:sym typeface="メイリオ" pitchFamily="50" charset="-128"/>
              </a:rPr>
              <a:t>令和８年８月</a:t>
            </a:r>
            <a:r>
              <a:rPr lang="en-US" altLang="ja-JP" sz="1108" dirty="0">
                <a:latin typeface="メイリオ" pitchFamily="50" charset="-128"/>
                <a:ea typeface="メイリオ" pitchFamily="50" charset="-128"/>
                <a:cs typeface="メイリオ" pitchFamily="50" charset="-128"/>
                <a:sym typeface="メイリオ" pitchFamily="50" charset="-128"/>
              </a:rPr>
              <a:t>31</a:t>
            </a:r>
            <a:r>
              <a:rPr lang="ja-JP" altLang="en-US" sz="1108" dirty="0">
                <a:latin typeface="メイリオ" pitchFamily="50" charset="-128"/>
                <a:ea typeface="メイリオ" pitchFamily="50" charset="-128"/>
                <a:cs typeface="メイリオ" pitchFamily="50" charset="-128"/>
                <a:sym typeface="メイリオ" pitchFamily="50" charset="-128"/>
              </a:rPr>
              <a:t>日〆切</a:t>
            </a:r>
            <a:endParaRPr lang="en-US" altLang="ja-JP" sz="1108" dirty="0">
              <a:latin typeface="メイリオ" pitchFamily="50" charset="-128"/>
              <a:ea typeface="メイリオ" pitchFamily="50" charset="-128"/>
              <a:cs typeface="メイリオ" pitchFamily="50" charset="-128"/>
              <a:sym typeface="メイリオ" pitchFamily="50" charset="-128"/>
            </a:endParaRPr>
          </a:p>
          <a:p>
            <a:r>
              <a:rPr lang="en-US" altLang="ja-JP" sz="1108" dirty="0">
                <a:latin typeface="メイリオ" pitchFamily="50" charset="-128"/>
                <a:ea typeface="メイリオ" pitchFamily="50" charset="-128"/>
                <a:cs typeface="メイリオ" pitchFamily="50" charset="-128"/>
                <a:sym typeface="メイリオ" pitchFamily="50" charset="-128"/>
              </a:rPr>
              <a:t>※</a:t>
            </a:r>
            <a:r>
              <a:rPr lang="ja-JP" altLang="en-US" sz="1108" dirty="0">
                <a:latin typeface="メイリオ" pitchFamily="50" charset="-128"/>
                <a:ea typeface="メイリオ" pitchFamily="50" charset="-128"/>
                <a:cs typeface="メイリオ" pitchFamily="50" charset="-128"/>
                <a:sym typeface="メイリオ" pitchFamily="50" charset="-128"/>
              </a:rPr>
              <a:t>募集開始時に提出書類等を下記ホームページに掲載します。</a:t>
            </a:r>
            <a:endParaRPr lang="en-US" altLang="ja-JP" sz="1108" dirty="0">
              <a:latin typeface="メイリオ" pitchFamily="50" charset="-128"/>
              <a:ea typeface="メイリオ" pitchFamily="50" charset="-128"/>
              <a:cs typeface="メイリオ" pitchFamily="50" charset="-128"/>
              <a:sym typeface="メイリオ" pitchFamily="50" charset="-128"/>
            </a:endParaRPr>
          </a:p>
          <a:p>
            <a:r>
              <a:rPr lang="en-US" altLang="ja-JP" sz="1108" dirty="0">
                <a:latin typeface="メイリオ" pitchFamily="50" charset="-128"/>
                <a:ea typeface="メイリオ" pitchFamily="50" charset="-128"/>
                <a:cs typeface="メイリオ" pitchFamily="50" charset="-128"/>
                <a:sym typeface="メイリオ" pitchFamily="50" charset="-128"/>
              </a:rPr>
              <a:t>http://www.pref.osaka.lg.jp/iryo/zaitaku/kinokyoka.html</a:t>
            </a:r>
          </a:p>
        </p:txBody>
      </p:sp>
      <p:sp>
        <p:nvSpPr>
          <p:cNvPr id="2" name="テキスト ボックス 1">
            <a:extLst>
              <a:ext uri="{FF2B5EF4-FFF2-40B4-BE49-F238E27FC236}">
                <a16:creationId xmlns:a16="http://schemas.microsoft.com/office/drawing/2014/main" id="{B2069580-B061-4020-88A7-689E4A5D31E7}"/>
              </a:ext>
            </a:extLst>
          </p:cNvPr>
          <p:cNvSpPr txBox="1"/>
          <p:nvPr/>
        </p:nvSpPr>
        <p:spPr>
          <a:xfrm>
            <a:off x="1506923" y="5806865"/>
            <a:ext cx="7436931" cy="248530"/>
          </a:xfrm>
          <a:prstGeom prst="rect">
            <a:avLst/>
          </a:prstGeom>
          <a:noFill/>
        </p:spPr>
        <p:txBody>
          <a:bodyPr wrap="square" rtlCol="0">
            <a:spAutoFit/>
          </a:bodyPr>
          <a:lstStyle/>
          <a:p>
            <a:r>
              <a:rPr lang="en-US" altLang="ja-JP" sz="1015" dirty="0">
                <a:latin typeface="Meiryo UI" panose="020B0604030504040204" pitchFamily="50" charset="-128"/>
                <a:ea typeface="Meiryo UI" panose="020B0604030504040204" pitchFamily="50" charset="-128"/>
                <a:sym typeface="メイリオ" pitchFamily="50" charset="-128"/>
              </a:rPr>
              <a:t>※</a:t>
            </a:r>
            <a:r>
              <a:rPr lang="ja-JP" altLang="en-US" sz="1015" dirty="0">
                <a:latin typeface="Meiryo UI" panose="020B0604030504040204" pitchFamily="50" charset="-128"/>
                <a:ea typeface="Meiryo UI" panose="020B0604030504040204" pitchFamily="50" charset="-128"/>
                <a:sym typeface="メイリオ" pitchFamily="50" charset="-128"/>
              </a:rPr>
              <a:t>各項目について、</a:t>
            </a:r>
            <a:r>
              <a:rPr lang="ja-JP" altLang="en-US" sz="1015" b="1" dirty="0">
                <a:latin typeface="Meiryo UI" panose="020B0604030504040204" pitchFamily="50" charset="-128"/>
                <a:ea typeface="Meiryo UI" panose="020B0604030504040204" pitchFamily="50" charset="-128"/>
                <a:sym typeface="メイリオ" pitchFamily="50" charset="-128"/>
              </a:rPr>
              <a:t>他の補助金で措置されているものは本補助金の対象外</a:t>
            </a:r>
            <a:r>
              <a:rPr lang="ja-JP" altLang="en-US" sz="1015" dirty="0">
                <a:latin typeface="Meiryo UI" panose="020B0604030504040204" pitchFamily="50" charset="-128"/>
                <a:ea typeface="Meiryo UI" panose="020B0604030504040204" pitchFamily="50" charset="-128"/>
                <a:sym typeface="メイリオ" pitchFamily="50" charset="-128"/>
              </a:rPr>
              <a:t>とする。</a:t>
            </a:r>
            <a:endParaRPr lang="ja-JP" altLang="en-US" sz="1015" b="1" dirty="0"/>
          </a:p>
        </p:txBody>
      </p:sp>
      <p:sp>
        <p:nvSpPr>
          <p:cNvPr id="4" name="テキスト ボックス 3">
            <a:extLst>
              <a:ext uri="{FF2B5EF4-FFF2-40B4-BE49-F238E27FC236}">
                <a16:creationId xmlns:a16="http://schemas.microsoft.com/office/drawing/2014/main" id="{DAEF29F9-74E7-4299-8AC1-09EFD85ED24F}"/>
              </a:ext>
            </a:extLst>
          </p:cNvPr>
          <p:cNvSpPr txBox="1"/>
          <p:nvPr/>
        </p:nvSpPr>
        <p:spPr>
          <a:xfrm>
            <a:off x="6609184" y="3585006"/>
            <a:ext cx="3091953" cy="248530"/>
          </a:xfrm>
          <a:prstGeom prst="rect">
            <a:avLst/>
          </a:prstGeom>
          <a:noFill/>
        </p:spPr>
        <p:txBody>
          <a:bodyPr wrap="square" rtlCol="0">
            <a:spAutoFit/>
          </a:bodyPr>
          <a:lstStyle/>
          <a:p>
            <a:r>
              <a:rPr lang="en-US" altLang="ja-JP" sz="1015"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r>
              <a:rPr lang="ja-JP" altLang="en-US" sz="1015"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記載金額は１機関あたりの上限額</a:t>
            </a:r>
            <a:endParaRPr lang="en-US" altLang="ja-JP" sz="1015"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19" name="スライド番号プレースホルダー 3">
            <a:extLst>
              <a:ext uri="{FF2B5EF4-FFF2-40B4-BE49-F238E27FC236}">
                <a16:creationId xmlns:a16="http://schemas.microsoft.com/office/drawing/2014/main" id="{A5F2AFFE-3CF1-4FE6-AE6D-D74999E3ADD4}"/>
              </a:ext>
            </a:extLst>
          </p:cNvPr>
          <p:cNvSpPr>
            <a:spLocks noGrp="1"/>
          </p:cNvSpPr>
          <p:nvPr>
            <p:ph type="sldNum" sz="quarter" idx="12"/>
          </p:nvPr>
        </p:nvSpPr>
        <p:spPr>
          <a:xfrm>
            <a:off x="7295329" y="6455354"/>
            <a:ext cx="2133600" cy="365125"/>
          </a:xfrm>
        </p:spPr>
        <p:txBody>
          <a:bodyPr/>
          <a:lstStyle/>
          <a:p>
            <a:pPr>
              <a:defRPr/>
            </a:pPr>
            <a:fld id="{9EA89ACA-A6EF-4BF4-A455-2A84F438D6CD}" type="slidenum">
              <a:rPr lang="ja-JP" altLang="en-US" smtClean="0"/>
              <a:pPr>
                <a:defRPr/>
              </a:pPr>
              <a:t>1</a:t>
            </a:fld>
            <a:endParaRPr lang="ja-JP" altLang="en-US" dirty="0">
              <a:solidFill>
                <a:schemeClr val="tx1"/>
              </a:solidFill>
            </a:endParaRPr>
          </a:p>
        </p:txBody>
      </p:sp>
    </p:spTree>
    <p:extLst>
      <p:ext uri="{BB962C8B-B14F-4D97-AF65-F5344CB8AC3E}">
        <p14:creationId xmlns:p14="http://schemas.microsoft.com/office/powerpoint/2010/main" val="3029760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12" descr="縦線 (反転)"/>
          <p:cNvSpPr>
            <a:spLocks noChangeArrowheads="1"/>
          </p:cNvSpPr>
          <p:nvPr/>
        </p:nvSpPr>
        <p:spPr bwMode="auto">
          <a:xfrm>
            <a:off x="38658" y="92739"/>
            <a:ext cx="9162813" cy="38393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spcBef>
                <a:spcPct val="0"/>
              </a:spcBef>
              <a:buFont typeface="Arial" charset="0"/>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機能強化支援事業　　　令和８年度募集・交付事務の流れ（予定）</a:t>
            </a:r>
          </a:p>
        </p:txBody>
      </p:sp>
      <p:sp>
        <p:nvSpPr>
          <p:cNvPr id="63" name="Text Box 6"/>
          <p:cNvSpPr txBox="1">
            <a:spLocks noChangeArrowheads="1"/>
          </p:cNvSpPr>
          <p:nvPr/>
        </p:nvSpPr>
        <p:spPr bwMode="auto">
          <a:xfrm>
            <a:off x="116665" y="739536"/>
            <a:ext cx="9594666" cy="360026"/>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None/>
            </a:pPr>
            <a:r>
              <a:rPr lang="ja-JP" altLang="en-US"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補助金交付事務の流れ</a:t>
            </a:r>
          </a:p>
        </p:txBody>
      </p:sp>
      <p:cxnSp>
        <p:nvCxnSpPr>
          <p:cNvPr id="18" name="直線コネクタ 17"/>
          <p:cNvCxnSpPr/>
          <p:nvPr/>
        </p:nvCxnSpPr>
        <p:spPr>
          <a:xfrm>
            <a:off x="-11451" y="548680"/>
            <a:ext cx="9907588" cy="0"/>
          </a:xfrm>
          <a:prstGeom prst="line">
            <a:avLst/>
          </a:prstGeom>
          <a:ln w="79375" cmpd="thickThi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 Box 6"/>
          <p:cNvSpPr txBox="1">
            <a:spLocks noChangeArrowheads="1"/>
          </p:cNvSpPr>
          <p:nvPr/>
        </p:nvSpPr>
        <p:spPr bwMode="auto">
          <a:xfrm>
            <a:off x="116665" y="3815425"/>
            <a:ext cx="9594666" cy="378306"/>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None/>
            </a:pPr>
            <a:r>
              <a:rPr lang="ja-JP" altLang="en-US"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留意事項　</a:t>
            </a:r>
            <a:endParaRPr lang="ja-JP" altLang="en-US"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Rectangle 12" descr="縦線 (反転)"/>
          <p:cNvSpPr>
            <a:spLocks noChangeArrowheads="1"/>
          </p:cNvSpPr>
          <p:nvPr/>
        </p:nvSpPr>
        <p:spPr bwMode="auto">
          <a:xfrm>
            <a:off x="147040" y="4260887"/>
            <a:ext cx="4632623" cy="238348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eaLnBrk="1" hangingPunct="1">
              <a:lnSpc>
                <a:spcPct val="115000"/>
              </a:lnSpc>
              <a:spcBef>
                <a:spcPct val="0"/>
              </a:spcBef>
              <a:buNone/>
            </a:pP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・本事業は、</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在宅療養患者の急変時対応体制の確保に向けて、医療機関間や多職種間の連携体制構築</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をめざしています。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ct val="115000"/>
              </a:lnSpc>
              <a:spcBef>
                <a:spcPct val="0"/>
              </a:spcBef>
              <a:buNone/>
            </a:pPr>
            <a:endPar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eaLnBrk="1" hangingPunct="1">
              <a:lnSpc>
                <a:spcPct val="115000"/>
              </a:lnSpc>
              <a:spcBef>
                <a:spcPct val="0"/>
              </a:spcBef>
              <a:buNone/>
            </a:pP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・補助の対象は、本年度（令和８年４月１日～令和９年３月</a:t>
            </a:r>
            <a:r>
              <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31</a:t>
            </a: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日）の間に支出・導入等されたものです。（令和９年３月</a:t>
            </a:r>
            <a:r>
              <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31</a:t>
            </a: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日までに事業を完了してください。）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eaLnBrk="1" hangingPunct="1">
              <a:lnSpc>
                <a:spcPct val="115000"/>
              </a:lnSpc>
              <a:spcBef>
                <a:spcPct val="0"/>
              </a:spcBef>
              <a:buNone/>
            </a:pPr>
            <a:endParaRPr lang="en-US" altLang="ja-JP" sz="8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eaLnBrk="1" hangingPunct="1">
              <a:lnSpc>
                <a:spcPct val="115000"/>
              </a:lnSpc>
              <a:spcBef>
                <a:spcPct val="0"/>
              </a:spcBef>
              <a:buNone/>
            </a:pP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・補助条件</a:t>
            </a:r>
            <a:r>
              <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a:t>
            </a: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）で申請の場合、事業終了時点で</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機能強化型在宅療養支援診療所・病院の施設基準（看取り数等の過去の実績を除く）を満たすことを補助要件</a:t>
            </a: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としています。（次頁参照）</a:t>
            </a:r>
            <a:endPar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3" name="正方形/長方形 2"/>
          <p:cNvSpPr/>
          <p:nvPr/>
        </p:nvSpPr>
        <p:spPr>
          <a:xfrm>
            <a:off x="4867765" y="4384586"/>
            <a:ext cx="4752306" cy="2003625"/>
          </a:xfrm>
          <a:prstGeom prst="rect">
            <a:avLst/>
          </a:prstGeom>
        </p:spPr>
        <p:txBody>
          <a:bodyPr wrap="square">
            <a:spAutoFit/>
          </a:bodyPr>
          <a:lstStyle/>
          <a:p>
            <a:pPr>
              <a:lnSpc>
                <a:spcPct val="115000"/>
              </a:lnSpc>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補助対象業者は、機能強化型在宅療養支援診療所・病院をめざす医療機関（単独型、連携型問わず）若しくはグループ診療体制の構築及び運営を行う医療機関です。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pPr>
            <a:endPar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・補助条件Ａ</a:t>
            </a:r>
            <a:r>
              <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で申請の場合、令和８年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31</a:t>
            </a:r>
            <a:r>
              <a:rPr lang="ja-JP" altLang="en-US"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日時点で、機能強化型在宅療養支援診療所・病院の加算を取っていない医療機関に限ります。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pP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・当該年度で予算額を超える応募があった場合、</a:t>
            </a:r>
            <a:r>
              <a:rPr lang="ja-JP" altLang="en-US" sz="1200"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予算額の範囲で按分などの調整を行います</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25" name="Text Box 6"/>
          <p:cNvSpPr txBox="1">
            <a:spLocks noChangeArrowheads="1"/>
          </p:cNvSpPr>
          <p:nvPr/>
        </p:nvSpPr>
        <p:spPr bwMode="auto">
          <a:xfrm>
            <a:off x="772074" y="1305172"/>
            <a:ext cx="936000" cy="288000"/>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月下旬～</a:t>
            </a:r>
          </a:p>
        </p:txBody>
      </p:sp>
      <p:sp>
        <p:nvSpPr>
          <p:cNvPr id="26" name="Rectangle 12" descr="縦線 (反転)"/>
          <p:cNvSpPr>
            <a:spLocks noChangeArrowheads="1"/>
          </p:cNvSpPr>
          <p:nvPr/>
        </p:nvSpPr>
        <p:spPr bwMode="auto">
          <a:xfrm>
            <a:off x="1797977" y="1309098"/>
            <a:ext cx="1936800" cy="288000"/>
          </a:xfrm>
          <a:prstGeom prst="rect">
            <a:avLst/>
          </a:prstGeom>
          <a:solidFill>
            <a:schemeClr val="accent1">
              <a:lumMod val="20000"/>
              <a:lumOff val="80000"/>
            </a:schemeClr>
          </a:solid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（事業者募集）</a:t>
            </a:r>
            <a:endParaRPr lang="en-US" altLang="ja-JP"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28" name="正方形/長方形 27"/>
          <p:cNvSpPr/>
          <p:nvPr/>
        </p:nvSpPr>
        <p:spPr>
          <a:xfrm>
            <a:off x="956679" y="3738856"/>
            <a:ext cx="184731" cy="304699"/>
          </a:xfrm>
          <a:prstGeom prst="rect">
            <a:avLst/>
          </a:prstGeom>
        </p:spPr>
        <p:txBody>
          <a:bodyPr wrap="none">
            <a:spAutoFit/>
          </a:bodyPr>
          <a:lstStyle/>
          <a:p>
            <a:pPr lvl="0">
              <a:lnSpc>
                <a:spcPct val="115000"/>
              </a:lnSpc>
            </a:pPr>
            <a:endPar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45" name="正方形/長方形 44"/>
          <p:cNvSpPr/>
          <p:nvPr/>
        </p:nvSpPr>
        <p:spPr>
          <a:xfrm>
            <a:off x="933686" y="1655006"/>
            <a:ext cx="3100543" cy="304699"/>
          </a:xfrm>
          <a:prstGeom prst="rect">
            <a:avLst/>
          </a:prstGeom>
        </p:spPr>
        <p:txBody>
          <a:bodyPr wrap="square">
            <a:spAutoFit/>
          </a:bodyPr>
          <a:lstStyle/>
          <a:p>
            <a:pPr lvl="0">
              <a:lnSpc>
                <a:spcPct val="115000"/>
              </a:lnSpc>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補助金交付申請書の提出</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30" name="Text Box 6"/>
          <p:cNvSpPr txBox="1">
            <a:spLocks noChangeArrowheads="1"/>
          </p:cNvSpPr>
          <p:nvPr/>
        </p:nvSpPr>
        <p:spPr bwMode="auto">
          <a:xfrm>
            <a:off x="5093217" y="2169033"/>
            <a:ext cx="938765" cy="288000"/>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月</a:t>
            </a:r>
          </a:p>
        </p:txBody>
      </p:sp>
      <p:sp>
        <p:nvSpPr>
          <p:cNvPr id="34" name="Rectangle 12" descr="縦線 (反転)"/>
          <p:cNvSpPr>
            <a:spLocks noChangeArrowheads="1"/>
          </p:cNvSpPr>
          <p:nvPr/>
        </p:nvSpPr>
        <p:spPr bwMode="auto">
          <a:xfrm>
            <a:off x="6091037" y="2164446"/>
            <a:ext cx="1935843" cy="288000"/>
          </a:xfrm>
          <a:prstGeom prst="rect">
            <a:avLst/>
          </a:prstGeom>
          <a:solidFill>
            <a:schemeClr val="accent1">
              <a:lumMod val="20000"/>
              <a:lumOff val="80000"/>
            </a:schemeClr>
          </a:solid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（実績報告書）</a:t>
            </a:r>
            <a:endParaRPr lang="en-US" altLang="ja-JP"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39" name="正方形/長方形 38"/>
          <p:cNvSpPr/>
          <p:nvPr/>
        </p:nvSpPr>
        <p:spPr>
          <a:xfrm>
            <a:off x="5232258" y="2504531"/>
            <a:ext cx="3566187" cy="304699"/>
          </a:xfrm>
          <a:prstGeom prst="rect">
            <a:avLst/>
          </a:prstGeom>
        </p:spPr>
        <p:txBody>
          <a:bodyPr wrap="square">
            <a:spAutoFit/>
          </a:bodyPr>
          <a:lstStyle/>
          <a:p>
            <a:pPr lvl="0">
              <a:lnSpc>
                <a:spcPct val="115000"/>
              </a:lnSpc>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実績報告書の提出（検査確認後、補助金交付）</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38" name="Text Box 6"/>
          <p:cNvSpPr txBox="1">
            <a:spLocks noChangeArrowheads="1"/>
          </p:cNvSpPr>
          <p:nvPr/>
        </p:nvSpPr>
        <p:spPr bwMode="auto">
          <a:xfrm>
            <a:off x="5093217" y="1324133"/>
            <a:ext cx="938765" cy="288000"/>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～３月末</a:t>
            </a:r>
          </a:p>
        </p:txBody>
      </p:sp>
      <p:sp>
        <p:nvSpPr>
          <p:cNvPr id="42" name="Rectangle 12" descr="縦線 (反転)"/>
          <p:cNvSpPr>
            <a:spLocks noChangeArrowheads="1"/>
          </p:cNvSpPr>
          <p:nvPr/>
        </p:nvSpPr>
        <p:spPr bwMode="auto">
          <a:xfrm>
            <a:off x="6091037" y="1305172"/>
            <a:ext cx="1935843" cy="288000"/>
          </a:xfrm>
          <a:prstGeom prst="rect">
            <a:avLst/>
          </a:prstGeom>
          <a:solidFill>
            <a:schemeClr val="accent1">
              <a:lumMod val="20000"/>
              <a:lumOff val="80000"/>
            </a:schemeClr>
          </a:solid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（事業終了）</a:t>
            </a:r>
            <a:endParaRPr lang="en-US" altLang="ja-JP"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46" name="正方形/長方形 45"/>
          <p:cNvSpPr/>
          <p:nvPr/>
        </p:nvSpPr>
        <p:spPr>
          <a:xfrm>
            <a:off x="5232258" y="1649697"/>
            <a:ext cx="3939112" cy="304699"/>
          </a:xfrm>
          <a:prstGeom prst="rect">
            <a:avLst/>
          </a:prstGeom>
        </p:spPr>
        <p:txBody>
          <a:bodyPr wrap="square">
            <a:spAutoFit/>
          </a:bodyPr>
          <a:lstStyle/>
          <a:p>
            <a:pPr lvl="0">
              <a:lnSpc>
                <a:spcPct val="115000"/>
              </a:lnSpc>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大阪府が事業の完了検査を実施（事業終了後随時）</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29" name="Text Box 6"/>
          <p:cNvSpPr txBox="1">
            <a:spLocks noChangeArrowheads="1"/>
          </p:cNvSpPr>
          <p:nvPr/>
        </p:nvSpPr>
        <p:spPr bwMode="auto">
          <a:xfrm>
            <a:off x="772073" y="2169268"/>
            <a:ext cx="936000" cy="288000"/>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月末</a:t>
            </a:r>
          </a:p>
        </p:txBody>
      </p:sp>
      <p:sp>
        <p:nvSpPr>
          <p:cNvPr id="31" name="Rectangle 12" descr="縦線 (反転)"/>
          <p:cNvSpPr>
            <a:spLocks noChangeArrowheads="1"/>
          </p:cNvSpPr>
          <p:nvPr/>
        </p:nvSpPr>
        <p:spPr bwMode="auto">
          <a:xfrm>
            <a:off x="1789187" y="2169268"/>
            <a:ext cx="1935843" cy="288000"/>
          </a:xfrm>
          <a:prstGeom prst="rect">
            <a:avLst/>
          </a:prstGeom>
          <a:solidFill>
            <a:schemeClr val="accent1">
              <a:lumMod val="20000"/>
              <a:lumOff val="80000"/>
            </a:schemeClr>
          </a:solid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（募集〆）</a:t>
            </a:r>
            <a:endParaRPr lang="en-US" altLang="ja-JP"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32" name="正方形/長方形 31"/>
          <p:cNvSpPr/>
          <p:nvPr/>
        </p:nvSpPr>
        <p:spPr>
          <a:xfrm>
            <a:off x="905723" y="2523443"/>
            <a:ext cx="2156360" cy="282129"/>
          </a:xfrm>
          <a:prstGeom prst="rect">
            <a:avLst/>
          </a:prstGeom>
        </p:spPr>
        <p:txBody>
          <a:bodyPr wrap="none">
            <a:spAutoFit/>
          </a:bodyPr>
          <a:lstStyle/>
          <a:p>
            <a:pPr lvl="0">
              <a:lnSpc>
                <a:spcPct val="115000"/>
              </a:lnSpc>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補助金交付申請書の提出締切</a:t>
            </a:r>
          </a:p>
        </p:txBody>
      </p:sp>
      <p:sp>
        <p:nvSpPr>
          <p:cNvPr id="35" name="Text Box 6"/>
          <p:cNvSpPr txBox="1">
            <a:spLocks noChangeArrowheads="1"/>
          </p:cNvSpPr>
          <p:nvPr/>
        </p:nvSpPr>
        <p:spPr bwMode="auto">
          <a:xfrm>
            <a:off x="772074" y="2961772"/>
            <a:ext cx="938765" cy="288000"/>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月下旬</a:t>
            </a:r>
          </a:p>
        </p:txBody>
      </p:sp>
      <p:sp>
        <p:nvSpPr>
          <p:cNvPr id="36" name="Rectangle 12" descr="縦線 (反転)"/>
          <p:cNvSpPr>
            <a:spLocks noChangeArrowheads="1"/>
          </p:cNvSpPr>
          <p:nvPr/>
        </p:nvSpPr>
        <p:spPr bwMode="auto">
          <a:xfrm>
            <a:off x="1797977" y="2961356"/>
            <a:ext cx="1935843" cy="288000"/>
          </a:xfrm>
          <a:prstGeom prst="rect">
            <a:avLst/>
          </a:prstGeom>
          <a:solidFill>
            <a:schemeClr val="accent1">
              <a:lumMod val="20000"/>
              <a:lumOff val="80000"/>
            </a:schemeClr>
          </a:solidFill>
          <a:ln>
            <a:noFill/>
          </a:ln>
          <a:effec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algn="ctr" eaLnBrk="1" hangingPunct="1">
              <a:spcBef>
                <a:spcPct val="0"/>
              </a:spcBef>
              <a:buFont typeface="Arial" charset="0"/>
              <a:buNone/>
            </a:pPr>
            <a:r>
              <a:rPr lang="ja-JP" altLang="en-US"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（交付決定）</a:t>
            </a:r>
            <a:endParaRPr lang="en-US" altLang="ja-JP" sz="105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37" name="正方形/長方形 36"/>
          <p:cNvSpPr/>
          <p:nvPr/>
        </p:nvSpPr>
        <p:spPr>
          <a:xfrm>
            <a:off x="905723" y="3307385"/>
            <a:ext cx="3100543" cy="282129"/>
          </a:xfrm>
          <a:prstGeom prst="rect">
            <a:avLst/>
          </a:prstGeom>
        </p:spPr>
        <p:txBody>
          <a:bodyPr wrap="square">
            <a:spAutoFit/>
          </a:bodyPr>
          <a:lstStyle/>
          <a:p>
            <a:pPr lvl="0">
              <a:lnSpc>
                <a:spcPct val="115000"/>
              </a:lnSpc>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補助金交付決定</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Tree>
    <p:extLst>
      <p:ext uri="{BB962C8B-B14F-4D97-AF65-F5344CB8AC3E}">
        <p14:creationId xmlns:p14="http://schemas.microsoft.com/office/powerpoint/2010/main" val="1199157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10"/>
          </p:nvPr>
        </p:nvSpPr>
        <p:spPr/>
        <p:txBody>
          <a:bodyPr/>
          <a:lstStyle/>
          <a:p>
            <a:pPr>
              <a:defRPr/>
            </a:pPr>
            <a:fld id="{40743AA1-227C-4609-893A-2D7A64FC563F}" type="datetime8">
              <a:rPr lang="ja-JP" altLang="en-US" smtClean="0"/>
              <a:t>26/6/16 14時45分</a:t>
            </a:fld>
            <a:endParaRPr lang="ja-JP" altLang="en-US" dirty="0"/>
          </a:p>
        </p:txBody>
      </p:sp>
      <p:pic>
        <p:nvPicPr>
          <p:cNvPr id="2050" name="Picture 2" descr="D:\kuriharay\Desktop\強化型支援\無題.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109"/>
            <a:ext cx="9906000" cy="6854867"/>
          </a:xfrm>
          <a:prstGeom prst="rect">
            <a:avLst/>
          </a:prstGeom>
          <a:noFill/>
          <a:extLst>
            <a:ext uri="{909E8E84-426E-40DD-AFC4-6F175D3DCCD1}">
              <a14:hiddenFill xmlns:a14="http://schemas.microsoft.com/office/drawing/2010/main">
                <a:solidFill>
                  <a:srgbClr val="FFFFFF"/>
                </a:solidFill>
              </a14:hiddenFill>
            </a:ext>
          </a:extLst>
        </p:spPr>
      </p:pic>
      <p:sp>
        <p:nvSpPr>
          <p:cNvPr id="6" name="正方形/長方形 5"/>
          <p:cNvSpPr/>
          <p:nvPr/>
        </p:nvSpPr>
        <p:spPr>
          <a:xfrm>
            <a:off x="1352600" y="1844824"/>
            <a:ext cx="7128792" cy="1944216"/>
          </a:xfrm>
          <a:prstGeom prst="rect">
            <a:avLst/>
          </a:prstGeom>
          <a:noFill/>
          <a:ln w="762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吹き出し 4"/>
          <p:cNvSpPr/>
          <p:nvPr/>
        </p:nvSpPr>
        <p:spPr>
          <a:xfrm>
            <a:off x="8105800" y="5229200"/>
            <a:ext cx="1800200" cy="1008112"/>
          </a:xfrm>
          <a:prstGeom prst="wedgeRoundRectCallout">
            <a:avLst>
              <a:gd name="adj1" fmla="val -26898"/>
              <a:gd name="adj2" fmla="val -187952"/>
              <a:gd name="adj3" fmla="val 16667"/>
            </a:avLst>
          </a:prstGeom>
        </p:spPr>
        <p:style>
          <a:lnRef idx="3">
            <a:schemeClr val="lt1"/>
          </a:lnRef>
          <a:fillRef idx="1">
            <a:schemeClr val="dk1"/>
          </a:fillRef>
          <a:effectRef idx="1">
            <a:schemeClr val="dk1"/>
          </a:effectRef>
          <a:fontRef idx="minor">
            <a:schemeClr val="lt1"/>
          </a:fontRef>
        </p:style>
        <p:txBody>
          <a:bodyPr rtlCol="0" anchor="ctr"/>
          <a:lstStyle/>
          <a:p>
            <a:pPr algn="ctr"/>
            <a:r>
              <a:rPr kumimoji="1" lang="ja-JP" altLang="en-US" b="1"/>
              <a:t>枠内</a:t>
            </a:r>
            <a:r>
              <a:rPr kumimoji="1" lang="ja-JP" altLang="en-US" b="1" dirty="0"/>
              <a:t>の条件を満たすこと</a:t>
            </a:r>
          </a:p>
        </p:txBody>
      </p:sp>
      <p:sp>
        <p:nvSpPr>
          <p:cNvPr id="7" name="正方形/長方形 6"/>
          <p:cNvSpPr/>
          <p:nvPr/>
        </p:nvSpPr>
        <p:spPr>
          <a:xfrm>
            <a:off x="8105800" y="274638"/>
            <a:ext cx="1527720" cy="63408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b="1" dirty="0">
                <a:latin typeface="HG丸ｺﾞｼｯｸM-PRO" panose="020F0600000000000000" pitchFamily="50" charset="-128"/>
                <a:ea typeface="HG丸ｺﾞｼｯｸM-PRO" panose="020F0600000000000000" pitchFamily="50" charset="-128"/>
              </a:rPr>
              <a:t>別 紙</a:t>
            </a:r>
          </a:p>
        </p:txBody>
      </p:sp>
    </p:spTree>
    <p:extLst>
      <p:ext uri="{BB962C8B-B14F-4D97-AF65-F5344CB8AC3E}">
        <p14:creationId xmlns:p14="http://schemas.microsoft.com/office/powerpoint/2010/main" val="381524665"/>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906</Words>
  <Application>Microsoft Office PowerPoint</Application>
  <PresentationFormat>A4 210 x 297 mm</PresentationFormat>
  <Paragraphs>102</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HGP創英角ｺﾞｼｯｸUB</vt:lpstr>
      <vt:lpstr>HG丸ｺﾞｼｯｸM-PRO</vt:lpstr>
      <vt:lpstr>Meiryo UI</vt:lpstr>
      <vt:lpstr>メイリオ</vt:lpstr>
      <vt:lpstr>Arial</vt:lpstr>
      <vt:lpstr>Calibri</vt:lpstr>
      <vt:lpstr>1_Office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2013-09-20T05:53:59Z</dcterms:created>
  <dcterms:modified xsi:type="dcterms:W3CDTF">2026-06-16T05:47:01Z</dcterms:modified>
</cp:coreProperties>
</file>