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1" r:id="rId1"/>
  </p:sldMasterIdLst>
  <p:notesMasterIdLst>
    <p:notesMasterId r:id="rId5"/>
  </p:notesMasterIdLst>
  <p:handoutMasterIdLst>
    <p:handoutMasterId r:id="rId6"/>
  </p:handoutMasterIdLst>
  <p:sldIdLst>
    <p:sldId id="761" r:id="rId2"/>
    <p:sldId id="758" r:id="rId3"/>
    <p:sldId id="759" r:id="rId4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FFFF99"/>
    <a:srgbClr val="CC0000"/>
    <a:srgbClr val="FF7C80"/>
    <a:srgbClr val="FFCCFF"/>
    <a:srgbClr val="008000"/>
    <a:srgbClr val="FFFCE1"/>
    <a:srgbClr val="CC00CC"/>
    <a:srgbClr val="CC99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74" autoAdjust="0"/>
    <p:restoredTop sz="92716" autoAdjust="0"/>
  </p:normalViewPr>
  <p:slideViewPr>
    <p:cSldViewPr>
      <p:cViewPr varScale="1">
        <p:scale>
          <a:sx n="92" d="100"/>
          <a:sy n="92" d="100"/>
        </p:scale>
        <p:origin x="1219" y="8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88285" tIns="44143" rIns="88285" bIns="4414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88285" tIns="44143" rIns="88285" bIns="4414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E17895A7-8897-45FB-8F59-8DACB4B33055}" type="datetimeFigureOut">
              <a:rPr lang="ja-JP" altLang="en-US"/>
              <a:pPr>
                <a:defRPr/>
              </a:pPr>
              <a:t>2024/12/18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39275"/>
            <a:ext cx="2949575" cy="498475"/>
          </a:xfrm>
          <a:prstGeom prst="rect">
            <a:avLst/>
          </a:prstGeom>
        </p:spPr>
        <p:txBody>
          <a:bodyPr vert="horz" lIns="88285" tIns="44143" rIns="88285" bIns="4414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6038" y="9439275"/>
            <a:ext cx="2949575" cy="498475"/>
          </a:xfrm>
          <a:prstGeom prst="rect">
            <a:avLst/>
          </a:prstGeom>
        </p:spPr>
        <p:txBody>
          <a:bodyPr vert="horz" lIns="88285" tIns="44143" rIns="88285" bIns="4414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5D5F1CB-26C4-4C6F-BF26-5F9CED5A5F9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4879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B321C06-507F-4C1B-9667-B67EB3B90FA7}" type="datetimeFigureOut">
              <a:rPr lang="ja-JP" altLang="en-US"/>
              <a:pPr>
                <a:defRPr/>
              </a:pPr>
              <a:t>2024/12/18</a:t>
            </a:fld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3212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5CBF3B8-D922-4748-B7FD-96523818A08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62269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lIns="91433" tIns="45717" rIns="91433" bIns="45717"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CBF3B8-D922-4748-B7FD-96523818A081}" type="slidenum">
              <a:rPr lang="ja-JP" altLang="en-US" smtClean="0"/>
              <a:pPr>
                <a:defRPr/>
              </a:pPr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29251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92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96E88-3917-408A-83C1-5BFEB4BD34E4}" type="datetime8">
              <a:rPr lang="ja-JP" altLang="en-US" smtClean="0"/>
              <a:t>24/12/18 10時42分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8859C-5B5E-450C-87D9-AEDE22A08B8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9460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68F4C-251E-4F63-BA0B-94A071AA5B1F}" type="datetime8">
              <a:rPr lang="ja-JP" altLang="en-US" smtClean="0"/>
              <a:t>24/12/18 10時42分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0F124-874A-4F89-B332-9137E4DEB16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4472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D0987-BD19-422C-ACA8-F2217E3C2ECB}" type="datetime8">
              <a:rPr lang="ja-JP" altLang="en-US" smtClean="0"/>
              <a:t>24/12/18 10時42分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15C73-EFF5-4C86-B9D8-17CD226C7EE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95779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43AA1-227C-4609-893A-2D7A64FC563F}" type="datetime8">
              <a:rPr lang="ja-JP" altLang="en-US" smtClean="0"/>
              <a:t>24/12/18 10時42分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581C0-C52A-436B-87A0-A4E276F96F0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39561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6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88B8D-107D-47CA-96D6-331CFF8CAC6F}" type="datetime8">
              <a:rPr lang="ja-JP" altLang="en-US" smtClean="0"/>
              <a:t>24/12/18 10時42分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9D758-9D43-4B42-8DE8-45941AB1282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824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13A71-1B62-42DF-98A0-11E00EA6479B}" type="datetime8">
              <a:rPr lang="ja-JP" altLang="en-US" smtClean="0"/>
              <a:t>24/12/18 10時42分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6C47A-A16B-4F67-B0AF-7079E0F85C7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00747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766B0-8360-4698-953D-928C2F358736}" type="datetime8">
              <a:rPr lang="ja-JP" altLang="en-US" smtClean="0"/>
              <a:t>24/12/18 10時42分</a:t>
            </a:fld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3594B-EEF3-45A2-AC96-6420CA9EBBF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033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DD8F9-DA15-410C-81AE-D9044A35037F}" type="datetime8">
              <a:rPr lang="ja-JP" altLang="en-US" smtClean="0"/>
              <a:t>24/12/18 10時42分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1416A-F972-491A-961E-9C082EE3726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1516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79F27-B92B-4A2A-A9A9-B5CA5C90EC2D}" type="datetime8">
              <a:rPr lang="ja-JP" altLang="en-US" smtClean="0"/>
              <a:t>24/12/18 10時42分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25101-96BD-4121-AD8A-19653CB9ED0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431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3C05D-586C-4BB1-ADF4-C031D05D1403}" type="datetime8">
              <a:rPr lang="ja-JP" altLang="en-US" smtClean="0"/>
              <a:t>24/12/18 10時42分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2EE86-DB58-419C-873E-1597EA072CC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4391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92E38-AE20-48D6-AF5E-89BF4BD122FC}" type="datetime8">
              <a:rPr lang="ja-JP" altLang="en-US" smtClean="0"/>
              <a:t>24/12/18 10時42分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222A6-352F-4376-B05E-B7F881EE5DC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4799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EFD57AA-2D8B-4C40-BDF4-4E8264A1C9A0}" type="datetime8">
              <a:rPr lang="ja-JP" altLang="en-US" smtClean="0"/>
              <a:t>24/12/18 10時42分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5EC8B81-5BD7-4CA9-8722-A2C8DA1B05E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直線コネクタ 23"/>
          <p:cNvSpPr>
            <a:spLocks noChangeShapeType="1"/>
          </p:cNvSpPr>
          <p:nvPr/>
        </p:nvSpPr>
        <p:spPr bwMode="auto">
          <a:xfrm>
            <a:off x="381000" y="597044"/>
            <a:ext cx="9144000" cy="0"/>
          </a:xfrm>
          <a:prstGeom prst="line">
            <a:avLst/>
          </a:prstGeom>
          <a:noFill/>
          <a:ln w="38100" cmpd="dbl">
            <a:solidFill>
              <a:srgbClr val="538CD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1477"/>
          </a:p>
        </p:txBody>
      </p:sp>
      <p:sp>
        <p:nvSpPr>
          <p:cNvPr id="57" name="Rectangle 12" descr="縦線 (反転)"/>
          <p:cNvSpPr>
            <a:spLocks noChangeArrowheads="1"/>
          </p:cNvSpPr>
          <p:nvPr/>
        </p:nvSpPr>
        <p:spPr bwMode="auto">
          <a:xfrm>
            <a:off x="1449847" y="1209542"/>
            <a:ext cx="7998373" cy="1120362"/>
          </a:xfrm>
          <a:prstGeom prst="rect">
            <a:avLst/>
          </a:prstGeom>
          <a:noFill/>
          <a:ln>
            <a:noFill/>
          </a:ln>
          <a:effectLst/>
        </p:spPr>
        <p:txBody>
          <a:bodyPr lIns="83234" tIns="9965" rIns="83234" bIns="9965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292" b="1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①大阪府内に所在する診療所及び病院</a:t>
            </a:r>
            <a:r>
              <a:rPr lang="ja-JP" altLang="en-US" sz="1015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（医療法第１条の５に定めるもの）・・・以下</a:t>
            </a:r>
            <a:r>
              <a:rPr lang="ja-JP" altLang="en-US" sz="1015" b="1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補助条件</a:t>
            </a:r>
            <a:r>
              <a:rPr lang="en-US" altLang="ja-JP" sz="1015" b="1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A</a:t>
            </a:r>
            <a:r>
              <a:rPr lang="ja-JP" altLang="en-US" sz="1015" b="1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）・</a:t>
            </a:r>
            <a:r>
              <a:rPr lang="en-US" altLang="ja-JP" sz="1015" b="1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B)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1108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　</a:t>
            </a:r>
            <a:r>
              <a:rPr lang="en-US" altLang="ja-JP" sz="1108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※</a:t>
            </a:r>
            <a:r>
              <a:rPr lang="ja-JP" altLang="en-US" sz="1108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但し、補助条件Ａ</a:t>
            </a:r>
            <a:r>
              <a:rPr lang="en-US" altLang="ja-JP" sz="1108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)</a:t>
            </a:r>
            <a:r>
              <a:rPr lang="ja-JP" altLang="en-US" sz="1108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で申請の場合は、令和６年３月</a:t>
            </a:r>
            <a:r>
              <a:rPr lang="en-US" altLang="ja-JP" sz="1108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31</a:t>
            </a:r>
            <a:r>
              <a:rPr lang="ja-JP" altLang="en-US" sz="1108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日時点で機能強化型在宅療養支援診療所・病院（単独型、連携</a:t>
            </a:r>
            <a:endParaRPr lang="en-US" altLang="ja-JP" sz="1108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1108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　　型問わず）の加算をとっている医療機関は対象外</a:t>
            </a:r>
            <a:endParaRPr lang="en-US" altLang="ja-JP" sz="1108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1108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　</a:t>
            </a:r>
            <a:r>
              <a:rPr lang="en-US" altLang="ja-JP" sz="1108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※</a:t>
            </a:r>
            <a:r>
              <a:rPr lang="ja-JP" altLang="en-US" sz="1108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本補助金を一度受けたことがある医療機関及び補助条件</a:t>
            </a:r>
            <a:r>
              <a:rPr lang="en-US" altLang="ja-JP" sz="1108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B)</a:t>
            </a:r>
            <a:r>
              <a:rPr lang="ja-JP" altLang="en-US" sz="1108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のグループは対象外</a:t>
            </a:r>
            <a:endParaRPr lang="en-US" altLang="ja-JP" sz="1108" dirty="0">
              <a:solidFill>
                <a:srgbClr val="00B0F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1292" b="1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②連携の拠点</a:t>
            </a:r>
            <a:r>
              <a:rPr lang="ja-JP" altLang="en-US" sz="1108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（第</a:t>
            </a:r>
            <a:r>
              <a:rPr lang="en-US" altLang="ja-JP" sz="1108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8</a:t>
            </a:r>
            <a:r>
              <a:rPr lang="ja-JP" altLang="en-US" sz="1108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次大阪府医療計画で設定した「在宅医療に必要な連携を担う拠点」） ・・・以下</a:t>
            </a:r>
            <a:r>
              <a:rPr lang="ja-JP" altLang="en-US" sz="1108" b="1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補助条件</a:t>
            </a:r>
            <a:r>
              <a:rPr lang="en-US" altLang="ja-JP" sz="1108" b="1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B)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1108" b="1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　</a:t>
            </a:r>
            <a:r>
              <a:rPr lang="en-US" altLang="ja-JP" sz="1108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※</a:t>
            </a:r>
            <a:r>
              <a:rPr lang="ja-JP" altLang="en-US" sz="1108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本補助金を一度受けたことがある連携の拠点は対象外</a:t>
            </a:r>
            <a:endParaRPr lang="en-US" altLang="ja-JP" sz="1108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</p:txBody>
      </p:sp>
      <p:sp>
        <p:nvSpPr>
          <p:cNvPr id="58" name="Rectangle 12" descr="縦線 (反転)"/>
          <p:cNvSpPr>
            <a:spLocks noChangeArrowheads="1"/>
          </p:cNvSpPr>
          <p:nvPr/>
        </p:nvSpPr>
        <p:spPr bwMode="auto">
          <a:xfrm>
            <a:off x="466078" y="111467"/>
            <a:ext cx="10234006" cy="368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3234" tIns="9965" rIns="83234" bIns="9965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18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  <a:sym typeface="メイリオ" pitchFamily="50" charset="-128"/>
              </a:rPr>
              <a:t>Ｒ</a:t>
            </a:r>
            <a:r>
              <a:rPr lang="en-US" altLang="ja-JP" sz="18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  <a:sym typeface="メイリオ" pitchFamily="50" charset="-128"/>
              </a:rPr>
              <a:t>6</a:t>
            </a:r>
            <a:r>
              <a:rPr lang="ja-JP" altLang="en-US" sz="18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  <a:sym typeface="メイリオ" pitchFamily="50" charset="-128"/>
              </a:rPr>
              <a:t>年度大阪府在宅医療体制強化事業（機能強化支援事業）　</a:t>
            </a:r>
            <a:endParaRPr lang="ja-JP" altLang="en-US" sz="1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メイリオ" panose="020B0604030504040204" pitchFamily="50" charset="-128"/>
              <a:sym typeface="メイリオ" pitchFamily="50" charset="-128"/>
            </a:endParaRPr>
          </a:p>
        </p:txBody>
      </p:sp>
      <p:sp>
        <p:nvSpPr>
          <p:cNvPr id="63" name="Text Box 6"/>
          <p:cNvSpPr txBox="1">
            <a:spLocks noChangeArrowheads="1"/>
          </p:cNvSpPr>
          <p:nvPr/>
        </p:nvSpPr>
        <p:spPr bwMode="auto">
          <a:xfrm>
            <a:off x="441094" y="770243"/>
            <a:ext cx="924271" cy="369450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234" tIns="43375" rIns="83234" bIns="43375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477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事業概要</a:t>
            </a:r>
          </a:p>
        </p:txBody>
      </p:sp>
      <p:sp>
        <p:nvSpPr>
          <p:cNvPr id="127" name="Text Box 6"/>
          <p:cNvSpPr txBox="1">
            <a:spLocks noChangeArrowheads="1"/>
          </p:cNvSpPr>
          <p:nvPr/>
        </p:nvSpPr>
        <p:spPr bwMode="auto">
          <a:xfrm>
            <a:off x="445009" y="1169058"/>
            <a:ext cx="924271" cy="1175715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234" tIns="43375" rIns="83234" bIns="43375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292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補助対象</a:t>
            </a:r>
            <a:endParaRPr lang="en-US" altLang="ja-JP" sz="1292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Rectangle 12" descr="縦線 (反転)"/>
          <p:cNvSpPr>
            <a:spLocks noChangeArrowheads="1"/>
          </p:cNvSpPr>
          <p:nvPr/>
        </p:nvSpPr>
        <p:spPr bwMode="auto">
          <a:xfrm>
            <a:off x="6487742" y="5781451"/>
            <a:ext cx="3091953" cy="865310"/>
          </a:xfrm>
          <a:prstGeom prst="rect">
            <a:avLst/>
          </a:prstGeom>
          <a:noFill/>
          <a:ln>
            <a:noFill/>
          </a:ln>
          <a:effectLst/>
        </p:spPr>
        <p:txBody>
          <a:bodyPr lIns="83234" tIns="9965" rIns="83234" bIns="9965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015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大阪府　健康医療部　保健医療室</a:t>
            </a:r>
            <a:endParaRPr lang="en-US" altLang="ja-JP" sz="1015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015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保健医療企画課　在宅医療推進グループ　</a:t>
            </a:r>
            <a:endParaRPr lang="en-US" altLang="ja-JP" sz="1015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015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電話：</a:t>
            </a:r>
            <a:r>
              <a:rPr lang="en-US" altLang="ja-JP" sz="1015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06-6944-6025(</a:t>
            </a:r>
            <a:r>
              <a:rPr lang="ja-JP" altLang="en-US" sz="1015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直通）　</a:t>
            </a:r>
            <a:endParaRPr lang="en-US" altLang="ja-JP" sz="1015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US" altLang="ja-JP" sz="1015" dirty="0" err="1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E-mail:zaitakuiryo@gbox.pref.osaka.lg.jp</a:t>
            </a:r>
            <a:endParaRPr lang="en-US" altLang="ja-JP" sz="1015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</p:txBody>
      </p: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441093" y="3334955"/>
            <a:ext cx="924272" cy="2428133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234" tIns="43375" rIns="83234" bIns="43375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292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補助対象</a:t>
            </a:r>
            <a:endParaRPr lang="en-US" altLang="ja-JP" sz="1292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292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経費</a:t>
            </a:r>
          </a:p>
        </p:txBody>
      </p:sp>
      <p:sp>
        <p:nvSpPr>
          <p:cNvPr id="39" name="Rectangle 12" descr="縦線 (反転)"/>
          <p:cNvSpPr>
            <a:spLocks noChangeArrowheads="1"/>
          </p:cNvSpPr>
          <p:nvPr/>
        </p:nvSpPr>
        <p:spPr bwMode="auto">
          <a:xfrm>
            <a:off x="1449846" y="772923"/>
            <a:ext cx="8179553" cy="366507"/>
          </a:xfrm>
          <a:prstGeom prst="rect">
            <a:avLst/>
          </a:prstGeom>
          <a:noFill/>
          <a:ln>
            <a:noFill/>
          </a:ln>
          <a:effectLst/>
        </p:spPr>
        <p:txBody>
          <a:bodyPr lIns="83234" tIns="9965" rIns="83234" bIns="9965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292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機能強化型在支診（在支病）の加算や、多職種によるグループ</a:t>
            </a:r>
            <a:r>
              <a:rPr lang="ja-JP" altLang="en-US" sz="1292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診療等体制の構築及び運営</a:t>
            </a:r>
            <a:r>
              <a:rPr lang="ja-JP" altLang="en-US" sz="1292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を支援します</a:t>
            </a:r>
            <a:endParaRPr lang="en-US" altLang="ja-JP" sz="1292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1563086" y="3670487"/>
          <a:ext cx="7345964" cy="1828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7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88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17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1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49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9151">
                <a:tc>
                  <a:txBody>
                    <a:bodyPr/>
                    <a:lstStyle/>
                    <a:p>
                      <a:pPr algn="ctr"/>
                      <a:endParaRPr kumimoji="1" lang="ja-JP" altLang="en-US" sz="1000" cap="all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補助対象経費</a:t>
                      </a:r>
                    </a:p>
                  </a:txBody>
                  <a:tcPr marL="84406" marR="84406" marT="42203" marB="42203"/>
                </a:tc>
                <a:tc hMerge="1"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補助基本額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補助率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実質補助金額</a:t>
                      </a: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151">
                <a:tc>
                  <a:txBody>
                    <a:bodyPr/>
                    <a:lstStyle/>
                    <a:p>
                      <a:r>
                        <a:rPr kumimoji="1" lang="en-US" altLang="ja-JP" sz="1000" cap="none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a</a:t>
                      </a:r>
                      <a:endParaRPr kumimoji="1" lang="ja-JP" altLang="en-US" sz="1000" cap="none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連携体制構築にかかる会議費等の調整費</a:t>
                      </a:r>
                    </a:p>
                  </a:txBody>
                  <a:tcPr marL="84406" marR="84406" marT="42203" marB="42203"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10/10</a:t>
                      </a:r>
                      <a:endParaRPr kumimoji="1" lang="ja-JP" altLang="en-US" sz="1000" cap="all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151">
                <a:tc rowSpan="3">
                  <a:txBody>
                    <a:bodyPr/>
                    <a:lstStyle/>
                    <a:p>
                      <a:r>
                        <a:rPr kumimoji="1" lang="en-US" altLang="ja-JP" sz="1000" cap="none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b</a:t>
                      </a:r>
                    </a:p>
                  </a:txBody>
                  <a:tcPr marL="84406" marR="84406" marT="42203" marB="42203" anchor="ctr"/>
                </a:tc>
                <a:tc rowSpan="3">
                  <a:txBody>
                    <a:bodyPr/>
                    <a:lstStyle/>
                    <a:p>
                      <a:r>
                        <a:rPr kumimoji="1" lang="ja-JP" altLang="en-US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システム導入費</a:t>
                      </a: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ア）医療情報連携システム導入費、初期設置工事費、等　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540</a:t>
                      </a:r>
                      <a:r>
                        <a:rPr kumimoji="1" lang="ja-JP" altLang="en-US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10/10</a:t>
                      </a:r>
                      <a:endParaRPr kumimoji="1" lang="ja-JP" altLang="en-US" sz="1000" cap="all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540</a:t>
                      </a:r>
                      <a:r>
                        <a:rPr kumimoji="1" lang="ja-JP" altLang="en-US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151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イ）ア）の連携システムのデータ入力端末の購入費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756</a:t>
                      </a:r>
                      <a:r>
                        <a:rPr kumimoji="1" lang="ja-JP" altLang="en-US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r>
                        <a:rPr kumimoji="1" lang="en-US" altLang="ja-JP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378</a:t>
                      </a:r>
                      <a:r>
                        <a:rPr kumimoji="1" lang="ja-JP" altLang="en-US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95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ウ）ア）の連携システムの維持・管理費（利用料等）</a:t>
                      </a:r>
                      <a:endParaRPr kumimoji="1" lang="en-US" altLang="ja-JP" sz="1000" cap="all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　</a:t>
                      </a:r>
                      <a:r>
                        <a:rPr kumimoji="1" lang="en-US" altLang="ja-JP" sz="9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9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通信通話料を除く</a:t>
                      </a: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</a:t>
                      </a:r>
                      <a:r>
                        <a:rPr kumimoji="1" lang="ja-JP" altLang="en-US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kumimoji="1" lang="en-US" altLang="ja-JP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月（上限）</a:t>
                      </a:r>
                      <a:endParaRPr kumimoji="1" lang="en-US" altLang="ja-JP" sz="1000" cap="all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r"/>
                      <a:r>
                        <a:rPr kumimoji="1" lang="en-US" altLang="ja-JP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×12</a:t>
                      </a:r>
                      <a:r>
                        <a:rPr kumimoji="1" lang="ja-JP" altLang="en-US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か月分（最大）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10/10</a:t>
                      </a:r>
                      <a:endParaRPr kumimoji="1" lang="ja-JP" altLang="en-US" sz="1000" cap="all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324</a:t>
                      </a:r>
                      <a:r>
                        <a:rPr kumimoji="1" lang="ja-JP" altLang="en-US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9151">
                <a:tc>
                  <a:txBody>
                    <a:bodyPr/>
                    <a:lstStyle/>
                    <a:p>
                      <a:r>
                        <a:rPr kumimoji="1" lang="en-US" altLang="ja-JP" sz="1000" cap="none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</a:t>
                      </a:r>
                      <a:endParaRPr kumimoji="1" lang="ja-JP" altLang="en-US" sz="1000" cap="none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 gridSpan="2">
                  <a:txBody>
                    <a:bodyPr/>
                    <a:lstStyle/>
                    <a:p>
                      <a:r>
                        <a:rPr lang="ja-JP" altLang="en-US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事務職員雇用経費　　</a:t>
                      </a:r>
                      <a:endParaRPr kumimoji="1" lang="ja-JP" altLang="en-US" sz="1000" cap="all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4,080</a:t>
                      </a:r>
                      <a:r>
                        <a:rPr kumimoji="1" lang="ja-JP" altLang="en-US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r>
                        <a:rPr kumimoji="1" lang="en-US" altLang="ja-JP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2,040</a:t>
                      </a:r>
                      <a:r>
                        <a:rPr kumimoji="1" lang="ja-JP" altLang="en-US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9151">
                <a:tc gridSpan="5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合計</a:t>
                      </a:r>
                    </a:p>
                  </a:txBody>
                  <a:tcPr marL="84406" marR="84406" marT="42203" marB="42203"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3,482</a:t>
                      </a:r>
                      <a:r>
                        <a:rPr kumimoji="1" lang="ja-JP" altLang="en-US" sz="1000" cap="all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正方形/長方形 9"/>
          <p:cNvSpPr/>
          <p:nvPr/>
        </p:nvSpPr>
        <p:spPr>
          <a:xfrm>
            <a:off x="1441109" y="2392031"/>
            <a:ext cx="7924486" cy="887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92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Ａ）令和６年度中に機能強化型在宅療養支援診療所（病院）の算定要件の充足</a:t>
            </a:r>
            <a:endParaRPr lang="en-US" altLang="ja-JP" sz="1108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r>
              <a:rPr lang="ja-JP" altLang="en-US" sz="1108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　　</a:t>
            </a:r>
            <a:r>
              <a:rPr lang="en-US" altLang="ja-JP" sz="1015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※</a:t>
            </a:r>
            <a:r>
              <a:rPr lang="ja-JP" altLang="en-US" sz="1015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「在宅看取り」「往診」等の実績除く（詳細は別紙をご参照願います。）</a:t>
            </a:r>
            <a:endParaRPr lang="en-US" altLang="ja-JP" sz="646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endParaRPr lang="en-US" altLang="ja-JP" sz="462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r>
              <a:rPr lang="ja-JP" altLang="en-US" sz="1292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Ｂ）最低２病院、３診療所及び１訪問看護ステーションが連携するグループ診療等体制の構築及び運営</a:t>
            </a:r>
            <a:endParaRPr lang="en-US" altLang="ja-JP" sz="1292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r>
              <a:rPr lang="ja-JP" altLang="en-US" sz="1015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　　</a:t>
            </a:r>
            <a:r>
              <a:rPr lang="en-US" altLang="ja-JP" sz="1015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※</a:t>
            </a:r>
            <a:r>
              <a:rPr lang="ja-JP" altLang="en-US" sz="1015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連携の拠点以外から申請があった場合は、グループの情報（医療機関名など）は、連携の拠点に情報共有いたします。</a:t>
            </a:r>
            <a:endParaRPr lang="en-US" altLang="ja-JP" sz="1015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</p:txBody>
      </p:sp>
      <p:sp>
        <p:nvSpPr>
          <p:cNvPr id="43" name="Rectangle 12" descr="縦線 (反転)"/>
          <p:cNvSpPr>
            <a:spLocks noChangeArrowheads="1"/>
          </p:cNvSpPr>
          <p:nvPr/>
        </p:nvSpPr>
        <p:spPr bwMode="auto">
          <a:xfrm>
            <a:off x="1449847" y="3327202"/>
            <a:ext cx="4699469" cy="436500"/>
          </a:xfrm>
          <a:prstGeom prst="rect">
            <a:avLst/>
          </a:prstGeom>
          <a:noFill/>
          <a:ln>
            <a:noFill/>
          </a:ln>
          <a:effectLst/>
        </p:spPr>
        <p:txBody>
          <a:bodyPr lIns="83234" tIns="9965" rIns="83234" bIns="9965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292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補助条件達成のためにかかる経費のうち、下記 </a:t>
            </a:r>
            <a:r>
              <a:rPr lang="en-US" altLang="ja-JP" sz="1292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a</a:t>
            </a:r>
            <a:r>
              <a:rPr lang="ja-JP" altLang="en-US" sz="1292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～</a:t>
            </a:r>
            <a:r>
              <a:rPr lang="en-US" altLang="ja-JP" sz="1292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c </a:t>
            </a:r>
            <a:r>
              <a:rPr lang="ja-JP" altLang="en-US" sz="1292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にあたるもの　</a:t>
            </a:r>
            <a:endParaRPr lang="en-US" altLang="ja-JP" sz="1292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</p:txBody>
      </p:sp>
      <p:sp>
        <p:nvSpPr>
          <p:cNvPr id="45" name="Text Box 6"/>
          <p:cNvSpPr txBox="1">
            <a:spLocks noChangeArrowheads="1"/>
          </p:cNvSpPr>
          <p:nvPr/>
        </p:nvSpPr>
        <p:spPr bwMode="auto">
          <a:xfrm>
            <a:off x="441094" y="2387847"/>
            <a:ext cx="924271" cy="875232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234" tIns="43375" rIns="83234" bIns="43375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292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補助条件</a:t>
            </a:r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>
            <a:off x="441093" y="5839371"/>
            <a:ext cx="924272" cy="681373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234" tIns="43375" rIns="83234" bIns="43375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292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募集</a:t>
            </a:r>
            <a:endParaRPr lang="en-US" altLang="ja-JP" sz="1292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292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期間</a:t>
            </a:r>
          </a:p>
        </p:txBody>
      </p:sp>
      <p:sp>
        <p:nvSpPr>
          <p:cNvPr id="48" name="Text Box 6"/>
          <p:cNvSpPr txBox="1">
            <a:spLocks noChangeArrowheads="1"/>
          </p:cNvSpPr>
          <p:nvPr/>
        </p:nvSpPr>
        <p:spPr bwMode="auto">
          <a:xfrm>
            <a:off x="5539623" y="5854982"/>
            <a:ext cx="948119" cy="681373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234" tIns="43375" rIns="83234" bIns="43375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292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問合せ先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1449846" y="5897361"/>
            <a:ext cx="5019450" cy="603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8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令和７年１月</a:t>
            </a:r>
            <a:r>
              <a:rPr lang="en-US" altLang="ja-JP" sz="1108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17</a:t>
            </a:r>
            <a:r>
              <a:rPr lang="ja-JP" altLang="en-US" sz="1108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日〆切</a:t>
            </a:r>
            <a:endParaRPr lang="en-US" altLang="ja-JP" sz="1108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r>
              <a:rPr lang="en-US" altLang="ja-JP" sz="1108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※</a:t>
            </a:r>
            <a:r>
              <a:rPr lang="ja-JP" altLang="en-US" sz="1108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募集開始時に提出書類等を下記ホームページに掲載します。</a:t>
            </a:r>
            <a:endParaRPr lang="en-US" altLang="ja-JP" sz="1108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r>
              <a:rPr lang="en-US" altLang="ja-JP" sz="1108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http://www.pref.osaka.lg.jp/iryo/zaitaku/kinokyoka.html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2069580-B061-4020-88A7-689E4A5D31E7}"/>
              </a:ext>
            </a:extLst>
          </p:cNvPr>
          <p:cNvSpPr txBox="1"/>
          <p:nvPr/>
        </p:nvSpPr>
        <p:spPr>
          <a:xfrm>
            <a:off x="3224809" y="5472852"/>
            <a:ext cx="8186955" cy="404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15" dirty="0">
                <a:latin typeface="Meiryo UI" panose="020B0604030504040204" pitchFamily="50" charset="-128"/>
                <a:ea typeface="Meiryo UI" panose="020B0604030504040204" pitchFamily="50" charset="-128"/>
                <a:sym typeface="メイリオ" pitchFamily="50" charset="-128"/>
              </a:rPr>
              <a:t>※</a:t>
            </a:r>
            <a:r>
              <a:rPr lang="ja-JP" altLang="en-US" sz="1015" b="1" dirty="0">
                <a:latin typeface="Meiryo UI" panose="020B0604030504040204" pitchFamily="50" charset="-128"/>
                <a:ea typeface="Meiryo UI" panose="020B0604030504040204" pitchFamily="50" charset="-128"/>
                <a:sym typeface="メイリオ" pitchFamily="50" charset="-128"/>
              </a:rPr>
              <a:t>各項目について、他の補助金で措置されているものは本補助金の対象外とする。</a:t>
            </a:r>
            <a:endParaRPr lang="en-US" altLang="ja-JP" sz="1015" b="1" dirty="0">
              <a:latin typeface="Meiryo UI" panose="020B0604030504040204" pitchFamily="50" charset="-128"/>
              <a:ea typeface="Meiryo UI" panose="020B0604030504040204" pitchFamily="50" charset="-128"/>
              <a:sym typeface="メイリオ" pitchFamily="50" charset="-128"/>
            </a:endParaRPr>
          </a:p>
          <a:p>
            <a:r>
              <a:rPr lang="ja-JP" altLang="en-US" sz="1015" dirty="0">
                <a:latin typeface="Meiryo UI" panose="020B0604030504040204" pitchFamily="50" charset="-128"/>
                <a:ea typeface="Meiryo UI" panose="020B0604030504040204" pitchFamily="50" charset="-128"/>
                <a:sym typeface="メイリオ" pitchFamily="50" charset="-128"/>
              </a:rPr>
              <a:t>　 例）連携の拠点が在宅医療サービス基盤整備事業補助金も申請している場合、</a:t>
            </a:r>
            <a:r>
              <a:rPr lang="ja-JP" altLang="en-US" sz="1015" b="1" dirty="0">
                <a:latin typeface="Meiryo UI" panose="020B0604030504040204" pitchFamily="50" charset="-128"/>
                <a:ea typeface="Meiryo UI" panose="020B0604030504040204" pitchFamily="50" charset="-128"/>
                <a:sym typeface="メイリオ" pitchFamily="50" charset="-128"/>
              </a:rPr>
              <a:t>上記項目</a:t>
            </a:r>
            <a:r>
              <a:rPr lang="en-US" altLang="ja-JP" sz="1015" b="1" dirty="0">
                <a:latin typeface="Meiryo UI" panose="020B0604030504040204" pitchFamily="50" charset="-128"/>
                <a:ea typeface="Meiryo UI" panose="020B0604030504040204" pitchFamily="50" charset="-128"/>
                <a:sym typeface="メイリオ" pitchFamily="50" charset="-128"/>
              </a:rPr>
              <a:t>b</a:t>
            </a:r>
            <a:r>
              <a:rPr lang="ja-JP" altLang="en-US" sz="1015" b="1" dirty="0">
                <a:latin typeface="Meiryo UI" panose="020B0604030504040204" pitchFamily="50" charset="-128"/>
                <a:ea typeface="Meiryo UI" panose="020B0604030504040204" pitchFamily="50" charset="-128"/>
                <a:sym typeface="メイリオ" pitchFamily="50" charset="-128"/>
              </a:rPr>
              <a:t>）のみ対象</a:t>
            </a:r>
            <a:endParaRPr lang="ja-JP" altLang="en-US" sz="1015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EF29F9-74E7-4299-8AC1-09EFD85ED24F}"/>
              </a:ext>
            </a:extLst>
          </p:cNvPr>
          <p:cNvSpPr txBox="1"/>
          <p:nvPr/>
        </p:nvSpPr>
        <p:spPr>
          <a:xfrm>
            <a:off x="6149315" y="3429000"/>
            <a:ext cx="3091953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15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※</a:t>
            </a:r>
            <a:r>
              <a:rPr lang="ja-JP" altLang="en-US" sz="1015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記載金額は１機関あたりの上限額</a:t>
            </a:r>
            <a:endParaRPr lang="en-US" altLang="ja-JP" sz="1015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</p:txBody>
      </p:sp>
      <p:sp>
        <p:nvSpPr>
          <p:cNvPr id="19" name="スライド番号プレースホルダー 3">
            <a:extLst>
              <a:ext uri="{FF2B5EF4-FFF2-40B4-BE49-F238E27FC236}">
                <a16:creationId xmlns:a16="http://schemas.microsoft.com/office/drawing/2014/main" id="{A5F2AFFE-3CF1-4FE6-AE6D-D74999E3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95329" y="6455354"/>
            <a:ext cx="2133600" cy="365125"/>
          </a:xfrm>
        </p:spPr>
        <p:txBody>
          <a:bodyPr/>
          <a:lstStyle/>
          <a:p>
            <a:pPr>
              <a:defRPr/>
            </a:pPr>
            <a:fld id="{9EA89ACA-A6EF-4BF4-A455-2A84F438D6CD}" type="slidenum">
              <a:rPr lang="ja-JP" altLang="en-US" smtClean="0"/>
              <a:pPr>
                <a:defRPr/>
              </a:pPr>
              <a:t>1</a:t>
            </a:fld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760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12" descr="縦線 (反転)"/>
          <p:cNvSpPr>
            <a:spLocks noChangeArrowheads="1"/>
          </p:cNvSpPr>
          <p:nvPr/>
        </p:nvSpPr>
        <p:spPr bwMode="auto">
          <a:xfrm>
            <a:off x="38658" y="92739"/>
            <a:ext cx="9162813" cy="383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170" tIns="10795" rIns="90170" bIns="10795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機能強化支援事業　　　令和６年度募集・交付事務の流れ（予定）</a:t>
            </a:r>
          </a:p>
        </p:txBody>
      </p:sp>
      <p:sp>
        <p:nvSpPr>
          <p:cNvPr id="63" name="Text Box 6"/>
          <p:cNvSpPr txBox="1">
            <a:spLocks noChangeArrowheads="1"/>
          </p:cNvSpPr>
          <p:nvPr/>
        </p:nvSpPr>
        <p:spPr bwMode="auto">
          <a:xfrm>
            <a:off x="116665" y="739536"/>
            <a:ext cx="9594666" cy="360026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ja-JP" altLang="en-US" sz="1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補助金交付事務の流れ</a:t>
            </a:r>
          </a:p>
        </p:txBody>
      </p:sp>
      <p:cxnSp>
        <p:nvCxnSpPr>
          <p:cNvPr id="18" name="直線コネクタ 17"/>
          <p:cNvCxnSpPr/>
          <p:nvPr/>
        </p:nvCxnSpPr>
        <p:spPr>
          <a:xfrm>
            <a:off x="-11451" y="548680"/>
            <a:ext cx="9907588" cy="0"/>
          </a:xfrm>
          <a:prstGeom prst="line">
            <a:avLst/>
          </a:prstGeom>
          <a:ln w="79375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116665" y="3815425"/>
            <a:ext cx="9594666" cy="378306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ja-JP" altLang="en-US" sz="1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留意事項　</a:t>
            </a:r>
            <a:endParaRPr lang="ja-JP" altLang="en-US" sz="105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Rectangle 12" descr="縦線 (反転)"/>
          <p:cNvSpPr>
            <a:spLocks noChangeArrowheads="1"/>
          </p:cNvSpPr>
          <p:nvPr/>
        </p:nvSpPr>
        <p:spPr bwMode="auto">
          <a:xfrm>
            <a:off x="147040" y="4260887"/>
            <a:ext cx="4632623" cy="2383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170" tIns="10795" rIns="90170" bIns="10795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・本事業は、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在宅療養患者の急変時対応体制の確保に向けて、医療機関間や多職種間の連携体制構築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をめざしています。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・補助の対象は、本年度（令和６年４月１日～令和７年３月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31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日）の間に支出・導入等されたものです。（令和７年３月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31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日までに事業を完了してください。）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None/>
            </a:pP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・補助条件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A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）で申請の場合、事業終了時点で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機能強化型在宅療養支援診療所・病院の施設基準（看取り数等の過去の実績を除く）を満たすことを補助要件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としています。（次頁参照）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867765" y="4384586"/>
            <a:ext cx="4752306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補助対象業者は、機能強化型在宅療養支援診療所・病院をめざす医療機関（単独型、連携型問わず）若しくはグループ診療体制の構築及び運営を行う医療機関</a:t>
            </a: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又は在宅医療の連携の拠点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です。　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  <a:p>
            <a:pPr>
              <a:lnSpc>
                <a:spcPct val="115000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  <a:p>
            <a:pPr>
              <a:lnSpc>
                <a:spcPct val="1150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・補助条件Ａ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)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で申請の場合、令和６年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3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31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日時点で、機能強化型在宅療養支援診療所・病院の加算を取っていない医療機関に限ります。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  <a:p>
            <a:pPr>
              <a:lnSpc>
                <a:spcPct val="115000"/>
              </a:lnSpc>
            </a:pPr>
            <a:endParaRPr lang="en-US" altLang="ja-JP" sz="12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  <a:p>
            <a:pPr>
              <a:lnSpc>
                <a:spcPct val="115000"/>
              </a:lnSpc>
            </a:pP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・当該年度で予算額を超える応募があった場合、</a:t>
            </a:r>
            <a:r>
              <a:rPr lang="ja-JP" altLang="en-US" sz="1200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予算額の範囲で按分などの調整を行います</a:t>
            </a: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。</a:t>
            </a:r>
            <a:endParaRPr lang="en-US" altLang="ja-JP" sz="12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772075" y="1217142"/>
            <a:ext cx="900101" cy="251619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月下旬～</a:t>
            </a:r>
          </a:p>
        </p:txBody>
      </p:sp>
      <p:sp>
        <p:nvSpPr>
          <p:cNvPr id="26" name="Rectangle 12" descr="縦線 (反転)"/>
          <p:cNvSpPr>
            <a:spLocks noChangeArrowheads="1"/>
          </p:cNvSpPr>
          <p:nvPr/>
        </p:nvSpPr>
        <p:spPr bwMode="auto">
          <a:xfrm>
            <a:off x="1797977" y="1195630"/>
            <a:ext cx="1927053" cy="2731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lIns="90170" tIns="10795" rIns="90170" bIns="10795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（事業者募集）</a:t>
            </a:r>
            <a:endParaRPr lang="en-US" altLang="ja-JP" sz="105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956679" y="3738856"/>
            <a:ext cx="184731" cy="3046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</a:pPr>
            <a:endParaRPr lang="ja-JP" altLang="en-US" sz="12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905724" y="1495468"/>
            <a:ext cx="3100543" cy="3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補助金交付申請書の提出</a:t>
            </a:r>
            <a:endParaRPr lang="en-US" altLang="ja-JP" sz="12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</p:txBody>
      </p: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5093218" y="2907383"/>
            <a:ext cx="938765" cy="251203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</a:p>
        </p:txBody>
      </p:sp>
      <p:sp>
        <p:nvSpPr>
          <p:cNvPr id="34" name="Rectangle 12" descr="縦線 (反転)"/>
          <p:cNvSpPr>
            <a:spLocks noChangeArrowheads="1"/>
          </p:cNvSpPr>
          <p:nvPr/>
        </p:nvSpPr>
        <p:spPr bwMode="auto">
          <a:xfrm>
            <a:off x="6110331" y="2898024"/>
            <a:ext cx="1935843" cy="2516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lIns="90170" tIns="10795" rIns="90170" bIns="10795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（実績報告書）</a:t>
            </a:r>
            <a:endParaRPr lang="en-US" altLang="ja-JP" sz="105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5262243" y="3263132"/>
            <a:ext cx="3566187" cy="3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実績報告書の提出（検査確認後、補助金交付）</a:t>
            </a:r>
            <a:endParaRPr lang="en-US" altLang="ja-JP" sz="12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</p:txBody>
      </p:sp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5093218" y="2106555"/>
            <a:ext cx="938765" cy="251203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～３月末</a:t>
            </a:r>
          </a:p>
        </p:txBody>
      </p:sp>
      <p:sp>
        <p:nvSpPr>
          <p:cNvPr id="42" name="Rectangle 12" descr="縦線 (反転)"/>
          <p:cNvSpPr>
            <a:spLocks noChangeArrowheads="1"/>
          </p:cNvSpPr>
          <p:nvPr/>
        </p:nvSpPr>
        <p:spPr bwMode="auto">
          <a:xfrm>
            <a:off x="6110331" y="2106140"/>
            <a:ext cx="1935843" cy="2516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lIns="90170" tIns="10795" rIns="90170" bIns="10795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（事業終了）</a:t>
            </a:r>
            <a:endParaRPr lang="en-US" altLang="ja-JP" sz="105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5262243" y="2487723"/>
            <a:ext cx="3939112" cy="3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大阪府が事業の完了検査を実施（事業終了後随時）</a:t>
            </a:r>
            <a:endParaRPr lang="en-US" altLang="ja-JP" sz="12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772074" y="1830149"/>
            <a:ext cx="900101" cy="251619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~8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月末</a:t>
            </a:r>
          </a:p>
        </p:txBody>
      </p:sp>
      <p:sp>
        <p:nvSpPr>
          <p:cNvPr id="31" name="Rectangle 12" descr="縦線 (反転)"/>
          <p:cNvSpPr>
            <a:spLocks noChangeArrowheads="1"/>
          </p:cNvSpPr>
          <p:nvPr/>
        </p:nvSpPr>
        <p:spPr bwMode="auto">
          <a:xfrm>
            <a:off x="1789187" y="1830147"/>
            <a:ext cx="1935843" cy="2516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lIns="90170" tIns="10795" rIns="90170" bIns="10795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（一次募集〆）</a:t>
            </a:r>
            <a:endParaRPr lang="en-US" altLang="ja-JP" sz="105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905724" y="2147901"/>
            <a:ext cx="2771913" cy="2821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</a:pP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補助金交付申請書（一次）の提出締切</a:t>
            </a:r>
          </a:p>
        </p:txBody>
      </p: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772074" y="2502608"/>
            <a:ext cx="938765" cy="251203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月下旬</a:t>
            </a:r>
          </a:p>
        </p:txBody>
      </p:sp>
      <p:sp>
        <p:nvSpPr>
          <p:cNvPr id="36" name="Rectangle 12" descr="縦線 (反転)"/>
          <p:cNvSpPr>
            <a:spLocks noChangeArrowheads="1"/>
          </p:cNvSpPr>
          <p:nvPr/>
        </p:nvSpPr>
        <p:spPr bwMode="auto">
          <a:xfrm>
            <a:off x="1797977" y="2502608"/>
            <a:ext cx="1935843" cy="2516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lIns="90170" tIns="10795" rIns="90170" bIns="10795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（交付決定）</a:t>
            </a:r>
            <a:endParaRPr lang="en-US" altLang="ja-JP" sz="105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905723" y="2830380"/>
            <a:ext cx="3100543" cy="282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補助金交付決定（一次募集分）</a:t>
            </a:r>
            <a:endParaRPr lang="en-US" altLang="ja-JP" sz="12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</p:txBody>
      </p:sp>
      <p:sp>
        <p:nvSpPr>
          <p:cNvPr id="27" name="Text Box 6">
            <a:extLst>
              <a:ext uri="{FF2B5EF4-FFF2-40B4-BE49-F238E27FC236}">
                <a16:creationId xmlns:a16="http://schemas.microsoft.com/office/drawing/2014/main" id="{06383BC2-30E7-403D-99B3-10D8C11B4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073" y="3192536"/>
            <a:ext cx="967384" cy="251621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~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１月中旬</a:t>
            </a:r>
          </a:p>
        </p:txBody>
      </p:sp>
      <p:sp>
        <p:nvSpPr>
          <p:cNvPr id="33" name="Rectangle 12" descr="縦線 (反転)">
            <a:extLst>
              <a:ext uri="{FF2B5EF4-FFF2-40B4-BE49-F238E27FC236}">
                <a16:creationId xmlns:a16="http://schemas.microsoft.com/office/drawing/2014/main" id="{067ACCEB-9A60-47D7-BBDB-1A5874A55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187" y="3192536"/>
            <a:ext cx="1935842" cy="2516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lIns="90170" tIns="10795" rIns="90170" bIns="10795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（二次募集〆）</a:t>
            </a:r>
            <a:endParaRPr lang="en-US" altLang="ja-JP" sz="105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E527B02B-26DB-4DAB-8A78-0152C37E0833}"/>
              </a:ext>
            </a:extLst>
          </p:cNvPr>
          <p:cNvSpPr/>
          <p:nvPr/>
        </p:nvSpPr>
        <p:spPr>
          <a:xfrm>
            <a:off x="905723" y="3501895"/>
            <a:ext cx="2771913" cy="2821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</a:pP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補助金交付申請書（二次）の提出締切</a:t>
            </a:r>
          </a:p>
        </p:txBody>
      </p:sp>
      <p:sp>
        <p:nvSpPr>
          <p:cNvPr id="44" name="Text Box 6">
            <a:extLst>
              <a:ext uri="{FF2B5EF4-FFF2-40B4-BE49-F238E27FC236}">
                <a16:creationId xmlns:a16="http://schemas.microsoft.com/office/drawing/2014/main" id="{2BBCC1FC-C75F-4680-BB12-3827D7716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6824" y="1369658"/>
            <a:ext cx="938765" cy="251203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２月上旬</a:t>
            </a:r>
          </a:p>
        </p:txBody>
      </p:sp>
      <p:sp>
        <p:nvSpPr>
          <p:cNvPr id="47" name="Rectangle 12" descr="縦線 (反転)">
            <a:extLst>
              <a:ext uri="{FF2B5EF4-FFF2-40B4-BE49-F238E27FC236}">
                <a16:creationId xmlns:a16="http://schemas.microsoft.com/office/drawing/2014/main" id="{BB9E6B27-B971-40FB-A69C-45EDD8E394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2727" y="1369658"/>
            <a:ext cx="1935843" cy="2516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lIns="90170" tIns="10795" rIns="90170" bIns="10795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（交付決定）</a:t>
            </a:r>
            <a:endParaRPr lang="en-US" altLang="ja-JP" sz="105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F74563E8-7FE2-4E22-8251-13874E526457}"/>
              </a:ext>
            </a:extLst>
          </p:cNvPr>
          <p:cNvSpPr/>
          <p:nvPr/>
        </p:nvSpPr>
        <p:spPr>
          <a:xfrm>
            <a:off x="5230473" y="1697430"/>
            <a:ext cx="3100543" cy="282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メイリオ" pitchFamily="50" charset="-128"/>
              </a:rPr>
              <a:t>補助金交付決定（二次募集分）</a:t>
            </a:r>
            <a:endParaRPr lang="en-US" altLang="ja-JP" sz="12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9157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743AA1-227C-4609-893A-2D7A64FC563F}" type="datetime8">
              <a:rPr lang="ja-JP" altLang="en-US" smtClean="0"/>
              <a:t>24/12/18 10時42分</a:t>
            </a:fld>
            <a:endParaRPr lang="ja-JP" altLang="en-US" dirty="0"/>
          </a:p>
        </p:txBody>
      </p:sp>
      <p:pic>
        <p:nvPicPr>
          <p:cNvPr id="2050" name="Picture 2" descr="D:\kuriharay\Desktop\強化型支援\無題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9"/>
            <a:ext cx="9906000" cy="6854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1352600" y="1844824"/>
            <a:ext cx="7128792" cy="1944216"/>
          </a:xfrm>
          <a:prstGeom prst="rect">
            <a:avLst/>
          </a:prstGeom>
          <a:noFill/>
          <a:ln w="762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吹き出し 4"/>
          <p:cNvSpPr/>
          <p:nvPr/>
        </p:nvSpPr>
        <p:spPr>
          <a:xfrm>
            <a:off x="8105800" y="5229200"/>
            <a:ext cx="1800200" cy="1008112"/>
          </a:xfrm>
          <a:prstGeom prst="wedgeRoundRectCallout">
            <a:avLst>
              <a:gd name="adj1" fmla="val -26898"/>
              <a:gd name="adj2" fmla="val -187952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/>
              <a:t>枠内</a:t>
            </a:r>
            <a:r>
              <a:rPr kumimoji="1" lang="ja-JP" altLang="en-US" b="1" dirty="0"/>
              <a:t>の条件を満たすこと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8105800" y="274638"/>
            <a:ext cx="1527720" cy="6340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別 紙</a:t>
            </a:r>
          </a:p>
        </p:txBody>
      </p:sp>
    </p:spTree>
    <p:extLst>
      <p:ext uri="{BB962C8B-B14F-4D97-AF65-F5344CB8AC3E}">
        <p14:creationId xmlns:p14="http://schemas.microsoft.com/office/powerpoint/2010/main" val="38152466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958</Words>
  <Application>Microsoft Office PowerPoint</Application>
  <PresentationFormat>A4 210 x 297 mm</PresentationFormat>
  <Paragraphs>103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HGP創英角ｺﾞｼｯｸUB</vt:lpstr>
      <vt:lpstr>HG丸ｺﾞｼｯｸM-PRO</vt:lpstr>
      <vt:lpstr>Meiryo UI</vt:lpstr>
      <vt:lpstr>メイリオ</vt:lpstr>
      <vt:lpstr>Arial</vt:lpstr>
      <vt:lpstr>Calibri</vt:lpstr>
      <vt:lpstr>1_Office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2013-09-20T05:53:59Z</dcterms:created>
  <dcterms:modified xsi:type="dcterms:W3CDTF">2024-12-18T01:43:40Z</dcterms:modified>
</cp:coreProperties>
</file>