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18" r:id="rId1"/>
  </p:sldMasterIdLst>
  <p:notesMasterIdLst>
    <p:notesMasterId r:id="rId17"/>
  </p:notesMasterIdLst>
  <p:handoutMasterIdLst>
    <p:handoutMasterId r:id="rId18"/>
  </p:handoutMasterIdLst>
  <p:sldIdLst>
    <p:sldId id="479" r:id="rId2"/>
    <p:sldId id="607" r:id="rId3"/>
    <p:sldId id="557" r:id="rId4"/>
    <p:sldId id="558" r:id="rId5"/>
    <p:sldId id="622" r:id="rId6"/>
    <p:sldId id="623" r:id="rId7"/>
    <p:sldId id="624" r:id="rId8"/>
    <p:sldId id="633" r:id="rId9"/>
    <p:sldId id="627" r:id="rId10"/>
    <p:sldId id="635" r:id="rId11"/>
    <p:sldId id="634" r:id="rId12"/>
    <p:sldId id="628" r:id="rId13"/>
    <p:sldId id="629" r:id="rId14"/>
    <p:sldId id="631" r:id="rId15"/>
    <p:sldId id="632" r:id="rId16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4A4AFCB-1AC4-4C96-862A-6C9624419D32}">
          <p14:sldIdLst>
            <p14:sldId id="479"/>
            <p14:sldId id="607"/>
            <p14:sldId id="557"/>
            <p14:sldId id="558"/>
            <p14:sldId id="622"/>
            <p14:sldId id="623"/>
            <p14:sldId id="624"/>
            <p14:sldId id="633"/>
            <p14:sldId id="627"/>
            <p14:sldId id="635"/>
            <p14:sldId id="634"/>
            <p14:sldId id="628"/>
            <p14:sldId id="629"/>
            <p14:sldId id="631"/>
            <p14:sldId id="6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CC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80" autoAdjust="0"/>
  </p:normalViewPr>
  <p:slideViewPr>
    <p:cSldViewPr>
      <p:cViewPr>
        <p:scale>
          <a:sx n="66" d="100"/>
          <a:sy n="66" d="100"/>
        </p:scale>
        <p:origin x="202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301697" cy="340422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6456179"/>
            <a:ext cx="4301697" cy="340422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02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1544" cy="339884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4" cy="339884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E4FB800C-CECF-4EB5-BA1C-78D63495730A}" type="datetimeFigureOut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56611"/>
            <a:ext cx="4301544" cy="339884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2" y="6456611"/>
            <a:ext cx="4301544" cy="339884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FEB6526E-BF52-4561-A9BF-BC0941637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598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6526E-BF52-4561-A9BF-BC09416370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1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28529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458200" cy="122237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kumimoji="0" lang="ja-JP" altLang="en-US" dirty="0"/>
              <a:t>マスター タイトルの書式設定</a:t>
            </a:r>
            <a:endParaRPr kumimoji="0" 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D3226B-950F-467E-B397-890F17862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5409754"/>
            <a:ext cx="3705672" cy="804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28384" y="183702"/>
            <a:ext cx="758952" cy="246888"/>
          </a:xfrm>
        </p:spPr>
        <p:txBody>
          <a:bodyPr/>
          <a:lstStyle/>
          <a:p>
            <a:fld id="{DFD3226B-950F-467E-B397-890F17862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595" y="496001"/>
            <a:ext cx="2420957" cy="5259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1C6C-0918-4566-973F-1539C2B18DF4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7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4DE857-E271-4A37-B954-FD5ED4A520B5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D3226B-950F-467E-B397-890F17862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7016" y="2206625"/>
            <a:ext cx="8856984" cy="1222375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高速バス発着機能の強化について</a:t>
            </a:r>
            <a:endParaRPr kumimoji="1" lang="ja-JP" altLang="en-US" sz="2700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16216" y="29249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  <a:r>
              <a:rPr lang="en-US" altLang="ja-JP" dirty="0"/>
              <a:t>10</a:t>
            </a:r>
            <a:r>
              <a:rPr kumimoji="1" lang="ja-JP" altLang="en-US" dirty="0"/>
              <a:t>月</a:t>
            </a:r>
            <a:r>
              <a:rPr lang="en-US" altLang="ja-JP" dirty="0"/>
              <a:t>6</a:t>
            </a:r>
            <a:r>
              <a:rPr kumimoji="1" lang="ja-JP" altLang="en-US" dirty="0"/>
              <a:t>日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E45F88-DA2F-496C-A418-853DB542ABBE}"/>
              </a:ext>
            </a:extLst>
          </p:cNvPr>
          <p:cNvSpPr/>
          <p:nvPr/>
        </p:nvSpPr>
        <p:spPr>
          <a:xfrm>
            <a:off x="395536" y="1844824"/>
            <a:ext cx="4320480" cy="361801"/>
          </a:xfrm>
          <a:prstGeom prst="round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第</a:t>
            </a:r>
            <a:r>
              <a:rPr kumimoji="1" lang="en-US" altLang="ja-JP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4</a:t>
            </a:r>
            <a:r>
              <a:rPr kumimoji="1"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回</a:t>
            </a:r>
            <a:r>
              <a:rPr kumimoji="1" lang="zh-TW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都市再生緊急整備地域検討協議会</a:t>
            </a:r>
            <a:endParaRPr kumimoji="1" lang="ja-JP" altLang="en-US" dirty="0">
              <a:solidFill>
                <a:schemeClr val="bg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0352" y="188640"/>
            <a:ext cx="12823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資料３－２</a:t>
            </a:r>
          </a:p>
        </p:txBody>
      </p:sp>
    </p:spTree>
    <p:extLst>
      <p:ext uri="{BB962C8B-B14F-4D97-AF65-F5344CB8AC3E}">
        <p14:creationId xmlns:p14="http://schemas.microsoft.com/office/powerpoint/2010/main" val="56388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BC26D6-11FD-41E3-B0D8-639BE9D9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24" y="377090"/>
            <a:ext cx="8686800" cy="838200"/>
          </a:xfrm>
        </p:spPr>
        <p:txBody>
          <a:bodyPr/>
          <a:lstStyle/>
          <a:p>
            <a:r>
              <a:rPr kumimoji="1" lang="ja-JP" altLang="en-US" dirty="0"/>
              <a:t>大阪発着の高速バスの現状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F9F134-4127-43EA-BBB5-C6B786F8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FE6DD0-E1DA-4BA1-8EDC-C938A2888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2" y="1268760"/>
            <a:ext cx="3010822" cy="36004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大阪発着の高速バス便数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6AE5FC1-B634-40A1-BC76-FEBF35C1F0EC}"/>
              </a:ext>
            </a:extLst>
          </p:cNvPr>
          <p:cNvCxnSpPr/>
          <p:nvPr/>
        </p:nvCxnSpPr>
        <p:spPr>
          <a:xfrm>
            <a:off x="4788024" y="3068960"/>
            <a:ext cx="3999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EE93F46-4969-4C59-90FC-D0BCDC448A18}"/>
              </a:ext>
            </a:extLst>
          </p:cNvPr>
          <p:cNvSpPr/>
          <p:nvPr/>
        </p:nvSpPr>
        <p:spPr>
          <a:xfrm>
            <a:off x="8000414" y="2636912"/>
            <a:ext cx="216024" cy="432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C024AEB-EC06-4E1E-AC42-AD969B7939F1}"/>
              </a:ext>
            </a:extLst>
          </p:cNvPr>
          <p:cNvSpPr/>
          <p:nvPr/>
        </p:nvSpPr>
        <p:spPr>
          <a:xfrm>
            <a:off x="7092280" y="2944214"/>
            <a:ext cx="216024" cy="144000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4DD033C-FC8A-4727-A9F2-92723B85AC85}"/>
              </a:ext>
            </a:extLst>
          </p:cNvPr>
          <p:cNvSpPr/>
          <p:nvPr/>
        </p:nvSpPr>
        <p:spPr>
          <a:xfrm>
            <a:off x="7531050" y="2962214"/>
            <a:ext cx="216024" cy="108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CF9525E-039C-4889-9825-1C3502DC7FC4}"/>
              </a:ext>
            </a:extLst>
          </p:cNvPr>
          <p:cNvSpPr/>
          <p:nvPr/>
        </p:nvSpPr>
        <p:spPr>
          <a:xfrm>
            <a:off x="8363078" y="3034214"/>
            <a:ext cx="216024" cy="36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E6A0806-9DC9-4DC2-AA70-021CD6B9EFA4}"/>
              </a:ext>
            </a:extLst>
          </p:cNvPr>
          <p:cNvSpPr txBox="1"/>
          <p:nvPr/>
        </p:nvSpPr>
        <p:spPr>
          <a:xfrm>
            <a:off x="7460354" y="2179458"/>
            <a:ext cx="1473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118</a:t>
            </a:r>
            <a:r>
              <a:rPr lang="ja-JP" altLang="en-US" sz="1600" dirty="0"/>
              <a:t>往復</a:t>
            </a:r>
            <a:r>
              <a:rPr kumimoji="1" lang="ja-JP" altLang="en-US" sz="1600" dirty="0"/>
              <a:t>／日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174390A-235B-44DC-8DF8-5DC46F7CC24E}"/>
              </a:ext>
            </a:extLst>
          </p:cNvPr>
          <p:cNvSpPr txBox="1"/>
          <p:nvPr/>
        </p:nvSpPr>
        <p:spPr>
          <a:xfrm>
            <a:off x="8255647" y="3107467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東北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0AF484-9A81-4615-BE7B-465D47F4F43E}"/>
              </a:ext>
            </a:extLst>
          </p:cNvPr>
          <p:cNvSpPr txBox="1"/>
          <p:nvPr/>
        </p:nvSpPr>
        <p:spPr>
          <a:xfrm>
            <a:off x="7892983" y="3122542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dirty="0"/>
              <a:t>関東</a:t>
            </a:r>
            <a:endParaRPr kumimoji="1" lang="ja-JP" altLang="en-US" sz="16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6A468E0-02D0-4A3B-9896-F1A753A785C5}"/>
              </a:ext>
            </a:extLst>
          </p:cNvPr>
          <p:cNvSpPr txBox="1"/>
          <p:nvPr/>
        </p:nvSpPr>
        <p:spPr>
          <a:xfrm>
            <a:off x="7427985" y="3084454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甲信越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B6D3F3-EAA9-4D30-B66D-6D8438DF53F9}"/>
              </a:ext>
            </a:extLst>
          </p:cNvPr>
          <p:cNvSpPr txBox="1"/>
          <p:nvPr/>
        </p:nvSpPr>
        <p:spPr>
          <a:xfrm>
            <a:off x="6994417" y="3122310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dirty="0"/>
              <a:t>北陸</a:t>
            </a:r>
            <a:endParaRPr kumimoji="1" lang="ja-JP" altLang="en-US" sz="1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93B2750-53A6-41D0-B3F7-0EF01DB1C952}"/>
              </a:ext>
            </a:extLst>
          </p:cNvPr>
          <p:cNvSpPr txBox="1"/>
          <p:nvPr/>
        </p:nvSpPr>
        <p:spPr>
          <a:xfrm>
            <a:off x="7443153" y="125966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昼行便中心</a:t>
            </a:r>
            <a:endParaRPr kumimoji="1" lang="ja-JP" altLang="en-US" sz="1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826D40-E246-4B21-969E-C9460BD83D2C}"/>
              </a:ext>
            </a:extLst>
          </p:cNvPr>
          <p:cNvSpPr txBox="1"/>
          <p:nvPr/>
        </p:nvSpPr>
        <p:spPr>
          <a:xfrm>
            <a:off x="7460354" y="156793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夜行便中心</a:t>
            </a:r>
            <a:endParaRPr kumimoji="1" lang="ja-JP" altLang="en-US" sz="1600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D5891F9-C95A-4770-B8C7-A10D63439102}"/>
              </a:ext>
            </a:extLst>
          </p:cNvPr>
          <p:cNvCxnSpPr>
            <a:cxnSpLocks/>
          </p:cNvCxnSpPr>
          <p:nvPr/>
        </p:nvCxnSpPr>
        <p:spPr>
          <a:xfrm flipV="1">
            <a:off x="8109738" y="2489382"/>
            <a:ext cx="214132" cy="315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52E10A7-6EA3-4C46-A0DE-9430A96EB581}"/>
              </a:ext>
            </a:extLst>
          </p:cNvPr>
          <p:cNvSpPr txBox="1"/>
          <p:nvPr/>
        </p:nvSpPr>
        <p:spPr>
          <a:xfrm>
            <a:off x="209081" y="1777510"/>
            <a:ext cx="4372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短・中距離の昼行路線（</a:t>
            </a:r>
            <a:r>
              <a:rPr lang="en-US" altLang="ja-JP" sz="2000" dirty="0">
                <a:latin typeface="+mn-ea"/>
              </a:rPr>
              <a:t>17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19</a:t>
            </a:r>
            <a:r>
              <a:rPr lang="ja-JP" altLang="en-US" sz="2000" dirty="0">
                <a:latin typeface="+mn-ea"/>
              </a:rPr>
              <a:t>時台が出発の中心）は四国方面、長距離の夜行路線（</a:t>
            </a:r>
            <a:r>
              <a:rPr lang="en-US" altLang="ja-JP" sz="2000" dirty="0">
                <a:latin typeface="+mn-ea"/>
              </a:rPr>
              <a:t>22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23</a:t>
            </a:r>
            <a:r>
              <a:rPr lang="ja-JP" altLang="en-US" sz="2000" dirty="0">
                <a:latin typeface="+mn-ea"/>
              </a:rPr>
              <a:t>時台中心）は首都圏が多い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3E9B05C-9880-4558-A157-18BFFB60EA18}"/>
              </a:ext>
            </a:extLst>
          </p:cNvPr>
          <p:cNvSpPr txBox="1"/>
          <p:nvPr/>
        </p:nvSpPr>
        <p:spPr>
          <a:xfrm>
            <a:off x="3415738" y="1187891"/>
            <a:ext cx="1956143" cy="73866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交通新聞社「高速バス時刻表」掲載便のみカウント</a:t>
            </a:r>
            <a:endParaRPr lang="en-US" altLang="ja-JP" sz="105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kumimoji="1" lang="ja-JP" altLang="en-US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同時刻表に非掲載の便がある（関東方面が中心）</a:t>
            </a:r>
            <a:endParaRPr kumimoji="1" lang="en-US" altLang="ja-JP" sz="105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C2DE3CA6-D429-436D-806E-8DF79079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48" y="3212976"/>
            <a:ext cx="3010822" cy="36004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運行ルートの特徴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F196579E-FF05-4A7B-9439-D5BA34AF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48" y="3648664"/>
            <a:ext cx="2705684" cy="330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長距離・夜行路線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0DE3A68-DB98-480D-839A-6EBF9500BBBA}"/>
              </a:ext>
            </a:extLst>
          </p:cNvPr>
          <p:cNvSpPr txBox="1"/>
          <p:nvPr/>
        </p:nvSpPr>
        <p:spPr>
          <a:xfrm>
            <a:off x="3094485" y="3626486"/>
            <a:ext cx="5437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全国的に、多数の停留所を経由する傾向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844DEAB-5D22-4A7B-81BE-68F912F664ED}"/>
              </a:ext>
            </a:extLst>
          </p:cNvPr>
          <p:cNvSpPr txBox="1"/>
          <p:nvPr/>
        </p:nvSpPr>
        <p:spPr>
          <a:xfrm>
            <a:off x="232946" y="3966948"/>
            <a:ext cx="901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+mn-ea"/>
              </a:rPr>
              <a:t>【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例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三宮→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USJ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→なんば→梅田→京都　⇒　横浜→新宿→東京駅→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TDR</a:t>
            </a:r>
            <a:endParaRPr kumimoji="1"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5E0820A0-50EF-439C-A48A-B600478B5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41" y="4461131"/>
            <a:ext cx="4662752" cy="359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中距離・昼行路線（中四国各地など）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64FF5D8-3A87-42CB-9869-354FC907D8AA}"/>
              </a:ext>
            </a:extLst>
          </p:cNvPr>
          <p:cNvSpPr txBox="1"/>
          <p:nvPr/>
        </p:nvSpPr>
        <p:spPr>
          <a:xfrm>
            <a:off x="337041" y="4746832"/>
            <a:ext cx="8707939" cy="135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東京</a:t>
            </a:r>
            <a:r>
              <a:rPr lang="ja-JP" altLang="en-US" sz="2000" dirty="0">
                <a:latin typeface="+mn-ea"/>
              </a:rPr>
              <a:t>：方面別にターミナルが分散する傾向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例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東関東道方面は東京駅、中央道方面は新宿、関越道方面は池袋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大阪：梅田となんばを両方経由する傾向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都市のサイズが東京より一回り小さく、都市高速が便利なため</a:t>
            </a:r>
            <a:endParaRPr kumimoji="1"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9859C2D6-2B47-43B6-A507-6A26B6133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47" y="6104404"/>
            <a:ext cx="4687645" cy="394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短距離・昼行路線（松井山手など）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36672CA-88B9-4D70-AE72-692E97541CFE}"/>
              </a:ext>
            </a:extLst>
          </p:cNvPr>
          <p:cNvSpPr txBox="1"/>
          <p:nvPr/>
        </p:nvSpPr>
        <p:spPr>
          <a:xfrm>
            <a:off x="358181" y="6445728"/>
            <a:ext cx="8686800" cy="41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各路線ごとに</a:t>
            </a:r>
            <a:r>
              <a:rPr kumimoji="1" lang="en-US" altLang="ja-JP" sz="2000" dirty="0">
                <a:latin typeface="+mn-ea"/>
              </a:rPr>
              <a:t>1</a:t>
            </a:r>
            <a:r>
              <a:rPr kumimoji="1" lang="ja-JP" altLang="en-US" sz="2000" dirty="0">
                <a:latin typeface="+mn-ea"/>
              </a:rPr>
              <a:t>か所の拠点（梅田、なんばなど）に直行する傾向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6F653C1-3CDE-47E3-B09E-DBAF69A633C7}"/>
              </a:ext>
            </a:extLst>
          </p:cNvPr>
          <p:cNvSpPr/>
          <p:nvPr/>
        </p:nvSpPr>
        <p:spPr>
          <a:xfrm>
            <a:off x="7238569" y="1321467"/>
            <a:ext cx="221785" cy="248063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311D83A-CFF0-42E7-86B3-555EC47F3695}"/>
              </a:ext>
            </a:extLst>
          </p:cNvPr>
          <p:cNvSpPr/>
          <p:nvPr/>
        </p:nvSpPr>
        <p:spPr>
          <a:xfrm>
            <a:off x="6732240" y="2636960"/>
            <a:ext cx="216024" cy="432000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DB6A4FF-F0D8-47FD-A903-F6F2DC5B8011}"/>
              </a:ext>
            </a:extLst>
          </p:cNvPr>
          <p:cNvSpPr txBox="1"/>
          <p:nvPr/>
        </p:nvSpPr>
        <p:spPr>
          <a:xfrm>
            <a:off x="6642337" y="3135125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dirty="0"/>
              <a:t>中部</a:t>
            </a:r>
            <a:endParaRPr kumimoji="1" lang="ja-JP" altLang="en-US" sz="16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47C5ADC-003D-48FF-8904-139A32ADB4D3}"/>
              </a:ext>
            </a:extLst>
          </p:cNvPr>
          <p:cNvSpPr/>
          <p:nvPr/>
        </p:nvSpPr>
        <p:spPr>
          <a:xfrm>
            <a:off x="6385082" y="2220454"/>
            <a:ext cx="216024" cy="864000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F73615E-5A5E-4CBF-9658-B80BBBD7817E}"/>
              </a:ext>
            </a:extLst>
          </p:cNvPr>
          <p:cNvSpPr txBox="1"/>
          <p:nvPr/>
        </p:nvSpPr>
        <p:spPr>
          <a:xfrm>
            <a:off x="6300192" y="3123690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dirty="0"/>
              <a:t>近畿</a:t>
            </a:r>
            <a:endParaRPr kumimoji="1" lang="ja-JP" altLang="en-US" sz="16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4CEECD4-45B1-47EA-86ED-872F5A3ED8C5}"/>
              </a:ext>
            </a:extLst>
          </p:cNvPr>
          <p:cNvSpPr/>
          <p:nvPr/>
        </p:nvSpPr>
        <p:spPr>
          <a:xfrm>
            <a:off x="6010999" y="2312960"/>
            <a:ext cx="216024" cy="756000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1655043-547C-4713-A193-4508BBA6FCA6}"/>
              </a:ext>
            </a:extLst>
          </p:cNvPr>
          <p:cNvSpPr txBox="1"/>
          <p:nvPr/>
        </p:nvSpPr>
        <p:spPr>
          <a:xfrm>
            <a:off x="5903417" y="3107467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中国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3297102-591E-4A35-8C74-724428CE1EDE}"/>
              </a:ext>
            </a:extLst>
          </p:cNvPr>
          <p:cNvSpPr/>
          <p:nvPr/>
        </p:nvSpPr>
        <p:spPr>
          <a:xfrm>
            <a:off x="5598128" y="1340960"/>
            <a:ext cx="216024" cy="1728000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FAEC79-1612-4119-8542-6CE4E0957AE8}"/>
              </a:ext>
            </a:extLst>
          </p:cNvPr>
          <p:cNvSpPr txBox="1"/>
          <p:nvPr/>
        </p:nvSpPr>
        <p:spPr>
          <a:xfrm>
            <a:off x="5508104" y="3111457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四国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07C77303-415F-45EF-A58E-8B060F6AADE1}"/>
              </a:ext>
            </a:extLst>
          </p:cNvPr>
          <p:cNvSpPr/>
          <p:nvPr/>
        </p:nvSpPr>
        <p:spPr>
          <a:xfrm>
            <a:off x="5167241" y="3032960"/>
            <a:ext cx="216024" cy="36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CBA6F9C-CC5A-442E-955A-4E92D553A96C}"/>
              </a:ext>
            </a:extLst>
          </p:cNvPr>
          <p:cNvSpPr txBox="1"/>
          <p:nvPr/>
        </p:nvSpPr>
        <p:spPr>
          <a:xfrm>
            <a:off x="5076056" y="3140647"/>
            <a:ext cx="430887" cy="11717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dirty="0"/>
              <a:t>九州</a:t>
            </a:r>
            <a:endParaRPr kumimoji="1" lang="ja-JP" altLang="en-US" sz="1600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1D75143-6755-4D66-AC8A-EDA413F8BA6F}"/>
              </a:ext>
            </a:extLst>
          </p:cNvPr>
          <p:cNvSpPr/>
          <p:nvPr/>
        </p:nvSpPr>
        <p:spPr>
          <a:xfrm>
            <a:off x="7234688" y="1631571"/>
            <a:ext cx="229546" cy="213253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DFF457D-4D46-4A87-9605-CD8B040C9020}"/>
              </a:ext>
            </a:extLst>
          </p:cNvPr>
          <p:cNvCxnSpPr>
            <a:cxnSpLocks/>
          </p:cNvCxnSpPr>
          <p:nvPr/>
        </p:nvCxnSpPr>
        <p:spPr>
          <a:xfrm flipV="1">
            <a:off x="5723547" y="1794481"/>
            <a:ext cx="214132" cy="315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3C888CF-20AB-4359-9FE5-879523F311C1}"/>
              </a:ext>
            </a:extLst>
          </p:cNvPr>
          <p:cNvSpPr txBox="1"/>
          <p:nvPr/>
        </p:nvSpPr>
        <p:spPr>
          <a:xfrm>
            <a:off x="5820162" y="1502127"/>
            <a:ext cx="1420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482</a:t>
            </a:r>
            <a:r>
              <a:rPr kumimoji="1" lang="ja-JP" altLang="en-US" sz="1600" dirty="0"/>
              <a:t>往復／日</a:t>
            </a:r>
          </a:p>
        </p:txBody>
      </p:sp>
    </p:spTree>
    <p:extLst>
      <p:ext uri="{BB962C8B-B14F-4D97-AF65-F5344CB8AC3E}">
        <p14:creationId xmlns:p14="http://schemas.microsoft.com/office/powerpoint/2010/main" val="115981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6F26B-471B-42B6-A6C0-66B6C56D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広域における大阪の高速バス需要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17C5D6-5DC3-44AE-9702-EA8843F6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5AEEB8B-E863-404F-906E-D9944FF23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2" y="1268760"/>
            <a:ext cx="3010822" cy="36004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新幹線＋高速バスの需要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493A18-26CA-4B46-BD48-86B08D747C34}"/>
              </a:ext>
            </a:extLst>
          </p:cNvPr>
          <p:cNvSpPr txBox="1"/>
          <p:nvPr/>
        </p:nvSpPr>
        <p:spPr>
          <a:xfrm>
            <a:off x="180740" y="1678506"/>
            <a:ext cx="878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国土の「肋骨軸」＝鉄道より高速バスの方が便利なケースがある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大阪～四国（特に徳島）方面、中国道沿線、山陰方面</a:t>
            </a:r>
            <a:endParaRPr lang="en-US" altLang="ja-JP" sz="2000" dirty="0">
              <a:latin typeface="+mn-ea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572470A-20B9-4765-94A6-F969E0D5C83A}"/>
              </a:ext>
            </a:extLst>
          </p:cNvPr>
          <p:cNvSpPr/>
          <p:nvPr/>
        </p:nvSpPr>
        <p:spPr>
          <a:xfrm>
            <a:off x="298242" y="5066900"/>
            <a:ext cx="8482536" cy="1494805"/>
          </a:xfrm>
          <a:prstGeom prst="roundRect">
            <a:avLst>
              <a:gd name="adj" fmla="val 1400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【</a:t>
            </a:r>
            <a:r>
              <a:rPr kumimoji="1" lang="ja-JP" altLang="en-US" dirty="0">
                <a:solidFill>
                  <a:schemeClr val="tx1"/>
                </a:solidFill>
              </a:rPr>
              <a:t>他地域事例</a:t>
            </a:r>
            <a:r>
              <a:rPr kumimoji="1" lang="en-US" altLang="ja-JP" dirty="0">
                <a:solidFill>
                  <a:schemeClr val="tx1"/>
                </a:solidFill>
              </a:rPr>
              <a:t>】</a:t>
            </a: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dirty="0">
                <a:solidFill>
                  <a:schemeClr val="tx1"/>
                </a:solidFill>
              </a:rPr>
              <a:t>・福岡～（新八代乗り換え）～宮崎：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　</a:t>
            </a:r>
            <a:r>
              <a:rPr kumimoji="1" lang="ja-JP" altLang="en-US" dirty="0">
                <a:solidFill>
                  <a:schemeClr val="tx1"/>
                </a:solidFill>
              </a:rPr>
              <a:t>新幹線と高速バスとの乗継乗車券を</a:t>
            </a:r>
            <a:r>
              <a:rPr kumimoji="1" lang="en-US" altLang="ja-JP" dirty="0">
                <a:solidFill>
                  <a:schemeClr val="tx1"/>
                </a:solidFill>
              </a:rPr>
              <a:t>JR</a:t>
            </a:r>
            <a:r>
              <a:rPr kumimoji="1" lang="ja-JP" altLang="en-US" dirty="0">
                <a:solidFill>
                  <a:schemeClr val="tx1"/>
                </a:solidFill>
              </a:rPr>
              <a:t>九州が販売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・溝の口（川崎市高津区）～新横浜：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　私鉄沿線と新幹線駅を直結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CB75C6-5F76-4706-AB40-BC976F80BD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2174517"/>
            <a:ext cx="4218384" cy="233498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267167-047C-449B-89EB-7FE398897C42}"/>
              </a:ext>
            </a:extLst>
          </p:cNvPr>
          <p:cNvSpPr txBox="1"/>
          <p:nvPr/>
        </p:nvSpPr>
        <p:spPr>
          <a:xfrm>
            <a:off x="361481" y="2444019"/>
            <a:ext cx="4786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　→直通の航空路線がない区間では　</a:t>
            </a:r>
            <a:endParaRPr kumimoji="1"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</a:t>
            </a:r>
            <a:r>
              <a:rPr kumimoji="1" lang="ja-JP" altLang="en-US" sz="2000" dirty="0">
                <a:latin typeface="+mn-ea"/>
              </a:rPr>
              <a:t>「新幹線＋高速バス」乗り継ぎが</a:t>
            </a:r>
            <a:endParaRPr kumimoji="1"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</a:t>
            </a:r>
            <a:r>
              <a:rPr kumimoji="1" lang="ja-JP" altLang="en-US" sz="2000" dirty="0">
                <a:latin typeface="+mn-ea"/>
              </a:rPr>
              <a:t>有効　　</a:t>
            </a:r>
            <a:endParaRPr kumimoji="1" lang="en-US" altLang="ja-JP" sz="2000" dirty="0">
              <a:latin typeface="+mn-ea"/>
            </a:endParaRPr>
          </a:p>
          <a:p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例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東海道山陽新幹線沿線（静岡、</a:t>
            </a:r>
            <a:endParaRPr kumimoji="1"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r>
              <a:rPr kumimoji="1"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中京など）～北近畿、山陰、四国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8ABC1B-D304-4739-B0C8-A0E7B252B768}"/>
              </a:ext>
            </a:extLst>
          </p:cNvPr>
          <p:cNvSpPr txBox="1"/>
          <p:nvPr/>
        </p:nvSpPr>
        <p:spPr>
          <a:xfrm>
            <a:off x="209081" y="4388088"/>
            <a:ext cx="878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新幹線駅へのアクセスが不十分な地域（京阪沿線など）と、新大阪駅との結節強化</a:t>
            </a:r>
            <a:endParaRPr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609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6F26B-471B-42B6-A6C0-66B6C56D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03" y="403776"/>
            <a:ext cx="8686800" cy="838200"/>
          </a:xfrm>
        </p:spPr>
        <p:txBody>
          <a:bodyPr>
            <a:normAutofit/>
          </a:bodyPr>
          <a:lstStyle/>
          <a:p>
            <a:r>
              <a:rPr kumimoji="1" lang="ja-JP" altLang="en-US" sz="3300" dirty="0"/>
              <a:t>大阪における高速バス以外の需要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17C5D6-5DC3-44AE-9702-EA8843F6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BA1205-1D16-4D8D-AD40-05E664DD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31" y="1124744"/>
            <a:ext cx="3010822" cy="36004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観光拠点としての大阪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8788D1-B79F-423B-91F8-E8D027AC38BA}"/>
              </a:ext>
            </a:extLst>
          </p:cNvPr>
          <p:cNvSpPr txBox="1"/>
          <p:nvPr/>
        </p:nvSpPr>
        <p:spPr>
          <a:xfrm>
            <a:off x="167274" y="1476722"/>
            <a:ext cx="8782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従来型の「定期観光バス」（外国語コースを含む）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バス事業者が自社の営業区域で運行　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例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京都市内観光は京阪バス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「大阪市に宿泊し日帰りで京都観光」ニーズに非対応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A064E0-78ED-4F3F-87C7-A90735466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84" y="3981848"/>
            <a:ext cx="4839369" cy="2342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2CF550-6452-4C0B-B561-BE556E5440B8}"/>
              </a:ext>
            </a:extLst>
          </p:cNvPr>
          <p:cNvSpPr txBox="1"/>
          <p:nvPr/>
        </p:nvSpPr>
        <p:spPr>
          <a:xfrm>
            <a:off x="338784" y="6354638"/>
            <a:ext cx="598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+mn-ea"/>
              </a:rPr>
              <a:t>FIT</a:t>
            </a:r>
            <a:r>
              <a:rPr lang="ja-JP" altLang="en-US" sz="1200" dirty="0">
                <a:latin typeface="+mn-ea"/>
              </a:rPr>
              <a:t>向け、大阪発京都、奈良への着地型ツアー（画像：神姫バスツアーズ）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5B49A5-7050-4322-B73C-6C2189B65F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330601"/>
            <a:ext cx="5460696" cy="324240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9B290A-E044-41A8-8AF2-91802FE1CC8F}"/>
              </a:ext>
            </a:extLst>
          </p:cNvPr>
          <p:cNvSpPr txBox="1"/>
          <p:nvPr/>
        </p:nvSpPr>
        <p:spPr>
          <a:xfrm>
            <a:off x="167273" y="2768120"/>
            <a:ext cx="5340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近年、旅行会社による、大阪発着の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「</a:t>
            </a:r>
            <a:r>
              <a:rPr lang="en-US" altLang="ja-JP" sz="2000" dirty="0">
                <a:latin typeface="+mn-ea"/>
              </a:rPr>
              <a:t>KYOTO</a:t>
            </a:r>
            <a:r>
              <a:rPr lang="ja-JP" altLang="en-US" sz="2000" dirty="0">
                <a:latin typeface="+mn-ea"/>
              </a:rPr>
              <a:t>（</a:t>
            </a:r>
            <a:r>
              <a:rPr lang="en-US" altLang="ja-JP" sz="2000" dirty="0">
                <a:latin typeface="+mn-ea"/>
              </a:rPr>
              <a:t>KYOTO&amp;NARA</a:t>
            </a:r>
            <a:r>
              <a:rPr lang="ja-JP" altLang="en-US" sz="2000" dirty="0">
                <a:latin typeface="+mn-ea"/>
              </a:rPr>
              <a:t>）１</a:t>
            </a:r>
            <a:r>
              <a:rPr lang="en-US" altLang="ja-JP" sz="2000" dirty="0">
                <a:latin typeface="+mn-ea"/>
              </a:rPr>
              <a:t>Day</a:t>
            </a:r>
            <a:r>
              <a:rPr lang="ja-JP" altLang="en-US" sz="2000" dirty="0">
                <a:latin typeface="+mn-ea"/>
              </a:rPr>
              <a:t>」コースが増加　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</a:t>
            </a:r>
            <a:r>
              <a:rPr lang="en-US" altLang="ja-JP" sz="1600" dirty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現在、新型コロナの影響で休止中</a:t>
            </a:r>
            <a:endParaRPr lang="en-US" altLang="ja-JP" sz="16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000" dirty="0">
              <a:latin typeface="+mn-ea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1B657C2F-EBE1-433B-96AD-61877265F7FE}"/>
              </a:ext>
            </a:extLst>
          </p:cNvPr>
          <p:cNvSpPr/>
          <p:nvPr/>
        </p:nvSpPr>
        <p:spPr>
          <a:xfrm>
            <a:off x="1547664" y="2492386"/>
            <a:ext cx="1512168" cy="290028"/>
          </a:xfrm>
          <a:prstGeom prst="downArrow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4F357C-4846-467B-BB7A-A48A15C38D2E}"/>
              </a:ext>
            </a:extLst>
          </p:cNvPr>
          <p:cNvSpPr/>
          <p:nvPr/>
        </p:nvSpPr>
        <p:spPr>
          <a:xfrm>
            <a:off x="4572000" y="2636912"/>
            <a:ext cx="864096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7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8458200" cy="1222375"/>
          </a:xfrm>
        </p:spPr>
        <p:txBody>
          <a:bodyPr/>
          <a:lstStyle/>
          <a:p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95536" y="5443237"/>
            <a:ext cx="7834064" cy="198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 txBox="1">
            <a:spLocks/>
          </p:cNvSpPr>
          <p:nvPr/>
        </p:nvSpPr>
        <p:spPr>
          <a:xfrm>
            <a:off x="320721" y="4604282"/>
            <a:ext cx="8284406" cy="135683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200" dirty="0"/>
              <a:t>新大阪におけるバス発着拠点の可能性</a:t>
            </a:r>
            <a:endParaRPr lang="en-US" altLang="ja-JP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43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A8A64-4B01-48C9-BABA-4E089B7D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望まれるバスターミナルの要件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38C09B-96C7-4E6C-BA58-5009D975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011F21-6F30-474C-8AFB-F383BC2CE2AF}"/>
              </a:ext>
            </a:extLst>
          </p:cNvPr>
          <p:cNvSpPr txBox="1"/>
          <p:nvPr/>
        </p:nvSpPr>
        <p:spPr>
          <a:xfrm>
            <a:off x="4892274" y="2079113"/>
            <a:ext cx="3946926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高速道路と近接</a:t>
            </a:r>
            <a:endParaRPr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幹線道路と容易な接続（信号制御がない方が望ましい）</a:t>
            </a:r>
            <a:endParaRPr lang="en-US" altLang="ja-JP" sz="2000" dirty="0">
              <a:latin typeface="+mn-ea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FBDFA2-1D9C-434C-A3BF-84B9ABCB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2" y="1225319"/>
            <a:ext cx="4811022" cy="330221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①立地の要件＝真の交通結節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EC23D87-F32B-487F-8712-826C6A79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44" y="4487311"/>
            <a:ext cx="4752528" cy="330221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②施設・設備の要件＝持続可能な施設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058198E-81C3-42F5-A205-938754C30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274" y="1740772"/>
            <a:ext cx="3946926" cy="330221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バス（車両）のアクセス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AE6204-7EEE-4F0D-A90F-569806FF76AE}"/>
              </a:ext>
            </a:extLst>
          </p:cNvPr>
          <p:cNvSpPr txBox="1"/>
          <p:nvPr/>
        </p:nvSpPr>
        <p:spPr>
          <a:xfrm>
            <a:off x="304800" y="2060461"/>
            <a:ext cx="4443862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鉄道各線との乗り換えが容易なターミナル駅に近接</a:t>
            </a:r>
          </a:p>
          <a:p>
            <a:pPr marL="576000" indent="-457200">
              <a:buFont typeface="+mj-lt"/>
              <a:buAutoNum type="alphaLcPeriod"/>
            </a:pPr>
            <a:r>
              <a:rPr lang="ja-JP" altLang="en-US" sz="2000" dirty="0">
                <a:latin typeface="+mn-ea"/>
              </a:rPr>
              <a:t>高速バス、着地型ツアー</a:t>
            </a:r>
            <a:endParaRPr lang="en-US" altLang="ja-JP" sz="2000" dirty="0">
              <a:latin typeface="+mn-ea"/>
            </a:endParaRPr>
          </a:p>
          <a:p>
            <a:pPr marL="118800"/>
            <a:r>
              <a:rPr lang="ja-JP" altLang="en-US" sz="2000" dirty="0">
                <a:latin typeface="+mn-ea"/>
              </a:rPr>
              <a:t>　　→</a:t>
            </a:r>
            <a:r>
              <a:rPr lang="en-US" altLang="ja-JP" sz="2000" dirty="0">
                <a:latin typeface="+mn-ea"/>
              </a:rPr>
              <a:t>JR</a:t>
            </a:r>
            <a:r>
              <a:rPr lang="ja-JP" altLang="en-US" sz="2000" dirty="0">
                <a:latin typeface="+mn-ea"/>
              </a:rPr>
              <a:t>在来線、私鉄、地下鉄</a:t>
            </a:r>
          </a:p>
          <a:p>
            <a:pPr marL="576000" indent="-457200">
              <a:buFont typeface="+mj-lt"/>
              <a:buAutoNum type="alphaLcPeriod" startAt="2"/>
            </a:pPr>
            <a:r>
              <a:rPr lang="ja-JP" altLang="en-US" sz="2000" dirty="0">
                <a:latin typeface="+mn-ea"/>
              </a:rPr>
              <a:t>貸切バスの「受け」→新幹線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鉄道駅との容易な徒歩アクセス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9D47248-77C8-4B91-BAA8-58D46DC9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1722120"/>
            <a:ext cx="4443863" cy="330221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利用者（旅客）のアクセス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4300EF5-B353-4FAA-9257-D9004446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274" y="3285640"/>
            <a:ext cx="3946926" cy="330221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市場（社会）への発信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655F70-0997-4F99-918E-2037E827F8D2}"/>
              </a:ext>
            </a:extLst>
          </p:cNvPr>
          <p:cNvSpPr txBox="1"/>
          <p:nvPr/>
        </p:nvSpPr>
        <p:spPr>
          <a:xfrm>
            <a:off x="4892274" y="3615861"/>
            <a:ext cx="3946926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集約化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→わかりやすさとシンボル性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494A44-861D-43CA-932F-6021A73F0E02}"/>
              </a:ext>
            </a:extLst>
          </p:cNvPr>
          <p:cNvSpPr txBox="1"/>
          <p:nvPr/>
        </p:nvSpPr>
        <p:spPr>
          <a:xfrm>
            <a:off x="336986" y="5301208"/>
            <a:ext cx="3946926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多様なバス事業主体を受け入れ可能な規模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将来的な需要増大や縮小に備え、転用可能な施設設計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5D99DBF-E2F9-4493-B4E4-50F935C16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86" y="5005161"/>
            <a:ext cx="3946926" cy="330221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施設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06DDC7-0A63-450E-AF7C-6A8FBBE92645}"/>
              </a:ext>
            </a:extLst>
          </p:cNvPr>
          <p:cNvSpPr txBox="1"/>
          <p:nvPr/>
        </p:nvSpPr>
        <p:spPr>
          <a:xfrm>
            <a:off x="4572000" y="5351622"/>
            <a:ext cx="3946926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>
                <a:latin typeface="+mn-ea"/>
              </a:rPr>
              <a:t>維持管理だけでなく、質が高く多様なサービスを提供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>
                <a:latin typeface="+mn-ea"/>
              </a:rPr>
              <a:t>入線料収入のみに依存しない事業モデル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7D83F325-507D-48B6-9B0F-14108007C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013281"/>
            <a:ext cx="3946926" cy="330221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事業性</a:t>
            </a:r>
          </a:p>
        </p:txBody>
      </p:sp>
    </p:spTree>
    <p:extLst>
      <p:ext uri="{BB962C8B-B14F-4D97-AF65-F5344CB8AC3E}">
        <p14:creationId xmlns:p14="http://schemas.microsoft.com/office/powerpoint/2010/main" val="394453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A8A64-4B01-48C9-BABA-4E089B7D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新大阪の</a:t>
            </a:r>
            <a:r>
              <a:rPr lang="en-US" altLang="ja-JP" dirty="0"/>
              <a:t>BT</a:t>
            </a:r>
            <a:r>
              <a:rPr lang="ja-JP" altLang="en-US" dirty="0"/>
              <a:t>の成功に向けて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38C09B-96C7-4E6C-BA58-5009D975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011F21-6F30-474C-8AFB-F383BC2CE2AF}"/>
              </a:ext>
            </a:extLst>
          </p:cNvPr>
          <p:cNvSpPr txBox="1"/>
          <p:nvPr/>
        </p:nvSpPr>
        <p:spPr>
          <a:xfrm>
            <a:off x="230659" y="1437744"/>
            <a:ext cx="8682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新御堂筋からの直接ランプ接続が実現すれば、大阪で最も便利な高速道路アクセスを望める</a:t>
            </a:r>
            <a:endParaRPr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新幹線、</a:t>
            </a:r>
            <a:r>
              <a:rPr lang="en-US" altLang="ja-JP" sz="2000" dirty="0">
                <a:latin typeface="+mn-ea"/>
              </a:rPr>
              <a:t>JR</a:t>
            </a:r>
            <a:r>
              <a:rPr lang="ja-JP" altLang="en-US" sz="2000" dirty="0">
                <a:latin typeface="+mn-ea"/>
              </a:rPr>
              <a:t>在来線、私鉄、地下鉄の乗り入れによる鉄道乗換が便利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→大阪市発着の多くの路線が経由し、さらに新規路線や増便も期待</a:t>
            </a:r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FBDFA2-1D9C-434C-A3BF-84B9ABCB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42" y="1124744"/>
            <a:ext cx="4811022" cy="330221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①新大阪のポテンシャル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EC23D87-F32B-487F-8712-826C6A79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80928"/>
            <a:ext cx="4752528" cy="330221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②配慮すべき内容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FF4E5A-F62A-4388-977B-AA28460BEC72}"/>
              </a:ext>
            </a:extLst>
          </p:cNvPr>
          <p:cNvSpPr txBox="1"/>
          <p:nvPr/>
        </p:nvSpPr>
        <p:spPr>
          <a:xfrm>
            <a:off x="308920" y="3483651"/>
            <a:ext cx="868268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鉄道改札、および街との歩行者アクセスの動線</a:t>
            </a:r>
            <a:endParaRPr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新御堂筋との車両アクセス、イグレス（</a:t>
            </a:r>
            <a:r>
              <a:rPr lang="en-US" altLang="ja-JP" sz="2000" dirty="0">
                <a:latin typeface="+mn-ea"/>
              </a:rPr>
              <a:t>1</a:t>
            </a:r>
            <a:r>
              <a:rPr lang="ja-JP" altLang="en-US" sz="2000" dirty="0">
                <a:latin typeface="+mn-ea"/>
              </a:rPr>
              <a:t>ヶ所に集約する際は重要）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27FB032-6FA6-4564-8B62-1C7664356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46" y="3160005"/>
            <a:ext cx="2679714" cy="320397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動線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87A307-A242-452E-8C89-22C99E048CBF}"/>
              </a:ext>
            </a:extLst>
          </p:cNvPr>
          <p:cNvSpPr txBox="1"/>
          <p:nvPr/>
        </p:nvSpPr>
        <p:spPr>
          <a:xfrm>
            <a:off x="298689" y="4593039"/>
            <a:ext cx="8680018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高速バス（昼行／夜行）、貸切バス（着地型ツアー／発地型ツアー／「受け」）など多用途な施設設計</a:t>
            </a:r>
            <a:endParaRPr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柔軟な転用を可能とする空間設計（乗降空間⇔収益施設）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529314-7D62-4BEF-A5EE-4114B725A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70287"/>
            <a:ext cx="2679714" cy="320397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施設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73867C-7B84-4D41-8E02-11426C6B0CB4}"/>
              </a:ext>
            </a:extLst>
          </p:cNvPr>
          <p:cNvSpPr txBox="1"/>
          <p:nvPr/>
        </p:nvSpPr>
        <p:spPr>
          <a:xfrm>
            <a:off x="298906" y="6029304"/>
            <a:ext cx="866807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+mn-ea"/>
              </a:rPr>
              <a:t>BT</a:t>
            </a:r>
            <a:r>
              <a:rPr lang="ja-JP" altLang="en-US" sz="2000" dirty="0">
                <a:latin typeface="+mn-ea"/>
              </a:rPr>
              <a:t>の経営を安定させ、利用者の利便性を高める収益施設を併設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低コストのオペレーションを実現する自動の車両管制、旅客案内設備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B3F30F7-D955-4EBB-8951-E1CCADDC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06" y="5668653"/>
            <a:ext cx="2391682" cy="360651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事業、運用</a:t>
            </a:r>
          </a:p>
        </p:txBody>
      </p:sp>
    </p:spTree>
    <p:extLst>
      <p:ext uri="{BB962C8B-B14F-4D97-AF65-F5344CB8AC3E}">
        <p14:creationId xmlns:p14="http://schemas.microsoft.com/office/powerpoint/2010/main" val="403252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744D7-0497-488A-8F76-BDA92990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自社・自己紹介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7C659C-2FAF-439C-B181-DA8DDC55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21DB2DB-3FB8-41BC-8912-E78E656D9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2" y="1268760"/>
            <a:ext cx="8267405" cy="332827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会社概要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03EA29-8612-4FD2-8FDD-4033D9B1732E}"/>
              </a:ext>
            </a:extLst>
          </p:cNvPr>
          <p:cNvSpPr txBox="1"/>
          <p:nvPr/>
        </p:nvSpPr>
        <p:spPr>
          <a:xfrm>
            <a:off x="304181" y="1601587"/>
            <a:ext cx="1825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社名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設立日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所在地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代表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事業内容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CAA0A8-B2FF-4D4F-847D-7121ECB0D3A0}"/>
              </a:ext>
            </a:extLst>
          </p:cNvPr>
          <p:cNvSpPr txBox="1"/>
          <p:nvPr/>
        </p:nvSpPr>
        <p:spPr>
          <a:xfrm>
            <a:off x="1796824" y="1568985"/>
            <a:ext cx="6432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高速バスマーケティング研究所株式会社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2011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横浜市港北区大倉山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1-25-2-401</a:t>
            </a: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成定　竜一（なりさだ　りゅういち）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コンサルティング業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・高速バス事業者、周辺企業に対するアドバイザリー業務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・高速バスターミナル開業支援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1400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4584D60-D449-453D-9CC2-E80D5425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3" y="3600229"/>
            <a:ext cx="8267405" cy="332827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代表者略歴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170B2D-701A-47DB-A9D7-23B5F649D66E}"/>
              </a:ext>
            </a:extLst>
          </p:cNvPr>
          <p:cNvSpPr txBox="1"/>
          <p:nvPr/>
        </p:nvSpPr>
        <p:spPr>
          <a:xfrm>
            <a:off x="326969" y="3933057"/>
            <a:ext cx="86615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1972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年、兵庫県生まれ。早稲田大学商学部卒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㈱ロイヤルホテル（リーガロイヤルホテルグループ）、楽天バスサービス㈱取締役（「楽天トラベル」高速バス予約事業責任者）を経て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2011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年より現職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国土交通省「バス事業のあり方検討会」委員（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2010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年）、国土交通省／観光庁「国内観光の振興・国際観光の拡大に向けた高速バス・ＬＣＣ等の利用促進協議会」構成員（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2015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年～）など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「一般社団法人高速バス東京駅周辺停留所運用事業者協会」顧問（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2013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年～）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新聞、テレビなどでのコメント多数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6242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8458200" cy="1222375"/>
          </a:xfrm>
        </p:spPr>
        <p:txBody>
          <a:bodyPr/>
          <a:lstStyle/>
          <a:p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95536" y="5443237"/>
            <a:ext cx="7834064" cy="198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 txBox="1">
            <a:spLocks/>
          </p:cNvSpPr>
          <p:nvPr/>
        </p:nvSpPr>
        <p:spPr>
          <a:xfrm>
            <a:off x="390464" y="4238072"/>
            <a:ext cx="8284406" cy="135683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dirty="0"/>
              <a:t>高速バス事業、高速バスターミナルの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現状と課題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39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DB15EAB-13DD-4271-8A03-0072326E4C5C}"/>
              </a:ext>
            </a:extLst>
          </p:cNvPr>
          <p:cNvCxnSpPr>
            <a:cxnSpLocks/>
          </p:cNvCxnSpPr>
          <p:nvPr/>
        </p:nvCxnSpPr>
        <p:spPr>
          <a:xfrm>
            <a:off x="1816119" y="1896069"/>
            <a:ext cx="6588000" cy="2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364306"/>
            <a:ext cx="8686800" cy="838200"/>
          </a:xfrm>
        </p:spPr>
        <p:txBody>
          <a:bodyPr/>
          <a:lstStyle/>
          <a:p>
            <a:r>
              <a:rPr kumimoji="1" lang="ja-JP" altLang="en-US" dirty="0"/>
              <a:t>年間輸送人員</a:t>
            </a:r>
            <a:r>
              <a:rPr lang="ja-JP" altLang="en-US" dirty="0"/>
              <a:t>の推移（全国）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433320" y="183702"/>
            <a:ext cx="758952" cy="246888"/>
          </a:xfrm>
        </p:spPr>
        <p:txBody>
          <a:bodyPr/>
          <a:lstStyle/>
          <a:p>
            <a:fld id="{DFD3226B-950F-467E-B397-890F178624BB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FFF72DD-7ECF-49EF-80E9-2E93659EC25B}"/>
              </a:ext>
            </a:extLst>
          </p:cNvPr>
          <p:cNvCxnSpPr>
            <a:cxnSpLocks/>
          </p:cNvCxnSpPr>
          <p:nvPr/>
        </p:nvCxnSpPr>
        <p:spPr>
          <a:xfrm>
            <a:off x="944488" y="5517232"/>
            <a:ext cx="756000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82E99C8-2E48-42C4-97A8-2A8F6C305F35}"/>
              </a:ext>
            </a:extLst>
          </p:cNvPr>
          <p:cNvCxnSpPr/>
          <p:nvPr/>
        </p:nvCxnSpPr>
        <p:spPr>
          <a:xfrm flipV="1">
            <a:off x="944488" y="1196752"/>
            <a:ext cx="0" cy="432048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733AF2-B4EE-4324-8852-DE90D27885E1}"/>
              </a:ext>
            </a:extLst>
          </p:cNvPr>
          <p:cNvSpPr txBox="1"/>
          <p:nvPr/>
        </p:nvSpPr>
        <p:spPr>
          <a:xfrm>
            <a:off x="954961" y="550318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1975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643C29-6F70-4457-A8F3-CF903BA1DAD3}"/>
              </a:ext>
            </a:extLst>
          </p:cNvPr>
          <p:cNvSpPr txBox="1"/>
          <p:nvPr/>
        </p:nvSpPr>
        <p:spPr>
          <a:xfrm>
            <a:off x="1808584" y="550290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97</a:t>
            </a:r>
            <a:endParaRPr kumimoji="1" lang="ja-JP" altLang="en-US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72A5A2A-0869-488E-882B-44B5027678BF}"/>
              </a:ext>
            </a:extLst>
          </p:cNvPr>
          <p:cNvSpPr txBox="1"/>
          <p:nvPr/>
        </p:nvSpPr>
        <p:spPr>
          <a:xfrm>
            <a:off x="2528664" y="547487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2002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D40D52-FFDC-4CD4-94AA-2E1798176A79}"/>
              </a:ext>
            </a:extLst>
          </p:cNvPr>
          <p:cNvSpPr txBox="1"/>
          <p:nvPr/>
        </p:nvSpPr>
        <p:spPr>
          <a:xfrm>
            <a:off x="3392760" y="550626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05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7E7527-804C-40A9-B386-64A3B1405AAD}"/>
              </a:ext>
            </a:extLst>
          </p:cNvPr>
          <p:cNvSpPr txBox="1"/>
          <p:nvPr/>
        </p:nvSpPr>
        <p:spPr>
          <a:xfrm>
            <a:off x="4040832" y="550427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08</a:t>
            </a:r>
            <a:endParaRPr kumimoji="1" lang="ja-JP" altLang="en-US" sz="20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5FC246B-4CAB-48C8-8672-63BFA7BCAE35}"/>
              </a:ext>
            </a:extLst>
          </p:cNvPr>
          <p:cNvSpPr/>
          <p:nvPr/>
        </p:nvSpPr>
        <p:spPr>
          <a:xfrm>
            <a:off x="1160512" y="5111378"/>
            <a:ext cx="432000" cy="396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A2B50AC-1A50-44E5-9CEA-86199B772938}"/>
              </a:ext>
            </a:extLst>
          </p:cNvPr>
          <p:cNvSpPr/>
          <p:nvPr/>
        </p:nvSpPr>
        <p:spPr>
          <a:xfrm>
            <a:off x="1808584" y="3392990"/>
            <a:ext cx="504056" cy="2124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5D81758-084F-4EE3-B340-C43DFDA3732B}"/>
              </a:ext>
            </a:extLst>
          </p:cNvPr>
          <p:cNvSpPr/>
          <p:nvPr/>
        </p:nvSpPr>
        <p:spPr>
          <a:xfrm>
            <a:off x="2672680" y="2536968"/>
            <a:ext cx="432000" cy="2988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C6D3DC3-F4D6-491D-A050-C47D4CAFC991}"/>
              </a:ext>
            </a:extLst>
          </p:cNvPr>
          <p:cNvSpPr/>
          <p:nvPr/>
        </p:nvSpPr>
        <p:spPr>
          <a:xfrm>
            <a:off x="3464768" y="2680968"/>
            <a:ext cx="432000" cy="2844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8A33F6E-B7CF-411A-9228-41CF406A4B93}"/>
              </a:ext>
            </a:extLst>
          </p:cNvPr>
          <p:cNvSpPr/>
          <p:nvPr/>
        </p:nvSpPr>
        <p:spPr>
          <a:xfrm>
            <a:off x="4184896" y="1519090"/>
            <a:ext cx="432000" cy="3996402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892E6F8-DB4E-4683-9BD7-2B05257D8D6F}"/>
              </a:ext>
            </a:extLst>
          </p:cNvPr>
          <p:cNvSpPr/>
          <p:nvPr/>
        </p:nvSpPr>
        <p:spPr>
          <a:xfrm>
            <a:off x="4184848" y="1430733"/>
            <a:ext cx="432000" cy="108000"/>
          </a:xfrm>
          <a:prstGeom prst="rect">
            <a:avLst/>
          </a:prstGeom>
          <a:solidFill>
            <a:srgbClr val="FF33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4DDF40F-8924-4A9F-BB43-F888692F3399}"/>
              </a:ext>
            </a:extLst>
          </p:cNvPr>
          <p:cNvCxnSpPr>
            <a:cxnSpLocks/>
          </p:cNvCxnSpPr>
          <p:nvPr/>
        </p:nvCxnSpPr>
        <p:spPr>
          <a:xfrm flipH="1">
            <a:off x="4728240" y="3562031"/>
            <a:ext cx="295734" cy="260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B3C122-7647-4930-AA3A-7B82EFF9FC9E}"/>
              </a:ext>
            </a:extLst>
          </p:cNvPr>
          <p:cNvSpPr txBox="1"/>
          <p:nvPr/>
        </p:nvSpPr>
        <p:spPr>
          <a:xfrm>
            <a:off x="4904928" y="5490743"/>
            <a:ext cx="104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11</a:t>
            </a:r>
            <a:endParaRPr kumimoji="1" lang="ja-JP" altLang="en-US" sz="2000" dirty="0"/>
          </a:p>
        </p:txBody>
      </p:sp>
      <p:sp>
        <p:nvSpPr>
          <p:cNvPr id="31" name="フローチャート: せん孔テープ 30">
            <a:extLst>
              <a:ext uri="{FF2B5EF4-FFF2-40B4-BE49-F238E27FC236}">
                <a16:creationId xmlns:a16="http://schemas.microsoft.com/office/drawing/2014/main" id="{F943E186-4DB3-4D75-B003-648E6A5B1C5A}"/>
              </a:ext>
            </a:extLst>
          </p:cNvPr>
          <p:cNvSpPr/>
          <p:nvPr/>
        </p:nvSpPr>
        <p:spPr>
          <a:xfrm rot="5400000">
            <a:off x="1475560" y="5359932"/>
            <a:ext cx="432000" cy="198000"/>
          </a:xfrm>
          <a:prstGeom prst="flowChartPunchedTap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フローチャート: せん孔テープ 31">
            <a:extLst>
              <a:ext uri="{FF2B5EF4-FFF2-40B4-BE49-F238E27FC236}">
                <a16:creationId xmlns:a16="http://schemas.microsoft.com/office/drawing/2014/main" id="{437D2C92-CB6F-4796-ADA0-EDA8AC67D5AF}"/>
              </a:ext>
            </a:extLst>
          </p:cNvPr>
          <p:cNvSpPr/>
          <p:nvPr/>
        </p:nvSpPr>
        <p:spPr>
          <a:xfrm rot="5400000">
            <a:off x="2245600" y="5367403"/>
            <a:ext cx="476097" cy="198000"/>
          </a:xfrm>
          <a:prstGeom prst="flowChartPunchedTap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0B084C9-1A6A-47C7-8C08-2EC24F22E51F}"/>
              </a:ext>
            </a:extLst>
          </p:cNvPr>
          <p:cNvSpPr/>
          <p:nvPr/>
        </p:nvSpPr>
        <p:spPr>
          <a:xfrm>
            <a:off x="4976936" y="1517874"/>
            <a:ext cx="432000" cy="3996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7D9593A-C2A4-484B-8467-C1F9A14F1704}"/>
              </a:ext>
            </a:extLst>
          </p:cNvPr>
          <p:cNvSpPr/>
          <p:nvPr/>
        </p:nvSpPr>
        <p:spPr>
          <a:xfrm>
            <a:off x="4976984" y="1256783"/>
            <a:ext cx="432000" cy="257733"/>
          </a:xfrm>
          <a:prstGeom prst="rect">
            <a:avLst/>
          </a:prstGeom>
          <a:solidFill>
            <a:srgbClr val="FF33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3FDA02E-DAD8-4ED1-89AC-875F99204806}"/>
              </a:ext>
            </a:extLst>
          </p:cNvPr>
          <p:cNvSpPr txBox="1"/>
          <p:nvPr/>
        </p:nvSpPr>
        <p:spPr>
          <a:xfrm>
            <a:off x="2003924" y="3808459"/>
            <a:ext cx="30657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「既存」高速乗合バス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B17383B-7370-4119-A666-25C4B53B9975}"/>
              </a:ext>
            </a:extLst>
          </p:cNvPr>
          <p:cNvSpPr/>
          <p:nvPr/>
        </p:nvSpPr>
        <p:spPr>
          <a:xfrm>
            <a:off x="7353200" y="1837107"/>
            <a:ext cx="432000" cy="3672000"/>
          </a:xfrm>
          <a:prstGeom prst="rect">
            <a:avLst/>
          </a:prstGeom>
          <a:solidFill>
            <a:srgbClr val="FFCCF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国内線航空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182A72-A75D-47B8-B50A-FA5238209F61}"/>
              </a:ext>
            </a:extLst>
          </p:cNvPr>
          <p:cNvSpPr txBox="1"/>
          <p:nvPr/>
        </p:nvSpPr>
        <p:spPr>
          <a:xfrm>
            <a:off x="661033" y="1713819"/>
            <a:ext cx="115966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1</a:t>
            </a:r>
            <a:r>
              <a:rPr lang="ja-JP" altLang="en-US" sz="2000" dirty="0"/>
              <a:t>億人</a:t>
            </a:r>
            <a:endParaRPr kumimoji="1" lang="ja-JP" altLang="en-US" sz="20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2DBDBAD-9ED2-495A-A25C-3C6F2C640D32}"/>
              </a:ext>
            </a:extLst>
          </p:cNvPr>
          <p:cNvSpPr/>
          <p:nvPr/>
        </p:nvSpPr>
        <p:spPr>
          <a:xfrm>
            <a:off x="5841080" y="1390795"/>
            <a:ext cx="432000" cy="4140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41DDDD-D955-4BA9-84C3-943C8BCCB369}"/>
              </a:ext>
            </a:extLst>
          </p:cNvPr>
          <p:cNvSpPr txBox="1"/>
          <p:nvPr/>
        </p:nvSpPr>
        <p:spPr>
          <a:xfrm>
            <a:off x="5769024" y="5488021"/>
            <a:ext cx="104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15</a:t>
            </a:r>
            <a:endParaRPr kumimoji="1" lang="ja-JP" altLang="en-US" sz="20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81BFD93-E159-4F45-99EC-DFC97AEE2D60}"/>
              </a:ext>
            </a:extLst>
          </p:cNvPr>
          <p:cNvSpPr/>
          <p:nvPr/>
        </p:nvSpPr>
        <p:spPr>
          <a:xfrm>
            <a:off x="6705128" y="1765497"/>
            <a:ext cx="432000" cy="3744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E5A1EDD-1EC6-4ECB-A01B-FAC8B465D8DB}"/>
              </a:ext>
            </a:extLst>
          </p:cNvPr>
          <p:cNvSpPr txBox="1"/>
          <p:nvPr/>
        </p:nvSpPr>
        <p:spPr>
          <a:xfrm>
            <a:off x="6633120" y="5497970"/>
            <a:ext cx="104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18</a:t>
            </a:r>
            <a:endParaRPr kumimoji="1" lang="ja-JP" altLang="en-US" sz="20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3EB8989-9E7C-4298-B9A1-21A430F2AC2B}"/>
              </a:ext>
            </a:extLst>
          </p:cNvPr>
          <p:cNvSpPr txBox="1"/>
          <p:nvPr/>
        </p:nvSpPr>
        <p:spPr>
          <a:xfrm>
            <a:off x="6349092" y="405808"/>
            <a:ext cx="2055027" cy="7078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高速ツアーバス</a:t>
            </a:r>
            <a:endParaRPr kumimoji="1" lang="en-US" altLang="ja-JP" sz="2000" dirty="0"/>
          </a:p>
          <a:p>
            <a:r>
              <a:rPr kumimoji="1" lang="ja-JP" altLang="en-US" sz="2000" dirty="0"/>
              <a:t>（当時）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93CA4F3-C753-486B-8070-A2CD30EB1315}"/>
              </a:ext>
            </a:extLst>
          </p:cNvPr>
          <p:cNvCxnSpPr>
            <a:cxnSpLocks/>
          </p:cNvCxnSpPr>
          <p:nvPr/>
        </p:nvCxnSpPr>
        <p:spPr>
          <a:xfrm flipH="1">
            <a:off x="5265018" y="950842"/>
            <a:ext cx="1080070" cy="473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ABB5220-15F5-4116-808E-5AE8633E5B62}"/>
              </a:ext>
            </a:extLst>
          </p:cNvPr>
          <p:cNvSpPr txBox="1"/>
          <p:nvPr/>
        </p:nvSpPr>
        <p:spPr>
          <a:xfrm>
            <a:off x="6345088" y="1336899"/>
            <a:ext cx="17845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103,503</a:t>
            </a:r>
            <a:r>
              <a:rPr lang="ja-JP" altLang="en-US" sz="2000" dirty="0"/>
              <a:t>千人</a:t>
            </a:r>
            <a:endParaRPr kumimoji="1" lang="ja-JP" altLang="en-US" sz="20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9B6AC98-E6A3-48D4-8B3B-2EE46D0854AD}"/>
              </a:ext>
            </a:extLst>
          </p:cNvPr>
          <p:cNvSpPr/>
          <p:nvPr/>
        </p:nvSpPr>
        <p:spPr>
          <a:xfrm>
            <a:off x="5480992" y="2048717"/>
            <a:ext cx="253642" cy="377025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高速ツアーバス廃止→新高速バス制度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A5E835F6-A5B2-4F1F-85D8-2A6EA9A704E6}"/>
              </a:ext>
            </a:extLst>
          </p:cNvPr>
          <p:cNvSpPr/>
          <p:nvPr/>
        </p:nvSpPr>
        <p:spPr>
          <a:xfrm>
            <a:off x="6345088" y="3289249"/>
            <a:ext cx="255600" cy="252972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「バスタ新宿」開業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4EB95B14-A15A-4C4E-9514-57C0EDC3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4700"/>
            <a:ext cx="9144000" cy="8933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lIns="252000" anchor="ctr"/>
          <a:lstStyle/>
          <a:p>
            <a:pPr marL="342900" indent="-342900" algn="l" defTabSz="381000">
              <a:buFont typeface="Wingdings" panose="05000000000000000000" pitchFamily="2" charset="2"/>
              <a:buChar char="l"/>
            </a:pPr>
            <a:r>
              <a:rPr lang="ja-JP" altLang="en-US" sz="2000" dirty="0"/>
              <a:t>年間輸送人員</a:t>
            </a:r>
            <a:r>
              <a:rPr lang="en-US" altLang="ja-JP" sz="2000" dirty="0"/>
              <a:t>1</a:t>
            </a:r>
            <a:r>
              <a:rPr lang="ja-JP" altLang="en-US" sz="2000" dirty="0"/>
              <a:t>億人超。航空を上回る「第二の幹線輸送モード」</a:t>
            </a:r>
            <a:endParaRPr lang="en-US" altLang="ja-JP" sz="2000" dirty="0"/>
          </a:p>
          <a:p>
            <a:pPr marL="342900" indent="-342900" algn="l" defTabSz="381000">
              <a:buFont typeface="Wingdings" panose="05000000000000000000" pitchFamily="2" charset="2"/>
              <a:buChar char="l"/>
            </a:pPr>
            <a:r>
              <a:rPr lang="ja-JP" altLang="en-US" sz="2000" dirty="0"/>
              <a:t>安全面の規制再強化と「バスタ新宿」発着枠キャップにより足踏み</a:t>
            </a:r>
            <a:endParaRPr lang="en-US" altLang="ja-JP" sz="1400" dirty="0"/>
          </a:p>
          <a:p>
            <a:pPr algn="l" defTabSz="381000"/>
            <a:r>
              <a:rPr lang="ja-JP" altLang="en-US" sz="1400" dirty="0"/>
              <a:t>　　（</a:t>
            </a:r>
            <a:r>
              <a:rPr lang="en-US" altLang="ja-JP" sz="1400" dirty="0"/>
              <a:t>2020</a:t>
            </a:r>
            <a:r>
              <a:rPr lang="ja-JP" altLang="en-US" sz="1400" dirty="0"/>
              <a:t>年度は「新型コロナ」の影響で大幅減少の見込み）</a:t>
            </a:r>
            <a:endParaRPr lang="en-US" altLang="ja-JP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E0CFA1C-AD95-4970-AAFE-88F0661B5ED5}"/>
              </a:ext>
            </a:extLst>
          </p:cNvPr>
          <p:cNvSpPr txBox="1"/>
          <p:nvPr/>
        </p:nvSpPr>
        <p:spPr>
          <a:xfrm>
            <a:off x="940909" y="1161410"/>
            <a:ext cx="3099924" cy="57708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「高速乗合バス運行状況」「国内線輸送実績について」（ともに国土交通省。</a:t>
            </a:r>
            <a:r>
              <a:rPr kumimoji="1" lang="en-US" altLang="ja-JP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2019</a:t>
            </a:r>
            <a:r>
              <a:rPr kumimoji="1" lang="ja-JP" altLang="en-US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年）より当社にてグラフ作成</a:t>
            </a:r>
            <a:endParaRPr kumimoji="1" lang="en-US" altLang="ja-JP" sz="105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55E44BB2-093E-45FF-81B8-08FEE1923B15}"/>
              </a:ext>
            </a:extLst>
          </p:cNvPr>
          <p:cNvSpPr/>
          <p:nvPr/>
        </p:nvSpPr>
        <p:spPr>
          <a:xfrm rot="19805682">
            <a:off x="854789" y="2271975"/>
            <a:ext cx="2575406" cy="379829"/>
          </a:xfrm>
          <a:prstGeom prst="rightArrow">
            <a:avLst/>
          </a:prstGeom>
          <a:solidFill>
            <a:srgbClr val="FF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98F7F3-3E95-44A0-A60B-C6F5B725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高速バス市場の特徴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A56086-398F-484C-BE01-5DBDED5C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3BCF8-4F8B-4019-8392-6AF6F4637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9" y="1196752"/>
            <a:ext cx="489435" cy="360040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D29DD5C-69F8-4A57-A8ED-431146BF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196752"/>
            <a:ext cx="777686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夜行路線は</a:t>
            </a:r>
            <a:r>
              <a:rPr lang="en-US" altLang="ja-JP" sz="2000" dirty="0"/>
              <a:t>1</a:t>
            </a:r>
            <a:r>
              <a:rPr lang="ja-JP" altLang="en-US" sz="2000" dirty="0"/>
              <a:t>割程度。長距離（おおむね片道</a:t>
            </a:r>
            <a:r>
              <a:rPr lang="en-US" altLang="ja-JP" sz="2000" dirty="0"/>
              <a:t>350</a:t>
            </a:r>
            <a:r>
              <a:rPr lang="ja-JP" altLang="en-US" sz="2000" dirty="0"/>
              <a:t>㎞以上）限定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8BCB0D-C247-4875-9B2B-4B44F94A6FB4}"/>
              </a:ext>
            </a:extLst>
          </p:cNvPr>
          <p:cNvSpPr txBox="1"/>
          <p:nvPr/>
        </p:nvSpPr>
        <p:spPr>
          <a:xfrm>
            <a:off x="304799" y="1531638"/>
            <a:ext cx="84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dirty="0">
                <a:latin typeface="+mn-ea"/>
              </a:rPr>
              <a:t>毎日約</a:t>
            </a:r>
            <a:r>
              <a:rPr lang="en-US" altLang="ja-JP" dirty="0">
                <a:latin typeface="+mn-ea"/>
              </a:rPr>
              <a:t>15,000</a:t>
            </a:r>
            <a:r>
              <a:rPr lang="ja-JP" altLang="en-US" dirty="0">
                <a:latin typeface="+mn-ea"/>
              </a:rPr>
              <a:t>便（全国）のうち、短・中距離の昼行路線が</a:t>
            </a:r>
            <a:r>
              <a:rPr lang="en-US" altLang="ja-JP" dirty="0">
                <a:latin typeface="+mn-ea"/>
              </a:rPr>
              <a:t>9</a:t>
            </a:r>
            <a:r>
              <a:rPr lang="ja-JP" altLang="en-US" dirty="0">
                <a:latin typeface="+mn-ea"/>
              </a:rPr>
              <a:t>割近く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C6A80D-41EB-4D02-97B2-C28A814F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9" y="1916832"/>
            <a:ext cx="489435" cy="360040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62998AE-BD49-44B4-9259-82A00A98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916832"/>
            <a:ext cx="777686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利用の中心は「地方の人の都市への足」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3DAA65-F342-4F3E-8A51-1543527F85D3}"/>
              </a:ext>
            </a:extLst>
          </p:cNvPr>
          <p:cNvSpPr txBox="1"/>
          <p:nvPr/>
        </p:nvSpPr>
        <p:spPr>
          <a:xfrm>
            <a:off x="304800" y="2276872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dirty="0">
                <a:latin typeface="+mn-ea"/>
              </a:rPr>
              <a:t>鉄道直通がない区間では高シェア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・大阪府⇔徳島県の流動に占める高速バスのシェア　</a:t>
            </a:r>
            <a:r>
              <a:rPr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86.3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％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dirty="0">
                <a:latin typeface="+mn-ea"/>
              </a:rPr>
              <a:t>鉄道と競合する区間では、地方側在住者の比率大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・岡山県民の大阪へ／からの流動に占める高速バスのシェア</a:t>
            </a:r>
            <a:r>
              <a:rPr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19.9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％　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（大阪府民の岡山へ／からの流動　</a:t>
            </a:r>
            <a:r>
              <a:rPr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5.8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％）</a:t>
            </a:r>
            <a:endParaRPr kumimoji="1"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546CF-D140-4B1E-9D62-90470923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9" y="3789040"/>
            <a:ext cx="489435" cy="360040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FC4F833-3601-424B-AA30-899BDB33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789040"/>
            <a:ext cx="777686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地方側でシェアが高い背景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8EC49F-4255-4320-BF32-44FEE7C64659}"/>
              </a:ext>
            </a:extLst>
          </p:cNvPr>
          <p:cNvSpPr txBox="1"/>
          <p:nvPr/>
        </p:nvSpPr>
        <p:spPr>
          <a:xfrm>
            <a:off x="304800" y="4128661"/>
            <a:ext cx="841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dirty="0">
                <a:latin typeface="+mn-ea"/>
              </a:rPr>
              <a:t>高い認知度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乗合バス事業者は「地元の名士企業」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dirty="0">
                <a:latin typeface="+mn-ea"/>
              </a:rPr>
              <a:t>パーク＆ライドが定着　</a:t>
            </a:r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高速道路</a:t>
            </a:r>
            <a:r>
              <a:rPr kumimoji="1"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IC</a:t>
            </a:r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周辺に巨大駐車場を整備</a:t>
            </a:r>
            <a:endParaRPr kumimoji="1"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dirty="0">
                <a:latin typeface="+mn-ea"/>
              </a:rPr>
              <a:t>都市側で中心市街地（官庁街、繁華街）に直接乗り入れ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BD4FE35-9B83-4A83-8EB1-CEBF775E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8" y="5085184"/>
            <a:ext cx="489435" cy="360040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４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903D477-95CF-47A4-8631-3CC36F7BB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3" y="5085184"/>
            <a:ext cx="777686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長距離・夜行路線は若年層が中心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AC5A9C-BBF2-4453-A190-7CCFB7EC916F}"/>
              </a:ext>
            </a:extLst>
          </p:cNvPr>
          <p:cNvSpPr txBox="1"/>
          <p:nvPr/>
        </p:nvSpPr>
        <p:spPr>
          <a:xfrm>
            <a:off x="304799" y="5446965"/>
            <a:ext cx="841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dirty="0">
                <a:latin typeface="+mn-ea"/>
              </a:rPr>
              <a:t>大都市間路線（首都圏～京阪神など）は</a:t>
            </a:r>
            <a:r>
              <a:rPr kumimoji="1" lang="en-US" altLang="ja-JP" dirty="0">
                <a:latin typeface="+mn-ea"/>
              </a:rPr>
              <a:t>2006</a:t>
            </a:r>
            <a:r>
              <a:rPr kumimoji="1" lang="ja-JP" altLang="en-US" dirty="0">
                <a:latin typeface="+mn-ea"/>
              </a:rPr>
              <a:t>年以降</a:t>
            </a:r>
            <a:r>
              <a:rPr lang="ja-JP" altLang="en-US" dirty="0">
                <a:latin typeface="+mn-ea"/>
              </a:rPr>
              <a:t>、ウェブ活用で</a:t>
            </a:r>
            <a:r>
              <a:rPr kumimoji="1" lang="ja-JP" altLang="en-US" dirty="0">
                <a:latin typeface="+mn-ea"/>
              </a:rPr>
              <a:t>急成長。多数の既存／新規事業者がウェブ上で競合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425345A-62CB-486F-9E7B-9F4FEA47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7669"/>
            <a:ext cx="9144000" cy="65330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defTabSz="381000">
              <a:buFont typeface="Wingdings" panose="05000000000000000000" pitchFamily="2" charset="2"/>
              <a:buChar char="l"/>
            </a:pPr>
            <a:r>
              <a:rPr lang="ja-JP" altLang="en-US" sz="2000" dirty="0"/>
              <a:t>「老若男女」多様な利用。「若者が節約」イメージは一部の夜行便に限定</a:t>
            </a:r>
            <a:endParaRPr lang="en-US" altLang="ja-JP" sz="2000" dirty="0"/>
          </a:p>
          <a:p>
            <a:pPr marL="342900" indent="-342900" algn="l" defTabSz="381000">
              <a:buFont typeface="Wingdings" panose="05000000000000000000" pitchFamily="2" charset="2"/>
              <a:buChar char="l"/>
            </a:pPr>
            <a:r>
              <a:rPr lang="ja-JP" altLang="en-US" sz="2000" dirty="0"/>
              <a:t>地方部と大都市との交流に大きな存在感</a:t>
            </a:r>
            <a:endParaRPr lang="en-US" altLang="ja-JP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B9E7DE-9E4D-4DCA-BB56-B46080DB2918}"/>
              </a:ext>
            </a:extLst>
          </p:cNvPr>
          <p:cNvSpPr txBox="1"/>
          <p:nvPr/>
        </p:nvSpPr>
        <p:spPr>
          <a:xfrm>
            <a:off x="7092280" y="2310065"/>
            <a:ext cx="1695056" cy="59790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国土交通省「第</a:t>
            </a:r>
            <a:r>
              <a:rPr lang="en-US" altLang="ja-JP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10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回全国幹線旅客純流動量調査」より当社にて算出</a:t>
            </a:r>
            <a:endParaRPr lang="en-US" altLang="ja-JP" sz="105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18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C6F2B6-30AC-4B0B-81CA-C1855C64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74" y="430560"/>
            <a:ext cx="8686800" cy="838200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高速バス以外のバスサービスの需要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11D763-22CA-4498-AFEB-93FB600F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8A17472-5677-4A53-B58B-D7A2A1A7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2" y="1268760"/>
            <a:ext cx="8267406" cy="43204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en-US" altLang="ja-JP" sz="2000" dirty="0">
                <a:solidFill>
                  <a:schemeClr val="bg1"/>
                </a:solidFill>
              </a:rPr>
              <a:t>FIT</a:t>
            </a:r>
            <a:r>
              <a:rPr lang="ja-JP" altLang="en-US" sz="2000" dirty="0">
                <a:solidFill>
                  <a:schemeClr val="bg1"/>
                </a:solidFill>
              </a:rPr>
              <a:t>（個人自由旅行）化が進展するインバウンド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BF2F89-4691-4376-B28C-E3CEDD816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83979"/>
            <a:ext cx="3160509" cy="339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従来：団体ツアーで訪日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888507-5052-4B56-BB30-CB8FE09FB61E}"/>
              </a:ext>
            </a:extLst>
          </p:cNvPr>
          <p:cNvSpPr txBox="1"/>
          <p:nvPr/>
        </p:nvSpPr>
        <p:spPr>
          <a:xfrm>
            <a:off x="273833" y="210693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全行程を添乗員が同行</a:t>
            </a:r>
            <a:endParaRPr kumimoji="1"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到着空港で貸切バスに乗り込み</a:t>
            </a:r>
            <a:endParaRPr kumimoji="1"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立ち寄り地地（名所旧跡、免税店など）に貸切バスで直接訪問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C12DC74-F4D7-412E-9815-E2AE6CD5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1787532"/>
            <a:ext cx="3160509" cy="339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現状・今後：</a:t>
            </a:r>
            <a:r>
              <a:rPr lang="en-US" altLang="ja-JP" sz="2000" dirty="0"/>
              <a:t>FIT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07BFF0-BC80-4932-B822-9F8AE2480BD9}"/>
              </a:ext>
            </a:extLst>
          </p:cNvPr>
          <p:cNvSpPr txBox="1"/>
          <p:nvPr/>
        </p:nvSpPr>
        <p:spPr>
          <a:xfrm>
            <a:off x="4806752" y="212390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家族や友人単位で行動</a:t>
            </a:r>
            <a:endParaRPr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公共交通を乗り継いで旅行。立ち寄り先で、着地型（現地参加型）ツアーに参加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2EEB8A7B-9E0A-41C3-818F-8396DCFD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90" y="3429000"/>
            <a:ext cx="9183690" cy="72008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lIns="252000" rIns="252000" anchor="ctr"/>
          <a:lstStyle/>
          <a:p>
            <a:pPr algn="l" defTabSz="381000"/>
            <a:r>
              <a:rPr lang="ja-JP" altLang="en-US" sz="2000" dirty="0"/>
              <a:t>立ち寄り地（例：心斎橋）での駐車スペース整備から、「着地型ツアー（定期観光バスを含む）発着のメッカ」整備へ</a:t>
            </a:r>
            <a:endParaRPr lang="en-US" altLang="ja-JP" sz="20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1B823F1-83A1-437B-BE21-87CA4A437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33" y="4284141"/>
            <a:ext cx="8267406" cy="43204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その他の貸切バス乗降の需要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ADFABA5-5ECE-42E4-9F7D-7A0CA8AD98D0}"/>
              </a:ext>
            </a:extLst>
          </p:cNvPr>
          <p:cNvSpPr/>
          <p:nvPr/>
        </p:nvSpPr>
        <p:spPr>
          <a:xfrm>
            <a:off x="4572000" y="2492896"/>
            <a:ext cx="282556" cy="720080"/>
          </a:xfrm>
          <a:prstGeom prst="rightArrow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6A00271-9C1B-47AF-B50C-D139966F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33" y="4824731"/>
            <a:ext cx="3160509" cy="339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発地型ツアーの集合場所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E36251-65F7-4C98-8260-3927773C6A12}"/>
              </a:ext>
            </a:extLst>
          </p:cNvPr>
          <p:cNvSpPr txBox="1"/>
          <p:nvPr/>
        </p:nvSpPr>
        <p:spPr>
          <a:xfrm>
            <a:off x="204943" y="5143707"/>
            <a:ext cx="893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大阪周辺の方対象の、旅行会社の国内ツアーの集合・乗車場所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6FD5D373-581B-4E35-B612-F63D1469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32" y="5592171"/>
            <a:ext cx="3160509" cy="339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381000"/>
            <a:r>
              <a:rPr lang="ja-JP" altLang="en-US" sz="2000" dirty="0"/>
              <a:t>新幹線の「受け」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CDCF82-C88A-49F2-A446-A25D25C89C40}"/>
              </a:ext>
            </a:extLst>
          </p:cNvPr>
          <p:cNvSpPr txBox="1"/>
          <p:nvPr/>
        </p:nvSpPr>
        <p:spPr>
          <a:xfrm>
            <a:off x="204943" y="5932093"/>
            <a:ext cx="893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鉄道で到着する団体（修学旅行生など）がバスに乗り換え（または逆）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526C703C-B826-4137-B4A1-6FF7768D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871" y="6498374"/>
            <a:ext cx="9183690" cy="40011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lIns="252000" rIns="252000" anchor="ctr"/>
          <a:lstStyle/>
          <a:p>
            <a:pPr algn="l" defTabSz="381000"/>
            <a:r>
              <a:rPr lang="ja-JP" altLang="en-US" sz="2000" dirty="0"/>
              <a:t>国内旅行においても貸切バスの需要は根強い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11145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4A625-9F08-46FA-9AA4-4486D41B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「バスタ新宿」の効果と課題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65AAA6-9BF4-4496-B2D1-68451E62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71256ED-8D63-446E-8633-8AA45D7B1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2" y="1268760"/>
            <a:ext cx="8267406" cy="43204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「バスタ新宿」内の「新宿高速バスターミナル」概要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411660-4ADB-43DB-842A-5565346ABBA5}"/>
              </a:ext>
            </a:extLst>
          </p:cNvPr>
          <p:cNvSpPr txBox="1"/>
          <p:nvPr/>
        </p:nvSpPr>
        <p:spPr>
          <a:xfrm>
            <a:off x="304800" y="1700809"/>
            <a:ext cx="848253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latin typeface="+mn-ea"/>
              </a:rPr>
              <a:t>2016</a:t>
            </a:r>
            <a:r>
              <a:rPr kumimoji="1" lang="ja-JP" altLang="en-US" sz="2000" dirty="0">
                <a:latin typeface="+mn-ea"/>
              </a:rPr>
              <a:t>年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月開業の交通結節点「バスタ新宿」内に高速</a:t>
            </a:r>
            <a:r>
              <a:rPr kumimoji="1" lang="en-US" altLang="ja-JP" sz="2000" dirty="0">
                <a:latin typeface="+mn-ea"/>
              </a:rPr>
              <a:t>BT</a:t>
            </a:r>
            <a:r>
              <a:rPr lang="ja-JP" altLang="en-US" sz="2000" dirty="0">
                <a:latin typeface="+mn-ea"/>
              </a:rPr>
              <a:t>新設</a:t>
            </a:r>
            <a:endParaRPr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latin typeface="+mn-ea"/>
              </a:rPr>
              <a:t>JR</a:t>
            </a:r>
            <a:r>
              <a:rPr kumimoji="1" lang="ja-JP" altLang="en-US" sz="2000" dirty="0">
                <a:latin typeface="+mn-ea"/>
              </a:rPr>
              <a:t>新宿駅直結</a:t>
            </a:r>
            <a:endParaRPr kumimoji="1"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kumimoji="1" lang="en-US" altLang="ja-JP" sz="2000" dirty="0">
              <a:latin typeface="+mn-ea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F4371C2-D497-4A11-A820-F0D93CB0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13" y="2516669"/>
            <a:ext cx="8267406" cy="43204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高速バス業界に大きな恩恵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4FD435-228E-406B-BFD4-642386A06AB1}"/>
              </a:ext>
            </a:extLst>
          </p:cNvPr>
          <p:cNvSpPr txBox="1"/>
          <p:nvPr/>
        </p:nvSpPr>
        <p:spPr>
          <a:xfrm>
            <a:off x="228209" y="2948717"/>
            <a:ext cx="3714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+mn-ea"/>
              </a:rPr>
              <a:t>19</a:t>
            </a:r>
            <a:r>
              <a:rPr lang="ja-JP" altLang="en-US" sz="2000" dirty="0">
                <a:latin typeface="+mn-ea"/>
              </a:rPr>
              <a:t>ヶ所に分散していた高速バス停留所を「駅上一等地」に集約</a:t>
            </a:r>
            <a:endParaRPr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自社</a:t>
            </a:r>
            <a:r>
              <a:rPr kumimoji="1" lang="en-US" altLang="ja-JP" sz="2000" dirty="0">
                <a:latin typeface="+mn-ea"/>
              </a:rPr>
              <a:t>BT</a:t>
            </a:r>
            <a:r>
              <a:rPr lang="ja-JP" altLang="en-US" sz="2000" dirty="0">
                <a:latin typeface="+mn-ea"/>
              </a:rPr>
              <a:t>を保有していた事業者にとっては経費節減。　路上停留所だった事業者は、立地も待合環境も改善</a:t>
            </a:r>
            <a:endParaRPr lang="en-US" altLang="ja-JP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公平な競争機会：</a:t>
            </a:r>
            <a:r>
              <a:rPr lang="en-US" altLang="ja-JP" sz="2000" dirty="0">
                <a:latin typeface="+mn-ea"/>
              </a:rPr>
              <a:t>2002</a:t>
            </a:r>
            <a:r>
              <a:rPr lang="ja-JP" altLang="en-US" sz="2000" dirty="0">
                <a:latin typeface="+mn-ea"/>
              </a:rPr>
              <a:t>年に免許制から許可制へ（新規参入容認）</a:t>
            </a:r>
            <a:endParaRPr kumimoji="1" lang="en-US" altLang="ja-JP" sz="2000" dirty="0">
              <a:latin typeface="+mn-ea"/>
            </a:endParaRPr>
          </a:p>
        </p:txBody>
      </p:sp>
      <p:pic>
        <p:nvPicPr>
          <p:cNvPr id="1026" name="Picture 2" descr="【画像2】かつての新宿駅周辺の主な高速バス乗降場。駅から遠く、初めて利用する人にとって、どこで乗ればいいのか分かりにくい状況でした（画像提供／国土交通省関東地方整備局東京国道事務所）">
            <a:extLst>
              <a:ext uri="{FF2B5EF4-FFF2-40B4-BE49-F238E27FC236}">
                <a16:creationId xmlns:a16="http://schemas.microsoft.com/office/drawing/2014/main" id="{50B3D487-4930-4387-849B-662DE7594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334" y="2195176"/>
            <a:ext cx="4918570" cy="3394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418404-D37C-405D-AEBC-060C9D89A95D}"/>
              </a:ext>
            </a:extLst>
          </p:cNvPr>
          <p:cNvSpPr txBox="1"/>
          <p:nvPr/>
        </p:nvSpPr>
        <p:spPr>
          <a:xfrm>
            <a:off x="253420" y="5981184"/>
            <a:ext cx="862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　一方で、停留所確保は困難なままで、新規参入が進んでいなかった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519E95-83C8-4AC2-9679-B7DDA552C5BB}"/>
              </a:ext>
            </a:extLst>
          </p:cNvPr>
          <p:cNvSpPr txBox="1"/>
          <p:nvPr/>
        </p:nvSpPr>
        <p:spPr>
          <a:xfrm>
            <a:off x="5201668" y="5610439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集客対象</a:t>
            </a:r>
            <a:r>
              <a:rPr lang="ja-JP" altLang="en-US" sz="1200" dirty="0">
                <a:latin typeface="+mn-ea"/>
              </a:rPr>
              <a:t>となった停留所（画像：東京国道事務所）</a:t>
            </a:r>
            <a:endParaRPr kumimoji="1"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208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D7EB93-97C2-4218-9D74-764925AA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A62A290-6C8C-410C-98D2-1A8FDC13B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245"/>
            <a:ext cx="8267406" cy="43204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381000"/>
            <a:r>
              <a:rPr lang="ja-JP" altLang="en-US" sz="2000" dirty="0">
                <a:solidFill>
                  <a:schemeClr val="bg1"/>
                </a:solidFill>
              </a:rPr>
              <a:t>課題も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54979E-CF56-4E5A-AFFD-BC49C64CD715}"/>
              </a:ext>
            </a:extLst>
          </p:cNvPr>
          <p:cNvSpPr txBox="1"/>
          <p:nvPr/>
        </p:nvSpPr>
        <p:spPr>
          <a:xfrm>
            <a:off x="243677" y="1560990"/>
            <a:ext cx="4302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+mn-ea"/>
              </a:rPr>
              <a:t>待合環境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乗降</a:t>
            </a:r>
            <a:r>
              <a:rPr kumimoji="1" lang="ja-JP" altLang="en-US" sz="2000" dirty="0">
                <a:latin typeface="+mn-ea"/>
              </a:rPr>
              <a:t>バースは屋外が中心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B252F3C-8B60-46F3-BDB0-597233FA9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871" y="6190598"/>
            <a:ext cx="9172871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lIns="252000" rIns="252000" anchor="ctr"/>
          <a:lstStyle/>
          <a:p>
            <a:pPr marL="342900" indent="-342900" algn="l" defTabSz="381000">
              <a:buFont typeface="Wingdings" panose="05000000000000000000" pitchFamily="2" charset="2"/>
              <a:buChar char="l"/>
            </a:pPr>
            <a:r>
              <a:rPr lang="ja-JP" altLang="en-US" sz="2000" dirty="0"/>
              <a:t>公共による高速バスターミナルへの業界からの期待は大きい</a:t>
            </a:r>
            <a:endParaRPr lang="en-US" altLang="ja-JP" sz="2000" dirty="0"/>
          </a:p>
          <a:p>
            <a:pPr marL="342900" indent="-342900" algn="l" defTabSz="381000">
              <a:buFont typeface="Wingdings" panose="05000000000000000000" pitchFamily="2" charset="2"/>
              <a:buChar char="l"/>
            </a:pPr>
            <a:r>
              <a:rPr lang="ja-JP" altLang="en-US" sz="2000" dirty="0"/>
              <a:t>現場の運用、拡張性などに十分な配慮が必要</a:t>
            </a:r>
            <a:endParaRPr lang="en-US" altLang="ja-JP" sz="20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0748021B-2D31-47CA-B0C1-856EB21E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kumimoji="1" lang="ja-JP" altLang="en-US" dirty="0"/>
              <a:t>「バスタ新宿」の効果と課題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DA20331-E751-4927-A3A1-009DDC559E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924" y="1664060"/>
            <a:ext cx="3995936" cy="299695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E4968B-23F1-4238-BAB0-4DE7F3319AAC}"/>
              </a:ext>
            </a:extLst>
          </p:cNvPr>
          <p:cNvSpPr txBox="1"/>
          <p:nvPr/>
        </p:nvSpPr>
        <p:spPr>
          <a:xfrm>
            <a:off x="89670" y="4510180"/>
            <a:ext cx="8482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+mn-ea"/>
              </a:rPr>
              <a:t>発着枠のキャパシティ</a:t>
            </a:r>
            <a:endParaRPr kumimoji="1" lang="en-US" altLang="ja-JP" sz="2000" dirty="0">
              <a:latin typeface="+mn-ea"/>
            </a:endParaRPr>
          </a:p>
          <a:p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・構想時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900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便／日を想定→開業時の新宿発着便は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1600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便／日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・出入路が信号制御（ほとんどの便が右折進入）</a:t>
            </a:r>
            <a:endParaRPr kumimoji="1"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>
                <a:latin typeface="+mn-ea"/>
              </a:rPr>
              <a:t>　続行便（多客日の</a:t>
            </a:r>
            <a:r>
              <a:rPr lang="en-US" altLang="ja-JP" sz="2000" dirty="0">
                <a:latin typeface="+mn-ea"/>
              </a:rPr>
              <a:t>2</a:t>
            </a:r>
            <a:r>
              <a:rPr lang="ja-JP" altLang="en-US" sz="2000" dirty="0">
                <a:latin typeface="+mn-ea"/>
              </a:rPr>
              <a:t>号車、</a:t>
            </a:r>
            <a:r>
              <a:rPr lang="en-US" altLang="ja-JP" sz="2000" dirty="0">
                <a:latin typeface="+mn-ea"/>
              </a:rPr>
              <a:t>3</a:t>
            </a:r>
            <a:r>
              <a:rPr lang="ja-JP" altLang="en-US" sz="2000" dirty="0">
                <a:latin typeface="+mn-ea"/>
              </a:rPr>
              <a:t>号車）や増便ダイヤ改正に大きな制約</a:t>
            </a:r>
            <a:endParaRPr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AE8DF5-0666-4B48-93CF-23AEC54C4E0C}"/>
              </a:ext>
            </a:extLst>
          </p:cNvPr>
          <p:cNvSpPr txBox="1"/>
          <p:nvPr/>
        </p:nvSpPr>
        <p:spPr>
          <a:xfrm>
            <a:off x="507354" y="2201856"/>
            <a:ext cx="3740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待合ロビーはあるが、乗車</a:t>
            </a:r>
            <a:r>
              <a:rPr lang="en-US" altLang="ja-JP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バース中、</a:t>
            </a:r>
            <a:r>
              <a:rPr lang="en-US" altLang="ja-JP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バースが屋外。</a:t>
            </a:r>
            <a:endParaRPr lang="en-US" altLang="ja-JP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構造上の制約で、</a:t>
            </a:r>
            <a:r>
              <a:rPr kumimoji="1"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空港連絡バスや短距離高速バスなど自由席</a:t>
            </a:r>
            <a:r>
              <a:rPr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路線（＝並んで待つ必要あり）を屋外バースに配置せざるを得ず、吹きさらしの中で乗客が並ぶ必要性が生じた</a:t>
            </a:r>
            <a:endParaRPr lang="en-US" altLang="ja-JP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kumimoji="1"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長距離の座席指定制路線は並んで待つ必要なし</a:t>
            </a:r>
            <a:endParaRPr kumimoji="1" lang="en-US" altLang="ja-JP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81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8458200" cy="1222375"/>
          </a:xfrm>
        </p:spPr>
        <p:txBody>
          <a:bodyPr/>
          <a:lstStyle/>
          <a:p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95536" y="5443237"/>
            <a:ext cx="7834064" cy="198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 txBox="1">
            <a:spLocks/>
          </p:cNvSpPr>
          <p:nvPr/>
        </p:nvSpPr>
        <p:spPr>
          <a:xfrm>
            <a:off x="326194" y="4592450"/>
            <a:ext cx="8284406" cy="135683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200" dirty="0"/>
              <a:t>大阪における高速バス市場の現状、課題</a:t>
            </a:r>
            <a:endParaRPr lang="en-US" altLang="ja-JP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B-950F-467E-B397-890F178624B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66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002060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1963</Words>
  <Application>Microsoft Office PowerPoint</Application>
  <PresentationFormat>画面に合わせる (4:3)</PresentationFormat>
  <Paragraphs>218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HGS創英角ｺﾞｼｯｸUB</vt:lpstr>
      <vt:lpstr>HGｺﾞｼｯｸE</vt:lpstr>
      <vt:lpstr>HG創英角ｺﾞｼｯｸUB</vt:lpstr>
      <vt:lpstr>ＭＳ Ｐゴシック</vt:lpstr>
      <vt:lpstr>ＭＳ ゴシック</vt:lpstr>
      <vt:lpstr>ＭＳ 明朝</vt:lpstr>
      <vt:lpstr>Calibri</vt:lpstr>
      <vt:lpstr>Franklin Gothic Book</vt:lpstr>
      <vt:lpstr>Franklin Gothic Medium</vt:lpstr>
      <vt:lpstr>Wingdings</vt:lpstr>
      <vt:lpstr>Wingdings 2</vt:lpstr>
      <vt:lpstr>トラベル</vt:lpstr>
      <vt:lpstr>高速バス発着機能の強化について</vt:lpstr>
      <vt:lpstr>自社・自己紹介</vt:lpstr>
      <vt:lpstr> </vt:lpstr>
      <vt:lpstr>年間輸送人員の推移（全国）</vt:lpstr>
      <vt:lpstr>高速バス市場の特徴</vt:lpstr>
      <vt:lpstr>高速バス以外のバスサービスの需要</vt:lpstr>
      <vt:lpstr>「バスタ新宿」の効果と課題</vt:lpstr>
      <vt:lpstr>「バスタ新宿」の効果と課題</vt:lpstr>
      <vt:lpstr> </vt:lpstr>
      <vt:lpstr>大阪発着の高速バスの現状</vt:lpstr>
      <vt:lpstr>広域における大阪の高速バス需要</vt:lpstr>
      <vt:lpstr>大阪における高速バス以外の需要</vt:lpstr>
      <vt:lpstr> </vt:lpstr>
      <vt:lpstr>望まれるバスターミナルの要件</vt:lpstr>
      <vt:lpstr>新大阪のBTの成功に向けて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2020-10-05T10:27:01Z</dcterms:created>
  <dcterms:modified xsi:type="dcterms:W3CDTF">2020-10-05T10:27:26Z</dcterms:modified>
</cp:coreProperties>
</file>