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89" r:id="rId2"/>
    <p:sldId id="390" r:id="rId3"/>
    <p:sldId id="391" r:id="rId4"/>
    <p:sldId id="392" r:id="rId5"/>
    <p:sldId id="393" r:id="rId6"/>
    <p:sldId id="381" r:id="rId7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000"/>
    <a:srgbClr val="FF0000"/>
    <a:srgbClr val="364C97"/>
    <a:srgbClr val="FCDD8E"/>
    <a:srgbClr val="FF9900"/>
    <a:srgbClr val="009900"/>
    <a:srgbClr val="2F212B"/>
    <a:srgbClr val="F8F8F8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74" autoAdjust="0"/>
    <p:restoredTop sz="94333" autoAdjust="0"/>
  </p:normalViewPr>
  <p:slideViewPr>
    <p:cSldViewPr snapToGrid="0">
      <p:cViewPr>
        <p:scale>
          <a:sx n="50" d="100"/>
          <a:sy n="50" d="100"/>
        </p:scale>
        <p:origin x="1752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643" y="1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AE1ED69D-14A1-4DF3-877B-7764995197C4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800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643" y="9428800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0D293A45-D09E-4FB2-92A3-18F17EB11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68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6400" cy="496887"/>
          </a:xfrm>
          <a:prstGeom prst="rect">
            <a:avLst/>
          </a:prstGeom>
        </p:spPr>
        <p:txBody>
          <a:bodyPr vert="horz" lIns="91393" tIns="45696" rIns="91393" bIns="4569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90" y="1"/>
            <a:ext cx="2946400" cy="496887"/>
          </a:xfrm>
          <a:prstGeom prst="rect">
            <a:avLst/>
          </a:prstGeom>
        </p:spPr>
        <p:txBody>
          <a:bodyPr vert="horz" lIns="91393" tIns="45696" rIns="91393" bIns="45696" rtlCol="0"/>
          <a:lstStyle>
            <a:lvl1pPr algn="r">
              <a:defRPr sz="1200"/>
            </a:lvl1pPr>
          </a:lstStyle>
          <a:p>
            <a:fld id="{C0985EF9-88FF-43B0-95B4-EB3CAD744870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3" tIns="45696" rIns="91393" bIns="4569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3" y="4776792"/>
            <a:ext cx="5438775" cy="3908425"/>
          </a:xfrm>
          <a:prstGeom prst="rect">
            <a:avLst/>
          </a:prstGeom>
        </p:spPr>
        <p:txBody>
          <a:bodyPr vert="horz" lIns="91393" tIns="45696" rIns="91393" bIns="4569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29751"/>
            <a:ext cx="2946400" cy="496887"/>
          </a:xfrm>
          <a:prstGeom prst="rect">
            <a:avLst/>
          </a:prstGeom>
        </p:spPr>
        <p:txBody>
          <a:bodyPr vert="horz" lIns="91393" tIns="45696" rIns="91393" bIns="4569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90" y="9429751"/>
            <a:ext cx="2946400" cy="496887"/>
          </a:xfrm>
          <a:prstGeom prst="rect">
            <a:avLst/>
          </a:prstGeom>
        </p:spPr>
        <p:txBody>
          <a:bodyPr vert="horz" lIns="91393" tIns="45696" rIns="91393" bIns="45696" rtlCol="0" anchor="b"/>
          <a:lstStyle>
            <a:lvl1pPr algn="r">
              <a:defRPr sz="1200"/>
            </a:lvl1pPr>
          </a:lstStyle>
          <a:p>
            <a:fld id="{810741BC-D784-4F40-9D2A-2F51B9320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6204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BA90B-8099-4F47-BD83-BC9E6E7D7A68}" type="datetime1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48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5B353-C89A-453B-9C6D-EB098DBDEA9D}" type="datetime1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378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222F-501A-434C-B3EC-B942675A16F7}" type="datetime1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72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A671-6217-4B80-930A-4BE80F31B6B5}" type="datetime1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71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AFE0E-DAD8-4B80-AA8A-CC90F9F0F03B}" type="datetime1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983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66DA-A44C-4E99-9551-A4FA292C8E76}" type="datetime1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54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1643-7921-41C4-8CC5-9C53AA1B11AE}" type="datetime1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95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EF4BD-F1C7-43B4-A949-40322A2DF2C4}" type="datetime1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55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FA5F-CAB3-4343-BBF8-CF579383F661}" type="datetime1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897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CB16-FF16-4AB2-9A95-20BDFB1BFDFB}" type="datetime1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68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7434-EBF6-4329-A442-1290F875C6FB}" type="datetime1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33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99CB-845C-45A0-B3DE-D02A676CFD43}" type="datetime1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85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120804" y="6985541"/>
            <a:ext cx="2228850" cy="365125"/>
          </a:xfrm>
        </p:spPr>
        <p:txBody>
          <a:bodyPr/>
          <a:lstStyle/>
          <a:p>
            <a:fld id="{E0378C3E-9E0F-49CE-9D32-3D7344D3A22C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289541" y="2520265"/>
            <a:ext cx="3406535" cy="138499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2800" dirty="0" smtClean="0"/>
              <a:t>意見交換の概要</a:t>
            </a:r>
            <a:endParaRPr lang="en-US" altLang="ja-JP" sz="2800" dirty="0" smtClean="0"/>
          </a:p>
          <a:p>
            <a:pPr algn="ctr">
              <a:lnSpc>
                <a:spcPct val="150000"/>
              </a:lnSpc>
            </a:pPr>
            <a:r>
              <a:rPr lang="ja-JP" altLang="en-US" sz="2800" dirty="0" smtClean="0"/>
              <a:t>（主な意見）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507612" y="323297"/>
            <a:ext cx="105970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資料２</a:t>
            </a:r>
            <a:r>
              <a:rPr kumimoji="1" lang="en-US" altLang="ja-JP" sz="1600" dirty="0" smtClean="0"/>
              <a:t>-</a:t>
            </a:r>
            <a:r>
              <a:rPr lang="ja-JP" altLang="en-US" sz="1600" dirty="0"/>
              <a:t>２</a:t>
            </a:r>
            <a:endParaRPr kumimoji="1" lang="ja-JP" altLang="en-US" sz="1600" dirty="0"/>
          </a:p>
        </p:txBody>
      </p:sp>
      <p:sp>
        <p:nvSpPr>
          <p:cNvPr id="5" name="正方形/長方形 4"/>
          <p:cNvSpPr/>
          <p:nvPr/>
        </p:nvSpPr>
        <p:spPr>
          <a:xfrm>
            <a:off x="1000831" y="4597758"/>
            <a:ext cx="3611777" cy="1816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indent="-90170" algn="just">
              <a:lnSpc>
                <a:spcPts val="3500"/>
              </a:lnSpc>
              <a:spcAft>
                <a:spcPts val="0"/>
              </a:spcAft>
            </a:pP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〇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全体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としての意見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90170" indent="-90170" algn="just">
              <a:lnSpc>
                <a:spcPts val="3500"/>
              </a:lnSpc>
              <a:spcAft>
                <a:spcPts val="0"/>
              </a:spcAft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〇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交流促進機能についての意見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90170" indent="-90170" algn="just">
              <a:lnSpc>
                <a:spcPts val="3500"/>
              </a:lnSpc>
              <a:spcAft>
                <a:spcPts val="0"/>
              </a:spcAft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〇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都市空間機能についての意見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90170" indent="-90170" algn="just">
              <a:lnSpc>
                <a:spcPts val="3500"/>
              </a:lnSpc>
              <a:spcAft>
                <a:spcPts val="0"/>
              </a:spcAft>
            </a:pP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〇交通結節機能についての意見</a:t>
            </a:r>
            <a:r>
              <a:rPr lang="ja-JP" altLang="en-US" sz="16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54490" y="5198128"/>
            <a:ext cx="36433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⇒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今後、検討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を深める中で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反映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454491" y="6053411"/>
            <a:ext cx="5348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⇒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「資料３ー１　交通結節機能の強化に向けて」に反映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66835" y="4228426"/>
            <a:ext cx="22646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主な意見につい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  <a:endParaRPr lang="ja-JP" altLang="en-US" sz="16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66834" y="4626064"/>
            <a:ext cx="8989783" cy="18212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" name="右大かっこ 2"/>
          <p:cNvSpPr/>
          <p:nvPr/>
        </p:nvSpPr>
        <p:spPr>
          <a:xfrm>
            <a:off x="4050939" y="4741726"/>
            <a:ext cx="71827" cy="1161135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145285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503416" y="412379"/>
            <a:ext cx="8924724" cy="6137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indent="-90170"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全体</a:t>
            </a:r>
            <a:endParaRPr lang="ja-JP" altLang="ja-JP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2500"/>
              </a:lnSpc>
              <a:spcAft>
                <a:spcPts val="0"/>
              </a:spcAft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　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通信・映像などの技術進歩が進む中、また、この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新型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コロナの影響などからすれば、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会うという価値の重要性</a:t>
            </a:r>
            <a:r>
              <a:rPr lang="ja-JP" altLang="en-US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、今後も増す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。そういった観点から、交通利便性、会う空間の機能、空間の品質というのは極めて重要な要素である。</a:t>
            </a:r>
          </a:p>
          <a:p>
            <a:pPr marL="82550" indent="-82550" algn="just">
              <a:lnSpc>
                <a:spcPts val="1300"/>
              </a:lnSpc>
              <a:spcAft>
                <a:spcPts val="0"/>
              </a:spcAft>
            </a:pP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2500"/>
              </a:lnSpc>
              <a:spcAft>
                <a:spcPts val="0"/>
              </a:spcAft>
            </a:pP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　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利便性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が高い新大阪で活動する人、利用する人にとって、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留まって楽しめる機能が不足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しており、まちが変わるということに対して、期待したい。</a:t>
            </a:r>
          </a:p>
          <a:p>
            <a:pPr marL="82550" indent="-82550" algn="just">
              <a:lnSpc>
                <a:spcPts val="1300"/>
              </a:lnSpc>
              <a:spcAft>
                <a:spcPts val="0"/>
              </a:spcAft>
            </a:pP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2500"/>
              </a:lnSpc>
              <a:spcAft>
                <a:spcPts val="0"/>
              </a:spcAft>
            </a:pP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　新型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コロナの影響を契機に、リスク分散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や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東京への一極集中の課題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への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対応を考えるタイミングである。想定される地震、津波、噴火などの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大規模な災害に備えて、日本として経済の持続の備えをしていく必要がある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2500"/>
              </a:lnSpc>
              <a:spcAft>
                <a:spcPts val="0"/>
              </a:spcAft>
            </a:pP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空港が充実する大阪が、東京と一体となって、その一翼を担うのはいうまでもなく、新幹線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東京と直結する新大阪は、現状においても、国や東京の本社などの中枢機能の一部を受け持つポテンシャル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がある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2500"/>
              </a:lnSpc>
              <a:spcAft>
                <a:spcPts val="0"/>
              </a:spcAft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リニア中央新幹線の整備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により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、東京に縛られる要素は低下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し、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より一層ポジショニングは明確になる。このように、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東京と大阪の一体となったリスク分散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が可能であることを海外に示せれば、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アジアにおける政情も踏まえ、日本が欧米企業のアジアの進出拠点としての成長も見込める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のではないか。</a:t>
            </a:r>
          </a:p>
          <a:p>
            <a:pPr marL="82550" indent="-82550" algn="just">
              <a:lnSpc>
                <a:spcPts val="1300"/>
              </a:lnSpc>
              <a:spcAft>
                <a:spcPts val="0"/>
              </a:spcAft>
            </a:pP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2500"/>
              </a:lnSpc>
              <a:spcAft>
                <a:spcPts val="0"/>
              </a:spcAft>
            </a:pP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　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関西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からは、大学の卒業生など、社会に多くの人材を送り出しているが、人材が東京に集まってしまっている。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学生などには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、文系、理系問わず、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新大阪の取り組みなどを知ってもらうことが大事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である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2500"/>
              </a:lnSpc>
              <a:spcAft>
                <a:spcPts val="0"/>
              </a:spcAft>
            </a:pPr>
            <a:endParaRPr lang="ja-JP" altLang="ja-JP" sz="16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3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06437" y="446489"/>
            <a:ext cx="8904849" cy="4534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indent="-90170" algn="just">
              <a:lnSpc>
                <a:spcPct val="150000"/>
              </a:lnSpc>
            </a:pPr>
            <a:r>
              <a:rPr lang="ja-JP" altLang="ja-JP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交流</a:t>
            </a:r>
            <a:r>
              <a:rPr lang="ja-JP" altLang="ja-JP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促進機能</a:t>
            </a:r>
          </a:p>
          <a:p>
            <a:pPr marL="82550" indent="-82550" algn="just">
              <a:lnSpc>
                <a:spcPct val="150000"/>
              </a:lnSpc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　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人が歩く公共空間と民間都市開発の低層部における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空間づくり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では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そのエリアで活動する人にとって有益な機能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があり、かつ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独自のアイデンティティ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を出していく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こと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エリア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の価値を高める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観点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から、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今後のまちづくりにおいて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極めて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重要である。</a:t>
            </a:r>
          </a:p>
          <a:p>
            <a:pPr marL="82550" indent="-82550" algn="just">
              <a:lnSpc>
                <a:spcPts val="1300"/>
              </a:lnSpc>
            </a:pP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ct val="150000"/>
              </a:lnSpc>
            </a:pP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　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ビジネス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優秀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で信頼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できる人のネットワーク構築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は極めて重要であり、リモートでのやり取りが社会的に浸透してきているものの、そういった人が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集まれる場所の重要性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は今後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も一層高まる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</a:p>
          <a:p>
            <a:pPr marL="82550" indent="-82550" algn="just">
              <a:lnSpc>
                <a:spcPts val="1300"/>
              </a:lnSpc>
            </a:pP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ct val="150000"/>
              </a:lnSpc>
            </a:pP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　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公共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空間では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、歩行者と自動車の分離はもとより、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一定の高い質が重要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である。また、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民間都市開発の低層部に</a:t>
            </a:r>
            <a:r>
              <a:rPr lang="ja-JP" altLang="en-US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賃料負担力は小さいが</a:t>
            </a:r>
            <a:r>
              <a:rPr lang="ja-JP" altLang="en-US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アイデアや質の高さ、独自性をもつ機能・テナント</a:t>
            </a:r>
            <a:r>
              <a:rPr lang="ja-JP" altLang="en-US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が必要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低層部のビル側の事業リスクを上層階の収益で</a:t>
            </a:r>
            <a:r>
              <a:rPr lang="ja-JP" altLang="en-US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おぎなえるように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、容積緩和などの都市計画的手法により、</a:t>
            </a:r>
            <a:r>
              <a:rPr lang="ja-JP" altLang="en-US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支援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していくことが重要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となる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ct val="150000"/>
              </a:lnSpc>
            </a:pPr>
            <a:endParaRPr lang="ja-JP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17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57200" y="254707"/>
            <a:ext cx="8954814" cy="6137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indent="-90170" algn="just">
              <a:lnSpc>
                <a:spcPct val="150000"/>
              </a:lnSpc>
            </a:pPr>
            <a:r>
              <a:rPr lang="ja-JP" altLang="ja-JP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交通</a:t>
            </a:r>
            <a:r>
              <a:rPr lang="ja-JP" altLang="ja-JP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結節機能</a:t>
            </a:r>
          </a:p>
          <a:p>
            <a:pPr marL="82550" indent="-82550" algn="just">
              <a:lnSpc>
                <a:spcPts val="2500"/>
              </a:lnSpc>
            </a:pP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　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大阪駅は、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現状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では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道路・鉄道などの構造物によって、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人の動線がわかりにくい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などの課題があり、今後の鉄道などの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整備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において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この課題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解決</a:t>
            </a:r>
            <a:r>
              <a:rPr lang="ja-JP" altLang="en-US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重要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である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2500"/>
              </a:lnSpc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各鉄道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会社の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改札間、駅前広場の動線が主動線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となり、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こから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まちへのひろがりを作ることが重要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である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2500"/>
              </a:lnSpc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また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、まちに広がる歩行者動線は、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歩車分離を図る歩行者デッキなどにより、駅を中心に放射方向にかつシンボル的な質をもったもので、広げていくことが重要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である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1300"/>
              </a:lnSpc>
            </a:pPr>
            <a:endParaRPr lang="ja-JP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2500"/>
              </a:lnSpc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　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淀川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左岸線の整備により、高速道路への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アクセス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が向上し、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広域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のアクセスが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飛躍的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高まる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ため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新大阪にこれまで乗り入れて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いない</a:t>
            </a:r>
            <a:r>
              <a:rPr lang="ja-JP" altLang="en-US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高速バス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業者にとって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魅力が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非常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高</a:t>
            </a:r>
            <a:r>
              <a:rPr lang="ja-JP" altLang="en-US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まる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考えられる。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1300"/>
              </a:lnSpc>
            </a:pPr>
            <a:endParaRPr lang="ja-JP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2500"/>
              </a:lnSpc>
            </a:pP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鉄道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・道路を乗り継ぐ交通結節点を利用する人に対するサービスの最大化を考えて検討すべき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ある。インバウンドは低迷しているが、今後必ず復活してくるため、空港からの動線と新幹線ネットワークの接続点である新大阪においては、単なる乗り換え機能だけでなく、２４時間化対応など、都市開発側でも対応できるように備えるべきである。例えば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関西国際空港などの空港のコンセッションなども参考にしつつ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、広域の交通を集め（適切な規模の確保、バスの発着料を抑えるなど）、人を集めることと、集めた人に対するサービスを高めてもらいたい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1300"/>
              </a:lnSpc>
            </a:pPr>
            <a:endParaRPr lang="ja-JP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2500"/>
              </a:lnSpc>
            </a:pP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ロボット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、ＡＩ、センシング（カメラ、認証）、自動運転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など</a:t>
            </a:r>
            <a:r>
              <a:rPr lang="ja-JP" altLang="en-US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の技術進歩により、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人手の不足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、サービスの維持・向上（案内、決済）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人の流れや施設混雑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状況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把握など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に対する取り組みが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進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められて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おり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年後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の技術を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現時点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で見通すのは難しいものの、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新大阪においても、導入していくべき内容は多い</a:t>
            </a:r>
            <a:r>
              <a:rPr lang="ja-JP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ja-JP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53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04497" y="383679"/>
            <a:ext cx="8891751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indent="-82550"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都市</a:t>
            </a:r>
            <a:r>
              <a:rPr lang="ja-JP" altLang="ja-JP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空間機能</a:t>
            </a:r>
          </a:p>
          <a:p>
            <a:pPr marL="82550" indent="-82550" algn="just">
              <a:lnSpc>
                <a:spcPts val="2500"/>
              </a:lnSpc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　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民間の開発区域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はもとより、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公共的な空間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（歩道、歩行者デッキ、オープン空間）においても、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空間として、質の高さが必要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1300"/>
              </a:lnSpc>
              <a:spcAft>
                <a:spcPts val="0"/>
              </a:spcAft>
            </a:pPr>
            <a:endParaRPr lang="ja-JP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2500"/>
              </a:lnSpc>
              <a:spcAft>
                <a:spcPts val="0"/>
              </a:spcAft>
            </a:pP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整然とした大きい空間だけでなく、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雑然とした空間（清潔で安全が前提）も必要であり、意図的に作り出す取り組みが必要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</a:p>
          <a:p>
            <a:pPr marL="82550" indent="-82550" algn="just">
              <a:lnSpc>
                <a:spcPts val="1300"/>
              </a:lnSpc>
              <a:spcAft>
                <a:spcPts val="0"/>
              </a:spcAft>
            </a:pPr>
            <a:endParaRPr lang="ja-JP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2500"/>
              </a:lnSpc>
              <a:spcAft>
                <a:spcPts val="0"/>
              </a:spcAft>
            </a:pP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　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大阪の空間が大きく変わるのであれば、コンセンサスを得るため</a:t>
            </a:r>
            <a:r>
              <a:rPr lang="ja-JP" altLang="ja-JP" sz="16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のわかりやすさ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が重要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。新大阪は土木構造物の影響により空間的に把握しづらいので、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３Ｄモデルも活用しながら、人の空間、都市の空間がどう変わるのかを示せるようにしていく必要がある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</a:p>
          <a:p>
            <a:pPr marL="82550" indent="-82550" algn="just">
              <a:lnSpc>
                <a:spcPts val="1300"/>
              </a:lnSpc>
              <a:spcAft>
                <a:spcPts val="0"/>
              </a:spcAft>
            </a:pPr>
            <a:endParaRPr lang="ja-JP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2500"/>
              </a:lnSpc>
              <a:spcAft>
                <a:spcPts val="0"/>
              </a:spcAft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　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新大阪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空間的にどういう質のあるものを備えて変わるのかという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ことが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、重要な観点。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ts val="2500"/>
              </a:lnSpc>
            </a:pPr>
            <a:endParaRPr lang="ja-JP" altLang="en-US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82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14313" y="455259"/>
            <a:ext cx="7294729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altLang="ja-JP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■シンガポール</a:t>
            </a:r>
            <a:r>
              <a:rPr lang="ja-JP" altLang="ja-JP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政府</a:t>
            </a:r>
            <a:r>
              <a:rPr lang="ja-JP" altLang="en-US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機関との意見交換会（</a:t>
            </a:r>
            <a:r>
              <a:rPr lang="en-US" altLang="ja-JP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Web</a:t>
            </a:r>
            <a:r>
              <a:rPr lang="ja-JP" altLang="en-US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）概要</a:t>
            </a:r>
            <a:endParaRPr lang="ja-JP" altLang="ja-JP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endParaRPr lang="ja-JP" altLang="ja-JP" sz="16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93224" y="957961"/>
            <a:ext cx="828675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indent="-8255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　時 ：令和</a:t>
            </a:r>
            <a:r>
              <a:rPr lang="en-US" altLang="ja-JP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　９月２４日　</a:t>
            </a:r>
            <a:r>
              <a:rPr lang="en-US" altLang="ja-JP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14</a:t>
            </a:r>
            <a:r>
              <a:rPr lang="ja-JP" altLang="en-US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</a:t>
            </a:r>
            <a:r>
              <a:rPr lang="en-US" altLang="ja-JP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~16</a:t>
            </a:r>
            <a:r>
              <a:rPr lang="ja-JP" altLang="en-US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</a:t>
            </a:r>
            <a:endParaRPr lang="en-US" altLang="ja-JP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ct val="150000"/>
              </a:lnSpc>
              <a:spcAft>
                <a:spcPts val="0"/>
              </a:spcAft>
            </a:pPr>
            <a:endParaRPr lang="en-US" altLang="ja-JP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相手方：シンガポール政府機関　</a:t>
            </a:r>
            <a:endParaRPr lang="en-US" altLang="ja-JP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CLC</a:t>
            </a:r>
            <a:r>
              <a:rPr lang="ja-JP" altLang="en-US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（暮らしやすい都市センター）：５名</a:t>
            </a:r>
            <a:endParaRPr lang="en-US" altLang="ja-JP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URA</a:t>
            </a:r>
            <a:r>
              <a:rPr lang="ja-JP" altLang="en-US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（都市再開発庁）：４名</a:t>
            </a:r>
            <a:endParaRPr lang="en-US" altLang="ja-JP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ct val="150000"/>
              </a:lnSpc>
              <a:spcAft>
                <a:spcPts val="0"/>
              </a:spcAft>
            </a:pPr>
            <a:endParaRPr lang="en-US" altLang="ja-JP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内　容 ：・「新大阪駅周辺地域　まちづくり方針の骨格」につい</a:t>
            </a: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て</a:t>
            </a:r>
            <a:endParaRPr lang="en-US" altLang="ja-JP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・「シンガポールの都市計画システムとジュロンレイク地区」について</a:t>
            </a:r>
            <a:endParaRPr lang="en-US" altLang="ja-JP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2550" indent="-8255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・双方のまちづくりについて意見交換</a:t>
            </a:r>
            <a:endParaRPr lang="en-US" altLang="ja-JP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109" y="601263"/>
            <a:ext cx="3595687" cy="2696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8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1308</Words>
  <Application>Microsoft Office PowerPoint</Application>
  <PresentationFormat>A4 210 x 297 mm</PresentationFormat>
  <Paragraphs>60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Meiryo UI</vt:lpstr>
      <vt:lpstr>ＭＳ Ｐゴシック</vt:lpstr>
      <vt:lpstr>游ゴシック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2020-10-05T10:21:17Z</dcterms:modified>
</cp:coreProperties>
</file>