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386" r:id="rId2"/>
    <p:sldId id="387" r:id="rId3"/>
    <p:sldId id="388" r:id="rId4"/>
  </p:sldIdLst>
  <p:sldSz cx="9906000" cy="6858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0"/>
    <a:srgbClr val="FF0000"/>
    <a:srgbClr val="364C97"/>
    <a:srgbClr val="FCDD8E"/>
    <a:srgbClr val="FF9900"/>
    <a:srgbClr val="009900"/>
    <a:srgbClr val="2F212B"/>
    <a:srgbClr val="F8F8F8"/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4" autoAdjust="0"/>
    <p:restoredTop sz="94333" autoAdjust="0"/>
  </p:normalViewPr>
  <p:slideViewPr>
    <p:cSldViewPr snapToGrid="0">
      <p:cViewPr varScale="1">
        <p:scale>
          <a:sx n="74" d="100"/>
          <a:sy n="74" d="100"/>
        </p:scale>
        <p:origin x="10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448" cy="49783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643" y="1"/>
            <a:ext cx="2945448" cy="49783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AE1ED69D-14A1-4DF3-877B-7764995197C4}" type="datetimeFigureOut">
              <a:rPr kumimoji="1" lang="ja-JP" altLang="en-US" smtClean="0"/>
              <a:t>2020/10/5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45448" cy="497838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643" y="9428800"/>
            <a:ext cx="2945448" cy="497838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0D293A45-D09E-4FB2-92A3-18F17EB11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6885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6400" cy="496887"/>
          </a:xfrm>
          <a:prstGeom prst="rect">
            <a:avLst/>
          </a:prstGeom>
        </p:spPr>
        <p:txBody>
          <a:bodyPr vert="horz" lIns="91393" tIns="45696" rIns="91393" bIns="4569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90" y="1"/>
            <a:ext cx="2946400" cy="496887"/>
          </a:xfrm>
          <a:prstGeom prst="rect">
            <a:avLst/>
          </a:prstGeom>
        </p:spPr>
        <p:txBody>
          <a:bodyPr vert="horz" lIns="91393" tIns="45696" rIns="91393" bIns="45696" rtlCol="0"/>
          <a:lstStyle>
            <a:lvl1pPr algn="r">
              <a:defRPr sz="1200"/>
            </a:lvl1pPr>
          </a:lstStyle>
          <a:p>
            <a:fld id="{C0985EF9-88FF-43B0-95B4-EB3CAD744870}" type="datetimeFigureOut">
              <a:rPr kumimoji="1" lang="ja-JP" altLang="en-US" smtClean="0"/>
              <a:t>2020/10/5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3" tIns="45696" rIns="91393" bIns="4569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3" y="4776792"/>
            <a:ext cx="5438775" cy="3908425"/>
          </a:xfrm>
          <a:prstGeom prst="rect">
            <a:avLst/>
          </a:prstGeom>
        </p:spPr>
        <p:txBody>
          <a:bodyPr vert="horz" lIns="91393" tIns="45696" rIns="91393" bIns="4569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29751"/>
            <a:ext cx="2946400" cy="496887"/>
          </a:xfrm>
          <a:prstGeom prst="rect">
            <a:avLst/>
          </a:prstGeom>
        </p:spPr>
        <p:txBody>
          <a:bodyPr vert="horz" lIns="91393" tIns="45696" rIns="91393" bIns="4569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90" y="9429751"/>
            <a:ext cx="2946400" cy="496887"/>
          </a:xfrm>
          <a:prstGeom prst="rect">
            <a:avLst/>
          </a:prstGeom>
        </p:spPr>
        <p:txBody>
          <a:bodyPr vert="horz" lIns="91393" tIns="45696" rIns="91393" bIns="45696" rtlCol="0" anchor="b"/>
          <a:lstStyle>
            <a:lvl1pPr algn="r">
              <a:defRPr sz="1200"/>
            </a:lvl1pPr>
          </a:lstStyle>
          <a:p>
            <a:fld id="{810741BC-D784-4F40-9D2A-2F51B9320C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16204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5120-80E0-403B-ABC2-5CDE91A004E8}" type="datetime1">
              <a:rPr kumimoji="1" lang="ja-JP" altLang="en-US" smtClean="0"/>
              <a:t>2020/10/5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8C3E-9E0F-49CE-9D32-3D7344D3A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48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E698-EE9A-4483-880F-71E50AA0359F}" type="datetime1">
              <a:rPr kumimoji="1" lang="ja-JP" altLang="en-US" smtClean="0"/>
              <a:t>2020/10/5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8C3E-9E0F-49CE-9D32-3D7344D3A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6378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1108-38C2-48CA-BCFA-23F026B815EA}" type="datetime1">
              <a:rPr kumimoji="1" lang="ja-JP" altLang="en-US" smtClean="0"/>
              <a:t>2020/10/5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8C3E-9E0F-49CE-9D32-3D7344D3A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57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E506-3F99-4D14-BA93-CAC3AB43842A}" type="datetime1">
              <a:rPr kumimoji="1" lang="ja-JP" altLang="en-US" smtClean="0"/>
              <a:t>2020/10/5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8C3E-9E0F-49CE-9D32-3D7344D3A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7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5588-AC95-40B3-BB03-DAB24FB67A5F}" type="datetime1">
              <a:rPr kumimoji="1" lang="ja-JP" altLang="en-US" smtClean="0"/>
              <a:t>2020/10/5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8C3E-9E0F-49CE-9D32-3D7344D3A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5983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354E-00D8-4C11-812C-2FCA061A3CA1}" type="datetime1">
              <a:rPr kumimoji="1" lang="ja-JP" altLang="en-US" smtClean="0"/>
              <a:t>2020/10/5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8C3E-9E0F-49CE-9D32-3D7344D3A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548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A289-DC24-4DE3-8D88-2900E862A3F5}" type="datetime1">
              <a:rPr kumimoji="1" lang="ja-JP" altLang="en-US" smtClean="0"/>
              <a:t>2020/10/5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8C3E-9E0F-49CE-9D32-3D7344D3A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95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C1BE-FE08-4FF0-9551-4FE56FD8EF05}" type="datetime1">
              <a:rPr kumimoji="1" lang="ja-JP" altLang="en-US" smtClean="0"/>
              <a:t>2020/10/5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8C3E-9E0F-49CE-9D32-3D7344D3A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55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E62A-30F4-4275-BBAC-6AC11E8F6D0F}" type="datetime1">
              <a:rPr kumimoji="1" lang="ja-JP" altLang="en-US" smtClean="0"/>
              <a:t>2020/10/5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8C3E-9E0F-49CE-9D32-3D7344D3A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89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0FB3-3E9E-425B-ABF4-C04C7C0002D1}" type="datetime1">
              <a:rPr kumimoji="1" lang="ja-JP" altLang="en-US" smtClean="0"/>
              <a:t>2020/10/5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8C3E-9E0F-49CE-9D32-3D7344D3A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68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6549-968C-4531-9D7B-CF26D7198481}" type="datetime1">
              <a:rPr kumimoji="1" lang="ja-JP" altLang="en-US" smtClean="0"/>
              <a:t>2020/10/5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8C3E-9E0F-49CE-9D32-3D7344D3A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33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82A7-05B9-42DD-97BE-970A2C98E9F6}" type="datetime1">
              <a:rPr kumimoji="1" lang="ja-JP" altLang="en-US" smtClean="0"/>
              <a:t>2020/10/5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78C3E-9E0F-49CE-9D32-3D7344D3A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385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6033" y="2939603"/>
            <a:ext cx="8420100" cy="738664"/>
          </a:xfr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 smtClean="0"/>
              <a:t>新大阪駅周辺地域のプロモーション等について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784705" y="60059"/>
            <a:ext cx="105970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/>
              <a:t>資料２</a:t>
            </a:r>
            <a:r>
              <a:rPr kumimoji="1" lang="en-US" altLang="ja-JP" sz="1600" dirty="0" smtClean="0"/>
              <a:t>-</a:t>
            </a:r>
            <a:r>
              <a:rPr kumimoji="1" lang="ja-JP" altLang="en-US" sz="1600" dirty="0" smtClean="0"/>
              <a:t>１</a:t>
            </a:r>
            <a:endParaRPr kumimoji="1" lang="ja-JP" altLang="en-US" sz="16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370186" y="6993661"/>
            <a:ext cx="2228850" cy="365125"/>
          </a:xfrm>
        </p:spPr>
        <p:txBody>
          <a:bodyPr/>
          <a:lstStyle/>
          <a:p>
            <a:fld id="{E0378C3E-9E0F-49CE-9D32-3D7344D3A22C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19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124529" y="546284"/>
            <a:ext cx="9680239" cy="1564562"/>
          </a:xfrm>
          <a:prstGeom prst="roundRect">
            <a:avLst>
              <a:gd name="adj" fmla="val 8602"/>
            </a:avLst>
          </a:prstGeom>
          <a:solidFill>
            <a:schemeClr val="accent1">
              <a:lumMod val="20000"/>
              <a:lumOff val="80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6163" y="558298"/>
            <a:ext cx="1358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≪目　的≫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1649" y="5403"/>
            <a:ext cx="99060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</a:rPr>
              <a:t>新大阪駅周辺地域の</a:t>
            </a:r>
            <a:r>
              <a:rPr lang="ja-JP" altLang="en-US" sz="2000" b="1" dirty="0" smtClean="0">
                <a:solidFill>
                  <a:schemeClr val="bg1"/>
                </a:solidFill>
              </a:rPr>
              <a:t>プロモーション等の</a:t>
            </a:r>
            <a:r>
              <a:rPr lang="ja-JP" altLang="en-US" sz="2000" b="1" dirty="0">
                <a:solidFill>
                  <a:schemeClr val="bg1"/>
                </a:solidFill>
              </a:rPr>
              <a:t>進め方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5718299" y="2645274"/>
            <a:ext cx="4606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●多様なプロモーション　　　　　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1187570" y="678458"/>
            <a:ext cx="79249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lnSpc>
                <a:spcPct val="150000"/>
              </a:lnSpc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「新大阪駅周辺地域の動きを広く知ってもらう」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7313" indent="-87313">
              <a:lnSpc>
                <a:spcPct val="1500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ととも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7313" indent="-87313">
              <a:lnSpc>
                <a:spcPct val="1500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民間都市開発等の機運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醸成や実現」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へつなげていく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テキスト ボックス 2"/>
          <p:cNvSpPr txBox="1">
            <a:spLocks noChangeArrowheads="1"/>
          </p:cNvSpPr>
          <p:nvPr/>
        </p:nvSpPr>
        <p:spPr bwMode="auto">
          <a:xfrm>
            <a:off x="913527" y="6467883"/>
            <a:ext cx="3079924" cy="2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72000" tIns="0" rIns="72000" bIns="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000" b="1" kern="1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図：今後のまちづくりの進め方</a:t>
            </a:r>
            <a:endParaRPr lang="en-US" altLang="ja-JP" sz="1000" b="1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en-US" sz="1000" b="1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（「まちづくり方針の骨格」より）</a:t>
            </a:r>
            <a:endParaRPr lang="ja-JP" sz="10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5745636" y="3899080"/>
            <a:ext cx="46067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●アジア・世界とつながるための、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情報発信手法の検討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7313" indent="-87313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5728532" y="5719197"/>
            <a:ext cx="4606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●アジア・世界からの企業進出や投資を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呼びこむプロモーション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5749466" y="5014298"/>
            <a:ext cx="4606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●民間のアクションやプロジェクトに繋げる、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7313" indent="-87313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新大阪駅周辺地域のまちのプロモーション　　　　　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8C3E-9E0F-49CE-9D32-3D7344D3A22C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5735742" y="3262703"/>
            <a:ext cx="4606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●様々な分野の方との意見交換　　　　　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4" name="図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63" y="2161498"/>
            <a:ext cx="5813305" cy="425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6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185803" y="4856839"/>
            <a:ext cx="5071997" cy="1917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225" y="465429"/>
            <a:ext cx="42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■当面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取り組み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4120" y="5239433"/>
            <a:ext cx="50132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新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大阪駅周辺地域を知ってもらう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7313" indent="-87313"/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・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海外への情報発信の手法を知る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7313" indent="-87313"/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多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国籍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のまちづくりについて知る</a:t>
            </a:r>
            <a:endParaRPr kumimoji="1"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7313" indent="-87313"/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・企業進出や投資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の取り込みにつなげる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7313" indent="-87313"/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　　　　</a:t>
            </a:r>
            <a:endParaRPr kumimoji="1"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1649" y="5403"/>
            <a:ext cx="99060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solidFill>
                  <a:schemeClr val="bg1"/>
                </a:solidFill>
              </a:rPr>
              <a:t>当面のプロモーション等の取り組み状況と今後のうごき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215897" y="796395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取組みの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状況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と今後の予定</a:t>
            </a:r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8565689" y="644670"/>
            <a:ext cx="134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◆実施中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◇実施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検討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60924" y="1200338"/>
            <a:ext cx="9672422" cy="1881389"/>
            <a:chOff x="141371" y="3086422"/>
            <a:chExt cx="9672422" cy="1881389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141371" y="3086422"/>
              <a:ext cx="9672422" cy="1685924"/>
              <a:chOff x="171990" y="3072178"/>
              <a:chExt cx="9672422" cy="1685924"/>
            </a:xfrm>
          </p:grpSpPr>
          <p:grpSp>
            <p:nvGrpSpPr>
              <p:cNvPr id="3" name="グループ化 2"/>
              <p:cNvGrpSpPr/>
              <p:nvPr/>
            </p:nvGrpSpPr>
            <p:grpSpPr>
              <a:xfrm>
                <a:off x="171990" y="3084306"/>
                <a:ext cx="9672422" cy="1673796"/>
                <a:chOff x="171990" y="3084306"/>
                <a:chExt cx="9672422" cy="1673796"/>
              </a:xfrm>
            </p:grpSpPr>
            <p:sp>
              <p:nvSpPr>
                <p:cNvPr id="52" name="正方形/長方形 51"/>
                <p:cNvSpPr/>
                <p:nvPr/>
              </p:nvSpPr>
              <p:spPr>
                <a:xfrm>
                  <a:off x="171990" y="3084306"/>
                  <a:ext cx="5096696" cy="167379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540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角丸四角形 34"/>
                <p:cNvSpPr/>
                <p:nvPr/>
              </p:nvSpPr>
              <p:spPr>
                <a:xfrm>
                  <a:off x="5291725" y="3084318"/>
                  <a:ext cx="4409487" cy="1673784"/>
                </a:xfrm>
                <a:prstGeom prst="roundRect">
                  <a:avLst>
                    <a:gd name="adj" fmla="val 0"/>
                  </a:avLst>
                </a:pr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テキスト ボックス 42"/>
                <p:cNvSpPr txBox="1"/>
                <p:nvPr/>
              </p:nvSpPr>
              <p:spPr>
                <a:xfrm>
                  <a:off x="5477543" y="3129894"/>
                  <a:ext cx="4366869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6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◆教育機関運営者の会合での</a:t>
                  </a:r>
                  <a:r>
                    <a:rPr kumimoji="1" lang="en-US" altLang="ja-JP" sz="16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PR</a:t>
                  </a:r>
                  <a:r>
                    <a:rPr kumimoji="1" lang="ja-JP" altLang="en-US" sz="16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（対象</a:t>
                  </a:r>
                  <a:r>
                    <a:rPr kumimoji="1" lang="en-US" altLang="ja-JP" sz="16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20</a:t>
                  </a:r>
                  <a:r>
                    <a:rPr lang="ja-JP" altLang="en-US" sz="1600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名</a:t>
                  </a:r>
                  <a:r>
                    <a:rPr kumimoji="1" lang="ja-JP" altLang="en-US" sz="16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）</a:t>
                  </a:r>
                  <a:endParaRPr kumimoji="1" lang="en-US" altLang="ja-JP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  <a:p>
                  <a:r>
                    <a:rPr kumimoji="1" lang="ja-JP" altLang="en-US" sz="16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◇広報資料の作成及び配架</a:t>
                  </a:r>
                  <a:endParaRPr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  <a:p>
                  <a:r>
                    <a:rPr lang="ja-JP" altLang="en-US" sz="1600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◇</a:t>
                  </a:r>
                  <a:r>
                    <a:rPr kumimoji="1" lang="ja-JP" altLang="en-US" sz="16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広告媒体の活用</a:t>
                  </a:r>
                  <a:endParaRPr kumimoji="1" lang="en-US" altLang="ja-JP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  <a:p>
                  <a:pPr marL="177800" indent="-177800"/>
                  <a:r>
                    <a:rPr kumimoji="1" lang="ja-JP" altLang="en-US" sz="16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◇ターゲット</a:t>
                  </a:r>
                  <a:r>
                    <a:rPr lang="ja-JP" altLang="en-US" sz="16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を見据えたシンポジウム・セミナーなどの実施（</a:t>
                  </a:r>
                  <a:r>
                    <a:rPr lang="en-US" altLang="ja-JP" sz="16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Web</a:t>
                  </a:r>
                  <a:r>
                    <a:rPr lang="ja-JP" altLang="en-US" sz="16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等も活用）</a:t>
                  </a:r>
                  <a:endParaRPr lang="en-US" altLang="ja-JP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  <a:p>
                  <a:r>
                    <a:rPr lang="ja-JP" altLang="en-US" sz="16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　　</a:t>
                  </a:r>
                  <a:r>
                    <a:rPr lang="en-US" altLang="ja-JP" sz="16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《</a:t>
                  </a:r>
                  <a:r>
                    <a:rPr lang="ja-JP" altLang="en-US" sz="16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今後の社会情勢を見ながら検討</a:t>
                  </a:r>
                  <a:r>
                    <a:rPr lang="en-US" altLang="ja-JP" sz="16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》</a:t>
                  </a:r>
                  <a:endParaRPr kumimoji="1" lang="en-US" altLang="ja-JP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sp>
            <p:nvSpPr>
              <p:cNvPr id="49" name="テキスト ボックス 48"/>
              <p:cNvSpPr txBox="1"/>
              <p:nvPr/>
            </p:nvSpPr>
            <p:spPr>
              <a:xfrm>
                <a:off x="171990" y="3072178"/>
                <a:ext cx="46121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b="1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≪会議・配架・広告媒体などを活用した情報の拡散</a:t>
                </a:r>
                <a:r>
                  <a:rPr kumimoji="1" lang="ja-JP" altLang="en-US" sz="1600" b="1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≫</a:t>
                </a:r>
                <a:endParaRPr kumimoji="1"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51" name="テキスト ボックス 50"/>
            <p:cNvSpPr txBox="1"/>
            <p:nvPr/>
          </p:nvSpPr>
          <p:spPr>
            <a:xfrm>
              <a:off x="327142" y="3398151"/>
              <a:ext cx="523016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/>
              <a:r>
                <a:rPr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・新大阪駅周辺</a:t>
              </a:r>
              <a:r>
                <a:rPr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地域（十三駅、新大阪駅、</a:t>
              </a:r>
              <a:r>
                <a:rPr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淡路駅周辺）</a:t>
              </a:r>
              <a:endPara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177800" indent="-177800"/>
              <a:r>
                <a:rPr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 の取り組みを幅広く拡散</a:t>
              </a:r>
              <a:endPara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177800" indent="-177800"/>
              <a:r>
                <a:rPr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・新</a:t>
              </a:r>
              <a:r>
                <a:rPr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大阪駅周辺地域の</a:t>
              </a:r>
              <a:r>
                <a:rPr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動きを知</a:t>
              </a:r>
              <a:r>
                <a:rPr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り</a:t>
              </a:r>
              <a:r>
                <a:rPr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、興味を持ってもらう</a:t>
              </a:r>
              <a:endPara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　　　　　　　　　　　　　　　　　　　　　　　　</a:t>
              </a:r>
              <a:endPara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　　</a:t>
              </a:r>
              <a:r>
                <a:rPr lang="en-US" altLang="ja-JP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endPara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　</a:t>
              </a:r>
              <a:endPara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42" name="角丸四角形 41"/>
          <p:cNvSpPr/>
          <p:nvPr/>
        </p:nvSpPr>
        <p:spPr>
          <a:xfrm>
            <a:off x="5286375" y="4853106"/>
            <a:ext cx="4414837" cy="1920808"/>
          </a:xfrm>
          <a:prstGeom prst="roundRect">
            <a:avLst>
              <a:gd name="adj" fmla="val 0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501164" y="4879417"/>
            <a:ext cx="41055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◆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JETORO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シンガポールとの意見交換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◆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シンガポール政府機関との意見交換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（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会議）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CLC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（暮らしやすい都市センター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URA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（都市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開発庁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　　　　　　　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 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◇海外企業や在日商工会等との意見交換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31440" y="4902307"/>
            <a:ext cx="4851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≪海外からの投資につなげる情報発信手法の検討</a:t>
            </a:r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≫</a:t>
            </a:r>
            <a:endParaRPr kumimoji="1"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03863" y="806793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プロモーションの手法とねらい</a:t>
            </a:r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792489" y="550155"/>
            <a:ext cx="2849890" cy="197168"/>
          </a:xfrm>
          <a:prstGeom prst="roundRect">
            <a:avLst>
              <a:gd name="adj" fmla="val 1204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1200" b="1" u="sng" dirty="0" smtClean="0"/>
              <a:t>実施した内容の概要については、</a:t>
            </a:r>
            <a:r>
              <a:rPr kumimoji="1" lang="ja-JP" altLang="en-US" sz="1200" b="1" u="sng" dirty="0" smtClean="0"/>
              <a:t>資料</a:t>
            </a:r>
            <a:r>
              <a:rPr kumimoji="1" lang="en-US" altLang="ja-JP" sz="1200" b="1" u="sng" dirty="0" smtClean="0"/>
              <a:t>2</a:t>
            </a:r>
            <a:r>
              <a:rPr lang="en-US" altLang="ja-JP" sz="1200" b="1" u="sng" dirty="0"/>
              <a:t>-</a:t>
            </a:r>
            <a:r>
              <a:rPr kumimoji="1" lang="en-US" altLang="ja-JP" sz="1200" b="1" u="sng" dirty="0" smtClean="0"/>
              <a:t>2</a:t>
            </a:r>
            <a:endParaRPr kumimoji="1" lang="ja-JP" altLang="en-US" sz="1200" b="1" u="sng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173505" y="2929800"/>
            <a:ext cx="9518684" cy="1871106"/>
            <a:chOff x="182528" y="1145348"/>
            <a:chExt cx="9518684" cy="1871106"/>
          </a:xfrm>
        </p:grpSpPr>
        <p:sp>
          <p:nvSpPr>
            <p:cNvPr id="24" name="正方形/長方形 23"/>
            <p:cNvSpPr/>
            <p:nvPr/>
          </p:nvSpPr>
          <p:spPr>
            <a:xfrm>
              <a:off x="182528" y="1149582"/>
              <a:ext cx="5084578" cy="186687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5501164" y="1232363"/>
              <a:ext cx="4076776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◆意見交換</a:t>
              </a:r>
              <a:endPara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47</a:t>
              </a:r>
              <a:r>
                <a:rPr kumimoji="1"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名</a:t>
              </a:r>
              <a:endPara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　　　　</a:t>
              </a:r>
              <a:r>
                <a:rPr kumimoji="1"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（民間 </a:t>
              </a:r>
              <a:r>
                <a:rPr kumimoji="1"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40</a:t>
              </a:r>
              <a:r>
                <a:rPr kumimoji="1"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名、学識 </a:t>
              </a:r>
              <a:r>
                <a:rPr kumimoji="1"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7</a:t>
              </a:r>
              <a:r>
                <a:rPr kumimoji="1"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名）</a:t>
              </a:r>
              <a:endPara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　・</a:t>
              </a:r>
              <a:r>
                <a:rPr lang="zh-TW" altLang="en-US" sz="14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不動産開発、銀行、</a:t>
              </a:r>
              <a:r>
                <a:rPr lang="en-US" altLang="ja-JP" sz="14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ICT</a:t>
              </a:r>
              <a:r>
                <a:rPr lang="ja-JP" altLang="en-US" sz="1400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系</a:t>
              </a:r>
              <a:r>
                <a:rPr lang="ja-JP" altLang="en-US" sz="14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、</a:t>
              </a:r>
              <a:r>
                <a:rPr lang="ja-JP" altLang="en-US" sz="1400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マーケティング等</a:t>
              </a:r>
              <a:endPara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◆社会人学生とのワークショップ（</a:t>
              </a:r>
              <a:r>
                <a:rPr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web</a:t>
              </a:r>
              <a:r>
                <a:rPr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→継続的に実施</a:t>
              </a:r>
              <a:endPara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角丸四角形 13"/>
            <p:cNvSpPr/>
            <p:nvPr/>
          </p:nvSpPr>
          <p:spPr>
            <a:xfrm>
              <a:off x="5291725" y="1145348"/>
              <a:ext cx="4409487" cy="1871106"/>
            </a:xfrm>
            <a:prstGeom prst="roundRect">
              <a:avLst>
                <a:gd name="adj" fmla="val 275"/>
              </a:avLst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207148" y="1149583"/>
              <a:ext cx="46838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≪</a:t>
              </a:r>
              <a:r>
                <a:rPr lang="ja-JP" altLang="en-US" sz="1600" b="1" u="sng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個別・小規模の</a:t>
              </a:r>
              <a:r>
                <a:rPr lang="ja-JP" altLang="en-US" sz="1600" b="1" u="sng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意見</a:t>
              </a:r>
              <a:r>
                <a:rPr lang="ja-JP" altLang="en-US" sz="1600" b="1" u="sng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交換等</a:t>
              </a:r>
              <a:r>
                <a:rPr kumimoji="1" lang="ja-JP" altLang="en-US" sz="1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≫</a:t>
              </a:r>
              <a:endParaRPr kumimoji="1"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82528" y="1548319"/>
              <a:ext cx="54121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1938" indent="-261938"/>
              <a:r>
                <a:rPr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　 ・新大阪駅周辺地域の動きを知ってもらう</a:t>
              </a:r>
              <a:endPara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261938" indent="-261938"/>
              <a:r>
                <a:rPr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　 ・まちづくりに対する</a:t>
              </a:r>
              <a:r>
                <a:rPr kumimoji="1"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アドバイスや情報交換</a:t>
              </a:r>
              <a:endPara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261938" indent="-261938"/>
              <a:r>
                <a:rPr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　 ・</a:t>
              </a:r>
              <a:r>
                <a:rPr kumimoji="1"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さらなる情報の拡散</a:t>
              </a:r>
              <a:endPara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677150" y="6460989"/>
            <a:ext cx="2228850" cy="365125"/>
          </a:xfrm>
        </p:spPr>
        <p:txBody>
          <a:bodyPr/>
          <a:lstStyle/>
          <a:p>
            <a:fld id="{E0378C3E-9E0F-49CE-9D32-3D7344D3A22C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509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</Words>
  <Application>Microsoft Office PowerPoint</Application>
  <PresentationFormat>A4 210 x 297 mm</PresentationFormat>
  <Paragraphs>63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1" baseType="lpstr">
      <vt:lpstr>Meiryo UI</vt:lpstr>
      <vt:lpstr>ＭＳ Ｐゴシック</vt:lpstr>
      <vt:lpstr>游ゴシック</vt:lpstr>
      <vt:lpstr>Arial</vt:lpstr>
      <vt:lpstr>Calibri</vt:lpstr>
      <vt:lpstr>Calibri Light</vt:lpstr>
      <vt:lpstr>Times New Roman</vt:lpstr>
      <vt:lpstr>Office テーマ</vt:lpstr>
      <vt:lpstr>新大阪駅周辺地域のプロモーション等について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2020-10-05T10:20:11Z</dcterms:modified>
</cp:coreProperties>
</file>