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7"/>
  </p:notesMasterIdLst>
  <p:handoutMasterIdLst>
    <p:handoutMasterId r:id="rId8"/>
  </p:handoutMasterIdLst>
  <p:sldIdLst>
    <p:sldId id="320" r:id="rId2"/>
    <p:sldId id="382" r:id="rId3"/>
    <p:sldId id="383" r:id="rId4"/>
    <p:sldId id="384" r:id="rId5"/>
    <p:sldId id="385" r:id="rId6"/>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E0000"/>
    <a:srgbClr val="FF0000"/>
    <a:srgbClr val="364C97"/>
    <a:srgbClr val="FCDD8E"/>
    <a:srgbClr val="FF9900"/>
    <a:srgbClr val="009900"/>
    <a:srgbClr val="2F212B"/>
    <a:srgbClr val="F8F8F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333" autoAdjust="0"/>
  </p:normalViewPr>
  <p:slideViewPr>
    <p:cSldViewPr snapToGrid="0">
      <p:cViewPr varScale="1">
        <p:scale>
          <a:sx n="74" d="100"/>
          <a:sy n="74" d="100"/>
        </p:scale>
        <p:origin x="1008" y="5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AE1ED69D-14A1-4DF3-877B-7764995197C4}" type="datetimeFigureOut">
              <a:rPr kumimoji="1" lang="ja-JP" altLang="en-US" smtClean="0"/>
              <a:t>2020/10/5</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0D293A45-D09E-4FB2-92A3-18F17EB11DD1}" type="slidenum">
              <a:rPr kumimoji="1" lang="ja-JP" altLang="en-US" smtClean="0"/>
              <a:t>‹#›</a:t>
            </a:fld>
            <a:endParaRPr kumimoji="1" lang="ja-JP" altLang="en-US"/>
          </a:p>
        </p:txBody>
      </p:sp>
    </p:spTree>
    <p:extLst>
      <p:ext uri="{BB962C8B-B14F-4D97-AF65-F5344CB8AC3E}">
        <p14:creationId xmlns:p14="http://schemas.microsoft.com/office/powerpoint/2010/main" val="1405688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400" cy="496887"/>
          </a:xfrm>
          <a:prstGeom prst="rect">
            <a:avLst/>
          </a:prstGeom>
        </p:spPr>
        <p:txBody>
          <a:bodyPr vert="horz" lIns="91393" tIns="45696" rIns="91393"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0" y="1"/>
            <a:ext cx="2946400" cy="496887"/>
          </a:xfrm>
          <a:prstGeom prst="rect">
            <a:avLst/>
          </a:prstGeom>
        </p:spPr>
        <p:txBody>
          <a:bodyPr vert="horz" lIns="91393" tIns="45696" rIns="91393" bIns="45696" rtlCol="0"/>
          <a:lstStyle>
            <a:lvl1pPr algn="r">
              <a:defRPr sz="1200"/>
            </a:lvl1pPr>
          </a:lstStyle>
          <a:p>
            <a:fld id="{C0985EF9-88FF-43B0-95B4-EB3CAD744870}" type="datetimeFigureOut">
              <a:rPr kumimoji="1" lang="ja-JP" altLang="en-US" smtClean="0"/>
              <a:t>2020/10/5</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8038"/>
          </a:xfrm>
          <a:prstGeom prst="rect">
            <a:avLst/>
          </a:prstGeom>
          <a:noFill/>
          <a:ln w="12700">
            <a:solidFill>
              <a:prstClr val="black"/>
            </a:solidFill>
          </a:ln>
        </p:spPr>
        <p:txBody>
          <a:bodyPr vert="horz" lIns="91393" tIns="45696" rIns="91393" bIns="45696" rtlCol="0" anchor="ctr"/>
          <a:lstStyle/>
          <a:p>
            <a:endParaRPr lang="ja-JP" altLang="en-US"/>
          </a:p>
        </p:txBody>
      </p:sp>
      <p:sp>
        <p:nvSpPr>
          <p:cNvPr id="5" name="ノート プレースホルダー 4"/>
          <p:cNvSpPr>
            <a:spLocks noGrp="1"/>
          </p:cNvSpPr>
          <p:nvPr>
            <p:ph type="body" sz="quarter" idx="3"/>
          </p:nvPr>
        </p:nvSpPr>
        <p:spPr>
          <a:xfrm>
            <a:off x="679453" y="4776792"/>
            <a:ext cx="5438775" cy="3908425"/>
          </a:xfrm>
          <a:prstGeom prst="rect">
            <a:avLst/>
          </a:prstGeom>
        </p:spPr>
        <p:txBody>
          <a:bodyPr vert="horz" lIns="91393" tIns="45696" rIns="91393" bIns="4569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29751"/>
            <a:ext cx="2946400" cy="496887"/>
          </a:xfrm>
          <a:prstGeom prst="rect">
            <a:avLst/>
          </a:prstGeom>
        </p:spPr>
        <p:txBody>
          <a:bodyPr vert="horz" lIns="91393" tIns="45696" rIns="91393"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0" y="9429751"/>
            <a:ext cx="2946400" cy="496887"/>
          </a:xfrm>
          <a:prstGeom prst="rect">
            <a:avLst/>
          </a:prstGeom>
        </p:spPr>
        <p:txBody>
          <a:bodyPr vert="horz" lIns="91393" tIns="45696" rIns="91393" bIns="45696" rtlCol="0" anchor="b"/>
          <a:lstStyle>
            <a:lvl1pPr algn="r">
              <a:defRPr sz="1200"/>
            </a:lvl1pPr>
          </a:lstStyle>
          <a:p>
            <a:fld id="{810741BC-D784-4F40-9D2A-2F51B9320CD5}" type="slidenum">
              <a:rPr kumimoji="1" lang="ja-JP" altLang="en-US" smtClean="0"/>
              <a:t>‹#›</a:t>
            </a:fld>
            <a:endParaRPr kumimoji="1" lang="ja-JP" altLang="en-US"/>
          </a:p>
        </p:txBody>
      </p:sp>
    </p:spTree>
    <p:extLst>
      <p:ext uri="{BB962C8B-B14F-4D97-AF65-F5344CB8AC3E}">
        <p14:creationId xmlns:p14="http://schemas.microsoft.com/office/powerpoint/2010/main" val="921620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a:t>
            </a:fld>
            <a:endParaRPr kumimoji="1" lang="ja-JP" altLang="en-US"/>
          </a:p>
        </p:txBody>
      </p:sp>
    </p:spTree>
    <p:extLst>
      <p:ext uri="{BB962C8B-B14F-4D97-AF65-F5344CB8AC3E}">
        <p14:creationId xmlns:p14="http://schemas.microsoft.com/office/powerpoint/2010/main" val="284268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6448968-812C-4F9C-A16B-34895142491B}"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21548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7B0E41-BC14-42CC-98B0-056445262DC7}"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111637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BCFBED-A70C-499D-9803-741FDC93C1AB}"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1357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512B04C-71C0-45B3-913A-42A37BB5A061}"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5397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9D6087D-9529-471B-BC82-C1CDE625A327}"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77598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83F4DF-5451-4EFC-8C70-34F6DAC1B74D}" type="datetime1">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73054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35428FC-D6C0-4F8E-8003-562C3C72E9A3}" type="datetime1">
              <a:rPr kumimoji="1" lang="ja-JP" altLang="en-US" smtClean="0"/>
              <a:t>2020/10/5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113495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3CB64B3-3D8D-42CE-9F61-97910616B84C}" type="datetime1">
              <a:rPr kumimoji="1" lang="ja-JP" altLang="en-US" smtClean="0"/>
              <a:t>2020/10/5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20255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CFC2D-D9DA-4101-A8B8-4528AE76A858}" type="datetime1">
              <a:rPr kumimoji="1" lang="ja-JP" altLang="en-US" smtClean="0"/>
              <a:t>2020/10/5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23889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D96072-A4BD-4C9E-B928-77F5A2D76E06}" type="datetime1">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88568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0D56F5C-14C9-449A-A8A5-2E641092D6F8}" type="datetime1">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25533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58CEE-EAC8-4FAD-88B7-862E5EEA2620}" type="datetime1">
              <a:rPr kumimoji="1" lang="ja-JP" altLang="en-US" smtClean="0"/>
              <a:t>2020/10/5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323856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33" y="2293272"/>
            <a:ext cx="8420100" cy="1384995"/>
          </a:xfrm>
        </p:spPr>
        <p:txBody>
          <a:bodyPr>
            <a:spAutoFit/>
          </a:bodyPr>
          <a:lstStyle/>
          <a:p>
            <a:pPr>
              <a:lnSpc>
                <a:spcPct val="150000"/>
              </a:lnSpc>
            </a:pPr>
            <a:r>
              <a:rPr lang="ja-JP" altLang="en-US" sz="2800" dirty="0" smtClean="0"/>
              <a:t>新大阪駅周辺地域のまちづくりのこれまでのうごきと</a:t>
            </a:r>
            <a:r>
              <a:rPr lang="en-US" altLang="ja-JP" sz="2800" dirty="0" smtClean="0"/>
              <a:t/>
            </a:r>
            <a:br>
              <a:rPr lang="en-US" altLang="ja-JP" sz="2800" dirty="0" smtClean="0"/>
            </a:br>
            <a:r>
              <a:rPr lang="ja-JP" altLang="en-US" sz="2800" dirty="0"/>
              <a:t>今後</a:t>
            </a:r>
            <a:r>
              <a:rPr lang="ja-JP" altLang="en-US" sz="2800" dirty="0" smtClean="0"/>
              <a:t>の取り組み</a:t>
            </a:r>
            <a:endParaRPr kumimoji="1" lang="ja-JP" altLang="en-US" sz="2800" dirty="0"/>
          </a:p>
        </p:txBody>
      </p:sp>
      <p:sp>
        <p:nvSpPr>
          <p:cNvPr id="6" name="テキスト ボックス 5"/>
          <p:cNvSpPr txBox="1"/>
          <p:nvPr/>
        </p:nvSpPr>
        <p:spPr>
          <a:xfrm>
            <a:off x="8784705" y="60059"/>
            <a:ext cx="1059707" cy="338554"/>
          </a:xfrm>
          <a:prstGeom prst="rect">
            <a:avLst/>
          </a:prstGeom>
          <a:solidFill>
            <a:schemeClr val="bg1"/>
          </a:solidFill>
          <a:ln>
            <a:solidFill>
              <a:schemeClr val="tx1"/>
            </a:solidFill>
          </a:ln>
        </p:spPr>
        <p:txBody>
          <a:bodyPr wrap="square" rtlCol="0">
            <a:spAutoFit/>
          </a:bodyPr>
          <a:lstStyle/>
          <a:p>
            <a:pPr algn="ctr"/>
            <a:r>
              <a:rPr kumimoji="1" lang="ja-JP" altLang="en-US" sz="1600" dirty="0" smtClean="0"/>
              <a:t>資料１</a:t>
            </a:r>
            <a:endParaRPr kumimoji="1" lang="ja-JP" altLang="en-US" sz="1600" dirty="0"/>
          </a:p>
        </p:txBody>
      </p:sp>
      <p:sp>
        <p:nvSpPr>
          <p:cNvPr id="5" name="スライド番号プレースホルダー 4"/>
          <p:cNvSpPr>
            <a:spLocks noGrp="1"/>
          </p:cNvSpPr>
          <p:nvPr>
            <p:ph type="sldNum" sz="quarter" idx="12"/>
          </p:nvPr>
        </p:nvSpPr>
        <p:spPr>
          <a:xfrm>
            <a:off x="7411749" y="6965952"/>
            <a:ext cx="2228850" cy="365125"/>
          </a:xfrm>
        </p:spPr>
        <p:txBody>
          <a:bodyPr/>
          <a:lstStyle/>
          <a:p>
            <a:fld id="{E0378C3E-9E0F-49CE-9D32-3D7344D3A22C}" type="slidenum">
              <a:rPr kumimoji="1" lang="ja-JP" altLang="en-US" smtClean="0"/>
              <a:t>0</a:t>
            </a:fld>
            <a:endParaRPr kumimoji="1" lang="ja-JP" altLang="en-US"/>
          </a:p>
        </p:txBody>
      </p:sp>
    </p:spTree>
    <p:extLst>
      <p:ext uri="{BB962C8B-B14F-4D97-AF65-F5344CB8AC3E}">
        <p14:creationId xmlns:p14="http://schemas.microsoft.com/office/powerpoint/2010/main" val="223768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400110"/>
          </a:xfrm>
          <a:prstGeom prst="rect">
            <a:avLst/>
          </a:prstGeom>
          <a:solidFill>
            <a:srgbClr val="0070C0"/>
          </a:solidFill>
        </p:spPr>
        <p:txBody>
          <a:bodyPr wrap="square" rtlCol="0">
            <a:spAutoFit/>
          </a:bodyPr>
          <a:lstStyle/>
          <a:p>
            <a:pPr algn="ctr"/>
            <a:r>
              <a:rPr lang="ja-JP" altLang="en-US" sz="2000" b="1" dirty="0" smtClean="0">
                <a:solidFill>
                  <a:schemeClr val="bg1"/>
                </a:solidFill>
              </a:rPr>
              <a:t>まちづくり方針の骨格の概要（令和</a:t>
            </a:r>
            <a:r>
              <a:rPr lang="en-US" altLang="ja-JP" sz="2000" b="1" dirty="0" smtClean="0">
                <a:solidFill>
                  <a:schemeClr val="bg1"/>
                </a:solidFill>
              </a:rPr>
              <a:t>2</a:t>
            </a:r>
            <a:r>
              <a:rPr lang="ja-JP" altLang="en-US" sz="2000" b="1" dirty="0" smtClean="0">
                <a:solidFill>
                  <a:schemeClr val="bg1"/>
                </a:solidFill>
              </a:rPr>
              <a:t>年</a:t>
            </a:r>
            <a:r>
              <a:rPr lang="en-US" altLang="ja-JP" sz="2000" b="1" dirty="0" smtClean="0">
                <a:solidFill>
                  <a:schemeClr val="bg1"/>
                </a:solidFill>
              </a:rPr>
              <a:t>3</a:t>
            </a:r>
            <a:r>
              <a:rPr lang="ja-JP" altLang="en-US" sz="2000" b="1" dirty="0" smtClean="0">
                <a:solidFill>
                  <a:schemeClr val="bg1"/>
                </a:solidFill>
              </a:rPr>
              <a:t>月作成）</a:t>
            </a:r>
            <a:endParaRPr lang="ja-JP" altLang="en-US" sz="2000" b="1" kern="100" dirty="0">
              <a:solidFill>
                <a:schemeClr val="bg1"/>
              </a:solidFill>
              <a:latin typeface="HGPｺﾞｼｯｸM" panose="020B0600000000000000" pitchFamily="50" charset="-128"/>
              <a:ea typeface="HGPｺﾞｼｯｸM" panose="020B0600000000000000" pitchFamily="50" charset="-128"/>
            </a:endParaRPr>
          </a:p>
        </p:txBody>
      </p:sp>
      <p:sp>
        <p:nvSpPr>
          <p:cNvPr id="2" name="スライド番号プレースホルダー 1"/>
          <p:cNvSpPr>
            <a:spLocks noGrp="1"/>
          </p:cNvSpPr>
          <p:nvPr>
            <p:ph type="sldNum" sz="quarter" idx="12"/>
          </p:nvPr>
        </p:nvSpPr>
        <p:spPr>
          <a:xfrm>
            <a:off x="9429524" y="6204041"/>
            <a:ext cx="461962" cy="365125"/>
          </a:xfrm>
        </p:spPr>
        <p:txBody>
          <a:bodyPr/>
          <a:lstStyle/>
          <a:p>
            <a:fld id="{E0378C3E-9E0F-49CE-9D32-3D7344D3A22C}" type="slidenum">
              <a:rPr kumimoji="1" lang="ja-JP" altLang="en-US" smtClean="0"/>
              <a:t>1</a:t>
            </a:fld>
            <a:endParaRPr kumimoji="1" lang="ja-JP" altLang="en-US" dirty="0"/>
          </a:p>
        </p:txBody>
      </p:sp>
      <p:sp>
        <p:nvSpPr>
          <p:cNvPr id="68" name="正方形/長方形 67"/>
          <p:cNvSpPr/>
          <p:nvPr/>
        </p:nvSpPr>
        <p:spPr>
          <a:xfrm>
            <a:off x="5514744" y="901034"/>
            <a:ext cx="4526042" cy="258532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u="sng" dirty="0" smtClean="0">
                <a:latin typeface="HGPｺﾞｼｯｸM" panose="020B0600000000000000" pitchFamily="50" charset="-128"/>
                <a:ea typeface="HGPｺﾞｼｯｸM" panose="020B0600000000000000" pitchFamily="50" charset="-128"/>
              </a:rPr>
              <a:t>（１）スーパーメガリージョンの西の拠点</a:t>
            </a:r>
            <a:endParaRPr lang="en-US" altLang="ja-JP" u="sng" dirty="0" smtClean="0">
              <a:latin typeface="HGPｺﾞｼｯｸM" panose="020B0600000000000000" pitchFamily="50" charset="-128"/>
              <a:ea typeface="HGPｺﾞｼｯｸM" panose="020B0600000000000000" pitchFamily="50" charset="-128"/>
            </a:endParaRPr>
          </a:p>
          <a:p>
            <a:r>
              <a:rPr lang="ja-JP" altLang="en-US" u="sng" dirty="0">
                <a:latin typeface="HGPｺﾞｼｯｸM" panose="020B0600000000000000" pitchFamily="50" charset="-128"/>
                <a:ea typeface="HGPｺﾞｼｯｸM" panose="020B0600000000000000" pitchFamily="50" charset="-128"/>
              </a:rPr>
              <a:t>　</a:t>
            </a:r>
            <a:r>
              <a:rPr lang="ja-JP" altLang="en-US" u="sng" dirty="0" smtClean="0">
                <a:latin typeface="HGPｺﾞｼｯｸM" panose="020B0600000000000000" pitchFamily="50" charset="-128"/>
                <a:ea typeface="HGPｺﾞｼｯｸM" panose="020B0600000000000000" pitchFamily="50" charset="-128"/>
              </a:rPr>
              <a:t>＜交流促進機能＞</a:t>
            </a:r>
            <a:endParaRPr lang="en-US" altLang="ja-JP" u="sng" dirty="0" smtClean="0">
              <a:latin typeface="HGPｺﾞｼｯｸM" panose="020B0600000000000000" pitchFamily="50" charset="-128"/>
              <a:ea typeface="HGPｺﾞｼｯｸM" panose="020B0600000000000000" pitchFamily="50" charset="-128"/>
            </a:endParaRPr>
          </a:p>
          <a:p>
            <a:endParaRPr lang="en-US" altLang="ja-JP" u="sng" dirty="0" smtClean="0">
              <a:latin typeface="HGPｺﾞｼｯｸM" panose="020B0600000000000000" pitchFamily="50" charset="-128"/>
              <a:ea typeface="HGPｺﾞｼｯｸM" panose="020B0600000000000000" pitchFamily="50" charset="-128"/>
            </a:endParaRPr>
          </a:p>
          <a:p>
            <a:r>
              <a:rPr lang="ja-JP" altLang="en-US" u="sng" dirty="0" smtClean="0">
                <a:latin typeface="HGPｺﾞｼｯｸM" panose="020B0600000000000000" pitchFamily="50" charset="-128"/>
                <a:ea typeface="HGPｺﾞｼｯｸM" panose="020B0600000000000000" pitchFamily="50" charset="-128"/>
              </a:rPr>
              <a:t>（２）広域交通ネットワークの一大ハブ拠点</a:t>
            </a:r>
            <a:endParaRPr lang="en-US" altLang="ja-JP" u="sng" dirty="0" smtClean="0">
              <a:latin typeface="HGPｺﾞｼｯｸM" panose="020B0600000000000000" pitchFamily="50" charset="-128"/>
              <a:ea typeface="HGPｺﾞｼｯｸM" panose="020B0600000000000000" pitchFamily="50" charset="-128"/>
            </a:endParaRPr>
          </a:p>
          <a:p>
            <a:r>
              <a:rPr lang="ja-JP" altLang="en-US" u="sng" dirty="0">
                <a:latin typeface="HGPｺﾞｼｯｸM" panose="020B0600000000000000" pitchFamily="50" charset="-128"/>
                <a:ea typeface="HGPｺﾞｼｯｸM" panose="020B0600000000000000" pitchFamily="50" charset="-128"/>
              </a:rPr>
              <a:t>　</a:t>
            </a:r>
            <a:r>
              <a:rPr lang="ja-JP" altLang="en-US" u="sng" dirty="0" smtClean="0">
                <a:latin typeface="HGPｺﾞｼｯｸM" panose="020B0600000000000000" pitchFamily="50" charset="-128"/>
                <a:ea typeface="HGPｺﾞｼｯｸM" panose="020B0600000000000000" pitchFamily="50" charset="-128"/>
              </a:rPr>
              <a:t>＜交通結節機能＞</a:t>
            </a:r>
            <a:endParaRPr lang="en-US" altLang="ja-JP" u="sng" dirty="0" smtClean="0">
              <a:latin typeface="HGPｺﾞｼｯｸM" panose="020B0600000000000000" pitchFamily="50" charset="-128"/>
              <a:ea typeface="HGPｺﾞｼｯｸM" panose="020B0600000000000000" pitchFamily="50" charset="-128"/>
            </a:endParaRPr>
          </a:p>
          <a:p>
            <a:endParaRPr lang="en-US" altLang="ja-JP" u="sng" dirty="0" smtClean="0">
              <a:latin typeface="HGPｺﾞｼｯｸM" panose="020B0600000000000000" pitchFamily="50" charset="-128"/>
              <a:ea typeface="HGPｺﾞｼｯｸM" panose="020B0600000000000000" pitchFamily="50" charset="-128"/>
            </a:endParaRPr>
          </a:p>
          <a:p>
            <a:pPr marL="361950" indent="-361950"/>
            <a:r>
              <a:rPr lang="ja-JP" altLang="en-US" u="sng" dirty="0" smtClean="0">
                <a:latin typeface="HGPｺﾞｼｯｸM" panose="020B0600000000000000" pitchFamily="50" charset="-128"/>
                <a:ea typeface="HGPｺﾞｼｯｸM" panose="020B0600000000000000" pitchFamily="50" charset="-128"/>
              </a:rPr>
              <a:t>（３）関西・西日本・アジアから人を迎え入れる国際都市のゲートウェイ</a:t>
            </a:r>
            <a:endParaRPr lang="en-US" altLang="ja-JP" u="sng" dirty="0" smtClean="0">
              <a:latin typeface="HGPｺﾞｼｯｸM" panose="020B0600000000000000" pitchFamily="50" charset="-128"/>
              <a:ea typeface="HGPｺﾞｼｯｸM" panose="020B0600000000000000" pitchFamily="50" charset="-128"/>
            </a:endParaRPr>
          </a:p>
          <a:p>
            <a:r>
              <a:rPr lang="ja-JP" altLang="en-US" u="sng" dirty="0" smtClean="0">
                <a:latin typeface="HGPｺﾞｼｯｸM" panose="020B0600000000000000" pitchFamily="50" charset="-128"/>
                <a:ea typeface="HGPｺﾞｼｯｸM" panose="020B0600000000000000" pitchFamily="50" charset="-128"/>
              </a:rPr>
              <a:t>＜都市空間機能＞</a:t>
            </a:r>
            <a:endParaRPr lang="en-US" altLang="ja-JP" u="sng" dirty="0">
              <a:latin typeface="HGPｺﾞｼｯｸM" panose="020B0600000000000000" pitchFamily="50" charset="-128"/>
              <a:ea typeface="HGPｺﾞｼｯｸM" panose="020B0600000000000000" pitchFamily="50" charset="-128"/>
            </a:endParaRPr>
          </a:p>
        </p:txBody>
      </p:sp>
      <p:sp>
        <p:nvSpPr>
          <p:cNvPr id="71" name="正方形/長方形 70"/>
          <p:cNvSpPr/>
          <p:nvPr/>
        </p:nvSpPr>
        <p:spPr>
          <a:xfrm>
            <a:off x="5331709" y="578207"/>
            <a:ext cx="457429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smtClean="0">
                <a:latin typeface="HGPｺﾞｼｯｸM" panose="020B0600000000000000" pitchFamily="50" charset="-128"/>
                <a:ea typeface="HGPｺﾞｼｯｸM" panose="020B0600000000000000" pitchFamily="50" charset="-128"/>
              </a:rPr>
              <a:t>【</a:t>
            </a:r>
            <a:r>
              <a:rPr lang="ja-JP" altLang="en-US" b="1" dirty="0" smtClean="0">
                <a:latin typeface="HGPｺﾞｼｯｸM" panose="020B0600000000000000" pitchFamily="50" charset="-128"/>
                <a:ea typeface="HGPｺﾞｼｯｸM" panose="020B0600000000000000" pitchFamily="50" charset="-128"/>
              </a:rPr>
              <a:t>担うべき役割と導入すべき都市機能</a:t>
            </a:r>
            <a:r>
              <a:rPr lang="en-US" altLang="ja-JP" b="1" dirty="0" smtClean="0">
                <a:latin typeface="HGPｺﾞｼｯｸM" panose="020B0600000000000000" pitchFamily="50" charset="-128"/>
                <a:ea typeface="HGPｺﾞｼｯｸM" panose="020B0600000000000000" pitchFamily="50" charset="-128"/>
              </a:rPr>
              <a:t>】</a:t>
            </a:r>
          </a:p>
        </p:txBody>
      </p:sp>
      <p:sp>
        <p:nvSpPr>
          <p:cNvPr id="72" name="角丸四角形 71"/>
          <p:cNvSpPr/>
          <p:nvPr/>
        </p:nvSpPr>
        <p:spPr>
          <a:xfrm>
            <a:off x="5220021" y="576710"/>
            <a:ext cx="4624391" cy="6105594"/>
          </a:xfrm>
          <a:prstGeom prst="roundRect">
            <a:avLst>
              <a:gd name="adj" fmla="val 957"/>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576145" y="3542308"/>
            <a:ext cx="3889387" cy="3139996"/>
            <a:chOff x="5704733" y="4003388"/>
            <a:chExt cx="3889387" cy="3139996"/>
          </a:xfrm>
        </p:grpSpPr>
        <p:sp>
          <p:nvSpPr>
            <p:cNvPr id="73" name="テキスト ボックス 72"/>
            <p:cNvSpPr txBox="1"/>
            <p:nvPr/>
          </p:nvSpPr>
          <p:spPr>
            <a:xfrm>
              <a:off x="5704733" y="4003388"/>
              <a:ext cx="2019300" cy="187285"/>
            </a:xfrm>
            <a:prstGeom prst="roundRect">
              <a:avLst/>
            </a:prstGeom>
            <a:solidFill>
              <a:srgbClr val="FF9797"/>
            </a:solidFill>
          </p:spPr>
          <p:txBody>
            <a:bodyPr wrap="square" lIns="36000" tIns="0" rIns="36000" bIns="0" rtlCol="0">
              <a:spAutoFit/>
            </a:bodyPr>
            <a:lstStyle/>
            <a:p>
              <a:r>
                <a:rPr kumimoji="1" lang="ja-JP" altLang="en-US" sz="1100" dirty="0" smtClean="0">
                  <a:effectLst>
                    <a:glow rad="127000">
                      <a:schemeClr val="bg1"/>
                    </a:glow>
                  </a:effectLst>
                </a:rPr>
                <a:t>ｽｰﾊﾟｰ・ﾒｶﾞﾘｰｼﾞｮﾝの西の拠点</a:t>
              </a:r>
              <a:endParaRPr kumimoji="1" lang="ja-JP" altLang="en-US" sz="1100" dirty="0">
                <a:effectLst>
                  <a:glow rad="127000">
                    <a:schemeClr val="bg1"/>
                  </a:glow>
                </a:effectLst>
              </a:endParaRPr>
            </a:p>
          </p:txBody>
        </p:sp>
        <p:sp>
          <p:nvSpPr>
            <p:cNvPr id="74" name="テキスト ボックス 73"/>
            <p:cNvSpPr txBox="1"/>
            <p:nvPr/>
          </p:nvSpPr>
          <p:spPr>
            <a:xfrm>
              <a:off x="5704733" y="6305844"/>
              <a:ext cx="1612998" cy="187285"/>
            </a:xfrm>
            <a:prstGeom prst="roundRect">
              <a:avLst/>
            </a:prstGeom>
            <a:solidFill>
              <a:srgbClr val="8EC26A"/>
            </a:solidFill>
          </p:spPr>
          <p:txBody>
            <a:bodyPr wrap="square" lIns="36000" tIns="0" rIns="36000" bIns="0" rtlCol="0">
              <a:spAutoFit/>
            </a:bodyPr>
            <a:lstStyle/>
            <a:p>
              <a:r>
                <a:rPr lang="ja-JP" altLang="en-US" sz="1100" dirty="0" smtClean="0">
                  <a:effectLst>
                    <a:glow rad="127000">
                      <a:schemeClr val="bg1"/>
                    </a:glow>
                  </a:effectLst>
                </a:rPr>
                <a:t>関西・アジアのｹﾞｰﾄｳｪｲ</a:t>
              </a:r>
              <a:endParaRPr kumimoji="1" lang="ja-JP" altLang="en-US" sz="1100" dirty="0">
                <a:effectLst>
                  <a:glow rad="127000">
                    <a:schemeClr val="bg1"/>
                  </a:glow>
                </a:effectLst>
              </a:endParaRPr>
            </a:p>
          </p:txBody>
        </p:sp>
        <p:pic>
          <p:nvPicPr>
            <p:cNvPr id="75" name="図 74"/>
            <p:cNvPicPr>
              <a:picLocks noChangeAspect="1"/>
            </p:cNvPicPr>
            <p:nvPr/>
          </p:nvPicPr>
          <p:blipFill>
            <a:blip r:embed="rId3"/>
            <a:stretch>
              <a:fillRect/>
            </a:stretch>
          </p:blipFill>
          <p:spPr>
            <a:xfrm>
              <a:off x="6322390" y="4204898"/>
              <a:ext cx="3271730" cy="2938486"/>
            </a:xfrm>
            <a:prstGeom prst="rect">
              <a:avLst/>
            </a:prstGeom>
          </p:spPr>
        </p:pic>
        <p:sp>
          <p:nvSpPr>
            <p:cNvPr id="76" name="テキスト ボックス 75"/>
            <p:cNvSpPr txBox="1"/>
            <p:nvPr/>
          </p:nvSpPr>
          <p:spPr>
            <a:xfrm>
              <a:off x="5704733" y="5314000"/>
              <a:ext cx="1372944" cy="187285"/>
            </a:xfrm>
            <a:prstGeom prst="roundRect">
              <a:avLst/>
            </a:prstGeom>
            <a:solidFill>
              <a:srgbClr val="A7BCE3"/>
            </a:solidFill>
          </p:spPr>
          <p:txBody>
            <a:bodyPr wrap="square" lIns="36000" tIns="0" rIns="36000" bIns="0" rtlCol="0">
              <a:spAutoFit/>
            </a:bodyPr>
            <a:lstStyle/>
            <a:p>
              <a:r>
                <a:rPr lang="ja-JP" altLang="en-US" sz="1100" dirty="0" smtClean="0">
                  <a:effectLst>
                    <a:glow rad="127000">
                      <a:schemeClr val="bg1"/>
                    </a:glow>
                  </a:effectLst>
                </a:rPr>
                <a:t>広域交通のハブ拠点</a:t>
              </a:r>
              <a:endParaRPr kumimoji="1" lang="ja-JP" altLang="en-US" sz="1100" dirty="0">
                <a:effectLst>
                  <a:glow rad="127000">
                    <a:schemeClr val="bg1"/>
                  </a:glow>
                </a:effectLst>
              </a:endParaRPr>
            </a:p>
          </p:txBody>
        </p:sp>
      </p:grpSp>
      <p:pic>
        <p:nvPicPr>
          <p:cNvPr id="77" name="図 76"/>
          <p:cNvPicPr>
            <a:picLocks noChangeAspect="1"/>
          </p:cNvPicPr>
          <p:nvPr/>
        </p:nvPicPr>
        <p:blipFill>
          <a:blip r:embed="rId4"/>
          <a:stretch>
            <a:fillRect/>
          </a:stretch>
        </p:blipFill>
        <p:spPr>
          <a:xfrm>
            <a:off x="85388" y="842838"/>
            <a:ext cx="5090601" cy="2469094"/>
          </a:xfrm>
          <a:prstGeom prst="rect">
            <a:avLst/>
          </a:prstGeom>
          <a:ln w="19050">
            <a:noFill/>
          </a:ln>
        </p:spPr>
      </p:pic>
      <p:sp>
        <p:nvSpPr>
          <p:cNvPr id="78" name="正方形/長方形 77"/>
          <p:cNvSpPr/>
          <p:nvPr/>
        </p:nvSpPr>
        <p:spPr>
          <a:xfrm>
            <a:off x="245063" y="4057370"/>
            <a:ext cx="4642260" cy="247760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a:latin typeface="HGPｺﾞｼｯｸM" panose="020B0600000000000000" pitchFamily="50" charset="-128"/>
                <a:ea typeface="HGPｺﾞｼｯｸM" panose="020B0600000000000000" pitchFamily="50" charset="-128"/>
              </a:rPr>
              <a:t>・大阪が、世界の中で存在感を発揮していくためには、日本各地との連携を深め、アジアと直接つながり、その活力を取り込み、進化しつづける国際都市となることが重要</a:t>
            </a:r>
            <a:r>
              <a:rPr lang="ja-JP" altLang="en-US" dirty="0" smtClean="0">
                <a:latin typeface="HGPｺﾞｼｯｸM" panose="020B0600000000000000" pitchFamily="50" charset="-128"/>
                <a:ea typeface="HGPｺﾞｼｯｸM" panose="020B0600000000000000" pitchFamily="50" charset="-128"/>
              </a:rPr>
              <a:t>。</a:t>
            </a:r>
            <a:endParaRPr lang="en-US" altLang="ja-JP" dirty="0" smtClean="0">
              <a:latin typeface="HGPｺﾞｼｯｸM" panose="020B0600000000000000" pitchFamily="50" charset="-128"/>
              <a:ea typeface="HGPｺﾞｼｯｸM" panose="020B0600000000000000" pitchFamily="50" charset="-128"/>
            </a:endParaRPr>
          </a:p>
          <a:p>
            <a:endParaRPr lang="en-US" altLang="ja-JP" sz="700" dirty="0" smtClean="0">
              <a:latin typeface="HGPｺﾞｼｯｸM" panose="020B0600000000000000" pitchFamily="50" charset="-128"/>
              <a:ea typeface="HGPｺﾞｼｯｸM" panose="020B0600000000000000" pitchFamily="50" charset="-128"/>
            </a:endParaRPr>
          </a:p>
          <a:p>
            <a:r>
              <a:rPr lang="ja-JP" altLang="en-US" dirty="0" smtClean="0">
                <a:latin typeface="HGPｺﾞｼｯｸM" panose="020B0600000000000000" pitchFamily="50" charset="-128"/>
                <a:ea typeface="HGPｺﾞｼｯｸM" panose="020B0600000000000000" pitchFamily="50" charset="-128"/>
              </a:rPr>
              <a:t>・新</a:t>
            </a:r>
            <a:r>
              <a:rPr lang="ja-JP" altLang="en-US" dirty="0">
                <a:latin typeface="HGPｺﾞｼｯｸM" panose="020B0600000000000000" pitchFamily="50" charset="-128"/>
                <a:ea typeface="HGPｺﾞｼｯｸM" panose="020B0600000000000000" pitchFamily="50" charset="-128"/>
              </a:rPr>
              <a:t>大阪の圧倒的な広域交通アクセスの良さを活かし、世界一の</a:t>
            </a:r>
            <a:r>
              <a:rPr lang="ja-JP" altLang="en-US" u="sng" dirty="0">
                <a:latin typeface="HGPｺﾞｼｯｸM" panose="020B0600000000000000" pitchFamily="50" charset="-128"/>
                <a:ea typeface="HGPｺﾞｼｯｸM" panose="020B0600000000000000" pitchFamily="50" charset="-128"/>
              </a:rPr>
              <a:t>広域交通ターミナルのまちづくりを実現</a:t>
            </a:r>
            <a:r>
              <a:rPr lang="ja-JP" altLang="en-US" dirty="0">
                <a:latin typeface="HGPｺﾞｼｯｸM" panose="020B0600000000000000" pitchFamily="50" charset="-128"/>
                <a:ea typeface="HGPｺﾞｼｯｸM" panose="020B0600000000000000" pitchFamily="50" charset="-128"/>
              </a:rPr>
              <a:t>し、大阪の国際都市化のフラッグシップとなり、関西、日本の発展を支えることをめざす。</a:t>
            </a:r>
          </a:p>
        </p:txBody>
      </p:sp>
      <p:sp>
        <p:nvSpPr>
          <p:cNvPr id="79" name="正方形/長方形 78"/>
          <p:cNvSpPr/>
          <p:nvPr/>
        </p:nvSpPr>
        <p:spPr>
          <a:xfrm>
            <a:off x="108739" y="3635950"/>
            <a:ext cx="4991050" cy="38257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ja-JP" b="1" dirty="0" smtClean="0">
                <a:latin typeface="HGPｺﾞｼｯｸM" panose="020B0600000000000000" pitchFamily="50" charset="-128"/>
                <a:ea typeface="HGPｺﾞｼｯｸM" panose="020B0600000000000000" pitchFamily="50" charset="-128"/>
              </a:rPr>
              <a:t>【</a:t>
            </a:r>
            <a:r>
              <a:rPr lang="ja-JP" altLang="en-US" b="1" dirty="0">
                <a:latin typeface="HGPｺﾞｼｯｸM" panose="020B0600000000000000" pitchFamily="50" charset="-128"/>
                <a:ea typeface="HGPｺﾞｼｯｸM" panose="020B0600000000000000" pitchFamily="50" charset="-128"/>
              </a:rPr>
              <a:t>新大阪駅周辺地域のまちづくりの大きな方</a:t>
            </a:r>
            <a:r>
              <a:rPr lang="ja-JP" altLang="en-US" b="1" dirty="0" smtClean="0">
                <a:latin typeface="HGPｺﾞｼｯｸM" panose="020B0600000000000000" pitchFamily="50" charset="-128"/>
                <a:ea typeface="HGPｺﾞｼｯｸM" panose="020B0600000000000000" pitchFamily="50" charset="-128"/>
              </a:rPr>
              <a:t>向性</a:t>
            </a:r>
            <a:r>
              <a:rPr lang="en-US" altLang="ja-JP" b="1" dirty="0" smtClean="0">
                <a:latin typeface="HGPｺﾞｼｯｸM" panose="020B0600000000000000" pitchFamily="50" charset="-128"/>
                <a:ea typeface="HGPｺﾞｼｯｸM" panose="020B0600000000000000" pitchFamily="50" charset="-128"/>
              </a:rPr>
              <a:t>】</a:t>
            </a:r>
          </a:p>
        </p:txBody>
      </p:sp>
      <p:sp>
        <p:nvSpPr>
          <p:cNvPr id="82" name="角丸四角形 81"/>
          <p:cNvSpPr/>
          <p:nvPr/>
        </p:nvSpPr>
        <p:spPr>
          <a:xfrm>
            <a:off x="108739" y="3542308"/>
            <a:ext cx="4914908" cy="3139996"/>
          </a:xfrm>
          <a:prstGeom prst="roundRect">
            <a:avLst>
              <a:gd name="adj" fmla="val 957"/>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318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616" y="5403"/>
            <a:ext cx="9906000" cy="369332"/>
          </a:xfrm>
          <a:prstGeom prst="rect">
            <a:avLst/>
          </a:prstGeom>
          <a:solidFill>
            <a:srgbClr val="0070C0"/>
          </a:solidFill>
        </p:spPr>
        <p:txBody>
          <a:bodyPr wrap="square" rtlCol="0">
            <a:spAutoFit/>
          </a:bodyPr>
          <a:lstStyle/>
          <a:p>
            <a:pPr algn="ctr"/>
            <a:r>
              <a:rPr kumimoji="1" lang="ja-JP" altLang="en-US" b="1" dirty="0" smtClean="0">
                <a:solidFill>
                  <a:schemeClr val="bg1"/>
                </a:solidFill>
              </a:rPr>
              <a:t>新大阪駅周辺地域のまちづくりのこれまでのうごきとこれからの取り組み</a:t>
            </a:r>
            <a:endParaRPr kumimoji="1" lang="ja-JP" altLang="en-US" b="1" dirty="0">
              <a:solidFill>
                <a:schemeClr val="bg1"/>
              </a:solidFill>
            </a:endParaRPr>
          </a:p>
        </p:txBody>
      </p:sp>
      <p:sp>
        <p:nvSpPr>
          <p:cNvPr id="5" name="テキスト ボックス 4"/>
          <p:cNvSpPr txBox="1"/>
          <p:nvPr/>
        </p:nvSpPr>
        <p:spPr>
          <a:xfrm>
            <a:off x="452004" y="565235"/>
            <a:ext cx="5634471" cy="6202275"/>
          </a:xfrm>
          <a:prstGeom prst="rect">
            <a:avLst/>
          </a:prstGeom>
          <a:noFill/>
        </p:spPr>
        <p:txBody>
          <a:bodyPr wrap="square" rtlCol="0">
            <a:spAutoFit/>
          </a:bodyPr>
          <a:lstStyle/>
          <a:p>
            <a:pPr>
              <a:lnSpc>
                <a:spcPts val="3200"/>
              </a:lnSpc>
            </a:pPr>
            <a:r>
              <a:rPr kumimoji="1" lang="ja-JP" altLang="en-US" sz="1600" dirty="0" smtClean="0"/>
              <a:t>・候補地域としての公表　　　　</a:t>
            </a:r>
            <a:r>
              <a:rPr kumimoji="1" lang="en-US" altLang="ja-JP" sz="1600" dirty="0" smtClean="0"/>
              <a:t>2018.8</a:t>
            </a:r>
          </a:p>
          <a:p>
            <a:pPr>
              <a:lnSpc>
                <a:spcPts val="3200"/>
              </a:lnSpc>
            </a:pPr>
            <a:r>
              <a:rPr kumimoji="1" lang="ja-JP" altLang="en-US" sz="1600" dirty="0" smtClean="0"/>
              <a:t>・検討協議会の組成　　　　　　</a:t>
            </a:r>
            <a:r>
              <a:rPr kumimoji="1" lang="en-US" altLang="ja-JP" sz="1600" dirty="0" smtClean="0"/>
              <a:t>2019.1</a:t>
            </a:r>
          </a:p>
          <a:p>
            <a:pPr>
              <a:lnSpc>
                <a:spcPts val="3200"/>
              </a:lnSpc>
            </a:pPr>
            <a:r>
              <a:rPr kumimoji="1" lang="ja-JP" altLang="en-US" sz="1600" dirty="0" smtClean="0"/>
              <a:t>・まちづくり方針の骨格の策定　</a:t>
            </a:r>
            <a:r>
              <a:rPr kumimoji="1" lang="en-US" altLang="ja-JP" sz="1600" dirty="0" smtClean="0"/>
              <a:t>2020.3</a:t>
            </a:r>
          </a:p>
          <a:p>
            <a:pPr>
              <a:lnSpc>
                <a:spcPts val="3200"/>
              </a:lnSpc>
            </a:pPr>
            <a:endParaRPr kumimoji="1" lang="en-US" altLang="ja-JP" sz="1600" dirty="0" smtClean="0"/>
          </a:p>
          <a:p>
            <a:pPr>
              <a:lnSpc>
                <a:spcPts val="3200"/>
              </a:lnSpc>
            </a:pPr>
            <a:r>
              <a:rPr kumimoji="1" lang="ja-JP" altLang="en-US" sz="1600" dirty="0" smtClean="0"/>
              <a:t>・３つの機能（交流促進・</a:t>
            </a:r>
            <a:r>
              <a:rPr kumimoji="1" lang="ja-JP" altLang="en-US" sz="1600" u="sng" dirty="0" smtClean="0"/>
              <a:t>交通結節</a:t>
            </a:r>
            <a:r>
              <a:rPr kumimoji="1" lang="ja-JP" altLang="en-US" sz="1600" dirty="0"/>
              <a:t>・都市空間</a:t>
            </a:r>
            <a:r>
              <a:rPr kumimoji="1" lang="ja-JP" altLang="en-US" sz="1600" dirty="0" smtClean="0"/>
              <a:t>）の検討</a:t>
            </a:r>
            <a:endParaRPr kumimoji="1" lang="en-US" altLang="ja-JP" sz="1600" dirty="0"/>
          </a:p>
          <a:p>
            <a:pPr>
              <a:lnSpc>
                <a:spcPts val="3200"/>
              </a:lnSpc>
            </a:pPr>
            <a:r>
              <a:rPr kumimoji="1" lang="ja-JP" altLang="en-US" sz="1600" dirty="0"/>
              <a:t>　</a:t>
            </a:r>
            <a:endParaRPr kumimoji="1" lang="en-US" altLang="ja-JP" sz="1600" dirty="0" smtClean="0"/>
          </a:p>
          <a:p>
            <a:pPr>
              <a:lnSpc>
                <a:spcPts val="3200"/>
              </a:lnSpc>
            </a:pPr>
            <a:r>
              <a:rPr kumimoji="1" lang="ja-JP" altLang="en-US" sz="1600" dirty="0" smtClean="0"/>
              <a:t>（北陸新幹線の駅位置の方向性）</a:t>
            </a:r>
            <a:endParaRPr kumimoji="1" lang="en-US" altLang="ja-JP" sz="1600" dirty="0" smtClean="0"/>
          </a:p>
          <a:p>
            <a:pPr>
              <a:lnSpc>
                <a:spcPts val="3200"/>
              </a:lnSpc>
            </a:pPr>
            <a:endParaRPr kumimoji="1" lang="en-US" altLang="ja-JP" sz="1600" dirty="0"/>
          </a:p>
          <a:p>
            <a:pPr>
              <a:lnSpc>
                <a:spcPts val="3200"/>
              </a:lnSpc>
            </a:pPr>
            <a:r>
              <a:rPr kumimoji="1" lang="ja-JP" altLang="en-US" sz="1600" dirty="0" smtClean="0"/>
              <a:t>・まちづくり方針の策定</a:t>
            </a:r>
            <a:endParaRPr kumimoji="1" lang="en-US" altLang="ja-JP" sz="1600" dirty="0" smtClean="0"/>
          </a:p>
          <a:p>
            <a:pPr>
              <a:lnSpc>
                <a:spcPts val="3200"/>
              </a:lnSpc>
            </a:pPr>
            <a:r>
              <a:rPr kumimoji="1" lang="ja-JP" altLang="en-US" sz="1600" dirty="0"/>
              <a:t>　</a:t>
            </a:r>
            <a:r>
              <a:rPr kumimoji="1" lang="ja-JP" altLang="en-US" sz="1600" dirty="0" smtClean="0"/>
              <a:t>　３つの都市機能向上の方針</a:t>
            </a:r>
            <a:endParaRPr kumimoji="1" lang="en-US" altLang="ja-JP" sz="1600" dirty="0" smtClean="0"/>
          </a:p>
          <a:p>
            <a:pPr>
              <a:lnSpc>
                <a:spcPts val="3200"/>
              </a:lnSpc>
            </a:pPr>
            <a:r>
              <a:rPr kumimoji="1" lang="ja-JP" altLang="en-US" sz="1600" dirty="0"/>
              <a:t>　</a:t>
            </a:r>
            <a:r>
              <a:rPr kumimoji="1" lang="ja-JP" altLang="en-US" sz="1600" dirty="0" smtClean="0"/>
              <a:t>　　民間都市開発の</a:t>
            </a:r>
            <a:r>
              <a:rPr lang="ja-JP" altLang="en-US" sz="1600" dirty="0"/>
              <a:t>方向性</a:t>
            </a:r>
            <a:endParaRPr kumimoji="1" lang="en-US" altLang="ja-JP" sz="1600" dirty="0" smtClean="0"/>
          </a:p>
          <a:p>
            <a:pPr>
              <a:lnSpc>
                <a:spcPts val="3200"/>
              </a:lnSpc>
            </a:pPr>
            <a:r>
              <a:rPr kumimoji="1" lang="ja-JP" altLang="en-US" sz="1600" dirty="0" smtClean="0"/>
              <a:t>　　　土地利用計画、インフラ整備計画</a:t>
            </a:r>
            <a:endParaRPr kumimoji="1" lang="en-US" altLang="ja-JP" sz="1600" dirty="0" smtClean="0"/>
          </a:p>
          <a:p>
            <a:pPr>
              <a:lnSpc>
                <a:spcPts val="3200"/>
              </a:lnSpc>
            </a:pPr>
            <a:endParaRPr kumimoji="1" lang="en-US" altLang="ja-JP" sz="1600" dirty="0"/>
          </a:p>
          <a:p>
            <a:pPr>
              <a:lnSpc>
                <a:spcPts val="3200"/>
              </a:lnSpc>
            </a:pPr>
            <a:r>
              <a:rPr kumimoji="1" lang="ja-JP" altLang="en-US" sz="1600" dirty="0" smtClean="0"/>
              <a:t>・都市再生緊急整備地域の指定</a:t>
            </a:r>
            <a:endParaRPr kumimoji="1" lang="en-US" altLang="ja-JP" sz="1600" dirty="0" smtClean="0"/>
          </a:p>
          <a:p>
            <a:pPr>
              <a:lnSpc>
                <a:spcPts val="3200"/>
              </a:lnSpc>
            </a:pPr>
            <a:r>
              <a:rPr kumimoji="1" lang="ja-JP" altLang="en-US" sz="1600" dirty="0" smtClean="0"/>
              <a:t>・都市開発や公共施設整備</a:t>
            </a:r>
            <a:endParaRPr kumimoji="1" lang="en-US" altLang="ja-JP" sz="1600" dirty="0" smtClean="0"/>
          </a:p>
        </p:txBody>
      </p:sp>
      <p:sp>
        <p:nvSpPr>
          <p:cNvPr id="7" name="右中かっこ 6"/>
          <p:cNvSpPr/>
          <p:nvPr/>
        </p:nvSpPr>
        <p:spPr>
          <a:xfrm rot="16200000">
            <a:off x="4778953" y="-929121"/>
            <a:ext cx="373453" cy="6001369"/>
          </a:xfrm>
          <a:prstGeom prst="rightBrace">
            <a:avLst>
              <a:gd name="adj1" fmla="val 0"/>
              <a:gd name="adj2"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093342" y="2258290"/>
            <a:ext cx="2622158" cy="2964914"/>
          </a:xfrm>
          <a:prstGeom prst="rect">
            <a:avLst/>
          </a:prstGeom>
          <a:noFill/>
        </p:spPr>
        <p:txBody>
          <a:bodyPr wrap="square" rtlCol="0">
            <a:spAutoFit/>
          </a:bodyPr>
          <a:lstStyle/>
          <a:p>
            <a:pPr>
              <a:lnSpc>
                <a:spcPts val="3200"/>
              </a:lnSpc>
            </a:pPr>
            <a:r>
              <a:rPr kumimoji="1" lang="ja-JP" altLang="en-US" sz="1600" dirty="0" smtClean="0"/>
              <a:t>・</a:t>
            </a:r>
            <a:r>
              <a:rPr kumimoji="1" lang="ja-JP" altLang="en-US" sz="1600" u="sng" dirty="0" smtClean="0"/>
              <a:t>プロモーション等</a:t>
            </a:r>
            <a:endParaRPr kumimoji="1" lang="en-US" altLang="ja-JP" sz="1600" u="sng" dirty="0" smtClean="0"/>
          </a:p>
          <a:p>
            <a:pPr>
              <a:lnSpc>
                <a:spcPts val="3200"/>
              </a:lnSpc>
            </a:pPr>
            <a:endParaRPr kumimoji="1" lang="en-US" altLang="ja-JP" sz="1600" dirty="0"/>
          </a:p>
          <a:p>
            <a:pPr>
              <a:lnSpc>
                <a:spcPts val="3200"/>
              </a:lnSpc>
            </a:pPr>
            <a:endParaRPr kumimoji="1" lang="en-US" altLang="ja-JP" sz="1600" dirty="0" smtClean="0"/>
          </a:p>
          <a:p>
            <a:pPr>
              <a:lnSpc>
                <a:spcPts val="3200"/>
              </a:lnSpc>
            </a:pPr>
            <a:r>
              <a:rPr kumimoji="1" lang="ja-JP" altLang="en-US" sz="1600" dirty="0" smtClean="0"/>
              <a:t>・民間都市開発のニーズ</a:t>
            </a:r>
            <a:endParaRPr kumimoji="1" lang="en-US" altLang="ja-JP" sz="1600" dirty="0" smtClean="0"/>
          </a:p>
          <a:p>
            <a:pPr>
              <a:lnSpc>
                <a:spcPts val="3200"/>
              </a:lnSpc>
            </a:pPr>
            <a:endParaRPr kumimoji="1" lang="en-US" altLang="ja-JP" sz="1600" dirty="0"/>
          </a:p>
          <a:p>
            <a:pPr>
              <a:lnSpc>
                <a:spcPts val="3200"/>
              </a:lnSpc>
            </a:pPr>
            <a:endParaRPr kumimoji="1" lang="en-US" altLang="ja-JP" sz="1600" dirty="0" smtClean="0"/>
          </a:p>
          <a:p>
            <a:pPr>
              <a:lnSpc>
                <a:spcPts val="3200"/>
              </a:lnSpc>
            </a:pPr>
            <a:r>
              <a:rPr kumimoji="1" lang="ja-JP" altLang="en-US" sz="1600" dirty="0" smtClean="0"/>
              <a:t>・民間都市開発の組成</a:t>
            </a:r>
            <a:endParaRPr kumimoji="1" lang="en-US" altLang="ja-JP" sz="1600" dirty="0" smtClean="0"/>
          </a:p>
        </p:txBody>
      </p:sp>
      <p:cxnSp>
        <p:nvCxnSpPr>
          <p:cNvPr id="12" name="直線矢印コネクタ 11"/>
          <p:cNvCxnSpPr/>
          <p:nvPr/>
        </p:nvCxnSpPr>
        <p:spPr>
          <a:xfrm>
            <a:off x="1964995" y="2760992"/>
            <a:ext cx="0" cy="337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964995" y="3510292"/>
            <a:ext cx="0" cy="337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1964995" y="5553405"/>
            <a:ext cx="0" cy="337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966364" y="2760992"/>
            <a:ext cx="0" cy="8207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966364" y="3848100"/>
            <a:ext cx="0" cy="895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フリーフォーム 24"/>
          <p:cNvSpPr/>
          <p:nvPr/>
        </p:nvSpPr>
        <p:spPr>
          <a:xfrm>
            <a:off x="2000250" y="5157789"/>
            <a:ext cx="5943600" cy="571500"/>
          </a:xfrm>
          <a:custGeom>
            <a:avLst/>
            <a:gdLst>
              <a:gd name="connsiteX0" fmla="*/ 5943600 w 5943600"/>
              <a:gd name="connsiteY0" fmla="*/ 0 h 600075"/>
              <a:gd name="connsiteX1" fmla="*/ 5943600 w 5943600"/>
              <a:gd name="connsiteY1" fmla="*/ 600075 h 600075"/>
              <a:gd name="connsiteX2" fmla="*/ 0 w 5943600"/>
              <a:gd name="connsiteY2" fmla="*/ 600075 h 600075"/>
            </a:gdLst>
            <a:ahLst/>
            <a:cxnLst>
              <a:cxn ang="0">
                <a:pos x="connsiteX0" y="connsiteY0"/>
              </a:cxn>
              <a:cxn ang="0">
                <a:pos x="connsiteX1" y="connsiteY1"/>
              </a:cxn>
              <a:cxn ang="0">
                <a:pos x="connsiteX2" y="connsiteY2"/>
              </a:cxn>
            </a:cxnLst>
            <a:rect l="l" t="t" r="r" b="b"/>
            <a:pathLst>
              <a:path w="5943600" h="600075">
                <a:moveTo>
                  <a:pt x="5943600" y="0"/>
                </a:moveTo>
                <a:lnTo>
                  <a:pt x="5943600" y="600075"/>
                </a:lnTo>
                <a:lnTo>
                  <a:pt x="0" y="6000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894" y="565235"/>
            <a:ext cx="400110" cy="2018042"/>
          </a:xfrm>
          <a:prstGeom prst="rect">
            <a:avLst/>
          </a:prstGeom>
          <a:noFill/>
        </p:spPr>
        <p:txBody>
          <a:bodyPr vert="eaVert" wrap="square" rtlCol="0">
            <a:spAutoFit/>
          </a:bodyPr>
          <a:lstStyle/>
          <a:p>
            <a:r>
              <a:rPr kumimoji="1" lang="ja-JP" altLang="en-US" sz="1400" dirty="0" smtClean="0"/>
              <a:t>これまでのうごき</a:t>
            </a:r>
            <a:endParaRPr kumimoji="1" lang="ja-JP" altLang="en-US" sz="1400" dirty="0"/>
          </a:p>
        </p:txBody>
      </p:sp>
      <p:sp>
        <p:nvSpPr>
          <p:cNvPr id="27" name="左中かっこ 26"/>
          <p:cNvSpPr/>
          <p:nvPr/>
        </p:nvSpPr>
        <p:spPr>
          <a:xfrm>
            <a:off x="452004" y="632834"/>
            <a:ext cx="105209" cy="10899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中かっこ 27"/>
          <p:cNvSpPr/>
          <p:nvPr/>
        </p:nvSpPr>
        <p:spPr>
          <a:xfrm>
            <a:off x="452004" y="2216023"/>
            <a:ext cx="105209" cy="44260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51894" y="3420040"/>
            <a:ext cx="400110" cy="2018042"/>
          </a:xfrm>
          <a:prstGeom prst="rect">
            <a:avLst/>
          </a:prstGeom>
          <a:noFill/>
        </p:spPr>
        <p:txBody>
          <a:bodyPr vert="eaVert" wrap="square" rtlCol="0">
            <a:spAutoFit/>
          </a:bodyPr>
          <a:lstStyle/>
          <a:p>
            <a:r>
              <a:rPr kumimoji="1" lang="ja-JP" altLang="en-US" sz="1400" dirty="0" smtClean="0"/>
              <a:t>これからの取り組み</a:t>
            </a:r>
            <a:endParaRPr kumimoji="1" lang="ja-JP" altLang="en-US" sz="1400" dirty="0"/>
          </a:p>
        </p:txBody>
      </p:sp>
      <p:sp>
        <p:nvSpPr>
          <p:cNvPr id="2" name="左大かっこ 1"/>
          <p:cNvSpPr/>
          <p:nvPr/>
        </p:nvSpPr>
        <p:spPr>
          <a:xfrm>
            <a:off x="873551" y="4743450"/>
            <a:ext cx="54591" cy="809955"/>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E0378C3E-9E0F-49CE-9D32-3D7344D3A22C}" type="slidenum">
              <a:rPr kumimoji="1" lang="ja-JP" altLang="en-US" smtClean="0"/>
              <a:t>2</a:t>
            </a:fld>
            <a:endParaRPr kumimoji="1" lang="ja-JP" altLang="en-US"/>
          </a:p>
        </p:txBody>
      </p:sp>
    </p:spTree>
    <p:extLst>
      <p:ext uri="{BB962C8B-B14F-4D97-AF65-F5344CB8AC3E}">
        <p14:creationId xmlns:p14="http://schemas.microsoft.com/office/powerpoint/2010/main" val="133624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BA6E1D98-DAF9-4B93-A220-94554A8429FE}"/>
              </a:ext>
            </a:extLst>
          </p:cNvPr>
          <p:cNvGraphicFramePr>
            <a:graphicFrameLocks noGrp="1"/>
          </p:cNvGraphicFramePr>
          <p:nvPr>
            <p:extLst>
              <p:ext uri="{D42A27DB-BD31-4B8C-83A1-F6EECF244321}">
                <p14:modId xmlns:p14="http://schemas.microsoft.com/office/powerpoint/2010/main" val="2419713560"/>
              </p:ext>
            </p:extLst>
          </p:nvPr>
        </p:nvGraphicFramePr>
        <p:xfrm>
          <a:off x="133350" y="623044"/>
          <a:ext cx="9598369" cy="6224222"/>
        </p:xfrm>
        <a:graphic>
          <a:graphicData uri="http://schemas.openxmlformats.org/drawingml/2006/table">
            <a:tbl>
              <a:tblPr firstRow="1" bandRow="1">
                <a:tableStyleId>{5940675A-B579-460E-94D1-54222C63F5DA}</a:tableStyleId>
              </a:tblPr>
              <a:tblGrid>
                <a:gridCol w="810736">
                  <a:extLst>
                    <a:ext uri="{9D8B030D-6E8A-4147-A177-3AD203B41FA5}">
                      <a16:colId xmlns:a16="http://schemas.microsoft.com/office/drawing/2014/main" val="2942706583"/>
                    </a:ext>
                  </a:extLst>
                </a:gridCol>
                <a:gridCol w="1897588">
                  <a:extLst>
                    <a:ext uri="{9D8B030D-6E8A-4147-A177-3AD203B41FA5}">
                      <a16:colId xmlns:a16="http://schemas.microsoft.com/office/drawing/2014/main" val="623268564"/>
                    </a:ext>
                  </a:extLst>
                </a:gridCol>
                <a:gridCol w="6890045">
                  <a:extLst>
                    <a:ext uri="{9D8B030D-6E8A-4147-A177-3AD203B41FA5}">
                      <a16:colId xmlns:a16="http://schemas.microsoft.com/office/drawing/2014/main" val="2314540510"/>
                    </a:ext>
                  </a:extLst>
                </a:gridCol>
              </a:tblGrid>
              <a:tr h="489141">
                <a:tc>
                  <a:txBody>
                    <a:bodyPr/>
                    <a:lstStyle/>
                    <a:p>
                      <a:pPr algn="ctr"/>
                      <a:endParaRPr kumimoji="1" lang="en-US" altLang="ja-JP" sz="12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rPr>
                        <a:t>2020</a:t>
                      </a:r>
                      <a:r>
                        <a:rPr kumimoji="1" lang="ja-JP" altLang="en-US" sz="1200" dirty="0" smtClean="0">
                          <a:latin typeface="Meiryo UI" panose="020B0604030504040204" pitchFamily="50" charset="-128"/>
                          <a:ea typeface="Meiryo UI" panose="020B0604030504040204" pitchFamily="50" charset="-128"/>
                        </a:rPr>
                        <a:t>年度</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R2</a:t>
                      </a:r>
                      <a:r>
                        <a:rPr kumimoji="1" lang="ja-JP" altLang="en-US" sz="1200" dirty="0" smtClean="0">
                          <a:latin typeface="Meiryo UI" panose="020B0604030504040204" pitchFamily="50" charset="-128"/>
                          <a:ea typeface="Meiryo UI" panose="020B0604030504040204" pitchFamily="50" charset="-128"/>
                        </a:rPr>
                        <a:t>年度</a:t>
                      </a:r>
                      <a:r>
                        <a:rPr kumimoji="1" lang="ja-JP" altLang="en-US" sz="1200" dirty="0" smtClean="0"/>
                        <a:t>）</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kumimoji="1" lang="ja-JP" altLang="en-US" sz="1200" dirty="0" smtClean="0"/>
                        <a:t>　　　　　</a:t>
                      </a:r>
                      <a:r>
                        <a:rPr kumimoji="1" lang="en-US" altLang="ja-JP" sz="1200" dirty="0" smtClean="0">
                          <a:latin typeface="Meiryo UI" panose="020B0604030504040204" pitchFamily="50" charset="-128"/>
                          <a:ea typeface="Meiryo UI" panose="020B0604030504040204" pitchFamily="50" charset="-128"/>
                        </a:rPr>
                        <a:t>2021</a:t>
                      </a:r>
                      <a:r>
                        <a:rPr kumimoji="1" lang="ja-JP" altLang="en-US" sz="1200" dirty="0" smtClean="0">
                          <a:latin typeface="Meiryo UI" panose="020B0604030504040204" pitchFamily="50" charset="-128"/>
                          <a:ea typeface="Meiryo UI" panose="020B0604030504040204" pitchFamily="50" charset="-128"/>
                        </a:rPr>
                        <a:t>年度</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R3</a:t>
                      </a:r>
                      <a:r>
                        <a:rPr kumimoji="1" lang="ja-JP" altLang="en-US" sz="1200" dirty="0" smtClean="0">
                          <a:latin typeface="Meiryo UI" panose="020B0604030504040204" pitchFamily="50" charset="-128"/>
                          <a:ea typeface="Meiryo UI" panose="020B0604030504040204" pitchFamily="50" charset="-128"/>
                        </a:rPr>
                        <a:t>年度）</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2249036"/>
                  </a:ext>
                </a:extLst>
              </a:tr>
              <a:tr h="665099">
                <a:tc>
                  <a:txBody>
                    <a:bodyPr/>
                    <a:lstStyle/>
                    <a:p>
                      <a:pPr algn="ctr"/>
                      <a:endParaRPr kumimoji="1" lang="ja-JP" altLang="en-US"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551330"/>
                  </a:ext>
                </a:extLst>
              </a:tr>
              <a:tr h="781699">
                <a:tc>
                  <a:txBody>
                    <a:bodyPr/>
                    <a:lstStyle/>
                    <a:p>
                      <a:pPr algn="ctr"/>
                      <a:endParaRPr kumimoji="1" lang="ja-JP" altLang="en-US"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6969258"/>
                  </a:ext>
                </a:extLst>
              </a:tr>
              <a:tr h="931192">
                <a:tc>
                  <a:txBody>
                    <a:bodyPr/>
                    <a:lstStyle/>
                    <a:p>
                      <a:pPr algn="ctr"/>
                      <a:endParaRPr kumimoji="1" lang="en-US" altLang="ja-JP" sz="1200" dirty="0" smtClean="0"/>
                    </a:p>
                    <a:p>
                      <a:pPr algn="ctr"/>
                      <a:endParaRPr kumimoji="1" lang="en-US" altLang="ja-JP" sz="1200" dirty="0" smtClean="0"/>
                    </a:p>
                    <a:p>
                      <a:pPr algn="ctr"/>
                      <a:endParaRPr kumimoji="1" lang="en-US" altLang="ja-JP" sz="1200" dirty="0" smtClean="0"/>
                    </a:p>
                    <a:p>
                      <a:pPr algn="ctr"/>
                      <a:endParaRPr kumimoji="1" lang="en-US" altLang="ja-JP" sz="1200" dirty="0" smtClean="0"/>
                    </a:p>
                    <a:p>
                      <a:pPr algn="ctr"/>
                      <a:endParaRPr kumimoji="1" lang="en-US" altLang="ja-JP" sz="1200" dirty="0" smtClean="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470308"/>
                  </a:ext>
                </a:extLst>
              </a:tr>
              <a:tr h="1326192">
                <a:tc>
                  <a:txBody>
                    <a:bodyPr/>
                    <a:lstStyle/>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p>
                      <a:pPr algn="ctr"/>
                      <a:endParaRPr kumimoji="1" lang="en-US" altLang="ja-JP" sz="1200" dirty="0" smtClean="0">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463474"/>
                  </a:ext>
                </a:extLst>
              </a:tr>
              <a:tr h="1362203">
                <a:tc>
                  <a:txBody>
                    <a:bodyPr/>
                    <a:lstStyle/>
                    <a:p>
                      <a:pPr algn="ctr"/>
                      <a:r>
                        <a:rPr kumimoji="1" lang="ja-JP" altLang="en-US" sz="1200" dirty="0" smtClean="0">
                          <a:latin typeface="Meiryo UI" panose="020B0604030504040204" pitchFamily="50" charset="-128"/>
                          <a:ea typeface="Meiryo UI" panose="020B0604030504040204" pitchFamily="50" charset="-128"/>
                        </a:rPr>
                        <a:t>新大阪駅周辺の</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まちづくり</a:t>
                      </a:r>
                      <a:endParaRPr kumimoji="1" lang="en-US" altLang="ja-JP" sz="1200" dirty="0" smtClean="0">
                        <a:latin typeface="Meiryo UI" panose="020B0604030504040204" pitchFamily="50" charset="-128"/>
                        <a:ea typeface="Meiryo UI" panose="020B0604030504040204"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887139"/>
                  </a:ext>
                </a:extLst>
              </a:tr>
            </a:tbl>
          </a:graphicData>
        </a:graphic>
      </p:graphicFrame>
      <p:sp>
        <p:nvSpPr>
          <p:cNvPr id="112" name="テキスト ボックス 111"/>
          <p:cNvSpPr txBox="1"/>
          <p:nvPr/>
        </p:nvSpPr>
        <p:spPr>
          <a:xfrm>
            <a:off x="-9616" y="5403"/>
            <a:ext cx="9906000" cy="400110"/>
          </a:xfrm>
          <a:prstGeom prst="rect">
            <a:avLst/>
          </a:prstGeom>
          <a:solidFill>
            <a:srgbClr val="0070C0"/>
          </a:solidFill>
        </p:spPr>
        <p:txBody>
          <a:bodyPr wrap="square" rtlCol="0">
            <a:spAutoFit/>
          </a:bodyPr>
          <a:lstStyle/>
          <a:p>
            <a:pPr algn="ctr"/>
            <a:r>
              <a:rPr kumimoji="1" lang="ja-JP" altLang="en-US" b="1" dirty="0" smtClean="0">
                <a:solidFill>
                  <a:schemeClr val="bg1"/>
                </a:solidFill>
                <a:latin typeface="+mn-ea"/>
              </a:rPr>
              <a:t>新大阪駅周辺地域の</a:t>
            </a:r>
            <a:r>
              <a:rPr kumimoji="1" lang="ja-JP" altLang="en-US" sz="2000" b="1" dirty="0" smtClean="0">
                <a:solidFill>
                  <a:schemeClr val="bg1"/>
                </a:solidFill>
                <a:latin typeface="+mn-ea"/>
              </a:rPr>
              <a:t>まちづくり</a:t>
            </a:r>
            <a:r>
              <a:rPr kumimoji="1" lang="ja-JP" altLang="en-US" b="1" dirty="0" smtClean="0">
                <a:solidFill>
                  <a:schemeClr val="bg1"/>
                </a:solidFill>
                <a:latin typeface="+mn-ea"/>
              </a:rPr>
              <a:t>及び都市再生緊急整備地域検討協議会の進め方</a:t>
            </a:r>
            <a:endParaRPr kumimoji="1" lang="ja-JP" altLang="en-US" b="1" dirty="0">
              <a:solidFill>
                <a:schemeClr val="bg1"/>
              </a:solidFill>
              <a:latin typeface="+mn-ea"/>
            </a:endParaRPr>
          </a:p>
        </p:txBody>
      </p:sp>
      <p:sp>
        <p:nvSpPr>
          <p:cNvPr id="172" name="テキスト ボックス 171">
            <a:extLst>
              <a:ext uri="{FF2B5EF4-FFF2-40B4-BE49-F238E27FC236}">
                <a16:creationId xmlns:a16="http://schemas.microsoft.com/office/drawing/2014/main" id="{A61B0A3E-72A4-48A6-B4AD-B47CFDC2B269}"/>
              </a:ext>
            </a:extLst>
          </p:cNvPr>
          <p:cNvSpPr txBox="1"/>
          <p:nvPr/>
        </p:nvSpPr>
        <p:spPr>
          <a:xfrm>
            <a:off x="3267426" y="2968054"/>
            <a:ext cx="1202460" cy="507831"/>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環境影響評価</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準備書</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（駅位置の方向性</a:t>
            </a:r>
            <a:r>
              <a:rPr lang="ja-JP" altLang="en-US" sz="1100" dirty="0" smtClean="0"/>
              <a:t>）</a:t>
            </a:r>
            <a:endParaRPr kumimoji="1" lang="ja-JP" altLang="en-US" sz="1100" dirty="0"/>
          </a:p>
        </p:txBody>
      </p:sp>
      <p:cxnSp>
        <p:nvCxnSpPr>
          <p:cNvPr id="173" name="直線矢印コネクタ 172">
            <a:extLst>
              <a:ext uri="{FF2B5EF4-FFF2-40B4-BE49-F238E27FC236}">
                <a16:creationId xmlns:a16="http://schemas.microsoft.com/office/drawing/2014/main" id="{54C23961-B1D6-4E0A-A1A6-4AB44E9E2D2B}"/>
              </a:ext>
            </a:extLst>
          </p:cNvPr>
          <p:cNvCxnSpPr>
            <a:cxnSpLocks/>
          </p:cNvCxnSpPr>
          <p:nvPr/>
        </p:nvCxnSpPr>
        <p:spPr>
          <a:xfrm>
            <a:off x="9296634" y="2839369"/>
            <a:ext cx="360000" cy="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a:extLst>
              <a:ext uri="{FF2B5EF4-FFF2-40B4-BE49-F238E27FC236}">
                <a16:creationId xmlns:a16="http://schemas.microsoft.com/office/drawing/2014/main" id="{437B1F3F-83FF-4161-8E81-0A5A81610080}"/>
              </a:ext>
            </a:extLst>
          </p:cNvPr>
          <p:cNvCxnSpPr>
            <a:cxnSpLocks/>
          </p:cNvCxnSpPr>
          <p:nvPr/>
        </p:nvCxnSpPr>
        <p:spPr>
          <a:xfrm flipV="1">
            <a:off x="956718" y="3866635"/>
            <a:ext cx="2772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175">
            <a:extLst>
              <a:ext uri="{FF2B5EF4-FFF2-40B4-BE49-F238E27FC236}">
                <a16:creationId xmlns:a16="http://schemas.microsoft.com/office/drawing/2014/main" id="{3751B0FA-D4A9-4456-9FF3-9BE4BFED584D}"/>
              </a:ext>
            </a:extLst>
          </p:cNvPr>
          <p:cNvCxnSpPr>
            <a:cxnSpLocks/>
          </p:cNvCxnSpPr>
          <p:nvPr/>
        </p:nvCxnSpPr>
        <p:spPr>
          <a:xfrm flipH="1">
            <a:off x="4672040" y="3896679"/>
            <a:ext cx="6256" cy="366087"/>
          </a:xfrm>
          <a:prstGeom prst="straightConnector1">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1" name="テキスト ボックス 180">
            <a:extLst>
              <a:ext uri="{FF2B5EF4-FFF2-40B4-BE49-F238E27FC236}">
                <a16:creationId xmlns:a16="http://schemas.microsoft.com/office/drawing/2014/main" id="{C306F931-7DA3-4A4F-BB8E-D5C5BF9BFC74}"/>
              </a:ext>
            </a:extLst>
          </p:cNvPr>
          <p:cNvSpPr txBox="1"/>
          <p:nvPr/>
        </p:nvSpPr>
        <p:spPr>
          <a:xfrm>
            <a:off x="3538495" y="4142033"/>
            <a:ext cx="840025" cy="161583"/>
          </a:xfrm>
          <a:prstGeom prst="rect">
            <a:avLst/>
          </a:prstGeom>
          <a:noFill/>
        </p:spPr>
        <p:txBody>
          <a:bodyPr wrap="square" lIns="0" tIns="0" rIns="0" bIns="0" rtlCol="0" anchor="t" anchorCtr="1">
            <a:spAutoFit/>
          </a:bodyPr>
          <a:lstStyle/>
          <a:p>
            <a:pPr algn="ctr"/>
            <a:r>
              <a:rPr kumimoji="1" lang="ja-JP" altLang="en-US" sz="1050" dirty="0" smtClean="0"/>
              <a:t>本格検討</a:t>
            </a:r>
            <a:endParaRPr kumimoji="1" lang="en-US" altLang="ja-JP" sz="1050" dirty="0"/>
          </a:p>
        </p:txBody>
      </p:sp>
      <p:sp>
        <p:nvSpPr>
          <p:cNvPr id="182" name="テキスト ボックス 181">
            <a:extLst>
              <a:ext uri="{FF2B5EF4-FFF2-40B4-BE49-F238E27FC236}">
                <a16:creationId xmlns:a16="http://schemas.microsoft.com/office/drawing/2014/main" id="{B72F98D1-897E-46A9-92B0-5E1DB6640F67}"/>
              </a:ext>
            </a:extLst>
          </p:cNvPr>
          <p:cNvSpPr txBox="1"/>
          <p:nvPr/>
        </p:nvSpPr>
        <p:spPr>
          <a:xfrm>
            <a:off x="4679414" y="3903267"/>
            <a:ext cx="1810425" cy="338554"/>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緊急整備地域指定</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特定</a:t>
            </a:r>
            <a:r>
              <a:rPr kumimoji="1" lang="ja-JP" altLang="en-US" sz="1100" dirty="0" smtClean="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等</a:t>
            </a:r>
          </a:p>
        </p:txBody>
      </p:sp>
      <p:sp>
        <p:nvSpPr>
          <p:cNvPr id="183" name="楕円 182">
            <a:extLst>
              <a:ext uri="{FF2B5EF4-FFF2-40B4-BE49-F238E27FC236}">
                <a16:creationId xmlns:a16="http://schemas.microsoft.com/office/drawing/2014/main" id="{9C5F9F96-925D-4683-96E9-B1DC4975C3DA}"/>
              </a:ext>
            </a:extLst>
          </p:cNvPr>
          <p:cNvSpPr/>
          <p:nvPr/>
        </p:nvSpPr>
        <p:spPr>
          <a:xfrm>
            <a:off x="5258656" y="2718905"/>
            <a:ext cx="216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a:extLst>
              <a:ext uri="{FF2B5EF4-FFF2-40B4-BE49-F238E27FC236}">
                <a16:creationId xmlns:a16="http://schemas.microsoft.com/office/drawing/2014/main" id="{62D6F206-86F4-4992-8435-FC05BFABE8ED}"/>
              </a:ext>
            </a:extLst>
          </p:cNvPr>
          <p:cNvSpPr txBox="1"/>
          <p:nvPr/>
        </p:nvSpPr>
        <p:spPr>
          <a:xfrm>
            <a:off x="4846800" y="3005024"/>
            <a:ext cx="941696" cy="338554"/>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環境影響評価</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評価書</a:t>
            </a:r>
            <a:endParaRPr kumimoji="1" lang="ja-JP" altLang="en-US" sz="1100" dirty="0">
              <a:latin typeface="Meiryo UI" panose="020B0604030504040204" pitchFamily="50" charset="-128"/>
              <a:ea typeface="Meiryo UI" panose="020B0604030504040204" pitchFamily="50" charset="-128"/>
            </a:endParaRPr>
          </a:p>
        </p:txBody>
      </p:sp>
      <p:cxnSp>
        <p:nvCxnSpPr>
          <p:cNvPr id="185" name="直線矢印コネクタ 184">
            <a:extLst>
              <a:ext uri="{FF2B5EF4-FFF2-40B4-BE49-F238E27FC236}">
                <a16:creationId xmlns:a16="http://schemas.microsoft.com/office/drawing/2014/main" id="{DFCDA2BB-F28F-4831-9CDD-BFBEA0E705B6}"/>
              </a:ext>
            </a:extLst>
          </p:cNvPr>
          <p:cNvCxnSpPr>
            <a:cxnSpLocks/>
          </p:cNvCxnSpPr>
          <p:nvPr/>
        </p:nvCxnSpPr>
        <p:spPr>
          <a:xfrm>
            <a:off x="5475414" y="2828451"/>
            <a:ext cx="864000" cy="594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92" name="直線矢印コネクタ 191">
            <a:extLst>
              <a:ext uri="{FF2B5EF4-FFF2-40B4-BE49-F238E27FC236}">
                <a16:creationId xmlns:a16="http://schemas.microsoft.com/office/drawing/2014/main" id="{44F16E0B-F92B-40FD-A8DF-E3D2C24E618D}"/>
              </a:ext>
            </a:extLst>
          </p:cNvPr>
          <p:cNvCxnSpPr>
            <a:cxnSpLocks/>
          </p:cNvCxnSpPr>
          <p:nvPr/>
        </p:nvCxnSpPr>
        <p:spPr>
          <a:xfrm>
            <a:off x="6352785" y="2838008"/>
            <a:ext cx="2916000" cy="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sp>
        <p:nvSpPr>
          <p:cNvPr id="193" name="テキスト ボックス 192">
            <a:extLst>
              <a:ext uri="{FF2B5EF4-FFF2-40B4-BE49-F238E27FC236}">
                <a16:creationId xmlns:a16="http://schemas.microsoft.com/office/drawing/2014/main" id="{FA2926BE-F9BD-43FB-9A9A-5159F5A7DF4A}"/>
              </a:ext>
            </a:extLst>
          </p:cNvPr>
          <p:cNvSpPr txBox="1"/>
          <p:nvPr/>
        </p:nvSpPr>
        <p:spPr>
          <a:xfrm>
            <a:off x="6195926" y="2912101"/>
            <a:ext cx="838623" cy="338554"/>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北陸新幹線</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事業化</a:t>
            </a:r>
            <a:endParaRPr kumimoji="1" lang="ja-JP" altLang="en-US" sz="1100" dirty="0">
              <a:latin typeface="Meiryo UI" panose="020B0604030504040204" pitchFamily="50" charset="-128"/>
              <a:ea typeface="Meiryo UI" panose="020B0604030504040204" pitchFamily="50" charset="-128"/>
            </a:endParaRPr>
          </a:p>
        </p:txBody>
      </p:sp>
      <p:sp>
        <p:nvSpPr>
          <p:cNvPr id="205" name="テキスト ボックス 204">
            <a:extLst>
              <a:ext uri="{FF2B5EF4-FFF2-40B4-BE49-F238E27FC236}">
                <a16:creationId xmlns:a16="http://schemas.microsoft.com/office/drawing/2014/main" id="{148E167B-DF7B-4CA8-95AA-A595D38AE68B}"/>
              </a:ext>
            </a:extLst>
          </p:cNvPr>
          <p:cNvSpPr txBox="1"/>
          <p:nvPr/>
        </p:nvSpPr>
        <p:spPr>
          <a:xfrm>
            <a:off x="821440" y="3976519"/>
            <a:ext cx="1197222" cy="307777"/>
          </a:xfrm>
          <a:prstGeom prst="rect">
            <a:avLst/>
          </a:prstGeom>
          <a:noFill/>
        </p:spPr>
        <p:txBody>
          <a:bodyPr wrap="square" lIns="0" tIns="0" rIns="0" bIns="0" rtlCol="0" anchor="t" anchorCtr="1">
            <a:spAutoFit/>
          </a:bodyPr>
          <a:lstStyle/>
          <a:p>
            <a:pPr algn="ctr"/>
            <a:r>
              <a:rPr kumimoji="1" lang="ja-JP" altLang="en-US" sz="1000" dirty="0" smtClean="0"/>
              <a:t>交通結節機能</a:t>
            </a:r>
            <a:endParaRPr kumimoji="1" lang="en-US" altLang="ja-JP" sz="1000" dirty="0" smtClean="0"/>
          </a:p>
          <a:p>
            <a:pPr algn="ctr"/>
            <a:r>
              <a:rPr kumimoji="1" lang="ja-JP" altLang="en-US" sz="1000" dirty="0" smtClean="0"/>
              <a:t>の検討</a:t>
            </a:r>
            <a:endParaRPr kumimoji="1" lang="en-US" altLang="ja-JP" sz="1000" dirty="0"/>
          </a:p>
        </p:txBody>
      </p:sp>
      <p:cxnSp>
        <p:nvCxnSpPr>
          <p:cNvPr id="222" name="直線矢印コネクタ 221">
            <a:extLst>
              <a:ext uri="{FF2B5EF4-FFF2-40B4-BE49-F238E27FC236}">
                <a16:creationId xmlns:a16="http://schemas.microsoft.com/office/drawing/2014/main" id="{437B1F3F-83FF-4161-8E81-0A5A81610080}"/>
              </a:ext>
            </a:extLst>
          </p:cNvPr>
          <p:cNvCxnSpPr>
            <a:cxnSpLocks/>
            <a:stCxn id="170" idx="6"/>
          </p:cNvCxnSpPr>
          <p:nvPr/>
        </p:nvCxnSpPr>
        <p:spPr>
          <a:xfrm flipV="1">
            <a:off x="3918402" y="2818199"/>
            <a:ext cx="1332000" cy="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4" name="直線矢印コネクタ 223">
            <a:extLst>
              <a:ext uri="{FF2B5EF4-FFF2-40B4-BE49-F238E27FC236}">
                <a16:creationId xmlns:a16="http://schemas.microsoft.com/office/drawing/2014/main" id="{437B1F3F-83FF-4161-8E81-0A5A81610080}"/>
              </a:ext>
            </a:extLst>
          </p:cNvPr>
          <p:cNvCxnSpPr>
            <a:cxnSpLocks/>
          </p:cNvCxnSpPr>
          <p:nvPr/>
        </p:nvCxnSpPr>
        <p:spPr>
          <a:xfrm flipV="1">
            <a:off x="990336" y="5981207"/>
            <a:ext cx="2808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25" name="大かっこ 224"/>
          <p:cNvSpPr/>
          <p:nvPr/>
        </p:nvSpPr>
        <p:spPr>
          <a:xfrm>
            <a:off x="1979536" y="3768385"/>
            <a:ext cx="1381850" cy="638692"/>
          </a:xfrm>
          <a:prstGeom prst="bracketPair">
            <a:avLst>
              <a:gd name="adj" fmla="val 60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6" name="テキスト ボックス 225">
            <a:extLst>
              <a:ext uri="{FF2B5EF4-FFF2-40B4-BE49-F238E27FC236}">
                <a16:creationId xmlns:a16="http://schemas.microsoft.com/office/drawing/2014/main" id="{A2D51326-3780-4533-B72D-3F73EC999046}"/>
              </a:ext>
            </a:extLst>
          </p:cNvPr>
          <p:cNvSpPr txBox="1"/>
          <p:nvPr/>
        </p:nvSpPr>
        <p:spPr>
          <a:xfrm>
            <a:off x="887280" y="6031193"/>
            <a:ext cx="2960152" cy="338554"/>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プロジェクトの基礎検討</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（公共事業、民間プロジェクト（都市開発）等）</a:t>
            </a:r>
            <a:endParaRPr kumimoji="1" lang="ja-JP" altLang="en-US" sz="1100" dirty="0">
              <a:latin typeface="Meiryo UI" panose="020B0604030504040204" pitchFamily="50" charset="-128"/>
              <a:ea typeface="Meiryo UI" panose="020B0604030504040204" pitchFamily="50" charset="-128"/>
            </a:endParaRPr>
          </a:p>
        </p:txBody>
      </p:sp>
      <p:cxnSp>
        <p:nvCxnSpPr>
          <p:cNvPr id="286" name="直線矢印コネクタ 285">
            <a:extLst>
              <a:ext uri="{FF2B5EF4-FFF2-40B4-BE49-F238E27FC236}">
                <a16:creationId xmlns:a16="http://schemas.microsoft.com/office/drawing/2014/main" id="{437B1F3F-83FF-4161-8E81-0A5A81610080}"/>
              </a:ext>
            </a:extLst>
          </p:cNvPr>
          <p:cNvCxnSpPr>
            <a:cxnSpLocks/>
          </p:cNvCxnSpPr>
          <p:nvPr/>
        </p:nvCxnSpPr>
        <p:spPr>
          <a:xfrm>
            <a:off x="3774627" y="5974698"/>
            <a:ext cx="2421299" cy="194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87" name="テキスト ボックス 286">
            <a:extLst>
              <a:ext uri="{FF2B5EF4-FFF2-40B4-BE49-F238E27FC236}">
                <a16:creationId xmlns:a16="http://schemas.microsoft.com/office/drawing/2014/main" id="{A2D51326-3780-4533-B72D-3F73EC999046}"/>
              </a:ext>
            </a:extLst>
          </p:cNvPr>
          <p:cNvSpPr txBox="1"/>
          <p:nvPr/>
        </p:nvSpPr>
        <p:spPr>
          <a:xfrm>
            <a:off x="4421368" y="6050754"/>
            <a:ext cx="2945347" cy="169277"/>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プロジェクト</a:t>
            </a:r>
            <a:r>
              <a:rPr lang="ja-JP" altLang="en-US" sz="1100" dirty="0" smtClean="0">
                <a:latin typeface="Meiryo UI" panose="020B0604030504040204" pitchFamily="50" charset="-128"/>
                <a:ea typeface="Meiryo UI" panose="020B0604030504040204" pitchFamily="50" charset="-128"/>
              </a:rPr>
              <a:t>準備・本格化</a:t>
            </a:r>
            <a:endParaRPr kumimoji="1" lang="ja-JP" altLang="en-US" sz="1100" dirty="0">
              <a:latin typeface="Meiryo UI" panose="020B0604030504040204" pitchFamily="50" charset="-128"/>
              <a:ea typeface="Meiryo UI" panose="020B0604030504040204" pitchFamily="50" charset="-128"/>
            </a:endParaRPr>
          </a:p>
        </p:txBody>
      </p:sp>
      <p:cxnSp>
        <p:nvCxnSpPr>
          <p:cNvPr id="289" name="直線矢印コネクタ 288">
            <a:extLst>
              <a:ext uri="{FF2B5EF4-FFF2-40B4-BE49-F238E27FC236}">
                <a16:creationId xmlns:a16="http://schemas.microsoft.com/office/drawing/2014/main" id="{44F16E0B-F92B-40FD-A8DF-E3D2C24E618D}"/>
              </a:ext>
            </a:extLst>
          </p:cNvPr>
          <p:cNvCxnSpPr>
            <a:cxnSpLocks/>
          </p:cNvCxnSpPr>
          <p:nvPr/>
        </p:nvCxnSpPr>
        <p:spPr>
          <a:xfrm>
            <a:off x="6192713" y="5977457"/>
            <a:ext cx="342780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a:extLst>
              <a:ext uri="{FF2B5EF4-FFF2-40B4-BE49-F238E27FC236}">
                <a16:creationId xmlns:a16="http://schemas.microsoft.com/office/drawing/2014/main" id="{AD0147B3-7C70-4B2C-8C95-727F04C326A6}"/>
              </a:ext>
            </a:extLst>
          </p:cNvPr>
          <p:cNvCxnSpPr>
            <a:cxnSpLocks/>
          </p:cNvCxnSpPr>
          <p:nvPr/>
        </p:nvCxnSpPr>
        <p:spPr>
          <a:xfrm flipV="1">
            <a:off x="4735846" y="4244725"/>
            <a:ext cx="4896000" cy="0"/>
          </a:xfrm>
          <a:prstGeom prst="straightConnector1">
            <a:avLst/>
          </a:prstGeom>
          <a:ln w="2222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8246" y="4711441"/>
            <a:ext cx="707455"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プロモー</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ション等</a:t>
            </a:r>
            <a:endParaRPr kumimoji="1" lang="ja-JP" altLang="en-US" sz="1200" dirty="0">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148E167B-DF7B-4CA8-95AA-A595D38AE68B}"/>
              </a:ext>
            </a:extLst>
          </p:cNvPr>
          <p:cNvSpPr txBox="1"/>
          <p:nvPr/>
        </p:nvSpPr>
        <p:spPr>
          <a:xfrm>
            <a:off x="1662567" y="3979018"/>
            <a:ext cx="2185664" cy="461665"/>
          </a:xfrm>
          <a:prstGeom prst="rect">
            <a:avLst/>
          </a:prstGeom>
          <a:noFill/>
        </p:spPr>
        <p:txBody>
          <a:bodyPr wrap="square" lIns="0" tIns="0" rIns="0" bIns="0" rtlCol="0" anchor="t" anchorCtr="1">
            <a:spAutoFit/>
          </a:bodyPr>
          <a:lstStyle/>
          <a:p>
            <a:pPr algn="ctr"/>
            <a:r>
              <a:rPr lang="ja-JP" altLang="en-US" sz="1000" dirty="0" smtClean="0"/>
              <a:t>（交流促進機能、</a:t>
            </a:r>
            <a:endParaRPr lang="en-US" altLang="ja-JP" sz="1000" dirty="0" smtClean="0"/>
          </a:p>
          <a:p>
            <a:pPr algn="ctr"/>
            <a:r>
              <a:rPr lang="ja-JP" altLang="en-US" sz="1000" dirty="0" smtClean="0"/>
              <a:t>都市空間機能、</a:t>
            </a:r>
            <a:endParaRPr lang="en-US" altLang="ja-JP" sz="1000" dirty="0" smtClean="0"/>
          </a:p>
          <a:p>
            <a:pPr algn="ctr"/>
            <a:r>
              <a:rPr lang="ja-JP" altLang="en-US" sz="1000" dirty="0" smtClean="0"/>
              <a:t>都市</a:t>
            </a:r>
            <a:r>
              <a:rPr lang="ja-JP" altLang="en-US" sz="1000" dirty="0"/>
              <a:t>開発</a:t>
            </a:r>
            <a:r>
              <a:rPr lang="ja-JP" altLang="en-US" sz="1000" dirty="0" smtClean="0"/>
              <a:t>の</a:t>
            </a:r>
            <a:r>
              <a:rPr lang="ja-JP" altLang="en-US" sz="1000" dirty="0"/>
              <a:t>在り方</a:t>
            </a:r>
            <a:r>
              <a:rPr lang="ja-JP" altLang="en-US" sz="1000" dirty="0" smtClean="0"/>
              <a:t>）</a:t>
            </a:r>
            <a:endParaRPr kumimoji="1" lang="en-US" altLang="ja-JP" sz="1000" dirty="0"/>
          </a:p>
        </p:txBody>
      </p:sp>
      <p:sp>
        <p:nvSpPr>
          <p:cNvPr id="244" name="テキスト ボックス 243"/>
          <p:cNvSpPr txBox="1"/>
          <p:nvPr/>
        </p:nvSpPr>
        <p:spPr>
          <a:xfrm>
            <a:off x="63273" y="1993914"/>
            <a:ext cx="963596" cy="461665"/>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リニア</a:t>
            </a:r>
            <a:endParaRPr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中央新幹線</a:t>
            </a:r>
            <a:endParaRPr kumimoji="1" lang="ja-JP" altLang="en-US" sz="1200" dirty="0">
              <a:latin typeface="Meiryo UI" panose="020B0604030504040204" pitchFamily="50" charset="-128"/>
              <a:ea typeface="Meiryo UI" panose="020B0604030504040204" pitchFamily="50" charset="-128"/>
            </a:endParaRPr>
          </a:p>
        </p:txBody>
      </p:sp>
      <p:sp>
        <p:nvSpPr>
          <p:cNvPr id="253" name="テキスト ボックス 252">
            <a:extLst>
              <a:ext uri="{FF2B5EF4-FFF2-40B4-BE49-F238E27FC236}">
                <a16:creationId xmlns:a16="http://schemas.microsoft.com/office/drawing/2014/main" id="{FA2926BE-F9BD-43FB-9A9A-5159F5A7DF4A}"/>
              </a:ext>
            </a:extLst>
          </p:cNvPr>
          <p:cNvSpPr txBox="1"/>
          <p:nvPr/>
        </p:nvSpPr>
        <p:spPr>
          <a:xfrm>
            <a:off x="4301750" y="3944735"/>
            <a:ext cx="838623" cy="169277"/>
          </a:xfrm>
          <a:prstGeom prst="rect">
            <a:avLst/>
          </a:prstGeom>
          <a:noFill/>
        </p:spPr>
        <p:txBody>
          <a:bodyPr wrap="square" lIns="0" tIns="0" rIns="0" bIns="0" rtlCol="0" anchor="t" anchorCtr="1">
            <a:spAutoFit/>
          </a:bodyPr>
          <a:lstStyle/>
          <a:p>
            <a:r>
              <a:rPr kumimoji="1" lang="ja-JP" altLang="en-US" sz="1100" dirty="0" smtClean="0">
                <a:latin typeface="Meiryo UI" panose="020B0604030504040204" pitchFamily="50" charset="-128"/>
                <a:ea typeface="Meiryo UI" panose="020B0604030504040204" pitchFamily="50" charset="-128"/>
              </a:rPr>
              <a:t>策定</a:t>
            </a:r>
            <a:endParaRPr kumimoji="1" lang="ja-JP" altLang="en-US" sz="1100" dirty="0">
              <a:latin typeface="Meiryo UI" panose="020B0604030504040204" pitchFamily="50" charset="-128"/>
              <a:ea typeface="Meiryo UI" panose="020B0604030504040204" pitchFamily="50" charset="-128"/>
            </a:endParaRPr>
          </a:p>
        </p:txBody>
      </p:sp>
      <p:cxnSp>
        <p:nvCxnSpPr>
          <p:cNvPr id="254" name="直線矢印コネクタ 253">
            <a:extLst>
              <a:ext uri="{FF2B5EF4-FFF2-40B4-BE49-F238E27FC236}">
                <a16:creationId xmlns:a16="http://schemas.microsoft.com/office/drawing/2014/main" id="{437B1F3F-83FF-4161-8E81-0A5A81610080}"/>
              </a:ext>
            </a:extLst>
          </p:cNvPr>
          <p:cNvCxnSpPr>
            <a:cxnSpLocks/>
          </p:cNvCxnSpPr>
          <p:nvPr/>
        </p:nvCxnSpPr>
        <p:spPr>
          <a:xfrm flipV="1">
            <a:off x="963369" y="4759907"/>
            <a:ext cx="288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64" name="テキスト ボックス 263">
            <a:extLst>
              <a:ext uri="{FF2B5EF4-FFF2-40B4-BE49-F238E27FC236}">
                <a16:creationId xmlns:a16="http://schemas.microsoft.com/office/drawing/2014/main" id="{62117E53-BB5B-44CC-8695-4DCF9608E598}"/>
              </a:ext>
            </a:extLst>
          </p:cNvPr>
          <p:cNvSpPr txBox="1"/>
          <p:nvPr/>
        </p:nvSpPr>
        <p:spPr>
          <a:xfrm>
            <a:off x="1022650" y="3605664"/>
            <a:ext cx="838623" cy="169277"/>
          </a:xfrm>
          <a:prstGeom prst="rect">
            <a:avLst/>
          </a:prstGeom>
          <a:noFill/>
        </p:spPr>
        <p:txBody>
          <a:bodyPr wrap="square" lIns="0" tIns="0" rIns="0" bIns="0" rtlCol="0" anchor="t" anchorCtr="1">
            <a:spAutoFit/>
          </a:bodyPr>
          <a:lstStyle/>
          <a:p>
            <a:r>
              <a:rPr lang="ja-JP" altLang="en-US" sz="1100" dirty="0" smtClean="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回</a:t>
            </a:r>
            <a:endParaRPr kumimoji="1" lang="ja-JP" altLang="en-US" sz="1100" dirty="0">
              <a:latin typeface="Meiryo UI" panose="020B0604030504040204" pitchFamily="50" charset="-128"/>
              <a:ea typeface="Meiryo UI" panose="020B0604030504040204" pitchFamily="50" charset="-128"/>
            </a:endParaRPr>
          </a:p>
        </p:txBody>
      </p:sp>
      <p:sp>
        <p:nvSpPr>
          <p:cNvPr id="269" name="テキスト ボックス 268"/>
          <p:cNvSpPr txBox="1"/>
          <p:nvPr/>
        </p:nvSpPr>
        <p:spPr>
          <a:xfrm>
            <a:off x="149935" y="2878847"/>
            <a:ext cx="769737" cy="461665"/>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北陸</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新幹線</a:t>
            </a:r>
            <a:endParaRPr kumimoji="1" lang="ja-JP" altLang="en-US" sz="1200" dirty="0">
              <a:latin typeface="Meiryo UI" panose="020B0604030504040204" pitchFamily="50" charset="-128"/>
              <a:ea typeface="Meiryo UI" panose="020B0604030504040204" pitchFamily="50" charset="-128"/>
            </a:endParaRPr>
          </a:p>
        </p:txBody>
      </p:sp>
      <p:sp>
        <p:nvSpPr>
          <p:cNvPr id="270" name="テキスト ボックス 269"/>
          <p:cNvSpPr txBox="1"/>
          <p:nvPr/>
        </p:nvSpPr>
        <p:spPr>
          <a:xfrm>
            <a:off x="153101" y="1183070"/>
            <a:ext cx="93590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主</a:t>
            </a:r>
            <a:r>
              <a:rPr lang="ja-JP" altLang="en-US" sz="1100" dirty="0" smtClean="0">
                <a:latin typeface="Meiryo UI" panose="020B0604030504040204" pitchFamily="50" charset="-128"/>
                <a:ea typeface="Meiryo UI" panose="020B0604030504040204" pitchFamily="50" charset="-128"/>
              </a:rPr>
              <a:t>な</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プロジェクト</a:t>
            </a:r>
          </a:p>
        </p:txBody>
      </p:sp>
      <p:sp>
        <p:nvSpPr>
          <p:cNvPr id="281" name="テキスト ボックス 280">
            <a:extLst>
              <a:ext uri="{FF2B5EF4-FFF2-40B4-BE49-F238E27FC236}">
                <a16:creationId xmlns:a16="http://schemas.microsoft.com/office/drawing/2014/main" id="{A2D51326-3780-4533-B72D-3F73EC999046}"/>
              </a:ext>
            </a:extLst>
          </p:cNvPr>
          <p:cNvSpPr txBox="1"/>
          <p:nvPr/>
        </p:nvSpPr>
        <p:spPr>
          <a:xfrm>
            <a:off x="1484889" y="4804018"/>
            <a:ext cx="1775292" cy="169277"/>
          </a:xfrm>
          <a:prstGeom prst="rect">
            <a:avLst/>
          </a:prstGeom>
          <a:noFill/>
        </p:spPr>
        <p:txBody>
          <a:bodyPr wrap="square" lIns="0" tIns="0" rIns="0" bIns="0" rtlCol="0" anchor="t" anchorCtr="1">
            <a:spAutoFit/>
          </a:bodyPr>
          <a:lstStyle/>
          <a:p>
            <a:pPr algn="ctr"/>
            <a:r>
              <a:rPr lang="ja-JP" altLang="en-US" sz="1100" dirty="0" smtClean="0">
                <a:latin typeface="Meiryo UI" panose="020B0604030504040204" pitchFamily="50" charset="-128"/>
                <a:ea typeface="Meiryo UI" panose="020B0604030504040204" pitchFamily="50" charset="-128"/>
              </a:rPr>
              <a:t>国内外へ広く知ってもらう</a:t>
            </a:r>
            <a:endParaRPr kumimoji="1" lang="ja-JP" altLang="en-US" sz="1100" dirty="0">
              <a:latin typeface="Meiryo UI" panose="020B0604030504040204" pitchFamily="50" charset="-128"/>
              <a:ea typeface="Meiryo UI" panose="020B0604030504040204" pitchFamily="50" charset="-128"/>
            </a:endParaRPr>
          </a:p>
        </p:txBody>
      </p:sp>
      <p:sp>
        <p:nvSpPr>
          <p:cNvPr id="282" name="テキスト ボックス 281">
            <a:extLst>
              <a:ext uri="{FF2B5EF4-FFF2-40B4-BE49-F238E27FC236}">
                <a16:creationId xmlns:a16="http://schemas.microsoft.com/office/drawing/2014/main" id="{A2D51326-3780-4533-B72D-3F73EC999046}"/>
              </a:ext>
            </a:extLst>
          </p:cNvPr>
          <p:cNvSpPr txBox="1"/>
          <p:nvPr/>
        </p:nvSpPr>
        <p:spPr>
          <a:xfrm>
            <a:off x="4119980" y="4801856"/>
            <a:ext cx="2172177" cy="169277"/>
          </a:xfrm>
          <a:prstGeom prst="rect">
            <a:avLst/>
          </a:prstGeom>
          <a:noFill/>
        </p:spPr>
        <p:txBody>
          <a:bodyPr wrap="square" lIns="0" tIns="0" rIns="0" bIns="0" rtlCol="0" anchor="t" anchorCtr="1">
            <a:spAutoFit/>
          </a:bodyPr>
          <a:lstStyle/>
          <a:p>
            <a:pPr algn="ctr"/>
            <a:r>
              <a:rPr lang="ja-JP" altLang="en-US" sz="1100" dirty="0" smtClean="0">
                <a:latin typeface="Meiryo UI" panose="020B0604030504040204" pitchFamily="50" charset="-128"/>
                <a:ea typeface="Meiryo UI" panose="020B0604030504040204" pitchFamily="50" charset="-128"/>
              </a:rPr>
              <a:t>都市開発等へ</a:t>
            </a:r>
            <a:r>
              <a:rPr lang="ja-JP" altLang="en-US" sz="1100" dirty="0">
                <a:latin typeface="Meiryo UI" panose="020B0604030504040204" pitchFamily="50" charset="-128"/>
                <a:ea typeface="Meiryo UI" panose="020B0604030504040204" pitchFamily="50" charset="-128"/>
              </a:rPr>
              <a:t>繋</a:t>
            </a:r>
            <a:r>
              <a:rPr lang="ja-JP" altLang="en-US" sz="1100" dirty="0" smtClean="0">
                <a:latin typeface="Meiryo UI" panose="020B0604030504040204" pitchFamily="50" charset="-128"/>
                <a:ea typeface="Meiryo UI" panose="020B0604030504040204" pitchFamily="50" charset="-128"/>
              </a:rPr>
              <a:t>げるプロモーション</a:t>
            </a:r>
            <a:endParaRPr kumimoji="1" lang="ja-JP" altLang="en-US" sz="1100" dirty="0">
              <a:latin typeface="Meiryo UI" panose="020B0604030504040204" pitchFamily="50" charset="-128"/>
              <a:ea typeface="Meiryo UI" panose="020B0604030504040204" pitchFamily="50" charset="-128"/>
            </a:endParaRPr>
          </a:p>
        </p:txBody>
      </p:sp>
      <p:cxnSp>
        <p:nvCxnSpPr>
          <p:cNvPr id="292" name="直線矢印コネクタ 291">
            <a:extLst>
              <a:ext uri="{FF2B5EF4-FFF2-40B4-BE49-F238E27FC236}">
                <a16:creationId xmlns:a16="http://schemas.microsoft.com/office/drawing/2014/main" id="{437B1F3F-83FF-4161-8E81-0A5A81610080}"/>
              </a:ext>
            </a:extLst>
          </p:cNvPr>
          <p:cNvCxnSpPr>
            <a:cxnSpLocks/>
          </p:cNvCxnSpPr>
          <p:nvPr/>
        </p:nvCxnSpPr>
        <p:spPr>
          <a:xfrm>
            <a:off x="3863093" y="4760543"/>
            <a:ext cx="5760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98" name="直線矢印コネクタ 297">
            <a:extLst>
              <a:ext uri="{FF2B5EF4-FFF2-40B4-BE49-F238E27FC236}">
                <a16:creationId xmlns:a16="http://schemas.microsoft.com/office/drawing/2014/main" id="{437B1F3F-83FF-4161-8E81-0A5A81610080}"/>
              </a:ext>
            </a:extLst>
          </p:cNvPr>
          <p:cNvCxnSpPr>
            <a:cxnSpLocks/>
          </p:cNvCxnSpPr>
          <p:nvPr/>
        </p:nvCxnSpPr>
        <p:spPr>
          <a:xfrm flipV="1">
            <a:off x="968904" y="2194716"/>
            <a:ext cx="6634567"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00" name="テキスト ボックス 299">
            <a:extLst>
              <a:ext uri="{FF2B5EF4-FFF2-40B4-BE49-F238E27FC236}">
                <a16:creationId xmlns:a16="http://schemas.microsoft.com/office/drawing/2014/main" id="{FA2926BE-F9BD-43FB-9A9A-5159F5A7DF4A}"/>
              </a:ext>
            </a:extLst>
          </p:cNvPr>
          <p:cNvSpPr txBox="1"/>
          <p:nvPr/>
        </p:nvSpPr>
        <p:spPr>
          <a:xfrm>
            <a:off x="2996055" y="2041783"/>
            <a:ext cx="1553094" cy="153888"/>
          </a:xfrm>
          <a:prstGeom prst="rect">
            <a:avLst/>
          </a:prstGeom>
          <a:noFill/>
        </p:spPr>
        <p:txBody>
          <a:bodyPr wrap="square" lIns="0" tIns="0" rIns="0" bIns="0" rtlCol="0" anchor="t" anchorCtr="1">
            <a:spAutoFit/>
          </a:bodyPr>
          <a:lstStyle/>
          <a:p>
            <a:r>
              <a:rPr lang="ja-JP" altLang="en-US" sz="1000" dirty="0" smtClean="0">
                <a:latin typeface="Meiryo UI" panose="020B0604030504040204" pitchFamily="50" charset="-128"/>
                <a:ea typeface="Meiryo UI" panose="020B0604030504040204" pitchFamily="50" charset="-128"/>
              </a:rPr>
              <a:t>東京</a:t>
            </a:r>
            <a:r>
              <a:rPr lang="ja-JP" altLang="en-US" sz="1000" dirty="0" smtClean="0"/>
              <a:t>・名古屋間</a:t>
            </a:r>
            <a:endParaRPr kumimoji="1" lang="ja-JP" altLang="en-US" sz="1000" dirty="0"/>
          </a:p>
        </p:txBody>
      </p:sp>
      <p:cxnSp>
        <p:nvCxnSpPr>
          <p:cNvPr id="153" name="直線コネクタ 152"/>
          <p:cNvCxnSpPr/>
          <p:nvPr/>
        </p:nvCxnSpPr>
        <p:spPr>
          <a:xfrm>
            <a:off x="133293" y="4479784"/>
            <a:ext cx="9612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6" name="楕円 196">
            <a:extLst>
              <a:ext uri="{FF2B5EF4-FFF2-40B4-BE49-F238E27FC236}">
                <a16:creationId xmlns:a16="http://schemas.microsoft.com/office/drawing/2014/main" id="{B6684760-0835-4760-AA9C-2614723E430C}"/>
              </a:ext>
            </a:extLst>
          </p:cNvPr>
          <p:cNvSpPr/>
          <p:nvPr/>
        </p:nvSpPr>
        <p:spPr>
          <a:xfrm>
            <a:off x="3744203" y="3783883"/>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7" name="直線矢印コネクタ 156">
            <a:extLst>
              <a:ext uri="{FF2B5EF4-FFF2-40B4-BE49-F238E27FC236}">
                <a16:creationId xmlns:a16="http://schemas.microsoft.com/office/drawing/2014/main" id="{437B1F3F-83FF-4161-8E81-0A5A81610080}"/>
              </a:ext>
            </a:extLst>
          </p:cNvPr>
          <p:cNvCxnSpPr>
            <a:cxnSpLocks/>
          </p:cNvCxnSpPr>
          <p:nvPr/>
        </p:nvCxnSpPr>
        <p:spPr>
          <a:xfrm flipV="1">
            <a:off x="3897721" y="3878820"/>
            <a:ext cx="64800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58" name="テキスト ボックス 157">
            <a:extLst>
              <a:ext uri="{FF2B5EF4-FFF2-40B4-BE49-F238E27FC236}">
                <a16:creationId xmlns:a16="http://schemas.microsoft.com/office/drawing/2014/main" id="{C306F931-7DA3-4A4F-BB8E-D5C5BF9BFC74}"/>
              </a:ext>
            </a:extLst>
          </p:cNvPr>
          <p:cNvSpPr txBox="1"/>
          <p:nvPr/>
        </p:nvSpPr>
        <p:spPr>
          <a:xfrm>
            <a:off x="3267876" y="4005476"/>
            <a:ext cx="1471720" cy="161583"/>
          </a:xfrm>
          <a:prstGeom prst="rect">
            <a:avLst/>
          </a:prstGeom>
          <a:noFill/>
        </p:spPr>
        <p:txBody>
          <a:bodyPr wrap="square" lIns="0" tIns="0" rIns="0" bIns="0" rtlCol="0" anchor="t" anchorCtr="1">
            <a:spAutoFit/>
          </a:bodyPr>
          <a:lstStyle/>
          <a:p>
            <a:pPr algn="ctr"/>
            <a:r>
              <a:rPr kumimoji="1" lang="en-US" altLang="ja-JP" sz="1050" dirty="0" smtClean="0"/>
              <a:t>『</a:t>
            </a:r>
            <a:r>
              <a:rPr kumimoji="1" lang="ja-JP" altLang="en-US" sz="1050" dirty="0" smtClean="0"/>
              <a:t>まちづくり方針</a:t>
            </a:r>
            <a:r>
              <a:rPr kumimoji="1" lang="en-US" altLang="ja-JP" sz="1050" dirty="0" smtClean="0"/>
              <a:t>』</a:t>
            </a:r>
          </a:p>
        </p:txBody>
      </p:sp>
      <p:sp>
        <p:nvSpPr>
          <p:cNvPr id="177" name="星 5 176"/>
          <p:cNvSpPr/>
          <p:nvPr/>
        </p:nvSpPr>
        <p:spPr>
          <a:xfrm>
            <a:off x="4566455" y="3757685"/>
            <a:ext cx="179968" cy="1761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テキスト ボックス 179">
            <a:extLst>
              <a:ext uri="{FF2B5EF4-FFF2-40B4-BE49-F238E27FC236}">
                <a16:creationId xmlns:a16="http://schemas.microsoft.com/office/drawing/2014/main" id="{148E167B-DF7B-4CA8-95AA-A595D38AE68B}"/>
              </a:ext>
            </a:extLst>
          </p:cNvPr>
          <p:cNvSpPr txBox="1"/>
          <p:nvPr/>
        </p:nvSpPr>
        <p:spPr>
          <a:xfrm>
            <a:off x="1605034" y="3617409"/>
            <a:ext cx="1853138" cy="153888"/>
          </a:xfrm>
          <a:prstGeom prst="rect">
            <a:avLst/>
          </a:prstGeom>
          <a:noFill/>
        </p:spPr>
        <p:txBody>
          <a:bodyPr wrap="square" lIns="0" tIns="0" rIns="0" bIns="0" rtlCol="0" anchor="t" anchorCtr="1">
            <a:spAutoFit/>
          </a:bodyPr>
          <a:lstStyle/>
          <a:p>
            <a:pPr algn="ctr"/>
            <a:r>
              <a:rPr kumimoji="1" lang="en-US" altLang="ja-JP" sz="1000" dirty="0" smtClean="0"/>
              <a:t>※</a:t>
            </a:r>
            <a:r>
              <a:rPr kumimoji="1" lang="ja-JP" altLang="en-US" sz="1000" dirty="0" smtClean="0"/>
              <a:t>コロナを踏まえた検討</a:t>
            </a:r>
            <a:endParaRPr kumimoji="1" lang="en-US" altLang="ja-JP" sz="1000" dirty="0"/>
          </a:p>
        </p:txBody>
      </p:sp>
      <p:sp>
        <p:nvSpPr>
          <p:cNvPr id="145" name="角丸四角形 144"/>
          <p:cNvSpPr/>
          <p:nvPr/>
        </p:nvSpPr>
        <p:spPr>
          <a:xfrm>
            <a:off x="3488911" y="3627415"/>
            <a:ext cx="1464609" cy="935188"/>
          </a:xfrm>
          <a:prstGeom prst="roundRect">
            <a:avLst>
              <a:gd name="adj" fmla="val 9506"/>
            </a:avLst>
          </a:prstGeom>
          <a:noFill/>
          <a:ln w="19050">
            <a:solidFill>
              <a:srgbClr val="FF0000"/>
            </a:solidFill>
          </a:ln>
          <a:effectLst>
            <a:glow rad="635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楕円 145">
            <a:extLst>
              <a:ext uri="{FF2B5EF4-FFF2-40B4-BE49-F238E27FC236}">
                <a16:creationId xmlns:a16="http://schemas.microsoft.com/office/drawing/2014/main" id="{B6684760-0835-4760-AA9C-2614723E430C}"/>
              </a:ext>
            </a:extLst>
          </p:cNvPr>
          <p:cNvSpPr/>
          <p:nvPr/>
        </p:nvSpPr>
        <p:spPr>
          <a:xfrm>
            <a:off x="1358152" y="3793844"/>
            <a:ext cx="144000" cy="144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楕円 146">
            <a:extLst>
              <a:ext uri="{FF2B5EF4-FFF2-40B4-BE49-F238E27FC236}">
                <a16:creationId xmlns:a16="http://schemas.microsoft.com/office/drawing/2014/main" id="{B6684760-0835-4760-AA9C-2614723E430C}"/>
              </a:ext>
            </a:extLst>
          </p:cNvPr>
          <p:cNvSpPr/>
          <p:nvPr/>
        </p:nvSpPr>
        <p:spPr>
          <a:xfrm>
            <a:off x="2238076" y="3792407"/>
            <a:ext cx="144000" cy="144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96">
            <a:extLst>
              <a:ext uri="{FF2B5EF4-FFF2-40B4-BE49-F238E27FC236}">
                <a16:creationId xmlns:a16="http://schemas.microsoft.com/office/drawing/2014/main" id="{B6684760-0835-4760-AA9C-2614723E430C}"/>
              </a:ext>
            </a:extLst>
          </p:cNvPr>
          <p:cNvSpPr/>
          <p:nvPr/>
        </p:nvSpPr>
        <p:spPr>
          <a:xfrm>
            <a:off x="3073119" y="3794382"/>
            <a:ext cx="144000" cy="144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楕円 169">
            <a:extLst>
              <a:ext uri="{FF2B5EF4-FFF2-40B4-BE49-F238E27FC236}">
                <a16:creationId xmlns:a16="http://schemas.microsoft.com/office/drawing/2014/main" id="{B6684760-0835-4760-AA9C-2614723E430C}"/>
              </a:ext>
            </a:extLst>
          </p:cNvPr>
          <p:cNvSpPr/>
          <p:nvPr/>
        </p:nvSpPr>
        <p:spPr>
          <a:xfrm>
            <a:off x="3739743" y="2746754"/>
            <a:ext cx="216000" cy="1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テキスト ボックス 148"/>
          <p:cNvSpPr txBox="1"/>
          <p:nvPr/>
        </p:nvSpPr>
        <p:spPr>
          <a:xfrm>
            <a:off x="97311" y="3605602"/>
            <a:ext cx="855726" cy="830997"/>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都市再生緊急整備地域検討協議会</a:t>
            </a:r>
            <a:endParaRPr lang="en-US" altLang="ja-JP" sz="1200" dirty="0">
              <a:latin typeface="Meiryo UI" panose="020B0604030504040204" pitchFamily="50" charset="-128"/>
              <a:ea typeface="Meiryo UI" panose="020B0604030504040204" pitchFamily="50" charset="-128"/>
            </a:endParaRPr>
          </a:p>
        </p:txBody>
      </p:sp>
      <p:sp>
        <p:nvSpPr>
          <p:cNvPr id="72" name="大かっこ 71"/>
          <p:cNvSpPr/>
          <p:nvPr/>
        </p:nvSpPr>
        <p:spPr>
          <a:xfrm>
            <a:off x="1004552" y="5015488"/>
            <a:ext cx="1764406" cy="406517"/>
          </a:xfrm>
          <a:prstGeom prst="bracketPair">
            <a:avLst>
              <a:gd name="adj" fmla="val 60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148E167B-DF7B-4CA8-95AA-A595D38AE68B}"/>
              </a:ext>
            </a:extLst>
          </p:cNvPr>
          <p:cNvSpPr txBox="1"/>
          <p:nvPr/>
        </p:nvSpPr>
        <p:spPr>
          <a:xfrm>
            <a:off x="1030309" y="4994303"/>
            <a:ext cx="1733949" cy="461665"/>
          </a:xfrm>
          <a:prstGeom prst="rect">
            <a:avLst/>
          </a:prstGeom>
          <a:noFill/>
        </p:spPr>
        <p:txBody>
          <a:bodyPr wrap="square" lIns="0" tIns="0" rIns="0" bIns="0" rtlCol="0" anchor="t" anchorCtr="1">
            <a:spAutoFit/>
          </a:bodyPr>
          <a:lstStyle/>
          <a:p>
            <a:pPr algn="ctr"/>
            <a:r>
              <a:rPr lang="ja-JP" altLang="en-US" sz="1000" dirty="0"/>
              <a:t>個別・小規模の意見</a:t>
            </a:r>
            <a:r>
              <a:rPr lang="ja-JP" altLang="en-US" sz="1000" dirty="0" smtClean="0"/>
              <a:t>交換</a:t>
            </a:r>
            <a:endParaRPr lang="en-US" altLang="ja-JP" sz="1000" dirty="0"/>
          </a:p>
          <a:p>
            <a:pPr algn="ctr"/>
            <a:r>
              <a:rPr lang="ja-JP" altLang="en-US" sz="1000" dirty="0" smtClean="0"/>
              <a:t>会議など</a:t>
            </a:r>
            <a:r>
              <a:rPr lang="ja-JP" altLang="en-US" sz="1000" dirty="0"/>
              <a:t>を活用した情報の</a:t>
            </a:r>
            <a:r>
              <a:rPr lang="ja-JP" altLang="en-US" sz="1000" dirty="0" smtClean="0"/>
              <a:t>拡散</a:t>
            </a:r>
            <a:endParaRPr lang="en-US" altLang="ja-JP" sz="1000" dirty="0" smtClean="0"/>
          </a:p>
          <a:p>
            <a:pPr algn="ctr"/>
            <a:r>
              <a:rPr lang="ja-JP" altLang="en-US" sz="1000" dirty="0" smtClean="0"/>
              <a:t>海外への情報</a:t>
            </a:r>
            <a:r>
              <a:rPr lang="ja-JP" altLang="en-US" sz="1000" dirty="0"/>
              <a:t>発信手法の検討</a:t>
            </a:r>
            <a:endParaRPr kumimoji="1" lang="en-US" altLang="ja-JP" sz="1000" dirty="0"/>
          </a:p>
        </p:txBody>
      </p:sp>
      <p:sp>
        <p:nvSpPr>
          <p:cNvPr id="74" name="大かっこ 73"/>
          <p:cNvSpPr/>
          <p:nvPr/>
        </p:nvSpPr>
        <p:spPr>
          <a:xfrm>
            <a:off x="1000125" y="6448425"/>
            <a:ext cx="1743075" cy="333375"/>
          </a:xfrm>
          <a:prstGeom prst="bracketPair">
            <a:avLst>
              <a:gd name="adj" fmla="val 60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148E167B-DF7B-4CA8-95AA-A595D38AE68B}"/>
              </a:ext>
            </a:extLst>
          </p:cNvPr>
          <p:cNvSpPr txBox="1"/>
          <p:nvPr/>
        </p:nvSpPr>
        <p:spPr>
          <a:xfrm>
            <a:off x="962026" y="6501110"/>
            <a:ext cx="1828800" cy="276999"/>
          </a:xfrm>
          <a:prstGeom prst="rect">
            <a:avLst/>
          </a:prstGeom>
          <a:noFill/>
        </p:spPr>
        <p:txBody>
          <a:bodyPr wrap="square" lIns="0" tIns="0" rIns="0" bIns="0" rtlCol="0" anchor="t" anchorCtr="1">
            <a:spAutoFit/>
          </a:bodyPr>
          <a:lstStyle/>
          <a:p>
            <a:r>
              <a:rPr lang="ja-JP" altLang="en-US" sz="900" dirty="0" smtClean="0"/>
              <a:t>空間</a:t>
            </a:r>
            <a:r>
              <a:rPr lang="ja-JP" altLang="en-US" sz="900" dirty="0"/>
              <a:t>規模の大きな施設</a:t>
            </a:r>
            <a:r>
              <a:rPr lang="ja-JP" altLang="en-US" sz="900" dirty="0" smtClean="0"/>
              <a:t>の現状調査</a:t>
            </a:r>
            <a:endParaRPr lang="en-US" altLang="ja-JP" sz="900" dirty="0" smtClean="0"/>
          </a:p>
          <a:p>
            <a:r>
              <a:rPr lang="ja-JP" altLang="en-US" sz="900" dirty="0" smtClean="0"/>
              <a:t>将来</a:t>
            </a:r>
            <a:r>
              <a:rPr lang="ja-JP" altLang="en-US" sz="900" dirty="0"/>
              <a:t>開発ボリュームの</a:t>
            </a:r>
            <a:r>
              <a:rPr lang="ja-JP" altLang="en-US" sz="900" dirty="0" smtClean="0"/>
              <a:t>推計　　　等</a:t>
            </a:r>
            <a:endParaRPr kumimoji="1" lang="en-US" altLang="ja-JP" sz="900" dirty="0"/>
          </a:p>
        </p:txBody>
      </p:sp>
      <p:cxnSp>
        <p:nvCxnSpPr>
          <p:cNvPr id="78" name="直線矢印コネクタ 77">
            <a:extLst>
              <a:ext uri="{FF2B5EF4-FFF2-40B4-BE49-F238E27FC236}">
                <a16:creationId xmlns:a16="http://schemas.microsoft.com/office/drawing/2014/main" id="{54C23961-B1D6-4E0A-A1A6-4AB44E9E2D2B}"/>
              </a:ext>
            </a:extLst>
          </p:cNvPr>
          <p:cNvCxnSpPr>
            <a:cxnSpLocks/>
          </p:cNvCxnSpPr>
          <p:nvPr/>
        </p:nvCxnSpPr>
        <p:spPr>
          <a:xfrm>
            <a:off x="9248841" y="2438900"/>
            <a:ext cx="490505" cy="0"/>
          </a:xfrm>
          <a:prstGeom prst="straightConnector1">
            <a:avLst/>
          </a:prstGeom>
          <a:ln w="22225">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437B1F3F-83FF-4161-8E81-0A5A81610080}"/>
              </a:ext>
            </a:extLst>
          </p:cNvPr>
          <p:cNvCxnSpPr>
            <a:cxnSpLocks/>
          </p:cNvCxnSpPr>
          <p:nvPr/>
        </p:nvCxnSpPr>
        <p:spPr>
          <a:xfrm>
            <a:off x="7662200" y="2436514"/>
            <a:ext cx="1584000" cy="0"/>
          </a:xfrm>
          <a:prstGeom prst="straightConnector1">
            <a:avLst/>
          </a:prstGeom>
          <a:ln w="22225">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FA2926BE-F9BD-43FB-9A9A-5159F5A7DF4A}"/>
              </a:ext>
            </a:extLst>
          </p:cNvPr>
          <p:cNvSpPr txBox="1"/>
          <p:nvPr/>
        </p:nvSpPr>
        <p:spPr>
          <a:xfrm>
            <a:off x="7732337" y="2212549"/>
            <a:ext cx="1553094" cy="153888"/>
          </a:xfrm>
          <a:prstGeom prst="rect">
            <a:avLst/>
          </a:prstGeom>
          <a:noFill/>
        </p:spPr>
        <p:txBody>
          <a:bodyPr wrap="square" lIns="0" tIns="0" rIns="0" bIns="0" rtlCol="0" anchor="t" anchorCtr="1">
            <a:spAutoFit/>
          </a:bodyPr>
          <a:lstStyle/>
          <a:p>
            <a:r>
              <a:rPr lang="ja-JP" altLang="en-US" sz="1000" dirty="0" smtClean="0"/>
              <a:t>名古屋・大阪間</a:t>
            </a:r>
            <a:endParaRPr kumimoji="1" lang="ja-JP" altLang="en-US" sz="1000" dirty="0"/>
          </a:p>
        </p:txBody>
      </p:sp>
      <p:sp>
        <p:nvSpPr>
          <p:cNvPr id="83" name="テキスト ボックス 82">
            <a:extLst>
              <a:ext uri="{FF2B5EF4-FFF2-40B4-BE49-F238E27FC236}">
                <a16:creationId xmlns:a16="http://schemas.microsoft.com/office/drawing/2014/main" id="{C306F931-7DA3-4A4F-BB8E-D5C5BF9BFC74}"/>
              </a:ext>
            </a:extLst>
          </p:cNvPr>
          <p:cNvSpPr txBox="1"/>
          <p:nvPr/>
        </p:nvSpPr>
        <p:spPr>
          <a:xfrm>
            <a:off x="1167927" y="4502039"/>
            <a:ext cx="1471720" cy="184666"/>
          </a:xfrm>
          <a:prstGeom prst="rect">
            <a:avLst/>
          </a:prstGeom>
          <a:noFill/>
        </p:spPr>
        <p:txBody>
          <a:bodyPr wrap="square" lIns="0" tIns="0" rIns="0" bIns="0" rtlCol="0" anchor="t" anchorCtr="1">
            <a:spAutoFit/>
          </a:bodyPr>
          <a:lstStyle/>
          <a:p>
            <a:pPr algn="ctr"/>
            <a:r>
              <a:rPr kumimoji="1" lang="ja-JP" altLang="en-US" sz="1200" dirty="0" smtClean="0"/>
              <a:t>まちづくり方針</a:t>
            </a:r>
            <a:r>
              <a:rPr lang="ja-JP" altLang="en-US" sz="1200" dirty="0" smtClean="0"/>
              <a:t>の検討</a:t>
            </a:r>
            <a:endParaRPr kumimoji="1" lang="en-US" altLang="ja-JP" sz="1200" dirty="0" smtClean="0"/>
          </a:p>
        </p:txBody>
      </p:sp>
      <p:sp>
        <p:nvSpPr>
          <p:cNvPr id="84" name="テキスト ボックス 83">
            <a:extLst>
              <a:ext uri="{FF2B5EF4-FFF2-40B4-BE49-F238E27FC236}">
                <a16:creationId xmlns:a16="http://schemas.microsoft.com/office/drawing/2014/main" id="{FA2926BE-F9BD-43FB-9A9A-5159F5A7DF4A}"/>
              </a:ext>
            </a:extLst>
          </p:cNvPr>
          <p:cNvSpPr txBox="1"/>
          <p:nvPr/>
        </p:nvSpPr>
        <p:spPr>
          <a:xfrm>
            <a:off x="8827664" y="2935106"/>
            <a:ext cx="838623" cy="169277"/>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開業</a:t>
            </a:r>
            <a:endParaRPr kumimoji="1" lang="ja-JP" altLang="en-US" sz="1100"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FA2926BE-F9BD-43FB-9A9A-5159F5A7DF4A}"/>
              </a:ext>
            </a:extLst>
          </p:cNvPr>
          <p:cNvSpPr txBox="1"/>
          <p:nvPr/>
        </p:nvSpPr>
        <p:spPr>
          <a:xfrm>
            <a:off x="8844454" y="2130310"/>
            <a:ext cx="838623" cy="169277"/>
          </a:xfrm>
          <a:prstGeom prst="rect">
            <a:avLst/>
          </a:prstGeom>
          <a:noFill/>
        </p:spPr>
        <p:txBody>
          <a:bodyPr wrap="square" lIns="0" tIns="0" rIns="0" bIns="0" rtlCol="0" anchor="t" anchorCtr="1">
            <a:spAutoFit/>
          </a:bodyPr>
          <a:lstStyle/>
          <a:p>
            <a:pPr algn="ctr"/>
            <a:r>
              <a:rPr kumimoji="1" lang="ja-JP" altLang="en-US" sz="1100" dirty="0" smtClean="0">
                <a:latin typeface="Meiryo UI" panose="020B0604030504040204" pitchFamily="50" charset="-128"/>
                <a:ea typeface="Meiryo UI" panose="020B0604030504040204" pitchFamily="50" charset="-128"/>
              </a:rPr>
              <a:t>開業</a:t>
            </a:r>
            <a:endParaRPr kumimoji="1" lang="ja-JP" altLang="en-US" sz="1100" dirty="0">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FA2926BE-F9BD-43FB-9A9A-5159F5A7DF4A}"/>
              </a:ext>
            </a:extLst>
          </p:cNvPr>
          <p:cNvSpPr txBox="1"/>
          <p:nvPr/>
        </p:nvSpPr>
        <p:spPr>
          <a:xfrm>
            <a:off x="7347670" y="1296723"/>
            <a:ext cx="838623" cy="338554"/>
          </a:xfrm>
          <a:prstGeom prst="rect">
            <a:avLst/>
          </a:prstGeom>
          <a:noFill/>
        </p:spPr>
        <p:txBody>
          <a:bodyPr wrap="square" lIns="0" tIns="0" rIns="0" bIns="0" rtlCol="0" anchor="t" anchorCtr="1">
            <a:spAutoFit/>
          </a:bodyPr>
          <a:lstStyle/>
          <a:p>
            <a:r>
              <a:rPr lang="ja-JP" altLang="en-US" sz="1100" dirty="0" smtClean="0">
                <a:latin typeface="Meiryo UI" panose="020B0604030504040204" pitchFamily="50" charset="-128"/>
                <a:ea typeface="Meiryo UI" panose="020B0604030504040204" pitchFamily="50" charset="-128"/>
              </a:rPr>
              <a:t>左岸</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期</a:t>
            </a:r>
            <a:endParaRPr kumimoji="1" lang="ja-JP" altLang="en-US" sz="1100" dirty="0">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FA2926BE-F9BD-43FB-9A9A-5159F5A7DF4A}"/>
              </a:ext>
            </a:extLst>
          </p:cNvPr>
          <p:cNvSpPr txBox="1"/>
          <p:nvPr/>
        </p:nvSpPr>
        <p:spPr>
          <a:xfrm>
            <a:off x="6248849" y="1133227"/>
            <a:ext cx="818430" cy="615553"/>
          </a:xfrm>
          <a:prstGeom prst="rect">
            <a:avLst/>
          </a:prstGeom>
          <a:noFill/>
        </p:spPr>
        <p:txBody>
          <a:bodyPr wrap="square" lIns="0" tIns="0" rIns="0" bIns="0" rtlCol="0" anchor="t" anchorCtr="1">
            <a:spAutoFit/>
          </a:bodyPr>
          <a:lstStyle/>
          <a:p>
            <a:pPr algn="ctr"/>
            <a:r>
              <a:rPr kumimoji="1" lang="en-US" altLang="ja-JP" sz="1000" dirty="0" smtClean="0">
                <a:latin typeface="Meiryo UI" panose="020B0604030504040204" pitchFamily="50" charset="-128"/>
                <a:ea typeface="Meiryo UI" panose="020B0604030504040204" pitchFamily="50" charset="-128"/>
              </a:rPr>
              <a:t>2024</a:t>
            </a:r>
            <a:r>
              <a:rPr kumimoji="1" lang="ja-JP" altLang="en-US" sz="1000" dirty="0" smtClean="0">
                <a:latin typeface="Meiryo UI" panose="020B0604030504040204" pitchFamily="50" charset="-128"/>
                <a:ea typeface="Meiryo UI" panose="020B0604030504040204" pitchFamily="50" charset="-128"/>
              </a:rPr>
              <a:t>年</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うめきた</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期</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先行</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まちびらき</a:t>
            </a:r>
            <a:endParaRPr kumimoji="1" lang="ja-JP" altLang="en-US" sz="1000" dirty="0">
              <a:latin typeface="Meiryo UI" panose="020B0604030504040204" pitchFamily="50" charset="-128"/>
              <a:ea typeface="Meiryo UI" panose="020B0604030504040204" pitchFamily="50" charset="-128"/>
            </a:endParaRPr>
          </a:p>
        </p:txBody>
      </p:sp>
      <p:grpSp>
        <p:nvGrpSpPr>
          <p:cNvPr id="89" name="グループ化 88"/>
          <p:cNvGrpSpPr/>
          <p:nvPr/>
        </p:nvGrpSpPr>
        <p:grpSpPr>
          <a:xfrm>
            <a:off x="6826895" y="1128803"/>
            <a:ext cx="864359" cy="502743"/>
            <a:chOff x="6681703" y="1564051"/>
            <a:chExt cx="864359" cy="502743"/>
          </a:xfrm>
        </p:grpSpPr>
        <p:sp>
          <p:nvSpPr>
            <p:cNvPr id="90" name="テキスト ボックス 89">
              <a:extLst>
                <a:ext uri="{FF2B5EF4-FFF2-40B4-BE49-F238E27FC236}">
                  <a16:creationId xmlns:a16="http://schemas.microsoft.com/office/drawing/2014/main" id="{FA2926BE-F9BD-43FB-9A9A-5159F5A7DF4A}"/>
                </a:ext>
              </a:extLst>
            </p:cNvPr>
            <p:cNvSpPr txBox="1"/>
            <p:nvPr/>
          </p:nvSpPr>
          <p:spPr>
            <a:xfrm>
              <a:off x="6707439" y="1728240"/>
              <a:ext cx="838623" cy="338554"/>
            </a:xfrm>
            <a:prstGeom prst="rect">
              <a:avLst/>
            </a:prstGeom>
            <a:noFill/>
          </p:spPr>
          <p:txBody>
            <a:bodyPr wrap="square" lIns="0" tIns="0" rIns="0" bIns="0" rtlCol="0" anchor="t" anchorCtr="1">
              <a:spAutoFit/>
            </a:bodyPr>
            <a:lstStyle/>
            <a:p>
              <a:r>
                <a:rPr lang="ja-JP" altLang="en-US" sz="1100" dirty="0" smtClean="0">
                  <a:latin typeface="Meiryo UI" panose="020B0604030504040204" pitchFamily="50" charset="-128"/>
                  <a:ea typeface="Meiryo UI" panose="020B0604030504040204" pitchFamily="50" charset="-128"/>
                </a:rPr>
                <a:t>万博</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開催</a:t>
              </a:r>
              <a:endParaRPr lang="en-US" altLang="ja-JP" sz="1100" dirty="0" smtClean="0">
                <a:latin typeface="Meiryo UI" panose="020B0604030504040204" pitchFamily="50" charset="-128"/>
                <a:ea typeface="Meiryo UI" panose="020B0604030504040204" pitchFamily="50" charset="-128"/>
              </a:endParaRPr>
            </a:p>
          </p:txBody>
        </p:sp>
        <p:sp>
          <p:nvSpPr>
            <p:cNvPr id="91" name="テキスト ボックス 90">
              <a:extLst>
                <a:ext uri="{FF2B5EF4-FFF2-40B4-BE49-F238E27FC236}">
                  <a16:creationId xmlns:a16="http://schemas.microsoft.com/office/drawing/2014/main" id="{62117E53-BB5B-44CC-8695-4DCF9608E598}"/>
                </a:ext>
              </a:extLst>
            </p:cNvPr>
            <p:cNvSpPr txBox="1"/>
            <p:nvPr/>
          </p:nvSpPr>
          <p:spPr>
            <a:xfrm>
              <a:off x="6681703" y="1564051"/>
              <a:ext cx="838623" cy="169277"/>
            </a:xfrm>
            <a:prstGeom prst="rect">
              <a:avLst/>
            </a:prstGeom>
            <a:noFill/>
          </p:spPr>
          <p:txBody>
            <a:bodyPr wrap="square" lIns="0" tIns="0" rIns="0" bIns="0" rtlCol="0" anchor="t" anchorCtr="1">
              <a:spAutoFit/>
            </a:bodyPr>
            <a:lstStyle/>
            <a:p>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a:t>
              </a:r>
              <a:endParaRPr kumimoji="1" lang="ja-JP" altLang="en-US" sz="1100" dirty="0">
                <a:latin typeface="Meiryo UI" panose="020B0604030504040204" pitchFamily="50" charset="-128"/>
                <a:ea typeface="Meiryo UI" panose="020B0604030504040204" pitchFamily="50" charset="-128"/>
              </a:endParaRPr>
            </a:p>
          </p:txBody>
        </p:sp>
      </p:grpSp>
      <p:sp>
        <p:nvSpPr>
          <p:cNvPr id="92" name="テキスト ボックス 91">
            <a:extLst>
              <a:ext uri="{FF2B5EF4-FFF2-40B4-BE49-F238E27FC236}">
                <a16:creationId xmlns:a16="http://schemas.microsoft.com/office/drawing/2014/main" id="{FA2926BE-F9BD-43FB-9A9A-5159F5A7DF4A}"/>
              </a:ext>
            </a:extLst>
          </p:cNvPr>
          <p:cNvSpPr txBox="1"/>
          <p:nvPr/>
        </p:nvSpPr>
        <p:spPr>
          <a:xfrm>
            <a:off x="8352857" y="1310372"/>
            <a:ext cx="838623" cy="338554"/>
          </a:xfrm>
          <a:prstGeom prst="rect">
            <a:avLst/>
          </a:prstGeom>
          <a:noFill/>
        </p:spPr>
        <p:txBody>
          <a:bodyPr wrap="square" lIns="0" tIns="0" rIns="0" bIns="0" rtlCol="0" anchor="t" anchorCtr="1">
            <a:spAutoFit/>
          </a:bodyPr>
          <a:lstStyle/>
          <a:p>
            <a:r>
              <a:rPr lang="ja-JP" altLang="en-US" sz="1100" dirty="0" smtClean="0">
                <a:latin typeface="Meiryo UI" panose="020B0604030504040204" pitchFamily="50" charset="-128"/>
                <a:ea typeface="Meiryo UI" panose="020B0604030504040204" pitchFamily="50" charset="-128"/>
              </a:rPr>
              <a:t>左岸</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延伸部</a:t>
            </a:r>
            <a:endParaRPr kumimoji="1" lang="ja-JP" altLang="en-US" sz="1100" dirty="0">
              <a:latin typeface="Meiryo UI" panose="020B0604030504040204" pitchFamily="50" charset="-128"/>
              <a:ea typeface="Meiryo UI" panose="020B0604030504040204" pitchFamily="50" charset="-128"/>
            </a:endParaRPr>
          </a:p>
        </p:txBody>
      </p:sp>
      <p:sp>
        <p:nvSpPr>
          <p:cNvPr id="93" name="テキスト ボックス 92">
            <a:extLst>
              <a:ext uri="{FF2B5EF4-FFF2-40B4-BE49-F238E27FC236}">
                <a16:creationId xmlns:a16="http://schemas.microsoft.com/office/drawing/2014/main" id="{FA2926BE-F9BD-43FB-9A9A-5159F5A7DF4A}"/>
              </a:ext>
            </a:extLst>
          </p:cNvPr>
          <p:cNvSpPr txBox="1"/>
          <p:nvPr/>
        </p:nvSpPr>
        <p:spPr>
          <a:xfrm>
            <a:off x="7801056" y="1290945"/>
            <a:ext cx="838623" cy="338554"/>
          </a:xfrm>
          <a:prstGeom prst="rect">
            <a:avLst/>
          </a:prstGeom>
          <a:noFill/>
        </p:spPr>
        <p:txBody>
          <a:bodyPr wrap="square" lIns="0" tIns="0" rIns="0" bIns="0" rtlCol="0" anchor="t" anchorCtr="1">
            <a:spAutoFit/>
          </a:bodyPr>
          <a:lstStyle/>
          <a:p>
            <a:r>
              <a:rPr lang="ja-JP" altLang="en-US" sz="1100" dirty="0" smtClean="0">
                <a:latin typeface="Meiryo UI" panose="020B0604030504040204" pitchFamily="50" charset="-128"/>
                <a:ea typeface="Meiryo UI" panose="020B0604030504040204" pitchFamily="50" charset="-128"/>
              </a:rPr>
              <a:t>なにわ</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筋線</a:t>
            </a:r>
            <a:endParaRPr kumimoji="1" lang="ja-JP" altLang="en-US" sz="1100" dirty="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FA2926BE-F9BD-43FB-9A9A-5159F5A7DF4A}"/>
              </a:ext>
            </a:extLst>
          </p:cNvPr>
          <p:cNvSpPr txBox="1"/>
          <p:nvPr/>
        </p:nvSpPr>
        <p:spPr>
          <a:xfrm>
            <a:off x="8477598" y="787657"/>
            <a:ext cx="838623" cy="169277"/>
          </a:xfrm>
          <a:prstGeom prst="rect">
            <a:avLst/>
          </a:prstGeom>
          <a:noFill/>
        </p:spPr>
        <p:txBody>
          <a:bodyPr wrap="square" lIns="0" tIns="0" rIns="0" bIns="0" rtlCol="0" anchor="t" anchorCtr="1">
            <a:spAutoFit/>
          </a:bodyPr>
          <a:lstStyle/>
          <a:p>
            <a:r>
              <a:rPr lang="en-US" altLang="ja-JP" sz="1100" dirty="0" smtClean="0">
                <a:latin typeface="Meiryo UI" panose="020B0604030504040204" pitchFamily="50" charset="-128"/>
                <a:ea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rPr>
              <a:t>年代～</a:t>
            </a:r>
            <a:endParaRPr kumimoji="1" lang="ja-JP" altLang="en-US" sz="11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502869" y="6493471"/>
            <a:ext cx="2228850" cy="365125"/>
          </a:xfrm>
        </p:spPr>
        <p:txBody>
          <a:bodyPr/>
          <a:lstStyle/>
          <a:p>
            <a:fld id="{E0378C3E-9E0F-49CE-9D32-3D7344D3A22C}" type="slidenum">
              <a:rPr kumimoji="1" lang="ja-JP" altLang="en-US" smtClean="0"/>
              <a:t>3</a:t>
            </a:fld>
            <a:endParaRPr kumimoji="1" lang="ja-JP" altLang="en-US" dirty="0"/>
          </a:p>
        </p:txBody>
      </p:sp>
      <p:sp>
        <p:nvSpPr>
          <p:cNvPr id="5" name="角丸四角形 4"/>
          <p:cNvSpPr/>
          <p:nvPr/>
        </p:nvSpPr>
        <p:spPr>
          <a:xfrm>
            <a:off x="6965975" y="1133227"/>
            <a:ext cx="600277" cy="615553"/>
          </a:xfrm>
          <a:prstGeom prst="roundRect">
            <a:avLst>
              <a:gd name="adj" fmla="val 1001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4470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22586" y="6457660"/>
            <a:ext cx="2228850" cy="365125"/>
          </a:xfrm>
        </p:spPr>
        <p:txBody>
          <a:bodyPr/>
          <a:lstStyle/>
          <a:p>
            <a:fld id="{E0378C3E-9E0F-49CE-9D32-3D7344D3A22C}" type="slidenum">
              <a:rPr kumimoji="1" lang="ja-JP" altLang="en-US" smtClean="0"/>
              <a:t>4</a:t>
            </a:fld>
            <a:endParaRPr kumimoji="1" lang="ja-JP" altLang="en-US"/>
          </a:p>
        </p:txBody>
      </p:sp>
      <p:sp>
        <p:nvSpPr>
          <p:cNvPr id="8" name="テキスト ボックス 7"/>
          <p:cNvSpPr txBox="1"/>
          <p:nvPr/>
        </p:nvSpPr>
        <p:spPr>
          <a:xfrm>
            <a:off x="0" y="0"/>
            <a:ext cx="9906000" cy="461665"/>
          </a:xfrm>
          <a:prstGeom prst="rect">
            <a:avLst/>
          </a:prstGeom>
          <a:solidFill>
            <a:srgbClr val="0070C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prstClr val="white"/>
                </a:solidFill>
                <a:latin typeface="Calibri" panose="020F0502020204030204"/>
                <a:ea typeface="ＭＳ Ｐゴシック" panose="020B0600070205080204" pitchFamily="50" charset="-128"/>
              </a:rPr>
              <a:t>≪参考資料≫　　　</a:t>
            </a:r>
            <a:endParaRPr kumimoji="1" lang="ja-JP" altLang="en-US" sz="2400" b="1" i="0" u="none" strike="noStrike" kern="1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6" name="テキスト ボックス 5"/>
          <p:cNvSpPr txBox="1"/>
          <p:nvPr/>
        </p:nvSpPr>
        <p:spPr>
          <a:xfrm>
            <a:off x="5923540" y="175689"/>
            <a:ext cx="4577196" cy="307777"/>
          </a:xfrm>
          <a:prstGeom prst="rect">
            <a:avLst/>
          </a:prstGeom>
          <a:noFill/>
        </p:spPr>
        <p:txBody>
          <a:bodyPr wrap="square" rtlCol="0">
            <a:spAutoFit/>
          </a:bodyPr>
          <a:lstStyle/>
          <a:p>
            <a:r>
              <a:rPr lang="ja-JP" altLang="en-US" sz="1400" dirty="0" smtClean="0">
                <a:effectLst>
                  <a:glow rad="127000">
                    <a:schemeClr val="bg1"/>
                  </a:glow>
                </a:effectLst>
                <a:latin typeface="+mn-ea"/>
              </a:rPr>
              <a:t>出典：国土交通省 都市局まちづくり推進課（</a:t>
            </a:r>
            <a:r>
              <a:rPr lang="en-US" altLang="ja-JP" sz="1400" dirty="0" smtClean="0">
                <a:effectLst>
                  <a:glow rad="127000">
                    <a:schemeClr val="bg1"/>
                  </a:glow>
                </a:effectLst>
                <a:latin typeface="+mn-ea"/>
              </a:rPr>
              <a:t>R2.8.31</a:t>
            </a:r>
            <a:r>
              <a:rPr lang="ja-JP" altLang="en-US" sz="1400" dirty="0" smtClean="0">
                <a:effectLst>
                  <a:glow rad="127000">
                    <a:schemeClr val="bg1"/>
                  </a:glow>
                </a:effectLst>
                <a:latin typeface="+mn-ea"/>
              </a:rPr>
              <a:t>）</a:t>
            </a:r>
            <a:endParaRPr lang="en-US" altLang="ja-JP" sz="1400" dirty="0" smtClean="0">
              <a:effectLst>
                <a:glow rad="127000">
                  <a:schemeClr val="bg1"/>
                </a:glow>
              </a:effectLst>
              <a:latin typeface="+mn-ea"/>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905" y="490352"/>
            <a:ext cx="8710058" cy="6149871"/>
          </a:xfrm>
          <a:prstGeom prst="rect">
            <a:avLst/>
          </a:prstGeom>
          <a:ln>
            <a:solidFill>
              <a:schemeClr val="tx1"/>
            </a:solidFill>
          </a:ln>
        </p:spPr>
      </p:pic>
    </p:spTree>
    <p:extLst>
      <p:ext uri="{BB962C8B-B14F-4D97-AF65-F5344CB8AC3E}">
        <p14:creationId xmlns:p14="http://schemas.microsoft.com/office/powerpoint/2010/main" val="912342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A4 210 x 297 mm</PresentationFormat>
  <Paragraphs>127</Paragraphs>
  <Slides>5</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HGPｺﾞｼｯｸM</vt:lpstr>
      <vt:lpstr>Meiryo UI</vt:lpstr>
      <vt:lpstr>ＭＳ Ｐゴシック</vt:lpstr>
      <vt:lpstr>游ゴシック</vt:lpstr>
      <vt:lpstr>Arial</vt:lpstr>
      <vt:lpstr>Calibri</vt:lpstr>
      <vt:lpstr>Calibri Light</vt:lpstr>
      <vt:lpstr>Office テーマ</vt:lpstr>
      <vt:lpstr>新大阪駅周辺地域のまちづくりのこれまでのうごきと 今後の取り組み</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2020-10-05T10:18:50Z</dcterms:modified>
</cp:coreProperties>
</file>