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6858000" cy="9906000" type="A4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24" autoAdjust="0"/>
    <p:restoredTop sz="94660"/>
  </p:normalViewPr>
  <p:slideViewPr>
    <p:cSldViewPr snapToGrid="0">
      <p:cViewPr varScale="1">
        <p:scale>
          <a:sx n="49" d="100"/>
          <a:sy n="49" d="100"/>
        </p:scale>
        <p:origin x="250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8666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3467"/>
            </a:lvl1pPr>
            <a:lvl2pPr marL="660380" indent="0" algn="ctr">
              <a:buNone/>
              <a:defRPr sz="2889"/>
            </a:lvl2pPr>
            <a:lvl3pPr marL="1320759" indent="0" algn="ctr">
              <a:buNone/>
              <a:defRPr sz="2600"/>
            </a:lvl3pPr>
            <a:lvl4pPr marL="1981139" indent="0" algn="ctr">
              <a:buNone/>
              <a:defRPr sz="2311"/>
            </a:lvl4pPr>
            <a:lvl5pPr marL="2641519" indent="0" algn="ctr">
              <a:buNone/>
              <a:defRPr sz="2311"/>
            </a:lvl5pPr>
            <a:lvl6pPr marL="3301898" indent="0" algn="ctr">
              <a:buNone/>
              <a:defRPr sz="2311"/>
            </a:lvl6pPr>
            <a:lvl7pPr marL="3962278" indent="0" algn="ctr">
              <a:buNone/>
              <a:defRPr sz="2311"/>
            </a:lvl7pPr>
            <a:lvl8pPr marL="4622658" indent="0" algn="ctr">
              <a:buNone/>
              <a:defRPr sz="2311"/>
            </a:lvl8pPr>
            <a:lvl9pPr marL="5283037" indent="0" algn="ctr">
              <a:buNone/>
              <a:defRPr sz="2311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3F96-EB61-4E4D-B558-E26CE2F1AF93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F560-747D-40F9-8AA0-27CCF05CF7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3940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3F96-EB61-4E4D-B558-E26CE2F1AF93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F560-747D-40F9-8AA0-27CCF05CF7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6189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2761060" y="761294"/>
            <a:ext cx="831354" cy="1212567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65212" y="761294"/>
            <a:ext cx="2410122" cy="1212567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3F96-EB61-4E4D-B558-E26CE2F1AF93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F560-747D-40F9-8AA0-27CCF05CF7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9395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3F96-EB61-4E4D-B558-E26CE2F1AF93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F560-747D-40F9-8AA0-27CCF05CF7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4478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8666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3467">
                <a:solidFill>
                  <a:schemeClr val="tx1">
                    <a:tint val="75000"/>
                  </a:schemeClr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3F96-EB61-4E4D-B558-E26CE2F1AF93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F560-747D-40F9-8AA0-27CCF05CF7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4039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65212" y="3808766"/>
            <a:ext cx="1620738" cy="907820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971675" y="3808766"/>
            <a:ext cx="1620739" cy="907820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3F96-EB61-4E4D-B558-E26CE2F1AF93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F560-747D-40F9-8AA0-27CCF05CF7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355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3F96-EB61-4E4D-B558-E26CE2F1AF93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F560-747D-40F9-8AA0-27CCF05CF7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5907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3F96-EB61-4E4D-B558-E26CE2F1AF93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F560-747D-40F9-8AA0-27CCF05CF7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0937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3F96-EB61-4E4D-B558-E26CE2F1AF93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F560-747D-40F9-8AA0-27CCF05CF7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142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3F96-EB61-4E4D-B558-E26CE2F1AF93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F560-747D-40F9-8AA0-27CCF05CF7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3660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3F96-EB61-4E4D-B558-E26CE2F1AF93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F560-747D-40F9-8AA0-27CCF05CF7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6154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9F3F96-EB61-4E4D-B558-E26CE2F1AF93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6AF560-747D-40F9-8AA0-27CCF05CF7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4487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1320759" rtl="0" eaLnBrk="1" latinLnBrk="0" hangingPunct="1">
        <a:lnSpc>
          <a:spcPct val="90000"/>
        </a:lnSpc>
        <a:spcBef>
          <a:spcPct val="0"/>
        </a:spcBef>
        <a:buNone/>
        <a:defRPr kumimoji="1"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90" indent="-330190" algn="l" defTabSz="1320759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1pPr>
      <a:lvl2pPr marL="990570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グループ化 16"/>
          <p:cNvGrpSpPr/>
          <p:nvPr/>
        </p:nvGrpSpPr>
        <p:grpSpPr>
          <a:xfrm>
            <a:off x="1776315" y="3276600"/>
            <a:ext cx="3263805" cy="3529076"/>
            <a:chOff x="1970947" y="2152649"/>
            <a:chExt cx="3435768" cy="3095072"/>
          </a:xfrm>
        </p:grpSpPr>
        <p:sp>
          <p:nvSpPr>
            <p:cNvPr id="6" name="正方形/長方形 5"/>
            <p:cNvSpPr/>
            <p:nvPr/>
          </p:nvSpPr>
          <p:spPr>
            <a:xfrm rot="16200000">
              <a:off x="2141295" y="1982301"/>
              <a:ext cx="3095072" cy="343576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50" dirty="0">
                <a:solidFill>
                  <a:schemeClr val="bg1"/>
                </a:solidFill>
              </a:endParaRPr>
            </a:p>
          </p:txBody>
        </p:sp>
        <p:sp>
          <p:nvSpPr>
            <p:cNvPr id="11" name="正方形/長方形 10"/>
            <p:cNvSpPr/>
            <p:nvPr/>
          </p:nvSpPr>
          <p:spPr>
            <a:xfrm>
              <a:off x="2282935" y="2444204"/>
              <a:ext cx="2811792" cy="251091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50" dirty="0">
                <a:solidFill>
                  <a:schemeClr val="bg1"/>
                </a:solidFill>
              </a:endParaRPr>
            </a:p>
          </p:txBody>
        </p:sp>
      </p:grpSp>
      <p:sp>
        <p:nvSpPr>
          <p:cNvPr id="18" name="テキスト ボックス 17"/>
          <p:cNvSpPr txBox="1"/>
          <p:nvPr/>
        </p:nvSpPr>
        <p:spPr>
          <a:xfrm>
            <a:off x="5277229" y="5741473"/>
            <a:ext cx="1369696" cy="48474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1050" dirty="0" smtClean="0"/>
              <a:t>（公）関西経済連合会　</a:t>
            </a:r>
            <a:endParaRPr lang="en-US" altLang="ja-JP" sz="1050" dirty="0" smtClean="0"/>
          </a:p>
          <a:p>
            <a:r>
              <a:rPr lang="ja-JP" altLang="ja-JP" sz="1050" kern="0" dirty="0"/>
              <a:t>専務</a:t>
            </a:r>
            <a:r>
              <a:rPr lang="ja-JP" altLang="ja-JP" sz="1050" kern="0" dirty="0" smtClean="0"/>
              <a:t>理事</a:t>
            </a:r>
            <a:endParaRPr lang="ja-JP" altLang="ja-JP" sz="900" kern="100" dirty="0" smtClean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kumimoji="1" lang="ja-JP" altLang="en-US" sz="1050" dirty="0" smtClean="0"/>
              <a:t>　</a:t>
            </a:r>
            <a:r>
              <a:rPr lang="ja-JP" altLang="ja-JP" sz="1050" kern="0" dirty="0" smtClean="0">
                <a:latin typeface="+mn-ea"/>
              </a:rPr>
              <a:t>関　総一郎</a:t>
            </a:r>
            <a:endParaRPr lang="en-US" altLang="ja-JP" sz="1050" kern="0" dirty="0">
              <a:latin typeface="+mn-ea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282308" y="6443757"/>
            <a:ext cx="1555956" cy="48474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1050" dirty="0" smtClean="0"/>
              <a:t>大阪商工会議所　</a:t>
            </a:r>
            <a:endParaRPr lang="en-US" altLang="ja-JP" sz="1050" dirty="0" smtClean="0"/>
          </a:p>
          <a:p>
            <a:r>
              <a:rPr lang="zh-TW" altLang="en-US" sz="1050" kern="0" dirty="0">
                <a:latin typeface="+mn-ea"/>
                <a:cs typeface="Times New Roman" panose="02020603050405020304" pitchFamily="18" charset="0"/>
              </a:rPr>
              <a:t>部長 兼 万博協力推進</a:t>
            </a:r>
            <a:r>
              <a:rPr lang="zh-TW" altLang="en-US" sz="1050" kern="0" dirty="0" smtClean="0">
                <a:latin typeface="+mn-ea"/>
                <a:cs typeface="Times New Roman" panose="02020603050405020304" pitchFamily="18" charset="0"/>
              </a:rPr>
              <a:t>室長</a:t>
            </a:r>
            <a:endParaRPr lang="en-US" altLang="zh-TW" sz="1050" kern="0" dirty="0" smtClean="0">
              <a:latin typeface="+mn-ea"/>
              <a:cs typeface="Times New Roman" panose="02020603050405020304" pitchFamily="18" charset="0"/>
            </a:endParaRPr>
          </a:p>
          <a:p>
            <a:r>
              <a:rPr lang="ja-JP" altLang="en-US" sz="1050" dirty="0"/>
              <a:t> </a:t>
            </a:r>
            <a:r>
              <a:rPr lang="ja-JP" altLang="en-US" sz="1050" dirty="0" smtClean="0"/>
              <a:t>   </a:t>
            </a:r>
            <a:r>
              <a:rPr lang="ja-JP" altLang="en-US" sz="1050" kern="0" dirty="0" smtClean="0">
                <a:latin typeface="+mn-ea"/>
              </a:rPr>
              <a:t>楠本</a:t>
            </a:r>
            <a:r>
              <a:rPr lang="ja-JP" altLang="en-US" sz="1050" kern="0" dirty="0">
                <a:latin typeface="+mn-ea"/>
              </a:rPr>
              <a:t>　</a:t>
            </a:r>
            <a:r>
              <a:rPr lang="ja-JP" altLang="en-US" sz="1050" kern="0" dirty="0" smtClean="0">
                <a:latin typeface="+mn-ea"/>
              </a:rPr>
              <a:t>浩司（代理）</a:t>
            </a:r>
            <a:endParaRPr kumimoji="1" lang="ja-JP" altLang="en-US" sz="1050" dirty="0"/>
          </a:p>
        </p:txBody>
      </p:sp>
      <p:sp>
        <p:nvSpPr>
          <p:cNvPr id="22" name="円/楕円 21"/>
          <p:cNvSpPr/>
          <p:nvPr/>
        </p:nvSpPr>
        <p:spPr>
          <a:xfrm>
            <a:off x="2205086" y="3065413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/>
          </a:p>
        </p:txBody>
      </p:sp>
      <p:sp>
        <p:nvSpPr>
          <p:cNvPr id="23" name="円/楕円 22"/>
          <p:cNvSpPr/>
          <p:nvPr/>
        </p:nvSpPr>
        <p:spPr>
          <a:xfrm>
            <a:off x="2746733" y="3065413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/>
          </a:p>
        </p:txBody>
      </p:sp>
      <p:sp>
        <p:nvSpPr>
          <p:cNvPr id="24" name="円/楕円 23"/>
          <p:cNvSpPr/>
          <p:nvPr/>
        </p:nvSpPr>
        <p:spPr>
          <a:xfrm>
            <a:off x="3324294" y="3065413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2944056" y="7088916"/>
            <a:ext cx="549413" cy="16158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en-US" altLang="ja-JP" sz="1050" dirty="0"/>
              <a:t>〈</a:t>
            </a:r>
            <a:r>
              <a:rPr kumimoji="1" lang="ja-JP" altLang="en-US" sz="1050" dirty="0" smtClean="0"/>
              <a:t>事務局</a:t>
            </a:r>
            <a:r>
              <a:rPr kumimoji="1" lang="en-US" altLang="ja-JP" sz="1050" dirty="0" smtClean="0"/>
              <a:t>〉</a:t>
            </a:r>
            <a:endParaRPr kumimoji="1" lang="ja-JP" altLang="en-US" sz="105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2329197" y="7312091"/>
            <a:ext cx="323165" cy="2339679"/>
          </a:xfrm>
          <a:prstGeom prst="rect">
            <a:avLst/>
          </a:prstGeom>
          <a:noFill/>
          <a:ln>
            <a:noFill/>
          </a:ln>
        </p:spPr>
        <p:txBody>
          <a:bodyPr vert="eaVert" wrap="square" lIns="0" tIns="0" rIns="0" bIns="0" rtlCol="0">
            <a:spAutoFit/>
          </a:bodyPr>
          <a:lstStyle/>
          <a:p>
            <a:r>
              <a:rPr lang="ja-JP" altLang="en-US" sz="1050" dirty="0" smtClean="0"/>
              <a:t>大阪市　淀川区　区長</a:t>
            </a:r>
            <a:endParaRPr lang="en-US" altLang="ja-JP" sz="1050" dirty="0" smtClean="0"/>
          </a:p>
          <a:p>
            <a:r>
              <a:rPr kumimoji="1" lang="ja-JP" altLang="en-US" sz="1050" dirty="0" smtClean="0"/>
              <a:t>　　　　　　　　　　　　　　</a:t>
            </a:r>
            <a:r>
              <a:rPr lang="ja-JP" altLang="en-US" sz="1050" dirty="0" smtClean="0"/>
              <a:t>山本</a:t>
            </a:r>
            <a:r>
              <a:rPr lang="ja-JP" altLang="en-US" sz="1050" dirty="0"/>
              <a:t>　</a:t>
            </a:r>
            <a:r>
              <a:rPr lang="ja-JP" altLang="en-US" sz="1050" dirty="0" smtClean="0"/>
              <a:t>正広</a:t>
            </a:r>
            <a:endParaRPr lang="ja-JP" altLang="en-US" sz="105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839505" y="7301716"/>
            <a:ext cx="323165" cy="2350053"/>
          </a:xfrm>
          <a:prstGeom prst="rect">
            <a:avLst/>
          </a:prstGeom>
          <a:noFill/>
          <a:ln>
            <a:noFill/>
          </a:ln>
        </p:spPr>
        <p:txBody>
          <a:bodyPr vert="eaVert" wrap="square" lIns="0" tIns="0" rIns="0" bIns="0" rtlCol="0">
            <a:spAutoFit/>
          </a:bodyPr>
          <a:lstStyle/>
          <a:p>
            <a:r>
              <a:rPr lang="ja-JP" altLang="en-US" sz="1050" dirty="0" smtClean="0"/>
              <a:t>大阪市　東淀川区　区長</a:t>
            </a:r>
            <a:endParaRPr lang="en-US" altLang="ja-JP" sz="1050" dirty="0" smtClean="0"/>
          </a:p>
          <a:p>
            <a:pPr algn="ctr"/>
            <a:r>
              <a:rPr kumimoji="1" lang="ja-JP" altLang="en-US" sz="1050" dirty="0" smtClean="0"/>
              <a:t>　　　　　　　　　　</a:t>
            </a:r>
            <a:r>
              <a:rPr lang="ja-JP" altLang="en-US" sz="1050" kern="1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西山　忠邦</a:t>
            </a:r>
          </a:p>
        </p:txBody>
      </p:sp>
      <p:sp>
        <p:nvSpPr>
          <p:cNvPr id="31" name="円/楕円 30"/>
          <p:cNvSpPr/>
          <p:nvPr/>
        </p:nvSpPr>
        <p:spPr>
          <a:xfrm>
            <a:off x="5076872" y="4064792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55348" y="4430032"/>
            <a:ext cx="1417231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ja-JP" altLang="en-US" sz="1050" dirty="0" smtClean="0"/>
              <a:t>西日本旅客鉄道㈱</a:t>
            </a:r>
            <a:endParaRPr lang="en-US" altLang="ja-JP" sz="1050" dirty="0" smtClean="0"/>
          </a:p>
          <a:p>
            <a:pPr algn="r"/>
            <a:r>
              <a:rPr lang="zh-TW" altLang="en-US" sz="1050" dirty="0"/>
              <a:t>取締役兼専務執行役員　　　　　　　　　　　　　　　　　　　　　　　　　総合企画本部長</a:t>
            </a:r>
          </a:p>
          <a:p>
            <a:pPr algn="r"/>
            <a:r>
              <a:rPr kumimoji="1" lang="ja-JP" altLang="en-US" sz="1050" dirty="0" smtClean="0"/>
              <a:t>　</a:t>
            </a:r>
            <a:r>
              <a:rPr lang="ja-JP" altLang="en-US" sz="1050" dirty="0"/>
              <a:t>倉坂　昇</a:t>
            </a:r>
            <a:r>
              <a:rPr lang="ja-JP" altLang="en-US" sz="1050" dirty="0" smtClean="0"/>
              <a:t>治</a:t>
            </a:r>
            <a:endParaRPr lang="ja-JP" altLang="en-US" sz="105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5344" y="5236728"/>
            <a:ext cx="1445892" cy="48474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ja-JP" altLang="en-US" sz="1050" dirty="0"/>
              <a:t>阪</a:t>
            </a:r>
            <a:r>
              <a:rPr lang="ja-JP" altLang="en-US" sz="1050" dirty="0" smtClean="0"/>
              <a:t>急電鉄㈱　</a:t>
            </a:r>
            <a:r>
              <a:rPr lang="ja-JP" altLang="en-US" sz="1050" dirty="0"/>
              <a:t>　</a:t>
            </a:r>
            <a:endParaRPr lang="en-US" altLang="ja-JP" sz="1050" dirty="0" smtClean="0"/>
          </a:p>
          <a:p>
            <a:pPr algn="r"/>
            <a:r>
              <a:rPr lang="ja-JP" altLang="en-US" sz="1050" dirty="0"/>
              <a:t>常務取締役</a:t>
            </a:r>
          </a:p>
          <a:p>
            <a:pPr algn="r"/>
            <a:r>
              <a:rPr kumimoji="1" lang="ja-JP" altLang="en-US" sz="1050" dirty="0" smtClean="0"/>
              <a:t>　　</a:t>
            </a:r>
            <a:r>
              <a:rPr lang="ja-JP" altLang="en-US" sz="1050" dirty="0">
                <a:latin typeface="ＭＳ Ｐゴシック" panose="020B0600070205080204" pitchFamily="50" charset="-128"/>
              </a:rPr>
              <a:t>上村　正美</a:t>
            </a:r>
            <a:endParaRPr lang="ja-JP" altLang="en-US" sz="1050" kern="100" dirty="0">
              <a:latin typeface="ＭＳ Ｐゴシック" panose="020B0600070205080204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277229" y="5135531"/>
            <a:ext cx="1478522" cy="48474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1050" dirty="0" smtClean="0"/>
              <a:t>大阪市高速電気軌道㈱</a:t>
            </a:r>
            <a:endParaRPr lang="en-US" altLang="ja-JP" sz="1050" dirty="0"/>
          </a:p>
          <a:p>
            <a:r>
              <a:rPr lang="zh-TW" altLang="en-US" sz="1050" kern="0" dirty="0" smtClean="0">
                <a:latin typeface="+mn-ea"/>
              </a:rPr>
              <a:t>常務取締役</a:t>
            </a:r>
            <a:endParaRPr lang="en-US" altLang="ja-JP" sz="1050" dirty="0"/>
          </a:p>
          <a:p>
            <a:r>
              <a:rPr lang="ja-JP" altLang="en-US" sz="1050" dirty="0"/>
              <a:t>　</a:t>
            </a:r>
            <a:r>
              <a:rPr lang="ja-JP" altLang="en-US" sz="1050" dirty="0" smtClean="0"/>
              <a:t>　西野</a:t>
            </a:r>
            <a:r>
              <a:rPr lang="ja-JP" altLang="en-US" sz="1050" dirty="0"/>
              <a:t>　肇</a:t>
            </a: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392266" y="5935164"/>
            <a:ext cx="1141860" cy="48474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ja-JP" altLang="en-US" sz="1050" dirty="0" smtClean="0"/>
              <a:t>（独）都市再生機構　</a:t>
            </a:r>
            <a:endParaRPr lang="en-US" altLang="ja-JP" sz="1050" dirty="0" smtClean="0"/>
          </a:p>
          <a:p>
            <a:pPr algn="r"/>
            <a:r>
              <a:rPr lang="ja-JP" altLang="en-US" sz="1050" dirty="0" smtClean="0"/>
              <a:t>理事・西日本支社長</a:t>
            </a:r>
            <a:endParaRPr lang="en-US" altLang="ja-JP" sz="1050" dirty="0" smtClean="0"/>
          </a:p>
          <a:p>
            <a:pPr algn="r"/>
            <a:r>
              <a:rPr kumimoji="1" lang="ja-JP" altLang="en-US" sz="1050" dirty="0" smtClean="0"/>
              <a:t>　</a:t>
            </a:r>
            <a:r>
              <a:rPr lang="ja-JP" altLang="en-US" sz="1050" dirty="0"/>
              <a:t>田中　伸和</a:t>
            </a: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3223389" y="1840060"/>
            <a:ext cx="323165" cy="1167077"/>
          </a:xfrm>
          <a:prstGeom prst="rect">
            <a:avLst/>
          </a:prstGeom>
          <a:noFill/>
          <a:ln>
            <a:noFill/>
          </a:ln>
        </p:spPr>
        <p:txBody>
          <a:bodyPr vert="eaVert" wrap="square" lIns="0" tIns="0" rIns="0" bIns="0" rtlCol="0">
            <a:spAutoFit/>
          </a:bodyPr>
          <a:lstStyle/>
          <a:p>
            <a:r>
              <a:rPr lang="ja-JP" altLang="en-US" sz="1050" dirty="0" smtClean="0"/>
              <a:t>大阪府　副知事</a:t>
            </a:r>
            <a:endParaRPr lang="en-US" altLang="ja-JP" sz="1050" dirty="0" smtClean="0"/>
          </a:p>
          <a:p>
            <a:r>
              <a:rPr lang="ja-JP" altLang="en-US" sz="1050" dirty="0"/>
              <a:t>　</a:t>
            </a:r>
            <a:r>
              <a:rPr lang="ja-JP" altLang="en-US" sz="1050" dirty="0" smtClean="0"/>
              <a:t>　　　　　田中　清剛</a:t>
            </a:r>
            <a:endParaRPr lang="en-US" altLang="ja-JP" sz="1050" dirty="0" smtClean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3862870" y="1848542"/>
            <a:ext cx="323165" cy="1178417"/>
          </a:xfrm>
          <a:prstGeom prst="rect">
            <a:avLst/>
          </a:prstGeom>
          <a:noFill/>
          <a:ln>
            <a:noFill/>
          </a:ln>
        </p:spPr>
        <p:txBody>
          <a:bodyPr vert="eaVert" wrap="square" lIns="0" tIns="0" rIns="0" bIns="0" rtlCol="0">
            <a:spAutoFit/>
          </a:bodyPr>
          <a:lstStyle/>
          <a:p>
            <a:r>
              <a:rPr lang="ja-JP" altLang="en-US" sz="1050" dirty="0" smtClean="0"/>
              <a:t>大阪市　副市長</a:t>
            </a:r>
            <a:endParaRPr lang="en-US" altLang="ja-JP" sz="1050" dirty="0" smtClean="0"/>
          </a:p>
          <a:p>
            <a:r>
              <a:rPr lang="ja-JP" altLang="en-US" sz="1050" dirty="0"/>
              <a:t>　</a:t>
            </a:r>
            <a:r>
              <a:rPr lang="ja-JP" altLang="en-US" sz="1050" dirty="0" smtClean="0"/>
              <a:t>　　　　　高橋　徹</a:t>
            </a:r>
            <a:endParaRPr lang="en-US" altLang="ja-JP" sz="1050" dirty="0" smtClean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4491350" y="803943"/>
            <a:ext cx="323165" cy="2254726"/>
          </a:xfrm>
          <a:prstGeom prst="rect">
            <a:avLst/>
          </a:prstGeom>
          <a:noFill/>
          <a:ln>
            <a:noFill/>
          </a:ln>
        </p:spPr>
        <p:txBody>
          <a:bodyPr vert="eaVert" wrap="square" lIns="0" tIns="0" rIns="0" bIns="0" rtlCol="0">
            <a:spAutoFit/>
          </a:bodyPr>
          <a:lstStyle/>
          <a:p>
            <a:r>
              <a:rPr lang="ja-JP" altLang="en-US" sz="1050" dirty="0" smtClean="0"/>
              <a:t>京都大学経営管理大学院　特任教授</a:t>
            </a:r>
            <a:endParaRPr lang="en-US" altLang="ja-JP" sz="1050" dirty="0" smtClean="0"/>
          </a:p>
          <a:p>
            <a:r>
              <a:rPr lang="ja-JP" altLang="en-US" sz="1050" dirty="0"/>
              <a:t>　</a:t>
            </a:r>
            <a:r>
              <a:rPr lang="ja-JP" altLang="en-US" sz="1050" dirty="0" smtClean="0"/>
              <a:t>　　　　　　　　　　　　　　　　　 小林　潔司</a:t>
            </a:r>
            <a:endParaRPr lang="en-US" altLang="ja-JP" sz="1050" dirty="0" smtClean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2583909" y="662806"/>
            <a:ext cx="323165" cy="2402607"/>
          </a:xfrm>
          <a:prstGeom prst="rect">
            <a:avLst/>
          </a:prstGeom>
          <a:noFill/>
          <a:ln>
            <a:noFill/>
          </a:ln>
        </p:spPr>
        <p:txBody>
          <a:bodyPr vert="eaVert" wrap="square" lIns="0" tIns="0" rIns="0" bIns="0" rtlCol="0">
            <a:spAutoFit/>
          </a:bodyPr>
          <a:lstStyle/>
          <a:p>
            <a:r>
              <a:rPr lang="ja-JP" altLang="en-US" sz="1050" dirty="0" smtClean="0"/>
              <a:t>内閣府地方創生推進事務局　参事官</a:t>
            </a:r>
            <a:endParaRPr lang="en-US" altLang="ja-JP" sz="1050" dirty="0" smtClean="0"/>
          </a:p>
          <a:p>
            <a:r>
              <a:rPr lang="ja-JP" altLang="en-US" sz="1050" dirty="0"/>
              <a:t>　</a:t>
            </a:r>
            <a:r>
              <a:rPr lang="ja-JP" altLang="en-US" sz="1050" dirty="0" smtClean="0"/>
              <a:t>　　　　　　　　　　　　　　　　　　　森本　励</a:t>
            </a:r>
            <a:endParaRPr lang="en-US" altLang="ja-JP" sz="1050" dirty="0" smtClean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1995414" y="683569"/>
            <a:ext cx="323165" cy="2407244"/>
          </a:xfrm>
          <a:prstGeom prst="rect">
            <a:avLst/>
          </a:prstGeom>
          <a:noFill/>
          <a:ln>
            <a:noFill/>
          </a:ln>
        </p:spPr>
        <p:txBody>
          <a:bodyPr vert="eaVert" wrap="square" lIns="0" tIns="0" rIns="0" bIns="0" rtlCol="0">
            <a:spAutoFit/>
          </a:bodyPr>
          <a:lstStyle/>
          <a:p>
            <a:r>
              <a:rPr lang="ja-JP" altLang="en-US" sz="1050" dirty="0" smtClean="0"/>
              <a:t>国土交通省近畿地方整備局　建政部長</a:t>
            </a:r>
            <a:endParaRPr lang="en-US" altLang="ja-JP" sz="1050" dirty="0" smtClean="0"/>
          </a:p>
          <a:p>
            <a:r>
              <a:rPr lang="ja-JP" altLang="en-US" sz="1050" dirty="0"/>
              <a:t>　</a:t>
            </a:r>
            <a:r>
              <a:rPr lang="ja-JP" altLang="en-US" sz="1050" dirty="0" smtClean="0"/>
              <a:t>　　　　　　　　　　　　　　　　　</a:t>
            </a:r>
            <a:r>
              <a:rPr lang="ja-JP" altLang="en-US" sz="1050" dirty="0"/>
              <a:t>　</a:t>
            </a:r>
            <a:r>
              <a:rPr lang="ja-JP" altLang="en-US" sz="1050" dirty="0" smtClean="0"/>
              <a:t>伊藤</a:t>
            </a:r>
            <a:r>
              <a:rPr lang="ja-JP" altLang="en-US" sz="1050" dirty="0"/>
              <a:t>　康行</a:t>
            </a: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3270407" y="1645044"/>
            <a:ext cx="407981" cy="16158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1050" dirty="0" smtClean="0"/>
              <a:t>（会長）</a:t>
            </a:r>
            <a:endParaRPr lang="en-US" altLang="ja-JP" sz="1050" dirty="0" smtClean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3893226" y="1645044"/>
            <a:ext cx="411763" cy="16158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1050" dirty="0" smtClean="0"/>
              <a:t>（座長）</a:t>
            </a:r>
            <a:endParaRPr lang="en-US" altLang="ja-JP" sz="1050" dirty="0" smtClean="0"/>
          </a:p>
        </p:txBody>
      </p:sp>
      <p:sp>
        <p:nvSpPr>
          <p:cNvPr id="46" name="円/楕円 45"/>
          <p:cNvSpPr/>
          <p:nvPr/>
        </p:nvSpPr>
        <p:spPr>
          <a:xfrm>
            <a:off x="3954170" y="3039710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/>
          </a:p>
        </p:txBody>
      </p:sp>
      <p:sp>
        <p:nvSpPr>
          <p:cNvPr id="49" name="円/楕円 48"/>
          <p:cNvSpPr/>
          <p:nvPr/>
        </p:nvSpPr>
        <p:spPr>
          <a:xfrm>
            <a:off x="4513049" y="3065413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/>
          </a:p>
        </p:txBody>
      </p:sp>
      <p:sp>
        <p:nvSpPr>
          <p:cNvPr id="50" name="円/楕円 49"/>
          <p:cNvSpPr/>
          <p:nvPr/>
        </p:nvSpPr>
        <p:spPr>
          <a:xfrm>
            <a:off x="5076872" y="5173605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/>
          </a:p>
        </p:txBody>
      </p:sp>
      <p:sp>
        <p:nvSpPr>
          <p:cNvPr id="51" name="円/楕円 50"/>
          <p:cNvSpPr/>
          <p:nvPr/>
        </p:nvSpPr>
        <p:spPr>
          <a:xfrm>
            <a:off x="5063128" y="5902402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/>
          </a:p>
        </p:txBody>
      </p:sp>
      <p:sp>
        <p:nvSpPr>
          <p:cNvPr id="52" name="円/楕円 51"/>
          <p:cNvSpPr/>
          <p:nvPr/>
        </p:nvSpPr>
        <p:spPr>
          <a:xfrm>
            <a:off x="1546144" y="3864243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/>
          </a:p>
        </p:txBody>
      </p:sp>
      <p:sp>
        <p:nvSpPr>
          <p:cNvPr id="59" name="円/楕円 58"/>
          <p:cNvSpPr/>
          <p:nvPr/>
        </p:nvSpPr>
        <p:spPr>
          <a:xfrm>
            <a:off x="1988540" y="6901900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/>
          </a:p>
        </p:txBody>
      </p:sp>
      <p:sp>
        <p:nvSpPr>
          <p:cNvPr id="60" name="円/楕円 59"/>
          <p:cNvSpPr/>
          <p:nvPr/>
        </p:nvSpPr>
        <p:spPr>
          <a:xfrm>
            <a:off x="2440411" y="6901900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/>
          </a:p>
        </p:txBody>
      </p:sp>
      <p:sp>
        <p:nvSpPr>
          <p:cNvPr id="61" name="円/楕円 60"/>
          <p:cNvSpPr/>
          <p:nvPr/>
        </p:nvSpPr>
        <p:spPr>
          <a:xfrm>
            <a:off x="2892282" y="6901900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/>
          </a:p>
        </p:txBody>
      </p:sp>
      <p:sp>
        <p:nvSpPr>
          <p:cNvPr id="62" name="円/楕円 61"/>
          <p:cNvSpPr/>
          <p:nvPr/>
        </p:nvSpPr>
        <p:spPr>
          <a:xfrm>
            <a:off x="3344153" y="6901900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/>
          </a:p>
        </p:txBody>
      </p:sp>
      <p:sp>
        <p:nvSpPr>
          <p:cNvPr id="63" name="円/楕円 62"/>
          <p:cNvSpPr/>
          <p:nvPr/>
        </p:nvSpPr>
        <p:spPr>
          <a:xfrm>
            <a:off x="3796024" y="6901900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/>
          </a:p>
        </p:txBody>
      </p:sp>
      <p:sp>
        <p:nvSpPr>
          <p:cNvPr id="64" name="円/楕円 63"/>
          <p:cNvSpPr/>
          <p:nvPr/>
        </p:nvSpPr>
        <p:spPr>
          <a:xfrm>
            <a:off x="4247894" y="6901900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4045187" y="7088916"/>
            <a:ext cx="549413" cy="16158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en-US" altLang="ja-JP" sz="1050" dirty="0"/>
              <a:t>〈</a:t>
            </a:r>
            <a:r>
              <a:rPr kumimoji="1" lang="ja-JP" altLang="en-US" sz="1050" dirty="0" smtClean="0"/>
              <a:t>事務局</a:t>
            </a:r>
            <a:r>
              <a:rPr kumimoji="1" lang="en-US" altLang="ja-JP" sz="1050" dirty="0" smtClean="0"/>
              <a:t>〉</a:t>
            </a:r>
            <a:endParaRPr kumimoji="1" lang="ja-JP" altLang="en-US" sz="1050" dirty="0"/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4077520" y="7306312"/>
            <a:ext cx="484748" cy="1935147"/>
          </a:xfrm>
          <a:prstGeom prst="rect">
            <a:avLst/>
          </a:prstGeom>
          <a:noFill/>
          <a:ln>
            <a:noFill/>
          </a:ln>
        </p:spPr>
        <p:txBody>
          <a:bodyPr vert="eaVert" wrap="square" lIns="0" tIns="0" rIns="0" bIns="0" rtlCol="0">
            <a:spAutoFit/>
          </a:bodyPr>
          <a:lstStyle/>
          <a:p>
            <a:r>
              <a:rPr lang="ja-JP" altLang="en-US" sz="1050" dirty="0" smtClean="0"/>
              <a:t>大阪府　住宅まちづくり部</a:t>
            </a:r>
            <a:endParaRPr lang="en-US" altLang="ja-JP" sz="1050" dirty="0" smtClean="0"/>
          </a:p>
          <a:p>
            <a:r>
              <a:rPr lang="ja-JP" altLang="en-US" sz="1050" dirty="0" smtClean="0"/>
              <a:t>　　　　　　まちづくり戦略監</a:t>
            </a:r>
            <a:endParaRPr lang="en-US" altLang="ja-JP" sz="1050" dirty="0" smtClean="0"/>
          </a:p>
          <a:p>
            <a:r>
              <a:rPr lang="ja-JP" altLang="en-US" sz="1050" dirty="0"/>
              <a:t>　</a:t>
            </a:r>
            <a:r>
              <a:rPr lang="ja-JP" altLang="en-US" sz="1050" dirty="0" smtClean="0"/>
              <a:t>　　　　　　　　  　　　　　</a:t>
            </a:r>
            <a:r>
              <a:rPr lang="ja-JP" altLang="en-US" sz="1050" dirty="0"/>
              <a:t>寺前　真次</a:t>
            </a:r>
            <a:endParaRPr lang="ja-JP" altLang="en-US" sz="1050" dirty="0" smtClean="0"/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3236938" y="7301716"/>
            <a:ext cx="323165" cy="2068493"/>
          </a:xfrm>
          <a:prstGeom prst="rect">
            <a:avLst/>
          </a:prstGeom>
          <a:noFill/>
          <a:ln>
            <a:noFill/>
          </a:ln>
        </p:spPr>
        <p:txBody>
          <a:bodyPr vert="eaVert" wrap="square" lIns="0" tIns="0" rIns="0" bIns="0" rtlCol="0">
            <a:spAutoFit/>
          </a:bodyPr>
          <a:lstStyle/>
          <a:p>
            <a:r>
              <a:rPr lang="ja-JP" altLang="en-US" sz="1050" dirty="0" smtClean="0"/>
              <a:t>大阪市　都市計画局長</a:t>
            </a:r>
            <a:endParaRPr lang="en-US" altLang="ja-JP" sz="1050" dirty="0" smtClean="0"/>
          </a:p>
          <a:p>
            <a:r>
              <a:rPr lang="ja-JP" altLang="en-US" sz="1050" dirty="0"/>
              <a:t>　</a:t>
            </a:r>
            <a:r>
              <a:rPr lang="ja-JP" altLang="en-US" sz="1050" dirty="0" smtClean="0"/>
              <a:t>　　　　　　                       角田　悟史</a:t>
            </a:r>
          </a:p>
        </p:txBody>
      </p:sp>
      <p:sp>
        <p:nvSpPr>
          <p:cNvPr id="68" name="円/楕円 67"/>
          <p:cNvSpPr/>
          <p:nvPr/>
        </p:nvSpPr>
        <p:spPr>
          <a:xfrm>
            <a:off x="1546144" y="4617526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/>
          </a:p>
        </p:txBody>
      </p:sp>
      <p:sp>
        <p:nvSpPr>
          <p:cNvPr id="69" name="円/楕円 68"/>
          <p:cNvSpPr/>
          <p:nvPr/>
        </p:nvSpPr>
        <p:spPr>
          <a:xfrm>
            <a:off x="1546144" y="5384423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/>
          </a:p>
        </p:txBody>
      </p:sp>
      <p:sp>
        <p:nvSpPr>
          <p:cNvPr id="70" name="円/楕円 69"/>
          <p:cNvSpPr/>
          <p:nvPr/>
        </p:nvSpPr>
        <p:spPr>
          <a:xfrm>
            <a:off x="1546144" y="6033538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/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30395" y="103909"/>
            <a:ext cx="67972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 smtClean="0"/>
              <a:t>第</a:t>
            </a:r>
            <a:r>
              <a:rPr lang="en-US" altLang="ja-JP" sz="1600" dirty="0" smtClean="0"/>
              <a:t>4</a:t>
            </a:r>
            <a:r>
              <a:rPr kumimoji="1" lang="ja-JP" altLang="en-US" sz="1600" dirty="0" smtClean="0"/>
              <a:t>回　新大阪駅周辺地域都市再生緊急整備地域検討協議会会議　配席図</a:t>
            </a:r>
            <a:endParaRPr kumimoji="1" lang="ja-JP" altLang="en-US" sz="1600" dirty="0"/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2773224" y="7311673"/>
            <a:ext cx="323165" cy="2311545"/>
          </a:xfrm>
          <a:prstGeom prst="rect">
            <a:avLst/>
          </a:prstGeom>
          <a:noFill/>
          <a:ln>
            <a:noFill/>
          </a:ln>
        </p:spPr>
        <p:txBody>
          <a:bodyPr vert="eaVert" wrap="square" lIns="0" tIns="0" rIns="0" bIns="0" rtlCol="0">
            <a:spAutoFit/>
          </a:bodyPr>
          <a:lstStyle/>
          <a:p>
            <a:r>
              <a:rPr lang="ja-JP" altLang="en-US" sz="1050" dirty="0" smtClean="0"/>
              <a:t>大阪市　都市計画局　計画部長</a:t>
            </a:r>
            <a:endParaRPr lang="en-US" altLang="ja-JP" sz="1050" dirty="0" smtClean="0"/>
          </a:p>
          <a:p>
            <a:r>
              <a:rPr lang="ja-JP" altLang="en-US" sz="1050" dirty="0"/>
              <a:t>　</a:t>
            </a:r>
            <a:r>
              <a:rPr lang="ja-JP" altLang="en-US" sz="1050" dirty="0" smtClean="0"/>
              <a:t>　　　　　　        　　　　　</a:t>
            </a:r>
            <a:r>
              <a:rPr lang="ja-JP" altLang="en-US" sz="1050" dirty="0"/>
              <a:t>山田</a:t>
            </a:r>
            <a:r>
              <a:rPr lang="ja-JP" altLang="en-US" sz="1050" dirty="0" smtClean="0"/>
              <a:t>　裕文</a:t>
            </a: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3665587" y="7293515"/>
            <a:ext cx="323165" cy="1935146"/>
          </a:xfrm>
          <a:prstGeom prst="rect">
            <a:avLst/>
          </a:prstGeom>
          <a:noFill/>
          <a:ln>
            <a:noFill/>
          </a:ln>
        </p:spPr>
        <p:txBody>
          <a:bodyPr vert="eaVert" wrap="square" lIns="0" tIns="0" rIns="0" bIns="0" rtlCol="0">
            <a:spAutoFit/>
          </a:bodyPr>
          <a:lstStyle/>
          <a:p>
            <a:r>
              <a:rPr lang="ja-JP" altLang="en-US" sz="1050" dirty="0" smtClean="0"/>
              <a:t>大阪府　住宅まちづくり部長</a:t>
            </a:r>
            <a:endParaRPr lang="en-US" altLang="ja-JP" sz="1050" dirty="0" smtClean="0"/>
          </a:p>
          <a:p>
            <a:r>
              <a:rPr lang="ja-JP" altLang="en-US" sz="1050" dirty="0"/>
              <a:t>　</a:t>
            </a:r>
            <a:r>
              <a:rPr lang="ja-JP" altLang="en-US" sz="1050" dirty="0" smtClean="0"/>
              <a:t>　　　　　　　　</a:t>
            </a:r>
            <a:r>
              <a:rPr lang="ja-JP" altLang="en-US" sz="1050" dirty="0"/>
              <a:t>  </a:t>
            </a:r>
            <a:r>
              <a:rPr lang="ja-JP" altLang="en-US" sz="1050" dirty="0" smtClean="0"/>
              <a:t>　　　　　藤本　秀司</a:t>
            </a: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1864125" y="7107074"/>
            <a:ext cx="920096" cy="16158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1050" dirty="0" smtClean="0"/>
              <a:t>（オブザーバー）</a:t>
            </a:r>
            <a:endParaRPr kumimoji="1" lang="en-US" altLang="ja-JP" sz="1050" dirty="0" smtClean="0"/>
          </a:p>
        </p:txBody>
      </p:sp>
      <p:sp>
        <p:nvSpPr>
          <p:cNvPr id="57" name="円/楕円 50"/>
          <p:cNvSpPr/>
          <p:nvPr/>
        </p:nvSpPr>
        <p:spPr>
          <a:xfrm>
            <a:off x="5074345" y="6449459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/>
          </a:p>
        </p:txBody>
      </p:sp>
      <p:sp>
        <p:nvSpPr>
          <p:cNvPr id="73" name="円/楕円 50"/>
          <p:cNvSpPr/>
          <p:nvPr/>
        </p:nvSpPr>
        <p:spPr>
          <a:xfrm>
            <a:off x="5076872" y="3517735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/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5272195" y="3992679"/>
            <a:ext cx="1623905" cy="48474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1050" dirty="0"/>
              <a:t>名古屋</a:t>
            </a:r>
            <a:r>
              <a:rPr lang="ja-JP" altLang="en-US" sz="1050" dirty="0" smtClean="0"/>
              <a:t>大学</a:t>
            </a:r>
            <a:endParaRPr lang="en-US" altLang="ja-JP" sz="1050" dirty="0" smtClean="0"/>
          </a:p>
          <a:p>
            <a:r>
              <a:rPr lang="ja-JP" altLang="en-US" sz="1050" dirty="0" smtClean="0"/>
              <a:t>未来</a:t>
            </a:r>
            <a:r>
              <a:rPr lang="ja-JP" altLang="en-US" sz="1050" dirty="0"/>
              <a:t>社会創造機構　教授</a:t>
            </a:r>
            <a:endParaRPr lang="en-US" altLang="ja-JP" sz="1050" dirty="0"/>
          </a:p>
          <a:p>
            <a:r>
              <a:rPr lang="ja-JP" altLang="en-US" sz="1050" dirty="0"/>
              <a:t>　  </a:t>
            </a:r>
            <a:r>
              <a:rPr lang="ja-JP" altLang="en-US" sz="1050" dirty="0" smtClean="0"/>
              <a:t> </a:t>
            </a:r>
            <a:r>
              <a:rPr lang="ja-JP" altLang="en-US" sz="1050" dirty="0"/>
              <a:t>森川　高行</a:t>
            </a:r>
            <a:endParaRPr lang="en-US" altLang="ja-JP" sz="1050" dirty="0"/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5323518" y="3389071"/>
            <a:ext cx="1534482" cy="48474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1050" dirty="0"/>
              <a:t>大阪府立</a:t>
            </a:r>
            <a:r>
              <a:rPr lang="ja-JP" altLang="en-US" sz="1050" dirty="0" smtClean="0"/>
              <a:t>大学</a:t>
            </a:r>
            <a:endParaRPr lang="en-US" altLang="ja-JP" sz="1050" dirty="0" smtClean="0"/>
          </a:p>
          <a:p>
            <a:r>
              <a:rPr lang="ja-JP" altLang="en-US" sz="1050" dirty="0" smtClean="0"/>
              <a:t>研究</a:t>
            </a:r>
            <a:r>
              <a:rPr lang="ja-JP" altLang="en-US" sz="1050" dirty="0"/>
              <a:t>推進機構　</a:t>
            </a:r>
            <a:r>
              <a:rPr lang="ja-JP" altLang="en-US" sz="1050" dirty="0" smtClean="0"/>
              <a:t>教授</a:t>
            </a:r>
            <a:endParaRPr lang="en-US" altLang="ja-JP" sz="1050" dirty="0" smtClean="0"/>
          </a:p>
          <a:p>
            <a:r>
              <a:rPr lang="ja-JP" altLang="en-US" sz="1050" dirty="0" smtClean="0"/>
              <a:t>      橋爪　紳也</a:t>
            </a:r>
            <a:endParaRPr lang="en-US" altLang="ja-JP" sz="1050" dirty="0"/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61969" y="3765869"/>
            <a:ext cx="1417231" cy="48474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ja-JP" altLang="en-US" sz="1050" dirty="0"/>
              <a:t>国土交通省近畿運輸局　</a:t>
            </a:r>
            <a:r>
              <a:rPr lang="ja-JP" altLang="en-US" sz="1050" dirty="0" smtClean="0"/>
              <a:t>交通企画課長</a:t>
            </a:r>
            <a:r>
              <a:rPr lang="ja-JP" altLang="en-US" sz="1050" dirty="0"/>
              <a:t>　　　　　　　　　　　　　　　　　　 　</a:t>
            </a:r>
            <a:r>
              <a:rPr lang="ja-JP" altLang="en-US" sz="1050" dirty="0" smtClean="0"/>
              <a:t>　　</a:t>
            </a:r>
            <a:r>
              <a:rPr lang="ja-JP" altLang="en-US" sz="1050" kern="0" dirty="0" smtClean="0">
                <a:latin typeface="+mn-ea"/>
                <a:cs typeface="Times New Roman" panose="02020603050405020304" pitchFamily="18" charset="0"/>
              </a:rPr>
              <a:t>片田</a:t>
            </a:r>
            <a:r>
              <a:rPr lang="ja-JP" altLang="en-US" sz="1050" kern="0" dirty="0">
                <a:latin typeface="+mn-ea"/>
                <a:cs typeface="Times New Roman" panose="02020603050405020304" pitchFamily="18" charset="0"/>
              </a:rPr>
              <a:t>　一</a:t>
            </a:r>
            <a:r>
              <a:rPr lang="ja-JP" altLang="en-US" sz="1050" kern="0" dirty="0" smtClean="0">
                <a:latin typeface="+mn-ea"/>
                <a:cs typeface="Times New Roman" panose="02020603050405020304" pitchFamily="18" charset="0"/>
              </a:rPr>
              <a:t>真（代理）</a:t>
            </a:r>
            <a:endParaRPr lang="ja-JP" altLang="en-US" sz="1050" dirty="0"/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4582522" y="7301716"/>
            <a:ext cx="484748" cy="1935147"/>
          </a:xfrm>
          <a:prstGeom prst="rect">
            <a:avLst/>
          </a:prstGeom>
          <a:noFill/>
          <a:ln>
            <a:noFill/>
          </a:ln>
        </p:spPr>
        <p:txBody>
          <a:bodyPr vert="eaVert" wrap="square" lIns="0" tIns="0" rIns="0" bIns="0" rtlCol="0">
            <a:spAutoFit/>
          </a:bodyPr>
          <a:lstStyle/>
          <a:p>
            <a:r>
              <a:rPr lang="ja-JP" altLang="en-US" sz="1050" dirty="0" smtClean="0"/>
              <a:t>大阪府　住宅まちづくり部</a:t>
            </a:r>
            <a:endParaRPr lang="en-US" altLang="ja-JP" sz="1050" dirty="0" smtClean="0"/>
          </a:p>
          <a:p>
            <a:r>
              <a:rPr lang="ja-JP" altLang="en-US" sz="1050" dirty="0" smtClean="0"/>
              <a:t>　　　　　　まちづくり戦略室長</a:t>
            </a:r>
            <a:endParaRPr lang="en-US" altLang="ja-JP" sz="1050" dirty="0" smtClean="0"/>
          </a:p>
          <a:p>
            <a:r>
              <a:rPr lang="ja-JP" altLang="en-US" sz="1050" dirty="0"/>
              <a:t>　</a:t>
            </a:r>
            <a:r>
              <a:rPr lang="ja-JP" altLang="en-US" sz="1050" dirty="0" smtClean="0"/>
              <a:t>　　　　　　　　  　　　　　</a:t>
            </a:r>
            <a:r>
              <a:rPr lang="ja-JP" altLang="en-US" sz="1050" dirty="0"/>
              <a:t>財部　祐</a:t>
            </a:r>
            <a:r>
              <a:rPr lang="ja-JP" altLang="en-US" sz="1050" dirty="0" smtClean="0"/>
              <a:t>介</a:t>
            </a:r>
          </a:p>
        </p:txBody>
      </p:sp>
      <p:sp>
        <p:nvSpPr>
          <p:cNvPr id="58" name="円/楕円 63"/>
          <p:cNvSpPr/>
          <p:nvPr/>
        </p:nvSpPr>
        <p:spPr>
          <a:xfrm>
            <a:off x="4782169" y="6901900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/>
          </a:p>
        </p:txBody>
      </p:sp>
      <p:sp>
        <p:nvSpPr>
          <p:cNvPr id="72" name="円/楕円 71"/>
          <p:cNvSpPr/>
          <p:nvPr/>
        </p:nvSpPr>
        <p:spPr>
          <a:xfrm>
            <a:off x="5076872" y="4629408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/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5272195" y="4557295"/>
            <a:ext cx="1623905" cy="48474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1050" dirty="0" smtClean="0"/>
              <a:t>高速バスマーケテイング</a:t>
            </a:r>
            <a:endParaRPr lang="en-US" altLang="ja-JP" sz="1050" dirty="0" smtClean="0"/>
          </a:p>
          <a:p>
            <a:r>
              <a:rPr lang="ja-JP" altLang="en-US" sz="1050" dirty="0" smtClean="0"/>
              <a:t>研究所（株）　代表</a:t>
            </a:r>
            <a:endParaRPr lang="en-US" altLang="ja-JP" sz="1050" dirty="0" smtClean="0"/>
          </a:p>
          <a:p>
            <a:r>
              <a:rPr lang="ja-JP" altLang="en-US" sz="1050" dirty="0"/>
              <a:t>　  </a:t>
            </a:r>
            <a:r>
              <a:rPr lang="ja-JP" altLang="en-US" sz="1050" dirty="0" smtClean="0"/>
              <a:t> 成定</a:t>
            </a:r>
            <a:r>
              <a:rPr lang="ja-JP" altLang="en-US" sz="1050" dirty="0"/>
              <a:t>　竜一</a:t>
            </a:r>
            <a:endParaRPr lang="en-US" altLang="ja-JP" sz="1050" dirty="0"/>
          </a:p>
        </p:txBody>
      </p:sp>
    </p:spTree>
    <p:extLst>
      <p:ext uri="{BB962C8B-B14F-4D97-AF65-F5344CB8AC3E}">
        <p14:creationId xmlns:p14="http://schemas.microsoft.com/office/powerpoint/2010/main" val="32420026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502</Words>
  <Application>Microsoft Office PowerPoint</Application>
  <PresentationFormat>A4 210 x 297 mm</PresentationFormat>
  <Paragraphs>60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ＭＳ Ｐゴシック</vt:lpstr>
      <vt:lpstr>ＭＳ 明朝</vt:lpstr>
      <vt:lpstr>新細明體</vt:lpstr>
      <vt:lpstr>Arial</vt:lpstr>
      <vt:lpstr>Calibri</vt:lpstr>
      <vt:lpstr>Calibri Light</vt:lpstr>
      <vt:lpstr>Century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modified xsi:type="dcterms:W3CDTF">2020-10-05T10:15:02Z</dcterms:modified>
</cp:coreProperties>
</file>