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sldIdLst>
    <p:sldId id="272" r:id="rId2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D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23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C0985EF9-88FF-43B0-95B4-EB3CAD744870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1" y="4776789"/>
            <a:ext cx="5438775" cy="3908425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9750"/>
            <a:ext cx="2946400" cy="496888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810741BC-D784-4F40-9D2A-2F51B9320C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1620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BC24-E30C-4F9F-9699-D2D2B8D40A1D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9700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BC24-E30C-4F9F-9699-D2D2B8D40A1D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954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BC24-E30C-4F9F-9699-D2D2B8D40A1D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964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BC24-E30C-4F9F-9699-D2D2B8D40A1D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422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BC24-E30C-4F9F-9699-D2D2B8D40A1D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2666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BC24-E30C-4F9F-9699-D2D2B8D40A1D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2733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BC24-E30C-4F9F-9699-D2D2B8D40A1D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667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BC24-E30C-4F9F-9699-D2D2B8D40A1D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5194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BC24-E30C-4F9F-9699-D2D2B8D40A1D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871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BC24-E30C-4F9F-9699-D2D2B8D40A1D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0477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BC24-E30C-4F9F-9699-D2D2B8D40A1D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658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5BC24-E30C-4F9F-9699-D2D2B8D40A1D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3036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023147"/>
              </p:ext>
            </p:extLst>
          </p:nvPr>
        </p:nvGraphicFramePr>
        <p:xfrm>
          <a:off x="130105" y="417089"/>
          <a:ext cx="6597792" cy="920189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645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07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34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8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1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</a:rPr>
                        <a:t>■国の関係行政機関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CDD8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氏名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61335" marR="61335" marT="26000" marB="3120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CDD8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備考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CDD8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出欠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CDD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</a:rPr>
                        <a:t>　内閣府 地方創生推進事務局　</a:t>
                      </a: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</a:rPr>
                        <a:t>参事官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森本　励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構成員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〇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</a:rPr>
                        <a:t>　国土交通省　近畿地方整備局　</a:t>
                      </a: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</a:rPr>
                        <a:t>建政部長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伊藤　康行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構成員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〇</a:t>
                      </a:r>
                      <a:endParaRPr lang="ja-JP" altLang="ja-JP" sz="12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</a:rPr>
                        <a:t>　国土交通省　近畿運輸局　</a:t>
                      </a: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</a:rPr>
                        <a:t>交通政策部長</a:t>
                      </a:r>
                      <a:endParaRPr lang="en-US" altLang="ja-JP" sz="1200" kern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　　　　　　　　　　　</a:t>
                      </a: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（交通企画課長）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</a:rPr>
                        <a:t>飯田　修章</a:t>
                      </a:r>
                      <a:endParaRPr lang="en-US" altLang="ja-JP" sz="1200" kern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（片田　一真）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構成員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（代理）</a:t>
                      </a:r>
                      <a:endParaRPr lang="ja-JP" altLang="ja-JP" sz="12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3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61335" marR="61335" marT="26000" marB="31200" anchor="ctr"/>
                </a:tc>
                <a:tc>
                  <a:txBody>
                    <a:bodyPr/>
                    <a:lstStyle/>
                    <a:p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/>
                </a:tc>
                <a:tc>
                  <a:txBody>
                    <a:bodyPr/>
                    <a:lstStyle/>
                    <a:p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</a:rPr>
                        <a:t>■地方公共団体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CDD8E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61335" marR="61335" marT="26000" marB="31200" anchor="ctr">
                    <a:solidFill>
                      <a:srgbClr val="FCDD8E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>
                    <a:solidFill>
                      <a:srgbClr val="FCDD8E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CDD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1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</a:rPr>
                        <a:t>　大阪府　副知事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田中　清剛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会長・構成員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〇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</a:rPr>
                        <a:t>　大阪市　副市長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高橋　徹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座長・構成員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〇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641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ja-JP" altLang="en-US" sz="1200" kern="0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大阪市　淀川区長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山本　正広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オブザーバー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〇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大阪市　東淀川区長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西山　忠邦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オブザーバー</a:t>
                      </a:r>
                      <a:endParaRPr lang="en-US" altLang="ja-JP" sz="12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〇</a:t>
                      </a:r>
                      <a:endParaRPr lang="ja-JP" alt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53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/>
                </a:tc>
                <a:tc>
                  <a:txBody>
                    <a:bodyPr/>
                    <a:lstStyle/>
                    <a:p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/>
                </a:tc>
                <a:tc>
                  <a:txBody>
                    <a:bodyPr/>
                    <a:lstStyle/>
                    <a:p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1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</a:rPr>
                        <a:t>■民間事業者等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CDD8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solidFill>
                      <a:srgbClr val="FCDD8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solidFill>
                      <a:srgbClr val="FCDD8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CDD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1360">
                <a:tc>
                  <a:txBody>
                    <a:bodyPr/>
                    <a:lstStyle/>
                    <a:p>
                      <a:pPr indent="152400" algn="l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西日本旅客鉄道株式</a:t>
                      </a:r>
                      <a:r>
                        <a:rPr lang="ja-JP" sz="1200" kern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会社</a:t>
                      </a: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zh-TW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取締役兼専務執行役員　</a:t>
                      </a: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</a:t>
                      </a:r>
                      <a:endParaRPr lang="en-US" altLang="ja-JP" sz="1200" kern="0" dirty="0" smtClean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indent="152400" algn="l"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　　　　　　　　　　　　　　　　　　　</a:t>
                      </a:r>
                      <a:r>
                        <a:rPr lang="zh-TW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総合企画本部長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倉坂　昇治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構成員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〇</a:t>
                      </a:r>
                      <a:endParaRPr lang="ja-JP" alt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1360">
                <a:tc>
                  <a:txBody>
                    <a:bodyPr/>
                    <a:lstStyle/>
                    <a:p>
                      <a:pPr indent="152400" algn="l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阪急電鉄株式会社　常務取締役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上村　正美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構成員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〇</a:t>
                      </a:r>
                      <a:endParaRPr lang="ja-JP" altLang="ja-JP" sz="12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1360">
                <a:tc>
                  <a:txBody>
                    <a:bodyPr/>
                    <a:lstStyle/>
                    <a:p>
                      <a:pPr indent="152400" algn="l">
                        <a:spcAft>
                          <a:spcPts val="0"/>
                        </a:spcAft>
                      </a:pPr>
                      <a:r>
                        <a:rPr lang="zh-TW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大阪市高速電気軌道株式会社　常務取締役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西野　肇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構成員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〇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1360">
                <a:tc>
                  <a:txBody>
                    <a:bodyPr/>
                    <a:lstStyle/>
                    <a:p>
                      <a:pPr indent="152400" algn="l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</a:rPr>
                        <a:t>独立行政法人都市再生機構　</a:t>
                      </a: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</a:rPr>
                        <a:t>理事・</a:t>
                      </a:r>
                      <a:r>
                        <a:rPr lang="ja-JP" sz="1200" kern="0" dirty="0" smtClean="0">
                          <a:solidFill>
                            <a:schemeClr val="tx1"/>
                          </a:solidFill>
                          <a:effectLst/>
                        </a:rPr>
                        <a:t>西日</a:t>
                      </a: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</a:rPr>
                        <a:t>本支社長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</a:rPr>
                        <a:t>田中　伸和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構成員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〇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1277">
                <a:tc>
                  <a:txBody>
                    <a:bodyPr/>
                    <a:lstStyle/>
                    <a:p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61335" marR="61335" marT="26000" marB="312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21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</a:rPr>
                        <a:t>■経済団体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CDD8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solidFill>
                      <a:srgbClr val="FCDD8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solidFill>
                      <a:srgbClr val="FCDD8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CDD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21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</a:rPr>
                        <a:t>　公益社団法人関西経済連合会　専務理事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</a:rPr>
                        <a:t>関　総一郎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構成員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〇</a:t>
                      </a:r>
                      <a:endParaRPr lang="ja-JP" alt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21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大阪商工会議所　常務理事・事務</a:t>
                      </a:r>
                      <a:r>
                        <a:rPr lang="ja-JP" sz="1200" kern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局長</a:t>
                      </a:r>
                      <a:endParaRPr lang="en-US" altLang="ja-JP" sz="1200" kern="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　　　　　　　　</a:t>
                      </a:r>
                      <a:r>
                        <a:rPr lang="ja-JP" altLang="en-US" sz="1100" kern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　</a:t>
                      </a:r>
                      <a:r>
                        <a:rPr lang="ja-JP" altLang="en-US" sz="1100" kern="0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zh-TW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部長 兼 万博協力推進室長</a:t>
                      </a: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）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近藤　博宣</a:t>
                      </a:r>
                      <a:endParaRPr lang="en-US" altLang="ja-JP" sz="1200" kern="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（楠本　浩司） 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構成員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（代理）</a:t>
                      </a:r>
                      <a:endParaRPr lang="ja-JP" alt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21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一般社団法人関西経済同友会　常任幹事・事務</a:t>
                      </a:r>
                      <a:r>
                        <a:rPr lang="ja-JP" sz="1200" kern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局長</a:t>
                      </a:r>
                      <a:endParaRPr lang="en-US" altLang="ja-JP" sz="1200" kern="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廣瀬　</a:t>
                      </a:r>
                      <a:r>
                        <a:rPr lang="ja-JP" sz="1200" kern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茂夫</a:t>
                      </a:r>
                      <a:endParaRPr lang="en-US" altLang="ja-JP" sz="1200" kern="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構成員</a:t>
                      </a:r>
                      <a:endParaRPr lang="en-US" altLang="ja-JP" sz="12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×</a:t>
                      </a:r>
                    </a:p>
                  </a:txBody>
                  <a:tcPr marL="61335" marR="61335" marT="26000" marB="3120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553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61335" marR="61335" marT="26000" marB="312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21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</a:rPr>
                        <a:t>■学識経験者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D8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D8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D8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D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21360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ja-JP" sz="1200" kern="1200" dirty="0">
                          <a:solidFill>
                            <a:schemeClr val="tx1"/>
                          </a:solidFill>
                          <a:effectLst/>
                        </a:rPr>
                        <a:t>　京都大学経営管理大学院　</a:t>
                      </a:r>
                      <a:r>
                        <a:rPr lang="ja-JP" altLang="en-US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特任</a:t>
                      </a:r>
                      <a:r>
                        <a:rPr lang="ja-JP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教授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1335" marR="61335" marT="26000" marB="312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ja-JP" sz="1200" kern="1200" dirty="0">
                          <a:solidFill>
                            <a:schemeClr val="tx1"/>
                          </a:solidFill>
                          <a:effectLst/>
                        </a:rPr>
                        <a:t>小林　潔司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1335" marR="61335" marT="26000" marB="3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ＭＳ Ｐゴシック" panose="020B0600070205080204" pitchFamily="50" charset="-128"/>
                          <a:cs typeface="ＭＳ Ｐゴシック" panose="020B0600070205080204" pitchFamily="50" charset="-128"/>
                        </a:rPr>
                        <a:t>委員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1335" marR="61335" marT="26000" marB="3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〇</a:t>
                      </a:r>
                      <a:endParaRPr lang="ja-JP" alt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321360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ja-JP" sz="12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大阪府立</a:t>
                      </a:r>
                      <a:r>
                        <a:rPr lang="ja-JP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大学</a:t>
                      </a:r>
                      <a:r>
                        <a:rPr lang="ja-JP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研究推進機構</a:t>
                      </a:r>
                      <a:r>
                        <a:rPr lang="ja-JP" sz="12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教授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50" charset="-128"/>
                      </a:endParaRPr>
                    </a:p>
                  </a:txBody>
                  <a:tcPr marL="61335" marR="61335" marT="26000" marB="312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ja-JP" sz="12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橋爪　紳也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50" charset="-128"/>
                      </a:endParaRPr>
                    </a:p>
                  </a:txBody>
                  <a:tcPr marL="61335" marR="61335" marT="26000" marB="3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委員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50" charset="-128"/>
                      </a:endParaRPr>
                    </a:p>
                  </a:txBody>
                  <a:tcPr marL="61335" marR="61335" marT="26000" marB="3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〇</a:t>
                      </a:r>
                      <a:endParaRPr lang="ja-JP" alt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321360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ja-JP" sz="12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名古屋大学未来社会創造機構　教授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50" charset="-128"/>
                      </a:endParaRPr>
                    </a:p>
                  </a:txBody>
                  <a:tcPr marL="61335" marR="61335" marT="26000" marB="312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ja-JP" sz="12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森川　高行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50" charset="-128"/>
                      </a:endParaRPr>
                    </a:p>
                  </a:txBody>
                  <a:tcPr marL="61335" marR="61335" marT="26000" marB="3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委員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50" charset="-128"/>
                      </a:endParaRPr>
                    </a:p>
                  </a:txBody>
                  <a:tcPr marL="61335" marR="61335" marT="26000" marB="3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〇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50" charset="-128"/>
                      </a:endParaRPr>
                    </a:p>
                  </a:txBody>
                  <a:tcPr marL="61335" marR="61335" marT="26000" marB="3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553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553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0" dirty="0" smtClean="0">
                          <a:solidFill>
                            <a:schemeClr val="tx1"/>
                          </a:solidFill>
                          <a:effectLst/>
                        </a:rPr>
                        <a:t>■</a:t>
                      </a: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</a:rPr>
                        <a:t>ゲストスピーカー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D8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D8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D8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D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449708"/>
                  </a:ext>
                </a:extLst>
              </a:tr>
              <a:tr h="3135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高速バスマーケティング研究所株式会社　代表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成定　竜一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ゲスト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〇</a:t>
                      </a:r>
                      <a:endParaRPr lang="ja-JP" altLang="ja-JP" sz="12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50" charset="-128"/>
                      </a:endParaRPr>
                    </a:p>
                  </a:txBody>
                  <a:tcPr marL="61335" marR="61335" marT="26000" marB="3120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4706933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" y="24209"/>
            <a:ext cx="6858000" cy="32316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50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第４回</a:t>
            </a:r>
            <a:r>
              <a:rPr lang="ja-JP" altLang="en-US" sz="15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新</a:t>
            </a:r>
            <a:r>
              <a:rPr lang="ja-JP" altLang="en-US" sz="15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大阪駅周辺地域都市再生緊急整備地域検討協議会会議　</a:t>
            </a:r>
            <a:r>
              <a:rPr lang="ja-JP" altLang="en-US" sz="15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出席者一覧</a:t>
            </a:r>
            <a:endParaRPr lang="ja-JP" altLang="en-US" sz="15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30105" y="9629001"/>
            <a:ext cx="45020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※</a:t>
            </a:r>
            <a:r>
              <a:rPr lang="ja-JP" altLang="en-US" sz="1200" dirty="0"/>
              <a:t>事務局は大阪府住宅まちづくり部、大阪市都市計画局が務める。</a:t>
            </a:r>
          </a:p>
        </p:txBody>
      </p:sp>
    </p:spTree>
    <p:extLst>
      <p:ext uri="{BB962C8B-B14F-4D97-AF65-F5344CB8AC3E}">
        <p14:creationId xmlns:p14="http://schemas.microsoft.com/office/powerpoint/2010/main" val="2024720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394</Words>
  <Application>Microsoft Office PowerPoint</Application>
  <PresentationFormat>A4 210 x 297 mm</PresentationFormat>
  <Paragraphs>93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HGPｺﾞｼｯｸE</vt:lpstr>
      <vt:lpstr>ＭＳ Ｐゴシック</vt:lpstr>
      <vt:lpstr>ＭＳ 明朝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2020-10-05T10:13:23Z</dcterms:modified>
</cp:coreProperties>
</file>