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9" r:id="rId2"/>
    <p:sldId id="258" r:id="rId3"/>
    <p:sldId id="273" r:id="rId4"/>
  </p:sldIdLst>
  <p:sldSz cx="15122525" cy="10693400"/>
  <p:notesSz cx="6807200" cy="9939338"/>
  <p:defaultTex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EA605B47-2FFD-4E8F-81B0-CD320E167F7A}">
          <p14:sldIdLst>
            <p14:sldId id="269"/>
            <p14:sldId id="258"/>
            <p14:sldId id="273"/>
          </p14:sldIdLst>
        </p14:section>
      </p14:sectionLst>
    </p:ext>
    <p:ext uri="{EFAFB233-063F-42B5-8137-9DF3F51BA10A}">
      <p15:sldGuideLst xmlns:p15="http://schemas.microsoft.com/office/powerpoint/2012/main">
        <p15:guide id="1" orient="horz" pos="3368">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ABD"/>
    <a:srgbClr val="FFFF99"/>
    <a:srgbClr val="256EFF"/>
    <a:srgbClr val="000066"/>
    <a:srgbClr val="FFCCFF"/>
    <a:srgbClr val="FF4B21"/>
    <a:srgbClr val="FF714F"/>
    <a:srgbClr val="FF967D"/>
    <a:srgbClr val="FF8F75"/>
    <a:srgbClr val="94B1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49" autoAdjust="0"/>
    <p:restoredTop sz="96395" autoAdjust="0"/>
  </p:normalViewPr>
  <p:slideViewPr>
    <p:cSldViewPr showGuides="1">
      <p:cViewPr varScale="1">
        <p:scale>
          <a:sx n="72" d="100"/>
          <a:sy n="72" d="100"/>
        </p:scale>
        <p:origin x="1848" y="54"/>
      </p:cViewPr>
      <p:guideLst>
        <p:guide orient="horz" pos="3368"/>
        <p:guide pos="4763"/>
      </p:guideLst>
    </p:cSldViewPr>
  </p:slideViewPr>
  <p:notesTextViewPr>
    <p:cViewPr>
      <p:scale>
        <a:sx n="400" d="100"/>
        <a:sy n="4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23" tIns="45711" rIns="91423"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0"/>
            <a:ext cx="2949575" cy="496888"/>
          </a:xfrm>
          <a:prstGeom prst="rect">
            <a:avLst/>
          </a:prstGeom>
        </p:spPr>
        <p:txBody>
          <a:bodyPr vert="horz" lIns="91423" tIns="45711" rIns="91423" bIns="45711" rtlCol="0"/>
          <a:lstStyle>
            <a:lvl1pPr algn="r">
              <a:defRPr sz="1200"/>
            </a:lvl1pPr>
          </a:lstStyle>
          <a:p>
            <a:fld id="{0C8DD1BE-2953-48A1-9B0F-C38EFFD7B669}" type="datetimeFigureOut">
              <a:rPr kumimoji="1" lang="ja-JP" altLang="en-US" smtClean="0"/>
              <a:t>2025/3/28</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23" tIns="45711" rIns="91423" bIns="45711" rtlCol="0" anchor="ctr"/>
          <a:lstStyle/>
          <a:p>
            <a:endParaRPr lang="ja-JP" altLang="en-US"/>
          </a:p>
        </p:txBody>
      </p:sp>
      <p:sp>
        <p:nvSpPr>
          <p:cNvPr id="5" name="ノート プレースホルダー 4"/>
          <p:cNvSpPr>
            <a:spLocks noGrp="1"/>
          </p:cNvSpPr>
          <p:nvPr>
            <p:ph type="body" sz="quarter" idx="3"/>
          </p:nvPr>
        </p:nvSpPr>
        <p:spPr>
          <a:xfrm>
            <a:off x="681041" y="4721225"/>
            <a:ext cx="5445125" cy="4471988"/>
          </a:xfrm>
          <a:prstGeom prst="rect">
            <a:avLst/>
          </a:prstGeom>
        </p:spPr>
        <p:txBody>
          <a:bodyPr vert="horz" lIns="91423" tIns="45711" rIns="91423"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3"/>
            <a:ext cx="2949575" cy="496887"/>
          </a:xfrm>
          <a:prstGeom prst="rect">
            <a:avLst/>
          </a:prstGeom>
        </p:spPr>
        <p:txBody>
          <a:bodyPr vert="horz" lIns="91423" tIns="45711" rIns="91423"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3"/>
            <a:ext cx="2949575" cy="496887"/>
          </a:xfrm>
          <a:prstGeom prst="rect">
            <a:avLst/>
          </a:prstGeom>
        </p:spPr>
        <p:txBody>
          <a:bodyPr vert="horz" lIns="91423" tIns="45711" rIns="91423" bIns="45711" rtlCol="0" anchor="b"/>
          <a:lstStyle>
            <a:lvl1pPr algn="r">
              <a:defRPr sz="1200"/>
            </a:lvl1pPr>
          </a:lstStyle>
          <a:p>
            <a:fld id="{D128A1AF-D8EE-4EB1-B0FF-6B38B37F22F9}" type="slidenum">
              <a:rPr kumimoji="1" lang="ja-JP" altLang="en-US" smtClean="0"/>
              <a:t>‹#›</a:t>
            </a:fld>
            <a:endParaRPr kumimoji="1" lang="ja-JP" altLang="en-US"/>
          </a:p>
        </p:txBody>
      </p:sp>
    </p:spTree>
    <p:extLst>
      <p:ext uri="{BB962C8B-B14F-4D97-AF65-F5344CB8AC3E}">
        <p14:creationId xmlns:p14="http://schemas.microsoft.com/office/powerpoint/2010/main" val="643537472"/>
      </p:ext>
    </p:extLst>
  </p:cSld>
  <p:clrMap bg1="lt1" tx1="dk1" bg2="lt2" tx2="dk2" accent1="accent1" accent2="accent2" accent3="accent3" accent4="accent4" accent5="accent5" accent6="accent6" hlink="hlink" folHlink="folHlink"/>
  <p:notesStyle>
    <a:lvl1pPr marL="0" algn="l" defTabSz="1408010" rtl="0" eaLnBrk="1" latinLnBrk="0" hangingPunct="1">
      <a:defRPr kumimoji="1" sz="1800" kern="1200">
        <a:solidFill>
          <a:schemeClr val="tx1"/>
        </a:solidFill>
        <a:latin typeface="+mn-lt"/>
        <a:ea typeface="+mn-ea"/>
        <a:cs typeface="+mn-cs"/>
      </a:defRPr>
    </a:lvl1pPr>
    <a:lvl2pPr marL="704005" algn="l" defTabSz="1408010" rtl="0" eaLnBrk="1" latinLnBrk="0" hangingPunct="1">
      <a:defRPr kumimoji="1" sz="1800" kern="1200">
        <a:solidFill>
          <a:schemeClr val="tx1"/>
        </a:solidFill>
        <a:latin typeface="+mn-lt"/>
        <a:ea typeface="+mn-ea"/>
        <a:cs typeface="+mn-cs"/>
      </a:defRPr>
    </a:lvl2pPr>
    <a:lvl3pPr marL="1408010" algn="l" defTabSz="1408010" rtl="0" eaLnBrk="1" latinLnBrk="0" hangingPunct="1">
      <a:defRPr kumimoji="1" sz="1800" kern="1200">
        <a:solidFill>
          <a:schemeClr val="tx1"/>
        </a:solidFill>
        <a:latin typeface="+mn-lt"/>
        <a:ea typeface="+mn-ea"/>
        <a:cs typeface="+mn-cs"/>
      </a:defRPr>
    </a:lvl3pPr>
    <a:lvl4pPr marL="2112015" algn="l" defTabSz="1408010" rtl="0" eaLnBrk="1" latinLnBrk="0" hangingPunct="1">
      <a:defRPr kumimoji="1" sz="1800" kern="1200">
        <a:solidFill>
          <a:schemeClr val="tx1"/>
        </a:solidFill>
        <a:latin typeface="+mn-lt"/>
        <a:ea typeface="+mn-ea"/>
        <a:cs typeface="+mn-cs"/>
      </a:defRPr>
    </a:lvl4pPr>
    <a:lvl5pPr marL="2816020" algn="l" defTabSz="1408010" rtl="0" eaLnBrk="1" latinLnBrk="0" hangingPunct="1">
      <a:defRPr kumimoji="1" sz="1800" kern="1200">
        <a:solidFill>
          <a:schemeClr val="tx1"/>
        </a:solidFill>
        <a:latin typeface="+mn-lt"/>
        <a:ea typeface="+mn-ea"/>
        <a:cs typeface="+mn-cs"/>
      </a:defRPr>
    </a:lvl5pPr>
    <a:lvl6pPr marL="3520025" algn="l" defTabSz="1408010" rtl="0" eaLnBrk="1" latinLnBrk="0" hangingPunct="1">
      <a:defRPr kumimoji="1" sz="1800" kern="1200">
        <a:solidFill>
          <a:schemeClr val="tx1"/>
        </a:solidFill>
        <a:latin typeface="+mn-lt"/>
        <a:ea typeface="+mn-ea"/>
        <a:cs typeface="+mn-cs"/>
      </a:defRPr>
    </a:lvl6pPr>
    <a:lvl7pPr marL="4224030" algn="l" defTabSz="1408010" rtl="0" eaLnBrk="1" latinLnBrk="0" hangingPunct="1">
      <a:defRPr kumimoji="1" sz="1800" kern="1200">
        <a:solidFill>
          <a:schemeClr val="tx1"/>
        </a:solidFill>
        <a:latin typeface="+mn-lt"/>
        <a:ea typeface="+mn-ea"/>
        <a:cs typeface="+mn-cs"/>
      </a:defRPr>
    </a:lvl7pPr>
    <a:lvl8pPr marL="4928036" algn="l" defTabSz="1408010" rtl="0" eaLnBrk="1" latinLnBrk="0" hangingPunct="1">
      <a:defRPr kumimoji="1" sz="1800" kern="1200">
        <a:solidFill>
          <a:schemeClr val="tx1"/>
        </a:solidFill>
        <a:latin typeface="+mn-lt"/>
        <a:ea typeface="+mn-ea"/>
        <a:cs typeface="+mn-cs"/>
      </a:defRPr>
    </a:lvl8pPr>
    <a:lvl9pPr marL="5632040" algn="l" defTabSz="1408010" rtl="0" eaLnBrk="1" latinLnBrk="0" hangingPunct="1">
      <a:defRPr kumimoji="1"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28A1AF-D8EE-4EB1-B0FF-6B38B37F22F9}" type="slidenum">
              <a:rPr kumimoji="1" lang="ja-JP" altLang="en-US" smtClean="0"/>
              <a:t>1</a:t>
            </a:fld>
            <a:endParaRPr kumimoji="1" lang="ja-JP" altLang="en-US"/>
          </a:p>
        </p:txBody>
      </p:sp>
    </p:spTree>
    <p:extLst>
      <p:ext uri="{BB962C8B-B14F-4D97-AF65-F5344CB8AC3E}">
        <p14:creationId xmlns:p14="http://schemas.microsoft.com/office/powerpoint/2010/main" val="14687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128A1AF-D8EE-4EB1-B0FF-6B38B37F22F9}" type="slidenum">
              <a:rPr kumimoji="1" lang="ja-JP" altLang="en-US" smtClean="0"/>
              <a:t>2</a:t>
            </a:fld>
            <a:endParaRPr kumimoji="1" lang="ja-JP" altLang="en-US"/>
          </a:p>
        </p:txBody>
      </p:sp>
    </p:spTree>
    <p:extLst>
      <p:ext uri="{BB962C8B-B14F-4D97-AF65-F5344CB8AC3E}">
        <p14:creationId xmlns:p14="http://schemas.microsoft.com/office/powerpoint/2010/main" val="400378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28A1AF-D8EE-4EB1-B0FF-6B38B37F22F9}" type="slidenum">
              <a:rPr kumimoji="1" lang="ja-JP" altLang="en-US" smtClean="0"/>
              <a:t>3</a:t>
            </a:fld>
            <a:endParaRPr kumimoji="1" lang="ja-JP" altLang="en-US"/>
          </a:p>
        </p:txBody>
      </p:sp>
    </p:spTree>
    <p:extLst>
      <p:ext uri="{BB962C8B-B14F-4D97-AF65-F5344CB8AC3E}">
        <p14:creationId xmlns:p14="http://schemas.microsoft.com/office/powerpoint/2010/main" val="146870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8"/>
            <a:ext cx="12854146"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04005" indent="0" algn="ctr">
              <a:buNone/>
              <a:defRPr>
                <a:solidFill>
                  <a:schemeClr val="tx1">
                    <a:tint val="75000"/>
                  </a:schemeClr>
                </a:solidFill>
              </a:defRPr>
            </a:lvl2pPr>
            <a:lvl3pPr marL="1408010" indent="0" algn="ctr">
              <a:buNone/>
              <a:defRPr>
                <a:solidFill>
                  <a:schemeClr val="tx1">
                    <a:tint val="75000"/>
                  </a:schemeClr>
                </a:solidFill>
              </a:defRPr>
            </a:lvl3pPr>
            <a:lvl4pPr marL="2112015" indent="0" algn="ctr">
              <a:buNone/>
              <a:defRPr>
                <a:solidFill>
                  <a:schemeClr val="tx1">
                    <a:tint val="75000"/>
                  </a:schemeClr>
                </a:solidFill>
              </a:defRPr>
            </a:lvl4pPr>
            <a:lvl5pPr marL="2816020" indent="0" algn="ctr">
              <a:buNone/>
              <a:defRPr>
                <a:solidFill>
                  <a:schemeClr val="tx1">
                    <a:tint val="75000"/>
                  </a:schemeClr>
                </a:solidFill>
              </a:defRPr>
            </a:lvl5pPr>
            <a:lvl6pPr marL="3520025" indent="0" algn="ctr">
              <a:buNone/>
              <a:defRPr>
                <a:solidFill>
                  <a:schemeClr val="tx1">
                    <a:tint val="75000"/>
                  </a:schemeClr>
                </a:solidFill>
              </a:defRPr>
            </a:lvl6pPr>
            <a:lvl7pPr marL="4224030" indent="0" algn="ctr">
              <a:buNone/>
              <a:defRPr>
                <a:solidFill>
                  <a:schemeClr val="tx1">
                    <a:tint val="75000"/>
                  </a:schemeClr>
                </a:solidFill>
              </a:defRPr>
            </a:lvl7pPr>
            <a:lvl8pPr marL="4928036" indent="0" algn="ctr">
              <a:buNone/>
              <a:defRPr>
                <a:solidFill>
                  <a:schemeClr val="tx1">
                    <a:tint val="75000"/>
                  </a:schemeClr>
                </a:solidFill>
              </a:defRPr>
            </a:lvl8pPr>
            <a:lvl9pPr marL="56320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2025/3/28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2124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2025/3/28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42315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756129" y="428236"/>
            <a:ext cx="9955661" cy="912404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2025/3/28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130323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2025/3/28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6312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6" y="6871502"/>
            <a:ext cx="12854146" cy="2123828"/>
          </a:xfrm>
        </p:spPr>
        <p:txBody>
          <a:bodyPr anchor="t"/>
          <a:lstStyle>
            <a:lvl1pPr algn="l">
              <a:defRPr sz="6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194576" y="4532320"/>
            <a:ext cx="12854146" cy="2339181"/>
          </a:xfrm>
        </p:spPr>
        <p:txBody>
          <a:bodyPr anchor="b"/>
          <a:lstStyle>
            <a:lvl1pPr marL="0" indent="0">
              <a:buNone/>
              <a:defRPr sz="3100">
                <a:solidFill>
                  <a:schemeClr val="tx1">
                    <a:tint val="75000"/>
                  </a:schemeClr>
                </a:solidFill>
              </a:defRPr>
            </a:lvl1pPr>
            <a:lvl2pPr marL="704005" indent="0">
              <a:buNone/>
              <a:defRPr sz="2800">
                <a:solidFill>
                  <a:schemeClr val="tx1">
                    <a:tint val="75000"/>
                  </a:schemeClr>
                </a:solidFill>
              </a:defRPr>
            </a:lvl2pPr>
            <a:lvl3pPr marL="1408010" indent="0">
              <a:buNone/>
              <a:defRPr sz="2400">
                <a:solidFill>
                  <a:schemeClr val="tx1">
                    <a:tint val="75000"/>
                  </a:schemeClr>
                </a:solidFill>
              </a:defRPr>
            </a:lvl3pPr>
            <a:lvl4pPr marL="2112015" indent="0">
              <a:buNone/>
              <a:defRPr sz="2200">
                <a:solidFill>
                  <a:schemeClr val="tx1">
                    <a:tint val="75000"/>
                  </a:schemeClr>
                </a:solidFill>
              </a:defRPr>
            </a:lvl4pPr>
            <a:lvl5pPr marL="2816020" indent="0">
              <a:buNone/>
              <a:defRPr sz="2200">
                <a:solidFill>
                  <a:schemeClr val="tx1">
                    <a:tint val="75000"/>
                  </a:schemeClr>
                </a:solidFill>
              </a:defRPr>
            </a:lvl5pPr>
            <a:lvl6pPr marL="3520025" indent="0">
              <a:buNone/>
              <a:defRPr sz="2200">
                <a:solidFill>
                  <a:schemeClr val="tx1">
                    <a:tint val="75000"/>
                  </a:schemeClr>
                </a:solidFill>
              </a:defRPr>
            </a:lvl6pPr>
            <a:lvl7pPr marL="4224030" indent="0">
              <a:buNone/>
              <a:defRPr sz="2200">
                <a:solidFill>
                  <a:schemeClr val="tx1">
                    <a:tint val="75000"/>
                  </a:schemeClr>
                </a:solidFill>
              </a:defRPr>
            </a:lvl7pPr>
            <a:lvl8pPr marL="4928036" indent="0">
              <a:buNone/>
              <a:defRPr sz="2200">
                <a:solidFill>
                  <a:schemeClr val="tx1">
                    <a:tint val="75000"/>
                  </a:schemeClr>
                </a:solidFill>
              </a:defRPr>
            </a:lvl8pPr>
            <a:lvl9pPr marL="5632040" indent="0">
              <a:buNone/>
              <a:defRPr sz="2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2025/3/28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93982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756126"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7687284"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2025/3/28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77896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56130" y="2393642"/>
            <a:ext cx="6681741"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756130" y="3391195"/>
            <a:ext cx="6681741"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7682036" y="2393642"/>
            <a:ext cx="6684367"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7682036" y="3391195"/>
            <a:ext cx="6684367"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2E86C54-A728-49FF-AEB6-9382D566D249}" type="datetimeFigureOut">
              <a:rPr kumimoji="1" lang="ja-JP" altLang="en-US" smtClean="0"/>
              <a:t>2025/3/28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7070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E86C54-A728-49FF-AEB6-9382D566D249}" type="datetimeFigureOut">
              <a:rPr kumimoji="1" lang="ja-JP" altLang="en-US" smtClean="0"/>
              <a:t>2025/3/28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01578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E86C54-A728-49FF-AEB6-9382D566D249}" type="datetimeFigureOut">
              <a:rPr kumimoji="1" lang="ja-JP" altLang="en-US" smtClean="0"/>
              <a:t>2025/3/28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368444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0" y="425756"/>
            <a:ext cx="4975207" cy="1811937"/>
          </a:xfrm>
        </p:spPr>
        <p:txBody>
          <a:bodyPr anchor="b"/>
          <a:lstStyle>
            <a:lvl1pPr algn="l">
              <a:defRPr sz="3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912488" y="425758"/>
            <a:ext cx="8453912" cy="9126520"/>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756130" y="2237696"/>
            <a:ext cx="4975207" cy="7314583"/>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2025/3/28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558550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3"/>
            <a:ext cx="9073515" cy="883691"/>
          </a:xfrm>
        </p:spPr>
        <p:txBody>
          <a:bodyPr anchor="b"/>
          <a:lstStyle>
            <a:lvl1pPr algn="l">
              <a:defRPr sz="3100" b="1"/>
            </a:lvl1pPr>
          </a:lstStyle>
          <a:p>
            <a:r>
              <a:rPr kumimoji="1" lang="ja-JP" altLang="en-US"/>
              <a:t>マスター タイトルの書式設定</a:t>
            </a:r>
          </a:p>
        </p:txBody>
      </p:sp>
      <p:sp>
        <p:nvSpPr>
          <p:cNvPr id="3" name="図プレースホルダー 2"/>
          <p:cNvSpPr>
            <a:spLocks noGrp="1"/>
          </p:cNvSpPr>
          <p:nvPr>
            <p:ph type="pic" idx="1"/>
          </p:nvPr>
        </p:nvSpPr>
        <p:spPr>
          <a:xfrm>
            <a:off x="2964122" y="955475"/>
            <a:ext cx="9073515" cy="6416040"/>
          </a:xfrm>
        </p:spPr>
        <p:txBody>
          <a:bodyPr/>
          <a:lstStyle>
            <a:lvl1pPr marL="0" indent="0">
              <a:buNone/>
              <a:defRPr sz="5000"/>
            </a:lvl1pPr>
            <a:lvl2pPr marL="704005" indent="0">
              <a:buNone/>
              <a:defRPr sz="4300"/>
            </a:lvl2pPr>
            <a:lvl3pPr marL="1408010" indent="0">
              <a:buNone/>
              <a:defRPr sz="3700"/>
            </a:lvl3pPr>
            <a:lvl4pPr marL="2112015" indent="0">
              <a:buNone/>
              <a:defRPr sz="3100"/>
            </a:lvl4pPr>
            <a:lvl5pPr marL="2816020" indent="0">
              <a:buNone/>
              <a:defRPr sz="3100"/>
            </a:lvl5pPr>
            <a:lvl6pPr marL="3520025" indent="0">
              <a:buNone/>
              <a:defRPr sz="3100"/>
            </a:lvl6pPr>
            <a:lvl7pPr marL="4224030" indent="0">
              <a:buNone/>
              <a:defRPr sz="3100"/>
            </a:lvl7pPr>
            <a:lvl8pPr marL="4928036" indent="0">
              <a:buNone/>
              <a:defRPr sz="3100"/>
            </a:lvl8pPr>
            <a:lvl9pPr marL="5632040" indent="0">
              <a:buNone/>
              <a:defRPr sz="3100"/>
            </a:lvl9pPr>
          </a:lstStyle>
          <a:p>
            <a:endParaRPr kumimoji="1" lang="ja-JP" altLang="en-US"/>
          </a:p>
        </p:txBody>
      </p:sp>
      <p:sp>
        <p:nvSpPr>
          <p:cNvPr id="4" name="テキスト プレースホルダー 3"/>
          <p:cNvSpPr>
            <a:spLocks noGrp="1"/>
          </p:cNvSpPr>
          <p:nvPr>
            <p:ph type="body" sz="half" idx="2"/>
          </p:nvPr>
        </p:nvSpPr>
        <p:spPr>
          <a:xfrm>
            <a:off x="2964122" y="8369073"/>
            <a:ext cx="9073515" cy="1254989"/>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2025/3/28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1940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28232"/>
            <a:ext cx="13610273" cy="1782233"/>
          </a:xfrm>
          <a:prstGeom prst="rect">
            <a:avLst/>
          </a:prstGeom>
        </p:spPr>
        <p:txBody>
          <a:bodyPr vert="horz" lIns="140801" tIns="70401" rIns="140801" bIns="7040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756126" y="2495129"/>
            <a:ext cx="13610273" cy="7057149"/>
          </a:xfrm>
          <a:prstGeom prst="rect">
            <a:avLst/>
          </a:prstGeom>
        </p:spPr>
        <p:txBody>
          <a:bodyPr vert="horz" lIns="140801" tIns="70401" rIns="140801" bIns="7040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756128" y="9911202"/>
            <a:ext cx="3528590" cy="569325"/>
          </a:xfrm>
          <a:prstGeom prst="rect">
            <a:avLst/>
          </a:prstGeom>
        </p:spPr>
        <p:txBody>
          <a:bodyPr vert="horz" lIns="140801" tIns="70401" rIns="140801" bIns="70401" rtlCol="0" anchor="ctr"/>
          <a:lstStyle>
            <a:lvl1pPr algn="l">
              <a:defRPr sz="1800">
                <a:solidFill>
                  <a:schemeClr val="tx1">
                    <a:tint val="75000"/>
                  </a:schemeClr>
                </a:solidFill>
              </a:defRPr>
            </a:lvl1pPr>
          </a:lstStyle>
          <a:p>
            <a:fld id="{12E86C54-A728-49FF-AEB6-9382D566D249}" type="datetimeFigureOut">
              <a:rPr kumimoji="1" lang="ja-JP" altLang="en-US" smtClean="0"/>
              <a:t>2025/3/28</a:t>
            </a:fld>
            <a:endParaRPr kumimoji="1" lang="ja-JP" altLang="en-US"/>
          </a:p>
        </p:txBody>
      </p:sp>
      <p:sp>
        <p:nvSpPr>
          <p:cNvPr id="5" name="フッター プレースホルダー 4"/>
          <p:cNvSpPr>
            <a:spLocks noGrp="1"/>
          </p:cNvSpPr>
          <p:nvPr>
            <p:ph type="ftr" sz="quarter" idx="3"/>
          </p:nvPr>
        </p:nvSpPr>
        <p:spPr>
          <a:xfrm>
            <a:off x="5166862" y="9911202"/>
            <a:ext cx="4788801" cy="569325"/>
          </a:xfrm>
          <a:prstGeom prst="rect">
            <a:avLst/>
          </a:prstGeom>
        </p:spPr>
        <p:txBody>
          <a:bodyPr vert="horz" lIns="140801" tIns="70401" rIns="140801" bIns="70401"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1" y="9911202"/>
            <a:ext cx="3528590" cy="569325"/>
          </a:xfrm>
          <a:prstGeom prst="rect">
            <a:avLst/>
          </a:prstGeom>
        </p:spPr>
        <p:txBody>
          <a:bodyPr vert="horz" lIns="140801" tIns="70401" rIns="140801" bIns="70401" rtlCol="0" anchor="ctr"/>
          <a:lstStyle>
            <a:lvl1pPr algn="r">
              <a:defRPr sz="1800">
                <a:solidFill>
                  <a:schemeClr val="tx1">
                    <a:tint val="75000"/>
                  </a:schemeClr>
                </a:solidFill>
              </a:defRPr>
            </a:lvl1p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575391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08010" rtl="0" eaLnBrk="1" latinLnBrk="0" hangingPunct="1">
        <a:spcBef>
          <a:spcPct val="0"/>
        </a:spcBef>
        <a:buNone/>
        <a:defRPr kumimoji="1" sz="6800" kern="1200">
          <a:solidFill>
            <a:schemeClr val="tx1"/>
          </a:solidFill>
          <a:latin typeface="+mj-lt"/>
          <a:ea typeface="+mj-ea"/>
          <a:cs typeface="+mj-cs"/>
        </a:defRPr>
      </a:lvl1pPr>
    </p:titleStyle>
    <p:bodyStyle>
      <a:lvl1pPr marL="528003" indent="-528003" algn="l" defTabSz="1408010" rtl="0" eaLnBrk="1" latinLnBrk="0" hangingPunct="1">
        <a:spcBef>
          <a:spcPct val="20000"/>
        </a:spcBef>
        <a:buFont typeface="Arial" panose="020B0604020202020204" pitchFamily="34" charset="0"/>
        <a:buChar char="•"/>
        <a:defRPr kumimoji="1" sz="5000" kern="1200">
          <a:solidFill>
            <a:schemeClr val="tx1"/>
          </a:solidFill>
          <a:latin typeface="+mn-lt"/>
          <a:ea typeface="+mn-ea"/>
          <a:cs typeface="+mn-cs"/>
        </a:defRPr>
      </a:lvl1pPr>
      <a:lvl2pPr marL="1144008" indent="-440003" algn="l" defTabSz="1408010"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2pPr>
      <a:lvl3pPr marL="1760013" indent="-352002" algn="l" defTabSz="1408010"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3pPr>
      <a:lvl4pPr marL="2464017"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4pPr>
      <a:lvl5pPr marL="316802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5pPr>
      <a:lvl6pPr marL="387202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6pPr>
      <a:lvl7pPr marL="4576032"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7pPr>
      <a:lvl8pPr marL="528003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8pPr>
      <a:lvl9pPr marL="598404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9pPr>
    </p:bodyStyle>
    <p:other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6"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角丸四角形 3">
            <a:extLst>
              <a:ext uri="{FF2B5EF4-FFF2-40B4-BE49-F238E27FC236}">
                <a16:creationId xmlns:a16="http://schemas.microsoft.com/office/drawing/2014/main" id="{D225B2BA-BAA8-4F88-87B8-3AB83977CC93}"/>
              </a:ext>
            </a:extLst>
          </p:cNvPr>
          <p:cNvSpPr/>
          <p:nvPr/>
        </p:nvSpPr>
        <p:spPr>
          <a:xfrm>
            <a:off x="83114" y="1075166"/>
            <a:ext cx="6638571" cy="9528118"/>
          </a:xfrm>
          <a:prstGeom prst="roundRect">
            <a:avLst>
              <a:gd name="adj" fmla="val 5365"/>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0EA3F197-96D5-41D3-AD33-68BACE17AD0D}"/>
              </a:ext>
            </a:extLst>
          </p:cNvPr>
          <p:cNvSpPr/>
          <p:nvPr/>
        </p:nvSpPr>
        <p:spPr>
          <a:xfrm>
            <a:off x="194175" y="930244"/>
            <a:ext cx="5854919" cy="468000"/>
          </a:xfrm>
          <a:prstGeom prst="rect">
            <a:avLst/>
          </a:prstGeom>
          <a:gradFill>
            <a:gsLst>
              <a:gs pos="0">
                <a:srgbClr val="002060"/>
              </a:gs>
              <a:gs pos="80000">
                <a:schemeClr val="accent1">
                  <a:shade val="93000"/>
                  <a:satMod val="130000"/>
                </a:schemeClr>
              </a:gs>
              <a:gs pos="100000">
                <a:schemeClr val="accent1">
                  <a:shade val="94000"/>
                  <a:satMod val="135000"/>
                </a:schemeClr>
              </a:gs>
            </a:gsLst>
          </a:gradFill>
          <a:ln/>
        </p:spPr>
        <p:style>
          <a:lnRef idx="0">
            <a:schemeClr val="accent1"/>
          </a:lnRef>
          <a:fillRef idx="3">
            <a:schemeClr val="accent1"/>
          </a:fillRef>
          <a:effectRef idx="3">
            <a:schemeClr val="accent1"/>
          </a:effectRef>
          <a:fontRef idx="minor">
            <a:schemeClr val="lt1"/>
          </a:fontRef>
        </p:style>
        <p:txBody>
          <a:bodyPr lIns="36000" tIns="70401" rIns="36000"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800" dirty="0">
                <a:solidFill>
                  <a:schemeClr val="bg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8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アクションプラン</a:t>
            </a:r>
            <a:r>
              <a:rPr lang="ja-JP" altLang="en-US" sz="16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（平成</a:t>
            </a:r>
            <a:r>
              <a:rPr lang="en-US" altLang="ja-JP" sz="16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27</a:t>
            </a:r>
            <a:r>
              <a:rPr lang="ja-JP" altLang="en-US" sz="16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a:t>
            </a:r>
            <a:r>
              <a:rPr lang="en-US" altLang="ja-JP" sz="16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a:t>
            </a:r>
            <a:r>
              <a:rPr lang="ja-JP" altLang="en-US" sz="16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a:t>
            </a:r>
            <a:r>
              <a:rPr lang="en-US" altLang="ja-JP" sz="16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6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平成</a:t>
            </a:r>
            <a:r>
              <a:rPr lang="en-US" altLang="ja-JP" sz="16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31</a:t>
            </a:r>
            <a:r>
              <a:rPr lang="ja-JP" altLang="en-US" sz="16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a:t>
            </a:r>
            <a:r>
              <a:rPr lang="en-US" altLang="ja-JP" sz="16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6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月修正</a:t>
            </a:r>
            <a:r>
              <a:rPr lang="en-US" altLang="ja-JP" sz="16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6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ja-JP" altLang="en-US" sz="12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テキスト ボックス 1">
            <a:extLst>
              <a:ext uri="{FF2B5EF4-FFF2-40B4-BE49-F238E27FC236}">
                <a16:creationId xmlns:a16="http://schemas.microsoft.com/office/drawing/2014/main" id="{257ADD73-56DA-4C7E-86E9-8A95351D005F}"/>
              </a:ext>
            </a:extLst>
          </p:cNvPr>
          <p:cNvSpPr txBox="1"/>
          <p:nvPr/>
        </p:nvSpPr>
        <p:spPr>
          <a:xfrm>
            <a:off x="202693" y="1526981"/>
            <a:ext cx="6170237" cy="1169551"/>
          </a:xfrm>
          <a:prstGeom prst="rect">
            <a:avLst/>
          </a:prstGeom>
          <a:solidFill>
            <a:schemeClr val="accent3">
              <a:lumMod val="20000"/>
              <a:lumOff val="80000"/>
            </a:schemeClr>
          </a:solidFill>
          <a:ln>
            <a:solidFill>
              <a:schemeClr val="accent1"/>
            </a:solidFill>
          </a:ln>
        </p:spPr>
        <p:txBody>
          <a:bodyPr wrap="square" rtlCol="0">
            <a:spAutoFit/>
          </a:bodyPr>
          <a:lstStyle/>
          <a:p>
            <a:pPr marL="285750" indent="-285750">
              <a:buFont typeface="Arial" panose="020B0604020202020204" pitchFamily="34" charset="0"/>
              <a:buChar char="•"/>
            </a:pPr>
            <a:r>
              <a:rPr kumimoji="1" lang="ja-JP" altLang="en-US" sz="1400" dirty="0">
                <a:latin typeface="UD デジタル 教科書体 NK-R" panose="02020400000000000000" pitchFamily="18" charset="-128"/>
                <a:ea typeface="UD デジタル 教科書体 NK-R" panose="02020400000000000000" pitchFamily="18" charset="-128"/>
              </a:rPr>
              <a:t>南海トラフ巨大地震などの大規模地震の被害軽減を図るため、</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ハード対策・ソフト対策の両面から</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100</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のアクションからなる</a:t>
            </a:r>
            <a:r>
              <a:rPr kumimoji="1" lang="ja-JP" altLang="en-US" sz="1400" dirty="0">
                <a:latin typeface="UD デジタル 教科書体 NK-R" panose="02020400000000000000" pitchFamily="18" charset="-128"/>
                <a:ea typeface="UD デジタル 教科書体 NK-R" panose="02020400000000000000" pitchFamily="18" charset="-128"/>
              </a:rPr>
              <a:t>「新・大阪府地震防災アクションプラン」を平成</a:t>
            </a:r>
            <a:r>
              <a:rPr kumimoji="1" lang="en-US" altLang="ja-JP" sz="1400" dirty="0">
                <a:latin typeface="UD デジタル 教科書体 NK-R" panose="02020400000000000000" pitchFamily="18" charset="-128"/>
                <a:ea typeface="UD デジタル 教科書体 NK-R" panose="02020400000000000000" pitchFamily="18" charset="-128"/>
              </a:rPr>
              <a:t>27</a:t>
            </a:r>
            <a:r>
              <a:rPr kumimoji="1" lang="ja-JP" altLang="en-US" sz="1400" dirty="0">
                <a:latin typeface="UD デジタル 教科書体 NK-R" panose="02020400000000000000" pitchFamily="18" charset="-128"/>
                <a:ea typeface="UD デジタル 教科書体 NK-R" panose="02020400000000000000" pitchFamily="18" charset="-128"/>
              </a:rPr>
              <a:t>年</a:t>
            </a:r>
            <a:r>
              <a:rPr kumimoji="1" lang="en-US" altLang="ja-JP" sz="1400" dirty="0">
                <a:latin typeface="UD デジタル 教科書体 NK-R" panose="02020400000000000000" pitchFamily="18" charset="-128"/>
                <a:ea typeface="UD デジタル 教科書体 NK-R" panose="02020400000000000000" pitchFamily="18" charset="-128"/>
              </a:rPr>
              <a:t>3</a:t>
            </a:r>
            <a:r>
              <a:rPr kumimoji="1" lang="ja-JP" altLang="en-US" sz="1400" dirty="0">
                <a:latin typeface="UD デジタル 教科書体 NK-R" panose="02020400000000000000" pitchFamily="18" charset="-128"/>
                <a:ea typeface="UD デジタル 教科書体 NK-R" panose="02020400000000000000" pitchFamily="18" charset="-128"/>
              </a:rPr>
              <a:t>月に策定。</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pPr>
            <a:r>
              <a:rPr kumimoji="1" lang="ja-JP" altLang="en-US" sz="1400" dirty="0">
                <a:latin typeface="UD デジタル 教科書体 NK-R" panose="02020400000000000000" pitchFamily="18" charset="-128"/>
                <a:ea typeface="UD デジタル 教科書体 NK-R" panose="02020400000000000000" pitchFamily="18" charset="-128"/>
              </a:rPr>
              <a:t>平成</a:t>
            </a:r>
            <a:r>
              <a:rPr kumimoji="1" lang="en-US" altLang="ja-JP" sz="1400" dirty="0">
                <a:latin typeface="UD デジタル 教科書体 NK-R" panose="02020400000000000000" pitchFamily="18" charset="-128"/>
                <a:ea typeface="UD デジタル 教科書体 NK-R" panose="02020400000000000000" pitchFamily="18" charset="-128"/>
              </a:rPr>
              <a:t>30</a:t>
            </a:r>
            <a:r>
              <a:rPr kumimoji="1" lang="ja-JP" altLang="en-US" sz="1400" dirty="0">
                <a:latin typeface="UD デジタル 教科書体 NK-R" panose="02020400000000000000" pitchFamily="18" charset="-128"/>
                <a:ea typeface="UD デジタル 教科書体 NK-R" panose="02020400000000000000" pitchFamily="18" charset="-128"/>
              </a:rPr>
              <a:t>年の大阪北部地震、台風第</a:t>
            </a:r>
            <a:r>
              <a:rPr kumimoji="1" lang="en-US" altLang="ja-JP" sz="1400" dirty="0">
                <a:latin typeface="UD デジタル 教科書体 NK-R" panose="02020400000000000000" pitchFamily="18" charset="-128"/>
                <a:ea typeface="UD デジタル 教科書体 NK-R" panose="02020400000000000000" pitchFamily="18" charset="-128"/>
              </a:rPr>
              <a:t>21</a:t>
            </a:r>
            <a:r>
              <a:rPr kumimoji="1" lang="ja-JP" altLang="en-US" sz="1400" dirty="0">
                <a:latin typeface="UD デジタル 教科書体 NK-R" panose="02020400000000000000" pitchFamily="18" charset="-128"/>
                <a:ea typeface="UD デジタル 教科書体 NK-R" panose="02020400000000000000" pitchFamily="18" charset="-128"/>
              </a:rPr>
              <a:t>号などの教訓を踏まえ、平成</a:t>
            </a:r>
            <a:r>
              <a:rPr kumimoji="1" lang="en-US" altLang="ja-JP" sz="1400" dirty="0">
                <a:latin typeface="UD デジタル 教科書体 NK-R" panose="02020400000000000000" pitchFamily="18" charset="-128"/>
                <a:ea typeface="UD デジタル 教科書体 NK-R" panose="02020400000000000000" pitchFamily="18" charset="-128"/>
              </a:rPr>
              <a:t>31</a:t>
            </a:r>
            <a:r>
              <a:rPr kumimoji="1" lang="ja-JP" altLang="en-US" sz="1400" dirty="0">
                <a:latin typeface="UD デジタル 教科書体 NK-R" panose="02020400000000000000" pitchFamily="18" charset="-128"/>
                <a:ea typeface="UD デジタル 教科書体 NK-R" panose="02020400000000000000" pitchFamily="18" charset="-128"/>
              </a:rPr>
              <a:t>年</a:t>
            </a:r>
            <a:r>
              <a:rPr kumimoji="1" lang="en-US" altLang="ja-JP" sz="1400" dirty="0">
                <a:latin typeface="UD デジタル 教科書体 NK-R" panose="02020400000000000000" pitchFamily="18" charset="-128"/>
                <a:ea typeface="UD デジタル 教科書体 NK-R" panose="02020400000000000000" pitchFamily="18" charset="-128"/>
              </a:rPr>
              <a:t>1</a:t>
            </a:r>
            <a:r>
              <a:rPr kumimoji="1" lang="ja-JP" altLang="en-US" sz="1400" dirty="0">
                <a:latin typeface="UD デジタル 教科書体 NK-R" panose="02020400000000000000" pitchFamily="18" charset="-128"/>
                <a:ea typeface="UD デジタル 教科書体 NK-R" panose="02020400000000000000" pitchFamily="18" charset="-128"/>
              </a:rPr>
              <a:t>月に一部修正。</a:t>
            </a:r>
          </a:p>
        </p:txBody>
      </p:sp>
      <p:sp>
        <p:nvSpPr>
          <p:cNvPr id="71" name="テキスト ボックス 70">
            <a:extLst>
              <a:ext uri="{FF2B5EF4-FFF2-40B4-BE49-F238E27FC236}">
                <a16:creationId xmlns:a16="http://schemas.microsoft.com/office/drawing/2014/main" id="{4B339AE5-D10A-412C-AECC-C119E0DEC28F}"/>
              </a:ext>
            </a:extLst>
          </p:cNvPr>
          <p:cNvSpPr txBox="1"/>
          <p:nvPr/>
        </p:nvSpPr>
        <p:spPr>
          <a:xfrm>
            <a:off x="202693" y="2752505"/>
            <a:ext cx="6518992" cy="2031325"/>
          </a:xfrm>
          <a:prstGeom prst="rect">
            <a:avLst/>
          </a:prstGeom>
          <a:noFill/>
        </p:spPr>
        <p:txBody>
          <a:bodyPr wrap="square" rtlCol="0">
            <a:spAutoFit/>
          </a:bodyPr>
          <a:lstStyle/>
          <a:p>
            <a:r>
              <a:rPr kumimoji="1" lang="ja-JP" altLang="en-US" sz="1400" b="1" dirty="0">
                <a:latin typeface="UD デジタル 教科書体 NK-R" panose="02020400000000000000" pitchFamily="18" charset="-128"/>
                <a:ea typeface="UD デジタル 教科書体 NK-R" panose="02020400000000000000" pitchFamily="18" charset="-128"/>
              </a:rPr>
              <a:t>●取組期間</a:t>
            </a:r>
          </a:p>
          <a:p>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en-US" altLang="ja-JP" sz="1400" dirty="0">
                <a:latin typeface="UD デジタル 教科書体 NK-R" panose="02020400000000000000" pitchFamily="18" charset="-128"/>
                <a:ea typeface="UD デジタル 教科書体 NK-R" panose="02020400000000000000" pitchFamily="18" charset="-128"/>
              </a:rPr>
              <a:t>10</a:t>
            </a:r>
            <a:r>
              <a:rPr kumimoji="1" lang="ja-JP" altLang="en-US" sz="1400" dirty="0">
                <a:latin typeface="UD デジタル 教科書体 NK-R" panose="02020400000000000000" pitchFamily="18" charset="-128"/>
                <a:ea typeface="UD デジタル 教科書体 NK-R" panose="02020400000000000000" pitchFamily="18" charset="-128"/>
              </a:rPr>
              <a:t>年間（平成</a:t>
            </a:r>
            <a:r>
              <a:rPr kumimoji="1" lang="en-US" altLang="ja-JP" sz="1400" dirty="0">
                <a:latin typeface="UD デジタル 教科書体 NK-R" panose="02020400000000000000" pitchFamily="18" charset="-128"/>
                <a:ea typeface="UD デジタル 教科書体 NK-R" panose="02020400000000000000" pitchFamily="18" charset="-128"/>
              </a:rPr>
              <a:t>27</a:t>
            </a:r>
            <a:r>
              <a:rPr kumimoji="1" lang="ja-JP" altLang="en-US" sz="1400" dirty="0">
                <a:latin typeface="UD デジタル 教科書体 NK-R" panose="02020400000000000000" pitchFamily="18" charset="-128"/>
                <a:ea typeface="UD デジタル 教科書体 NK-R" panose="02020400000000000000" pitchFamily="18" charset="-128"/>
              </a:rPr>
              <a:t>～令和</a:t>
            </a:r>
            <a:r>
              <a:rPr kumimoji="1" lang="en-US" altLang="ja-JP" sz="1400" dirty="0">
                <a:latin typeface="UD デジタル 教科書体 NK-R" panose="02020400000000000000" pitchFamily="18" charset="-128"/>
                <a:ea typeface="UD デジタル 教科書体 NK-R" panose="02020400000000000000" pitchFamily="18" charset="-128"/>
              </a:rPr>
              <a:t>6</a:t>
            </a:r>
            <a:r>
              <a:rPr kumimoji="1" lang="ja-JP" altLang="en-US" sz="1400" dirty="0">
                <a:latin typeface="UD デジタル 教科書体 NK-R" panose="02020400000000000000" pitchFamily="18" charset="-128"/>
                <a:ea typeface="UD デジタル 教科書体 NK-R" panose="02020400000000000000" pitchFamily="18" charset="-128"/>
              </a:rPr>
              <a:t>年度）</a:t>
            </a:r>
          </a:p>
          <a:p>
            <a:r>
              <a:rPr lang="ja-JP" altLang="en-US" sz="1400" b="1" dirty="0">
                <a:latin typeface="UD デジタル 教科書体 NK-R" panose="02020400000000000000" pitchFamily="18" charset="-128"/>
                <a:ea typeface="UD デジタル 教科書体 NK-R" panose="02020400000000000000" pitchFamily="18" charset="-128"/>
              </a:rPr>
              <a:t>●被害軽減</a:t>
            </a:r>
            <a:r>
              <a:rPr kumimoji="1" lang="ja-JP" altLang="en-US" sz="1400" b="1" dirty="0">
                <a:latin typeface="UD デジタル 教科書体 NK-R" panose="02020400000000000000" pitchFamily="18" charset="-128"/>
                <a:ea typeface="UD デジタル 教科書体 NK-R" panose="02020400000000000000" pitchFamily="18" charset="-128"/>
              </a:rPr>
              <a:t>目標</a:t>
            </a:r>
          </a:p>
          <a:p>
            <a:r>
              <a:rPr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b="1" dirty="0">
                <a:latin typeface="UD デジタル 教科書体 NK-R" panose="02020400000000000000" pitchFamily="18" charset="-128"/>
                <a:ea typeface="UD デジタル 教科書体 NK-R" panose="02020400000000000000" pitchFamily="18" charset="-128"/>
              </a:rPr>
              <a:t>①人的被害（死者数）</a:t>
            </a:r>
          </a:p>
          <a:p>
            <a:pPr marL="285750" indent="-285750">
              <a:buFont typeface="Arial" panose="020B0604020202020204" pitchFamily="34" charset="0"/>
              <a:buChar char="•"/>
            </a:pPr>
            <a:r>
              <a:rPr kumimoji="1" lang="ja-JP" altLang="en-US" sz="1400" dirty="0">
                <a:latin typeface="UD デジタル 教科書体 NK-R" panose="02020400000000000000" pitchFamily="18" charset="-128"/>
                <a:ea typeface="UD デジタル 教科書体 NK-R" panose="02020400000000000000" pitchFamily="18" charset="-128"/>
              </a:rPr>
              <a:t>防潮堤の津波浸水対策の推進等、ハード対策により、</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人的被害</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死者数</a:t>
            </a:r>
            <a:r>
              <a:rPr kumimoji="1" lang="en-US" altLang="ja-JP" sz="1400" dirty="0">
                <a:latin typeface="UD デジタル 教科書体 NK-R" panose="02020400000000000000" pitchFamily="18" charset="-128"/>
                <a:ea typeface="UD デジタル 教科書体 NK-R" panose="02020400000000000000" pitchFamily="18" charset="-128"/>
              </a:rPr>
              <a:t>)9</a:t>
            </a:r>
            <a:r>
              <a:rPr kumimoji="1" lang="ja-JP" altLang="en-US" sz="1400" dirty="0">
                <a:latin typeface="UD デジタル 教科書体 NK-R" panose="02020400000000000000" pitchFamily="18" charset="-128"/>
                <a:ea typeface="UD デジタル 教科書体 NK-R" panose="02020400000000000000" pitchFamily="18" charset="-128"/>
              </a:rPr>
              <a:t>割減</a:t>
            </a:r>
            <a:r>
              <a:rPr kumimoji="1" lang="en-US" altLang="ja-JP" sz="1400" dirty="0">
                <a:latin typeface="UD デジタル 教科書体 NK-R" panose="02020400000000000000" pitchFamily="18" charset="-128"/>
                <a:ea typeface="UD デジタル 教科書体 NK-R" panose="02020400000000000000" pitchFamily="18" charset="-128"/>
              </a:rPr>
              <a:t>』</a:t>
            </a:r>
          </a:p>
          <a:p>
            <a:pPr marL="285750" indent="-285750">
              <a:buFont typeface="Arial" panose="020B0604020202020204" pitchFamily="34" charset="0"/>
              <a:buChar char="•"/>
            </a:pPr>
            <a:r>
              <a:rPr kumimoji="1" lang="ja-JP" altLang="en-US" sz="1400" dirty="0">
                <a:latin typeface="UD デジタル 教科書体 NK-R" panose="02020400000000000000" pitchFamily="18" charset="-128"/>
                <a:ea typeface="UD デジタル 教科書体 NK-R" panose="02020400000000000000" pitchFamily="18" charset="-128"/>
              </a:rPr>
              <a:t>加えて、府民のみなさまに迅速かつ安全に避難いただく、いわゆる「逃げる」取組により、府民のみなさまとともに、</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人的被害</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死者数</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を限りなくゼロに近づけること</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を目指す。</a:t>
            </a:r>
          </a:p>
          <a:p>
            <a:pPr marL="285750" indent="-285750">
              <a:buFont typeface="Arial" panose="020B0604020202020204" pitchFamily="34" charset="0"/>
              <a:buChar char="•"/>
            </a:pP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112" name="正方形/長方形 111">
            <a:extLst>
              <a:ext uri="{FF2B5EF4-FFF2-40B4-BE49-F238E27FC236}">
                <a16:creationId xmlns:a16="http://schemas.microsoft.com/office/drawing/2014/main" id="{8CBC8F88-8228-4B29-A9A0-1D099946D6FB}"/>
              </a:ext>
            </a:extLst>
          </p:cNvPr>
          <p:cNvSpPr/>
          <p:nvPr/>
        </p:nvSpPr>
        <p:spPr>
          <a:xfrm>
            <a:off x="7103300" y="1587808"/>
            <a:ext cx="7712633" cy="3311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dirty="0">
                <a:solidFill>
                  <a:schemeClr val="tx1"/>
                </a:solidFill>
                <a:latin typeface="Meiryo UI" panose="020B0604030504040204" pitchFamily="50" charset="-128"/>
                <a:ea typeface="Meiryo UI" panose="020B0604030504040204" pitchFamily="50" charset="-128"/>
              </a:rPr>
              <a:t>次期</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アクションプラン</a:t>
            </a:r>
            <a:r>
              <a:rPr kumimoji="1" lang="ja-JP" altLang="en-US" sz="1600" dirty="0">
                <a:solidFill>
                  <a:schemeClr val="tx1"/>
                </a:solidFill>
                <a:latin typeface="Meiryo UI" panose="020B0604030504040204" pitchFamily="50" charset="-128"/>
                <a:ea typeface="Meiryo UI" panose="020B0604030504040204" pitchFamily="50" charset="-128"/>
              </a:rPr>
              <a:t>策定のため、令和５年度より</a:t>
            </a:r>
            <a:r>
              <a:rPr lang="ja-JP" altLang="en-US" sz="1600" dirty="0">
                <a:solidFill>
                  <a:schemeClr val="tx1"/>
                </a:solidFill>
                <a:latin typeface="Meiryo UI" panose="020B0604030504040204" pitchFamily="50" charset="-128"/>
                <a:ea typeface="Meiryo UI" panose="020B0604030504040204" pitchFamily="50" charset="-128"/>
              </a:rPr>
              <a:t>地震被害想定の見直しに着手</a:t>
            </a:r>
            <a:br>
              <a:rPr kumimoji="1" lang="en-US" altLang="ja-JP" sz="1600" dirty="0">
                <a:solidFill>
                  <a:schemeClr val="tx1"/>
                </a:solidFill>
                <a:latin typeface="Meiryo UI" panose="020B0604030504040204" pitchFamily="50" charset="-128"/>
                <a:ea typeface="Meiryo UI" panose="020B0604030504040204" pitchFamily="50" charset="-128"/>
              </a:rPr>
            </a:b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70" name="正方形/長方形 69">
            <a:extLst>
              <a:ext uri="{FF2B5EF4-FFF2-40B4-BE49-F238E27FC236}">
                <a16:creationId xmlns:a16="http://schemas.microsoft.com/office/drawing/2014/main" id="{9E7CE4A6-7C87-44FE-A2CE-5BF58C04C61E}"/>
              </a:ext>
            </a:extLst>
          </p:cNvPr>
          <p:cNvSpPr/>
          <p:nvPr/>
        </p:nvSpPr>
        <p:spPr>
          <a:xfrm>
            <a:off x="7114369" y="3501061"/>
            <a:ext cx="7690495" cy="11499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400"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400" dirty="0">
                <a:solidFill>
                  <a:srgbClr val="FF0000"/>
                </a:solidFill>
                <a:latin typeface="UD デジタル 教科書体 NK-R" panose="02020400000000000000" pitchFamily="18" charset="-128"/>
                <a:ea typeface="UD デジタル 教科書体 NK-R" panose="02020400000000000000" pitchFamily="18" charset="-128"/>
              </a:rPr>
              <a:t>被害想定見直しの遅れ</a:t>
            </a:r>
            <a:r>
              <a:rPr kumimoji="1" lang="en-US" altLang="ja-JP" sz="1400" dirty="0">
                <a:solidFill>
                  <a:srgbClr val="FF0000"/>
                </a:solidFill>
                <a:latin typeface="UD デジタル 教科書体 NK-R" panose="02020400000000000000" pitchFamily="18" charset="-128"/>
                <a:ea typeface="UD デジタル 教科書体 NK-R" panose="02020400000000000000" pitchFamily="18" charset="-128"/>
              </a:rPr>
              <a:t>】</a:t>
            </a:r>
          </a:p>
          <a:p>
            <a:pPr marL="171450" indent="-171450">
              <a:buFont typeface="Arial" panose="020B0604020202020204" pitchFamily="34" charset="0"/>
              <a:buChar char="•"/>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国の「南海トラフ地震防災対策推進基本計画」見直しの遅れ等により被害想定の見直しが令和</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8</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年度まで遅れる見込</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en-US" altLang="ja-JP" sz="1400" dirty="0">
                <a:solidFill>
                  <a:srgbClr val="FF0000"/>
                </a:solidFill>
                <a:latin typeface="UD デジタル 教科書体 NK-R" panose="02020400000000000000" pitchFamily="18" charset="-128"/>
                <a:ea typeface="UD デジタル 教科書体 NK-R" panose="02020400000000000000" pitchFamily="18" charset="-128"/>
              </a:rPr>
              <a:t>【</a:t>
            </a:r>
            <a:r>
              <a:rPr lang="ja-JP" altLang="en-US" sz="1400" dirty="0">
                <a:solidFill>
                  <a:srgbClr val="FF0000"/>
                </a:solidFill>
                <a:latin typeface="UD デジタル 教科書体 NK-R" panose="02020400000000000000" pitchFamily="18" charset="-128"/>
                <a:ea typeface="UD デジタル 教科書体 NK-R" panose="02020400000000000000" pitchFamily="18" charset="-128"/>
              </a:rPr>
              <a:t>能登半島地震の振り返りを踏まえた対応</a:t>
            </a:r>
            <a:r>
              <a:rPr lang="en-US" altLang="ja-JP" sz="1400" dirty="0">
                <a:solidFill>
                  <a:srgbClr val="FF0000"/>
                </a:solidFill>
                <a:latin typeface="UD デジタル 教科書体 NK-R" panose="02020400000000000000" pitchFamily="18" charset="-128"/>
                <a:ea typeface="UD デジタル 教科書体 NK-R" panose="02020400000000000000" pitchFamily="18" charset="-128"/>
              </a:rPr>
              <a:t>】</a:t>
            </a:r>
          </a:p>
          <a:p>
            <a:pPr marL="171450" indent="-171450">
              <a:buFont typeface="Arial" panose="020B0604020202020204" pitchFamily="34" charset="0"/>
              <a:buChar cha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振り返りを踏まえて、今後の地震対策に反映する必要がある</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pic>
        <p:nvPicPr>
          <p:cNvPr id="73" name="図 72">
            <a:extLst>
              <a:ext uri="{FF2B5EF4-FFF2-40B4-BE49-F238E27FC236}">
                <a16:creationId xmlns:a16="http://schemas.microsoft.com/office/drawing/2014/main" id="{1B56DD4C-4201-4933-A15F-3304E192FF44}"/>
              </a:ext>
            </a:extLst>
          </p:cNvPr>
          <p:cNvPicPr>
            <a:picLocks noChangeAspect="1"/>
          </p:cNvPicPr>
          <p:nvPr/>
        </p:nvPicPr>
        <p:blipFill>
          <a:blip r:embed="rId3"/>
          <a:stretch>
            <a:fillRect/>
          </a:stretch>
        </p:blipFill>
        <p:spPr>
          <a:xfrm>
            <a:off x="714750" y="4551118"/>
            <a:ext cx="5314039" cy="2910239"/>
          </a:xfrm>
          <a:prstGeom prst="rect">
            <a:avLst/>
          </a:prstGeom>
        </p:spPr>
      </p:pic>
      <p:sp>
        <p:nvSpPr>
          <p:cNvPr id="74" name="テキスト ボックス 73">
            <a:extLst>
              <a:ext uri="{FF2B5EF4-FFF2-40B4-BE49-F238E27FC236}">
                <a16:creationId xmlns:a16="http://schemas.microsoft.com/office/drawing/2014/main" id="{EC5D0AC8-FBBA-4034-845A-F4A8E81A9D2A}"/>
              </a:ext>
            </a:extLst>
          </p:cNvPr>
          <p:cNvSpPr txBox="1"/>
          <p:nvPr/>
        </p:nvSpPr>
        <p:spPr>
          <a:xfrm>
            <a:off x="177205" y="7592073"/>
            <a:ext cx="6400059" cy="738664"/>
          </a:xfrm>
          <a:prstGeom prst="rect">
            <a:avLst/>
          </a:prstGeom>
          <a:noFill/>
        </p:spPr>
        <p:txBody>
          <a:bodyPr wrap="squar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b="1" dirty="0">
                <a:latin typeface="UD デジタル 教科書体 NK-R" panose="02020400000000000000" pitchFamily="18" charset="-128"/>
                <a:ea typeface="UD デジタル 教科書体 NK-R" panose="02020400000000000000" pitchFamily="18" charset="-128"/>
              </a:rPr>
              <a:t>②経済被害</a:t>
            </a:r>
          </a:p>
          <a:p>
            <a:pPr marL="285750" indent="-285750">
              <a:buFont typeface="Arial" panose="020B0604020202020204" pitchFamily="34" charset="0"/>
              <a:buChar char="•"/>
            </a:pPr>
            <a:r>
              <a:rPr kumimoji="1" lang="ja-JP" altLang="en-US" sz="1400" dirty="0">
                <a:latin typeface="UD デジタル 教科書体 NK-R" panose="02020400000000000000" pitchFamily="18" charset="-128"/>
                <a:ea typeface="UD デジタル 教科書体 NK-R" panose="02020400000000000000" pitchFamily="18" charset="-128"/>
              </a:rPr>
              <a:t>　ハード、ソフト対策の着実な推進により、</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経済被害</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被害額</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５割減</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を目指す。</a:t>
            </a:r>
          </a:p>
          <a:p>
            <a:pPr marL="285750" indent="-285750">
              <a:buFont typeface="Arial" panose="020B0604020202020204" pitchFamily="34" charset="0"/>
              <a:buChar char="•"/>
            </a:pP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pic>
        <p:nvPicPr>
          <p:cNvPr id="5" name="図 4">
            <a:extLst>
              <a:ext uri="{FF2B5EF4-FFF2-40B4-BE49-F238E27FC236}">
                <a16:creationId xmlns:a16="http://schemas.microsoft.com/office/drawing/2014/main" id="{53FE80DA-B092-4E4F-80C7-85FD4F9F0170}"/>
              </a:ext>
            </a:extLst>
          </p:cNvPr>
          <p:cNvPicPr>
            <a:picLocks noChangeAspect="1"/>
          </p:cNvPicPr>
          <p:nvPr/>
        </p:nvPicPr>
        <p:blipFill>
          <a:blip r:embed="rId4"/>
          <a:stretch>
            <a:fillRect/>
          </a:stretch>
        </p:blipFill>
        <p:spPr>
          <a:xfrm>
            <a:off x="688684" y="8140831"/>
            <a:ext cx="5220000" cy="2145216"/>
          </a:xfrm>
          <a:prstGeom prst="rect">
            <a:avLst/>
          </a:prstGeom>
        </p:spPr>
      </p:pic>
      <p:sp>
        <p:nvSpPr>
          <p:cNvPr id="76" name="正方形/長方形 75">
            <a:extLst>
              <a:ext uri="{FF2B5EF4-FFF2-40B4-BE49-F238E27FC236}">
                <a16:creationId xmlns:a16="http://schemas.microsoft.com/office/drawing/2014/main" id="{5178942C-E734-4738-9DB3-80CF60A4C485}"/>
              </a:ext>
            </a:extLst>
          </p:cNvPr>
          <p:cNvSpPr/>
          <p:nvPr/>
        </p:nvSpPr>
        <p:spPr>
          <a:xfrm>
            <a:off x="7103298" y="930244"/>
            <a:ext cx="2978243" cy="468000"/>
          </a:xfrm>
          <a:prstGeom prst="rect">
            <a:avLst/>
          </a:prstGeom>
          <a:gradFill>
            <a:gsLst>
              <a:gs pos="0">
                <a:srgbClr val="002060"/>
              </a:gs>
              <a:gs pos="80000">
                <a:schemeClr val="accent1">
                  <a:shade val="93000"/>
                  <a:satMod val="130000"/>
                </a:schemeClr>
              </a:gs>
              <a:gs pos="100000">
                <a:schemeClr val="accent1">
                  <a:shade val="94000"/>
                  <a:satMod val="135000"/>
                </a:schemeClr>
              </a:gs>
            </a:gsLst>
          </a:gradFill>
          <a:ln/>
        </p:spPr>
        <p:style>
          <a:lnRef idx="0">
            <a:schemeClr val="accent1"/>
          </a:lnRef>
          <a:fillRef idx="3">
            <a:schemeClr val="accent1"/>
          </a:fillRef>
          <a:effectRef idx="3">
            <a:schemeClr val="accent1"/>
          </a:effectRef>
          <a:fontRef idx="minor">
            <a:schemeClr val="lt1"/>
          </a:fontRef>
        </p:style>
        <p:txBody>
          <a:bodyPr lIns="36000" tIns="70401" rIns="36000"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800" dirty="0">
                <a:solidFill>
                  <a:schemeClr val="bg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アクションプラン修正の経緯</a:t>
            </a:r>
            <a:endParaRPr lang="ja-JP" altLang="en-US" sz="12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78" name="正方形/長方形 77">
            <a:extLst>
              <a:ext uri="{FF2B5EF4-FFF2-40B4-BE49-F238E27FC236}">
                <a16:creationId xmlns:a16="http://schemas.microsoft.com/office/drawing/2014/main" id="{932888B6-3858-4774-BDC6-0CA42A94766E}"/>
              </a:ext>
            </a:extLst>
          </p:cNvPr>
          <p:cNvSpPr/>
          <p:nvPr/>
        </p:nvSpPr>
        <p:spPr>
          <a:xfrm>
            <a:off x="7103300" y="2534381"/>
            <a:ext cx="7712632" cy="351207"/>
          </a:xfrm>
          <a:prstGeom prst="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令和６年１月に能登半島地震が発生</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 name="矢印: 下 5">
            <a:extLst>
              <a:ext uri="{FF2B5EF4-FFF2-40B4-BE49-F238E27FC236}">
                <a16:creationId xmlns:a16="http://schemas.microsoft.com/office/drawing/2014/main" id="{E4E3CC8B-64A1-41E0-9451-7F0D4D1302E8}"/>
              </a:ext>
            </a:extLst>
          </p:cNvPr>
          <p:cNvSpPr/>
          <p:nvPr/>
        </p:nvSpPr>
        <p:spPr>
          <a:xfrm>
            <a:off x="10717300" y="2051041"/>
            <a:ext cx="484632" cy="3512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矢印: 下 81">
            <a:extLst>
              <a:ext uri="{FF2B5EF4-FFF2-40B4-BE49-F238E27FC236}">
                <a16:creationId xmlns:a16="http://schemas.microsoft.com/office/drawing/2014/main" id="{374E9E09-84D1-4DA7-8FE4-5267D4F4DAA9}"/>
              </a:ext>
            </a:extLst>
          </p:cNvPr>
          <p:cNvSpPr/>
          <p:nvPr/>
        </p:nvSpPr>
        <p:spPr>
          <a:xfrm>
            <a:off x="10717300" y="4783159"/>
            <a:ext cx="484632" cy="3512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a:extLst>
              <a:ext uri="{FF2B5EF4-FFF2-40B4-BE49-F238E27FC236}">
                <a16:creationId xmlns:a16="http://schemas.microsoft.com/office/drawing/2014/main" id="{9AB48A44-0667-4D78-B1A9-BD6EDB51A730}"/>
              </a:ext>
            </a:extLst>
          </p:cNvPr>
          <p:cNvSpPr/>
          <p:nvPr/>
        </p:nvSpPr>
        <p:spPr>
          <a:xfrm>
            <a:off x="7114369" y="5266499"/>
            <a:ext cx="7690495" cy="4256665"/>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上記、状況の変化に対し、以下の通り対応することで、切れ目のない大阪府の地震対策を推進する。</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en-US" altLang="ja-JP" sz="1400"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400" dirty="0">
                <a:solidFill>
                  <a:srgbClr val="FF0000"/>
                </a:solidFill>
                <a:latin typeface="UD デジタル 教科書体 NK-R" panose="02020400000000000000" pitchFamily="18" charset="-128"/>
                <a:ea typeface="UD デジタル 教科書体 NK-R" panose="02020400000000000000" pitchFamily="18" charset="-128"/>
              </a:rPr>
              <a:t>次期アクションプラン</a:t>
            </a:r>
            <a:r>
              <a:rPr kumimoji="1" lang="en-US" altLang="ja-JP" sz="1400" dirty="0">
                <a:solidFill>
                  <a:srgbClr val="FF0000"/>
                </a:solidFill>
                <a:latin typeface="UD デジタル 教科書体 NK-R" panose="02020400000000000000" pitchFamily="18" charset="-128"/>
                <a:ea typeface="UD デジタル 教科書体 NK-R" panose="02020400000000000000" pitchFamily="18" charset="-128"/>
              </a:rPr>
              <a:t>】</a:t>
            </a:r>
          </a:p>
          <a:p>
            <a:pPr marL="360000" lvl="1" indent="-180000">
              <a:buFont typeface="Arial" panose="020B0604020202020204" pitchFamily="34" charset="0"/>
              <a:buChar char="•"/>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地震被害想定の見直し後、令和８年度中に策定し、令和９年度から開始とする。</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en-US" altLang="ja-JP" sz="1400" dirty="0">
                <a:solidFill>
                  <a:srgbClr val="FF0000"/>
                </a:solidFill>
                <a:latin typeface="UD デジタル 教科書体 NK-R" panose="02020400000000000000" pitchFamily="18" charset="-128"/>
                <a:ea typeface="UD デジタル 教科書体 NK-R" panose="02020400000000000000" pitchFamily="18" charset="-128"/>
              </a:rPr>
              <a:t>【</a:t>
            </a:r>
            <a:r>
              <a:rPr lang="ja-JP" altLang="en-US" sz="1400" dirty="0">
                <a:solidFill>
                  <a:srgbClr val="FF0000"/>
                </a:solidFill>
                <a:latin typeface="UD デジタル 教科書体 NK-R" panose="02020400000000000000" pitchFamily="18" charset="-128"/>
                <a:ea typeface="UD デジタル 教科書体 NK-R" panose="02020400000000000000" pitchFamily="18" charset="-128"/>
              </a:rPr>
              <a:t>現行アクションプランの修正</a:t>
            </a:r>
            <a:r>
              <a:rPr lang="en-US" altLang="ja-JP" sz="1400" dirty="0">
                <a:solidFill>
                  <a:srgbClr val="FF0000"/>
                </a:solidFill>
                <a:latin typeface="UD デジタル 教科書体 NK-R" panose="02020400000000000000" pitchFamily="18" charset="-128"/>
                <a:ea typeface="UD デジタル 教科書体 NK-R" panose="02020400000000000000" pitchFamily="18" charset="-128"/>
              </a:rPr>
              <a:t>】</a:t>
            </a:r>
          </a:p>
          <a:p>
            <a:pPr marL="278669" indent="-278669">
              <a:spcBef>
                <a:spcPts val="600"/>
              </a:spcBef>
              <a:spcAft>
                <a:spcPts val="300"/>
              </a:spcAft>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１取組期間の延長</a:t>
            </a:r>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360000" lvl="1" indent="-180000">
              <a:buFont typeface="Arial" panose="020B0604020202020204" pitchFamily="34" charset="0"/>
              <a:buChar cha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令和６年度末→令和８年度末まで延長する。</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２令和６年能登半島地震の振り返りを踏まえた修正</a:t>
            </a:r>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360000" lvl="1" indent="-180000">
              <a:buFont typeface="Arial" panose="020B0604020202020204" pitchFamily="34" charset="0"/>
              <a:buChar cha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振り返りを踏まえて課題を整理し必要な対策をアクションプランに反映</a:t>
            </a:r>
            <a:b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br>
            <a:r>
              <a:rPr lang="ja-JP" altLang="en-US" sz="1400" dirty="0">
                <a:solidFill>
                  <a:schemeClr val="tx1"/>
                </a:solidFill>
                <a:highlight>
                  <a:srgbClr val="FFFF00"/>
                </a:highlight>
                <a:latin typeface="UD デジタル 教科書体 NK-R" panose="02020400000000000000" pitchFamily="18" charset="-128"/>
                <a:ea typeface="UD デジタル 教科書体 NK-R" panose="02020400000000000000" pitchFamily="18" charset="-128"/>
              </a:rPr>
              <a:t>⇒次ページにて概要を記載</a:t>
            </a:r>
            <a:endParaRPr lang="en-US" altLang="ja-JP" sz="1400" dirty="0">
              <a:solidFill>
                <a:schemeClr val="tx1"/>
              </a:solidFill>
              <a:highlight>
                <a:srgbClr val="FFFF00"/>
              </a:highlight>
              <a:latin typeface="UD デジタル 教科書体 NK-R" panose="02020400000000000000" pitchFamily="18" charset="-128"/>
              <a:ea typeface="UD デジタル 教科書体 NK-R" panose="02020400000000000000" pitchFamily="18" charset="-128"/>
            </a:endParaRPr>
          </a:p>
          <a:p>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３平成３１年１月修正以降の取組等を踏まえた修正</a:t>
            </a:r>
            <a:endParaRPr lang="en-US" altLang="ja-JP" sz="1400" b="1"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360000" lvl="1" indent="-180000">
              <a:lnSpc>
                <a:spcPts val="1700"/>
              </a:lnSpc>
              <a:buFont typeface="Arial" panose="020B0604020202020204" pitchFamily="34" charset="0"/>
              <a:buChar cha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南海トラフ地震臨時情報を踏まえた防災対応の推進を追加</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360000" lvl="1" indent="-180000">
              <a:lnSpc>
                <a:spcPts val="1700"/>
              </a:lnSpc>
              <a:buFont typeface="Arial" panose="020B0604020202020204" pitchFamily="34" charset="0"/>
              <a:buChar cha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各種計画の見直しや近年の取組を踏まえた内容の変更</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360000" lvl="1" indent="-180000">
              <a:lnSpc>
                <a:spcPts val="1700"/>
              </a:lnSpc>
              <a:buFont typeface="Arial" panose="020B0604020202020204" pitchFamily="34" charset="0"/>
              <a:buChar char="•"/>
            </a:pP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10</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年間（平成</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27</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年度～令和</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6</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年度）の取組実績を追記</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360000" lvl="1" indent="-180000">
              <a:lnSpc>
                <a:spcPts val="1700"/>
              </a:lnSpc>
              <a:buFont typeface="Arial" panose="020B0604020202020204" pitchFamily="34" charset="0"/>
              <a:buChar char="•"/>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今後</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年間（令和</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7</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年度～令和</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8</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年度）の取組内容を記載</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a:lnSpc>
                <a:spcPts val="1700"/>
              </a:lnSpc>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など</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87" name="矢印: 下 86">
            <a:extLst>
              <a:ext uri="{FF2B5EF4-FFF2-40B4-BE49-F238E27FC236}">
                <a16:creationId xmlns:a16="http://schemas.microsoft.com/office/drawing/2014/main" id="{78670228-E85D-46BA-849E-59B74640CAAD}"/>
              </a:ext>
            </a:extLst>
          </p:cNvPr>
          <p:cNvSpPr/>
          <p:nvPr/>
        </p:nvSpPr>
        <p:spPr>
          <a:xfrm>
            <a:off x="10717300" y="3017721"/>
            <a:ext cx="484632" cy="3512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E6792177-5815-4434-8EF2-BDCD7DE94D87}"/>
              </a:ext>
            </a:extLst>
          </p:cNvPr>
          <p:cNvSpPr/>
          <p:nvPr/>
        </p:nvSpPr>
        <p:spPr>
          <a:xfrm>
            <a:off x="-48400" y="69556"/>
            <a:ext cx="15170924" cy="583087"/>
          </a:xfrm>
          <a:prstGeom prst="rect">
            <a:avLst/>
          </a:prstGeom>
          <a:solidFill>
            <a:srgbClr val="002060"/>
          </a:solidFill>
          <a:ln/>
          <a:effectLst>
            <a:softEdge rad="25400"/>
          </a:effectLst>
        </p:spPr>
        <p:style>
          <a:lnRef idx="0">
            <a:schemeClr val="dk1"/>
          </a:lnRef>
          <a:fillRef idx="3">
            <a:schemeClr val="dk1"/>
          </a:fillRef>
          <a:effectRef idx="3">
            <a:schemeClr val="dk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b="1" dirty="0">
                <a:solidFill>
                  <a:schemeClr val="bg1"/>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新・大阪府地震防災アクションプラン（令和７年３月一部修正）の概要</a:t>
            </a:r>
          </a:p>
        </p:txBody>
      </p:sp>
    </p:spTree>
    <p:extLst>
      <p:ext uri="{BB962C8B-B14F-4D97-AF65-F5344CB8AC3E}">
        <p14:creationId xmlns:p14="http://schemas.microsoft.com/office/powerpoint/2010/main" val="922352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グループ化 19">
            <a:extLst>
              <a:ext uri="{FF2B5EF4-FFF2-40B4-BE49-F238E27FC236}">
                <a16:creationId xmlns:a16="http://schemas.microsoft.com/office/drawing/2014/main" id="{49983FC8-6DF7-4262-809C-D762038CB01B}"/>
              </a:ext>
            </a:extLst>
          </p:cNvPr>
          <p:cNvGrpSpPr/>
          <p:nvPr/>
        </p:nvGrpSpPr>
        <p:grpSpPr>
          <a:xfrm>
            <a:off x="97694" y="652644"/>
            <a:ext cx="14859673" cy="9847348"/>
            <a:chOff x="64754" y="397589"/>
            <a:chExt cx="9733819" cy="6450499"/>
          </a:xfrm>
        </p:grpSpPr>
        <p:sp>
          <p:nvSpPr>
            <p:cNvPr id="7" name="角丸四角形 68" descr="１ 令和３年度に発⽣した災害を踏まえた修正&#10;　・ 災害時における氏名等公表による安否不明者の救助活動の効率化・円滑化&#10;　・ 危険が確認された盛土に対する是正指導等、盛⼟による災害の防⽌に向けた対応&#10;　・ 学校における消防団員等が参画した防災教育の推進等、適切な避難⾏動の促進&#10;&#10;&#10;２ 関連する法令の改正を踏まえた修正&#10;＜津波対策の推進に関する法律の改正＞&#10;　・ 津波対策におけるデジタル技術を活⽤した防災教育、訓練等の実施&#10;＜航空法施⾏規則の改正＞　&#10;　・ 都道府県による緊急⽤務空域の指定の依頼や同空域における無⼈航空機の&#10;　　⾶⾏許可申請に係る調整&#10;&#10;&#10;３ 最近の施策の進展等を踏まえた修正&#10;　・ 避難所における⾷物アレルギーへの配慮&#10;　・ 帰宅困難者対策とした一時滞在施設の確保への支援および事業者への働きかけ&#10;　・ 男女共同参画の視点を踏まえた活動体制の整備&#10;　・ 避難所等における再⽣可能エネルギーを活⽤した⾮常⽤発電設備等の整備&#10;　・ ⾃治体等の災害対応における先進技術の導⼊の促進" title="主な修正内容">
              <a:extLst>
                <a:ext uri="{FF2B5EF4-FFF2-40B4-BE49-F238E27FC236}">
                  <a16:creationId xmlns:a16="http://schemas.microsoft.com/office/drawing/2014/main" id="{A8A9856B-9B5B-4E8F-A188-FB63094FE73C}"/>
                </a:ext>
              </a:extLst>
            </p:cNvPr>
            <p:cNvSpPr/>
            <p:nvPr/>
          </p:nvSpPr>
          <p:spPr>
            <a:xfrm>
              <a:off x="92042" y="4497926"/>
              <a:ext cx="4530218" cy="2350162"/>
            </a:xfrm>
            <a:prstGeom prst="roundRect">
              <a:avLst>
                <a:gd name="adj" fmla="val 5354"/>
              </a:avLst>
            </a:prstGeom>
            <a:solidFill>
              <a:schemeClr val="accent5">
                <a:lumMod val="60000"/>
                <a:lumOff val="40000"/>
              </a:schemeClr>
            </a:solidFill>
            <a:ln>
              <a:solidFill>
                <a:schemeClr val="tx1"/>
              </a:solidFill>
            </a:ln>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lIns="109915" tIns="0" rIns="109915" bIns="0" rtlCol="0" anchor="b">
              <a:noAutofit/>
            </a:bodyPr>
            <a:lstStyle/>
            <a:p>
              <a:pPr marL="425416" indent="-425416">
                <a:lnSpc>
                  <a:spcPts val="1069"/>
                </a:lnSpc>
                <a:spcBef>
                  <a:spcPts val="916"/>
                </a:spcBef>
                <a:spcAft>
                  <a:spcPts val="458"/>
                </a:spcAft>
              </a:pPr>
              <a:endParaRPr lang="en-US" altLang="ja-JP" sz="1832"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68" descr="１ 令和３年度に発⽣した災害を踏まえた修正&#10;　・ 災害時における氏名等公表による安否不明者の救助活動の効率化・円滑化&#10;　・ 危険が確認された盛土に対する是正指導等、盛⼟による災害の防⽌に向けた対応&#10;　・ 学校における消防団員等が参画した防災教育の推進等、適切な避難⾏動の促進&#10;&#10;&#10;２ 関連する法令の改正を踏まえた修正&#10;＜津波対策の推進に関する法律の改正＞&#10;　・ 津波対策におけるデジタル技術を活⽤した防災教育、訓練等の実施&#10;＜航空法施⾏規則の改正＞　&#10;　・ 都道府県による緊急⽤務空域の指定の依頼や同空域における無⼈航空機の&#10;　　⾶⾏許可申請に係る調整&#10;&#10;&#10;３ 最近の施策の進展等を踏まえた修正&#10;　・ 避難所における⾷物アレルギーへの配慮&#10;　・ 帰宅困難者対策とした一時滞在施設の確保への支援および事業者への働きかけ&#10;　・ 男女共同参画の視点を踏まえた活動体制の整備&#10;　・ 避難所等における再⽣可能エネルギーを活⽤した⾮常⽤発電設備等の整備&#10;　・ ⾃治体等の災害対応における先進技術の導⼊の促進" title="主な修正内容">
              <a:extLst>
                <a:ext uri="{FF2B5EF4-FFF2-40B4-BE49-F238E27FC236}">
                  <a16:creationId xmlns:a16="http://schemas.microsoft.com/office/drawing/2014/main" id="{97BC4B0F-30D3-4640-A304-6672CDBED5EB}"/>
                </a:ext>
              </a:extLst>
            </p:cNvPr>
            <p:cNvSpPr/>
            <p:nvPr/>
          </p:nvSpPr>
          <p:spPr>
            <a:xfrm>
              <a:off x="4763311" y="4497926"/>
              <a:ext cx="5035262" cy="2350162"/>
            </a:xfrm>
            <a:prstGeom prst="roundRect">
              <a:avLst>
                <a:gd name="adj" fmla="val 4273"/>
              </a:avLst>
            </a:prstGeom>
            <a:solidFill>
              <a:schemeClr val="accent5">
                <a:lumMod val="60000"/>
                <a:lumOff val="40000"/>
              </a:schemeClr>
            </a:solidFill>
            <a:ln>
              <a:solidFill>
                <a:schemeClr val="tx1"/>
              </a:solidFill>
            </a:ln>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lIns="109915" tIns="0" rIns="109915" bIns="0" rtlCol="0" anchor="b">
              <a:noAutofit/>
            </a:bodyPr>
            <a:lstStyle/>
            <a:p>
              <a:pPr marL="425416" indent="-425416" algn="r">
                <a:lnSpc>
                  <a:spcPts val="1069"/>
                </a:lnSpc>
                <a:spcBef>
                  <a:spcPts val="916"/>
                </a:spcBef>
                <a:spcAft>
                  <a:spcPts val="458"/>
                </a:spcAft>
              </a:pPr>
              <a:endParaRPr lang="en-US" altLang="ja-JP" sz="1832"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68" descr="１ 令和３年度に発⽣した災害を踏まえた修正&#10;　・ 災害時における氏名等公表による安否不明者の救助活動の効率化・円滑化&#10;　・ 危険が確認された盛土に対する是正指導等、盛⼟による災害の防⽌に向けた対応&#10;　・ 学校における消防団員等が参画した防災教育の推進等、適切な避難⾏動の促進&#10;&#10;&#10;２ 関連する法令の改正を踏まえた修正&#10;＜津波対策の推進に関する法律の改正＞&#10;　・ 津波対策におけるデジタル技術を活⽤した防災教育、訓練等の実施&#10;＜航空法施⾏規則の改正＞　&#10;　・ 都道府県による緊急⽤務空域の指定の依頼や同空域における無⼈航空機の&#10;　　⾶⾏許可申請に係る調整&#10;&#10;&#10;３ 最近の施策の進展等を踏まえた修正&#10;　・ 避難所における⾷物アレルギーへの配慮&#10;　・ 帰宅困難者対策とした一時滞在施設の確保への支援および事業者への働きかけ&#10;　・ 男女共同参画の視点を踏まえた活動体制の整備&#10;　・ 避難所等における再⽣可能エネルギーを活⽤した⾮常⽤発電設備等の整備&#10;　・ ⾃治体等の災害対応における先進技術の導⼊の促進" title="主な修正内容">
              <a:extLst>
                <a:ext uri="{FF2B5EF4-FFF2-40B4-BE49-F238E27FC236}">
                  <a16:creationId xmlns:a16="http://schemas.microsoft.com/office/drawing/2014/main" id="{673E6390-0CC3-44E4-9191-B872F15A03AA}"/>
                </a:ext>
              </a:extLst>
            </p:cNvPr>
            <p:cNvSpPr/>
            <p:nvPr/>
          </p:nvSpPr>
          <p:spPr>
            <a:xfrm>
              <a:off x="94424" y="464068"/>
              <a:ext cx="2497193" cy="3929413"/>
            </a:xfrm>
            <a:prstGeom prst="roundRect">
              <a:avLst>
                <a:gd name="adj" fmla="val 3489"/>
              </a:avLst>
            </a:prstGeom>
            <a:solidFill>
              <a:schemeClr val="accent5">
                <a:lumMod val="60000"/>
                <a:lumOff val="40000"/>
              </a:schemeClr>
            </a:solidFill>
            <a:ln>
              <a:solidFill>
                <a:schemeClr val="tx1"/>
              </a:solidFill>
            </a:ln>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lIns="109915" tIns="0" rIns="109915" bIns="0" rtlCol="0" anchor="t">
              <a:noAutofit/>
            </a:bodyPr>
            <a:lstStyle/>
            <a:p>
              <a:pPr marL="425416" indent="-425416">
                <a:lnSpc>
                  <a:spcPts val="1069"/>
                </a:lnSpc>
                <a:spcBef>
                  <a:spcPts val="916"/>
                </a:spcBef>
                <a:spcAft>
                  <a:spcPts val="458"/>
                </a:spcAft>
              </a:pPr>
              <a:endParaRPr lang="en-US" altLang="ja-JP" sz="1832"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68" descr="１ 令和３年度に発⽣した災害を踏まえた修正&#10;　・ 災害時における氏名等公表による安否不明者の救助活動の効率化・円滑化&#10;　・ 危険が確認された盛土に対する是正指導等、盛⼟による災害の防⽌に向けた対応&#10;　・ 学校における消防団員等が参画した防災教育の推進等、適切な避難⾏動の促進&#10;&#10;&#10;２ 関連する法令の改正を踏まえた修正&#10;＜津波対策の推進に関する法律の改正＞&#10;　・ 津波対策におけるデジタル技術を活⽤した防災教育、訓練等の実施&#10;＜航空法施⾏規則の改正＞　&#10;　・ 都道府県による緊急⽤務空域の指定の依頼や同空域における無⼈航空機の&#10;　　⾶⾏許可申請に係る調整&#10;&#10;&#10;３ 最近の施策の進展等を踏まえた修正&#10;　・ 避難所における⾷物アレルギーへの配慮&#10;　・ 帰宅困難者対策とした一時滞在施設の確保への支援および事業者への働きかけ&#10;　・ 男女共同参画の視点を踏まえた活動体制の整備&#10;　・ 避難所等における再⽣可能エネルギーを活⽤した⾮常⽤発電設備等の整備&#10;　・ ⾃治体等の災害対応における先進技術の導⼊の促進" title="主な修正内容">
              <a:extLst>
                <a:ext uri="{FF2B5EF4-FFF2-40B4-BE49-F238E27FC236}">
                  <a16:creationId xmlns:a16="http://schemas.microsoft.com/office/drawing/2014/main" id="{D037D920-A0A5-492E-8B8D-BE6C7B5EFD29}"/>
                </a:ext>
              </a:extLst>
            </p:cNvPr>
            <p:cNvSpPr/>
            <p:nvPr/>
          </p:nvSpPr>
          <p:spPr>
            <a:xfrm>
              <a:off x="2721272" y="464068"/>
              <a:ext cx="3857960" cy="3929413"/>
            </a:xfrm>
            <a:prstGeom prst="roundRect">
              <a:avLst>
                <a:gd name="adj" fmla="val 2980"/>
              </a:avLst>
            </a:prstGeom>
            <a:solidFill>
              <a:schemeClr val="accent5">
                <a:lumMod val="60000"/>
                <a:lumOff val="40000"/>
              </a:schemeClr>
            </a:solidFill>
            <a:ln>
              <a:solidFill>
                <a:schemeClr val="tx1"/>
              </a:solidFill>
            </a:ln>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lIns="109915" tIns="0" rIns="109915" bIns="0" rtlCol="0" anchor="t">
              <a:noAutofit/>
            </a:bodyPr>
            <a:lstStyle/>
            <a:p>
              <a:pPr marL="425416" indent="-425416" algn="ctr">
                <a:lnSpc>
                  <a:spcPts val="1069"/>
                </a:lnSpc>
                <a:spcBef>
                  <a:spcPts val="916"/>
                </a:spcBef>
                <a:spcAft>
                  <a:spcPts val="458"/>
                </a:spcAft>
              </a:pPr>
              <a:endParaRPr lang="en-US" altLang="ja-JP" sz="1832"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68" descr="１ 令和３年度に発⽣した災害を踏まえた修正&#10;　・ 災害時における氏名等公表による安否不明者の救助活動の効率化・円滑化&#10;　・ 危険が確認された盛土に対する是正指導等、盛⼟による災害の防⽌に向けた対応&#10;　・ 学校における消防団員等が参画した防災教育の推進等、適切な避難⾏動の促進&#10;&#10;&#10;２ 関連する法令の改正を踏まえた修正&#10;＜津波対策の推進に関する法律の改正＞&#10;　・ 津波対策におけるデジタル技術を活⽤した防災教育、訓練等の実施&#10;＜航空法施⾏規則の改正＞　&#10;　・ 都道府県による緊急⽤務空域の指定の依頼や同空域における無⼈航空機の&#10;　　⾶⾏許可申請に係る調整&#10;&#10;&#10;３ 最近の施策の進展等を踏まえた修正&#10;　・ 避難所における⾷物アレルギーへの配慮&#10;　・ 帰宅困難者対策とした一時滞在施設の確保への支援および事業者への働きかけ&#10;　・ 男女共同参画の視点を踏まえた活動体制の整備&#10;　・ 避難所等における再⽣可能エネルギーを活⽤した⾮常⽤発電設備等の整備&#10;　・ ⾃治体等の災害対応における先進技術の導⼊の促進" title="主な修正内容">
              <a:extLst>
                <a:ext uri="{FF2B5EF4-FFF2-40B4-BE49-F238E27FC236}">
                  <a16:creationId xmlns:a16="http://schemas.microsoft.com/office/drawing/2014/main" id="{4F7D9471-1934-4007-83D5-845B1395215F}"/>
                </a:ext>
              </a:extLst>
            </p:cNvPr>
            <p:cNvSpPr/>
            <p:nvPr/>
          </p:nvSpPr>
          <p:spPr>
            <a:xfrm>
              <a:off x="6666573" y="464068"/>
              <a:ext cx="3132000" cy="3929413"/>
            </a:xfrm>
            <a:prstGeom prst="roundRect">
              <a:avLst>
                <a:gd name="adj" fmla="val 2980"/>
              </a:avLst>
            </a:prstGeom>
            <a:solidFill>
              <a:schemeClr val="accent5">
                <a:lumMod val="60000"/>
                <a:lumOff val="40000"/>
              </a:schemeClr>
            </a:solidFill>
            <a:ln>
              <a:solidFill>
                <a:schemeClr val="tx1"/>
              </a:solidFill>
            </a:ln>
            <a:effectLst>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lIns="109915" tIns="0" rIns="109915" bIns="0" rtlCol="0" anchor="t">
              <a:noAutofit/>
            </a:bodyPr>
            <a:lstStyle/>
            <a:p>
              <a:pPr marL="425416" indent="-425416" algn="r">
                <a:lnSpc>
                  <a:spcPts val="1069"/>
                </a:lnSpc>
                <a:spcBef>
                  <a:spcPts val="916"/>
                </a:spcBef>
                <a:spcAft>
                  <a:spcPts val="458"/>
                </a:spcAft>
              </a:pPr>
              <a:endParaRPr lang="en-US" altLang="ja-JP" sz="1832"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スクロール: 横 25">
              <a:extLst>
                <a:ext uri="{FF2B5EF4-FFF2-40B4-BE49-F238E27FC236}">
                  <a16:creationId xmlns:a16="http://schemas.microsoft.com/office/drawing/2014/main" id="{6421ED52-3E0D-4B35-93AE-2EC2D370C507}"/>
                </a:ext>
              </a:extLst>
            </p:cNvPr>
            <p:cNvSpPr/>
            <p:nvPr/>
          </p:nvSpPr>
          <p:spPr>
            <a:xfrm>
              <a:off x="64754" y="397589"/>
              <a:ext cx="1432560" cy="342900"/>
            </a:xfrm>
            <a:prstGeom prst="horizontalScroll">
              <a:avLst>
                <a:gd name="adj" fmla="val 1622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32" b="1" dirty="0">
                  <a:solidFill>
                    <a:schemeClr val="tx1"/>
                  </a:solidFill>
                  <a:latin typeface="Meiryo UI" panose="020B0604030504040204" pitchFamily="50" charset="-128"/>
                  <a:ea typeface="Meiryo UI" panose="020B0604030504040204" pitchFamily="50" charset="-128"/>
                </a:rPr>
                <a:t>①受援・応援体制</a:t>
              </a:r>
            </a:p>
          </p:txBody>
        </p:sp>
        <p:sp>
          <p:nvSpPr>
            <p:cNvPr id="41" name="スクロール: 横 40">
              <a:extLst>
                <a:ext uri="{FF2B5EF4-FFF2-40B4-BE49-F238E27FC236}">
                  <a16:creationId xmlns:a16="http://schemas.microsoft.com/office/drawing/2014/main" id="{86A5F365-EAF4-4043-A35E-118EABE7C268}"/>
                </a:ext>
              </a:extLst>
            </p:cNvPr>
            <p:cNvSpPr/>
            <p:nvPr/>
          </p:nvSpPr>
          <p:spPr>
            <a:xfrm>
              <a:off x="2697573" y="397589"/>
              <a:ext cx="1432560" cy="342900"/>
            </a:xfrm>
            <a:prstGeom prst="horizontalScroll">
              <a:avLst>
                <a:gd name="adj" fmla="val 1622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32" b="1" dirty="0">
                  <a:solidFill>
                    <a:schemeClr val="tx1"/>
                  </a:solidFill>
                  <a:latin typeface="Meiryo UI" panose="020B0604030504040204" pitchFamily="50" charset="-128"/>
                  <a:ea typeface="Meiryo UI" panose="020B0604030504040204" pitchFamily="50" charset="-128"/>
                </a:rPr>
                <a:t>②避難所運営</a:t>
              </a:r>
            </a:p>
          </p:txBody>
        </p:sp>
        <p:sp>
          <p:nvSpPr>
            <p:cNvPr id="42" name="スクロール: 横 41">
              <a:extLst>
                <a:ext uri="{FF2B5EF4-FFF2-40B4-BE49-F238E27FC236}">
                  <a16:creationId xmlns:a16="http://schemas.microsoft.com/office/drawing/2014/main" id="{581229E3-1F2F-4F85-ACAF-AEF5E208E97F}"/>
                </a:ext>
              </a:extLst>
            </p:cNvPr>
            <p:cNvSpPr/>
            <p:nvPr/>
          </p:nvSpPr>
          <p:spPr>
            <a:xfrm>
              <a:off x="6641420" y="397589"/>
              <a:ext cx="1573703" cy="342900"/>
            </a:xfrm>
            <a:prstGeom prst="horizontalScroll">
              <a:avLst>
                <a:gd name="adj" fmla="val 1622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32" b="1" dirty="0">
                  <a:solidFill>
                    <a:schemeClr val="tx1"/>
                  </a:solidFill>
                  <a:latin typeface="Meiryo UI" panose="020B0604030504040204" pitchFamily="50" charset="-128"/>
                  <a:ea typeface="Meiryo UI" panose="020B0604030504040204" pitchFamily="50" charset="-128"/>
                </a:rPr>
                <a:t>③健康・医療・福祉</a:t>
              </a:r>
            </a:p>
          </p:txBody>
        </p:sp>
        <p:sp>
          <p:nvSpPr>
            <p:cNvPr id="43" name="スクロール: 横 42">
              <a:extLst>
                <a:ext uri="{FF2B5EF4-FFF2-40B4-BE49-F238E27FC236}">
                  <a16:creationId xmlns:a16="http://schemas.microsoft.com/office/drawing/2014/main" id="{C2335F91-FC3E-4D8C-ABE6-BFFE48494CBD}"/>
                </a:ext>
              </a:extLst>
            </p:cNvPr>
            <p:cNvSpPr/>
            <p:nvPr/>
          </p:nvSpPr>
          <p:spPr>
            <a:xfrm>
              <a:off x="7848853" y="4436917"/>
              <a:ext cx="1949720" cy="342900"/>
            </a:xfrm>
            <a:prstGeom prst="horizontalScroll">
              <a:avLst>
                <a:gd name="adj" fmla="val 1622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32" b="1" dirty="0">
                  <a:solidFill>
                    <a:schemeClr val="tx1"/>
                  </a:solidFill>
                  <a:latin typeface="Meiryo UI" panose="020B0604030504040204" pitchFamily="50" charset="-128"/>
                  <a:ea typeface="Meiryo UI" panose="020B0604030504040204" pitchFamily="50" charset="-128"/>
                </a:rPr>
                <a:t>⑤生活再建・インフラ復旧</a:t>
              </a:r>
            </a:p>
          </p:txBody>
        </p:sp>
        <p:sp>
          <p:nvSpPr>
            <p:cNvPr id="48" name="スクロール: 横 47">
              <a:extLst>
                <a:ext uri="{FF2B5EF4-FFF2-40B4-BE49-F238E27FC236}">
                  <a16:creationId xmlns:a16="http://schemas.microsoft.com/office/drawing/2014/main" id="{F933404B-EA0B-46DF-81DA-2A66775D58A6}"/>
                </a:ext>
              </a:extLst>
            </p:cNvPr>
            <p:cNvSpPr/>
            <p:nvPr/>
          </p:nvSpPr>
          <p:spPr>
            <a:xfrm>
              <a:off x="64754" y="4444441"/>
              <a:ext cx="1822790" cy="342900"/>
            </a:xfrm>
            <a:prstGeom prst="horizontalScroll">
              <a:avLst>
                <a:gd name="adj" fmla="val 16224"/>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32" b="1" dirty="0">
                  <a:solidFill>
                    <a:schemeClr val="tx1"/>
                  </a:solidFill>
                  <a:latin typeface="Meiryo UI" panose="020B0604030504040204" pitchFamily="50" charset="-128"/>
                  <a:ea typeface="Meiryo UI" panose="020B0604030504040204" pitchFamily="50" charset="-128"/>
                </a:rPr>
                <a:t>④物資調達・輸送・管理</a:t>
              </a:r>
            </a:p>
          </p:txBody>
        </p:sp>
      </p:grpSp>
      <p:sp>
        <p:nvSpPr>
          <p:cNvPr id="99" name="正方形/長方形 98">
            <a:extLst>
              <a:ext uri="{FF2B5EF4-FFF2-40B4-BE49-F238E27FC236}">
                <a16:creationId xmlns:a16="http://schemas.microsoft.com/office/drawing/2014/main" id="{13291541-8E82-4A30-8449-9FEADDFC7AAC}"/>
              </a:ext>
            </a:extLst>
          </p:cNvPr>
          <p:cNvSpPr/>
          <p:nvPr/>
        </p:nvSpPr>
        <p:spPr>
          <a:xfrm>
            <a:off x="-48400" y="69556"/>
            <a:ext cx="15170924" cy="583087"/>
          </a:xfrm>
          <a:prstGeom prst="rect">
            <a:avLst/>
          </a:prstGeom>
          <a:solidFill>
            <a:srgbClr val="002060"/>
          </a:solidFill>
          <a:ln/>
          <a:effectLst>
            <a:softEdge rad="25400"/>
          </a:effectLst>
        </p:spPr>
        <p:style>
          <a:lnRef idx="0">
            <a:schemeClr val="dk1"/>
          </a:lnRef>
          <a:fillRef idx="3">
            <a:schemeClr val="dk1"/>
          </a:fillRef>
          <a:effectRef idx="3">
            <a:schemeClr val="dk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b="1" dirty="0">
                <a:solidFill>
                  <a:schemeClr val="bg1"/>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令和６年能登半島地震の振り返りを踏まえた新・大阪府地震防災アクションプランの修正概要</a:t>
            </a:r>
          </a:p>
        </p:txBody>
      </p:sp>
      <p:sp>
        <p:nvSpPr>
          <p:cNvPr id="212" name="正方形/長方形 211">
            <a:extLst>
              <a:ext uri="{FF2B5EF4-FFF2-40B4-BE49-F238E27FC236}">
                <a16:creationId xmlns:a16="http://schemas.microsoft.com/office/drawing/2014/main" id="{25881FC0-B3CE-4495-BE35-0393CF449BE4}"/>
              </a:ext>
            </a:extLst>
          </p:cNvPr>
          <p:cNvSpPr/>
          <p:nvPr/>
        </p:nvSpPr>
        <p:spPr>
          <a:xfrm>
            <a:off x="211802" y="1143774"/>
            <a:ext cx="3654519" cy="2845553"/>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213" name="正方形/長方形 212">
            <a:extLst>
              <a:ext uri="{FF2B5EF4-FFF2-40B4-BE49-F238E27FC236}">
                <a16:creationId xmlns:a16="http://schemas.microsoft.com/office/drawing/2014/main" id="{21AB17C1-BE3F-42F0-AB9E-EB82CC2E5623}"/>
              </a:ext>
            </a:extLst>
          </p:cNvPr>
          <p:cNvSpPr/>
          <p:nvPr/>
        </p:nvSpPr>
        <p:spPr>
          <a:xfrm>
            <a:off x="346354" y="1827296"/>
            <a:ext cx="3419585" cy="2027234"/>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宿泊候補地リストの作成や執務スペースの準備、通信環境の確保（府受援計画の充実による受援力の向上）</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№４９</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受援計画策定の手引きの充実等による市町村支援</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№１００</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p:txBody>
      </p:sp>
      <p:sp>
        <p:nvSpPr>
          <p:cNvPr id="214" name="角丸四角形 212">
            <a:extLst>
              <a:ext uri="{FF2B5EF4-FFF2-40B4-BE49-F238E27FC236}">
                <a16:creationId xmlns:a16="http://schemas.microsoft.com/office/drawing/2014/main" id="{17C3EA8E-04F8-41CF-BF2D-8074D0B9DCA0}"/>
              </a:ext>
            </a:extLst>
          </p:cNvPr>
          <p:cNvSpPr/>
          <p:nvPr/>
        </p:nvSpPr>
        <p:spPr>
          <a:xfrm>
            <a:off x="285930" y="1205852"/>
            <a:ext cx="2560450"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応援者の生活環境・支援活動環境の確保</a:t>
            </a:r>
          </a:p>
        </p:txBody>
      </p:sp>
      <p:sp>
        <p:nvSpPr>
          <p:cNvPr id="215" name="正方形/長方形 214">
            <a:extLst>
              <a:ext uri="{FF2B5EF4-FFF2-40B4-BE49-F238E27FC236}">
                <a16:creationId xmlns:a16="http://schemas.microsoft.com/office/drawing/2014/main" id="{4D9CFCA6-3F2D-4D88-8E27-50F4E9AEB3F6}"/>
              </a:ext>
            </a:extLst>
          </p:cNvPr>
          <p:cNvSpPr/>
          <p:nvPr/>
        </p:nvSpPr>
        <p:spPr>
          <a:xfrm>
            <a:off x="285928" y="1365153"/>
            <a:ext cx="3580393" cy="465293"/>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応援団体側では宿泊地の確保が難しい</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応援団体用の執務スペースや、現地情報（道路情報等）の提供が必要</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ja-JP" altLang="en-US"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20" name="正方形/長方形 219">
            <a:extLst>
              <a:ext uri="{FF2B5EF4-FFF2-40B4-BE49-F238E27FC236}">
                <a16:creationId xmlns:a16="http://schemas.microsoft.com/office/drawing/2014/main" id="{DE4BBEBC-8D04-4841-A6B9-F3E88734A9AF}"/>
              </a:ext>
            </a:extLst>
          </p:cNvPr>
          <p:cNvSpPr/>
          <p:nvPr/>
        </p:nvSpPr>
        <p:spPr>
          <a:xfrm>
            <a:off x="211802" y="4085607"/>
            <a:ext cx="3654519" cy="2443070"/>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221" name="正方形/長方形 220">
            <a:extLst>
              <a:ext uri="{FF2B5EF4-FFF2-40B4-BE49-F238E27FC236}">
                <a16:creationId xmlns:a16="http://schemas.microsoft.com/office/drawing/2014/main" id="{40791CBE-5F04-4C38-B9A6-A0E126B61519}"/>
              </a:ext>
            </a:extLst>
          </p:cNvPr>
          <p:cNvSpPr/>
          <p:nvPr/>
        </p:nvSpPr>
        <p:spPr>
          <a:xfrm>
            <a:off x="346354" y="5101172"/>
            <a:ext cx="3419585" cy="1369081"/>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男女ともに活動するための配慮事項の整理（府受援計画の充実による受援力の向上）</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№４９</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受援計画策定の手引きの充実等による市町村支援</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№１００</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災害マネジメント総括支援員の増員に向けた働きかけ</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96】</a:t>
            </a:r>
          </a:p>
          <a:p>
            <a:pPr marL="164873" indent="-164873">
              <a:lnSpc>
                <a:spcPts val="1069"/>
              </a:lnSpc>
              <a:buFont typeface="Wingdings" panose="05000000000000000000" pitchFamily="2" charset="2"/>
              <a:buChar char="ü"/>
            </a:pPr>
            <a:r>
              <a:rPr lang="en-US" altLang="ja-JP" sz="1069" dirty="0">
                <a:solidFill>
                  <a:schemeClr val="tx1"/>
                </a:solidFill>
                <a:latin typeface="UD デジタル 教科書体 NK-R" panose="02020400000000000000" pitchFamily="18" charset="-128"/>
                <a:ea typeface="UD デジタル 教科書体 NK-R" panose="02020400000000000000" pitchFamily="18" charset="-128"/>
              </a:rPr>
              <a:t>WEB</a:t>
            </a: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会議等の活用による市町村との定期的な情報交換の実施（災害発生時）</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100】</a:t>
            </a:r>
          </a:p>
        </p:txBody>
      </p:sp>
      <p:sp>
        <p:nvSpPr>
          <p:cNvPr id="222" name="角丸四角形 212">
            <a:extLst>
              <a:ext uri="{FF2B5EF4-FFF2-40B4-BE49-F238E27FC236}">
                <a16:creationId xmlns:a16="http://schemas.microsoft.com/office/drawing/2014/main" id="{2EF415E2-B35C-4A9D-8815-E3AD92A4F0E5}"/>
              </a:ext>
            </a:extLst>
          </p:cNvPr>
          <p:cNvSpPr/>
          <p:nvPr/>
        </p:nvSpPr>
        <p:spPr>
          <a:xfrm>
            <a:off x="285930" y="4147685"/>
            <a:ext cx="1877027"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先を見据えた受援体制の確立</a:t>
            </a:r>
          </a:p>
        </p:txBody>
      </p:sp>
      <p:sp>
        <p:nvSpPr>
          <p:cNvPr id="223" name="正方形/長方形 222">
            <a:extLst>
              <a:ext uri="{FF2B5EF4-FFF2-40B4-BE49-F238E27FC236}">
                <a16:creationId xmlns:a16="http://schemas.microsoft.com/office/drawing/2014/main" id="{2D4E260E-E96C-405A-871A-40607EB388E2}"/>
              </a:ext>
            </a:extLst>
          </p:cNvPr>
          <p:cNvSpPr/>
          <p:nvPr/>
        </p:nvSpPr>
        <p:spPr>
          <a:xfrm>
            <a:off x="285928" y="4306985"/>
            <a:ext cx="3580393" cy="749287"/>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受援のための準備の不足</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069"/>
              </a:lnSpc>
            </a:pPr>
            <a:r>
              <a:rPr lang="en-US" altLang="ja-JP" sz="1069"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（依頼する業務、必要人員や職種などの整理）</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男女ともに活動できる環境の整備</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支援作業全般を取りまとめる専門部隊やリーダが必要</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府と市町村・支援団体と連携した災害対応が重要</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ja-JP" altLang="en-US"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26" name="正方形/長方形 225">
            <a:extLst>
              <a:ext uri="{FF2B5EF4-FFF2-40B4-BE49-F238E27FC236}">
                <a16:creationId xmlns:a16="http://schemas.microsoft.com/office/drawing/2014/main" id="{9BB499F7-6A83-42A7-B484-0D821931DFCC}"/>
              </a:ext>
            </a:extLst>
          </p:cNvPr>
          <p:cNvSpPr/>
          <p:nvPr/>
        </p:nvSpPr>
        <p:spPr>
          <a:xfrm>
            <a:off x="232479" y="6535173"/>
            <a:ext cx="3692887" cy="217610"/>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en-US" altLang="ja-JP" sz="1069"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応援人員の確保と派遣ルールについては、他計画等で対応</a:t>
            </a:r>
          </a:p>
        </p:txBody>
      </p:sp>
      <p:sp>
        <p:nvSpPr>
          <p:cNvPr id="227" name="正方形/長方形 226">
            <a:extLst>
              <a:ext uri="{FF2B5EF4-FFF2-40B4-BE49-F238E27FC236}">
                <a16:creationId xmlns:a16="http://schemas.microsoft.com/office/drawing/2014/main" id="{955B7DCA-4C5A-4F00-9734-A176C1A5FAF5}"/>
              </a:ext>
            </a:extLst>
          </p:cNvPr>
          <p:cNvSpPr/>
          <p:nvPr/>
        </p:nvSpPr>
        <p:spPr>
          <a:xfrm>
            <a:off x="4226994" y="1143778"/>
            <a:ext cx="2881369" cy="1787246"/>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229" name="角丸四角形 212">
            <a:extLst>
              <a:ext uri="{FF2B5EF4-FFF2-40B4-BE49-F238E27FC236}">
                <a16:creationId xmlns:a16="http://schemas.microsoft.com/office/drawing/2014/main" id="{C8030CF4-7A1D-4021-B96E-A7C0E6DA4190}"/>
              </a:ext>
            </a:extLst>
          </p:cNvPr>
          <p:cNvSpPr/>
          <p:nvPr/>
        </p:nvSpPr>
        <p:spPr>
          <a:xfrm>
            <a:off x="4301121" y="1205852"/>
            <a:ext cx="1404926"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避難所の円滑な運営</a:t>
            </a:r>
          </a:p>
        </p:txBody>
      </p:sp>
      <p:sp>
        <p:nvSpPr>
          <p:cNvPr id="230" name="正方形/長方形 229">
            <a:extLst>
              <a:ext uri="{FF2B5EF4-FFF2-40B4-BE49-F238E27FC236}">
                <a16:creationId xmlns:a16="http://schemas.microsoft.com/office/drawing/2014/main" id="{05A6DE3F-640D-406A-8E01-9A5AC3098EF3}"/>
              </a:ext>
            </a:extLst>
          </p:cNvPr>
          <p:cNvSpPr/>
          <p:nvPr/>
        </p:nvSpPr>
        <p:spPr>
          <a:xfrm>
            <a:off x="4252651" y="1365154"/>
            <a:ext cx="2824498" cy="731090"/>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避難所運営体制の構築が重要（自主運営化、活動団体との連携、業務の役割分担等）</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男女双方の視点など、様々な避難者に配慮した避難所運営（子ども、要配慮者、外国人、ペット同行等）</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Arial" panose="020B0604020202020204" pitchFamily="34" charset="0"/>
              <a:buChar char="•"/>
            </a:pP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ja-JP" altLang="en-US"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44" name="正方形/長方形 243">
            <a:extLst>
              <a:ext uri="{FF2B5EF4-FFF2-40B4-BE49-F238E27FC236}">
                <a16:creationId xmlns:a16="http://schemas.microsoft.com/office/drawing/2014/main" id="{5505E223-3E44-4209-9F63-2228D202C258}"/>
              </a:ext>
            </a:extLst>
          </p:cNvPr>
          <p:cNvSpPr/>
          <p:nvPr/>
        </p:nvSpPr>
        <p:spPr>
          <a:xfrm>
            <a:off x="4226992" y="2927857"/>
            <a:ext cx="5780084" cy="2775717"/>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246" name="角丸四角形 212">
            <a:extLst>
              <a:ext uri="{FF2B5EF4-FFF2-40B4-BE49-F238E27FC236}">
                <a16:creationId xmlns:a16="http://schemas.microsoft.com/office/drawing/2014/main" id="{0434DD0E-DBBB-415B-9596-8F7F256D5794}"/>
              </a:ext>
            </a:extLst>
          </p:cNvPr>
          <p:cNvSpPr/>
          <p:nvPr/>
        </p:nvSpPr>
        <p:spPr>
          <a:xfrm>
            <a:off x="4301121" y="3027023"/>
            <a:ext cx="1746639"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避難所生活の</a:t>
            </a:r>
            <a:r>
              <a:rPr lang="en-US" altLang="ja-JP"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QOL</a:t>
            </a:r>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の向上</a:t>
            </a:r>
          </a:p>
        </p:txBody>
      </p:sp>
      <p:sp>
        <p:nvSpPr>
          <p:cNvPr id="247" name="正方形/長方形 246">
            <a:extLst>
              <a:ext uri="{FF2B5EF4-FFF2-40B4-BE49-F238E27FC236}">
                <a16:creationId xmlns:a16="http://schemas.microsoft.com/office/drawing/2014/main" id="{A6B17462-1086-4C2F-89E7-5873EDAF6A1C}"/>
              </a:ext>
            </a:extLst>
          </p:cNvPr>
          <p:cNvSpPr/>
          <p:nvPr/>
        </p:nvSpPr>
        <p:spPr>
          <a:xfrm>
            <a:off x="4301119" y="3196318"/>
            <a:ext cx="5578935" cy="488346"/>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トイレ環境や通信環境の改善、プライバシー空間やベットの確保が重要</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感染症・食中毒への対策</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男女双方の視点を踏まえた防災リーダーやボランティア人材の育成が重要</a:t>
            </a:r>
          </a:p>
        </p:txBody>
      </p:sp>
      <p:sp>
        <p:nvSpPr>
          <p:cNvPr id="250" name="正方形/長方形 249">
            <a:extLst>
              <a:ext uri="{FF2B5EF4-FFF2-40B4-BE49-F238E27FC236}">
                <a16:creationId xmlns:a16="http://schemas.microsoft.com/office/drawing/2014/main" id="{889350A2-590C-4244-9C17-136E49EEA059}"/>
              </a:ext>
            </a:extLst>
          </p:cNvPr>
          <p:cNvSpPr/>
          <p:nvPr/>
        </p:nvSpPr>
        <p:spPr>
          <a:xfrm>
            <a:off x="4361544" y="3655439"/>
            <a:ext cx="5425610" cy="1996604"/>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0"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災害用トイレ等、大規模災害時における備蓄方針の改定による備蓄物資の充実</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5</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０</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栄養バランスを考慮した食事（副食）の確保、炊き出しセットの確保、温かい食事の提供（キッチンカー等）</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5</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０</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夜間のトイレ利用等の防犯面の配慮、パーテーション等によるプライバシー空間の確保、民間企業と連携した</a:t>
            </a:r>
            <a:r>
              <a:rPr lang="en-US" altLang="ja-JP" sz="1069" dirty="0" err="1">
                <a:solidFill>
                  <a:schemeClr val="tx1"/>
                </a:solidFill>
                <a:latin typeface="UD デジタル 教科書体 NK-R" panose="02020400000000000000" pitchFamily="18" charset="-128"/>
                <a:ea typeface="UD デジタル 教科書体 NK-R" panose="02020400000000000000" pitchFamily="18" charset="-128"/>
              </a:rPr>
              <a:t>WiFi</a:t>
            </a: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活用の検討、冬季・夏季への対応、感染症等への対応の整理（避難所運営マニュアル作成指針の充実と周知）</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5</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４</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ボランティアへの研修の実施や専門ボランティアのさらなる確保</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75】</a:t>
            </a: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男女双方の視点を踏まえた防災リーダーの育成強化</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№２２</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p:txBody>
      </p:sp>
      <p:sp>
        <p:nvSpPr>
          <p:cNvPr id="254" name="正方形/長方形 253">
            <a:extLst>
              <a:ext uri="{FF2B5EF4-FFF2-40B4-BE49-F238E27FC236}">
                <a16:creationId xmlns:a16="http://schemas.microsoft.com/office/drawing/2014/main" id="{4F6D0DE7-FDE8-4689-9631-AF22777C678B}"/>
              </a:ext>
            </a:extLst>
          </p:cNvPr>
          <p:cNvSpPr/>
          <p:nvPr/>
        </p:nvSpPr>
        <p:spPr>
          <a:xfrm>
            <a:off x="4226992" y="5768862"/>
            <a:ext cx="5720011" cy="931937"/>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255" name="角丸四角形 212">
            <a:extLst>
              <a:ext uri="{FF2B5EF4-FFF2-40B4-BE49-F238E27FC236}">
                <a16:creationId xmlns:a16="http://schemas.microsoft.com/office/drawing/2014/main" id="{A62F6340-BDDF-45FD-99EE-528C31FB94AB}"/>
              </a:ext>
            </a:extLst>
          </p:cNvPr>
          <p:cNvSpPr/>
          <p:nvPr/>
        </p:nvSpPr>
        <p:spPr>
          <a:xfrm>
            <a:off x="4301120" y="5815735"/>
            <a:ext cx="2050786"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避難所開設・集約ルールの設定</a:t>
            </a:r>
          </a:p>
        </p:txBody>
      </p:sp>
      <p:sp>
        <p:nvSpPr>
          <p:cNvPr id="256" name="正方形/長方形 255">
            <a:extLst>
              <a:ext uri="{FF2B5EF4-FFF2-40B4-BE49-F238E27FC236}">
                <a16:creationId xmlns:a16="http://schemas.microsoft.com/office/drawing/2014/main" id="{BE01A1DC-3E0A-4C60-B3D2-ED59AEC29160}"/>
              </a:ext>
            </a:extLst>
          </p:cNvPr>
          <p:cNvSpPr/>
          <p:nvPr/>
        </p:nvSpPr>
        <p:spPr>
          <a:xfrm>
            <a:off x="4300761" y="5965100"/>
            <a:ext cx="4563458" cy="225279"/>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状況に則した避難所レイアウト設定や避難所配置の最適化が必要</a:t>
            </a:r>
          </a:p>
        </p:txBody>
      </p:sp>
      <p:sp>
        <p:nvSpPr>
          <p:cNvPr id="257" name="正方形/長方形 256">
            <a:extLst>
              <a:ext uri="{FF2B5EF4-FFF2-40B4-BE49-F238E27FC236}">
                <a16:creationId xmlns:a16="http://schemas.microsoft.com/office/drawing/2014/main" id="{14731801-BDF9-4F99-9070-711454F9B956}"/>
              </a:ext>
            </a:extLst>
          </p:cNvPr>
          <p:cNvSpPr/>
          <p:nvPr/>
        </p:nvSpPr>
        <p:spPr>
          <a:xfrm>
            <a:off x="4361544" y="6144300"/>
            <a:ext cx="5425610" cy="495086"/>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避難所レイアウトや閉鎖集約に関する整理（避難所運営マニュアル作成指針の充実と周知）や二次避難所等の確保と運用ルールの検討</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5</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４</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p:txBody>
      </p:sp>
      <p:sp>
        <p:nvSpPr>
          <p:cNvPr id="258" name="正方形/長方形 257">
            <a:extLst>
              <a:ext uri="{FF2B5EF4-FFF2-40B4-BE49-F238E27FC236}">
                <a16:creationId xmlns:a16="http://schemas.microsoft.com/office/drawing/2014/main" id="{74F1D4D0-D87F-48F4-BB52-856303568E03}"/>
              </a:ext>
            </a:extLst>
          </p:cNvPr>
          <p:cNvSpPr/>
          <p:nvPr/>
        </p:nvSpPr>
        <p:spPr>
          <a:xfrm>
            <a:off x="371526" y="2870568"/>
            <a:ext cx="2860754" cy="860334"/>
          </a:xfrm>
          <a:prstGeom prst="rect">
            <a:avLst/>
          </a:prstGeom>
          <a:solidFill>
            <a:schemeClr val="bg1"/>
          </a:solidFill>
          <a:ln w="0">
            <a:solidFill>
              <a:schemeClr val="tx1"/>
            </a:solidFill>
          </a:ln>
          <a:effectLst>
            <a:innerShdw blurRad="50800">
              <a:srgbClr val="FF0000"/>
            </a:innerShdw>
          </a:effectLst>
        </p:spPr>
        <p:style>
          <a:lnRef idx="2">
            <a:schemeClr val="accent1">
              <a:shade val="50000"/>
            </a:schemeClr>
          </a:lnRef>
          <a:fillRef idx="1">
            <a:schemeClr val="accent1"/>
          </a:fillRef>
          <a:effectRef idx="0">
            <a:schemeClr val="accent1"/>
          </a:effectRef>
          <a:fontRef idx="minor">
            <a:schemeClr val="lt1"/>
          </a:fontRef>
        </p:style>
        <p:txBody>
          <a:bodyPr lIns="27479" tIns="109915" bIns="54958" rtlCol="0" anchor="t"/>
          <a:lstStyle/>
          <a:p>
            <a:pPr marL="164873" lvl="1"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衛星通信の導入による通信環境の整備、及び携帯電話基地局の強靭化</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31】</a:t>
            </a:r>
          </a:p>
          <a:p>
            <a:pPr marL="164873" lvl="1"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国防災情報システム</a:t>
            </a:r>
            <a:r>
              <a:rPr lang="en-US" altLang="ja-JP" sz="1069" dirty="0">
                <a:solidFill>
                  <a:schemeClr val="tx1"/>
                </a:solidFill>
                <a:latin typeface="UD デジタル 教科書体 NK-R" panose="02020400000000000000" pitchFamily="18" charset="-128"/>
                <a:ea typeface="UD デジタル 教科書体 NK-R" panose="02020400000000000000" pitchFamily="18" charset="-128"/>
              </a:rPr>
              <a:t>SOBO-WEB</a:t>
            </a: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運用開始への対応</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31】</a:t>
            </a:r>
          </a:p>
          <a:p>
            <a:pPr marL="164873" lvl="1"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ドローンの活用検討</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№７４</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endParaRPr lang="ja-JP" altLang="en-US" sz="1069" dirty="0">
              <a:solidFill>
                <a:srgbClr val="0000FF"/>
              </a:solidFill>
              <a:latin typeface="UD デジタル 教科書体 NK-R" panose="02020400000000000000" pitchFamily="18" charset="-128"/>
              <a:ea typeface="UD デジタル 教科書体 NK-R" panose="02020400000000000000" pitchFamily="18" charset="-128"/>
            </a:endParaRPr>
          </a:p>
        </p:txBody>
      </p:sp>
      <p:sp>
        <p:nvSpPr>
          <p:cNvPr id="259" name="スクロール: 横 258">
            <a:extLst>
              <a:ext uri="{FF2B5EF4-FFF2-40B4-BE49-F238E27FC236}">
                <a16:creationId xmlns:a16="http://schemas.microsoft.com/office/drawing/2014/main" id="{E9EF5953-7F25-443D-BC1E-A687633EF8B3}"/>
              </a:ext>
            </a:extLst>
          </p:cNvPr>
          <p:cNvSpPr/>
          <p:nvPr/>
        </p:nvSpPr>
        <p:spPr>
          <a:xfrm>
            <a:off x="362998" y="2724391"/>
            <a:ext cx="1921645" cy="220386"/>
          </a:xfrm>
          <a:prstGeom prst="horizontalScroll">
            <a:avLst>
              <a:gd name="adj" fmla="val 16224"/>
            </a:avLst>
          </a:prstGeom>
          <a:solidFill>
            <a:srgbClr val="FFCCFF"/>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69" b="1" dirty="0">
                <a:solidFill>
                  <a:schemeClr val="tx1"/>
                </a:solidFill>
                <a:latin typeface="Meiryo UI" panose="020B0604030504040204" pitchFamily="50" charset="-128"/>
                <a:ea typeface="Meiryo UI" panose="020B0604030504040204" pitchFamily="50" charset="-128"/>
              </a:rPr>
              <a:t>⑥防災</a:t>
            </a:r>
            <a:r>
              <a:rPr lang="en-US" altLang="ja-JP" sz="1069" b="1" dirty="0">
                <a:solidFill>
                  <a:schemeClr val="tx1"/>
                </a:solidFill>
                <a:latin typeface="Meiryo UI" panose="020B0604030504040204" pitchFamily="50" charset="-128"/>
                <a:ea typeface="Meiryo UI" panose="020B0604030504040204" pitchFamily="50" charset="-128"/>
              </a:rPr>
              <a:t>DX</a:t>
            </a:r>
            <a:r>
              <a:rPr lang="ja-JP" altLang="en-US" sz="1069" b="1" dirty="0">
                <a:solidFill>
                  <a:schemeClr val="tx1"/>
                </a:solidFill>
                <a:latin typeface="Meiryo UI" panose="020B0604030504040204" pitchFamily="50" charset="-128"/>
                <a:ea typeface="Meiryo UI" panose="020B0604030504040204" pitchFamily="50" charset="-128"/>
              </a:rPr>
              <a:t>・新技術の活用検討</a:t>
            </a:r>
          </a:p>
        </p:txBody>
      </p:sp>
      <p:sp>
        <p:nvSpPr>
          <p:cNvPr id="262" name="正方形/長方形 261">
            <a:extLst>
              <a:ext uri="{FF2B5EF4-FFF2-40B4-BE49-F238E27FC236}">
                <a16:creationId xmlns:a16="http://schemas.microsoft.com/office/drawing/2014/main" id="{62B24F7C-94B5-4931-847D-BB897426C7D3}"/>
              </a:ext>
            </a:extLst>
          </p:cNvPr>
          <p:cNvSpPr/>
          <p:nvPr/>
        </p:nvSpPr>
        <p:spPr>
          <a:xfrm>
            <a:off x="10267610" y="1118376"/>
            <a:ext cx="4637585" cy="1154583"/>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263" name="角丸四角形 212">
            <a:extLst>
              <a:ext uri="{FF2B5EF4-FFF2-40B4-BE49-F238E27FC236}">
                <a16:creationId xmlns:a16="http://schemas.microsoft.com/office/drawing/2014/main" id="{7E4FF666-C75F-4E7B-A622-86BCE84D3593}"/>
              </a:ext>
            </a:extLst>
          </p:cNvPr>
          <p:cNvSpPr/>
          <p:nvPr/>
        </p:nvSpPr>
        <p:spPr>
          <a:xfrm>
            <a:off x="10341740" y="1161402"/>
            <a:ext cx="2081996"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長期避難者の健康へのサポート</a:t>
            </a:r>
          </a:p>
        </p:txBody>
      </p:sp>
      <p:sp>
        <p:nvSpPr>
          <p:cNvPr id="264" name="正方形/長方形 263">
            <a:extLst>
              <a:ext uri="{FF2B5EF4-FFF2-40B4-BE49-F238E27FC236}">
                <a16:creationId xmlns:a16="http://schemas.microsoft.com/office/drawing/2014/main" id="{519EB344-B5F7-4A04-A769-03AF0F666FCB}"/>
              </a:ext>
            </a:extLst>
          </p:cNvPr>
          <p:cNvSpPr/>
          <p:nvPr/>
        </p:nvSpPr>
        <p:spPr>
          <a:xfrm>
            <a:off x="10341736" y="1295304"/>
            <a:ext cx="4563458" cy="324238"/>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避難生活の長期化により、</a:t>
            </a:r>
            <a:r>
              <a:rPr lang="en-US" altLang="ja-JP" sz="1069" dirty="0">
                <a:solidFill>
                  <a:schemeClr val="tx1"/>
                </a:solidFill>
                <a:latin typeface="UD デジタル 教科書体 NK-R" panose="02020400000000000000" pitchFamily="18" charset="-128"/>
                <a:ea typeface="UD デジタル 教科書体 NK-R" panose="02020400000000000000" pitchFamily="18" charset="-128"/>
              </a:rPr>
              <a:t>ADL</a:t>
            </a: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（日常生活動作）低下、医薬品（持病薬等）・調剤体制の確保、メンタル面でのサポートが重要</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Arial" panose="020B0604020202020204" pitchFamily="34" charset="0"/>
              <a:buChar char="•"/>
            </a:pP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ja-JP" altLang="en-US"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67" name="正方形/長方形 266">
            <a:extLst>
              <a:ext uri="{FF2B5EF4-FFF2-40B4-BE49-F238E27FC236}">
                <a16:creationId xmlns:a16="http://schemas.microsoft.com/office/drawing/2014/main" id="{D056B3CE-F570-4470-914E-302F50E6F0E0}"/>
              </a:ext>
            </a:extLst>
          </p:cNvPr>
          <p:cNvSpPr/>
          <p:nvPr/>
        </p:nvSpPr>
        <p:spPr>
          <a:xfrm>
            <a:off x="4375099" y="2104406"/>
            <a:ext cx="1928813" cy="771797"/>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避難所運営マニュアル作成指針の充実と周知</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5</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４</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災害時のペット対応に関する平時からの啓発</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7</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３</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p:txBody>
      </p:sp>
      <p:sp>
        <p:nvSpPr>
          <p:cNvPr id="268" name="正方形/長方形 267">
            <a:extLst>
              <a:ext uri="{FF2B5EF4-FFF2-40B4-BE49-F238E27FC236}">
                <a16:creationId xmlns:a16="http://schemas.microsoft.com/office/drawing/2014/main" id="{A5D0C9C4-8615-4747-BE08-A815CD2CB369}"/>
              </a:ext>
            </a:extLst>
          </p:cNvPr>
          <p:cNvSpPr/>
          <p:nvPr/>
        </p:nvSpPr>
        <p:spPr>
          <a:xfrm>
            <a:off x="10400126" y="1624539"/>
            <a:ext cx="4410132" cy="604307"/>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巡回健康相談等による避難所での公衆衛生上の助言の実施</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6</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０</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医薬品等の備蓄品目や数量の見直し</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45】</a:t>
            </a: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技能維持研修や訓練によるＤＰＡＴ体制の充実</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5</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８</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p:txBody>
      </p:sp>
      <p:sp>
        <p:nvSpPr>
          <p:cNvPr id="269" name="正方形/長方形 268">
            <a:extLst>
              <a:ext uri="{FF2B5EF4-FFF2-40B4-BE49-F238E27FC236}">
                <a16:creationId xmlns:a16="http://schemas.microsoft.com/office/drawing/2014/main" id="{75479DA0-8B27-4C89-864C-EBAE480481C7}"/>
              </a:ext>
            </a:extLst>
          </p:cNvPr>
          <p:cNvSpPr/>
          <p:nvPr/>
        </p:nvSpPr>
        <p:spPr>
          <a:xfrm>
            <a:off x="10267610" y="2299191"/>
            <a:ext cx="4637585" cy="1024926"/>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270" name="角丸四角形 212">
            <a:extLst>
              <a:ext uri="{FF2B5EF4-FFF2-40B4-BE49-F238E27FC236}">
                <a16:creationId xmlns:a16="http://schemas.microsoft.com/office/drawing/2014/main" id="{0FF9AD92-7341-49EF-BB0A-BB326E77FE8E}"/>
              </a:ext>
            </a:extLst>
          </p:cNvPr>
          <p:cNvSpPr/>
          <p:nvPr/>
        </p:nvSpPr>
        <p:spPr>
          <a:xfrm>
            <a:off x="10341740" y="2335867"/>
            <a:ext cx="1374582"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保健所の機能強化</a:t>
            </a:r>
          </a:p>
        </p:txBody>
      </p:sp>
      <p:sp>
        <p:nvSpPr>
          <p:cNvPr id="271" name="正方形/長方形 270">
            <a:extLst>
              <a:ext uri="{FF2B5EF4-FFF2-40B4-BE49-F238E27FC236}">
                <a16:creationId xmlns:a16="http://schemas.microsoft.com/office/drawing/2014/main" id="{8357D3EB-EB76-403A-9996-EE25476F824D}"/>
              </a:ext>
            </a:extLst>
          </p:cNvPr>
          <p:cNvSpPr/>
          <p:nvPr/>
        </p:nvSpPr>
        <p:spPr>
          <a:xfrm>
            <a:off x="10341737" y="2469768"/>
            <a:ext cx="4082825" cy="335585"/>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保健所における活動を継続するため、公衆衛生活動に必要となる資機材や、応援者も含めた執務や駐車スペース、電力の確保が重要</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Arial" panose="020B0604020202020204" pitchFamily="34" charset="0"/>
              <a:buChar char="•"/>
            </a:pP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ja-JP" altLang="en-US"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72" name="正方形/長方形 271">
            <a:extLst>
              <a:ext uri="{FF2B5EF4-FFF2-40B4-BE49-F238E27FC236}">
                <a16:creationId xmlns:a16="http://schemas.microsoft.com/office/drawing/2014/main" id="{EF101A9D-B173-442B-A5FB-95101C3308EA}"/>
              </a:ext>
            </a:extLst>
          </p:cNvPr>
          <p:cNvSpPr/>
          <p:nvPr/>
        </p:nvSpPr>
        <p:spPr>
          <a:xfrm>
            <a:off x="10400126" y="2793906"/>
            <a:ext cx="4410132" cy="493590"/>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巡回診療に必要な物品や資機材の確保</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№４３</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執務・駐車スペースや電力の確保による保健所機能の強化</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№４３</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p:txBody>
      </p:sp>
      <p:sp>
        <p:nvSpPr>
          <p:cNvPr id="273" name="正方形/長方形 272">
            <a:extLst>
              <a:ext uri="{FF2B5EF4-FFF2-40B4-BE49-F238E27FC236}">
                <a16:creationId xmlns:a16="http://schemas.microsoft.com/office/drawing/2014/main" id="{EF0CAA68-3329-4236-9D90-67263993DF4A}"/>
              </a:ext>
            </a:extLst>
          </p:cNvPr>
          <p:cNvSpPr/>
          <p:nvPr/>
        </p:nvSpPr>
        <p:spPr>
          <a:xfrm>
            <a:off x="10267610" y="3314864"/>
            <a:ext cx="4637585" cy="2419186"/>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274" name="角丸四角形 212">
            <a:extLst>
              <a:ext uri="{FF2B5EF4-FFF2-40B4-BE49-F238E27FC236}">
                <a16:creationId xmlns:a16="http://schemas.microsoft.com/office/drawing/2014/main" id="{C1FF00F2-9FDA-47B9-A787-91AC07538009}"/>
              </a:ext>
            </a:extLst>
          </p:cNvPr>
          <p:cNvSpPr/>
          <p:nvPr/>
        </p:nvSpPr>
        <p:spPr>
          <a:xfrm>
            <a:off x="10341739" y="3379730"/>
            <a:ext cx="2980163"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要配慮者等への</a:t>
            </a:r>
            <a:r>
              <a:rPr lang="ja-JP" altLang="en-US" sz="1069" b="1" dirty="0">
                <a:solidFill>
                  <a:schemeClr val="bg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対応／災害医療体制等の整備</a:t>
            </a:r>
          </a:p>
        </p:txBody>
      </p:sp>
      <p:sp>
        <p:nvSpPr>
          <p:cNvPr id="275" name="正方形/長方形 274">
            <a:extLst>
              <a:ext uri="{FF2B5EF4-FFF2-40B4-BE49-F238E27FC236}">
                <a16:creationId xmlns:a16="http://schemas.microsoft.com/office/drawing/2014/main" id="{8BFA5F2F-46FF-4501-9E3F-7ECA00DFCE08}"/>
              </a:ext>
            </a:extLst>
          </p:cNvPr>
          <p:cNvSpPr/>
          <p:nvPr/>
        </p:nvSpPr>
        <p:spPr>
          <a:xfrm>
            <a:off x="10341736" y="3512905"/>
            <a:ext cx="4563458" cy="476645"/>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医療・福祉に関連する施設の損傷や、従事職員等の被災による人員不足</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継続した保健医療の提供、大規模災害に備えた</a:t>
            </a:r>
            <a:r>
              <a:rPr lang="zh-TW" altLang="en-US" sz="1069" dirty="0">
                <a:solidFill>
                  <a:schemeClr val="tx1"/>
                </a:solidFill>
                <a:latin typeface="UD デジタル 教科書体 NK-R" panose="02020400000000000000" pitchFamily="18" charset="-128"/>
                <a:ea typeface="UD デジタル 教科書体 NK-R" panose="02020400000000000000" pitchFamily="18" charset="-128"/>
              </a:rPr>
              <a:t>広域搬送拠点臨時医療施設（</a:t>
            </a:r>
            <a:r>
              <a:rPr lang="en-US" altLang="zh-TW" sz="1069" dirty="0">
                <a:solidFill>
                  <a:schemeClr val="tx1"/>
                </a:solidFill>
                <a:latin typeface="UD デジタル 教科書体 NK-R" panose="02020400000000000000" pitchFamily="18" charset="-128"/>
                <a:ea typeface="UD デジタル 教科書体 NK-R" panose="02020400000000000000" pitchFamily="18" charset="-128"/>
              </a:rPr>
              <a:t>SCU</a:t>
            </a:r>
            <a:r>
              <a:rPr lang="zh-TW" altLang="en-US" sz="1069" dirty="0">
                <a:solidFill>
                  <a:schemeClr val="tx1"/>
                </a:solidFill>
                <a:latin typeface="UD デジタル 教科書体 NK-R" panose="02020400000000000000" pitchFamily="18" charset="-128"/>
                <a:ea typeface="UD デジタル 教科書体 NK-R" panose="02020400000000000000" pitchFamily="18" charset="-128"/>
              </a:rPr>
              <a:t>）機能</a:t>
            </a: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を担う施設の確保</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Arial" panose="020B0604020202020204" pitchFamily="34" charset="0"/>
              <a:buChar char="•"/>
            </a:pP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ja-JP" altLang="en-US"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76" name="正方形/長方形 275">
            <a:extLst>
              <a:ext uri="{FF2B5EF4-FFF2-40B4-BE49-F238E27FC236}">
                <a16:creationId xmlns:a16="http://schemas.microsoft.com/office/drawing/2014/main" id="{E15D8D12-5C19-44C9-985F-E7F2564BA9A1}"/>
              </a:ext>
            </a:extLst>
          </p:cNvPr>
          <p:cNvSpPr/>
          <p:nvPr/>
        </p:nvSpPr>
        <p:spPr>
          <a:xfrm>
            <a:off x="10400126" y="3990942"/>
            <a:ext cx="4422260" cy="1698658"/>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福祉関連事業所への</a:t>
            </a:r>
            <a:r>
              <a:rPr lang="en-US" altLang="ja-JP" sz="1069" dirty="0">
                <a:solidFill>
                  <a:schemeClr val="tx1"/>
                </a:solidFill>
                <a:latin typeface="UD デジタル 教科書体 NK-R" panose="02020400000000000000" pitchFamily="18" charset="-128"/>
                <a:ea typeface="UD デジタル 教科書体 NK-R" panose="02020400000000000000" pitchFamily="18" charset="-128"/>
              </a:rPr>
              <a:t>BCP</a:t>
            </a: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策定や研修や訓練実施等の指導</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3</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７</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a:p>
            <a:pPr marL="164873" indent="-164873">
              <a:lnSpc>
                <a:spcPts val="1069"/>
              </a:lnSpc>
              <a:buFont typeface="Wingdings" panose="05000000000000000000" pitchFamily="2" charset="2"/>
              <a:buChar char="ü"/>
            </a:pPr>
            <a:r>
              <a:rPr lang="en-US" altLang="ja-JP" sz="1069" dirty="0">
                <a:solidFill>
                  <a:schemeClr val="tx1"/>
                </a:solidFill>
                <a:latin typeface="UD デジタル 教科書体 NK-R" panose="02020400000000000000" pitchFamily="18" charset="-128"/>
                <a:ea typeface="UD デジタル 教科書体 NK-R" panose="02020400000000000000" pitchFamily="18" charset="-128"/>
              </a:rPr>
              <a:t>DWAT</a:t>
            </a: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の体制充実、実践的な研修の実施、受援体制の検討</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6</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０</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a:p>
            <a:pPr marL="164873" indent="-164873">
              <a:lnSpc>
                <a:spcPts val="1069"/>
              </a:lnSpc>
              <a:buFont typeface="Wingdings" panose="05000000000000000000" pitchFamily="2" charset="2"/>
              <a:buChar char="ü"/>
            </a:pPr>
            <a:r>
              <a:rPr lang="en-US" altLang="ja-JP" sz="1069" dirty="0">
                <a:solidFill>
                  <a:schemeClr val="tx1"/>
                </a:solidFill>
                <a:latin typeface="UD デジタル 教科書体 NK-R" panose="02020400000000000000" pitchFamily="18" charset="-128"/>
                <a:ea typeface="UD デジタル 教科書体 NK-R" panose="02020400000000000000" pitchFamily="18" charset="-128"/>
              </a:rPr>
              <a:t>DMAT</a:t>
            </a: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069" dirty="0">
                <a:solidFill>
                  <a:schemeClr val="tx1"/>
                </a:solidFill>
                <a:latin typeface="UD デジタル 教科書体 NK-R" panose="02020400000000000000" pitchFamily="18" charset="-128"/>
                <a:ea typeface="UD デジタル 教科書体 NK-R" panose="02020400000000000000" pitchFamily="18" charset="-128"/>
              </a:rPr>
              <a:t>DPAT</a:t>
            </a: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及び災害医療コーディネーター、災害薬事コーディネーター等の医療関連人材の充実強化や実践的訓練の実施</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4</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２</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災害医療協力病院の耐震化促進</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12】</a:t>
            </a:r>
          </a:p>
          <a:p>
            <a:pPr marL="164873" indent="-164873">
              <a:lnSpc>
                <a:spcPts val="1069"/>
              </a:lnSpc>
              <a:buFont typeface="Wingdings" panose="05000000000000000000" pitchFamily="2" charset="2"/>
              <a:buChar char="ü"/>
            </a:pPr>
            <a:r>
              <a:rPr lang="en-US" altLang="ja-JP" sz="1069" dirty="0">
                <a:solidFill>
                  <a:schemeClr val="tx1"/>
                </a:solidFill>
                <a:latin typeface="UD デジタル 教科書体 NK-R" panose="02020400000000000000" pitchFamily="18" charset="-128"/>
                <a:ea typeface="UD デジタル 教科書体 NK-R" panose="02020400000000000000" pitchFamily="18" charset="-128"/>
              </a:rPr>
              <a:t>SCU</a:t>
            </a: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展開時に備えた関係機関との連携強化や、臨時型</a:t>
            </a:r>
            <a:r>
              <a:rPr lang="en-US" altLang="ja-JP" sz="1069" dirty="0">
                <a:solidFill>
                  <a:schemeClr val="tx1"/>
                </a:solidFill>
                <a:latin typeface="UD デジタル 教科書体 NK-R" panose="02020400000000000000" pitchFamily="18" charset="-128"/>
                <a:ea typeface="UD デジタル 教科書体 NK-R" panose="02020400000000000000" pitchFamily="18" charset="-128"/>
              </a:rPr>
              <a:t>SCU</a:t>
            </a: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の運営体制整備</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44】</a:t>
            </a: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医薬品供給体制の強化</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4</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２</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p:txBody>
      </p:sp>
      <p:sp>
        <p:nvSpPr>
          <p:cNvPr id="277" name="正方形/長方形 276">
            <a:extLst>
              <a:ext uri="{FF2B5EF4-FFF2-40B4-BE49-F238E27FC236}">
                <a16:creationId xmlns:a16="http://schemas.microsoft.com/office/drawing/2014/main" id="{69B5E295-269A-4819-9546-AAE79AD3DAEB}"/>
              </a:ext>
            </a:extLst>
          </p:cNvPr>
          <p:cNvSpPr/>
          <p:nvPr/>
        </p:nvSpPr>
        <p:spPr>
          <a:xfrm>
            <a:off x="10264148" y="5753100"/>
            <a:ext cx="4637585" cy="961751"/>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278" name="角丸四角形 212">
            <a:extLst>
              <a:ext uri="{FF2B5EF4-FFF2-40B4-BE49-F238E27FC236}">
                <a16:creationId xmlns:a16="http://schemas.microsoft.com/office/drawing/2014/main" id="{9F07F1E7-C4A6-4593-88C6-9E844A2E4FA5}"/>
              </a:ext>
            </a:extLst>
          </p:cNvPr>
          <p:cNvSpPr/>
          <p:nvPr/>
        </p:nvSpPr>
        <p:spPr>
          <a:xfrm>
            <a:off x="10338276" y="5780818"/>
            <a:ext cx="2206877"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要配慮者等の名簿や情報の共有</a:t>
            </a:r>
          </a:p>
        </p:txBody>
      </p:sp>
      <p:sp>
        <p:nvSpPr>
          <p:cNvPr id="279" name="正方形/長方形 278">
            <a:extLst>
              <a:ext uri="{FF2B5EF4-FFF2-40B4-BE49-F238E27FC236}">
                <a16:creationId xmlns:a16="http://schemas.microsoft.com/office/drawing/2014/main" id="{003C7535-0902-4006-A122-39F657B2F5FC}"/>
              </a:ext>
            </a:extLst>
          </p:cNvPr>
          <p:cNvSpPr/>
          <p:nvPr/>
        </p:nvSpPr>
        <p:spPr>
          <a:xfrm>
            <a:off x="10338274" y="5903038"/>
            <a:ext cx="4563458" cy="207360"/>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医療的ケアが必要な方の情報の把握と情報共有が重要</a:t>
            </a:r>
          </a:p>
          <a:p>
            <a:pPr marL="164873" indent="-164873">
              <a:lnSpc>
                <a:spcPts val="1069"/>
              </a:lnSpc>
              <a:buFont typeface="Arial" panose="020B0604020202020204" pitchFamily="34" charset="0"/>
              <a:buChar char="•"/>
            </a:pP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ja-JP" altLang="en-US"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80" name="正方形/長方形 279">
            <a:extLst>
              <a:ext uri="{FF2B5EF4-FFF2-40B4-BE49-F238E27FC236}">
                <a16:creationId xmlns:a16="http://schemas.microsoft.com/office/drawing/2014/main" id="{39AF676A-2679-4EB3-A19E-90DBF795273B}"/>
              </a:ext>
            </a:extLst>
          </p:cNvPr>
          <p:cNvSpPr/>
          <p:nvPr/>
        </p:nvSpPr>
        <p:spPr>
          <a:xfrm>
            <a:off x="10412253" y="6097196"/>
            <a:ext cx="4410132" cy="611306"/>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p:txBody>
      </p:sp>
      <p:sp>
        <p:nvSpPr>
          <p:cNvPr id="281" name="正方形/長方形 280">
            <a:extLst>
              <a:ext uri="{FF2B5EF4-FFF2-40B4-BE49-F238E27FC236}">
                <a16:creationId xmlns:a16="http://schemas.microsoft.com/office/drawing/2014/main" id="{59D72C4E-4F90-4EB6-9AC7-426DB3FCF82C}"/>
              </a:ext>
            </a:extLst>
          </p:cNvPr>
          <p:cNvSpPr/>
          <p:nvPr/>
        </p:nvSpPr>
        <p:spPr>
          <a:xfrm>
            <a:off x="10436693" y="6390550"/>
            <a:ext cx="4339478" cy="276807"/>
          </a:xfrm>
          <a:prstGeom prst="rect">
            <a:avLst/>
          </a:prstGeom>
          <a:solidFill>
            <a:schemeClr val="bg1"/>
          </a:solidFill>
          <a:ln w="0">
            <a:solidFill>
              <a:schemeClr val="tx1"/>
            </a:solidFill>
          </a:ln>
          <a:effectLst>
            <a:innerShdw blurRad="50800">
              <a:srgbClr val="FF0000"/>
            </a:innerShdw>
          </a:effectLst>
        </p:spPr>
        <p:style>
          <a:lnRef idx="2">
            <a:schemeClr val="accent1">
              <a:shade val="50000"/>
            </a:schemeClr>
          </a:lnRef>
          <a:fillRef idx="1">
            <a:schemeClr val="accent1"/>
          </a:fillRef>
          <a:effectRef idx="0">
            <a:schemeClr val="accent1"/>
          </a:effectRef>
          <a:fontRef idx="minor">
            <a:schemeClr val="lt1"/>
          </a:fontRef>
        </p:style>
        <p:txBody>
          <a:bodyPr lIns="27479" tIns="109915" rIns="0" bIns="54958" rtlCol="0" anchor="t"/>
          <a:lstStyle/>
          <a:p>
            <a:pPr marL="164873" lvl="1"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医療ケア等のニーズのある避難者情報を共有するツールの構築</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6</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０</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p:txBody>
      </p:sp>
      <p:sp>
        <p:nvSpPr>
          <p:cNvPr id="282" name="スクロール: 横 281">
            <a:extLst>
              <a:ext uri="{FF2B5EF4-FFF2-40B4-BE49-F238E27FC236}">
                <a16:creationId xmlns:a16="http://schemas.microsoft.com/office/drawing/2014/main" id="{D36F4849-CE4B-4174-9330-A3B9CA13D2F8}"/>
              </a:ext>
            </a:extLst>
          </p:cNvPr>
          <p:cNvSpPr/>
          <p:nvPr/>
        </p:nvSpPr>
        <p:spPr>
          <a:xfrm>
            <a:off x="10436692" y="6246341"/>
            <a:ext cx="1877097" cy="258406"/>
          </a:xfrm>
          <a:prstGeom prst="horizontalScroll">
            <a:avLst>
              <a:gd name="adj" fmla="val 16224"/>
            </a:avLst>
          </a:prstGeom>
          <a:solidFill>
            <a:srgbClr val="FFCCFF"/>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69" b="1" dirty="0">
                <a:solidFill>
                  <a:schemeClr val="tx1"/>
                </a:solidFill>
                <a:latin typeface="Meiryo UI" panose="020B0604030504040204" pitchFamily="50" charset="-128"/>
                <a:ea typeface="Meiryo UI" panose="020B0604030504040204" pitchFamily="50" charset="-128"/>
              </a:rPr>
              <a:t>⑥防災</a:t>
            </a:r>
            <a:r>
              <a:rPr lang="en-US" altLang="ja-JP" sz="1069" b="1" dirty="0">
                <a:solidFill>
                  <a:schemeClr val="tx1"/>
                </a:solidFill>
                <a:latin typeface="Meiryo UI" panose="020B0604030504040204" pitchFamily="50" charset="-128"/>
                <a:ea typeface="Meiryo UI" panose="020B0604030504040204" pitchFamily="50" charset="-128"/>
              </a:rPr>
              <a:t>DX</a:t>
            </a:r>
            <a:r>
              <a:rPr lang="ja-JP" altLang="en-US" sz="1069" b="1" dirty="0">
                <a:solidFill>
                  <a:schemeClr val="tx1"/>
                </a:solidFill>
                <a:latin typeface="Meiryo UI" panose="020B0604030504040204" pitchFamily="50" charset="-128"/>
                <a:ea typeface="Meiryo UI" panose="020B0604030504040204" pitchFamily="50" charset="-128"/>
              </a:rPr>
              <a:t>・新技術の活用検討</a:t>
            </a:r>
          </a:p>
        </p:txBody>
      </p:sp>
      <p:sp>
        <p:nvSpPr>
          <p:cNvPr id="284" name="正方形/長方形 283">
            <a:extLst>
              <a:ext uri="{FF2B5EF4-FFF2-40B4-BE49-F238E27FC236}">
                <a16:creationId xmlns:a16="http://schemas.microsoft.com/office/drawing/2014/main" id="{43798E6B-CBAF-4E94-88F0-942B02836BBA}"/>
              </a:ext>
            </a:extLst>
          </p:cNvPr>
          <p:cNvSpPr/>
          <p:nvPr/>
        </p:nvSpPr>
        <p:spPr>
          <a:xfrm>
            <a:off x="211802" y="7315198"/>
            <a:ext cx="3294808" cy="1900219"/>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285" name="正方形/長方形 284">
            <a:extLst>
              <a:ext uri="{FF2B5EF4-FFF2-40B4-BE49-F238E27FC236}">
                <a16:creationId xmlns:a16="http://schemas.microsoft.com/office/drawing/2014/main" id="{274A5B6D-7816-4270-9A19-25E119CCE91C}"/>
              </a:ext>
            </a:extLst>
          </p:cNvPr>
          <p:cNvSpPr/>
          <p:nvPr/>
        </p:nvSpPr>
        <p:spPr>
          <a:xfrm>
            <a:off x="346353" y="7847908"/>
            <a:ext cx="3113682" cy="1335023"/>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災害用トイレ等、大規模災害時における備蓄方針の改定による備蓄物資の充実</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5</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０</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（再掲）</a:t>
            </a: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栄養バランスを考慮した食事（副食）の確保、炊き出しセットの確保、温かい食事の提供（キッチンカー等）</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5</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０</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（再掲）</a:t>
            </a: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p:txBody>
      </p:sp>
      <p:sp>
        <p:nvSpPr>
          <p:cNvPr id="286" name="角丸四角形 212">
            <a:extLst>
              <a:ext uri="{FF2B5EF4-FFF2-40B4-BE49-F238E27FC236}">
                <a16:creationId xmlns:a16="http://schemas.microsoft.com/office/drawing/2014/main" id="{B80ACD2B-B8BF-453C-8FC3-16F05821C6CB}"/>
              </a:ext>
            </a:extLst>
          </p:cNvPr>
          <p:cNvSpPr/>
          <p:nvPr/>
        </p:nvSpPr>
        <p:spPr>
          <a:xfrm>
            <a:off x="285930" y="7361903"/>
            <a:ext cx="1999872"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必要物資のニーズ把握と調達</a:t>
            </a:r>
          </a:p>
        </p:txBody>
      </p:sp>
      <p:sp>
        <p:nvSpPr>
          <p:cNvPr id="287" name="正方形/長方形 286">
            <a:extLst>
              <a:ext uri="{FF2B5EF4-FFF2-40B4-BE49-F238E27FC236}">
                <a16:creationId xmlns:a16="http://schemas.microsoft.com/office/drawing/2014/main" id="{6D23E066-8966-4CEF-90DC-2BF4DC34B9A3}"/>
              </a:ext>
            </a:extLst>
          </p:cNvPr>
          <p:cNvSpPr/>
          <p:nvPr/>
        </p:nvSpPr>
        <p:spPr>
          <a:xfrm>
            <a:off x="285926" y="7505581"/>
            <a:ext cx="3199397" cy="330949"/>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避難所による差異がないよう、必要物資の把握と調達が必要</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88" name="正方形/長方形 287">
            <a:extLst>
              <a:ext uri="{FF2B5EF4-FFF2-40B4-BE49-F238E27FC236}">
                <a16:creationId xmlns:a16="http://schemas.microsoft.com/office/drawing/2014/main" id="{F882482F-C098-4FE2-A749-17B79245D3D3}"/>
              </a:ext>
            </a:extLst>
          </p:cNvPr>
          <p:cNvSpPr/>
          <p:nvPr/>
        </p:nvSpPr>
        <p:spPr>
          <a:xfrm>
            <a:off x="374230" y="8860930"/>
            <a:ext cx="2858050" cy="279875"/>
          </a:xfrm>
          <a:prstGeom prst="rect">
            <a:avLst/>
          </a:prstGeom>
          <a:solidFill>
            <a:schemeClr val="bg1"/>
          </a:solidFill>
          <a:ln w="0">
            <a:solidFill>
              <a:schemeClr val="tx1"/>
            </a:solidFill>
          </a:ln>
          <a:effectLst>
            <a:innerShdw blurRad="50800">
              <a:srgbClr val="FF0000"/>
            </a:innerShdw>
          </a:effectLst>
        </p:spPr>
        <p:style>
          <a:lnRef idx="2">
            <a:schemeClr val="accent1">
              <a:shade val="50000"/>
            </a:schemeClr>
          </a:lnRef>
          <a:fillRef idx="1">
            <a:schemeClr val="accent1"/>
          </a:fillRef>
          <a:effectRef idx="0">
            <a:schemeClr val="accent1"/>
          </a:effectRef>
          <a:fontRef idx="minor">
            <a:schemeClr val="lt1"/>
          </a:fontRef>
        </p:style>
        <p:txBody>
          <a:bodyPr lIns="27479" tIns="109915" bIns="54958" rtlCol="0" anchor="t"/>
          <a:lstStyle/>
          <a:p>
            <a:pPr marL="164873" lvl="1"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国の物資調達システムの活用促進</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5</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０</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p:txBody>
      </p:sp>
      <p:sp>
        <p:nvSpPr>
          <p:cNvPr id="289" name="スクロール: 横 288">
            <a:extLst>
              <a:ext uri="{FF2B5EF4-FFF2-40B4-BE49-F238E27FC236}">
                <a16:creationId xmlns:a16="http://schemas.microsoft.com/office/drawing/2014/main" id="{EE7E8343-97F1-47CF-A456-27DEFD4E931D}"/>
              </a:ext>
            </a:extLst>
          </p:cNvPr>
          <p:cNvSpPr/>
          <p:nvPr/>
        </p:nvSpPr>
        <p:spPr>
          <a:xfrm>
            <a:off x="371526" y="8696772"/>
            <a:ext cx="1861144" cy="258406"/>
          </a:xfrm>
          <a:prstGeom prst="horizontalScroll">
            <a:avLst>
              <a:gd name="adj" fmla="val 16224"/>
            </a:avLst>
          </a:prstGeom>
          <a:solidFill>
            <a:srgbClr val="FFCCFF"/>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69" b="1" dirty="0">
                <a:solidFill>
                  <a:schemeClr val="tx1"/>
                </a:solidFill>
                <a:latin typeface="Meiryo UI" panose="020B0604030504040204" pitchFamily="50" charset="-128"/>
                <a:ea typeface="Meiryo UI" panose="020B0604030504040204" pitchFamily="50" charset="-128"/>
              </a:rPr>
              <a:t>⑥防災</a:t>
            </a:r>
            <a:r>
              <a:rPr lang="en-US" altLang="ja-JP" sz="1069" b="1" dirty="0">
                <a:solidFill>
                  <a:schemeClr val="tx1"/>
                </a:solidFill>
                <a:latin typeface="Meiryo UI" panose="020B0604030504040204" pitchFamily="50" charset="-128"/>
                <a:ea typeface="Meiryo UI" panose="020B0604030504040204" pitchFamily="50" charset="-128"/>
              </a:rPr>
              <a:t>DX</a:t>
            </a:r>
            <a:r>
              <a:rPr lang="ja-JP" altLang="en-US" sz="1069" b="1" dirty="0">
                <a:solidFill>
                  <a:schemeClr val="tx1"/>
                </a:solidFill>
                <a:latin typeface="Meiryo UI" panose="020B0604030504040204" pitchFamily="50" charset="-128"/>
                <a:ea typeface="Meiryo UI" panose="020B0604030504040204" pitchFamily="50" charset="-128"/>
              </a:rPr>
              <a:t>・新技術の活用検討</a:t>
            </a:r>
          </a:p>
        </p:txBody>
      </p:sp>
      <p:sp>
        <p:nvSpPr>
          <p:cNvPr id="292" name="正方形/長方形 291">
            <a:extLst>
              <a:ext uri="{FF2B5EF4-FFF2-40B4-BE49-F238E27FC236}">
                <a16:creationId xmlns:a16="http://schemas.microsoft.com/office/drawing/2014/main" id="{EDDCF87C-0029-4335-A6F4-B4573681A6C0}"/>
              </a:ext>
            </a:extLst>
          </p:cNvPr>
          <p:cNvSpPr/>
          <p:nvPr/>
        </p:nvSpPr>
        <p:spPr>
          <a:xfrm>
            <a:off x="3533164" y="6984959"/>
            <a:ext cx="3474190" cy="1743479"/>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293" name="正方形/長方形 292">
            <a:extLst>
              <a:ext uri="{FF2B5EF4-FFF2-40B4-BE49-F238E27FC236}">
                <a16:creationId xmlns:a16="http://schemas.microsoft.com/office/drawing/2014/main" id="{26DEE52D-1BCC-4303-AAF2-A1D6E1BF449E}"/>
              </a:ext>
            </a:extLst>
          </p:cNvPr>
          <p:cNvSpPr/>
          <p:nvPr/>
        </p:nvSpPr>
        <p:spPr>
          <a:xfrm>
            <a:off x="3667716" y="7402613"/>
            <a:ext cx="3361501" cy="1280242"/>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道路の早期啓開の強化</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48】</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道路等の復旧情報公表強化</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31】</a:t>
            </a: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広域緊急交通路の地震対策（高盛土区間）</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46】</a:t>
            </a: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p:txBody>
      </p:sp>
      <p:sp>
        <p:nvSpPr>
          <p:cNvPr id="294" name="角丸四角形 212">
            <a:extLst>
              <a:ext uri="{FF2B5EF4-FFF2-40B4-BE49-F238E27FC236}">
                <a16:creationId xmlns:a16="http://schemas.microsoft.com/office/drawing/2014/main" id="{9D32D299-F6E0-45FC-AF67-29C2898B455E}"/>
              </a:ext>
            </a:extLst>
          </p:cNvPr>
          <p:cNvSpPr/>
          <p:nvPr/>
        </p:nvSpPr>
        <p:spPr>
          <a:xfrm>
            <a:off x="3607294" y="7047700"/>
            <a:ext cx="1589845"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避難所までの物資輸送</a:t>
            </a:r>
          </a:p>
        </p:txBody>
      </p:sp>
      <p:sp>
        <p:nvSpPr>
          <p:cNvPr id="295" name="正方形/長方形 294">
            <a:extLst>
              <a:ext uri="{FF2B5EF4-FFF2-40B4-BE49-F238E27FC236}">
                <a16:creationId xmlns:a16="http://schemas.microsoft.com/office/drawing/2014/main" id="{5DC8E6FF-5CE6-4751-ACF8-3992D146577A}"/>
              </a:ext>
            </a:extLst>
          </p:cNvPr>
          <p:cNvSpPr/>
          <p:nvPr/>
        </p:nvSpPr>
        <p:spPr>
          <a:xfrm>
            <a:off x="3607291" y="7207001"/>
            <a:ext cx="3296063" cy="195610"/>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輸送ルートが途絶した場合の物資輸送</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96" name="正方形/長方形 295">
            <a:extLst>
              <a:ext uri="{FF2B5EF4-FFF2-40B4-BE49-F238E27FC236}">
                <a16:creationId xmlns:a16="http://schemas.microsoft.com/office/drawing/2014/main" id="{01CD520D-6FB3-481F-8AAC-7D0063994748}"/>
              </a:ext>
            </a:extLst>
          </p:cNvPr>
          <p:cNvSpPr/>
          <p:nvPr/>
        </p:nvSpPr>
        <p:spPr>
          <a:xfrm>
            <a:off x="3690715" y="8113298"/>
            <a:ext cx="3212639" cy="524353"/>
          </a:xfrm>
          <a:prstGeom prst="rect">
            <a:avLst/>
          </a:prstGeom>
          <a:solidFill>
            <a:schemeClr val="bg1"/>
          </a:solidFill>
          <a:ln w="0">
            <a:solidFill>
              <a:schemeClr val="tx1"/>
            </a:solidFill>
          </a:ln>
          <a:effectLst>
            <a:innerShdw blurRad="50800">
              <a:srgbClr val="FF0000"/>
            </a:innerShdw>
          </a:effectLst>
        </p:spPr>
        <p:style>
          <a:lnRef idx="2">
            <a:schemeClr val="accent1">
              <a:shade val="50000"/>
            </a:schemeClr>
          </a:lnRef>
          <a:fillRef idx="1">
            <a:schemeClr val="accent1"/>
          </a:fillRef>
          <a:effectRef idx="0">
            <a:schemeClr val="accent1"/>
          </a:effectRef>
          <a:fontRef idx="minor">
            <a:schemeClr val="lt1"/>
          </a:fontRef>
        </p:style>
        <p:txBody>
          <a:bodyPr lIns="27479" tIns="109915" bIns="54958" rtlCol="0" anchor="t"/>
          <a:lstStyle/>
          <a:p>
            <a:pPr marL="164873" lvl="1"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国防災情報システム</a:t>
            </a:r>
            <a:r>
              <a:rPr lang="en-US" altLang="ja-JP" sz="1069" dirty="0">
                <a:solidFill>
                  <a:schemeClr val="tx1"/>
                </a:solidFill>
                <a:latin typeface="UD デジタル 教科書体 NK-R" panose="02020400000000000000" pitchFamily="18" charset="-128"/>
                <a:ea typeface="UD デジタル 教科書体 NK-R" panose="02020400000000000000" pitchFamily="18" charset="-128"/>
              </a:rPr>
              <a:t>SOBO-WEB</a:t>
            </a: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運用開始への対応</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31】</a:t>
            </a:r>
          </a:p>
          <a:p>
            <a:pPr marL="164873" lvl="1"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ドローンの活用検討</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№７４</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p:txBody>
      </p:sp>
      <p:sp>
        <p:nvSpPr>
          <p:cNvPr id="297" name="スクロール: 横 296">
            <a:extLst>
              <a:ext uri="{FF2B5EF4-FFF2-40B4-BE49-F238E27FC236}">
                <a16:creationId xmlns:a16="http://schemas.microsoft.com/office/drawing/2014/main" id="{63E5217B-F9CB-4FD7-883C-52D12A956647}"/>
              </a:ext>
            </a:extLst>
          </p:cNvPr>
          <p:cNvSpPr/>
          <p:nvPr/>
        </p:nvSpPr>
        <p:spPr>
          <a:xfrm>
            <a:off x="3690714" y="7970931"/>
            <a:ext cx="1840668" cy="258406"/>
          </a:xfrm>
          <a:prstGeom prst="horizontalScroll">
            <a:avLst>
              <a:gd name="adj" fmla="val 16224"/>
            </a:avLst>
          </a:prstGeom>
          <a:solidFill>
            <a:srgbClr val="FFCCFF"/>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69" b="1" dirty="0">
                <a:solidFill>
                  <a:schemeClr val="tx1"/>
                </a:solidFill>
                <a:latin typeface="Meiryo UI" panose="020B0604030504040204" pitchFamily="50" charset="-128"/>
                <a:ea typeface="Meiryo UI" panose="020B0604030504040204" pitchFamily="50" charset="-128"/>
              </a:rPr>
              <a:t>⑥防災</a:t>
            </a:r>
            <a:r>
              <a:rPr lang="en-US" altLang="ja-JP" sz="1069" b="1" dirty="0">
                <a:solidFill>
                  <a:schemeClr val="tx1"/>
                </a:solidFill>
                <a:latin typeface="Meiryo UI" panose="020B0604030504040204" pitchFamily="50" charset="-128"/>
                <a:ea typeface="Meiryo UI" panose="020B0604030504040204" pitchFamily="50" charset="-128"/>
              </a:rPr>
              <a:t>DX</a:t>
            </a:r>
            <a:r>
              <a:rPr lang="ja-JP" altLang="en-US" sz="1069" b="1" dirty="0">
                <a:solidFill>
                  <a:schemeClr val="tx1"/>
                </a:solidFill>
                <a:latin typeface="Meiryo UI" panose="020B0604030504040204" pitchFamily="50" charset="-128"/>
                <a:ea typeface="Meiryo UI" panose="020B0604030504040204" pitchFamily="50" charset="-128"/>
              </a:rPr>
              <a:t>・新技術の活用検討</a:t>
            </a:r>
          </a:p>
        </p:txBody>
      </p:sp>
      <p:sp>
        <p:nvSpPr>
          <p:cNvPr id="298" name="正方形/長方形 297">
            <a:extLst>
              <a:ext uri="{FF2B5EF4-FFF2-40B4-BE49-F238E27FC236}">
                <a16:creationId xmlns:a16="http://schemas.microsoft.com/office/drawing/2014/main" id="{D9F11DE5-F813-4739-8099-2F4B2C9883AC}"/>
              </a:ext>
            </a:extLst>
          </p:cNvPr>
          <p:cNvSpPr/>
          <p:nvPr/>
        </p:nvSpPr>
        <p:spPr>
          <a:xfrm>
            <a:off x="210216" y="9250520"/>
            <a:ext cx="3296394" cy="1214370"/>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300" name="角丸四角形 212">
            <a:extLst>
              <a:ext uri="{FF2B5EF4-FFF2-40B4-BE49-F238E27FC236}">
                <a16:creationId xmlns:a16="http://schemas.microsoft.com/office/drawing/2014/main" id="{033389BA-CC60-4DA0-82F7-7A743796BA37}"/>
              </a:ext>
            </a:extLst>
          </p:cNvPr>
          <p:cNvSpPr/>
          <p:nvPr/>
        </p:nvSpPr>
        <p:spPr>
          <a:xfrm>
            <a:off x="284344" y="9306892"/>
            <a:ext cx="1218951"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物資拠点の運営</a:t>
            </a:r>
          </a:p>
        </p:txBody>
      </p:sp>
      <p:sp>
        <p:nvSpPr>
          <p:cNvPr id="301" name="正方形/長方形 300">
            <a:extLst>
              <a:ext uri="{FF2B5EF4-FFF2-40B4-BE49-F238E27FC236}">
                <a16:creationId xmlns:a16="http://schemas.microsoft.com/office/drawing/2014/main" id="{C4445739-00E5-4028-9A74-1F6C1BCE4517}"/>
              </a:ext>
            </a:extLst>
          </p:cNvPr>
          <p:cNvSpPr/>
          <p:nvPr/>
        </p:nvSpPr>
        <p:spPr>
          <a:xfrm>
            <a:off x="284341" y="9461294"/>
            <a:ext cx="3213125" cy="458027"/>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膨大な量の支援物資を展開するための</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069"/>
              </a:lnSpc>
            </a:pPr>
            <a:r>
              <a:rPr lang="en-US" altLang="ja-JP" sz="1069"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物資拠点の効率的な運用と拠点の確保</a:t>
            </a:r>
          </a:p>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拠点の人員や資機材の不足、不定期な物資搬入</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04" name="正方形/長方形 303">
            <a:extLst>
              <a:ext uri="{FF2B5EF4-FFF2-40B4-BE49-F238E27FC236}">
                <a16:creationId xmlns:a16="http://schemas.microsoft.com/office/drawing/2014/main" id="{59DE69DC-79F2-47B7-9D59-B87F993CCCF9}"/>
              </a:ext>
            </a:extLst>
          </p:cNvPr>
          <p:cNvSpPr/>
          <p:nvPr/>
        </p:nvSpPr>
        <p:spPr>
          <a:xfrm>
            <a:off x="344766" y="9934256"/>
            <a:ext cx="3084508" cy="466809"/>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lvl="1"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レイアウト整理、物資拠点の在り方の検討、</a:t>
            </a:r>
            <a:r>
              <a:rPr lang="en-US" altLang="ja-JP" sz="1069"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必要人員、配送ルールの整理等の充実強化</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5</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０</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a:p>
            <a:pPr marL="164873" lvl="1">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p:txBody>
      </p:sp>
      <p:sp>
        <p:nvSpPr>
          <p:cNvPr id="305" name="正方形/長方形 304">
            <a:extLst>
              <a:ext uri="{FF2B5EF4-FFF2-40B4-BE49-F238E27FC236}">
                <a16:creationId xmlns:a16="http://schemas.microsoft.com/office/drawing/2014/main" id="{B5E70DD9-DA08-4E4D-B81D-DE2FC6667E7F}"/>
              </a:ext>
            </a:extLst>
          </p:cNvPr>
          <p:cNvSpPr/>
          <p:nvPr/>
        </p:nvSpPr>
        <p:spPr>
          <a:xfrm>
            <a:off x="3540727" y="8770983"/>
            <a:ext cx="3474190" cy="1656564"/>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306" name="正方形/長方形 305">
            <a:extLst>
              <a:ext uri="{FF2B5EF4-FFF2-40B4-BE49-F238E27FC236}">
                <a16:creationId xmlns:a16="http://schemas.microsoft.com/office/drawing/2014/main" id="{7C0F84FD-0023-4180-B682-2413DA87AFEF}"/>
              </a:ext>
            </a:extLst>
          </p:cNvPr>
          <p:cNvSpPr/>
          <p:nvPr/>
        </p:nvSpPr>
        <p:spPr>
          <a:xfrm>
            <a:off x="3675278" y="9333887"/>
            <a:ext cx="3271630" cy="1016519"/>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民間企業との防災協定等による物資の事前準備の強化</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5</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０</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p:txBody>
      </p:sp>
      <p:sp>
        <p:nvSpPr>
          <p:cNvPr id="307" name="角丸四角形 212">
            <a:extLst>
              <a:ext uri="{FF2B5EF4-FFF2-40B4-BE49-F238E27FC236}">
                <a16:creationId xmlns:a16="http://schemas.microsoft.com/office/drawing/2014/main" id="{E2266251-7A54-44CA-B764-72DF475F7917}"/>
              </a:ext>
            </a:extLst>
          </p:cNvPr>
          <p:cNvSpPr/>
          <p:nvPr/>
        </p:nvSpPr>
        <p:spPr>
          <a:xfrm>
            <a:off x="3614854" y="8829612"/>
            <a:ext cx="2643584"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物資支援における民間事業者等との連携</a:t>
            </a:r>
          </a:p>
        </p:txBody>
      </p:sp>
      <p:sp>
        <p:nvSpPr>
          <p:cNvPr id="308" name="正方形/長方形 307">
            <a:extLst>
              <a:ext uri="{FF2B5EF4-FFF2-40B4-BE49-F238E27FC236}">
                <a16:creationId xmlns:a16="http://schemas.microsoft.com/office/drawing/2014/main" id="{F123A3F7-B2CB-4EEB-85D6-8B3346757A06}"/>
              </a:ext>
            </a:extLst>
          </p:cNvPr>
          <p:cNvSpPr/>
          <p:nvPr/>
        </p:nvSpPr>
        <p:spPr>
          <a:xfrm>
            <a:off x="3614852" y="8992183"/>
            <a:ext cx="3392502" cy="341440"/>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府・市町村の物資備蓄にも限度があり、民間事業者等とも連携し、必要物資調達の検討が必要</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11" name="正方形/長方形 310">
            <a:extLst>
              <a:ext uri="{FF2B5EF4-FFF2-40B4-BE49-F238E27FC236}">
                <a16:creationId xmlns:a16="http://schemas.microsoft.com/office/drawing/2014/main" id="{49E25105-821D-42E5-AEFE-62EAA6C4566E}"/>
              </a:ext>
            </a:extLst>
          </p:cNvPr>
          <p:cNvSpPr/>
          <p:nvPr/>
        </p:nvSpPr>
        <p:spPr>
          <a:xfrm>
            <a:off x="3714163" y="9915095"/>
            <a:ext cx="3128395" cy="389932"/>
          </a:xfrm>
          <a:prstGeom prst="rect">
            <a:avLst/>
          </a:prstGeom>
          <a:solidFill>
            <a:schemeClr val="bg1"/>
          </a:solidFill>
          <a:ln w="0">
            <a:solidFill>
              <a:schemeClr val="tx1"/>
            </a:solidFill>
          </a:ln>
          <a:effectLst>
            <a:innerShdw blurRad="50800">
              <a:srgbClr val="FF0000"/>
            </a:innerShdw>
          </a:effectLst>
        </p:spPr>
        <p:style>
          <a:lnRef idx="2">
            <a:schemeClr val="accent1">
              <a:shade val="50000"/>
            </a:schemeClr>
          </a:lnRef>
          <a:fillRef idx="1">
            <a:schemeClr val="accent1"/>
          </a:fillRef>
          <a:effectRef idx="0">
            <a:schemeClr val="accent1"/>
          </a:effectRef>
          <a:fontRef idx="minor">
            <a:schemeClr val="lt1"/>
          </a:fontRef>
        </p:style>
        <p:txBody>
          <a:bodyPr lIns="27479" tIns="109915" bIns="54958" rtlCol="0" anchor="t"/>
          <a:lstStyle/>
          <a:p>
            <a:pPr marL="164873" lvl="1"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事前協定によるキッチンカーによる食事の提供やトイレカーの調達</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5</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０</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p:txBody>
      </p:sp>
      <p:sp>
        <p:nvSpPr>
          <p:cNvPr id="312" name="スクロール: 横 311">
            <a:extLst>
              <a:ext uri="{FF2B5EF4-FFF2-40B4-BE49-F238E27FC236}">
                <a16:creationId xmlns:a16="http://schemas.microsoft.com/office/drawing/2014/main" id="{13915DBF-7A2F-4EF2-80C4-3D49EF0B62D7}"/>
              </a:ext>
            </a:extLst>
          </p:cNvPr>
          <p:cNvSpPr/>
          <p:nvPr/>
        </p:nvSpPr>
        <p:spPr>
          <a:xfrm>
            <a:off x="3721939" y="9778586"/>
            <a:ext cx="1843390" cy="258406"/>
          </a:xfrm>
          <a:prstGeom prst="horizontalScroll">
            <a:avLst>
              <a:gd name="adj" fmla="val 16224"/>
            </a:avLst>
          </a:prstGeom>
          <a:solidFill>
            <a:srgbClr val="FFCCFF"/>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69" b="1" dirty="0">
                <a:solidFill>
                  <a:schemeClr val="tx1"/>
                </a:solidFill>
                <a:latin typeface="Meiryo UI" panose="020B0604030504040204" pitchFamily="50" charset="-128"/>
                <a:ea typeface="Meiryo UI" panose="020B0604030504040204" pitchFamily="50" charset="-128"/>
              </a:rPr>
              <a:t>⑥防災</a:t>
            </a:r>
            <a:r>
              <a:rPr lang="en-US" altLang="ja-JP" sz="1069" b="1" dirty="0">
                <a:solidFill>
                  <a:schemeClr val="tx1"/>
                </a:solidFill>
                <a:latin typeface="Meiryo UI" panose="020B0604030504040204" pitchFamily="50" charset="-128"/>
                <a:ea typeface="Meiryo UI" panose="020B0604030504040204" pitchFamily="50" charset="-128"/>
              </a:rPr>
              <a:t>DX</a:t>
            </a:r>
            <a:r>
              <a:rPr lang="ja-JP" altLang="en-US" sz="1069" b="1" dirty="0">
                <a:solidFill>
                  <a:schemeClr val="tx1"/>
                </a:solidFill>
                <a:latin typeface="Meiryo UI" panose="020B0604030504040204" pitchFamily="50" charset="-128"/>
                <a:ea typeface="Meiryo UI" panose="020B0604030504040204" pitchFamily="50" charset="-128"/>
              </a:rPr>
              <a:t>・新技術の活用検討</a:t>
            </a:r>
          </a:p>
        </p:txBody>
      </p:sp>
      <p:sp>
        <p:nvSpPr>
          <p:cNvPr id="313" name="正方形/長方形 312">
            <a:extLst>
              <a:ext uri="{FF2B5EF4-FFF2-40B4-BE49-F238E27FC236}">
                <a16:creationId xmlns:a16="http://schemas.microsoft.com/office/drawing/2014/main" id="{C3B0C5A1-E90E-4597-8E6A-273FC4A77CDA}"/>
              </a:ext>
            </a:extLst>
          </p:cNvPr>
          <p:cNvSpPr/>
          <p:nvPr/>
        </p:nvSpPr>
        <p:spPr>
          <a:xfrm>
            <a:off x="7368112" y="6994586"/>
            <a:ext cx="3853194" cy="1610466"/>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314" name="正方形/長方形 313">
            <a:extLst>
              <a:ext uri="{FF2B5EF4-FFF2-40B4-BE49-F238E27FC236}">
                <a16:creationId xmlns:a16="http://schemas.microsoft.com/office/drawing/2014/main" id="{DBDE660B-293E-466D-8307-80E8A5FBBDB2}"/>
              </a:ext>
            </a:extLst>
          </p:cNvPr>
          <p:cNvSpPr/>
          <p:nvPr/>
        </p:nvSpPr>
        <p:spPr>
          <a:xfrm>
            <a:off x="7502665" y="7546092"/>
            <a:ext cx="3621797" cy="1011704"/>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必要人員や作業内容、各種手続きの流れ等を整理（受援計画策定の手引きの充実等による市町村支援）</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100】</a:t>
            </a: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p:txBody>
      </p:sp>
      <p:sp>
        <p:nvSpPr>
          <p:cNvPr id="315" name="角丸四角形 212">
            <a:extLst>
              <a:ext uri="{FF2B5EF4-FFF2-40B4-BE49-F238E27FC236}">
                <a16:creationId xmlns:a16="http://schemas.microsoft.com/office/drawing/2014/main" id="{90AC01AE-6F97-44D4-8A67-71D249D13DCF}"/>
              </a:ext>
            </a:extLst>
          </p:cNvPr>
          <p:cNvSpPr/>
          <p:nvPr/>
        </p:nvSpPr>
        <p:spPr>
          <a:xfrm>
            <a:off x="7442241" y="7053214"/>
            <a:ext cx="1999872"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速やかな罹災証明書の発行</a:t>
            </a:r>
          </a:p>
        </p:txBody>
      </p:sp>
      <p:sp>
        <p:nvSpPr>
          <p:cNvPr id="316" name="正方形/長方形 315">
            <a:extLst>
              <a:ext uri="{FF2B5EF4-FFF2-40B4-BE49-F238E27FC236}">
                <a16:creationId xmlns:a16="http://schemas.microsoft.com/office/drawing/2014/main" id="{7A8A71AD-3FAF-4C97-9AFC-69FE0DCE62CB}"/>
              </a:ext>
            </a:extLst>
          </p:cNvPr>
          <p:cNvSpPr/>
          <p:nvPr/>
        </p:nvSpPr>
        <p:spPr>
          <a:xfrm>
            <a:off x="7442238" y="7215943"/>
            <a:ext cx="3468094" cy="313083"/>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被災者の生活再建に、速やかな罹災証明書発行が重要</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被災者にとって、各種手続きの流れがわかりにくい</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17" name="正方形/長方形 316">
            <a:extLst>
              <a:ext uri="{FF2B5EF4-FFF2-40B4-BE49-F238E27FC236}">
                <a16:creationId xmlns:a16="http://schemas.microsoft.com/office/drawing/2014/main" id="{4A691B90-A11B-4260-A4C2-C332679B29E3}"/>
              </a:ext>
            </a:extLst>
          </p:cNvPr>
          <p:cNvSpPr/>
          <p:nvPr/>
        </p:nvSpPr>
        <p:spPr>
          <a:xfrm>
            <a:off x="7545372" y="8153041"/>
            <a:ext cx="3337784" cy="418779"/>
          </a:xfrm>
          <a:prstGeom prst="rect">
            <a:avLst/>
          </a:prstGeom>
          <a:solidFill>
            <a:schemeClr val="bg1"/>
          </a:solidFill>
          <a:ln w="0">
            <a:solidFill>
              <a:schemeClr val="tx1"/>
            </a:solidFill>
          </a:ln>
          <a:effectLst>
            <a:innerShdw blurRad="50800">
              <a:srgbClr val="FF0000"/>
            </a:innerShdw>
          </a:effectLst>
        </p:spPr>
        <p:style>
          <a:lnRef idx="2">
            <a:schemeClr val="accent1">
              <a:shade val="50000"/>
            </a:schemeClr>
          </a:lnRef>
          <a:fillRef idx="1">
            <a:schemeClr val="accent1"/>
          </a:fillRef>
          <a:effectRef idx="0">
            <a:schemeClr val="accent1"/>
          </a:effectRef>
          <a:fontRef idx="minor">
            <a:schemeClr val="lt1"/>
          </a:fontRef>
        </p:style>
        <p:txBody>
          <a:bodyPr lIns="27479" tIns="109915" rIns="0" bIns="54958" rtlCol="0" anchor="t"/>
          <a:lstStyle/>
          <a:p>
            <a:pPr marL="164873" lvl="1"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罹災証明書発行支援システムの活用</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100】</a:t>
            </a:r>
          </a:p>
          <a:p>
            <a:pPr marL="164873" lvl="1"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ドローンの活用検討（被害認定調査等）</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№７４</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p:txBody>
      </p:sp>
      <p:sp>
        <p:nvSpPr>
          <p:cNvPr id="318" name="スクロール: 横 317">
            <a:extLst>
              <a:ext uri="{FF2B5EF4-FFF2-40B4-BE49-F238E27FC236}">
                <a16:creationId xmlns:a16="http://schemas.microsoft.com/office/drawing/2014/main" id="{D5DEB0D8-E940-44C5-A4D0-DC3F965D2E2F}"/>
              </a:ext>
            </a:extLst>
          </p:cNvPr>
          <p:cNvSpPr/>
          <p:nvPr/>
        </p:nvSpPr>
        <p:spPr>
          <a:xfrm>
            <a:off x="7549804" y="7989299"/>
            <a:ext cx="1892307" cy="258406"/>
          </a:xfrm>
          <a:prstGeom prst="horizontalScroll">
            <a:avLst>
              <a:gd name="adj" fmla="val 16224"/>
            </a:avLst>
          </a:prstGeom>
          <a:solidFill>
            <a:srgbClr val="FFCCFF"/>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69" b="1" dirty="0">
                <a:solidFill>
                  <a:schemeClr val="tx1"/>
                </a:solidFill>
                <a:latin typeface="Meiryo UI" panose="020B0604030504040204" pitchFamily="50" charset="-128"/>
                <a:ea typeface="Meiryo UI" panose="020B0604030504040204" pitchFamily="50" charset="-128"/>
              </a:rPr>
              <a:t>⑥防災</a:t>
            </a:r>
            <a:r>
              <a:rPr lang="en-US" altLang="ja-JP" sz="1069" b="1" dirty="0">
                <a:solidFill>
                  <a:schemeClr val="tx1"/>
                </a:solidFill>
                <a:latin typeface="Meiryo UI" panose="020B0604030504040204" pitchFamily="50" charset="-128"/>
                <a:ea typeface="Meiryo UI" panose="020B0604030504040204" pitchFamily="50" charset="-128"/>
              </a:rPr>
              <a:t>DX</a:t>
            </a:r>
            <a:r>
              <a:rPr lang="ja-JP" altLang="en-US" sz="1069" b="1" dirty="0">
                <a:solidFill>
                  <a:schemeClr val="tx1"/>
                </a:solidFill>
                <a:latin typeface="Meiryo UI" panose="020B0604030504040204" pitchFamily="50" charset="-128"/>
                <a:ea typeface="Meiryo UI" panose="020B0604030504040204" pitchFamily="50" charset="-128"/>
              </a:rPr>
              <a:t>・新技術の活用検討</a:t>
            </a:r>
          </a:p>
        </p:txBody>
      </p:sp>
      <p:sp>
        <p:nvSpPr>
          <p:cNvPr id="319" name="正方形/長方形 318">
            <a:extLst>
              <a:ext uri="{FF2B5EF4-FFF2-40B4-BE49-F238E27FC236}">
                <a16:creationId xmlns:a16="http://schemas.microsoft.com/office/drawing/2014/main" id="{EBCED48A-3C63-436B-AF0D-1FED73DC2828}"/>
              </a:ext>
            </a:extLst>
          </p:cNvPr>
          <p:cNvSpPr/>
          <p:nvPr/>
        </p:nvSpPr>
        <p:spPr>
          <a:xfrm>
            <a:off x="7368112" y="8639308"/>
            <a:ext cx="3853194" cy="929064"/>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320" name="正方形/長方形 319">
            <a:extLst>
              <a:ext uri="{FF2B5EF4-FFF2-40B4-BE49-F238E27FC236}">
                <a16:creationId xmlns:a16="http://schemas.microsoft.com/office/drawing/2014/main" id="{495CDFD6-CBAA-4AEA-945F-D19FDE0DB8EA}"/>
              </a:ext>
            </a:extLst>
          </p:cNvPr>
          <p:cNvSpPr/>
          <p:nvPr/>
        </p:nvSpPr>
        <p:spPr>
          <a:xfrm>
            <a:off x="7502665" y="9044183"/>
            <a:ext cx="3621797" cy="480391"/>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学校再開へ向けてリードできる教職員等の育成</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28】</a:t>
            </a: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避難所の閉鎖集約に関する整理</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5</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４</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a:p>
            <a:pPr marL="164873" indent="-164873">
              <a:lnSpc>
                <a:spcPts val="1069"/>
              </a:lnSpc>
              <a:buFont typeface="Wingdings" panose="05000000000000000000" pitchFamily="2" charset="2"/>
              <a:buChar char="ü"/>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p:txBody>
      </p:sp>
      <p:sp>
        <p:nvSpPr>
          <p:cNvPr id="321" name="角丸四角形 212">
            <a:extLst>
              <a:ext uri="{FF2B5EF4-FFF2-40B4-BE49-F238E27FC236}">
                <a16:creationId xmlns:a16="http://schemas.microsoft.com/office/drawing/2014/main" id="{EB993C82-10C5-42CC-9EBE-43B7E74BA7AA}"/>
              </a:ext>
            </a:extLst>
          </p:cNvPr>
          <p:cNvSpPr/>
          <p:nvPr/>
        </p:nvSpPr>
        <p:spPr>
          <a:xfrm>
            <a:off x="7442241" y="8697935"/>
            <a:ext cx="1253248"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学校機能の回復</a:t>
            </a:r>
          </a:p>
        </p:txBody>
      </p:sp>
      <p:sp>
        <p:nvSpPr>
          <p:cNvPr id="322" name="正方形/長方形 321">
            <a:extLst>
              <a:ext uri="{FF2B5EF4-FFF2-40B4-BE49-F238E27FC236}">
                <a16:creationId xmlns:a16="http://schemas.microsoft.com/office/drawing/2014/main" id="{F6EBDB0B-98A8-4620-89D4-54102C3529A6}"/>
              </a:ext>
            </a:extLst>
          </p:cNvPr>
          <p:cNvSpPr/>
          <p:nvPr/>
        </p:nvSpPr>
        <p:spPr>
          <a:xfrm>
            <a:off x="7442238" y="8860664"/>
            <a:ext cx="3468094" cy="180513"/>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避難所として運用されることによる教育再開の遅れ</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25" name="正方形/長方形 324">
            <a:extLst>
              <a:ext uri="{FF2B5EF4-FFF2-40B4-BE49-F238E27FC236}">
                <a16:creationId xmlns:a16="http://schemas.microsoft.com/office/drawing/2014/main" id="{BD55617B-0154-47A8-B6E5-610205B0D100}"/>
              </a:ext>
            </a:extLst>
          </p:cNvPr>
          <p:cNvSpPr/>
          <p:nvPr/>
        </p:nvSpPr>
        <p:spPr>
          <a:xfrm>
            <a:off x="7368112" y="9595420"/>
            <a:ext cx="3853194" cy="792412"/>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326" name="正方形/長方形 325">
            <a:extLst>
              <a:ext uri="{FF2B5EF4-FFF2-40B4-BE49-F238E27FC236}">
                <a16:creationId xmlns:a16="http://schemas.microsoft.com/office/drawing/2014/main" id="{CBEF22B8-66A1-4DEA-AE84-3DC7CC7A1E48}"/>
              </a:ext>
            </a:extLst>
          </p:cNvPr>
          <p:cNvSpPr/>
          <p:nvPr/>
        </p:nvSpPr>
        <p:spPr>
          <a:xfrm>
            <a:off x="7502663" y="9999335"/>
            <a:ext cx="3433754" cy="354537"/>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市町村へ公費解体・撤去マニュアルの周知</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100】</a:t>
            </a: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p:txBody>
      </p:sp>
      <p:sp>
        <p:nvSpPr>
          <p:cNvPr id="327" name="角丸四角形 212">
            <a:extLst>
              <a:ext uri="{FF2B5EF4-FFF2-40B4-BE49-F238E27FC236}">
                <a16:creationId xmlns:a16="http://schemas.microsoft.com/office/drawing/2014/main" id="{9557DE73-23C0-4731-8A25-F6DFE03C127D}"/>
              </a:ext>
            </a:extLst>
          </p:cNvPr>
          <p:cNvSpPr/>
          <p:nvPr/>
        </p:nvSpPr>
        <p:spPr>
          <a:xfrm>
            <a:off x="7442240" y="9632240"/>
            <a:ext cx="1838857"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公費解体の円滑化・迅速化</a:t>
            </a:r>
          </a:p>
        </p:txBody>
      </p:sp>
      <p:sp>
        <p:nvSpPr>
          <p:cNvPr id="328" name="正方形/長方形 327">
            <a:extLst>
              <a:ext uri="{FF2B5EF4-FFF2-40B4-BE49-F238E27FC236}">
                <a16:creationId xmlns:a16="http://schemas.microsoft.com/office/drawing/2014/main" id="{5E65BAC4-7D6C-4CBF-834E-D7CC45ABB26D}"/>
              </a:ext>
            </a:extLst>
          </p:cNvPr>
          <p:cNvSpPr/>
          <p:nvPr/>
        </p:nvSpPr>
        <p:spPr>
          <a:xfrm>
            <a:off x="7442237" y="9794969"/>
            <a:ext cx="3544054" cy="180513"/>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建物解体手段の一つである、公費解体の円滑化・迅速化</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29" name="正方形/長方形 328">
            <a:extLst>
              <a:ext uri="{FF2B5EF4-FFF2-40B4-BE49-F238E27FC236}">
                <a16:creationId xmlns:a16="http://schemas.microsoft.com/office/drawing/2014/main" id="{E23B6DC1-BD2E-4DF4-A608-95982FE14132}"/>
              </a:ext>
            </a:extLst>
          </p:cNvPr>
          <p:cNvSpPr/>
          <p:nvPr/>
        </p:nvSpPr>
        <p:spPr>
          <a:xfrm>
            <a:off x="11283554" y="7383708"/>
            <a:ext cx="3630552" cy="1120682"/>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330" name="正方形/長方形 329">
            <a:extLst>
              <a:ext uri="{FF2B5EF4-FFF2-40B4-BE49-F238E27FC236}">
                <a16:creationId xmlns:a16="http://schemas.microsoft.com/office/drawing/2014/main" id="{6434BD80-2B2D-4982-A202-2C5EE05F5922}"/>
              </a:ext>
            </a:extLst>
          </p:cNvPr>
          <p:cNvSpPr/>
          <p:nvPr/>
        </p:nvSpPr>
        <p:spPr>
          <a:xfrm>
            <a:off x="11418104" y="7951755"/>
            <a:ext cx="3433754" cy="507282"/>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仮設住宅必要数の把握及び建設型応急住宅用地確保状況調査の項目見直し等</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77】</a:t>
            </a: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p:txBody>
      </p:sp>
      <p:sp>
        <p:nvSpPr>
          <p:cNvPr id="331" name="角丸四角形 212">
            <a:extLst>
              <a:ext uri="{FF2B5EF4-FFF2-40B4-BE49-F238E27FC236}">
                <a16:creationId xmlns:a16="http://schemas.microsoft.com/office/drawing/2014/main" id="{4CFEA206-B746-4178-B31A-70FD8929B265}"/>
              </a:ext>
            </a:extLst>
          </p:cNvPr>
          <p:cNvSpPr/>
          <p:nvPr/>
        </p:nvSpPr>
        <p:spPr>
          <a:xfrm>
            <a:off x="11357681" y="7442335"/>
            <a:ext cx="1721849"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応急仮設住宅等の確保</a:t>
            </a:r>
          </a:p>
        </p:txBody>
      </p:sp>
      <p:sp>
        <p:nvSpPr>
          <p:cNvPr id="332" name="正方形/長方形 331">
            <a:extLst>
              <a:ext uri="{FF2B5EF4-FFF2-40B4-BE49-F238E27FC236}">
                <a16:creationId xmlns:a16="http://schemas.microsoft.com/office/drawing/2014/main" id="{77C3F158-34DB-4E5B-8BBC-9B4CF8852A80}"/>
              </a:ext>
            </a:extLst>
          </p:cNvPr>
          <p:cNvSpPr/>
          <p:nvPr/>
        </p:nvSpPr>
        <p:spPr>
          <a:xfrm>
            <a:off x="11357678" y="7605063"/>
            <a:ext cx="3615472" cy="399492"/>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早期の仮設住宅の提供で、避難所生活の長期化回避</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後発災害も考慮した仮設住宅建設用地の事前準備検討</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33" name="正方形/長方形 332">
            <a:extLst>
              <a:ext uri="{FF2B5EF4-FFF2-40B4-BE49-F238E27FC236}">
                <a16:creationId xmlns:a16="http://schemas.microsoft.com/office/drawing/2014/main" id="{108C98BA-4641-44F1-8B30-96D6FE5561E0}"/>
              </a:ext>
            </a:extLst>
          </p:cNvPr>
          <p:cNvSpPr/>
          <p:nvPr/>
        </p:nvSpPr>
        <p:spPr>
          <a:xfrm>
            <a:off x="11283554" y="8536870"/>
            <a:ext cx="3630552" cy="1850961"/>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334" name="正方形/長方形 333">
            <a:extLst>
              <a:ext uri="{FF2B5EF4-FFF2-40B4-BE49-F238E27FC236}">
                <a16:creationId xmlns:a16="http://schemas.microsoft.com/office/drawing/2014/main" id="{0E751ED5-342E-4559-90F0-6AF5DE4DDAFD}"/>
              </a:ext>
            </a:extLst>
          </p:cNvPr>
          <p:cNvSpPr/>
          <p:nvPr/>
        </p:nvSpPr>
        <p:spPr>
          <a:xfrm>
            <a:off x="11418104" y="9070359"/>
            <a:ext cx="3433754" cy="1024865"/>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上下水道施設の早期復旧</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5</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２</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/6</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５</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災害時協力業者等との事前協定強化</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80】</a:t>
            </a:r>
          </a:p>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p:txBody>
      </p:sp>
      <p:sp>
        <p:nvSpPr>
          <p:cNvPr id="335" name="角丸四角形 212">
            <a:extLst>
              <a:ext uri="{FF2B5EF4-FFF2-40B4-BE49-F238E27FC236}">
                <a16:creationId xmlns:a16="http://schemas.microsoft.com/office/drawing/2014/main" id="{FD1EB126-D47D-4762-A20D-73B5EFBA2BF7}"/>
              </a:ext>
            </a:extLst>
          </p:cNvPr>
          <p:cNvSpPr/>
          <p:nvPr/>
        </p:nvSpPr>
        <p:spPr>
          <a:xfrm>
            <a:off x="11357681" y="8595501"/>
            <a:ext cx="1721849"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インフラ施設の早期復旧</a:t>
            </a:r>
          </a:p>
        </p:txBody>
      </p:sp>
      <p:sp>
        <p:nvSpPr>
          <p:cNvPr id="336" name="正方形/長方形 335">
            <a:extLst>
              <a:ext uri="{FF2B5EF4-FFF2-40B4-BE49-F238E27FC236}">
                <a16:creationId xmlns:a16="http://schemas.microsoft.com/office/drawing/2014/main" id="{28449406-5E2E-4704-B627-4474D863E3AA}"/>
              </a:ext>
            </a:extLst>
          </p:cNvPr>
          <p:cNvSpPr/>
          <p:nvPr/>
        </p:nvSpPr>
        <p:spPr>
          <a:xfrm>
            <a:off x="11357678" y="8740055"/>
            <a:ext cx="3544054" cy="341211"/>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断水の長期化による避難所生活全般への影響</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復旧作業に従事する事業者や人員の確保</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37" name="正方形/長方形 236">
            <a:extLst>
              <a:ext uri="{FF2B5EF4-FFF2-40B4-BE49-F238E27FC236}">
                <a16:creationId xmlns:a16="http://schemas.microsoft.com/office/drawing/2014/main" id="{A0AEADD2-02E2-4CAD-AD0C-774E457C0618}"/>
              </a:ext>
            </a:extLst>
          </p:cNvPr>
          <p:cNvSpPr/>
          <p:nvPr/>
        </p:nvSpPr>
        <p:spPr>
          <a:xfrm>
            <a:off x="7182216" y="982523"/>
            <a:ext cx="2824860" cy="1942101"/>
          </a:xfrm>
          <a:prstGeom prst="rect">
            <a:avLst/>
          </a:prstGeom>
          <a:solidFill>
            <a:schemeClr val="bg1"/>
          </a:solidFill>
          <a:ln w="0">
            <a:solidFill>
              <a:schemeClr val="tx1"/>
            </a:solid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69"/>
              </a:lnSpc>
            </a:pPr>
            <a:endParaRPr lang="en-US" altLang="ja-JP" sz="1069" dirty="0">
              <a:solidFill>
                <a:schemeClr val="tx1"/>
              </a:solidFill>
              <a:latin typeface="Meiryo UI" panose="020B0604030504040204" pitchFamily="50" charset="-128"/>
              <a:ea typeface="Meiryo UI" panose="020B0604030504040204" pitchFamily="50" charset="-128"/>
            </a:endParaRPr>
          </a:p>
        </p:txBody>
      </p:sp>
      <p:sp>
        <p:nvSpPr>
          <p:cNvPr id="238" name="角丸四角形 212">
            <a:extLst>
              <a:ext uri="{FF2B5EF4-FFF2-40B4-BE49-F238E27FC236}">
                <a16:creationId xmlns:a16="http://schemas.microsoft.com/office/drawing/2014/main" id="{E55AA494-AFF5-4D63-93FB-5A22851E92BD}"/>
              </a:ext>
            </a:extLst>
          </p:cNvPr>
          <p:cNvSpPr/>
          <p:nvPr/>
        </p:nvSpPr>
        <p:spPr>
          <a:xfrm>
            <a:off x="7256345" y="1044598"/>
            <a:ext cx="1673933" cy="164873"/>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lang="ja-JP" altLang="en-US" sz="1069"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避難所の情報把握と集約</a:t>
            </a:r>
          </a:p>
        </p:txBody>
      </p:sp>
      <p:sp>
        <p:nvSpPr>
          <p:cNvPr id="239" name="正方形/長方形 238">
            <a:extLst>
              <a:ext uri="{FF2B5EF4-FFF2-40B4-BE49-F238E27FC236}">
                <a16:creationId xmlns:a16="http://schemas.microsoft.com/office/drawing/2014/main" id="{BD186AB9-CC74-4A36-B9CB-D30C21E32DF1}"/>
              </a:ext>
            </a:extLst>
          </p:cNvPr>
          <p:cNvSpPr/>
          <p:nvPr/>
        </p:nvSpPr>
        <p:spPr>
          <a:xfrm>
            <a:off x="7216805" y="1203901"/>
            <a:ext cx="2691800" cy="468096"/>
          </a:xfrm>
          <a:prstGeom prst="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避難所及び避難者の情報の集約と一元化</a:t>
            </a:r>
          </a:p>
          <a:p>
            <a:pPr marL="164873" indent="-164873">
              <a:lnSpc>
                <a:spcPts val="1069"/>
              </a:lnSpc>
              <a:buFont typeface="Arial" panose="020B0604020202020204" pitchFamily="34" charset="0"/>
              <a:buChar char="•"/>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自主避難所、在宅避難、車中泊、孤立集落広域避難者等の避難者情報把握</a:t>
            </a:r>
          </a:p>
          <a:p>
            <a:pPr marL="164873" indent="-164873">
              <a:lnSpc>
                <a:spcPts val="1069"/>
              </a:lnSpc>
              <a:buFont typeface="Arial" panose="020B0604020202020204" pitchFamily="34" charset="0"/>
              <a:buChar char="•"/>
            </a:pP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069"/>
              </a:lnSpc>
            </a:pPr>
            <a:endParaRPr lang="ja-JP" altLang="en-US" sz="1069"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43" name="正方形/長方形 242">
            <a:extLst>
              <a:ext uri="{FF2B5EF4-FFF2-40B4-BE49-F238E27FC236}">
                <a16:creationId xmlns:a16="http://schemas.microsoft.com/office/drawing/2014/main" id="{B94ECF82-F081-49FC-AA1B-A588D9CAB065}"/>
              </a:ext>
            </a:extLst>
          </p:cNvPr>
          <p:cNvSpPr/>
          <p:nvPr/>
        </p:nvSpPr>
        <p:spPr>
          <a:xfrm>
            <a:off x="7284734" y="1675290"/>
            <a:ext cx="2662269" cy="1188553"/>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r>
              <a:rPr lang="ja-JP" altLang="en-US"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府の取組</a:t>
            </a:r>
            <a:endParaRPr lang="en-US" altLang="ja-JP" sz="1069" b="1" dirty="0">
              <a:solidFill>
                <a:srgbClr val="FF6600"/>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marL="164873"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避難所外も含む避難者への支援（避難所運営マニュアル作成指針の充実と周知）</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5</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４</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p:txBody>
      </p:sp>
      <p:sp>
        <p:nvSpPr>
          <p:cNvPr id="241" name="正方形/長方形 240">
            <a:extLst>
              <a:ext uri="{FF2B5EF4-FFF2-40B4-BE49-F238E27FC236}">
                <a16:creationId xmlns:a16="http://schemas.microsoft.com/office/drawing/2014/main" id="{9EC69A7C-C8DB-4D42-81B0-D17ADEDD987C}"/>
              </a:ext>
            </a:extLst>
          </p:cNvPr>
          <p:cNvSpPr/>
          <p:nvPr/>
        </p:nvSpPr>
        <p:spPr>
          <a:xfrm>
            <a:off x="7268865" y="2419019"/>
            <a:ext cx="1955480" cy="414331"/>
          </a:xfrm>
          <a:prstGeom prst="rect">
            <a:avLst/>
          </a:prstGeom>
          <a:solidFill>
            <a:schemeClr val="bg1"/>
          </a:solidFill>
          <a:ln w="0">
            <a:solidFill>
              <a:schemeClr val="tx1"/>
            </a:solidFill>
          </a:ln>
          <a:effectLst>
            <a:innerShdw blurRad="50800">
              <a:srgbClr val="FF0000"/>
            </a:innerShdw>
          </a:effectLst>
        </p:spPr>
        <p:style>
          <a:lnRef idx="2">
            <a:schemeClr val="accent1">
              <a:shade val="50000"/>
            </a:schemeClr>
          </a:lnRef>
          <a:fillRef idx="1">
            <a:schemeClr val="accent1"/>
          </a:fillRef>
          <a:effectRef idx="0">
            <a:schemeClr val="accent1"/>
          </a:effectRef>
          <a:fontRef idx="minor">
            <a:schemeClr val="lt1"/>
          </a:fontRef>
        </p:style>
        <p:txBody>
          <a:bodyPr lIns="27479" tIns="109915" bIns="54958" rtlCol="0" anchor="t"/>
          <a:lstStyle/>
          <a:p>
            <a:pPr marL="164873" lvl="1"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避難者情報を集約するシステムの検討</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31】</a:t>
            </a:r>
          </a:p>
        </p:txBody>
      </p:sp>
      <p:sp>
        <p:nvSpPr>
          <p:cNvPr id="242" name="スクロール: 横 241">
            <a:extLst>
              <a:ext uri="{FF2B5EF4-FFF2-40B4-BE49-F238E27FC236}">
                <a16:creationId xmlns:a16="http://schemas.microsoft.com/office/drawing/2014/main" id="{45FB23D4-1537-40EA-885B-FFA167A259D2}"/>
              </a:ext>
            </a:extLst>
          </p:cNvPr>
          <p:cNvSpPr/>
          <p:nvPr/>
        </p:nvSpPr>
        <p:spPr>
          <a:xfrm>
            <a:off x="7268864" y="2262112"/>
            <a:ext cx="1876574" cy="258406"/>
          </a:xfrm>
          <a:prstGeom prst="horizontalScroll">
            <a:avLst>
              <a:gd name="adj" fmla="val 16224"/>
            </a:avLst>
          </a:prstGeom>
          <a:solidFill>
            <a:srgbClr val="FFCCFF"/>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69" b="1" dirty="0">
                <a:solidFill>
                  <a:schemeClr val="tx1"/>
                </a:solidFill>
                <a:latin typeface="Meiryo UI" panose="020B0604030504040204" pitchFamily="50" charset="-128"/>
                <a:ea typeface="Meiryo UI" panose="020B0604030504040204" pitchFamily="50" charset="-128"/>
              </a:rPr>
              <a:t>⑥防災</a:t>
            </a:r>
            <a:r>
              <a:rPr lang="en-US" altLang="ja-JP" sz="1069" b="1" dirty="0">
                <a:solidFill>
                  <a:schemeClr val="tx1"/>
                </a:solidFill>
                <a:latin typeface="Meiryo UI" panose="020B0604030504040204" pitchFamily="50" charset="-128"/>
                <a:ea typeface="Meiryo UI" panose="020B0604030504040204" pitchFamily="50" charset="-128"/>
              </a:rPr>
              <a:t>DX</a:t>
            </a:r>
            <a:r>
              <a:rPr lang="ja-JP" altLang="en-US" sz="1069" b="1" dirty="0">
                <a:solidFill>
                  <a:schemeClr val="tx1"/>
                </a:solidFill>
                <a:latin typeface="Meiryo UI" panose="020B0604030504040204" pitchFamily="50" charset="-128"/>
                <a:ea typeface="Meiryo UI" panose="020B0604030504040204" pitchFamily="50" charset="-128"/>
              </a:rPr>
              <a:t>・新技術の活用検討</a:t>
            </a:r>
          </a:p>
        </p:txBody>
      </p:sp>
      <p:sp>
        <p:nvSpPr>
          <p:cNvPr id="109" name="正方形/長方形 108">
            <a:extLst>
              <a:ext uri="{FF2B5EF4-FFF2-40B4-BE49-F238E27FC236}">
                <a16:creationId xmlns:a16="http://schemas.microsoft.com/office/drawing/2014/main" id="{50C4AC52-12AD-4E85-8A2B-73BCE65834CD}"/>
              </a:ext>
            </a:extLst>
          </p:cNvPr>
          <p:cNvSpPr/>
          <p:nvPr/>
        </p:nvSpPr>
        <p:spPr>
          <a:xfrm>
            <a:off x="11444630" y="9520178"/>
            <a:ext cx="2366413" cy="258408"/>
          </a:xfrm>
          <a:prstGeom prst="rect">
            <a:avLst/>
          </a:prstGeom>
          <a:solidFill>
            <a:schemeClr val="bg1"/>
          </a:solidFill>
          <a:ln w="0">
            <a:solidFill>
              <a:schemeClr val="tx1"/>
            </a:solidFill>
          </a:ln>
          <a:effectLst>
            <a:innerShdw blurRad="50800">
              <a:srgbClr val="FF0000"/>
            </a:innerShdw>
          </a:effectLst>
        </p:spPr>
        <p:style>
          <a:lnRef idx="2">
            <a:schemeClr val="accent1">
              <a:shade val="50000"/>
            </a:schemeClr>
          </a:lnRef>
          <a:fillRef idx="1">
            <a:schemeClr val="accent1"/>
          </a:fillRef>
          <a:effectRef idx="0">
            <a:schemeClr val="accent1"/>
          </a:effectRef>
          <a:fontRef idx="minor">
            <a:schemeClr val="lt1"/>
          </a:fontRef>
        </p:style>
        <p:txBody>
          <a:bodyPr lIns="27479" tIns="109915" rIns="0" bIns="54958" rtlCol="0" anchor="t"/>
          <a:lstStyle/>
          <a:p>
            <a:pPr marL="164873" lvl="1"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下水道台帳のクラウド化</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6</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５</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p:txBody>
      </p:sp>
      <p:sp>
        <p:nvSpPr>
          <p:cNvPr id="110" name="スクロール: 横 109">
            <a:extLst>
              <a:ext uri="{FF2B5EF4-FFF2-40B4-BE49-F238E27FC236}">
                <a16:creationId xmlns:a16="http://schemas.microsoft.com/office/drawing/2014/main" id="{BD693E1E-9F5C-4E53-8812-05B0BF7F44FE}"/>
              </a:ext>
            </a:extLst>
          </p:cNvPr>
          <p:cNvSpPr/>
          <p:nvPr/>
        </p:nvSpPr>
        <p:spPr>
          <a:xfrm>
            <a:off x="11436634" y="9392348"/>
            <a:ext cx="1857494" cy="258406"/>
          </a:xfrm>
          <a:prstGeom prst="horizontalScroll">
            <a:avLst>
              <a:gd name="adj" fmla="val 16224"/>
            </a:avLst>
          </a:prstGeom>
          <a:solidFill>
            <a:srgbClr val="FFCCFF"/>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69" b="1" dirty="0">
                <a:solidFill>
                  <a:schemeClr val="tx1"/>
                </a:solidFill>
                <a:latin typeface="Meiryo UI" panose="020B0604030504040204" pitchFamily="50" charset="-128"/>
                <a:ea typeface="Meiryo UI" panose="020B0604030504040204" pitchFamily="50" charset="-128"/>
              </a:rPr>
              <a:t>⑥防災</a:t>
            </a:r>
            <a:r>
              <a:rPr lang="en-US" altLang="ja-JP" sz="1069" b="1" dirty="0">
                <a:solidFill>
                  <a:schemeClr val="tx1"/>
                </a:solidFill>
                <a:latin typeface="Meiryo UI" panose="020B0604030504040204" pitchFamily="50" charset="-128"/>
                <a:ea typeface="Meiryo UI" panose="020B0604030504040204" pitchFamily="50" charset="-128"/>
              </a:rPr>
              <a:t>DX</a:t>
            </a:r>
            <a:r>
              <a:rPr lang="ja-JP" altLang="en-US" sz="1069" b="1" dirty="0">
                <a:solidFill>
                  <a:schemeClr val="tx1"/>
                </a:solidFill>
                <a:latin typeface="Meiryo UI" panose="020B0604030504040204" pitchFamily="50" charset="-128"/>
                <a:ea typeface="Meiryo UI" panose="020B0604030504040204" pitchFamily="50" charset="-128"/>
              </a:rPr>
              <a:t>・新技術の活用検討</a:t>
            </a:r>
          </a:p>
        </p:txBody>
      </p:sp>
      <p:pic>
        <p:nvPicPr>
          <p:cNvPr id="10" name="図 9">
            <a:extLst>
              <a:ext uri="{FF2B5EF4-FFF2-40B4-BE49-F238E27FC236}">
                <a16:creationId xmlns:a16="http://schemas.microsoft.com/office/drawing/2014/main" id="{145830BF-162C-437C-8407-46DF0033734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13368" b="16291"/>
          <a:stretch/>
        </p:blipFill>
        <p:spPr>
          <a:xfrm>
            <a:off x="2695113" y="9122141"/>
            <a:ext cx="946047" cy="665455"/>
          </a:xfrm>
          <a:prstGeom prst="rect">
            <a:avLst/>
          </a:prstGeom>
        </p:spPr>
      </p:pic>
      <p:pic>
        <p:nvPicPr>
          <p:cNvPr id="12" name="図 11">
            <a:extLst>
              <a:ext uri="{FF2B5EF4-FFF2-40B4-BE49-F238E27FC236}">
                <a16:creationId xmlns:a16="http://schemas.microsoft.com/office/drawing/2014/main" id="{753C2978-84C5-48AF-AFEF-CA50F1B234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87557" y="3064552"/>
            <a:ext cx="943434" cy="943434"/>
          </a:xfrm>
          <a:prstGeom prst="rect">
            <a:avLst/>
          </a:prstGeom>
        </p:spPr>
      </p:pic>
      <p:pic>
        <p:nvPicPr>
          <p:cNvPr id="16" name="図 15">
            <a:extLst>
              <a:ext uri="{FF2B5EF4-FFF2-40B4-BE49-F238E27FC236}">
                <a16:creationId xmlns:a16="http://schemas.microsoft.com/office/drawing/2014/main" id="{4AF1E3F3-5955-4DDC-8B42-4A2C805CFF2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09741" y="6966858"/>
            <a:ext cx="856964" cy="856964"/>
          </a:xfrm>
          <a:prstGeom prst="rect">
            <a:avLst/>
          </a:prstGeom>
        </p:spPr>
      </p:pic>
      <p:pic>
        <p:nvPicPr>
          <p:cNvPr id="18" name="図 17">
            <a:extLst>
              <a:ext uri="{FF2B5EF4-FFF2-40B4-BE49-F238E27FC236}">
                <a16:creationId xmlns:a16="http://schemas.microsoft.com/office/drawing/2014/main" id="{9427ADF5-3B54-4B65-92C3-A93D803BEE9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640398" y="6631799"/>
            <a:ext cx="964272" cy="964272"/>
          </a:xfrm>
          <a:prstGeom prst="rect">
            <a:avLst/>
          </a:prstGeom>
        </p:spPr>
      </p:pic>
      <p:pic>
        <p:nvPicPr>
          <p:cNvPr id="21" name="図 20">
            <a:extLst>
              <a:ext uri="{FF2B5EF4-FFF2-40B4-BE49-F238E27FC236}">
                <a16:creationId xmlns:a16="http://schemas.microsoft.com/office/drawing/2014/main" id="{514B1699-4AE8-4513-81B3-0D1D6C163C8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191045" y="1778661"/>
            <a:ext cx="852730" cy="852730"/>
          </a:xfrm>
          <a:prstGeom prst="rect">
            <a:avLst/>
          </a:prstGeom>
        </p:spPr>
      </p:pic>
      <p:pic>
        <p:nvPicPr>
          <p:cNvPr id="23" name="図 22">
            <a:extLst>
              <a:ext uri="{FF2B5EF4-FFF2-40B4-BE49-F238E27FC236}">
                <a16:creationId xmlns:a16="http://schemas.microsoft.com/office/drawing/2014/main" id="{F9327A54-C037-4E83-A1F5-30696B06709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921556" y="3006981"/>
            <a:ext cx="883591" cy="689260"/>
          </a:xfrm>
          <a:prstGeom prst="rect">
            <a:avLst/>
          </a:prstGeom>
        </p:spPr>
      </p:pic>
      <p:pic>
        <p:nvPicPr>
          <p:cNvPr id="28" name="図 27">
            <a:extLst>
              <a:ext uri="{FF2B5EF4-FFF2-40B4-BE49-F238E27FC236}">
                <a16:creationId xmlns:a16="http://schemas.microsoft.com/office/drawing/2014/main" id="{E6BEC7E7-E45B-4C2D-B7D8-BD700CFA521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222662" y="9670684"/>
            <a:ext cx="794766" cy="794206"/>
          </a:xfrm>
          <a:prstGeom prst="rect">
            <a:avLst/>
          </a:prstGeom>
        </p:spPr>
      </p:pic>
      <p:pic>
        <p:nvPicPr>
          <p:cNvPr id="30" name="図 29">
            <a:extLst>
              <a:ext uri="{FF2B5EF4-FFF2-40B4-BE49-F238E27FC236}">
                <a16:creationId xmlns:a16="http://schemas.microsoft.com/office/drawing/2014/main" id="{57374002-3ED7-433E-9C7B-2E6ABCD82C3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100678" y="3989466"/>
            <a:ext cx="821543" cy="820963"/>
          </a:xfrm>
          <a:prstGeom prst="rect">
            <a:avLst/>
          </a:prstGeom>
        </p:spPr>
      </p:pic>
      <p:pic>
        <p:nvPicPr>
          <p:cNvPr id="32" name="図 31">
            <a:extLst>
              <a:ext uri="{FF2B5EF4-FFF2-40B4-BE49-F238E27FC236}">
                <a16:creationId xmlns:a16="http://schemas.microsoft.com/office/drawing/2014/main" id="{EEE1A9D2-E7DD-4FA1-A94A-372319F2428C}"/>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298198" y="2150894"/>
            <a:ext cx="734964" cy="734964"/>
          </a:xfrm>
          <a:prstGeom prst="rect">
            <a:avLst/>
          </a:prstGeom>
        </p:spPr>
      </p:pic>
      <p:pic>
        <p:nvPicPr>
          <p:cNvPr id="34" name="図 33">
            <a:extLst>
              <a:ext uri="{FF2B5EF4-FFF2-40B4-BE49-F238E27FC236}">
                <a16:creationId xmlns:a16="http://schemas.microsoft.com/office/drawing/2014/main" id="{BA1FF027-58BB-4EA8-AE00-3D8471BCD05D}"/>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446461" y="8235578"/>
            <a:ext cx="898514" cy="898514"/>
          </a:xfrm>
          <a:prstGeom prst="rect">
            <a:avLst/>
          </a:prstGeom>
        </p:spPr>
      </p:pic>
      <p:sp>
        <p:nvSpPr>
          <p:cNvPr id="126" name="正方形/長方形 125">
            <a:extLst>
              <a:ext uri="{FF2B5EF4-FFF2-40B4-BE49-F238E27FC236}">
                <a16:creationId xmlns:a16="http://schemas.microsoft.com/office/drawing/2014/main" id="{56325B25-CF3B-4256-A34C-A52F9358AE6F}"/>
              </a:ext>
            </a:extLst>
          </p:cNvPr>
          <p:cNvSpPr/>
          <p:nvPr/>
        </p:nvSpPr>
        <p:spPr>
          <a:xfrm>
            <a:off x="4377058" y="2104406"/>
            <a:ext cx="2507590" cy="771797"/>
          </a:xfrm>
          <a:prstGeom prst="rect">
            <a:avLst/>
          </a:prstGeom>
          <a:noFill/>
          <a:ln w="6350">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958" tIns="54958" rIns="54958" bIns="54958" rtlCol="0" anchor="t"/>
          <a:lstStyle/>
          <a:p>
            <a:pPr>
              <a:lnSpc>
                <a:spcPts val="1069"/>
              </a:lnSpc>
            </a:pPr>
            <a:endParaRPr lang="en-US" altLang="ja-JP" sz="1069" dirty="0">
              <a:solidFill>
                <a:srgbClr val="0000FF"/>
              </a:solidFill>
              <a:latin typeface="UD デジタル 教科書体 NK-R" panose="02020400000000000000" pitchFamily="18" charset="-128"/>
              <a:ea typeface="UD デジタル 教科書体 NK-R" panose="02020400000000000000" pitchFamily="18" charset="-128"/>
            </a:endParaRPr>
          </a:p>
        </p:txBody>
      </p:sp>
      <p:pic>
        <p:nvPicPr>
          <p:cNvPr id="3" name="図 2">
            <a:extLst>
              <a:ext uri="{FF2B5EF4-FFF2-40B4-BE49-F238E27FC236}">
                <a16:creationId xmlns:a16="http://schemas.microsoft.com/office/drawing/2014/main" id="{C25C264E-ECBB-4E9A-B7B6-DA16F1A4B757}"/>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190137" y="2105768"/>
            <a:ext cx="848078" cy="848677"/>
          </a:xfrm>
          <a:prstGeom prst="rect">
            <a:avLst/>
          </a:prstGeom>
        </p:spPr>
      </p:pic>
      <p:sp>
        <p:nvSpPr>
          <p:cNvPr id="137" name="正方形/長方形 136">
            <a:extLst>
              <a:ext uri="{FF2B5EF4-FFF2-40B4-BE49-F238E27FC236}">
                <a16:creationId xmlns:a16="http://schemas.microsoft.com/office/drawing/2014/main" id="{D0AA4117-ACD9-4319-BA2C-3D64B61E79D0}"/>
              </a:ext>
            </a:extLst>
          </p:cNvPr>
          <p:cNvSpPr/>
          <p:nvPr/>
        </p:nvSpPr>
        <p:spPr>
          <a:xfrm>
            <a:off x="4387624" y="5135719"/>
            <a:ext cx="5054488" cy="429510"/>
          </a:xfrm>
          <a:prstGeom prst="rect">
            <a:avLst/>
          </a:prstGeom>
          <a:solidFill>
            <a:schemeClr val="bg1"/>
          </a:solidFill>
          <a:ln w="0">
            <a:solidFill>
              <a:schemeClr val="tx1"/>
            </a:solidFill>
          </a:ln>
          <a:effectLst>
            <a:innerShdw blurRad="50800">
              <a:srgbClr val="FF0000"/>
            </a:innerShdw>
          </a:effectLst>
        </p:spPr>
        <p:style>
          <a:lnRef idx="2">
            <a:schemeClr val="accent1">
              <a:shade val="50000"/>
            </a:schemeClr>
          </a:lnRef>
          <a:fillRef idx="1">
            <a:schemeClr val="accent1"/>
          </a:fillRef>
          <a:effectRef idx="0">
            <a:schemeClr val="accent1"/>
          </a:effectRef>
          <a:fontRef idx="minor">
            <a:schemeClr val="lt1"/>
          </a:fontRef>
        </p:style>
        <p:txBody>
          <a:bodyPr lIns="27479" tIns="109915" bIns="54958" rtlCol="0" anchor="t"/>
          <a:lstStyle/>
          <a:p>
            <a:pPr marL="164873" lvl="1"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トイレカーの導入</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5</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０</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endParaRPr lang="en-US" altLang="ja-JP" sz="1069" dirty="0">
              <a:solidFill>
                <a:schemeClr val="tx1"/>
              </a:solidFill>
              <a:latin typeface="UD デジタル 教科書体 NK-R" panose="02020400000000000000" pitchFamily="18" charset="-128"/>
              <a:ea typeface="UD デジタル 教科書体 NK-R" panose="02020400000000000000" pitchFamily="18" charset="-128"/>
            </a:endParaRPr>
          </a:p>
          <a:p>
            <a:pPr marL="164873" lvl="1"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衛星通信の導入による通信環境の整備及び大阪防災アプリの機能充実</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31】</a:t>
            </a:r>
          </a:p>
        </p:txBody>
      </p:sp>
      <p:sp>
        <p:nvSpPr>
          <p:cNvPr id="138" name="スクロール: 横 137">
            <a:extLst>
              <a:ext uri="{FF2B5EF4-FFF2-40B4-BE49-F238E27FC236}">
                <a16:creationId xmlns:a16="http://schemas.microsoft.com/office/drawing/2014/main" id="{DBEF0F01-E368-4447-808F-A4B401FAC5F0}"/>
              </a:ext>
            </a:extLst>
          </p:cNvPr>
          <p:cNvSpPr/>
          <p:nvPr/>
        </p:nvSpPr>
        <p:spPr>
          <a:xfrm>
            <a:off x="4385539" y="5004771"/>
            <a:ext cx="1841516" cy="258406"/>
          </a:xfrm>
          <a:prstGeom prst="horizontalScroll">
            <a:avLst>
              <a:gd name="adj" fmla="val 16224"/>
            </a:avLst>
          </a:prstGeom>
          <a:solidFill>
            <a:srgbClr val="FFCCFF"/>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69" b="1" dirty="0">
                <a:solidFill>
                  <a:schemeClr val="tx1"/>
                </a:solidFill>
                <a:latin typeface="Meiryo UI" panose="020B0604030504040204" pitchFamily="50" charset="-128"/>
                <a:ea typeface="Meiryo UI" panose="020B0604030504040204" pitchFamily="50" charset="-128"/>
              </a:rPr>
              <a:t>⑥防災</a:t>
            </a:r>
            <a:r>
              <a:rPr lang="en-US" altLang="ja-JP" sz="1069" b="1" dirty="0">
                <a:solidFill>
                  <a:schemeClr val="tx1"/>
                </a:solidFill>
                <a:latin typeface="Meiryo UI" panose="020B0604030504040204" pitchFamily="50" charset="-128"/>
                <a:ea typeface="Meiryo UI" panose="020B0604030504040204" pitchFamily="50" charset="-128"/>
              </a:rPr>
              <a:t>DX</a:t>
            </a:r>
            <a:r>
              <a:rPr lang="ja-JP" altLang="en-US" sz="1069" b="1" dirty="0">
                <a:solidFill>
                  <a:schemeClr val="tx1"/>
                </a:solidFill>
                <a:latin typeface="Meiryo UI" panose="020B0604030504040204" pitchFamily="50" charset="-128"/>
                <a:ea typeface="Meiryo UI" panose="020B0604030504040204" pitchFamily="50" charset="-128"/>
              </a:rPr>
              <a:t>・新技術の活用検討</a:t>
            </a:r>
          </a:p>
        </p:txBody>
      </p:sp>
      <p:sp>
        <p:nvSpPr>
          <p:cNvPr id="130" name="正方形/長方形 129">
            <a:extLst>
              <a:ext uri="{FF2B5EF4-FFF2-40B4-BE49-F238E27FC236}">
                <a16:creationId xmlns:a16="http://schemas.microsoft.com/office/drawing/2014/main" id="{89F30A0B-E06E-4CE7-B455-CEF339B82457}"/>
              </a:ext>
            </a:extLst>
          </p:cNvPr>
          <p:cNvSpPr/>
          <p:nvPr/>
        </p:nvSpPr>
        <p:spPr>
          <a:xfrm>
            <a:off x="10436693" y="5404043"/>
            <a:ext cx="4339478" cy="276807"/>
          </a:xfrm>
          <a:prstGeom prst="rect">
            <a:avLst/>
          </a:prstGeom>
          <a:solidFill>
            <a:schemeClr val="bg1"/>
          </a:solidFill>
          <a:ln w="0">
            <a:solidFill>
              <a:schemeClr val="tx1"/>
            </a:solidFill>
          </a:ln>
          <a:effectLst>
            <a:innerShdw blurRad="50800">
              <a:srgbClr val="FF0000"/>
            </a:innerShdw>
          </a:effectLst>
        </p:spPr>
        <p:style>
          <a:lnRef idx="2">
            <a:schemeClr val="accent1">
              <a:shade val="50000"/>
            </a:schemeClr>
          </a:lnRef>
          <a:fillRef idx="1">
            <a:schemeClr val="accent1"/>
          </a:fillRef>
          <a:effectRef idx="0">
            <a:schemeClr val="accent1"/>
          </a:effectRef>
          <a:fontRef idx="minor">
            <a:schemeClr val="lt1"/>
          </a:fontRef>
        </p:style>
        <p:txBody>
          <a:bodyPr lIns="27479" tIns="109915" rIns="0" bIns="54958" rtlCol="0" anchor="t"/>
          <a:lstStyle/>
          <a:p>
            <a:pPr marL="164873" lvl="1" indent="-164873">
              <a:lnSpc>
                <a:spcPts val="1069"/>
              </a:lnSpc>
              <a:buFont typeface="Wingdings" panose="05000000000000000000" pitchFamily="2" charset="2"/>
              <a:buChar char="ü"/>
            </a:pPr>
            <a:r>
              <a:rPr lang="ja-JP" altLang="en-US" sz="1069" dirty="0">
                <a:solidFill>
                  <a:schemeClr val="tx1"/>
                </a:solidFill>
                <a:latin typeface="UD デジタル 教科書体 NK-R" panose="02020400000000000000" pitchFamily="18" charset="-128"/>
                <a:ea typeface="UD デジタル 教科書体 NK-R" panose="02020400000000000000" pitchFamily="18" charset="-128"/>
              </a:rPr>
              <a:t>モバイルファーマシー・コンテナファーマシーの活用検討</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4</a:t>
            </a:r>
            <a:r>
              <a:rPr lang="ja-JP" altLang="en-US" sz="1069" dirty="0">
                <a:solidFill>
                  <a:srgbClr val="0000FF"/>
                </a:solidFill>
                <a:latin typeface="UD デジタル 教科書体 NK-R" panose="02020400000000000000" pitchFamily="18" charset="-128"/>
                <a:ea typeface="UD デジタル 教科書体 NK-R" panose="02020400000000000000" pitchFamily="18" charset="-128"/>
              </a:rPr>
              <a:t>２</a:t>
            </a:r>
            <a:r>
              <a:rPr lang="en-US" altLang="ja-JP" sz="1069" dirty="0">
                <a:solidFill>
                  <a:srgbClr val="0000FF"/>
                </a:solidFill>
                <a:latin typeface="UD デジタル 教科書体 NK-R" panose="02020400000000000000" pitchFamily="18" charset="-128"/>
                <a:ea typeface="UD デジタル 教科書体 NK-R" panose="02020400000000000000" pitchFamily="18" charset="-128"/>
              </a:rPr>
              <a:t>】</a:t>
            </a:r>
          </a:p>
        </p:txBody>
      </p:sp>
      <p:sp>
        <p:nvSpPr>
          <p:cNvPr id="131" name="スクロール: 横 130">
            <a:extLst>
              <a:ext uri="{FF2B5EF4-FFF2-40B4-BE49-F238E27FC236}">
                <a16:creationId xmlns:a16="http://schemas.microsoft.com/office/drawing/2014/main" id="{FBB12D2A-0E62-407E-A70B-6FCF556C6B10}"/>
              </a:ext>
            </a:extLst>
          </p:cNvPr>
          <p:cNvSpPr/>
          <p:nvPr/>
        </p:nvSpPr>
        <p:spPr>
          <a:xfrm>
            <a:off x="10436693" y="5278918"/>
            <a:ext cx="1877096" cy="258406"/>
          </a:xfrm>
          <a:prstGeom prst="horizontalScroll">
            <a:avLst>
              <a:gd name="adj" fmla="val 16224"/>
            </a:avLst>
          </a:prstGeom>
          <a:solidFill>
            <a:srgbClr val="FFCCFF"/>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69" b="1" dirty="0">
                <a:solidFill>
                  <a:schemeClr val="tx1"/>
                </a:solidFill>
                <a:latin typeface="Meiryo UI" panose="020B0604030504040204" pitchFamily="50" charset="-128"/>
                <a:ea typeface="Meiryo UI" panose="020B0604030504040204" pitchFamily="50" charset="-128"/>
              </a:rPr>
              <a:t>⑥防災</a:t>
            </a:r>
            <a:r>
              <a:rPr lang="en-US" altLang="ja-JP" sz="1069" b="1" dirty="0">
                <a:solidFill>
                  <a:schemeClr val="tx1"/>
                </a:solidFill>
                <a:latin typeface="Meiryo UI" panose="020B0604030504040204" pitchFamily="50" charset="-128"/>
                <a:ea typeface="Meiryo UI" panose="020B0604030504040204" pitchFamily="50" charset="-128"/>
              </a:rPr>
              <a:t>DX</a:t>
            </a:r>
            <a:r>
              <a:rPr lang="ja-JP" altLang="en-US" sz="1069" b="1" dirty="0">
                <a:solidFill>
                  <a:schemeClr val="tx1"/>
                </a:solidFill>
                <a:latin typeface="Meiryo UI" panose="020B0604030504040204" pitchFamily="50" charset="-128"/>
                <a:ea typeface="Meiryo UI" panose="020B0604030504040204" pitchFamily="50" charset="-128"/>
              </a:rPr>
              <a:t>・新技術の活用検討</a:t>
            </a:r>
          </a:p>
        </p:txBody>
      </p:sp>
      <p:pic>
        <p:nvPicPr>
          <p:cNvPr id="14" name="図 13">
            <a:extLst>
              <a:ext uri="{FF2B5EF4-FFF2-40B4-BE49-F238E27FC236}">
                <a16:creationId xmlns:a16="http://schemas.microsoft.com/office/drawing/2014/main" id="{A890E492-CB9F-45A9-96C9-66A0871B8AEC}"/>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4067170" y="5530881"/>
            <a:ext cx="905980" cy="905980"/>
          </a:xfrm>
          <a:prstGeom prst="rect">
            <a:avLst/>
          </a:prstGeom>
        </p:spPr>
      </p:pic>
      <p:pic>
        <p:nvPicPr>
          <p:cNvPr id="36" name="図 35">
            <a:extLst>
              <a:ext uri="{FF2B5EF4-FFF2-40B4-BE49-F238E27FC236}">
                <a16:creationId xmlns:a16="http://schemas.microsoft.com/office/drawing/2014/main" id="{54C02A96-142B-4152-B4AA-03E6171F8798}"/>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t="9933" b="8812"/>
          <a:stretch/>
        </p:blipFill>
        <p:spPr>
          <a:xfrm>
            <a:off x="9228668" y="5271832"/>
            <a:ext cx="910316" cy="761790"/>
          </a:xfrm>
          <a:prstGeom prst="rect">
            <a:avLst/>
          </a:prstGeom>
        </p:spPr>
      </p:pic>
      <p:pic>
        <p:nvPicPr>
          <p:cNvPr id="25" name="図 24">
            <a:extLst>
              <a:ext uri="{FF2B5EF4-FFF2-40B4-BE49-F238E27FC236}">
                <a16:creationId xmlns:a16="http://schemas.microsoft.com/office/drawing/2014/main" id="{7DAC9F0D-DFFE-4862-8A0D-000667626BD5}"/>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9018538" y="4371586"/>
            <a:ext cx="1013569" cy="1012712"/>
          </a:xfrm>
          <a:prstGeom prst="rect">
            <a:avLst/>
          </a:prstGeom>
        </p:spPr>
      </p:pic>
    </p:spTree>
    <p:extLst>
      <p:ext uri="{BB962C8B-B14F-4D97-AF65-F5344CB8AC3E}">
        <p14:creationId xmlns:p14="http://schemas.microsoft.com/office/powerpoint/2010/main" val="1360852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E6792177-5815-4434-8EF2-BDCD7DE94D87}"/>
              </a:ext>
            </a:extLst>
          </p:cNvPr>
          <p:cNvSpPr/>
          <p:nvPr/>
        </p:nvSpPr>
        <p:spPr>
          <a:xfrm>
            <a:off x="-48400" y="69556"/>
            <a:ext cx="15170924" cy="583087"/>
          </a:xfrm>
          <a:prstGeom prst="rect">
            <a:avLst/>
          </a:prstGeom>
          <a:solidFill>
            <a:srgbClr val="002060"/>
          </a:solidFill>
          <a:ln/>
          <a:effectLst>
            <a:softEdge rad="25400"/>
          </a:effectLst>
        </p:spPr>
        <p:style>
          <a:lnRef idx="0">
            <a:schemeClr val="dk1"/>
          </a:lnRef>
          <a:fillRef idx="3">
            <a:schemeClr val="dk1"/>
          </a:fillRef>
          <a:effectRef idx="3">
            <a:schemeClr val="dk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b="1" dirty="0">
                <a:solidFill>
                  <a:schemeClr val="bg1"/>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新・大阪府地震防災アクションプラン（令和７年３月一部修正）のアクション一覧</a:t>
            </a:r>
          </a:p>
        </p:txBody>
      </p:sp>
      <p:sp>
        <p:nvSpPr>
          <p:cNvPr id="3" name="テキスト ボックス 2">
            <a:extLst>
              <a:ext uri="{FF2B5EF4-FFF2-40B4-BE49-F238E27FC236}">
                <a16:creationId xmlns:a16="http://schemas.microsoft.com/office/drawing/2014/main" id="{0CCF7E67-A5BB-448D-B776-B48523FD1FAC}"/>
              </a:ext>
            </a:extLst>
          </p:cNvPr>
          <p:cNvSpPr txBox="1"/>
          <p:nvPr/>
        </p:nvSpPr>
        <p:spPr>
          <a:xfrm>
            <a:off x="41548" y="1120390"/>
            <a:ext cx="6705682" cy="7371249"/>
          </a:xfrm>
          <a:prstGeom prst="rect">
            <a:avLst/>
          </a:prstGeom>
          <a:noFill/>
        </p:spPr>
        <p:txBody>
          <a:bodyPr wrap="square" rtlCol="0">
            <a:spAutoFit/>
          </a:bodyPr>
          <a:lstStyle/>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１　防潮堤の津波浸水対策の推進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環境農林水産部・都市整備部</a:t>
            </a:r>
            <a:r>
              <a:rPr lang="ja-JP" altLang="en-US" sz="1100" dirty="0">
                <a:latin typeface="UD デジタル 教科書体 NK-R" panose="02020400000000000000" pitchFamily="18" charset="-128"/>
                <a:ea typeface="UD デジタル 教科書体 NK-R" panose="02020400000000000000" pitchFamily="18" charset="-128"/>
              </a:rPr>
              <a:t>・大阪港湾局</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２　水門の耐震化等の推進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都市整備部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３　長期湛水の早期解消</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危機管理室・都市整備部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４　密集市街地対策の推進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住宅まちづくり部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５　防火地域等の指定促進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都市整備部・大阪都市計画局</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６　消防用水の確保</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危機管理室・環境農林水産部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７　地下空間対策の促進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８　ため池防災・減災対策の推進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環境農林水産部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９　防災農地の登録促進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環境農林水産部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)10</a:t>
            </a:r>
            <a:r>
              <a:rPr kumimoji="1" lang="ja-JP" altLang="en-US" sz="1100" dirty="0">
                <a:latin typeface="UD デジタル 教科書体 NK-R" panose="02020400000000000000" pitchFamily="18" charset="-128"/>
                <a:ea typeface="UD デジタル 教科書体 NK-R" panose="02020400000000000000" pitchFamily="18" charset="-128"/>
              </a:rPr>
              <a:t>　府有建築物の耐震化の推進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全部局</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)11</a:t>
            </a:r>
            <a:r>
              <a:rPr kumimoji="1" lang="ja-JP" altLang="en-US" sz="1100" dirty="0">
                <a:latin typeface="UD デジタル 教科書体 NK-R" panose="02020400000000000000" pitchFamily="18" charset="-128"/>
                <a:ea typeface="UD デジタル 教科書体 NK-R" panose="02020400000000000000" pitchFamily="18" charset="-128"/>
              </a:rPr>
              <a:t>　学校の耐震化（府立学校、市町村立学校、私立学校）</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都市整備部、教育庁</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)12</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病院・社会福祉施設の耐震化</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福祉部・健康医療部・都市整備部</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)13</a:t>
            </a:r>
            <a:r>
              <a:rPr kumimoji="1" lang="ja-JP" altLang="en-US" sz="1100" dirty="0">
                <a:latin typeface="UD デジタル 教科書体 NK-R" panose="02020400000000000000" pitchFamily="18" charset="-128"/>
                <a:ea typeface="UD デジタル 教科書体 NK-R" panose="02020400000000000000" pitchFamily="18" charset="-128"/>
              </a:rPr>
              <a:t>　民間住宅・建築物の耐震化の促進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lang="ja-JP" altLang="en-US" sz="1100" dirty="0">
                <a:latin typeface="UD デジタル 教科書体 NK-R" panose="02020400000000000000" pitchFamily="18" charset="-128"/>
                <a:ea typeface="UD デジタル 教科書体 NK-R" panose="02020400000000000000" pitchFamily="18" charset="-128"/>
              </a:rPr>
              <a:t>都市整備</a:t>
            </a:r>
            <a:r>
              <a:rPr kumimoji="1" lang="ja-JP" altLang="en-US" sz="1100" dirty="0">
                <a:latin typeface="UD デジタル 教科書体 NK-R" panose="02020400000000000000" pitchFamily="18" charset="-128"/>
                <a:ea typeface="UD デジタル 教科書体 NK-R" panose="02020400000000000000" pitchFamily="18" charset="-128"/>
              </a:rPr>
              <a:t>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lang="en-US" altLang="ja-JP" sz="1100" dirty="0">
                <a:latin typeface="UD デジタル 教科書体 NK-R" panose="02020400000000000000" pitchFamily="18" charset="-128"/>
                <a:ea typeface="UD デジタル 教科書体 NK-R" panose="02020400000000000000" pitchFamily="18" charset="-128"/>
              </a:rPr>
              <a:t>(</a:t>
            </a:r>
            <a:r>
              <a:rPr lang="ja-JP" altLang="en-US" sz="1100" dirty="0">
                <a:latin typeface="UD デジタル 教科書体 NK-R" panose="02020400000000000000" pitchFamily="18" charset="-128"/>
                <a:ea typeface="UD デジタル 教科書体 NK-R" panose="02020400000000000000" pitchFamily="18" charset="-128"/>
              </a:rPr>
              <a:t>重点</a:t>
            </a:r>
            <a:r>
              <a:rPr lang="en-US" altLang="ja-JP" sz="1100" dirty="0">
                <a:latin typeface="UD デジタル 教科書体 NK-R" panose="02020400000000000000" pitchFamily="18" charset="-128"/>
                <a:ea typeface="UD デジタル 教科書体 NK-R" panose="02020400000000000000" pitchFamily="18" charset="-128"/>
              </a:rPr>
              <a:t>)14</a:t>
            </a:r>
            <a:r>
              <a:rPr lang="ja-JP" altLang="en-US" sz="1100" dirty="0">
                <a:latin typeface="UD デジタル 教科書体 NK-R" panose="02020400000000000000" pitchFamily="18" charset="-128"/>
                <a:ea typeface="UD デジタル 教科書体 NK-R" panose="02020400000000000000" pitchFamily="18" charset="-128"/>
              </a:rPr>
              <a:t>　民間ブロック塀等の安全対策</a:t>
            </a:r>
            <a:r>
              <a:rPr lang="en-US" altLang="ja-JP" sz="1100" dirty="0">
                <a:latin typeface="UD デジタル 教科書体 NK-R" panose="02020400000000000000" pitchFamily="18" charset="-128"/>
                <a:ea typeface="UD デジタル 教科書体 NK-R" panose="02020400000000000000" pitchFamily="18" charset="-128"/>
              </a:rPr>
              <a:t>【</a:t>
            </a:r>
            <a:r>
              <a:rPr lang="ja-JP" altLang="en-US" sz="1100" dirty="0">
                <a:latin typeface="UD デジタル 教科書体 NK-R" panose="02020400000000000000" pitchFamily="18" charset="-128"/>
                <a:ea typeface="UD デジタル 教科書体 NK-R" panose="02020400000000000000" pitchFamily="18" charset="-128"/>
              </a:rPr>
              <a:t>都市整備部</a:t>
            </a:r>
            <a:r>
              <a:rPr lang="en-US" altLang="ja-JP" sz="1100" dirty="0">
                <a:latin typeface="UD デジタル 教科書体 NK-R" panose="02020400000000000000" pitchFamily="18" charset="-128"/>
                <a:ea typeface="UD デジタル 教科書体 NK-R" panose="02020400000000000000" pitchFamily="18" charset="-128"/>
              </a:rPr>
              <a:t>】</a:t>
            </a:r>
            <a:endParaRPr kumimoji="1" lang="en-US" altLang="ja-JP" sz="1100" dirty="0">
              <a:latin typeface="UD デジタル 教科書体 NK-R" panose="02020400000000000000" pitchFamily="18" charset="-128"/>
              <a:ea typeface="UD デジタル 教科書体 NK-R" panose="02020400000000000000" pitchFamily="18" charset="-128"/>
            </a:endParaRPr>
          </a:p>
          <a:p>
            <a:r>
              <a:rPr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15</a:t>
            </a:r>
            <a:r>
              <a:rPr kumimoji="1" lang="ja-JP" altLang="en-US" sz="1100" dirty="0">
                <a:latin typeface="UD デジタル 教科書体 NK-R" panose="02020400000000000000" pitchFamily="18" charset="-128"/>
                <a:ea typeface="UD デジタル 教科書体 NK-R" panose="02020400000000000000" pitchFamily="18" charset="-128"/>
              </a:rPr>
              <a:t>　住宅の液状化対策の促進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危機管理室・都市整備部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16</a:t>
            </a:r>
            <a:r>
              <a:rPr kumimoji="1" lang="ja-JP" altLang="en-US" sz="1100" dirty="0">
                <a:latin typeface="UD デジタル 教科書体 NK-R" panose="02020400000000000000" pitchFamily="18" charset="-128"/>
                <a:ea typeface="UD デジタル 教科書体 NK-R" panose="02020400000000000000" pitchFamily="18" charset="-128"/>
              </a:rPr>
              <a:t>　的確な避難</a:t>
            </a:r>
            <a:r>
              <a:rPr lang="ja-JP" altLang="en-US" sz="1100" dirty="0">
                <a:latin typeface="UD デジタル 教科書体 NK-R" panose="02020400000000000000" pitchFamily="18" charset="-128"/>
                <a:ea typeface="UD デジタル 教科書体 NK-R" panose="02020400000000000000" pitchFamily="18" charset="-128"/>
              </a:rPr>
              <a:t>指示</a:t>
            </a:r>
            <a:r>
              <a:rPr kumimoji="1" lang="ja-JP" altLang="en-US" sz="1100" dirty="0">
                <a:latin typeface="UD デジタル 教科書体 NK-R" panose="02020400000000000000" pitchFamily="18" charset="-128"/>
                <a:ea typeface="UD デジタル 教科書体 NK-R" panose="02020400000000000000" pitchFamily="18" charset="-128"/>
              </a:rPr>
              <a:t>等の判断・伝達支援</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17</a:t>
            </a:r>
            <a:r>
              <a:rPr kumimoji="1" lang="ja-JP" altLang="en-US" sz="1100" dirty="0">
                <a:latin typeface="UD デジタル 教科書体 NK-R" panose="02020400000000000000" pitchFamily="18" charset="-128"/>
                <a:ea typeface="UD デジタル 教科書体 NK-R" panose="02020400000000000000" pitchFamily="18" charset="-128"/>
              </a:rPr>
              <a:t>　ハザードマップ等の作成</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改訂</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支援・活用</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危機管理室・都市整備部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18</a:t>
            </a:r>
            <a:r>
              <a:rPr kumimoji="1" lang="ja-JP" altLang="en-US" sz="1100" dirty="0">
                <a:latin typeface="UD デジタル 教科書体 NK-R" panose="02020400000000000000" pitchFamily="18" charset="-128"/>
                <a:ea typeface="UD デジタル 教科書体 NK-R" panose="02020400000000000000" pitchFamily="18" charset="-128"/>
              </a:rPr>
              <a:t>　堤外地の事業所の津波避難対策の促進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大阪港湾局</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19</a:t>
            </a:r>
            <a:r>
              <a:rPr kumimoji="1" lang="ja-JP" altLang="en-US" sz="1100" dirty="0">
                <a:latin typeface="UD デジタル 教科書体 NK-R" panose="02020400000000000000" pitchFamily="18" charset="-128"/>
                <a:ea typeface="UD デジタル 教科書体 NK-R" panose="02020400000000000000" pitchFamily="18" charset="-128"/>
              </a:rPr>
              <a:t>　沿岸漁村地域における防災対策</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環境農林水産部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20</a:t>
            </a:r>
            <a:r>
              <a:rPr kumimoji="1" lang="ja-JP" altLang="en-US" sz="1100" dirty="0">
                <a:latin typeface="UD デジタル 教科書体 NK-R" panose="02020400000000000000" pitchFamily="18" charset="-128"/>
                <a:ea typeface="UD デジタル 教科書体 NK-R" panose="02020400000000000000" pitchFamily="18" charset="-128"/>
              </a:rPr>
              <a:t>　船舶の津波対策の推進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危機管理室・都市整備部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lang="en-US" altLang="ja-JP"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21</a:t>
            </a:r>
            <a:r>
              <a:rPr kumimoji="1" lang="ja-JP" altLang="en-US" sz="1100" dirty="0">
                <a:latin typeface="UD デジタル 教科書体 NK-R" panose="02020400000000000000" pitchFamily="18" charset="-128"/>
                <a:ea typeface="UD デジタル 教科書体 NK-R" panose="02020400000000000000" pitchFamily="18" charset="-128"/>
              </a:rPr>
              <a:t>　石油コンビナート防災対策の促進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)22</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地域防災力強化に向けた自主防災組織の活動支援</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危機管理室</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)23  </a:t>
            </a:r>
            <a:r>
              <a:rPr kumimoji="1" lang="ja-JP" altLang="en-US" sz="1100" dirty="0">
                <a:latin typeface="UD デジタル 教科書体 NK-R" panose="02020400000000000000" pitchFamily="18" charset="-128"/>
                <a:ea typeface="UD デジタル 教科書体 NK-R" panose="02020400000000000000" pitchFamily="18" charset="-128"/>
              </a:rPr>
              <a:t>地域防災力強化に向けた消防団の活動強化</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)24</a:t>
            </a:r>
            <a:r>
              <a:rPr kumimoji="1" lang="ja-JP" altLang="en-US" sz="1100" dirty="0">
                <a:latin typeface="UD デジタル 教科書体 NK-R" panose="02020400000000000000" pitchFamily="18" charset="-128"/>
                <a:ea typeface="UD デジタル 教科書体 NK-R" panose="02020400000000000000" pitchFamily="18" charset="-128"/>
              </a:rPr>
              <a:t>　地域防災力強化に向けた女性消防団員の活動支援</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)25</a:t>
            </a:r>
            <a:r>
              <a:rPr kumimoji="1" lang="ja-JP" altLang="en-US" sz="1100" dirty="0">
                <a:latin typeface="UD デジタル 教科書体 NK-R" panose="02020400000000000000" pitchFamily="18" charset="-128"/>
                <a:ea typeface="UD デジタル 教科書体 NK-R" panose="02020400000000000000" pitchFamily="18" charset="-128"/>
              </a:rPr>
              <a:t>　地域防災力の強化に向けた消防団に対する府民理解・連携促進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26</a:t>
            </a:r>
            <a:r>
              <a:rPr kumimoji="1" lang="ja-JP" altLang="en-US" sz="1100" dirty="0">
                <a:latin typeface="UD デジタル 教科書体 NK-R" panose="02020400000000000000" pitchFamily="18" charset="-128"/>
                <a:ea typeface="UD デジタル 教科書体 NK-R" panose="02020400000000000000" pitchFamily="18" charset="-128"/>
              </a:rPr>
              <a:t>　地域防災力強化に向けた水防団組織の活動強化</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都市整備部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u="sng" dirty="0">
                <a:latin typeface="UD デジタル 教科書体 NK-R" panose="02020400000000000000" pitchFamily="18" charset="-128"/>
                <a:ea typeface="UD デジタル 教科書体 NK-R" panose="02020400000000000000" pitchFamily="18" charset="-128"/>
              </a:rPr>
              <a:t>　　　　　　</a:t>
            </a:r>
            <a:r>
              <a:rPr kumimoji="1" lang="en-US" altLang="ja-JP" sz="1100" u="sng" dirty="0">
                <a:latin typeface="UD デジタル 教科書体 NK-R" panose="02020400000000000000" pitchFamily="18" charset="-128"/>
                <a:ea typeface="UD デジタル 教科書体 NK-R" panose="02020400000000000000" pitchFamily="18" charset="-128"/>
              </a:rPr>
              <a:t>27</a:t>
            </a:r>
            <a:r>
              <a:rPr kumimoji="1" lang="ja-JP" altLang="en-US" sz="1100" u="sng" dirty="0">
                <a:latin typeface="UD デジタル 教科書体 NK-R" panose="02020400000000000000" pitchFamily="18" charset="-128"/>
                <a:ea typeface="UD デジタル 教科書体 NK-R" panose="02020400000000000000" pitchFamily="18" charset="-128"/>
              </a:rPr>
              <a:t>　津波防御施設の閉鎖体制の充実</a:t>
            </a:r>
            <a:r>
              <a:rPr kumimoji="1" lang="en-US" altLang="ja-JP" sz="1100" u="sng" dirty="0">
                <a:latin typeface="UD デジタル 教科書体 NK-R" panose="02020400000000000000" pitchFamily="18" charset="-128"/>
                <a:ea typeface="UD デジタル 教科書体 NK-R" panose="02020400000000000000" pitchFamily="18" charset="-128"/>
              </a:rPr>
              <a:t>【</a:t>
            </a:r>
            <a:r>
              <a:rPr kumimoji="1" lang="ja-JP" altLang="en-US" sz="1100" u="sng" dirty="0">
                <a:latin typeface="UD デジタル 教科書体 NK-R" panose="02020400000000000000" pitchFamily="18" charset="-128"/>
                <a:ea typeface="UD デジタル 教科書体 NK-R" panose="02020400000000000000" pitchFamily="18" charset="-128"/>
              </a:rPr>
              <a:t>都市整備部・大阪港湾局</a:t>
            </a:r>
            <a:r>
              <a:rPr kumimoji="1" lang="en-US" altLang="ja-JP" sz="1100" u="sng" dirty="0">
                <a:latin typeface="UD デジタル 教科書体 NK-R" panose="02020400000000000000" pitchFamily="18" charset="-128"/>
                <a:ea typeface="UD デジタル 教科書体 NK-R" panose="02020400000000000000" pitchFamily="18" charset="-128"/>
              </a:rPr>
              <a:t>】</a:t>
            </a:r>
          </a:p>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)28</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学校における防災教育の徹底と避難体制の確保</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教育庁</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29</a:t>
            </a:r>
            <a:r>
              <a:rPr kumimoji="1" lang="ja-JP" altLang="en-US" sz="1100" dirty="0">
                <a:latin typeface="UD デジタル 教科書体 NK-R" panose="02020400000000000000" pitchFamily="18" charset="-128"/>
                <a:ea typeface="UD デジタル 教科書体 NK-R" panose="02020400000000000000" pitchFamily="18" charset="-128"/>
              </a:rPr>
              <a:t>　府民の防災意識の啓発、</a:t>
            </a:r>
            <a:r>
              <a:rPr lang="ja-JP" altLang="en-US" sz="1100" dirty="0">
                <a:latin typeface="UD デジタル 教科書体 NK-R" panose="02020400000000000000" pitchFamily="18" charset="-128"/>
                <a:ea typeface="UD デジタル 教科書体 NK-R" panose="02020400000000000000" pitchFamily="18" charset="-128"/>
              </a:rPr>
              <a:t>「逃げる」防災訓練等の充実</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危機管理室・都市整備部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30</a:t>
            </a:r>
            <a:r>
              <a:rPr kumimoji="1" lang="ja-JP" altLang="en-US" sz="1100" dirty="0">
                <a:latin typeface="UD デジタル 教科書体 NK-R" panose="02020400000000000000" pitchFamily="18" charset="-128"/>
                <a:ea typeface="UD デジタル 教科書体 NK-R" panose="02020400000000000000" pitchFamily="18" charset="-128"/>
              </a:rPr>
              <a:t>　津波・高潮ステーションの利活用</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都市整備部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)31</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防災情報の収集・伝達機能の充実</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危機管理室</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32</a:t>
            </a:r>
            <a:r>
              <a:rPr kumimoji="1" lang="ja-JP" altLang="en-US" sz="1100" dirty="0">
                <a:latin typeface="UD デジタル 教科書体 NK-R" panose="02020400000000000000" pitchFamily="18" charset="-128"/>
                <a:ea typeface="UD デジタル 教科書体 NK-R" panose="02020400000000000000" pitchFamily="18" charset="-128"/>
              </a:rPr>
              <a:t>　メディア</a:t>
            </a:r>
            <a:r>
              <a:rPr lang="ja-JP" altLang="en-US" sz="1100" dirty="0">
                <a:latin typeface="UD デジタル 教科書体 NK-R" panose="02020400000000000000" pitchFamily="18" charset="-128"/>
                <a:ea typeface="UD デジタル 教科書体 NK-R" panose="02020400000000000000" pitchFamily="18" charset="-128"/>
              </a:rPr>
              <a:t>やライフライン事業者</a:t>
            </a:r>
            <a:r>
              <a:rPr kumimoji="1" lang="ja-JP" altLang="en-US" sz="1100" dirty="0">
                <a:latin typeface="UD デジタル 教科書体 NK-R" panose="02020400000000000000" pitchFamily="18" charset="-128"/>
                <a:ea typeface="UD デジタル 教科書体 NK-R" panose="02020400000000000000" pitchFamily="18" charset="-128"/>
              </a:rPr>
              <a:t>との連携強化</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危機管理室・都市整備部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33</a:t>
            </a:r>
            <a:r>
              <a:rPr kumimoji="1" lang="ja-JP" altLang="en-US" sz="1100" dirty="0">
                <a:latin typeface="UD デジタル 教科書体 NK-R" panose="02020400000000000000" pitchFamily="18" charset="-128"/>
                <a:ea typeface="UD デジタル 教科書体 NK-R" panose="02020400000000000000" pitchFamily="18" charset="-128"/>
              </a:rPr>
              <a:t>　津波防災情報システムの整備・運用による津波情報の確実・迅速な伝達</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環境農林水産部・都市整備部・大阪港湾局</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)34</a:t>
            </a:r>
            <a:r>
              <a:rPr kumimoji="1" lang="ja-JP" altLang="en-US" sz="1100" dirty="0">
                <a:latin typeface="UD デジタル 教科書体 NK-R" panose="02020400000000000000" pitchFamily="18" charset="-128"/>
                <a:ea typeface="UD デジタル 教科書体 NK-R" panose="02020400000000000000" pitchFamily="18" charset="-128"/>
              </a:rPr>
              <a:t>　大阪</a:t>
            </a:r>
            <a:r>
              <a:rPr kumimoji="1" lang="en-US" altLang="ja-JP" sz="1100" dirty="0">
                <a:latin typeface="UD デジタル 教科書体 NK-R" panose="02020400000000000000" pitchFamily="18" charset="-128"/>
                <a:ea typeface="UD デジタル 教科書体 NK-R" panose="02020400000000000000" pitchFamily="18" charset="-128"/>
              </a:rPr>
              <a:t>880</a:t>
            </a:r>
            <a:r>
              <a:rPr kumimoji="1" lang="ja-JP" altLang="en-US" sz="1100" dirty="0">
                <a:latin typeface="UD デジタル 教科書体 NK-R" panose="02020400000000000000" pitchFamily="18" charset="-128"/>
                <a:ea typeface="UD デジタル 教科書体 NK-R" panose="02020400000000000000" pitchFamily="18" charset="-128"/>
              </a:rPr>
              <a:t>万人訓練の充実</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)35</a:t>
            </a:r>
            <a:r>
              <a:rPr kumimoji="1" lang="ja-JP" altLang="en-US" sz="1100" dirty="0">
                <a:latin typeface="UD デジタル 教科書体 NK-R" panose="02020400000000000000" pitchFamily="18" charset="-128"/>
                <a:ea typeface="UD デジタル 教科書体 NK-R" panose="02020400000000000000" pitchFamily="18" charset="-128"/>
              </a:rPr>
              <a:t>　「避難行動要支援者」支援の充実</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危機管理室・福祉部</a:t>
            </a:r>
            <a:r>
              <a:rPr lang="ja-JP" altLang="en-US" sz="1100" dirty="0">
                <a:latin typeface="UD デジタル 教科書体 NK-R" panose="02020400000000000000" pitchFamily="18" charset="-128"/>
                <a:ea typeface="UD デジタル 教科書体 NK-R" panose="02020400000000000000" pitchFamily="18" charset="-128"/>
              </a:rPr>
              <a:t>・健康医療部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)36</a:t>
            </a:r>
            <a:r>
              <a:rPr kumimoji="1" lang="ja-JP" altLang="en-US" sz="1100" dirty="0">
                <a:latin typeface="UD デジタル 教科書体 NK-R" panose="02020400000000000000" pitchFamily="18" charset="-128"/>
                <a:ea typeface="UD デジタル 教科書体 NK-R" panose="02020400000000000000" pitchFamily="18" charset="-128"/>
              </a:rPr>
              <a:t>　医療施設の業務継続体制の確保</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健康医療部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)37</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社会福祉施設の避難体制の確保</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福祉部</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)38  </a:t>
            </a:r>
            <a:r>
              <a:rPr kumimoji="1" lang="ja-JP" altLang="en-US" sz="1100" dirty="0">
                <a:latin typeface="UD デジタル 教科書体 NK-R" panose="02020400000000000000" pitchFamily="18" charset="-128"/>
                <a:ea typeface="UD デジタル 教科書体 NK-R" panose="02020400000000000000" pitchFamily="18" charset="-128"/>
              </a:rPr>
              <a:t>在住外国人への情報発信充実</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危機管理室・府民文化部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)39</a:t>
            </a:r>
            <a:r>
              <a:rPr kumimoji="1" lang="ja-JP" altLang="en-US" sz="1100" dirty="0">
                <a:latin typeface="UD デジタル 教科書体 NK-R" panose="02020400000000000000" pitchFamily="18" charset="-128"/>
                <a:ea typeface="UD デジタル 教科書体 NK-R" panose="02020400000000000000" pitchFamily="18" charset="-128"/>
              </a:rPr>
              <a:t>　外国人旅行者の安全確保</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危機管理室・府民文化部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40</a:t>
            </a:r>
            <a:r>
              <a:rPr kumimoji="1" lang="ja-JP" altLang="en-US" sz="1100" dirty="0">
                <a:latin typeface="UD デジタル 教科書体 NK-R" panose="02020400000000000000" pitchFamily="18" charset="-128"/>
                <a:ea typeface="UD デジタル 教科書体 NK-R" panose="02020400000000000000" pitchFamily="18" charset="-128"/>
              </a:rPr>
              <a:t>　文化財所有者・管理者の防災意識の啓発</a:t>
            </a:r>
            <a:r>
              <a:rPr kumimoji="1" lang="en-US" altLang="ja-JP" sz="1100" dirty="0">
                <a:latin typeface="UD デジタル 教科書体 NK-R" panose="02020400000000000000" pitchFamily="18" charset="-128"/>
                <a:ea typeface="UD デジタル 教科書体 NK-R" panose="02020400000000000000" pitchFamily="18" charset="-128"/>
              </a:rPr>
              <a:t>【</a:t>
            </a:r>
            <a:r>
              <a:rPr lang="ja-JP" altLang="en-US" sz="1100" dirty="0">
                <a:latin typeface="UD デジタル 教科書体 NK-R" panose="02020400000000000000" pitchFamily="18" charset="-128"/>
                <a:ea typeface="UD デジタル 教科書体 NK-R" panose="02020400000000000000" pitchFamily="18" charset="-128"/>
              </a:rPr>
              <a:t>教育庁</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lang="en-US" altLang="ja-JP" sz="1100" dirty="0">
                <a:highlight>
                  <a:srgbClr val="00FF00"/>
                </a:highlight>
                <a:latin typeface="UD デジタル 教科書体 NK-R" panose="02020400000000000000" pitchFamily="18" charset="-128"/>
                <a:ea typeface="UD デジタル 教科書体 NK-R" panose="02020400000000000000" pitchFamily="18" charset="-128"/>
              </a:rPr>
              <a:t>(</a:t>
            </a:r>
            <a:r>
              <a:rPr lang="ja-JP" altLang="en-US" sz="1100" dirty="0">
                <a:highlight>
                  <a:srgbClr val="00FF00"/>
                </a:highlight>
                <a:latin typeface="UD デジタル 教科書体 NK-R" panose="02020400000000000000" pitchFamily="18" charset="-128"/>
                <a:ea typeface="UD デジタル 教科書体 NK-R" panose="02020400000000000000" pitchFamily="18" charset="-128"/>
              </a:rPr>
              <a:t>新規</a:t>
            </a:r>
            <a:r>
              <a:rPr lang="en-US" altLang="ja-JP" sz="1100" dirty="0">
                <a:highlight>
                  <a:srgbClr val="00FF00"/>
                </a:highlight>
                <a:latin typeface="UD デジタル 教科書体 NK-R" panose="02020400000000000000" pitchFamily="18" charset="-128"/>
                <a:ea typeface="UD デジタル 教科書体 NK-R" panose="02020400000000000000" pitchFamily="18" charset="-128"/>
              </a:rPr>
              <a:t>)41</a:t>
            </a:r>
            <a:r>
              <a:rPr lang="ja-JP" altLang="en-US" sz="1100" dirty="0">
                <a:highlight>
                  <a:srgbClr val="00FF00"/>
                </a:highlight>
                <a:latin typeface="UD デジタル 教科書体 NK-R" panose="02020400000000000000" pitchFamily="18" charset="-128"/>
                <a:ea typeface="UD デジタル 教科書体 NK-R" panose="02020400000000000000" pitchFamily="18" charset="-128"/>
              </a:rPr>
              <a:t>　南海トラフ地震臨時情報発表時の対応強化</a:t>
            </a:r>
            <a:r>
              <a:rPr lang="en-US" altLang="ja-JP" sz="1100" dirty="0">
                <a:highlight>
                  <a:srgbClr val="00FF00"/>
                </a:highlight>
                <a:latin typeface="UD デジタル 教科書体 NK-R" panose="02020400000000000000" pitchFamily="18" charset="-128"/>
                <a:ea typeface="UD デジタル 教科書体 NK-R" panose="02020400000000000000" pitchFamily="18" charset="-128"/>
              </a:rPr>
              <a:t>【</a:t>
            </a:r>
            <a:r>
              <a:rPr lang="ja-JP" altLang="en-US" sz="1100" dirty="0">
                <a:highlight>
                  <a:srgbClr val="00FF00"/>
                </a:highlight>
                <a:latin typeface="UD デジタル 教科書体 NK-R" panose="02020400000000000000" pitchFamily="18" charset="-128"/>
                <a:ea typeface="UD デジタル 教科書体 NK-R" panose="02020400000000000000" pitchFamily="18" charset="-128"/>
              </a:rPr>
              <a:t>危機管理室</a:t>
            </a:r>
            <a:r>
              <a:rPr lang="en-US" altLang="ja-JP" sz="1100" dirty="0">
                <a:highlight>
                  <a:srgbClr val="00FF00"/>
                </a:highlight>
                <a:latin typeface="UD デジタル 教科書体 NK-R" panose="02020400000000000000" pitchFamily="18" charset="-128"/>
                <a:ea typeface="UD デジタル 教科書体 NK-R" panose="02020400000000000000" pitchFamily="18" charset="-128"/>
              </a:rPr>
              <a:t>】</a:t>
            </a:r>
          </a:p>
        </p:txBody>
      </p:sp>
      <p:sp>
        <p:nvSpPr>
          <p:cNvPr id="25" name="テキスト ボックス 24">
            <a:extLst>
              <a:ext uri="{FF2B5EF4-FFF2-40B4-BE49-F238E27FC236}">
                <a16:creationId xmlns:a16="http://schemas.microsoft.com/office/drawing/2014/main" id="{A5EEEB51-25DF-419F-A461-9D805F1818D4}"/>
              </a:ext>
            </a:extLst>
          </p:cNvPr>
          <p:cNvSpPr txBox="1"/>
          <p:nvPr/>
        </p:nvSpPr>
        <p:spPr>
          <a:xfrm>
            <a:off x="7417247" y="882948"/>
            <a:ext cx="7840036" cy="3985706"/>
          </a:xfrm>
          <a:prstGeom prst="rect">
            <a:avLst/>
          </a:prstGeom>
          <a:noFill/>
        </p:spPr>
        <p:txBody>
          <a:bodyPr wrap="square" rtlCol="0">
            <a:spAutoFit/>
          </a:bodyPr>
          <a:lstStyle/>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)52</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水道の早期復旧及び飲用水の確保</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健康医療部</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53</a:t>
            </a:r>
            <a:r>
              <a:rPr kumimoji="1" lang="ja-JP" altLang="en-US" sz="1100" dirty="0">
                <a:latin typeface="UD デジタル 教科書体 NK-R" panose="02020400000000000000" pitchFamily="18" charset="-128"/>
                <a:ea typeface="UD デジタル 教科書体 NK-R" panose="02020400000000000000" pitchFamily="18" charset="-128"/>
              </a:rPr>
              <a:t>　井戸水等による生活用水の確保</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健康医療部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)54</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避難所の確保と運営体制の確立</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危機管理室・健康医療部</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)55</a:t>
            </a:r>
            <a:r>
              <a:rPr kumimoji="1" lang="ja-JP" altLang="en-US" sz="1100" dirty="0">
                <a:latin typeface="UD デジタル 教科書体 NK-R" panose="02020400000000000000" pitchFamily="18" charset="-128"/>
                <a:ea typeface="UD デジタル 教科書体 NK-R" panose="02020400000000000000" pitchFamily="18" charset="-128"/>
              </a:rPr>
              <a:t>　福祉避難所の確保</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危機管理室・福祉部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)56</a:t>
            </a:r>
            <a:r>
              <a:rPr kumimoji="1" lang="ja-JP" altLang="en-US" sz="1100" dirty="0">
                <a:latin typeface="UD デジタル 教科書体 NK-R" panose="02020400000000000000" pitchFamily="18" charset="-128"/>
                <a:ea typeface="UD デジタル 教科書体 NK-R" panose="02020400000000000000" pitchFamily="18" charset="-128"/>
              </a:rPr>
              <a:t>　帰宅困難者対策の確立</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危機管理室・都市整備部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)57</a:t>
            </a:r>
            <a:r>
              <a:rPr kumimoji="1" lang="ja-JP" altLang="en-US" sz="1100" dirty="0">
                <a:latin typeface="UD デジタル 教科書体 NK-R" panose="02020400000000000000" pitchFamily="18" charset="-128"/>
                <a:ea typeface="UD デジタル 教科書体 NK-R" panose="02020400000000000000" pitchFamily="18" charset="-128"/>
              </a:rPr>
              <a:t>　後方支援活動拠点の整備充実と広域避難地等の確保</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危機管理室・都市整備部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)58</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DPAT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編成等の被災者のこころのケアの実施</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健康医療部</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59</a:t>
            </a:r>
            <a:r>
              <a:rPr kumimoji="1" lang="ja-JP" altLang="en-US" sz="1100" dirty="0">
                <a:latin typeface="UD デジタル 教科書体 NK-R" panose="02020400000000000000" pitchFamily="18" charset="-128"/>
                <a:ea typeface="UD デジタル 教科書体 NK-R" panose="02020400000000000000" pitchFamily="18" charset="-128"/>
              </a:rPr>
              <a:t>　災害時における被災児童生徒のこころのケアの実施</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教育庁</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)60</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被災者・要配慮者への健康相談や連携支援等の実施による災害関連死の防止</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健康医療部</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)61</a:t>
            </a:r>
            <a:r>
              <a:rPr kumimoji="1" lang="ja-JP" altLang="en-US" sz="1100" dirty="0">
                <a:latin typeface="UD デジタル 教科書体 NK-R" panose="02020400000000000000" pitchFamily="18" charset="-128"/>
                <a:ea typeface="UD デジタル 教科書体 NK-R" panose="02020400000000000000" pitchFamily="18" charset="-128"/>
              </a:rPr>
              <a:t>　災害時における福祉専門職（災害派遣福祉チーム）の確保体制の充実・強化</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福祉部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lang="ja-JP" altLang="en-US"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62</a:t>
            </a:r>
            <a:r>
              <a:rPr kumimoji="1" lang="ja-JP" altLang="en-US" sz="1100" dirty="0">
                <a:latin typeface="UD デジタル 教科書体 NK-R" panose="02020400000000000000" pitchFamily="18" charset="-128"/>
                <a:ea typeface="UD デジタル 教科書体 NK-R" panose="02020400000000000000" pitchFamily="18" charset="-128"/>
              </a:rPr>
              <a:t>　被災地域の食品衛生監視活動の実施</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健康医療部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63</a:t>
            </a:r>
            <a:r>
              <a:rPr kumimoji="1" lang="ja-JP" altLang="en-US" sz="1100" dirty="0">
                <a:latin typeface="UD デジタル 教科書体 NK-R" panose="02020400000000000000" pitchFamily="18" charset="-128"/>
                <a:ea typeface="UD デジタル 教科書体 NK-R" panose="02020400000000000000" pitchFamily="18" charset="-128"/>
              </a:rPr>
              <a:t>　被災地域の感染症予防等の防疫活動の実施</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健康医療部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)64</a:t>
            </a:r>
            <a:r>
              <a:rPr kumimoji="1" lang="ja-JP" altLang="en-US" sz="1100" dirty="0">
                <a:latin typeface="UD デジタル 教科書体 NK-R" panose="02020400000000000000" pitchFamily="18" charset="-128"/>
                <a:ea typeface="UD デジタル 教科書体 NK-R" panose="02020400000000000000" pitchFamily="18" charset="-128"/>
              </a:rPr>
              <a:t>　下水道施設の耐震化等の推進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都市整備部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)65</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下水道機能の早期確保</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都市整備部</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66</a:t>
            </a:r>
            <a:r>
              <a:rPr kumimoji="1" lang="ja-JP" altLang="en-US" sz="1100" dirty="0">
                <a:latin typeface="UD デジタル 教科書体 NK-R" panose="02020400000000000000" pitchFamily="18" charset="-128"/>
                <a:ea typeface="UD デジタル 教科書体 NK-R" panose="02020400000000000000" pitchFamily="18" charset="-128"/>
              </a:rPr>
              <a:t>　し尿及び浄化槽汚泥の適正処理</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健康医療部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67</a:t>
            </a:r>
            <a:r>
              <a:rPr kumimoji="1" lang="ja-JP" altLang="en-US" sz="1100" dirty="0">
                <a:latin typeface="UD デジタル 教科書体 NK-R" panose="02020400000000000000" pitchFamily="18" charset="-128"/>
                <a:ea typeface="UD デジタル 教科書体 NK-R" panose="02020400000000000000" pitchFamily="18" charset="-128"/>
              </a:rPr>
              <a:t>　生活ごみの適正処理</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環境農林水産部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)68</a:t>
            </a:r>
            <a:r>
              <a:rPr kumimoji="1" lang="ja-JP" altLang="en-US" sz="1100" dirty="0">
                <a:latin typeface="UD デジタル 教科書体 NK-R" panose="02020400000000000000" pitchFamily="18" charset="-128"/>
                <a:ea typeface="UD デジタル 教科書体 NK-R" panose="02020400000000000000" pitchFamily="18" charset="-128"/>
              </a:rPr>
              <a:t>　管理化学物質の適正管理指導</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環境農林水産部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69</a:t>
            </a:r>
            <a:r>
              <a:rPr kumimoji="1" lang="ja-JP" altLang="en-US" sz="1100" dirty="0">
                <a:latin typeface="UD デジタル 教科書体 NK-R" panose="02020400000000000000" pitchFamily="18" charset="-128"/>
                <a:ea typeface="UD デジタル 教科書体 NK-R" panose="02020400000000000000" pitchFamily="18" charset="-128"/>
              </a:rPr>
              <a:t>　有害物質</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石綿、</a:t>
            </a:r>
            <a:r>
              <a:rPr kumimoji="1" lang="en-US" altLang="ja-JP" sz="1100" dirty="0">
                <a:latin typeface="UD デジタル 教科書体 NK-R" panose="02020400000000000000" pitchFamily="18" charset="-128"/>
                <a:ea typeface="UD デジタル 教科書体 NK-R" panose="02020400000000000000" pitchFamily="18" charset="-128"/>
              </a:rPr>
              <a:t>PCB</a:t>
            </a:r>
            <a:r>
              <a:rPr kumimoji="1" lang="ja-JP" altLang="en-US" sz="1100" dirty="0">
                <a:latin typeface="UD デジタル 教科書体 NK-R" panose="02020400000000000000" pitchFamily="18" charset="-128"/>
                <a:ea typeface="UD デジタル 教科書体 NK-R" panose="02020400000000000000" pitchFamily="18" charset="-128"/>
              </a:rPr>
              <a:t>等</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の拡散防止対策の促進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環境農林水産部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70</a:t>
            </a:r>
            <a:r>
              <a:rPr kumimoji="1" lang="ja-JP" altLang="en-US" sz="1100" dirty="0">
                <a:latin typeface="UD デジタル 教科書体 NK-R" panose="02020400000000000000" pitchFamily="18" charset="-128"/>
                <a:ea typeface="UD デジタル 教科書体 NK-R" panose="02020400000000000000" pitchFamily="18" charset="-128"/>
              </a:rPr>
              <a:t>　火薬類・高圧ガス製造事業所の保安対策の促進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71</a:t>
            </a:r>
            <a:r>
              <a:rPr kumimoji="1" lang="ja-JP" altLang="en-US" sz="1100" dirty="0">
                <a:latin typeface="UD デジタル 教科書体 NK-R" panose="02020400000000000000" pitchFamily="18" charset="-128"/>
                <a:ea typeface="UD デジタル 教科書体 NK-R" panose="02020400000000000000" pitchFamily="18" charset="-128"/>
              </a:rPr>
              <a:t>　毒物劇物営業者における防災体制の指導</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健康医療部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72</a:t>
            </a:r>
            <a:r>
              <a:rPr lang="ja-JP" altLang="en-US" sz="1100" dirty="0">
                <a:latin typeface="UD デジタル 教科書体 NK-R" panose="02020400000000000000" pitchFamily="18" charset="-128"/>
                <a:ea typeface="UD デジタル 教科書体 NK-R" panose="02020400000000000000" pitchFamily="18" charset="-128"/>
              </a:rPr>
              <a:t>　</a:t>
            </a:r>
            <a:r>
              <a:rPr kumimoji="1" lang="ja-JP" altLang="en-US" sz="1100" dirty="0">
                <a:latin typeface="UD デジタル 教科書体 NK-R" panose="02020400000000000000" pitchFamily="18" charset="-128"/>
                <a:ea typeface="UD デジタル 教科書体 NK-R" panose="02020400000000000000" pitchFamily="18" charset="-128"/>
              </a:rPr>
              <a:t>遺体対策</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健康医療部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73</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愛護動物の救護</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環境農林水産部</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en-US" altLang="ja-JP" sz="1100" u="sng" dirty="0">
                <a:highlight>
                  <a:srgbClr val="00FF00"/>
                </a:highlight>
                <a:latin typeface="UD デジタル 教科書体 NK-R" panose="02020400000000000000" pitchFamily="18" charset="-128"/>
                <a:ea typeface="UD デジタル 教科書体 NK-R" panose="02020400000000000000" pitchFamily="18" charset="-128"/>
              </a:rPr>
              <a:t> </a:t>
            </a:r>
            <a:r>
              <a:rPr kumimoji="1" lang="en-US" altLang="ja-JP"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a:t>
            </a:r>
            <a:r>
              <a:rPr lang="ja-JP" altLang="en-US"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新規</a:t>
            </a:r>
            <a:r>
              <a:rPr kumimoji="1" lang="en-US" altLang="ja-JP"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a:t>
            </a:r>
            <a:r>
              <a:rPr lang="en-US" altLang="ja-JP"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74</a:t>
            </a:r>
            <a:r>
              <a:rPr lang="ja-JP" altLang="en-US"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　防災</a:t>
            </a:r>
            <a:r>
              <a:rPr lang="en-US" altLang="ja-JP"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DX</a:t>
            </a:r>
            <a:r>
              <a:rPr lang="ja-JP" altLang="en-US"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・新技術の活用検討</a:t>
            </a:r>
            <a:r>
              <a:rPr lang="en-US" altLang="ja-JP"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a:t>
            </a:r>
            <a:r>
              <a:rPr lang="ja-JP" altLang="en-US"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全部局</a:t>
            </a:r>
            <a:r>
              <a:rPr lang="en-US" altLang="ja-JP"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a:t>
            </a:r>
            <a:endParaRPr kumimoji="1" lang="en-US" altLang="ja-JP"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endParaRPr>
          </a:p>
        </p:txBody>
      </p:sp>
      <p:sp>
        <p:nvSpPr>
          <p:cNvPr id="18" name="テキスト ボックス 17">
            <a:extLst>
              <a:ext uri="{FF2B5EF4-FFF2-40B4-BE49-F238E27FC236}">
                <a16:creationId xmlns:a16="http://schemas.microsoft.com/office/drawing/2014/main" id="{D7A6D16B-2695-44CF-9AD1-415CDADE4B35}"/>
              </a:ext>
            </a:extLst>
          </p:cNvPr>
          <p:cNvSpPr txBox="1"/>
          <p:nvPr/>
        </p:nvSpPr>
        <p:spPr>
          <a:xfrm>
            <a:off x="72430" y="816229"/>
            <a:ext cx="6890028" cy="288000"/>
          </a:xfrm>
          <a:prstGeom prst="rect">
            <a:avLst/>
          </a:prstGeom>
          <a:solidFill>
            <a:schemeClr val="accent6">
              <a:lumMod val="40000"/>
              <a:lumOff val="60000"/>
            </a:schemeClr>
          </a:solidFill>
          <a:ln w="12700">
            <a:solidFill>
              <a:schemeClr val="tx1"/>
            </a:solidFill>
          </a:ln>
        </p:spPr>
        <p:txBody>
          <a:bodyPr wrap="none" rtlCol="0">
            <a:spAutoFit/>
          </a:bodyPr>
          <a:lstStyle/>
          <a:p>
            <a:r>
              <a:rPr kumimoji="1" lang="ja-JP" altLang="en-US" sz="12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ミッション</a:t>
            </a:r>
            <a:r>
              <a:rPr kumimoji="1" lang="en-US" altLang="ja-JP" sz="12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Ⅰ</a:t>
            </a:r>
            <a:r>
              <a:rPr kumimoji="1" lang="ja-JP" altLang="en-US" sz="12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　巨大地震や大津波から府民の命を守り、被害を軽減するための、事前予防対策と逃げる対策</a:t>
            </a:r>
          </a:p>
        </p:txBody>
      </p:sp>
      <p:sp>
        <p:nvSpPr>
          <p:cNvPr id="39" name="テキスト ボックス 38">
            <a:extLst>
              <a:ext uri="{FF2B5EF4-FFF2-40B4-BE49-F238E27FC236}">
                <a16:creationId xmlns:a16="http://schemas.microsoft.com/office/drawing/2014/main" id="{108EEC1C-C1D1-4A1B-B701-FE7B79ED9235}"/>
              </a:ext>
            </a:extLst>
          </p:cNvPr>
          <p:cNvSpPr txBox="1"/>
          <p:nvPr/>
        </p:nvSpPr>
        <p:spPr>
          <a:xfrm>
            <a:off x="72430" y="8296807"/>
            <a:ext cx="6890028" cy="288000"/>
          </a:xfrm>
          <a:prstGeom prst="rect">
            <a:avLst/>
          </a:prstGeom>
          <a:solidFill>
            <a:schemeClr val="accent6">
              <a:lumMod val="40000"/>
              <a:lumOff val="60000"/>
            </a:schemeClr>
          </a:solidFill>
          <a:ln w="12700">
            <a:solidFill>
              <a:schemeClr val="tx1"/>
            </a:solidFill>
          </a:ln>
        </p:spPr>
        <p:txBody>
          <a:bodyPr wrap="square" rtlCol="0">
            <a:spAutoFit/>
          </a:bodyPr>
          <a:lstStyle/>
          <a:p>
            <a:r>
              <a:rPr kumimoji="1" lang="en-US" altLang="ja-JP" sz="12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 </a:t>
            </a:r>
            <a:r>
              <a:rPr kumimoji="1" lang="ja-JP" altLang="en-US" sz="12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ミッション</a:t>
            </a:r>
            <a:r>
              <a:rPr kumimoji="1" lang="en-US" altLang="ja-JP" sz="12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Ⅱ</a:t>
            </a:r>
            <a:r>
              <a:rPr kumimoji="1" lang="ja-JP" altLang="en-US" sz="12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　地震発生後、被災者の「命をつなぐ」ための、災害応急対策</a:t>
            </a:r>
            <a:endParaRPr kumimoji="1" lang="en-US" altLang="ja-JP" sz="12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p:txBody>
      </p:sp>
      <p:sp>
        <p:nvSpPr>
          <p:cNvPr id="40" name="テキスト ボックス 39">
            <a:extLst>
              <a:ext uri="{FF2B5EF4-FFF2-40B4-BE49-F238E27FC236}">
                <a16:creationId xmlns:a16="http://schemas.microsoft.com/office/drawing/2014/main" id="{7C87C7E0-BFF1-4F77-8433-0AD6E5548466}"/>
              </a:ext>
            </a:extLst>
          </p:cNvPr>
          <p:cNvSpPr txBox="1"/>
          <p:nvPr/>
        </p:nvSpPr>
        <p:spPr>
          <a:xfrm>
            <a:off x="7427564" y="4874914"/>
            <a:ext cx="7406505" cy="288000"/>
          </a:xfrm>
          <a:prstGeom prst="rect">
            <a:avLst/>
          </a:prstGeom>
          <a:solidFill>
            <a:schemeClr val="accent6">
              <a:lumMod val="40000"/>
              <a:lumOff val="60000"/>
            </a:schemeClr>
          </a:solidFill>
          <a:ln w="12700">
            <a:solidFill>
              <a:schemeClr val="tx1"/>
            </a:solidFill>
          </a:ln>
        </p:spPr>
        <p:txBody>
          <a:bodyPr wrap="square" rtlCol="0">
            <a:spAutoFit/>
          </a:bodyPr>
          <a:lstStyle/>
          <a:p>
            <a:r>
              <a:rPr kumimoji="1" lang="ja-JP" altLang="en-US" sz="12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ミッション</a:t>
            </a:r>
            <a:r>
              <a:rPr kumimoji="1" lang="en-US" altLang="ja-JP" sz="12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Ⅲ</a:t>
            </a:r>
            <a:r>
              <a:rPr kumimoji="1" lang="ja-JP" altLang="en-US" sz="12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　「大都市・大阪」の府民生活と経済の、迅速な回復のための、復旧復興対策</a:t>
            </a:r>
          </a:p>
        </p:txBody>
      </p:sp>
      <p:sp>
        <p:nvSpPr>
          <p:cNvPr id="41" name="テキスト ボックス 40">
            <a:extLst>
              <a:ext uri="{FF2B5EF4-FFF2-40B4-BE49-F238E27FC236}">
                <a16:creationId xmlns:a16="http://schemas.microsoft.com/office/drawing/2014/main" id="{0A089117-4268-4A99-9167-BBC5D6DD41EE}"/>
              </a:ext>
            </a:extLst>
          </p:cNvPr>
          <p:cNvSpPr txBox="1"/>
          <p:nvPr/>
        </p:nvSpPr>
        <p:spPr>
          <a:xfrm>
            <a:off x="7417246" y="7261473"/>
            <a:ext cx="7406505" cy="288000"/>
          </a:xfrm>
          <a:prstGeom prst="rect">
            <a:avLst/>
          </a:prstGeom>
          <a:solidFill>
            <a:schemeClr val="accent6">
              <a:lumMod val="20000"/>
              <a:lumOff val="80000"/>
            </a:schemeClr>
          </a:solidFill>
          <a:ln w="12700">
            <a:solidFill>
              <a:schemeClr val="tx1"/>
            </a:solidFill>
          </a:ln>
        </p:spPr>
        <p:txBody>
          <a:bodyPr wrap="square" rtlCol="0">
            <a:spAutoFit/>
          </a:bodyPr>
          <a:lstStyle/>
          <a:p>
            <a:r>
              <a:rPr kumimoji="1" lang="ja-JP" altLang="en-US" sz="12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府の行政機能の維持</a:t>
            </a:r>
          </a:p>
        </p:txBody>
      </p:sp>
      <p:sp>
        <p:nvSpPr>
          <p:cNvPr id="42" name="テキスト ボックス 41">
            <a:extLst>
              <a:ext uri="{FF2B5EF4-FFF2-40B4-BE49-F238E27FC236}">
                <a16:creationId xmlns:a16="http://schemas.microsoft.com/office/drawing/2014/main" id="{462A8581-E5EB-42C8-A49B-409F7421C18C}"/>
              </a:ext>
            </a:extLst>
          </p:cNvPr>
          <p:cNvSpPr txBox="1"/>
          <p:nvPr/>
        </p:nvSpPr>
        <p:spPr>
          <a:xfrm>
            <a:off x="7394028" y="9539897"/>
            <a:ext cx="7406505" cy="288000"/>
          </a:xfrm>
          <a:prstGeom prst="rect">
            <a:avLst/>
          </a:prstGeom>
          <a:solidFill>
            <a:schemeClr val="accent6">
              <a:lumMod val="20000"/>
              <a:lumOff val="80000"/>
            </a:schemeClr>
          </a:solidFill>
          <a:ln w="12700">
            <a:solidFill>
              <a:schemeClr val="tx1"/>
            </a:solidFill>
          </a:ln>
        </p:spPr>
        <p:txBody>
          <a:bodyPr wrap="square" rtlCol="0">
            <a:spAutoFit/>
          </a:bodyPr>
          <a:lstStyle/>
          <a:p>
            <a:r>
              <a:rPr kumimoji="1" lang="ja-JP" altLang="en-US" sz="1200" b="1" dirty="0">
                <a:latin typeface="UD デジタル 教科書体 NK-R" panose="02020400000000000000" pitchFamily="18" charset="-128"/>
                <a:ea typeface="UD デジタル 教科書体 NK-R" panose="02020400000000000000" pitchFamily="18" charset="-128"/>
              </a:rPr>
              <a:t>市町村の計画的な災害対策推進への支援</a:t>
            </a:r>
          </a:p>
        </p:txBody>
      </p:sp>
      <p:sp>
        <p:nvSpPr>
          <p:cNvPr id="43" name="テキスト ボックス 42">
            <a:extLst>
              <a:ext uri="{FF2B5EF4-FFF2-40B4-BE49-F238E27FC236}">
                <a16:creationId xmlns:a16="http://schemas.microsoft.com/office/drawing/2014/main" id="{A59E642E-B6D6-4053-A92A-53D36F14ECE8}"/>
              </a:ext>
            </a:extLst>
          </p:cNvPr>
          <p:cNvSpPr txBox="1"/>
          <p:nvPr/>
        </p:nvSpPr>
        <p:spPr>
          <a:xfrm>
            <a:off x="82590" y="8573807"/>
            <a:ext cx="6705682" cy="2292935"/>
          </a:xfrm>
          <a:prstGeom prst="rect">
            <a:avLst/>
          </a:prstGeom>
          <a:noFill/>
        </p:spPr>
        <p:txBody>
          <a:bodyPr wrap="square" rtlCol="0">
            <a:spAutoFit/>
          </a:bodyPr>
          <a:lstStyle/>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)42</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災害医療体制の整備</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健康医療部</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en-US" altLang="ja-JP"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新規</a:t>
            </a:r>
            <a:r>
              <a:rPr kumimoji="1" lang="en-US" altLang="ja-JP"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a:t>
            </a:r>
            <a:r>
              <a:rPr lang="en-US" altLang="ja-JP"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43</a:t>
            </a:r>
            <a:r>
              <a:rPr lang="ja-JP" altLang="en-US"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　府管轄保健所の機能強化</a:t>
            </a:r>
            <a:r>
              <a:rPr lang="en-US" altLang="ja-JP"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a:t>
            </a:r>
            <a:r>
              <a:rPr lang="ja-JP" altLang="en-US"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健康医療部</a:t>
            </a:r>
            <a:r>
              <a:rPr lang="en-US" altLang="ja-JP"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rPr>
              <a:t>】</a:t>
            </a:r>
            <a:endParaRPr kumimoji="1" lang="en-US" altLang="ja-JP" sz="1100" u="sng" dirty="0">
              <a:solidFill>
                <a:srgbClr val="FF0000"/>
              </a:solidFill>
              <a:highlight>
                <a:srgbClr val="00FF00"/>
              </a:highlight>
              <a:latin typeface="UD デジタル 教科書体 NK-R" panose="02020400000000000000" pitchFamily="18" charset="-128"/>
              <a:ea typeface="UD デジタル 教科書体 NK-R" panose="02020400000000000000" pitchFamily="18" charset="-128"/>
            </a:endParaRPr>
          </a:p>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)44</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SCU</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（広域搬送拠点臨時医療施設）の運営体制の充実・強化</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健康医療部</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)45</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医薬品、医療用資器材の確保</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健康医療部</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)46</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広域緊急交通路等の通行機能確保</a:t>
            </a:r>
          </a:p>
          <a:p>
            <a:r>
              <a:rPr kumimoji="1" lang="ja-JP" altLang="en-US" sz="1100" dirty="0">
                <a:solidFill>
                  <a:srgbClr val="FF0000"/>
                </a:solidFill>
                <a:latin typeface="UD デジタル 教科書体 NK-R" panose="02020400000000000000" pitchFamily="18" charset="-128"/>
                <a:ea typeface="UD デジタル 教科書体 NK-R" panose="02020400000000000000" pitchFamily="18" charset="-128"/>
              </a:rPr>
              <a:t>　　　　　　　　　　</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危機管理室・環境農林水産部・都市整備部・大阪港湾局・警察本部</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)47</a:t>
            </a:r>
            <a:r>
              <a:rPr kumimoji="1" lang="ja-JP" altLang="en-US" sz="1100" dirty="0">
                <a:latin typeface="UD デジタル 教科書体 NK-R" panose="02020400000000000000" pitchFamily="18" charset="-128"/>
                <a:ea typeface="UD デジタル 教科書体 NK-R" panose="02020400000000000000" pitchFamily="18" charset="-128"/>
              </a:rPr>
              <a:t>　鉄道施設の</a:t>
            </a:r>
            <a:r>
              <a:rPr lang="ja-JP" altLang="en-US" sz="1100" dirty="0">
                <a:latin typeface="UD デジタル 教科書体 NK-R" panose="02020400000000000000" pitchFamily="18" charset="-128"/>
                <a:ea typeface="UD デジタル 教科書体 NK-R" panose="02020400000000000000" pitchFamily="18" charset="-128"/>
              </a:rPr>
              <a:t>耐震</a:t>
            </a:r>
            <a:r>
              <a:rPr kumimoji="1" lang="ja-JP" altLang="en-US" sz="1100" dirty="0">
                <a:latin typeface="UD デジタル 教科書体 NK-R" panose="02020400000000000000" pitchFamily="18" charset="-128"/>
                <a:ea typeface="UD デジタル 教科書体 NK-R" panose="02020400000000000000" pitchFamily="18" charset="-128"/>
              </a:rPr>
              <a:t>対策</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都市整備部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48</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迅速な道路啓開・航路啓開の実施</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都市整備部・大阪港湾局</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en-US" altLang="ja-JP" sz="1100"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49</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大規模災害時における受援力の向上</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危機管理室</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)50</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食糧や燃料等の備蓄及び集配体制の強化</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危機管理室</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51</a:t>
            </a:r>
            <a:r>
              <a:rPr kumimoji="1" lang="ja-JP" altLang="en-US" sz="1100" dirty="0">
                <a:latin typeface="UD デジタル 教科書体 NK-R" panose="02020400000000000000" pitchFamily="18" charset="-128"/>
                <a:ea typeface="UD デジタル 教科書体 NK-R" panose="02020400000000000000" pitchFamily="18" charset="-128"/>
              </a:rPr>
              <a:t>　災害発生時における電力確保のための電気自動車・燃料電池自動車等の利活用促進</a:t>
            </a:r>
            <a:endParaRPr kumimoji="1" lang="en-US" altLang="ja-JP" sz="1100" dirty="0">
              <a:latin typeface="UD デジタル 教科書体 NK-R" panose="02020400000000000000" pitchFamily="18" charset="-128"/>
              <a:ea typeface="UD デジタル 教科書体 NK-R" panose="02020400000000000000" pitchFamily="18" charset="-128"/>
            </a:endParaRPr>
          </a:p>
          <a:p>
            <a:r>
              <a:rPr lang="en-US" altLang="ja-JP"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商工労働部・環境農林水産部</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　</a:t>
            </a:r>
            <a:endParaRPr kumimoji="1" lang="en-US" altLang="ja-JP" sz="1100" dirty="0">
              <a:latin typeface="UD デジタル 教科書体 NK-R" panose="02020400000000000000" pitchFamily="18" charset="-128"/>
              <a:ea typeface="UD デジタル 教科書体 NK-R" panose="02020400000000000000" pitchFamily="18" charset="-128"/>
            </a:endParaRPr>
          </a:p>
          <a:p>
            <a:endParaRPr kumimoji="1" lang="en-US" altLang="ja-JP" sz="1100" dirty="0">
              <a:latin typeface="UD デジタル 教科書体 NK-R" panose="02020400000000000000" pitchFamily="18" charset="-128"/>
              <a:ea typeface="UD デジタル 教科書体 NK-R" panose="02020400000000000000" pitchFamily="18" charset="-128"/>
            </a:endParaRPr>
          </a:p>
        </p:txBody>
      </p:sp>
      <p:sp>
        <p:nvSpPr>
          <p:cNvPr id="44" name="テキスト ボックス 43">
            <a:extLst>
              <a:ext uri="{FF2B5EF4-FFF2-40B4-BE49-F238E27FC236}">
                <a16:creationId xmlns:a16="http://schemas.microsoft.com/office/drawing/2014/main" id="{2C103151-A20D-4828-B938-63C62487E7DE}"/>
              </a:ext>
            </a:extLst>
          </p:cNvPr>
          <p:cNvSpPr txBox="1"/>
          <p:nvPr/>
        </p:nvSpPr>
        <p:spPr>
          <a:xfrm>
            <a:off x="7427565" y="5167258"/>
            <a:ext cx="7840036" cy="2123658"/>
          </a:xfrm>
          <a:prstGeom prst="rect">
            <a:avLst/>
          </a:prstGeom>
          <a:noFill/>
        </p:spPr>
        <p:txBody>
          <a:bodyPr wrap="square" rtlCol="0">
            <a:spAutoFit/>
          </a:bodyPr>
          <a:lstStyle/>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)75</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災害ボランティアの充実と連携強化</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危機管理室</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)76</a:t>
            </a:r>
            <a:r>
              <a:rPr kumimoji="1" lang="ja-JP" altLang="en-US" sz="1100" dirty="0">
                <a:latin typeface="UD デジタル 教科書体 NK-R" panose="02020400000000000000" pitchFamily="18" charset="-128"/>
                <a:ea typeface="UD デジタル 教科書体 NK-R" panose="02020400000000000000" pitchFamily="18" charset="-128"/>
              </a:rPr>
              <a:t>　災害廃棄物の適正処理</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環境農林水産部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)77</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応急仮設住宅の早期供給体制の整備</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危機管理室・</a:t>
            </a:r>
            <a:r>
              <a:rPr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都市整備部</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78</a:t>
            </a:r>
            <a:r>
              <a:rPr kumimoji="1" lang="ja-JP" altLang="en-US" sz="1100" dirty="0">
                <a:latin typeface="UD デジタル 教科書体 NK-R" panose="02020400000000000000" pitchFamily="18" charset="-128"/>
                <a:ea typeface="UD デジタル 教科書体 NK-R" panose="02020400000000000000" pitchFamily="18" charset="-128"/>
              </a:rPr>
              <a:t>　被災民間建築物・宅地の危険度判定体制の整備</a:t>
            </a:r>
            <a:r>
              <a:rPr kumimoji="1" lang="en-US" altLang="ja-JP" sz="1100" dirty="0">
                <a:latin typeface="UD デジタル 教科書体 NK-R" panose="02020400000000000000" pitchFamily="18" charset="-128"/>
                <a:ea typeface="UD デジタル 教科書体 NK-R" panose="02020400000000000000" pitchFamily="18" charset="-128"/>
              </a:rPr>
              <a:t>【</a:t>
            </a:r>
            <a:r>
              <a:rPr lang="ja-JP" altLang="en-US" sz="1100" dirty="0">
                <a:latin typeface="UD デジタル 教科書体 NK-R" panose="02020400000000000000" pitchFamily="18" charset="-128"/>
                <a:ea typeface="UD デジタル 教科書体 NK-R" panose="02020400000000000000" pitchFamily="18" charset="-128"/>
              </a:rPr>
              <a:t>都市整備部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)79</a:t>
            </a:r>
            <a:r>
              <a:rPr kumimoji="1" lang="ja-JP" altLang="en-US" sz="1100" dirty="0">
                <a:latin typeface="UD デジタル 教科書体 NK-R" panose="02020400000000000000" pitchFamily="18" charset="-128"/>
                <a:ea typeface="UD デジタル 教科書体 NK-R" panose="02020400000000000000" pitchFamily="18" charset="-128"/>
              </a:rPr>
              <a:t>　中小企業に対する事業継続計画</a:t>
            </a:r>
            <a:r>
              <a:rPr kumimoji="1" lang="en-US" altLang="ja-JP" sz="1100" dirty="0">
                <a:latin typeface="UD デジタル 教科書体 NK-R" panose="02020400000000000000" pitchFamily="18" charset="-128"/>
                <a:ea typeface="UD デジタル 教科書体 NK-R" panose="02020400000000000000" pitchFamily="18" charset="-128"/>
              </a:rPr>
              <a:t>(BCP)</a:t>
            </a:r>
            <a:r>
              <a:rPr kumimoji="1" lang="ja-JP" altLang="en-US" sz="1100" dirty="0">
                <a:latin typeface="UD デジタル 教科書体 NK-R" panose="02020400000000000000" pitchFamily="18" charset="-128"/>
                <a:ea typeface="UD デジタル 教科書体 NK-R" panose="02020400000000000000" pitchFamily="18" charset="-128"/>
              </a:rPr>
              <a:t>及び事業継続ﾏﾈｼﾞﾒﾝﾄ</a:t>
            </a:r>
            <a:r>
              <a:rPr kumimoji="1" lang="en-US" altLang="ja-JP" sz="1100" dirty="0">
                <a:latin typeface="UD デジタル 教科書体 NK-R" panose="02020400000000000000" pitchFamily="18" charset="-128"/>
                <a:ea typeface="UD デジタル 教科書体 NK-R" panose="02020400000000000000" pitchFamily="18" charset="-128"/>
              </a:rPr>
              <a:t>(BCM)</a:t>
            </a:r>
            <a:r>
              <a:rPr kumimoji="1" lang="ja-JP" altLang="en-US" sz="1100" dirty="0">
                <a:latin typeface="UD デジタル 教科書体 NK-R" panose="02020400000000000000" pitchFamily="18" charset="-128"/>
                <a:ea typeface="UD デジタル 教科書体 NK-R" panose="02020400000000000000" pitchFamily="18" charset="-128"/>
              </a:rPr>
              <a:t>の取組支援</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危機管理室・商工労働部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ja-JP" altLang="en-US" sz="1100" dirty="0">
                <a:solidFill>
                  <a:srgbClr val="FF0000"/>
                </a:solidFill>
                <a:latin typeface="UD デジタル 教科書体 NK-R" panose="02020400000000000000" pitchFamily="18" charset="-128"/>
                <a:ea typeface="UD デジタル 教科書体 NK-R" panose="02020400000000000000" pitchFamily="18" charset="-128"/>
              </a:rPr>
              <a:t>　</a:t>
            </a:r>
            <a:r>
              <a:rPr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80</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災害復旧に向けた体制の充実</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全部局</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81</a:t>
            </a:r>
            <a:r>
              <a:rPr kumimoji="1" lang="ja-JP" altLang="en-US" sz="1100" dirty="0">
                <a:latin typeface="UD デジタル 教科書体 NK-R" panose="02020400000000000000" pitchFamily="18" charset="-128"/>
                <a:ea typeface="UD デジタル 教科書体 NK-R" panose="02020400000000000000" pitchFamily="18" charset="-128"/>
              </a:rPr>
              <a:t>　生活再建、事業再開等の関連情報の提供</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全部局</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82</a:t>
            </a:r>
            <a:r>
              <a:rPr kumimoji="1" lang="ja-JP" altLang="en-US" sz="1100" dirty="0">
                <a:latin typeface="UD デジタル 教科書体 NK-R" panose="02020400000000000000" pitchFamily="18" charset="-128"/>
                <a:ea typeface="UD デジタル 教科書体 NK-R" panose="02020400000000000000" pitchFamily="18" charset="-128"/>
              </a:rPr>
              <a:t>　大阪府復興計画策定マニュアルの作成</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政策企画部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83</a:t>
            </a:r>
            <a:r>
              <a:rPr kumimoji="1" lang="ja-JP" altLang="en-US" sz="1100" dirty="0">
                <a:latin typeface="UD デジタル 教科書体 NK-R" panose="02020400000000000000" pitchFamily="18" charset="-128"/>
                <a:ea typeface="UD デジタル 教科書体 NK-R" panose="02020400000000000000" pitchFamily="18" charset="-128"/>
              </a:rPr>
              <a:t>　大阪府震災復興都市づくりガイドラインの改訂</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大阪都市計画局</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84</a:t>
            </a:r>
            <a:r>
              <a:rPr kumimoji="1" lang="ja-JP" altLang="en-US" sz="1100" dirty="0">
                <a:latin typeface="UD デジタル 教科書体 NK-R" panose="02020400000000000000" pitchFamily="18" charset="-128"/>
                <a:ea typeface="UD デジタル 教科書体 NK-R" panose="02020400000000000000" pitchFamily="18" charset="-128"/>
              </a:rPr>
              <a:t>　復旧資機材の調達・確保</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環境農林水産部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85</a:t>
            </a:r>
            <a:r>
              <a:rPr kumimoji="1" lang="ja-JP" altLang="en-US" sz="1100" dirty="0">
                <a:latin typeface="UD デジタル 教科書体 NK-R" panose="02020400000000000000" pitchFamily="18" charset="-128"/>
                <a:ea typeface="UD デジタル 教科書体 NK-R" panose="02020400000000000000" pitchFamily="18" charset="-128"/>
              </a:rPr>
              <a:t>　特定大規模災害からの復旧事業に係る府の代行</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全部局</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86</a:t>
            </a:r>
            <a:r>
              <a:rPr kumimoji="1" lang="ja-JP" altLang="en-US" sz="1100" dirty="0">
                <a:latin typeface="UD デジタル 教科書体 NK-R" panose="02020400000000000000" pitchFamily="18" charset="-128"/>
                <a:ea typeface="UD デジタル 教科書体 NK-R" panose="02020400000000000000" pitchFamily="18" charset="-128"/>
              </a:rPr>
              <a:t>　地籍調査の推進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環境農林水産部</a:t>
            </a:r>
            <a:r>
              <a:rPr kumimoji="1" lang="en-US" altLang="ja-JP" sz="1100" dirty="0">
                <a:latin typeface="UD デジタル 教科書体 NK-R" panose="02020400000000000000" pitchFamily="18" charset="-128"/>
                <a:ea typeface="UD デジタル 教科書体 NK-R" panose="02020400000000000000" pitchFamily="18" charset="-128"/>
              </a:rPr>
              <a:t>】</a:t>
            </a:r>
          </a:p>
        </p:txBody>
      </p:sp>
      <p:sp>
        <p:nvSpPr>
          <p:cNvPr id="45" name="テキスト ボックス 44">
            <a:extLst>
              <a:ext uri="{FF2B5EF4-FFF2-40B4-BE49-F238E27FC236}">
                <a16:creationId xmlns:a16="http://schemas.microsoft.com/office/drawing/2014/main" id="{20424908-30D4-475F-8AB8-929EC61F38D1}"/>
              </a:ext>
            </a:extLst>
          </p:cNvPr>
          <p:cNvSpPr txBox="1"/>
          <p:nvPr/>
        </p:nvSpPr>
        <p:spPr>
          <a:xfrm>
            <a:off x="7427565" y="7589520"/>
            <a:ext cx="7840036" cy="2123658"/>
          </a:xfrm>
          <a:prstGeom prst="rect">
            <a:avLst/>
          </a:prstGeom>
          <a:noFill/>
        </p:spPr>
        <p:txBody>
          <a:bodyPr wrap="square" rtlCol="0">
            <a:spAutoFit/>
          </a:bodyPr>
          <a:lstStyle/>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)87</a:t>
            </a:r>
            <a:r>
              <a:rPr kumimoji="1" lang="ja-JP" altLang="en-US" sz="1100" dirty="0">
                <a:latin typeface="UD デジタル 教科書体 NK-R" panose="02020400000000000000" pitchFamily="18" charset="-128"/>
                <a:ea typeface="UD デジタル 教科書体 NK-R" panose="02020400000000000000" pitchFamily="18" charset="-128"/>
              </a:rPr>
              <a:t>　</a:t>
            </a:r>
            <a:r>
              <a:rPr lang="ja-JP" altLang="en-US" sz="1100" dirty="0">
                <a:latin typeface="UD デジタル 教科書体 NK-R" panose="02020400000000000000" pitchFamily="18" charset="-128"/>
                <a:ea typeface="UD デジタル 教科書体 NK-R" panose="02020400000000000000" pitchFamily="18" charset="-128"/>
              </a:rPr>
              <a:t>大阪府の初動体制の運用・改善</a:t>
            </a:r>
            <a:r>
              <a:rPr lang="en-US" altLang="ja-JP" sz="1100" dirty="0">
                <a:latin typeface="UD デジタル 教科書体 NK-R" panose="02020400000000000000" pitchFamily="18" charset="-128"/>
                <a:ea typeface="UD デジタル 教科書体 NK-R" panose="02020400000000000000" pitchFamily="18" charset="-128"/>
              </a:rPr>
              <a:t>【</a:t>
            </a:r>
            <a:r>
              <a:rPr lang="ja-JP" altLang="en-US" sz="1100" dirty="0">
                <a:latin typeface="UD デジタル 教科書体 NK-R" panose="02020400000000000000" pitchFamily="18" charset="-128"/>
                <a:ea typeface="UD デジタル 教科書体 NK-R" panose="02020400000000000000" pitchFamily="18" charset="-128"/>
              </a:rPr>
              <a:t>全部局</a:t>
            </a:r>
            <a:r>
              <a:rPr lang="en-US" altLang="ja-JP" sz="1100" dirty="0">
                <a:latin typeface="UD デジタル 教科書体 NK-R" panose="02020400000000000000" pitchFamily="18" charset="-128"/>
                <a:ea typeface="UD デジタル 教科書体 NK-R" panose="02020400000000000000" pitchFamily="18" charset="-128"/>
              </a:rPr>
              <a:t>】</a:t>
            </a:r>
            <a:endParaRPr kumimoji="1" lang="en-US" altLang="ja-JP" sz="1100" dirty="0">
              <a:latin typeface="UD デジタル 教科書体 NK-R" panose="02020400000000000000" pitchFamily="18" charset="-128"/>
              <a:ea typeface="UD デジタル 教科書体 NK-R" panose="02020400000000000000" pitchFamily="18" charset="-128"/>
            </a:endParaRP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88</a:t>
            </a:r>
            <a:r>
              <a:rPr kumimoji="1" lang="ja-JP" altLang="en-US" sz="1100" dirty="0">
                <a:latin typeface="UD デジタル 教科書体 NK-R" panose="02020400000000000000" pitchFamily="18" charset="-128"/>
                <a:ea typeface="UD デジタル 教科書体 NK-R" panose="02020400000000000000" pitchFamily="18" charset="-128"/>
              </a:rPr>
              <a:t>　大阪府防災行政無線による迅速・的確な情報連絡体制確保</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89</a:t>
            </a:r>
            <a:r>
              <a:rPr kumimoji="1" lang="ja-JP" altLang="en-US" sz="1100" dirty="0">
                <a:latin typeface="UD デジタル 教科書体 NK-R" panose="02020400000000000000" pitchFamily="18" charset="-128"/>
                <a:ea typeface="UD デジタル 教科書体 NK-R" panose="02020400000000000000" pitchFamily="18" charset="-128"/>
              </a:rPr>
              <a:t>　災害時の府民への広報体制の整備・充実</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危機管理室・政策企画部・府民文化部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重点</a:t>
            </a:r>
            <a:r>
              <a:rPr kumimoji="1" lang="en-US" altLang="ja-JP" sz="1100" dirty="0">
                <a:latin typeface="UD デジタル 教科書体 NK-R" panose="02020400000000000000" pitchFamily="18" charset="-128"/>
                <a:ea typeface="UD デジタル 教科書体 NK-R" panose="02020400000000000000" pitchFamily="18" charset="-128"/>
              </a:rPr>
              <a:t>)</a:t>
            </a:r>
            <a:r>
              <a:rPr lang="en-US" altLang="ja-JP" sz="1100" dirty="0">
                <a:latin typeface="UD デジタル 教科書体 NK-R" panose="02020400000000000000" pitchFamily="18" charset="-128"/>
                <a:ea typeface="UD デジタル 教科書体 NK-R" panose="02020400000000000000" pitchFamily="18" charset="-128"/>
              </a:rPr>
              <a:t>90</a:t>
            </a:r>
            <a:r>
              <a:rPr kumimoji="1" lang="ja-JP" altLang="en-US" sz="1100" dirty="0">
                <a:latin typeface="UD デジタル 教科書体 NK-R" panose="02020400000000000000" pitchFamily="18" charset="-128"/>
                <a:ea typeface="UD デジタル 教科書体 NK-R" panose="02020400000000000000" pitchFamily="18" charset="-128"/>
              </a:rPr>
              <a:t>　都府県市間相互応援体制の確立・強化</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91</a:t>
            </a:r>
            <a:r>
              <a:rPr kumimoji="1" lang="ja-JP" altLang="en-US" sz="1100" dirty="0">
                <a:latin typeface="UD デジタル 教科書体 NK-R" panose="02020400000000000000" pitchFamily="18" charset="-128"/>
                <a:ea typeface="UD デジタル 教科書体 NK-R" panose="02020400000000000000" pitchFamily="18" charset="-128"/>
              </a:rPr>
              <a:t>　健康危機発生時における近畿府県地方衛生研究所の相互協力体制の強化</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健康医療部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92</a:t>
            </a:r>
            <a:r>
              <a:rPr kumimoji="1" lang="ja-JP" altLang="en-US" sz="1100" dirty="0">
                <a:latin typeface="UD デジタル 教科書体 NK-R" panose="02020400000000000000" pitchFamily="18" charset="-128"/>
                <a:ea typeface="UD デジタル 教科書体 NK-R" panose="02020400000000000000" pitchFamily="18" charset="-128"/>
              </a:rPr>
              <a:t>　発災時における地域の安全の確保</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警察本部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93</a:t>
            </a:r>
            <a:r>
              <a:rPr kumimoji="1" lang="ja-JP" altLang="en-US" sz="1100" dirty="0">
                <a:latin typeface="UD デジタル 教科書体 NK-R" panose="02020400000000000000" pitchFamily="18" charset="-128"/>
                <a:ea typeface="UD デジタル 教科書体 NK-R" panose="02020400000000000000" pitchFamily="18" charset="-128"/>
              </a:rPr>
              <a:t>　緊急消防援助隊受入れ・市町村消防の広域化の推進</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94</a:t>
            </a:r>
            <a:r>
              <a:rPr kumimoji="1" lang="ja-JP" altLang="en-US" sz="1100" dirty="0">
                <a:latin typeface="UD デジタル 教科書体 NK-R" panose="02020400000000000000" pitchFamily="18" charset="-128"/>
                <a:ea typeface="UD デジタル 教科書体 NK-R" panose="02020400000000000000" pitchFamily="18" charset="-128"/>
              </a:rPr>
              <a:t>　救急救命士の養成・能力向上</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95</a:t>
            </a:r>
            <a:r>
              <a:rPr kumimoji="1" lang="ja-JP" altLang="en-US" sz="1100" dirty="0">
                <a:latin typeface="UD デジタル 教科書体 NK-R" panose="02020400000000000000" pitchFamily="18" charset="-128"/>
                <a:ea typeface="UD デジタル 教科書体 NK-R" panose="02020400000000000000" pitchFamily="18" charset="-128"/>
              </a:rPr>
              <a:t>　救出救助活動体制の充実・強化</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警察本部</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 96</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災害対策本部要員等の訓練・スキルアップ</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危機管理室</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en-US" altLang="ja-JP" sz="1100" dirty="0">
                <a:latin typeface="UD デジタル 教科書体 NK-R" panose="02020400000000000000" pitchFamily="18" charset="-128"/>
                <a:ea typeface="UD デジタル 教科書体 NK-R" panose="02020400000000000000" pitchFamily="18" charset="-128"/>
              </a:rPr>
              <a:t>97</a:t>
            </a:r>
            <a:r>
              <a:rPr kumimoji="1" lang="ja-JP" altLang="en-US" sz="1100" dirty="0">
                <a:latin typeface="UD デジタル 教科書体 NK-R" panose="02020400000000000000" pitchFamily="18" charset="-128"/>
                <a:ea typeface="UD デジタル 教科書体 NK-R" panose="02020400000000000000" pitchFamily="18" charset="-128"/>
              </a:rPr>
              <a:t>　発災後の緊急時における財務処理体制の確保</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会計局</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en-US" altLang="ja-JP" sz="1100" dirty="0">
                <a:latin typeface="UD デジタル 教科書体 NK-R" panose="02020400000000000000" pitchFamily="18" charset="-128"/>
                <a:ea typeface="UD デジタル 教科書体 NK-R" panose="02020400000000000000" pitchFamily="18" charset="-128"/>
              </a:rPr>
              <a:t> </a:t>
            </a:r>
            <a:r>
              <a:rPr lang="ja-JP" altLang="en-US" sz="1100" dirty="0">
                <a:latin typeface="UD デジタル 教科書体 NK-R" panose="02020400000000000000" pitchFamily="18" charset="-128"/>
                <a:ea typeface="UD デジタル 教科書体 NK-R" panose="02020400000000000000" pitchFamily="18" charset="-128"/>
              </a:rPr>
              <a:t> </a:t>
            </a:r>
            <a:r>
              <a:rPr kumimoji="1" lang="ja-JP" altLang="en-US" sz="1100" dirty="0">
                <a:latin typeface="UD デジタル 教科書体 NK-R" panose="02020400000000000000" pitchFamily="18" charset="-128"/>
                <a:ea typeface="UD デジタル 教科書体 NK-R" panose="02020400000000000000" pitchFamily="18" charset="-128"/>
              </a:rPr>
              <a:t>　</a:t>
            </a:r>
            <a:endParaRPr kumimoji="1" lang="en-US" altLang="ja-JP" sz="1100" dirty="0">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a:extLst>
              <a:ext uri="{FF2B5EF4-FFF2-40B4-BE49-F238E27FC236}">
                <a16:creationId xmlns:a16="http://schemas.microsoft.com/office/drawing/2014/main" id="{F89CAF48-FC0D-4E5F-9592-BF00930123A0}"/>
              </a:ext>
            </a:extLst>
          </p:cNvPr>
          <p:cNvSpPr txBox="1"/>
          <p:nvPr/>
        </p:nvSpPr>
        <p:spPr>
          <a:xfrm>
            <a:off x="12313790" y="764054"/>
            <a:ext cx="2619293" cy="646331"/>
          </a:xfrm>
          <a:prstGeom prst="rect">
            <a:avLst/>
          </a:prstGeom>
          <a:noFill/>
          <a:ln>
            <a:solidFill>
              <a:schemeClr val="tx1"/>
            </a:solidFill>
          </a:ln>
        </p:spPr>
        <p:txBody>
          <a:bodyPr wrap="square" rtlCol="0">
            <a:spAutoFit/>
          </a:bodyPr>
          <a:lstStyle/>
          <a:p>
            <a:pPr algn="ctr"/>
            <a:r>
              <a:rPr lang="ja-JP" altLang="en-US" sz="1200" dirty="0">
                <a:latin typeface="UD デジタル 教科書体 NK-R" panose="02020400000000000000" pitchFamily="18" charset="-128"/>
                <a:ea typeface="UD デジタル 教科書体 NK-R" panose="02020400000000000000" pitchFamily="18" charset="-128"/>
              </a:rPr>
              <a:t>凡例</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u="sng" dirty="0">
                <a:solidFill>
                  <a:srgbClr val="FF0000"/>
                </a:solidFill>
                <a:latin typeface="UD デジタル 教科書体 NK-R" panose="02020400000000000000" pitchFamily="18" charset="-128"/>
                <a:ea typeface="UD デジタル 教科書体 NK-R" panose="02020400000000000000" pitchFamily="18" charset="-128"/>
              </a:rPr>
              <a:t>赤文字：概要に記載しているアクション</a:t>
            </a:r>
            <a:endParaRPr lang="en-US" altLang="ja-JP" sz="1200" u="sng" dirty="0">
              <a:solidFill>
                <a:srgbClr val="FF0000"/>
              </a:solidFill>
              <a:latin typeface="UD デジタル 教科書体 NK-R" panose="02020400000000000000" pitchFamily="18" charset="-128"/>
              <a:ea typeface="UD デジタル 教科書体 NK-R" panose="02020400000000000000" pitchFamily="18" charset="-128"/>
            </a:endParaRPr>
          </a:p>
          <a:p>
            <a:r>
              <a:rPr lang="ja-JP" altLang="en-US" sz="1200" dirty="0">
                <a:highlight>
                  <a:srgbClr val="00FF00"/>
                </a:highlight>
                <a:latin typeface="UD デジタル 教科書体 NK-R" panose="02020400000000000000" pitchFamily="18" charset="-128"/>
                <a:ea typeface="UD デジタル 教科書体 NK-R" panose="02020400000000000000" pitchFamily="18" charset="-128"/>
              </a:rPr>
              <a:t>緑</a:t>
            </a:r>
            <a:r>
              <a:rPr kumimoji="1" lang="ja-JP" altLang="en-US" sz="1200" dirty="0">
                <a:highlight>
                  <a:srgbClr val="00FF00"/>
                </a:highlight>
                <a:latin typeface="UD デジタル 教科書体 NK-R" panose="02020400000000000000" pitchFamily="18" charset="-128"/>
                <a:ea typeface="UD デジタル 教科書体 NK-R" panose="02020400000000000000" pitchFamily="18" charset="-128"/>
              </a:rPr>
              <a:t>色　　：新規アクション</a:t>
            </a:r>
            <a:endParaRPr kumimoji="1" lang="en-US" altLang="ja-JP" sz="1200" dirty="0">
              <a:highlight>
                <a:srgbClr val="00FF00"/>
              </a:highlight>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B4BBF4C9-7CC5-40F8-BFFE-9DB4D5883C2E}"/>
              </a:ext>
            </a:extLst>
          </p:cNvPr>
          <p:cNvSpPr txBox="1"/>
          <p:nvPr/>
        </p:nvSpPr>
        <p:spPr>
          <a:xfrm>
            <a:off x="7400682" y="9871519"/>
            <a:ext cx="7721843" cy="600164"/>
          </a:xfrm>
          <a:prstGeom prst="rect">
            <a:avLst/>
          </a:prstGeom>
          <a:noFill/>
        </p:spPr>
        <p:txBody>
          <a:bodyPr wrap="square" rtlCol="0">
            <a:spAutoFit/>
          </a:bodyPr>
          <a:lstStyle/>
          <a:p>
            <a:r>
              <a:rPr kumimoji="1" lang="ja-JP" altLang="en-US" sz="1100" dirty="0">
                <a:latin typeface="UD デジタル 教科書体 NK-R" panose="02020400000000000000" pitchFamily="18" charset="-128"/>
                <a:ea typeface="UD デジタル 教科書体 NK-R" panose="02020400000000000000" pitchFamily="18" charset="-128"/>
              </a:rPr>
              <a:t>　　　 　　　</a:t>
            </a:r>
            <a:r>
              <a:rPr lang="ja-JP" altLang="en-US" sz="1100" dirty="0">
                <a:latin typeface="UD デジタル 教科書体 NK-R" panose="02020400000000000000" pitchFamily="18" charset="-128"/>
                <a:ea typeface="UD デジタル 教科書体 NK-R" panose="02020400000000000000" pitchFamily="18" charset="-128"/>
              </a:rPr>
              <a:t>９</a:t>
            </a:r>
            <a:r>
              <a:rPr kumimoji="1" lang="en-US" altLang="ja-JP" sz="1100" dirty="0">
                <a:latin typeface="UD デジタル 教科書体 NK-R" panose="02020400000000000000" pitchFamily="18" charset="-128"/>
                <a:ea typeface="UD デジタル 教科書体 NK-R" panose="02020400000000000000" pitchFamily="18" charset="-128"/>
              </a:rPr>
              <a:t>8</a:t>
            </a:r>
            <a:r>
              <a:rPr kumimoji="1" lang="ja-JP" altLang="en-US" sz="1100" dirty="0">
                <a:latin typeface="UD デジタル 教科書体 NK-R" panose="02020400000000000000" pitchFamily="18" charset="-128"/>
                <a:ea typeface="UD デジタル 教科書体 NK-R" panose="02020400000000000000" pitchFamily="18" charset="-128"/>
              </a:rPr>
              <a:t>　市町村地域防災計画の策定支援</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lang="ja-JP" altLang="en-US" sz="1100" dirty="0">
                <a:latin typeface="UD デジタル 教科書体 NK-R" panose="02020400000000000000" pitchFamily="18" charset="-128"/>
                <a:ea typeface="UD デジタル 教科書体 NK-R" panose="02020400000000000000" pitchFamily="18" charset="-128"/>
              </a:rPr>
              <a:t>９</a:t>
            </a:r>
            <a:r>
              <a:rPr kumimoji="1" lang="en-US" altLang="ja-JP" sz="1100" dirty="0">
                <a:latin typeface="UD デジタル 教科書体 NK-R" panose="02020400000000000000" pitchFamily="18" charset="-128"/>
                <a:ea typeface="UD デジタル 教科書体 NK-R" panose="02020400000000000000" pitchFamily="18" charset="-128"/>
              </a:rPr>
              <a:t>9</a:t>
            </a:r>
            <a:r>
              <a:rPr kumimoji="1" lang="ja-JP" altLang="en-US" sz="1100" dirty="0">
                <a:latin typeface="UD デジタル 教科書体 NK-R" panose="02020400000000000000" pitchFamily="18" charset="-128"/>
                <a:ea typeface="UD デジタル 教科書体 NK-R" panose="02020400000000000000" pitchFamily="18" charset="-128"/>
              </a:rPr>
              <a:t>　地区防災計画の策定支援</a:t>
            </a:r>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危機管理室</a:t>
            </a:r>
            <a:r>
              <a:rPr kumimoji="1" lang="en-US" altLang="ja-JP" sz="1100" dirty="0">
                <a:latin typeface="UD デジタル 教科書体 NK-R" panose="02020400000000000000" pitchFamily="18" charset="-128"/>
                <a:ea typeface="UD デジタル 教科書体 NK-R" panose="02020400000000000000" pitchFamily="18" charset="-128"/>
              </a:rPr>
              <a:t>】</a:t>
            </a:r>
          </a:p>
          <a:p>
            <a:r>
              <a:rPr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重点</a:t>
            </a:r>
            <a:r>
              <a:rPr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 １００地震災害に備えた市町村に対する支援</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100" u="sng" dirty="0">
                <a:solidFill>
                  <a:srgbClr val="FF0000"/>
                </a:solidFill>
                <a:latin typeface="UD デジタル 教科書体 NK-R" panose="02020400000000000000" pitchFamily="18" charset="-128"/>
                <a:ea typeface="UD デジタル 教科書体 NK-R" panose="02020400000000000000" pitchFamily="18" charset="-128"/>
              </a:rPr>
              <a:t>危機管理室</a:t>
            </a:r>
            <a:r>
              <a:rPr kumimoji="1" lang="en-US" altLang="ja-JP" sz="1100" u="sng" dirty="0">
                <a:solidFill>
                  <a:srgbClr val="FF0000"/>
                </a:solidFill>
                <a:latin typeface="UD デジタル 教科書体 NK-R" panose="02020400000000000000" pitchFamily="18" charset="-128"/>
                <a:ea typeface="UD デジタル 教科書体 NK-R" panose="02020400000000000000" pitchFamily="18" charset="-128"/>
              </a:rPr>
              <a:t>】</a:t>
            </a:r>
          </a:p>
        </p:txBody>
      </p:sp>
    </p:spTree>
    <p:extLst>
      <p:ext uri="{BB962C8B-B14F-4D97-AF65-F5344CB8AC3E}">
        <p14:creationId xmlns:p14="http://schemas.microsoft.com/office/powerpoint/2010/main" val="18801326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18823</TotalTime>
  <Words>4376</Words>
  <Application>Microsoft Office PowerPoint</Application>
  <PresentationFormat>ユーザー設定</PresentationFormat>
  <Paragraphs>304</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UD デジタル 教科書体 NK-B</vt:lpstr>
      <vt:lpstr>UD デジタル 教科書体 NK-R</vt:lpstr>
      <vt:lpstr>Arial</vt:lpstr>
      <vt:lpstr>Calibri</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k.fukumoto</dc:creator>
  <cp:lastModifiedBy>福本　圭佑</cp:lastModifiedBy>
  <cp:revision>271</cp:revision>
  <cp:lastPrinted>2025-01-23T11:11:45Z</cp:lastPrinted>
  <dcterms:created xsi:type="dcterms:W3CDTF">2016-03-16T16:39:07Z</dcterms:created>
  <dcterms:modified xsi:type="dcterms:W3CDTF">2025-03-28T01:14:33Z</dcterms:modified>
</cp:coreProperties>
</file>