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7" r:id="rId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5" userDrawn="1">
          <p15:clr>
            <a:srgbClr val="A4A3A4"/>
          </p15:clr>
        </p15:guide>
        <p15:guide id="2" orient="horz" pos="504" userDrawn="1">
          <p15:clr>
            <a:srgbClr val="A4A3A4"/>
          </p15:clr>
        </p15:guide>
        <p15:guide id="3" orient="horz" pos="618" userDrawn="1">
          <p15:clr>
            <a:srgbClr val="A4A3A4"/>
          </p15:clr>
        </p15:guide>
        <p15:guide id="4" orient="horz" pos="799" userDrawn="1">
          <p15:clr>
            <a:srgbClr val="A4A3A4"/>
          </p15:clr>
        </p15:guide>
        <p15:guide id="5" orient="horz" pos="1139" userDrawn="1">
          <p15:clr>
            <a:srgbClr val="A4A3A4"/>
          </p15:clr>
        </p15:guide>
        <p15:guide id="6" orient="horz" pos="1344" userDrawn="1">
          <p15:clr>
            <a:srgbClr val="A4A3A4"/>
          </p15:clr>
        </p15:guide>
        <p15:guide id="7" orient="horz" pos="1820" userDrawn="1">
          <p15:clr>
            <a:srgbClr val="A4A3A4"/>
          </p15:clr>
        </p15:guide>
        <p15:guide id="8" orient="horz" pos="2500" userDrawn="1">
          <p15:clr>
            <a:srgbClr val="A4A3A4"/>
          </p15:clr>
        </p15:guide>
        <p15:guide id="9" orient="horz" pos="3181" userDrawn="1">
          <p15:clr>
            <a:srgbClr val="A4A3A4"/>
          </p15:clr>
        </p15:guide>
        <p15:guide id="10" orient="horz" pos="3702" userDrawn="1">
          <p15:clr>
            <a:srgbClr val="A4A3A4"/>
          </p15:clr>
        </p15:guide>
        <p15:guide id="11" orient="horz" pos="4201" userDrawn="1">
          <p15:clr>
            <a:srgbClr val="A4A3A4"/>
          </p15:clr>
        </p15:guide>
        <p15:guide id="1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3333FF"/>
    <a:srgbClr val="0099FF"/>
    <a:srgbClr val="0000FF"/>
    <a:srgbClr val="AFAB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73" d="100"/>
          <a:sy n="73" d="100"/>
        </p:scale>
        <p:origin x="1236" y="72"/>
      </p:cViewPr>
      <p:guideLst>
        <p:guide orient="horz" pos="255"/>
        <p:guide orient="horz" pos="504"/>
        <p:guide orient="horz" pos="618"/>
        <p:guide orient="horz" pos="799"/>
        <p:guide orient="horz" pos="1139"/>
        <p:guide orient="horz" pos="1344"/>
        <p:guide orient="horz" pos="1820"/>
        <p:guide orient="horz" pos="2500"/>
        <p:guide orient="horz" pos="3181"/>
        <p:guide orient="horz" pos="3702"/>
        <p:guide orient="horz" pos="4201"/>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BCA1E7C-023D-406E-8C86-D538F64177A6}" type="datetimeFigureOut">
              <a:rPr kumimoji="1" lang="ja-JP" altLang="en-US" smtClean="0"/>
              <a:t>2023/12/13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2193840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CA1E7C-023D-406E-8C86-D538F64177A6}" type="datetimeFigureOut">
              <a:rPr kumimoji="1" lang="ja-JP" altLang="en-US" smtClean="0"/>
              <a:t>2023/12/13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1390765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CA1E7C-023D-406E-8C86-D538F64177A6}" type="datetimeFigureOut">
              <a:rPr kumimoji="1" lang="ja-JP" altLang="en-US" smtClean="0"/>
              <a:t>2023/12/13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4271553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タイトルとリード文のみ">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3529BC32-4CB1-4F69-B47E-5C5784E954EA}"/>
              </a:ext>
            </a:extLst>
          </p:cNvPr>
          <p:cNvSpPr>
            <a:spLocks noGrp="1"/>
          </p:cNvSpPr>
          <p:nvPr>
            <p:ph type="body" sz="quarter" idx="10" hasCustomPrompt="1"/>
          </p:nvPr>
        </p:nvSpPr>
        <p:spPr>
          <a:xfrm>
            <a:off x="189000" y="828000"/>
            <a:ext cx="8694000" cy="360000"/>
          </a:xfrm>
          <a:prstGeom prst="rect">
            <a:avLst/>
          </a:prstGeom>
          <a:solidFill>
            <a:schemeClr val="accent2">
              <a:lumMod val="20000"/>
              <a:lumOff val="80000"/>
            </a:schemeClr>
          </a:solidFill>
        </p:spPr>
        <p:txBody>
          <a:bodyPr lIns="36000" rIns="36000" anchor="ctr">
            <a:noAutofit/>
          </a:bodyPr>
          <a:lstStyle>
            <a:lvl1pPr marL="0" indent="0">
              <a:spcBef>
                <a:spcPts val="0"/>
              </a:spcBef>
              <a:buNone/>
              <a:defRPr sz="1050">
                <a:solidFill>
                  <a:schemeClr val="tx1">
                    <a:lumMod val="50000"/>
                    <a:lumOff val="50000"/>
                  </a:schemeClr>
                </a:solidFill>
              </a:defRPr>
            </a:lvl1pPr>
            <a:lvl2pPr>
              <a:defRPr sz="1050"/>
            </a:lvl2pPr>
            <a:lvl3pPr>
              <a:defRPr sz="1050"/>
            </a:lvl3pPr>
            <a:lvl4pPr>
              <a:defRPr sz="1050"/>
            </a:lvl4pPr>
            <a:lvl5pPr>
              <a:defRPr sz="1050"/>
            </a:lvl5pPr>
          </a:lstStyle>
          <a:p>
            <a:pPr lvl="0"/>
            <a:r>
              <a:rPr kumimoji="1" lang="ja-JP" altLang="en-US" dirty="0"/>
              <a:t>リードメッセージ欄 </a:t>
            </a:r>
            <a:r>
              <a:rPr kumimoji="1" lang="en-US" altLang="ja-JP" dirty="0"/>
              <a:t>(</a:t>
            </a:r>
            <a:r>
              <a:rPr lang="ja-JP" altLang="en-US" dirty="0"/>
              <a:t>このチャートで最も伝えたいメッセージを簡潔に記入する</a:t>
            </a:r>
            <a:r>
              <a:rPr kumimoji="1" lang="en-US" altLang="ja-JP" dirty="0"/>
              <a:t>)</a:t>
            </a:r>
            <a:endParaRPr kumimoji="1" lang="ja-JP" altLang="en-US" dirty="0"/>
          </a:p>
        </p:txBody>
      </p:sp>
      <p:sp>
        <p:nvSpPr>
          <p:cNvPr id="4" name="テキスト プレースホルダー 3">
            <a:extLst>
              <a:ext uri="{FF2B5EF4-FFF2-40B4-BE49-F238E27FC236}">
                <a16:creationId xmlns:a16="http://schemas.microsoft.com/office/drawing/2014/main" id="{95C896B6-1E98-4A6B-958D-4AF0B8304E9F}"/>
              </a:ext>
            </a:extLst>
          </p:cNvPr>
          <p:cNvSpPr>
            <a:spLocks noGrp="1"/>
          </p:cNvSpPr>
          <p:nvPr>
            <p:ph type="body" sz="quarter" idx="11" hasCustomPrompt="1"/>
          </p:nvPr>
        </p:nvSpPr>
        <p:spPr>
          <a:xfrm>
            <a:off x="188999" y="36000"/>
            <a:ext cx="4374000" cy="252000"/>
          </a:xfrm>
          <a:prstGeom prst="rect">
            <a:avLst/>
          </a:prstGeom>
        </p:spPr>
        <p:txBody>
          <a:bodyPr lIns="0" rIns="0" anchor="ctr"/>
          <a:lstStyle>
            <a:lvl1pPr marL="0" indent="0">
              <a:spcBef>
                <a:spcPts val="0"/>
              </a:spcBef>
              <a:buFontTx/>
              <a:buNone/>
              <a:defRPr sz="900"/>
            </a:lvl1pPr>
            <a:lvl2pPr marL="342843" indent="0">
              <a:spcBef>
                <a:spcPts val="0"/>
              </a:spcBef>
              <a:buFontTx/>
              <a:buNone/>
              <a:defRPr sz="900"/>
            </a:lvl2pPr>
            <a:lvl3pPr marL="685680" indent="0">
              <a:spcBef>
                <a:spcPts val="0"/>
              </a:spcBef>
              <a:buFontTx/>
              <a:buNone/>
              <a:defRPr sz="900"/>
            </a:lvl3pPr>
            <a:lvl4pPr marL="1028519" indent="0">
              <a:spcBef>
                <a:spcPts val="0"/>
              </a:spcBef>
              <a:buFontTx/>
              <a:buNone/>
              <a:defRPr sz="900"/>
            </a:lvl4pPr>
            <a:lvl5pPr marL="1371358" indent="0">
              <a:spcBef>
                <a:spcPts val="0"/>
              </a:spcBef>
              <a:buFontTx/>
              <a:buNone/>
              <a:defRPr sz="900"/>
            </a:lvl5pPr>
          </a:lstStyle>
          <a:p>
            <a:pPr lvl="0"/>
            <a:r>
              <a:rPr kumimoji="1" lang="ja-JP" altLang="en-US" dirty="0"/>
              <a:t>章タイトル</a:t>
            </a:r>
          </a:p>
        </p:txBody>
      </p:sp>
      <p:sp>
        <p:nvSpPr>
          <p:cNvPr id="5" name="タイトル 4">
            <a:extLst>
              <a:ext uri="{FF2B5EF4-FFF2-40B4-BE49-F238E27FC236}">
                <a16:creationId xmlns:a16="http://schemas.microsoft.com/office/drawing/2014/main" id="{8FFC485E-D78F-4BC6-A32B-2EA16C27C9F1}"/>
              </a:ext>
            </a:extLst>
          </p:cNvPr>
          <p:cNvSpPr>
            <a:spLocks noGrp="1"/>
          </p:cNvSpPr>
          <p:nvPr>
            <p:ph type="title" hasCustomPrompt="1"/>
          </p:nvPr>
        </p:nvSpPr>
        <p:spPr/>
        <p:txBody>
          <a:bodyPr/>
          <a:lstStyle/>
          <a:p>
            <a:r>
              <a:rPr kumimoji="1" lang="ja-JP" altLang="en-US" dirty="0"/>
              <a:t>タイトルを入力</a:t>
            </a:r>
          </a:p>
        </p:txBody>
      </p:sp>
    </p:spTree>
    <p:extLst>
      <p:ext uri="{BB962C8B-B14F-4D97-AF65-F5344CB8AC3E}">
        <p14:creationId xmlns:p14="http://schemas.microsoft.com/office/powerpoint/2010/main" val="1539736178"/>
      </p:ext>
    </p:extLst>
  </p:cSld>
  <p:clrMapOvr>
    <a:masterClrMapping/>
  </p:clrMapOvr>
  <p:extLst>
    <p:ext uri="{DCECCB84-F9BA-43D5-87BE-67443E8EF086}">
      <p15:sldGuideLst xmlns:p15="http://schemas.microsoft.com/office/powerpoint/2012/main">
        <p15:guide id="4" orient="horz" pos="2387">
          <p15:clr>
            <a:srgbClr val="FBAE40"/>
          </p15:clr>
        </p15:guide>
        <p15:guide id="5"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CA1E7C-023D-406E-8C86-D538F64177A6}" type="datetimeFigureOut">
              <a:rPr kumimoji="1" lang="ja-JP" altLang="en-US" smtClean="0"/>
              <a:t>2023/12/13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3585067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BCA1E7C-023D-406E-8C86-D538F64177A6}" type="datetimeFigureOut">
              <a:rPr kumimoji="1" lang="ja-JP" altLang="en-US" smtClean="0"/>
              <a:t>2023/12/13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32952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BCA1E7C-023D-406E-8C86-D538F64177A6}" type="datetimeFigureOut">
              <a:rPr kumimoji="1" lang="ja-JP" altLang="en-US" smtClean="0"/>
              <a:t>2023/12/13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2304631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BCA1E7C-023D-406E-8C86-D538F64177A6}" type="datetimeFigureOut">
              <a:rPr kumimoji="1" lang="ja-JP" altLang="en-US" smtClean="0"/>
              <a:t>2023/12/13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859479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BCA1E7C-023D-406E-8C86-D538F64177A6}" type="datetimeFigureOut">
              <a:rPr kumimoji="1" lang="ja-JP" altLang="en-US" smtClean="0"/>
              <a:t>2023/12/13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3486890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CA1E7C-023D-406E-8C86-D538F64177A6}" type="datetimeFigureOut">
              <a:rPr kumimoji="1" lang="ja-JP" altLang="en-US" smtClean="0"/>
              <a:t>2023/12/13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3799675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BCA1E7C-023D-406E-8C86-D538F64177A6}" type="datetimeFigureOut">
              <a:rPr kumimoji="1" lang="ja-JP" altLang="en-US" smtClean="0"/>
              <a:t>2023/12/13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3449544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BCA1E7C-023D-406E-8C86-D538F64177A6}" type="datetimeFigureOut">
              <a:rPr kumimoji="1" lang="ja-JP" altLang="en-US" smtClean="0"/>
              <a:t>2023/12/13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2852849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CA1E7C-023D-406E-8C86-D538F64177A6}" type="datetimeFigureOut">
              <a:rPr kumimoji="1" lang="ja-JP" altLang="en-US" smtClean="0"/>
              <a:t>2023/12/13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87513863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プレースホルダー 2">
            <a:extLst>
              <a:ext uri="{FF2B5EF4-FFF2-40B4-BE49-F238E27FC236}">
                <a16:creationId xmlns:a16="http://schemas.microsoft.com/office/drawing/2014/main" id="{AF616C0B-27AD-4F08-91D2-C2DB651D4281}"/>
              </a:ext>
            </a:extLst>
          </p:cNvPr>
          <p:cNvSpPr>
            <a:spLocks noGrp="1"/>
          </p:cNvSpPr>
          <p:nvPr>
            <p:ph type="body" sz="quarter" idx="10"/>
          </p:nvPr>
        </p:nvSpPr>
        <p:spPr>
          <a:xfrm>
            <a:off x="0" y="115443"/>
            <a:ext cx="9144000" cy="290693"/>
          </a:xfrm>
          <a:solidFill>
            <a:srgbClr val="000099"/>
          </a:solidFill>
          <a:ln>
            <a:noFill/>
          </a:ln>
        </p:spPr>
        <p:txBody>
          <a:bodyPr>
            <a:normAutofit/>
          </a:bodyPr>
          <a:lstStyle/>
          <a:p>
            <a:pPr marL="64294" algn="ctr"/>
            <a:r>
              <a:rPr lang="ja-JP" altLang="en-US" sz="1400" b="1" dirty="0">
                <a:solidFill>
                  <a:schemeClr val="bg1"/>
                </a:solidFill>
                <a:latin typeface="UD デジタル 教科書体 N-B" panose="02020700000000000000" pitchFamily="17" charset="-128"/>
                <a:ea typeface="UD デジタル 教科書体 N-B" panose="02020700000000000000" pitchFamily="17" charset="-128"/>
              </a:rPr>
              <a:t>第</a:t>
            </a:r>
            <a:r>
              <a:rPr lang="en-US" altLang="ja-JP" sz="1400" b="1" dirty="0">
                <a:solidFill>
                  <a:schemeClr val="bg1"/>
                </a:solidFill>
                <a:latin typeface="UD デジタル 教科書体 N-B" panose="02020700000000000000" pitchFamily="17" charset="-128"/>
                <a:ea typeface="UD デジタル 教科書体 N-B" panose="02020700000000000000" pitchFamily="17" charset="-128"/>
              </a:rPr>
              <a:t>8</a:t>
            </a:r>
            <a:r>
              <a:rPr lang="ja-JP" altLang="en-US" sz="1400" b="1" dirty="0">
                <a:solidFill>
                  <a:schemeClr val="bg1"/>
                </a:solidFill>
                <a:latin typeface="UD デジタル 教科書体 N-B" panose="02020700000000000000" pitchFamily="17" charset="-128"/>
                <a:ea typeface="UD デジタル 教科書体 N-B" panose="02020700000000000000" pitchFamily="17" charset="-128"/>
              </a:rPr>
              <a:t>次大阪府医療計画（精神疾患）素案からの変更点</a:t>
            </a:r>
          </a:p>
        </p:txBody>
      </p:sp>
      <p:sp>
        <p:nvSpPr>
          <p:cNvPr id="13" name="二等辺三角形 12">
            <a:extLst>
              <a:ext uri="{FF2B5EF4-FFF2-40B4-BE49-F238E27FC236}">
                <a16:creationId xmlns:a16="http://schemas.microsoft.com/office/drawing/2014/main" id="{3ADC704D-8FAB-4CCE-A4C2-A6BD0B8BDF50}"/>
              </a:ext>
            </a:extLst>
          </p:cNvPr>
          <p:cNvSpPr/>
          <p:nvPr/>
        </p:nvSpPr>
        <p:spPr>
          <a:xfrm rot="5400000">
            <a:off x="4293510" y="5698757"/>
            <a:ext cx="218796" cy="88176"/>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ja-JP" altLang="en-US" sz="1350" dirty="0">
              <a:latin typeface="UD デジタル 教科書体 N-B" panose="02020700000000000000" pitchFamily="17" charset="-128"/>
              <a:ea typeface="UD デジタル 教科書体 N-B" panose="02020700000000000000" pitchFamily="17" charset="-128"/>
            </a:endParaRPr>
          </a:p>
        </p:txBody>
      </p:sp>
      <p:sp>
        <p:nvSpPr>
          <p:cNvPr id="7" name="正方形/長方形 6"/>
          <p:cNvSpPr/>
          <p:nvPr/>
        </p:nvSpPr>
        <p:spPr>
          <a:xfrm>
            <a:off x="-17615" y="929641"/>
            <a:ext cx="9144000" cy="342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latin typeface="UD デジタル 教科書体 N-B" panose="02020700000000000000" pitchFamily="17" charset="-128"/>
              <a:ea typeface="UD デジタル 教科書体 N-B" panose="02020700000000000000" pitchFamily="17" charset="-128"/>
            </a:endParaRPr>
          </a:p>
        </p:txBody>
      </p:sp>
      <p:sp>
        <p:nvSpPr>
          <p:cNvPr id="19" name="タイトル 1">
            <a:extLst>
              <a:ext uri="{FF2B5EF4-FFF2-40B4-BE49-F238E27FC236}">
                <a16:creationId xmlns:a16="http://schemas.microsoft.com/office/drawing/2014/main" id="{15BCE69B-3E1A-4D8D-BE9A-77A01273002F}"/>
              </a:ext>
            </a:extLst>
          </p:cNvPr>
          <p:cNvSpPr txBox="1">
            <a:spLocks/>
          </p:cNvSpPr>
          <p:nvPr/>
        </p:nvSpPr>
        <p:spPr>
          <a:xfrm>
            <a:off x="-17615" y="669210"/>
            <a:ext cx="9144000" cy="180365"/>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100" b="1" dirty="0">
                <a:latin typeface="UD デジタル 教科書体 N-B" panose="02020700000000000000" pitchFamily="17" charset="-128"/>
                <a:ea typeface="UD デジタル 教科書体 N-B" panose="02020700000000000000" pitchFamily="17" charset="-128"/>
              </a:rPr>
              <a:t>１．第１回精神保健福祉審議会（令和５年</a:t>
            </a:r>
            <a:r>
              <a:rPr lang="en-US" altLang="ja-JP" sz="1100" b="1" dirty="0">
                <a:latin typeface="UD デジタル 教科書体 N-B" panose="02020700000000000000" pitchFamily="17" charset="-128"/>
                <a:ea typeface="UD デジタル 教科書体 N-B" panose="02020700000000000000" pitchFamily="17" charset="-128"/>
              </a:rPr>
              <a:t>7</a:t>
            </a:r>
            <a:r>
              <a:rPr lang="ja-JP" altLang="en-US" sz="1100" b="1" dirty="0">
                <a:latin typeface="UD デジタル 教科書体 N-B" panose="02020700000000000000" pitchFamily="17" charset="-128"/>
                <a:ea typeface="UD デジタル 教科書体 N-B" panose="02020700000000000000" pitchFamily="17" charset="-128"/>
              </a:rPr>
              <a:t>月</a:t>
            </a:r>
            <a:r>
              <a:rPr lang="en-US" altLang="ja-JP" sz="1100" b="1" dirty="0">
                <a:latin typeface="UD デジタル 教科書体 N-B" panose="02020700000000000000" pitchFamily="17" charset="-128"/>
                <a:ea typeface="UD デジタル 教科書体 N-B" panose="02020700000000000000" pitchFamily="17" charset="-128"/>
              </a:rPr>
              <a:t>28</a:t>
            </a:r>
            <a:r>
              <a:rPr lang="ja-JP" altLang="en-US" sz="1100" b="1" dirty="0">
                <a:latin typeface="UD デジタル 教科書体 N-B" panose="02020700000000000000" pitchFamily="17" charset="-128"/>
                <a:ea typeface="UD デジタル 教科書体 N-B" panose="02020700000000000000" pitchFamily="17" charset="-128"/>
              </a:rPr>
              <a:t>日開催）での委員意見を踏まえた対応</a:t>
            </a:r>
          </a:p>
        </p:txBody>
      </p:sp>
      <p:sp>
        <p:nvSpPr>
          <p:cNvPr id="23" name="正方形/長方形 22">
            <a:extLst>
              <a:ext uri="{FF2B5EF4-FFF2-40B4-BE49-F238E27FC236}">
                <a16:creationId xmlns:a16="http://schemas.microsoft.com/office/drawing/2014/main" id="{F2F79270-CFE0-45B0-AB94-7592F47D723E}"/>
              </a:ext>
            </a:extLst>
          </p:cNvPr>
          <p:cNvSpPr/>
          <p:nvPr/>
        </p:nvSpPr>
        <p:spPr>
          <a:xfrm>
            <a:off x="-17615" y="5459592"/>
            <a:ext cx="9144000" cy="342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latin typeface="UD デジタル 教科書体 N-B" panose="02020700000000000000" pitchFamily="17" charset="-128"/>
              <a:ea typeface="UD デジタル 教科書体 N-B" panose="02020700000000000000" pitchFamily="17" charset="-128"/>
            </a:endParaRPr>
          </a:p>
        </p:txBody>
      </p:sp>
      <p:sp>
        <p:nvSpPr>
          <p:cNvPr id="24" name="タイトル 1">
            <a:extLst>
              <a:ext uri="{FF2B5EF4-FFF2-40B4-BE49-F238E27FC236}">
                <a16:creationId xmlns:a16="http://schemas.microsoft.com/office/drawing/2014/main" id="{02B6BDAF-E076-4E71-A18F-34690BD3DBAC}"/>
              </a:ext>
            </a:extLst>
          </p:cNvPr>
          <p:cNvSpPr txBox="1">
            <a:spLocks/>
          </p:cNvSpPr>
          <p:nvPr/>
        </p:nvSpPr>
        <p:spPr>
          <a:xfrm>
            <a:off x="53489" y="5261654"/>
            <a:ext cx="9144000" cy="157418"/>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100" b="1" dirty="0">
                <a:latin typeface="UD デジタル 教科書体 N-B" panose="02020700000000000000" pitchFamily="17" charset="-128"/>
                <a:ea typeface="UD デジタル 教科書体 N-B" panose="02020700000000000000" pitchFamily="17" charset="-128"/>
              </a:rPr>
              <a:t>２．その他の対応</a:t>
            </a:r>
          </a:p>
        </p:txBody>
      </p:sp>
      <p:graphicFrame>
        <p:nvGraphicFramePr>
          <p:cNvPr id="3" name="表 4">
            <a:extLst>
              <a:ext uri="{FF2B5EF4-FFF2-40B4-BE49-F238E27FC236}">
                <a16:creationId xmlns:a16="http://schemas.microsoft.com/office/drawing/2014/main" id="{C92B2EFB-6BE6-4529-A97C-4E1387819456}"/>
              </a:ext>
            </a:extLst>
          </p:cNvPr>
          <p:cNvGraphicFramePr>
            <a:graphicFrameLocks noGrp="1"/>
          </p:cNvGraphicFramePr>
          <p:nvPr>
            <p:extLst>
              <p:ext uri="{D42A27DB-BD31-4B8C-83A1-F6EECF244321}">
                <p14:modId xmlns:p14="http://schemas.microsoft.com/office/powerpoint/2010/main" val="3116206047"/>
              </p:ext>
            </p:extLst>
          </p:nvPr>
        </p:nvGraphicFramePr>
        <p:xfrm>
          <a:off x="53489" y="4179691"/>
          <a:ext cx="3794267" cy="887726"/>
        </p:xfrm>
        <a:graphic>
          <a:graphicData uri="http://schemas.openxmlformats.org/drawingml/2006/table">
            <a:tbl>
              <a:tblPr firstRow="1" bandRow="1">
                <a:tableStyleId>{5C22544A-7EE6-4342-B048-85BDC9FD1C3A}</a:tableStyleId>
              </a:tblPr>
              <a:tblGrid>
                <a:gridCol w="3623019">
                  <a:extLst>
                    <a:ext uri="{9D8B030D-6E8A-4147-A177-3AD203B41FA5}">
                      <a16:colId xmlns:a16="http://schemas.microsoft.com/office/drawing/2014/main" val="3690877039"/>
                    </a:ext>
                  </a:extLst>
                </a:gridCol>
                <a:gridCol w="171248">
                  <a:extLst>
                    <a:ext uri="{9D8B030D-6E8A-4147-A177-3AD203B41FA5}">
                      <a16:colId xmlns:a16="http://schemas.microsoft.com/office/drawing/2014/main" val="690238883"/>
                    </a:ext>
                  </a:extLst>
                </a:gridCol>
              </a:tblGrid>
              <a:tr h="355435">
                <a:tc>
                  <a:txBody>
                    <a:bodyPr/>
                    <a:lstStyle/>
                    <a:p>
                      <a:r>
                        <a:rPr kumimoji="1" lang="ja-JP" altLang="en-US" sz="1100" dirty="0">
                          <a:latin typeface="UD デジタル 教科書体 N-B" panose="02020700000000000000" pitchFamily="17" charset="-128"/>
                          <a:ea typeface="UD デジタル 教科書体 N-B" panose="02020700000000000000" pitchFamily="17" charset="-128"/>
                        </a:rPr>
                        <a:t>③精神科の高齢者の課題について</a:t>
                      </a:r>
                      <a:endParaRPr kumimoji="1" lang="en-US" altLang="ja-JP" sz="1100" dirty="0">
                        <a:latin typeface="UD デジタル 教科書体 N-B" panose="02020700000000000000" pitchFamily="17" charset="-128"/>
                        <a:ea typeface="UD デジタル 教科書体 N-B" panose="02020700000000000000" pitchFamily="17" charset="-128"/>
                      </a:endParaRPr>
                    </a:p>
                  </a:txBody>
                  <a:tcPr marL="68580" marR="68580" marT="34290" marB="34290" anchor="ctr"/>
                </a:tc>
                <a:tc rowSpan="2">
                  <a:txBody>
                    <a:bodyPr/>
                    <a:lstStyle/>
                    <a:p>
                      <a:endParaRPr kumimoji="1" lang="ja-JP" altLang="en-US" sz="1400" dirty="0"/>
                    </a:p>
                  </a:txBody>
                  <a:tcPr marL="68580" marR="68580" marT="34290" marB="34290">
                    <a:noFill/>
                  </a:tcPr>
                </a:tc>
                <a:extLst>
                  <a:ext uri="{0D108BD9-81ED-4DB2-BD59-A6C34878D82A}">
                    <a16:rowId xmlns:a16="http://schemas.microsoft.com/office/drawing/2014/main" val="144080056"/>
                  </a:ext>
                </a:extLst>
              </a:tr>
              <a:tr h="5322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精神科の高齢者の課題は、認知症だけではない。認知症以外の老齢期精神疾患についても考えて欲しい。</a:t>
                      </a:r>
                    </a:p>
                  </a:txBody>
                  <a:tcPr marL="68580" marR="68580" marT="34290" marB="34290" anchor="ctr"/>
                </a:tc>
                <a:tc vMerge="1">
                  <a:txBody>
                    <a:bodyPr/>
                    <a:lstStyle/>
                    <a:p>
                      <a:endParaRPr kumimoji="1" lang="ja-JP" altLang="en-US"/>
                    </a:p>
                  </a:txBody>
                  <a:tcPr/>
                </a:tc>
                <a:extLst>
                  <a:ext uri="{0D108BD9-81ED-4DB2-BD59-A6C34878D82A}">
                    <a16:rowId xmlns:a16="http://schemas.microsoft.com/office/drawing/2014/main" val="1380043079"/>
                  </a:ext>
                </a:extLst>
              </a:tr>
            </a:tbl>
          </a:graphicData>
        </a:graphic>
      </p:graphicFrame>
      <p:graphicFrame>
        <p:nvGraphicFramePr>
          <p:cNvPr id="25" name="表 4">
            <a:extLst>
              <a:ext uri="{FF2B5EF4-FFF2-40B4-BE49-F238E27FC236}">
                <a16:creationId xmlns:a16="http://schemas.microsoft.com/office/drawing/2014/main" id="{8F800392-CE6F-4C19-81A1-37D702AFB204}"/>
              </a:ext>
            </a:extLst>
          </p:cNvPr>
          <p:cNvGraphicFramePr>
            <a:graphicFrameLocks noGrp="1"/>
          </p:cNvGraphicFramePr>
          <p:nvPr>
            <p:extLst>
              <p:ext uri="{D42A27DB-BD31-4B8C-83A1-F6EECF244321}">
                <p14:modId xmlns:p14="http://schemas.microsoft.com/office/powerpoint/2010/main" val="1442676189"/>
              </p:ext>
            </p:extLst>
          </p:nvPr>
        </p:nvGraphicFramePr>
        <p:xfrm>
          <a:off x="53489" y="1294190"/>
          <a:ext cx="4013450" cy="693458"/>
        </p:xfrm>
        <a:graphic>
          <a:graphicData uri="http://schemas.openxmlformats.org/drawingml/2006/table">
            <a:tbl>
              <a:tblPr firstRow="1" bandRow="1">
                <a:tableStyleId>{5C22544A-7EE6-4342-B048-85BDC9FD1C3A}</a:tableStyleId>
              </a:tblPr>
              <a:tblGrid>
                <a:gridCol w="3655251">
                  <a:extLst>
                    <a:ext uri="{9D8B030D-6E8A-4147-A177-3AD203B41FA5}">
                      <a16:colId xmlns:a16="http://schemas.microsoft.com/office/drawing/2014/main" val="3690877039"/>
                    </a:ext>
                  </a:extLst>
                </a:gridCol>
                <a:gridCol w="358199">
                  <a:extLst>
                    <a:ext uri="{9D8B030D-6E8A-4147-A177-3AD203B41FA5}">
                      <a16:colId xmlns:a16="http://schemas.microsoft.com/office/drawing/2014/main" val="690238883"/>
                    </a:ext>
                  </a:extLst>
                </a:gridCol>
              </a:tblGrid>
              <a:tr h="228600">
                <a:tc>
                  <a:txBody>
                    <a:bodyPr/>
                    <a:lstStyle/>
                    <a:p>
                      <a:pPr marL="0" marR="0" lvl="0" indent="0" algn="l" defTabSz="914400" rtl="0" eaLnBrk="1" fontAlgn="auto" latinLnBrk="0" hangingPunct="1">
                        <a:lnSpc>
                          <a:spcPct val="100000"/>
                        </a:lnSpc>
                        <a:spcBef>
                          <a:spcPts val="0"/>
                        </a:spcBef>
                        <a:spcAft>
                          <a:spcPts val="600"/>
                        </a:spcAft>
                        <a:buClr>
                          <a:schemeClr val="bg2">
                            <a:lumMod val="90000"/>
                          </a:schemeClr>
                        </a:buClr>
                        <a:buSzTx/>
                        <a:buFont typeface="Wingdings" panose="05000000000000000000" pitchFamily="2" charset="2"/>
                        <a:buNone/>
                        <a:tabLst/>
                        <a:defRPr/>
                      </a:pPr>
                      <a:r>
                        <a:rPr kumimoji="1" lang="ja-JP" altLang="en-US" sz="1100" b="1" kern="1200" dirty="0">
                          <a:solidFill>
                            <a:schemeClr val="bg1"/>
                          </a:solidFill>
                          <a:latin typeface="UD デジタル 教科書体 N-B" panose="02020700000000000000" pitchFamily="17" charset="-128"/>
                          <a:ea typeface="UD デジタル 教科書体 N-B" panose="02020700000000000000" pitchFamily="17" charset="-128"/>
                          <a:cs typeface="+mn-cs"/>
                        </a:rPr>
                        <a:t>①精神疾患の説明について　</a:t>
                      </a:r>
                    </a:p>
                  </a:txBody>
                  <a:tcPr marL="68580" marR="68580" marT="34290" marB="34290"/>
                </a:tc>
                <a:tc rowSpan="2">
                  <a:txBody>
                    <a:bodyPr/>
                    <a:lstStyle/>
                    <a:p>
                      <a:endParaRPr kumimoji="1" lang="ja-JP" altLang="en-US" sz="1400" dirty="0"/>
                    </a:p>
                  </a:txBody>
                  <a:tcPr marL="68580" marR="68580" marT="34290" marB="34290">
                    <a:noFill/>
                  </a:tcPr>
                </a:tc>
                <a:extLst>
                  <a:ext uri="{0D108BD9-81ED-4DB2-BD59-A6C34878D82A}">
                    <a16:rowId xmlns:a16="http://schemas.microsoft.com/office/drawing/2014/main" val="144080056"/>
                  </a:ext>
                </a:extLst>
              </a:tr>
              <a:tr h="457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長期化、慢性化という表現について、書き方を工夫した方がよい。</a:t>
                      </a:r>
                      <a:endPar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endParaRPr>
                    </a:p>
                  </a:txBody>
                  <a:tcPr marL="68580" marR="68580" marT="34290" marB="34290"/>
                </a:tc>
                <a:tc vMerge="1">
                  <a:txBody>
                    <a:bodyPr/>
                    <a:lstStyle/>
                    <a:p>
                      <a:endParaRPr kumimoji="1" lang="ja-JP" altLang="en-US"/>
                    </a:p>
                  </a:txBody>
                  <a:tcPr/>
                </a:tc>
                <a:extLst>
                  <a:ext uri="{0D108BD9-81ED-4DB2-BD59-A6C34878D82A}">
                    <a16:rowId xmlns:a16="http://schemas.microsoft.com/office/drawing/2014/main" val="1380043079"/>
                  </a:ext>
                </a:extLst>
              </a:tr>
            </a:tbl>
          </a:graphicData>
        </a:graphic>
      </p:graphicFrame>
      <p:graphicFrame>
        <p:nvGraphicFramePr>
          <p:cNvPr id="26" name="表 4">
            <a:extLst>
              <a:ext uri="{FF2B5EF4-FFF2-40B4-BE49-F238E27FC236}">
                <a16:creationId xmlns:a16="http://schemas.microsoft.com/office/drawing/2014/main" id="{50529FC9-0316-4585-AECC-FED49E578072}"/>
              </a:ext>
            </a:extLst>
          </p:cNvPr>
          <p:cNvGraphicFramePr>
            <a:graphicFrameLocks noGrp="1"/>
          </p:cNvGraphicFramePr>
          <p:nvPr>
            <p:extLst>
              <p:ext uri="{D42A27DB-BD31-4B8C-83A1-F6EECF244321}">
                <p14:modId xmlns:p14="http://schemas.microsoft.com/office/powerpoint/2010/main" val="3646253001"/>
              </p:ext>
            </p:extLst>
          </p:nvPr>
        </p:nvGraphicFramePr>
        <p:xfrm>
          <a:off x="53565" y="5629084"/>
          <a:ext cx="8893754" cy="1131572"/>
        </p:xfrm>
        <a:graphic>
          <a:graphicData uri="http://schemas.openxmlformats.org/drawingml/2006/table">
            <a:tbl>
              <a:tblPr firstRow="1" bandRow="1">
                <a:tableStyleId>{5C22544A-7EE6-4342-B048-85BDC9FD1C3A}</a:tableStyleId>
              </a:tblPr>
              <a:tblGrid>
                <a:gridCol w="4247409">
                  <a:extLst>
                    <a:ext uri="{9D8B030D-6E8A-4147-A177-3AD203B41FA5}">
                      <a16:colId xmlns:a16="http://schemas.microsoft.com/office/drawing/2014/main" val="3690877039"/>
                    </a:ext>
                  </a:extLst>
                </a:gridCol>
                <a:gridCol w="200762">
                  <a:extLst>
                    <a:ext uri="{9D8B030D-6E8A-4147-A177-3AD203B41FA5}">
                      <a16:colId xmlns:a16="http://schemas.microsoft.com/office/drawing/2014/main" val="690238883"/>
                    </a:ext>
                  </a:extLst>
                </a:gridCol>
                <a:gridCol w="4445583">
                  <a:extLst>
                    <a:ext uri="{9D8B030D-6E8A-4147-A177-3AD203B41FA5}">
                      <a16:colId xmlns:a16="http://schemas.microsoft.com/office/drawing/2014/main" val="2323219882"/>
                    </a:ext>
                  </a:extLst>
                </a:gridCol>
              </a:tblGrid>
              <a:tr h="205740">
                <a:tc>
                  <a:txBody>
                    <a:bodyPr/>
                    <a:lstStyle/>
                    <a:p>
                      <a:pPr marL="0" marR="0" lvl="0" indent="0" algn="l" defTabSz="914400" rtl="0" eaLnBrk="1" fontAlgn="auto" latinLnBrk="0" hangingPunct="1">
                        <a:lnSpc>
                          <a:spcPct val="100000"/>
                        </a:lnSpc>
                        <a:spcBef>
                          <a:spcPts val="0"/>
                        </a:spcBef>
                        <a:spcAft>
                          <a:spcPts val="600"/>
                        </a:spcAft>
                        <a:buClr>
                          <a:schemeClr val="bg2">
                            <a:lumMod val="90000"/>
                          </a:schemeClr>
                        </a:buClr>
                        <a:buSzTx/>
                        <a:buFont typeface="Wingdings" panose="05000000000000000000" pitchFamily="2" charset="2"/>
                        <a:buNone/>
                        <a:tabLst/>
                        <a:defRPr/>
                      </a:pPr>
                      <a:r>
                        <a:rPr kumimoji="1" lang="ja-JP" altLang="en-US" sz="900" b="1" kern="1200" dirty="0">
                          <a:solidFill>
                            <a:schemeClr val="tx1"/>
                          </a:solidFill>
                          <a:latin typeface="UD デジタル 教科書体 N-B" panose="02020700000000000000" pitchFamily="17" charset="-128"/>
                          <a:ea typeface="UD デジタル 教科書体 N-B" panose="02020700000000000000" pitchFamily="17" charset="-128"/>
                          <a:cs typeface="+mn-cs"/>
                        </a:rPr>
                        <a:t>①精神疾患の医療体制イメージ図　　＜更新＞</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9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P2</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　＜更新＞</a:t>
                      </a:r>
                      <a:endPar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4080056"/>
                  </a:ext>
                </a:extLst>
              </a:tr>
              <a:tr h="231458">
                <a:tc>
                  <a:txBody>
                    <a:bodyPr/>
                    <a:lstStyle/>
                    <a:p>
                      <a:pPr marL="0" marR="0" lvl="0" indent="0" algn="l" defTabSz="914400" rtl="0" eaLnBrk="1" fontAlgn="auto" latinLnBrk="0" hangingPunct="1">
                        <a:lnSpc>
                          <a:spcPct val="100000"/>
                        </a:lnSpc>
                        <a:spcBef>
                          <a:spcPts val="0"/>
                        </a:spcBef>
                        <a:spcAft>
                          <a:spcPts val="600"/>
                        </a:spcAft>
                        <a:buClr>
                          <a:schemeClr val="bg2">
                            <a:lumMod val="90000"/>
                          </a:schemeClr>
                        </a:buClr>
                        <a:buSzTx/>
                        <a:buFont typeface="Wingdings" panose="05000000000000000000" pitchFamily="2" charset="2"/>
                        <a:buNone/>
                        <a:tabLst/>
                        <a:defRPr/>
                      </a:pPr>
                      <a:r>
                        <a:rPr kumimoji="1" lang="ja-JP" altLang="en-US" sz="900" b="1" kern="1200" dirty="0">
                          <a:solidFill>
                            <a:schemeClr val="tx1"/>
                          </a:solidFill>
                          <a:latin typeface="UD デジタル 教科書体 N-B" panose="02020700000000000000" pitchFamily="17" charset="-128"/>
                          <a:ea typeface="UD デジタル 教科書体 N-B" panose="02020700000000000000" pitchFamily="17" charset="-128"/>
                          <a:cs typeface="+mn-cs"/>
                        </a:rPr>
                        <a:t>②都道府県連携拠点・地域連携拠点について　＜更新＞</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9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P7</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a:t>
                      </a:r>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8</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a:t>
                      </a:r>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23</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a:t>
                      </a:r>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25</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　拠点数、拠点医療機関　</a:t>
                      </a:r>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&lt;</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更新＞</a:t>
                      </a:r>
                      <a:endPar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5121741"/>
                  </a:ext>
                </a:extLst>
              </a:tr>
              <a:tr h="231458">
                <a:tc>
                  <a:txBody>
                    <a:bodyPr/>
                    <a:lstStyle/>
                    <a:p>
                      <a:pPr marL="0" marR="0" lvl="0" indent="0" algn="l" defTabSz="914400" rtl="0" eaLnBrk="1" fontAlgn="auto" latinLnBrk="0" hangingPunct="1">
                        <a:lnSpc>
                          <a:spcPct val="100000"/>
                        </a:lnSpc>
                        <a:spcBef>
                          <a:spcPts val="0"/>
                        </a:spcBef>
                        <a:spcAft>
                          <a:spcPts val="600"/>
                        </a:spcAft>
                        <a:buClr>
                          <a:schemeClr val="bg2">
                            <a:lumMod val="90000"/>
                          </a:schemeClr>
                        </a:buClr>
                        <a:buSzTx/>
                        <a:buFont typeface="Wingdings" panose="05000000000000000000" pitchFamily="2" charset="2"/>
                        <a:buNone/>
                        <a:tabLst/>
                        <a:defRPr/>
                      </a:pPr>
                      <a:r>
                        <a:rPr kumimoji="1" lang="ja-JP" altLang="en-US" sz="900" b="1" kern="1200" dirty="0">
                          <a:solidFill>
                            <a:schemeClr val="tx1"/>
                          </a:solidFill>
                          <a:latin typeface="UD デジタル 教科書体 N-B" panose="02020700000000000000" pitchFamily="17" charset="-128"/>
                          <a:ea typeface="UD デジタル 教科書体 N-B" panose="02020700000000000000" pitchFamily="17" charset="-128"/>
                          <a:cs typeface="+mn-cs"/>
                        </a:rPr>
                        <a:t>③アルコール、薬物、ギャンブル等の依存症と治療医療機関＜修正＞</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9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P9</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　アルコール依存症の状況について　＜修正＞</a:t>
                      </a:r>
                      <a:endPar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2792451"/>
                  </a:ext>
                </a:extLst>
              </a:tr>
              <a:tr h="231458">
                <a:tc>
                  <a:txBody>
                    <a:bodyPr/>
                    <a:lstStyle/>
                    <a:p>
                      <a:pPr marL="0" marR="0" lvl="0" indent="0" algn="l" defTabSz="914400" rtl="0" eaLnBrk="1" fontAlgn="auto" latinLnBrk="0" hangingPunct="1">
                        <a:lnSpc>
                          <a:spcPct val="100000"/>
                        </a:lnSpc>
                        <a:spcBef>
                          <a:spcPts val="0"/>
                        </a:spcBef>
                        <a:spcAft>
                          <a:spcPts val="600"/>
                        </a:spcAft>
                        <a:buClr>
                          <a:schemeClr val="bg2">
                            <a:lumMod val="90000"/>
                          </a:schemeClr>
                        </a:buClr>
                        <a:buSzTx/>
                        <a:buFont typeface="Wingdings" panose="05000000000000000000" pitchFamily="2" charset="2"/>
                        <a:buNone/>
                        <a:tabLst/>
                        <a:defRPr/>
                      </a:pPr>
                      <a:r>
                        <a:rPr kumimoji="1" lang="ja-JP" altLang="en-US" sz="900" b="1" kern="1200" dirty="0">
                          <a:solidFill>
                            <a:schemeClr val="tx1"/>
                          </a:solidFill>
                          <a:latin typeface="UD デジタル 教科書体 N-B" panose="02020700000000000000" pitchFamily="17" charset="-128"/>
                          <a:ea typeface="UD デジタル 教科書体 N-B" panose="02020700000000000000" pitchFamily="17" charset="-128"/>
                          <a:cs typeface="+mn-cs"/>
                        </a:rPr>
                        <a:t>④新興感染症の発生・まん延時における体制＜更新＞</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9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P13</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　＜更新＞</a:t>
                      </a:r>
                      <a:endPar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9550593"/>
                  </a:ext>
                </a:extLst>
              </a:tr>
              <a:tr h="231458">
                <a:tc>
                  <a:txBody>
                    <a:bodyPr/>
                    <a:lstStyle/>
                    <a:p>
                      <a:pPr marL="0" marR="0" lvl="0" indent="0" algn="l" defTabSz="914400" rtl="0" eaLnBrk="1" fontAlgn="auto" latinLnBrk="0" hangingPunct="1">
                        <a:lnSpc>
                          <a:spcPct val="100000"/>
                        </a:lnSpc>
                        <a:spcBef>
                          <a:spcPts val="0"/>
                        </a:spcBef>
                        <a:spcAft>
                          <a:spcPts val="600"/>
                        </a:spcAft>
                        <a:buClr>
                          <a:schemeClr val="bg2">
                            <a:lumMod val="90000"/>
                          </a:schemeClr>
                        </a:buClr>
                        <a:buSzTx/>
                        <a:buFont typeface="Wingdings" panose="05000000000000000000" pitchFamily="2" charset="2"/>
                        <a:buNone/>
                        <a:tabLst/>
                        <a:defRPr/>
                      </a:pPr>
                      <a:r>
                        <a:rPr kumimoji="1" lang="ja-JP" altLang="en-US" sz="900" b="1" kern="1200" dirty="0">
                          <a:solidFill>
                            <a:schemeClr val="tx1"/>
                          </a:solidFill>
                          <a:latin typeface="UD デジタル 教科書体 N-B" panose="02020700000000000000" pitchFamily="17" charset="-128"/>
                          <a:ea typeface="UD デジタル 教科書体 N-B" panose="02020700000000000000" pitchFamily="17" charset="-128"/>
                          <a:cs typeface="+mn-cs"/>
                        </a:rPr>
                        <a:t>⑤精神科病院入院患者の適正な医療及び保護の確保　＜新規追記＞</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9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P14</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a:t>
                      </a:r>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20</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a:t>
                      </a:r>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21</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　に追記</a:t>
                      </a:r>
                      <a:endPar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98039019"/>
                  </a:ext>
                </a:extLst>
              </a:tr>
            </a:tbl>
          </a:graphicData>
        </a:graphic>
      </p:graphicFrame>
      <p:sp>
        <p:nvSpPr>
          <p:cNvPr id="14" name="正方形/長方形 13">
            <a:extLst>
              <a:ext uri="{FF2B5EF4-FFF2-40B4-BE49-F238E27FC236}">
                <a16:creationId xmlns:a16="http://schemas.microsoft.com/office/drawing/2014/main" id="{111C0E6D-68EA-4633-A673-563847E796C6}"/>
              </a:ext>
            </a:extLst>
          </p:cNvPr>
          <p:cNvSpPr/>
          <p:nvPr/>
        </p:nvSpPr>
        <p:spPr>
          <a:xfrm>
            <a:off x="3995593" y="1083904"/>
            <a:ext cx="5073535" cy="12266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788" dirty="0">
              <a:solidFill>
                <a:schemeClr val="tx1"/>
              </a:solidFill>
              <a:latin typeface="UD デジタル 教科書体 N-B" panose="02020700000000000000" pitchFamily="17" charset="-128"/>
              <a:ea typeface="UD デジタル 教科書体 N-B" panose="02020700000000000000" pitchFamily="17" charset="-128"/>
            </a:endParaRPr>
          </a:p>
          <a:p>
            <a:endParaRPr lang="en-US" altLang="ja-JP" sz="788" dirty="0">
              <a:solidFill>
                <a:schemeClr val="tx1"/>
              </a:solidFill>
              <a:latin typeface="UD デジタル 教科書体 N-B" panose="02020700000000000000" pitchFamily="17" charset="-128"/>
              <a:ea typeface="UD デジタル 教科書体 N-B" panose="02020700000000000000" pitchFamily="17" charset="-128"/>
            </a:endParaRPr>
          </a:p>
          <a:p>
            <a:endParaRPr lang="ja-JP" altLang="en-US" sz="788" dirty="0">
              <a:solidFill>
                <a:schemeClr val="tx1"/>
              </a:solidFill>
              <a:latin typeface="UD デジタル 教科書体 N-B" panose="02020700000000000000" pitchFamily="17" charset="-128"/>
              <a:ea typeface="UD デジタル 教科書体 N-B" panose="02020700000000000000" pitchFamily="17" charset="-128"/>
            </a:endParaRPr>
          </a:p>
        </p:txBody>
      </p:sp>
      <p:sp>
        <p:nvSpPr>
          <p:cNvPr id="15" name="二等辺三角形 14">
            <a:extLst>
              <a:ext uri="{FF2B5EF4-FFF2-40B4-BE49-F238E27FC236}">
                <a16:creationId xmlns:a16="http://schemas.microsoft.com/office/drawing/2014/main" id="{83051C2D-F1E5-473B-88B1-2844B35DB441}"/>
              </a:ext>
            </a:extLst>
          </p:cNvPr>
          <p:cNvSpPr/>
          <p:nvPr/>
        </p:nvSpPr>
        <p:spPr>
          <a:xfrm rot="5400000">
            <a:off x="4286688" y="5907152"/>
            <a:ext cx="218796" cy="88176"/>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ja-JP" altLang="en-US" sz="1350" dirty="0">
              <a:latin typeface="UD デジタル 教科書体 N-B" panose="02020700000000000000" pitchFamily="17" charset="-128"/>
              <a:ea typeface="UD デジタル 教科書体 N-B" panose="02020700000000000000" pitchFamily="17" charset="-128"/>
            </a:endParaRPr>
          </a:p>
        </p:txBody>
      </p:sp>
      <p:sp>
        <p:nvSpPr>
          <p:cNvPr id="16" name="二等辺三角形 15">
            <a:extLst>
              <a:ext uri="{FF2B5EF4-FFF2-40B4-BE49-F238E27FC236}">
                <a16:creationId xmlns:a16="http://schemas.microsoft.com/office/drawing/2014/main" id="{2F8CA83B-9266-4B62-9872-3D61060726C9}"/>
              </a:ext>
            </a:extLst>
          </p:cNvPr>
          <p:cNvSpPr/>
          <p:nvPr/>
        </p:nvSpPr>
        <p:spPr>
          <a:xfrm rot="5400000">
            <a:off x="4273625" y="6346767"/>
            <a:ext cx="218796" cy="88176"/>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ja-JP" altLang="en-US" sz="1350" dirty="0">
              <a:latin typeface="UD デジタル 教科書体 N-B" panose="02020700000000000000" pitchFamily="17" charset="-128"/>
              <a:ea typeface="UD デジタル 教科書体 N-B" panose="02020700000000000000" pitchFamily="17" charset="-128"/>
            </a:endParaRPr>
          </a:p>
        </p:txBody>
      </p:sp>
      <p:sp>
        <p:nvSpPr>
          <p:cNvPr id="17" name="二等辺三角形 16">
            <a:extLst>
              <a:ext uri="{FF2B5EF4-FFF2-40B4-BE49-F238E27FC236}">
                <a16:creationId xmlns:a16="http://schemas.microsoft.com/office/drawing/2014/main" id="{D17712A3-AAA7-46B0-BA52-8934CCC66E82}"/>
              </a:ext>
            </a:extLst>
          </p:cNvPr>
          <p:cNvSpPr/>
          <p:nvPr/>
        </p:nvSpPr>
        <p:spPr>
          <a:xfrm rot="5400000">
            <a:off x="4283421" y="6575709"/>
            <a:ext cx="218796" cy="88176"/>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ja-JP" altLang="en-US" sz="1350" dirty="0">
              <a:latin typeface="UD デジタル 教科書体 N-B" panose="02020700000000000000" pitchFamily="17" charset="-128"/>
              <a:ea typeface="UD デジタル 教科書体 N-B" panose="02020700000000000000" pitchFamily="17" charset="-128"/>
            </a:endParaRPr>
          </a:p>
        </p:txBody>
      </p:sp>
      <p:sp>
        <p:nvSpPr>
          <p:cNvPr id="18" name="二等辺三角形 17">
            <a:extLst>
              <a:ext uri="{FF2B5EF4-FFF2-40B4-BE49-F238E27FC236}">
                <a16:creationId xmlns:a16="http://schemas.microsoft.com/office/drawing/2014/main" id="{1554B0B0-8CD5-401A-9230-E941D2EEDED8}"/>
              </a:ext>
            </a:extLst>
          </p:cNvPr>
          <p:cNvSpPr/>
          <p:nvPr/>
        </p:nvSpPr>
        <p:spPr>
          <a:xfrm rot="5400000">
            <a:off x="3533378" y="4512274"/>
            <a:ext cx="630605" cy="148442"/>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ja-JP" altLang="en-US" sz="1350" dirty="0">
              <a:latin typeface="UD デジタル 教科書体 N-B" panose="02020700000000000000" pitchFamily="17" charset="-128"/>
              <a:ea typeface="UD デジタル 教科書体 N-B" panose="02020700000000000000" pitchFamily="17" charset="-128"/>
            </a:endParaRPr>
          </a:p>
        </p:txBody>
      </p:sp>
      <p:sp>
        <p:nvSpPr>
          <p:cNvPr id="21" name="二等辺三角形 20">
            <a:extLst>
              <a:ext uri="{FF2B5EF4-FFF2-40B4-BE49-F238E27FC236}">
                <a16:creationId xmlns:a16="http://schemas.microsoft.com/office/drawing/2014/main" id="{57278957-FF71-4636-9A4A-7A0234413D07}"/>
              </a:ext>
            </a:extLst>
          </p:cNvPr>
          <p:cNvSpPr/>
          <p:nvPr/>
        </p:nvSpPr>
        <p:spPr>
          <a:xfrm rot="5400000">
            <a:off x="3537535" y="1557341"/>
            <a:ext cx="630605" cy="156755"/>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ja-JP" altLang="en-US" sz="1350" dirty="0">
              <a:latin typeface="UD デジタル 教科書体 N-B" panose="02020700000000000000" pitchFamily="17" charset="-128"/>
              <a:ea typeface="UD デジタル 教科書体 N-B" panose="02020700000000000000" pitchFamily="17" charset="-128"/>
            </a:endParaRPr>
          </a:p>
        </p:txBody>
      </p:sp>
      <p:sp>
        <p:nvSpPr>
          <p:cNvPr id="29" name="二等辺三角形 28">
            <a:extLst>
              <a:ext uri="{FF2B5EF4-FFF2-40B4-BE49-F238E27FC236}">
                <a16:creationId xmlns:a16="http://schemas.microsoft.com/office/drawing/2014/main" id="{AB0F0296-9798-45A5-9C97-005FA542BD66}"/>
              </a:ext>
            </a:extLst>
          </p:cNvPr>
          <p:cNvSpPr/>
          <p:nvPr/>
        </p:nvSpPr>
        <p:spPr>
          <a:xfrm rot="5400000">
            <a:off x="4283421" y="6107949"/>
            <a:ext cx="218796" cy="88176"/>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ja-JP" altLang="en-US" sz="1350" dirty="0">
              <a:latin typeface="UD デジタル 教科書体 N-B" panose="02020700000000000000" pitchFamily="17" charset="-128"/>
              <a:ea typeface="UD デジタル 教科書体 N-B" panose="02020700000000000000" pitchFamily="17" charset="-128"/>
            </a:endParaRPr>
          </a:p>
        </p:txBody>
      </p:sp>
      <p:graphicFrame>
        <p:nvGraphicFramePr>
          <p:cNvPr id="20" name="表 4">
            <a:extLst>
              <a:ext uri="{FF2B5EF4-FFF2-40B4-BE49-F238E27FC236}">
                <a16:creationId xmlns:a16="http://schemas.microsoft.com/office/drawing/2014/main" id="{8D05995F-5F9D-4121-8DE7-D00C4A54DAB3}"/>
              </a:ext>
            </a:extLst>
          </p:cNvPr>
          <p:cNvGraphicFramePr>
            <a:graphicFrameLocks noGrp="1"/>
          </p:cNvGraphicFramePr>
          <p:nvPr>
            <p:extLst>
              <p:ext uri="{D42A27DB-BD31-4B8C-83A1-F6EECF244321}">
                <p14:modId xmlns:p14="http://schemas.microsoft.com/office/powerpoint/2010/main" val="196502039"/>
              </p:ext>
            </p:extLst>
          </p:nvPr>
        </p:nvGraphicFramePr>
        <p:xfrm>
          <a:off x="59135" y="2529669"/>
          <a:ext cx="3810004" cy="1068611"/>
        </p:xfrm>
        <a:graphic>
          <a:graphicData uri="http://schemas.openxmlformats.org/drawingml/2006/table">
            <a:tbl>
              <a:tblPr firstRow="1" bandRow="1">
                <a:tableStyleId>{5C22544A-7EE6-4342-B048-85BDC9FD1C3A}</a:tableStyleId>
              </a:tblPr>
              <a:tblGrid>
                <a:gridCol w="3638045">
                  <a:extLst>
                    <a:ext uri="{9D8B030D-6E8A-4147-A177-3AD203B41FA5}">
                      <a16:colId xmlns:a16="http://schemas.microsoft.com/office/drawing/2014/main" val="3690877039"/>
                    </a:ext>
                  </a:extLst>
                </a:gridCol>
                <a:gridCol w="171959">
                  <a:extLst>
                    <a:ext uri="{9D8B030D-6E8A-4147-A177-3AD203B41FA5}">
                      <a16:colId xmlns:a16="http://schemas.microsoft.com/office/drawing/2014/main" val="690238883"/>
                    </a:ext>
                  </a:extLst>
                </a:gridCol>
              </a:tblGrid>
              <a:tr h="305317">
                <a:tc>
                  <a:txBody>
                    <a:bodyPr/>
                    <a:lstStyle/>
                    <a:p>
                      <a:pPr marL="0" marR="0" lvl="0" indent="0" algn="l" defTabSz="914400" rtl="0" eaLnBrk="1" fontAlgn="auto" latinLnBrk="0" hangingPunct="1">
                        <a:lnSpc>
                          <a:spcPct val="100000"/>
                        </a:lnSpc>
                        <a:spcBef>
                          <a:spcPts val="0"/>
                        </a:spcBef>
                        <a:spcAft>
                          <a:spcPts val="600"/>
                        </a:spcAft>
                        <a:buClr>
                          <a:schemeClr val="bg2">
                            <a:lumMod val="90000"/>
                          </a:schemeClr>
                        </a:buClr>
                        <a:buSzTx/>
                        <a:buFont typeface="Wingdings" panose="05000000000000000000" pitchFamily="2" charset="2"/>
                        <a:buNone/>
                        <a:tabLst/>
                        <a:defRPr/>
                      </a:pPr>
                      <a:r>
                        <a:rPr kumimoji="1" lang="ja-JP" altLang="en-US" sz="1100" b="1" kern="1200" dirty="0">
                          <a:solidFill>
                            <a:schemeClr val="bg1"/>
                          </a:solidFill>
                          <a:latin typeface="UD デジタル 教科書体 N-B" panose="02020700000000000000" pitchFamily="17" charset="-128"/>
                          <a:ea typeface="UD デジタル 教科書体 N-B" panose="02020700000000000000" pitchFamily="17" charset="-128"/>
                          <a:cs typeface="+mn-cs"/>
                        </a:rPr>
                        <a:t>②地域における平均生活日数について</a:t>
                      </a:r>
                    </a:p>
                  </a:txBody>
                  <a:tcPr marL="68580" marR="68580" marT="34290" marB="34290" anchor="ctr"/>
                </a:tc>
                <a:tc rowSpan="2">
                  <a:txBody>
                    <a:bodyPr/>
                    <a:lstStyle/>
                    <a:p>
                      <a:endParaRPr kumimoji="1" lang="ja-JP" altLang="en-US" sz="1400" dirty="0"/>
                    </a:p>
                  </a:txBody>
                  <a:tcPr marL="68580" marR="68580" marT="34290" marB="34290">
                    <a:noFill/>
                  </a:tcPr>
                </a:tc>
                <a:extLst>
                  <a:ext uri="{0D108BD9-81ED-4DB2-BD59-A6C34878D82A}">
                    <a16:rowId xmlns:a16="http://schemas.microsoft.com/office/drawing/2014/main" val="144080056"/>
                  </a:ext>
                </a:extLst>
              </a:tr>
              <a:tr h="7632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平均生活日数は、</a:t>
                      </a:r>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1</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年未満の在院患者が対象なので長期入院者の目標にならないのではないか。平均生活日数は重要な指標であるが、目標はどうするのか。また、目標を実現するための施策とはどうなのかというのは、論点としては重要。</a:t>
                      </a:r>
                    </a:p>
                  </a:txBody>
                  <a:tcPr marL="68580" marR="68580" marT="34290" marB="34290" anchor="ctr"/>
                </a:tc>
                <a:tc vMerge="1">
                  <a:txBody>
                    <a:bodyPr/>
                    <a:lstStyle/>
                    <a:p>
                      <a:endParaRPr kumimoji="1" lang="ja-JP" altLang="en-US"/>
                    </a:p>
                  </a:txBody>
                  <a:tcPr/>
                </a:tc>
                <a:extLst>
                  <a:ext uri="{0D108BD9-81ED-4DB2-BD59-A6C34878D82A}">
                    <a16:rowId xmlns:a16="http://schemas.microsoft.com/office/drawing/2014/main" val="1380043079"/>
                  </a:ext>
                </a:extLst>
              </a:tr>
            </a:tbl>
          </a:graphicData>
        </a:graphic>
      </p:graphicFrame>
      <p:sp>
        <p:nvSpPr>
          <p:cNvPr id="28" name="二等辺三角形 27">
            <a:extLst>
              <a:ext uri="{FF2B5EF4-FFF2-40B4-BE49-F238E27FC236}">
                <a16:creationId xmlns:a16="http://schemas.microsoft.com/office/drawing/2014/main" id="{439314C4-5EC1-4A91-862E-B49EE9F9B3CE}"/>
              </a:ext>
            </a:extLst>
          </p:cNvPr>
          <p:cNvSpPr/>
          <p:nvPr/>
        </p:nvSpPr>
        <p:spPr>
          <a:xfrm rot="5400000">
            <a:off x="3526219" y="2945080"/>
            <a:ext cx="685839" cy="187133"/>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ja-JP" altLang="en-US" sz="1350" dirty="0">
              <a:latin typeface="UD デジタル 教科書体 N-B" panose="02020700000000000000" pitchFamily="17" charset="-128"/>
              <a:ea typeface="UD デジタル 教科書体 N-B" panose="02020700000000000000" pitchFamily="17" charset="-128"/>
            </a:endParaRPr>
          </a:p>
        </p:txBody>
      </p:sp>
      <p:sp>
        <p:nvSpPr>
          <p:cNvPr id="4" name="正方形/長方形 3">
            <a:extLst>
              <a:ext uri="{FF2B5EF4-FFF2-40B4-BE49-F238E27FC236}">
                <a16:creationId xmlns:a16="http://schemas.microsoft.com/office/drawing/2014/main" id="{058CF383-501F-4E00-88D5-C6E996080A75}"/>
              </a:ext>
            </a:extLst>
          </p:cNvPr>
          <p:cNvSpPr/>
          <p:nvPr/>
        </p:nvSpPr>
        <p:spPr>
          <a:xfrm>
            <a:off x="8001060" y="47985"/>
            <a:ext cx="1051387" cy="3157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dirty="0">
                <a:solidFill>
                  <a:schemeClr val="tx1"/>
                </a:solidFill>
              </a:rPr>
              <a:t>資料２</a:t>
            </a:r>
          </a:p>
        </p:txBody>
      </p:sp>
      <p:sp>
        <p:nvSpPr>
          <p:cNvPr id="33" name="正方形/長方形 32">
            <a:extLst>
              <a:ext uri="{FF2B5EF4-FFF2-40B4-BE49-F238E27FC236}">
                <a16:creationId xmlns:a16="http://schemas.microsoft.com/office/drawing/2014/main" id="{3E29DF26-3A9B-4334-9633-9B0C2074A0C5}"/>
              </a:ext>
            </a:extLst>
          </p:cNvPr>
          <p:cNvSpPr/>
          <p:nvPr/>
        </p:nvSpPr>
        <p:spPr>
          <a:xfrm>
            <a:off x="4023678" y="4094332"/>
            <a:ext cx="5040228" cy="11701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br>
              <a:rPr lang="en-US" altLang="ja-JP" sz="788" dirty="0">
                <a:solidFill>
                  <a:schemeClr val="tx1"/>
                </a:solidFill>
                <a:latin typeface="UD デジタル 教科書体 N-B" panose="02020700000000000000" pitchFamily="17" charset="-128"/>
                <a:ea typeface="UD デジタル 教科書体 N-B" panose="02020700000000000000" pitchFamily="17" charset="-128"/>
              </a:rPr>
            </a:br>
            <a:endParaRPr lang="en-US" altLang="ja-JP" sz="788" dirty="0">
              <a:solidFill>
                <a:schemeClr val="tx1"/>
              </a:solidFill>
              <a:latin typeface="UD デジタル 教科書体 N-B" panose="02020700000000000000" pitchFamily="17" charset="-128"/>
              <a:ea typeface="UD デジタル 教科書体 N-B" panose="02020700000000000000" pitchFamily="17" charset="-128"/>
            </a:endParaRPr>
          </a:p>
        </p:txBody>
      </p:sp>
      <p:graphicFrame>
        <p:nvGraphicFramePr>
          <p:cNvPr id="8" name="表 8">
            <a:extLst>
              <a:ext uri="{FF2B5EF4-FFF2-40B4-BE49-F238E27FC236}">
                <a16:creationId xmlns:a16="http://schemas.microsoft.com/office/drawing/2014/main" id="{F2CC7BEF-04D6-4ED8-ADBB-82D67933AEF4}"/>
              </a:ext>
            </a:extLst>
          </p:cNvPr>
          <p:cNvGraphicFramePr>
            <a:graphicFrameLocks noGrp="1"/>
          </p:cNvGraphicFramePr>
          <p:nvPr>
            <p:extLst>
              <p:ext uri="{D42A27DB-BD31-4B8C-83A1-F6EECF244321}">
                <p14:modId xmlns:p14="http://schemas.microsoft.com/office/powerpoint/2010/main" val="3672415057"/>
              </p:ext>
            </p:extLst>
          </p:nvPr>
        </p:nvGraphicFramePr>
        <p:xfrm>
          <a:off x="4058241" y="1145881"/>
          <a:ext cx="4972238" cy="1087139"/>
        </p:xfrm>
        <a:graphic>
          <a:graphicData uri="http://schemas.openxmlformats.org/drawingml/2006/table">
            <a:tbl>
              <a:tblPr firstRow="1" bandRow="1">
                <a:tableStyleId>{5C22544A-7EE6-4342-B048-85BDC9FD1C3A}</a:tableStyleId>
              </a:tblPr>
              <a:tblGrid>
                <a:gridCol w="4972238">
                  <a:extLst>
                    <a:ext uri="{9D8B030D-6E8A-4147-A177-3AD203B41FA5}">
                      <a16:colId xmlns:a16="http://schemas.microsoft.com/office/drawing/2014/main" val="1988310648"/>
                    </a:ext>
                  </a:extLst>
                </a:gridCol>
              </a:tblGrid>
              <a:tr h="480060">
                <a:tc>
                  <a:txBody>
                    <a:bodyPr/>
                    <a:lstStyle/>
                    <a:p>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P</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１</a:t>
                      </a:r>
                    </a:p>
                    <a:p>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「疾患により発病の時期や、症状の現れ方は異なりますが、長期化、慢性化しやすい特徴があります。」</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78736211"/>
                  </a:ext>
                </a:extLst>
              </a:tr>
              <a:tr h="2336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UD デジタル 教科書体 N-B" panose="02020700000000000000" pitchFamily="17" charset="-128"/>
                          <a:ea typeface="UD デジタル 教科書体 N-B" panose="02020700000000000000" pitchFamily="17" charset="-128"/>
                        </a:rPr>
                        <a:t>＜下記の通り修正＞</a:t>
                      </a:r>
                      <a:endParaRPr lang="en-US" altLang="ja-JP" sz="900" dirty="0">
                        <a:solidFill>
                          <a:schemeClr val="tx1"/>
                        </a:solidFill>
                        <a:latin typeface="UD デジタル 教科書体 N-B" panose="02020700000000000000" pitchFamily="17" charset="-128"/>
                        <a:ea typeface="UD デジタル 教科書体 N-B" panose="02020700000000000000" pitchFamily="17" charset="-128"/>
                      </a:endParaRPr>
                    </a:p>
                  </a:txBody>
                  <a:tcPr marL="68580" marR="68580" marT="34290" marB="3429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1093710"/>
                  </a:ext>
                </a:extLst>
              </a:tr>
              <a:tr h="365760">
                <a:tc>
                  <a:txBody>
                    <a:bodyPr/>
                    <a:lstStyle/>
                    <a:p>
                      <a:r>
                        <a:rPr kumimoji="1" lang="ja-JP" altLang="en-US" sz="900" dirty="0">
                          <a:latin typeface="UD デジタル 教科書体 N-B" panose="02020700000000000000" pitchFamily="17" charset="-128"/>
                          <a:ea typeface="UD デジタル 教科書体 N-B" panose="02020700000000000000" pitchFamily="17" charset="-128"/>
                        </a:rPr>
                        <a:t>「疾患により発病の時期や症状の現れ方は異なります。</a:t>
                      </a:r>
                      <a:r>
                        <a:rPr kumimoji="1" lang="ja-JP" altLang="en-US" sz="900" u="sng" dirty="0">
                          <a:latin typeface="UD デジタル 教科書体 N-B" panose="02020700000000000000" pitchFamily="17" charset="-128"/>
                          <a:ea typeface="UD デジタル 教科書体 N-B" panose="02020700000000000000" pitchFamily="17" charset="-128"/>
                        </a:rPr>
                        <a:t>また、疾患によっては、長期化、慢性化することもあります。</a:t>
                      </a:r>
                      <a:r>
                        <a:rPr kumimoji="1" lang="ja-JP" altLang="en-US" sz="1100" u="sng" dirty="0">
                          <a:latin typeface="UD デジタル 教科書体 N-B" panose="02020700000000000000" pitchFamily="17" charset="-128"/>
                          <a:ea typeface="UD デジタル 教科書体 N-B" panose="02020700000000000000" pitchFamily="17" charset="-128"/>
                        </a:rPr>
                        <a:t>」</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7896195"/>
                  </a:ext>
                </a:extLst>
              </a:tr>
            </a:tbl>
          </a:graphicData>
        </a:graphic>
      </p:graphicFrame>
      <p:graphicFrame>
        <p:nvGraphicFramePr>
          <p:cNvPr id="35" name="表 8">
            <a:extLst>
              <a:ext uri="{FF2B5EF4-FFF2-40B4-BE49-F238E27FC236}">
                <a16:creationId xmlns:a16="http://schemas.microsoft.com/office/drawing/2014/main" id="{8041D85C-1FDA-4BEB-866F-5138B62BEA28}"/>
              </a:ext>
            </a:extLst>
          </p:cNvPr>
          <p:cNvGraphicFramePr>
            <a:graphicFrameLocks noGrp="1"/>
          </p:cNvGraphicFramePr>
          <p:nvPr>
            <p:extLst>
              <p:ext uri="{D42A27DB-BD31-4B8C-83A1-F6EECF244321}">
                <p14:modId xmlns:p14="http://schemas.microsoft.com/office/powerpoint/2010/main" val="935986412"/>
              </p:ext>
            </p:extLst>
          </p:nvPr>
        </p:nvGraphicFramePr>
        <p:xfrm>
          <a:off x="4012219" y="2446384"/>
          <a:ext cx="4972238" cy="1504699"/>
        </p:xfrm>
        <a:graphic>
          <a:graphicData uri="http://schemas.openxmlformats.org/drawingml/2006/table">
            <a:tbl>
              <a:tblPr firstRow="1" bandRow="1">
                <a:tableStyleId>{5C22544A-7EE6-4342-B048-85BDC9FD1C3A}</a:tableStyleId>
              </a:tblPr>
              <a:tblGrid>
                <a:gridCol w="4972238">
                  <a:extLst>
                    <a:ext uri="{9D8B030D-6E8A-4147-A177-3AD203B41FA5}">
                      <a16:colId xmlns:a16="http://schemas.microsoft.com/office/drawing/2014/main" val="1988310648"/>
                    </a:ext>
                  </a:extLst>
                </a:gridCol>
              </a:tblGrid>
              <a:tr h="505796">
                <a:tc>
                  <a:txBody>
                    <a:bodyPr/>
                    <a:lstStyle/>
                    <a:p>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P12</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　注釈</a:t>
                      </a:r>
                      <a:endPar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「精神病床からの退院後１年以内の地域における平均生活日数：精神病床から地域に退院した 患者の退院後の</a:t>
                      </a:r>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1</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年間の地域での生活日数の合算を退院者の総数で除したものをいいます。」</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78736211"/>
                  </a:ext>
                </a:extLst>
              </a:tr>
              <a:tr h="218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UD デジタル 教科書体 N-B" panose="02020700000000000000" pitchFamily="17" charset="-128"/>
                          <a:ea typeface="UD デジタル 教科書体 N-B" panose="02020700000000000000" pitchFamily="17" charset="-128"/>
                        </a:rPr>
                        <a:t>＜下記の通り修正＞</a:t>
                      </a:r>
                      <a:endParaRPr lang="en-US" altLang="ja-JP" sz="900" dirty="0">
                        <a:solidFill>
                          <a:schemeClr val="tx1"/>
                        </a:solidFill>
                        <a:latin typeface="UD デジタル 教科書体 N-B" panose="02020700000000000000" pitchFamily="17" charset="-128"/>
                        <a:ea typeface="UD デジタル 教科書体 N-B" panose="02020700000000000000" pitchFamily="17" charset="-128"/>
                      </a:endParaRPr>
                    </a:p>
                  </a:txBody>
                  <a:tcPr marL="68580" marR="68580" marT="34290" marB="3429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1093710"/>
                  </a:ext>
                </a:extLst>
              </a:tr>
              <a:tr h="564044">
                <a:tc>
                  <a:txBody>
                    <a:bodyPr/>
                    <a:lstStyle/>
                    <a:p>
                      <a:r>
                        <a:rPr kumimoji="1" lang="ja-JP" altLang="en-US" sz="900" dirty="0">
                          <a:latin typeface="UD デジタル 教科書体 N-B" panose="02020700000000000000" pitchFamily="17" charset="-128"/>
                          <a:ea typeface="UD デジタル 教科書体 N-B" panose="02020700000000000000" pitchFamily="17" charset="-128"/>
                        </a:rPr>
                        <a:t>　「精神病床からの退院後１年以内の地域における平均生活日数：精神病床から地域に退院し　</a:t>
                      </a:r>
                      <a:endParaRPr kumimoji="1" lang="en-US" altLang="ja-JP" sz="900" dirty="0">
                        <a:latin typeface="UD デジタル 教科書体 N-B" panose="02020700000000000000" pitchFamily="17" charset="-128"/>
                        <a:ea typeface="UD デジタル 教科書体 N-B" panose="02020700000000000000" pitchFamily="17" charset="-128"/>
                      </a:endParaRPr>
                    </a:p>
                    <a:p>
                      <a:r>
                        <a:rPr kumimoji="1" lang="ja-JP" altLang="en-US" sz="900" dirty="0">
                          <a:latin typeface="UD デジタル 教科書体 N-B" panose="02020700000000000000" pitchFamily="17" charset="-128"/>
                          <a:ea typeface="UD デジタル 教科書体 N-B" panose="02020700000000000000" pitchFamily="17" charset="-128"/>
                        </a:rPr>
                        <a:t>　た </a:t>
                      </a:r>
                      <a:r>
                        <a:rPr kumimoji="1" lang="en-US" altLang="ja-JP" sz="900" u="sng" dirty="0">
                          <a:latin typeface="UD デジタル 教科書体 N-B" panose="02020700000000000000" pitchFamily="17" charset="-128"/>
                          <a:ea typeface="UD デジタル 教科書体 N-B" panose="02020700000000000000" pitchFamily="17" charset="-128"/>
                        </a:rPr>
                        <a:t>1 </a:t>
                      </a:r>
                      <a:r>
                        <a:rPr kumimoji="1" lang="ja-JP" altLang="en-US" sz="900" u="sng" dirty="0">
                          <a:latin typeface="UD デジタル 教科書体 N-B" panose="02020700000000000000" pitchFamily="17" charset="-128"/>
                          <a:ea typeface="UD デジタル 教科書体 N-B" panose="02020700000000000000" pitchFamily="17" charset="-128"/>
                        </a:rPr>
                        <a:t>年未満在院の患者の</a:t>
                      </a:r>
                      <a:r>
                        <a:rPr kumimoji="1" lang="ja-JP" altLang="en-US" sz="900" dirty="0">
                          <a:latin typeface="UD デジタル 教科書体 N-B" panose="02020700000000000000" pitchFamily="17" charset="-128"/>
                          <a:ea typeface="UD デジタル 教科書体 N-B" panose="02020700000000000000" pitchFamily="17" charset="-128"/>
                        </a:rPr>
                        <a:t>、退院後の</a:t>
                      </a:r>
                      <a:r>
                        <a:rPr kumimoji="1" lang="en-US" altLang="ja-JP" sz="900" dirty="0">
                          <a:latin typeface="UD デジタル 教科書体 N-B" panose="02020700000000000000" pitchFamily="17" charset="-128"/>
                          <a:ea typeface="UD デジタル 教科書体 N-B" panose="02020700000000000000" pitchFamily="17" charset="-128"/>
                        </a:rPr>
                        <a:t>1</a:t>
                      </a:r>
                      <a:r>
                        <a:rPr kumimoji="1" lang="ja-JP" altLang="en-US" sz="900" dirty="0">
                          <a:latin typeface="UD デジタル 教科書体 N-B" panose="02020700000000000000" pitchFamily="17" charset="-128"/>
                          <a:ea typeface="UD デジタル 教科書体 N-B" panose="02020700000000000000" pitchFamily="17" charset="-128"/>
                        </a:rPr>
                        <a:t>年間の地域での生活日数の合算を退院者の総数で除し</a:t>
                      </a:r>
                      <a:endParaRPr kumimoji="1" lang="en-US" altLang="ja-JP" sz="900" dirty="0">
                        <a:latin typeface="UD デジタル 教科書体 N-B" panose="02020700000000000000" pitchFamily="17" charset="-128"/>
                        <a:ea typeface="UD デジタル 教科書体 N-B" panose="02020700000000000000" pitchFamily="17" charset="-128"/>
                      </a:endParaRPr>
                    </a:p>
                    <a:p>
                      <a:r>
                        <a:rPr kumimoji="1" lang="ja-JP" altLang="en-US" sz="900" dirty="0">
                          <a:latin typeface="UD デジタル 教科書体 N-B" panose="02020700000000000000" pitchFamily="17" charset="-128"/>
                          <a:ea typeface="UD デジタル 教科書体 N-B" panose="02020700000000000000" pitchFamily="17" charset="-128"/>
                        </a:rPr>
                        <a:t>　たものをいいます。」</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7896195"/>
                  </a:ext>
                </a:extLst>
              </a:tr>
              <a:tr h="2167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P22</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　目標値について　更新</a:t>
                      </a:r>
                      <a:endPar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endParaRP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1823502"/>
                  </a:ext>
                </a:extLst>
              </a:tr>
            </a:tbl>
          </a:graphicData>
        </a:graphic>
      </p:graphicFrame>
      <p:graphicFrame>
        <p:nvGraphicFramePr>
          <p:cNvPr id="37" name="表 8">
            <a:extLst>
              <a:ext uri="{FF2B5EF4-FFF2-40B4-BE49-F238E27FC236}">
                <a16:creationId xmlns:a16="http://schemas.microsoft.com/office/drawing/2014/main" id="{7BC2F308-8620-4BB6-A029-5D4FBB120F07}"/>
              </a:ext>
            </a:extLst>
          </p:cNvPr>
          <p:cNvGraphicFramePr>
            <a:graphicFrameLocks noGrp="1"/>
          </p:cNvGraphicFramePr>
          <p:nvPr>
            <p:extLst>
              <p:ext uri="{D42A27DB-BD31-4B8C-83A1-F6EECF244321}">
                <p14:modId xmlns:p14="http://schemas.microsoft.com/office/powerpoint/2010/main" val="2379628401"/>
              </p:ext>
            </p:extLst>
          </p:nvPr>
        </p:nvGraphicFramePr>
        <p:xfrm>
          <a:off x="4046214" y="4115907"/>
          <a:ext cx="4972238" cy="1182692"/>
        </p:xfrm>
        <a:graphic>
          <a:graphicData uri="http://schemas.openxmlformats.org/drawingml/2006/table">
            <a:tbl>
              <a:tblPr firstRow="1" bandRow="1">
                <a:tableStyleId>{5C22544A-7EE6-4342-B048-85BDC9FD1C3A}</a:tableStyleId>
              </a:tblPr>
              <a:tblGrid>
                <a:gridCol w="4972238">
                  <a:extLst>
                    <a:ext uri="{9D8B030D-6E8A-4147-A177-3AD203B41FA5}">
                      <a16:colId xmlns:a16="http://schemas.microsoft.com/office/drawing/2014/main" val="1988310648"/>
                    </a:ext>
                  </a:extLst>
                </a:gridCol>
              </a:tblGrid>
              <a:tr h="480060">
                <a:tc>
                  <a:txBody>
                    <a:bodyPr/>
                    <a:lstStyle/>
                    <a:p>
                      <a:r>
                        <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rPr>
                        <a:t>P18</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　</a:t>
                      </a:r>
                      <a:endParaRPr kumimoji="1" lang="en-US" altLang="ja-JP" sz="900" dirty="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「多様な精神疾患等の治療を地域で安心して受けることができるよう、医療体制や医療連携の状況を把握し、体制整備を進めます。」</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78736211"/>
                  </a:ext>
                </a:extLst>
              </a:tr>
              <a:tr h="2336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UD デジタル 教科書体 N-B" panose="02020700000000000000" pitchFamily="17" charset="-128"/>
                          <a:ea typeface="UD デジタル 教科書体 N-B" panose="02020700000000000000" pitchFamily="17" charset="-128"/>
                        </a:rPr>
                        <a:t>＜下記の通り修正＞</a:t>
                      </a:r>
                      <a:endParaRPr lang="en-US" altLang="ja-JP" sz="900" dirty="0">
                        <a:solidFill>
                          <a:schemeClr val="tx1"/>
                        </a:solidFill>
                        <a:latin typeface="UD デジタル 教科書体 N-B" panose="02020700000000000000" pitchFamily="17" charset="-128"/>
                        <a:ea typeface="UD デジタル 教科書体 N-B" panose="02020700000000000000" pitchFamily="17" charset="-128"/>
                      </a:endParaRPr>
                    </a:p>
                  </a:txBody>
                  <a:tcPr marL="68580" marR="68580" marT="34290" marB="3429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1093710"/>
                  </a:ext>
                </a:extLst>
              </a:tr>
              <a:tr h="468933">
                <a:tc>
                  <a:txBody>
                    <a:bodyPr/>
                    <a:lstStyle/>
                    <a:p>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「多様な精神疾患等</a:t>
                      </a:r>
                      <a:r>
                        <a:rPr kumimoji="1" lang="ja-JP" altLang="en-US" sz="900" u="sng" dirty="0">
                          <a:solidFill>
                            <a:schemeClr val="tx1"/>
                          </a:solidFill>
                          <a:latin typeface="UD デジタル 教科書体 N-B" panose="02020700000000000000" pitchFamily="17" charset="-128"/>
                          <a:ea typeface="UD デジタル 教科書体 N-B" panose="02020700000000000000" pitchFamily="17" charset="-128"/>
                        </a:rPr>
                        <a:t>やライフステージに対応した</a:t>
                      </a:r>
                      <a:r>
                        <a:rPr kumimoji="1" lang="ja-JP" altLang="en-US" sz="900" dirty="0">
                          <a:solidFill>
                            <a:schemeClr val="tx1"/>
                          </a:solidFill>
                          <a:latin typeface="UD デジタル 教科書体 N-B" panose="02020700000000000000" pitchFamily="17" charset="-128"/>
                          <a:ea typeface="UD デジタル 教科書体 N-B" panose="02020700000000000000" pitchFamily="17" charset="-128"/>
                        </a:rPr>
                        <a:t>治療を地域で安心して受けることができるよう、医療体制や医療連携の状況を把握し、体制整備を進めます。」</a:t>
                      </a:r>
                      <a:endParaRPr kumimoji="1" lang="ja-JP" altLang="en-US" sz="900" dirty="0">
                        <a:latin typeface="UD デジタル 教科書体 N-B" panose="02020700000000000000" pitchFamily="17" charset="-128"/>
                        <a:ea typeface="UD デジタル 教科書体 N-B" panose="02020700000000000000" pitchFamily="17" charset="-128"/>
                      </a:endParaRP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7896195"/>
                  </a:ext>
                </a:extLst>
              </a:tr>
            </a:tbl>
          </a:graphicData>
        </a:graphic>
      </p:graphicFrame>
      <p:sp>
        <p:nvSpPr>
          <p:cNvPr id="38" name="正方形/長方形 37">
            <a:extLst>
              <a:ext uri="{FF2B5EF4-FFF2-40B4-BE49-F238E27FC236}">
                <a16:creationId xmlns:a16="http://schemas.microsoft.com/office/drawing/2014/main" id="{E8CB4960-2941-4FB0-BBE8-4923B69ED8DA}"/>
              </a:ext>
            </a:extLst>
          </p:cNvPr>
          <p:cNvSpPr/>
          <p:nvPr/>
        </p:nvSpPr>
        <p:spPr>
          <a:xfrm>
            <a:off x="4012219" y="2398074"/>
            <a:ext cx="5040228" cy="15274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br>
              <a:rPr lang="en-US" altLang="ja-JP" sz="788" dirty="0">
                <a:solidFill>
                  <a:schemeClr val="tx1"/>
                </a:solidFill>
                <a:latin typeface="UD デジタル 教科書体 N-B" panose="02020700000000000000" pitchFamily="17" charset="-128"/>
                <a:ea typeface="UD デジタル 教科書体 N-B" panose="02020700000000000000" pitchFamily="17" charset="-128"/>
              </a:rPr>
            </a:br>
            <a:endParaRPr lang="en-US" altLang="ja-JP" sz="788" dirty="0">
              <a:solidFill>
                <a:schemeClr val="tx1"/>
              </a:solidFill>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260203563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1523</TotalTime>
  <Words>558</Words>
  <PresentationFormat>画面に合わせる (4:3)</PresentationFormat>
  <Paragraphs>39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UD デジタル 教科書体 N-B</vt: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2023-12-08T08:51:08Z</cp:lastPrinted>
  <dcterms:created xsi:type="dcterms:W3CDTF">2022-12-13T07:53:52Z</dcterms:created>
  <dcterms:modified xsi:type="dcterms:W3CDTF">2023-12-13T05:07:30Z</dcterms:modified>
</cp:coreProperties>
</file>