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handoutMasterIdLst>
    <p:handoutMasterId r:id="rId11"/>
  </p:handoutMasterIdLst>
  <p:sldIdLst>
    <p:sldId id="283" r:id="rId2"/>
    <p:sldId id="306" r:id="rId3"/>
    <p:sldId id="300" r:id="rId4"/>
    <p:sldId id="301" r:id="rId5"/>
    <p:sldId id="307" r:id="rId6"/>
    <p:sldId id="302" r:id="rId7"/>
    <p:sldId id="303" r:id="rId8"/>
    <p:sldId id="305"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pos="2144" userDrawn="1">
          <p15:clr>
            <a:srgbClr val="A4A3A4"/>
          </p15:clr>
        </p15:guide>
        <p15:guide id="2" orient="horz" pos="3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ABAD"/>
    <a:srgbClr val="E6FEE9"/>
    <a:srgbClr val="99CCFF"/>
    <a:srgbClr val="4FB0DB"/>
    <a:srgbClr val="33FC24"/>
    <a:srgbClr val="0099FF"/>
    <a:srgbClr val="FF9900"/>
    <a:srgbClr val="FF9933"/>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96" autoAdjust="0"/>
    <p:restoredTop sz="95478" autoAdjust="0"/>
  </p:normalViewPr>
  <p:slideViewPr>
    <p:cSldViewPr>
      <p:cViewPr varScale="1">
        <p:scale>
          <a:sx n="82" d="100"/>
          <a:sy n="82" d="100"/>
        </p:scale>
        <p:origin x="438" y="108"/>
      </p:cViewPr>
      <p:guideLst>
        <p:guide orient="horz" pos="2160"/>
        <p:guide pos="2880"/>
      </p:guideLst>
    </p:cSldViewPr>
  </p:slideViewPr>
  <p:outlineViewPr>
    <p:cViewPr>
      <p:scale>
        <a:sx n="33" d="100"/>
        <a:sy n="33" d="100"/>
      </p:scale>
      <p:origin x="0" y="-1551"/>
    </p:cViewPr>
  </p:outlineViewPr>
  <p:notesTextViewPr>
    <p:cViewPr>
      <p:scale>
        <a:sx n="1" d="1"/>
        <a:sy n="1" d="1"/>
      </p:scale>
      <p:origin x="0" y="0"/>
    </p:cViewPr>
  </p:notesTextViewPr>
  <p:notesViewPr>
    <p:cSldViewPr>
      <p:cViewPr>
        <p:scale>
          <a:sx n="100" d="100"/>
          <a:sy n="100" d="100"/>
        </p:scale>
        <p:origin x="1902" y="-1806"/>
      </p:cViewPr>
      <p:guideLst>
        <p:guide pos="2144"/>
        <p:guide orient="horz"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'まとめ '!$A$6</c:f>
              <c:strCache>
                <c:ptCount val="1"/>
                <c:pt idx="0">
                  <c:v>大阪府
中核市</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'!$B$5:$M$5</c:f>
              <c:strCache>
                <c:ptCount val="12"/>
                <c:pt idx="0">
                  <c:v>H21</c:v>
                </c:pt>
                <c:pt idx="1">
                  <c:v>H22</c:v>
                </c:pt>
                <c:pt idx="2">
                  <c:v>H23</c:v>
                </c:pt>
                <c:pt idx="3">
                  <c:v>H24</c:v>
                </c:pt>
                <c:pt idx="4">
                  <c:v>H25</c:v>
                </c:pt>
                <c:pt idx="5">
                  <c:v>H26</c:v>
                </c:pt>
                <c:pt idx="6">
                  <c:v>H27</c:v>
                </c:pt>
                <c:pt idx="7">
                  <c:v>H28</c:v>
                </c:pt>
                <c:pt idx="8">
                  <c:v>H29</c:v>
                </c:pt>
                <c:pt idx="9">
                  <c:v>H30</c:v>
                </c:pt>
                <c:pt idx="10">
                  <c:v>R1</c:v>
                </c:pt>
                <c:pt idx="11">
                  <c:v>R2</c:v>
                </c:pt>
              </c:strCache>
            </c:strRef>
          </c:cat>
          <c:val>
            <c:numRef>
              <c:f>'まとめ '!$B$6:$M$6</c:f>
              <c:numCache>
                <c:formatCode>General</c:formatCode>
                <c:ptCount val="12"/>
                <c:pt idx="3">
                  <c:v>158</c:v>
                </c:pt>
                <c:pt idx="4">
                  <c:v>452</c:v>
                </c:pt>
                <c:pt idx="5">
                  <c:v>440</c:v>
                </c:pt>
                <c:pt idx="6">
                  <c:v>370</c:v>
                </c:pt>
                <c:pt idx="7">
                  <c:v>361</c:v>
                </c:pt>
                <c:pt idx="8">
                  <c:v>490</c:v>
                </c:pt>
                <c:pt idx="9">
                  <c:v>572</c:v>
                </c:pt>
                <c:pt idx="10">
                  <c:v>548</c:v>
                </c:pt>
                <c:pt idx="11">
                  <c:v>577</c:v>
                </c:pt>
              </c:numCache>
            </c:numRef>
          </c:val>
          <c:extLst>
            <c:ext xmlns:c16="http://schemas.microsoft.com/office/drawing/2014/chart" uri="{C3380CC4-5D6E-409C-BE32-E72D297353CC}">
              <c16:uniqueId val="{00000000-BA52-4112-A2A8-695C98D480C1}"/>
            </c:ext>
          </c:extLst>
        </c:ser>
        <c:ser>
          <c:idx val="2"/>
          <c:order val="2"/>
          <c:tx>
            <c:strRef>
              <c:f>'まとめ '!$A$8</c:f>
              <c:strCache>
                <c:ptCount val="1"/>
                <c:pt idx="0">
                  <c:v>大阪市</c:v>
                </c:pt>
              </c:strCache>
            </c:strRef>
          </c:tx>
          <c:spPr>
            <a:solidFill>
              <a:schemeClr val="accent3">
                <a:lumMod val="75000"/>
              </a:schemeClr>
            </a:solidFill>
            <a:ln>
              <a:noFill/>
            </a:ln>
            <a:effectLst/>
          </c:spPr>
          <c:invertIfNegative val="0"/>
          <c:dLbls>
            <c:dLbl>
              <c:idx val="4"/>
              <c:layout>
                <c:manualLayout>
                  <c:x val="1.0802529892096764E-2"/>
                  <c:y val="1.0005699246290687E-7"/>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2839506172839501E-2"/>
                      <c:h val="4.2315102682487941E-2"/>
                    </c:manualLayout>
                  </c15:layout>
                </c:ext>
                <c:ext xmlns:c16="http://schemas.microsoft.com/office/drawing/2014/chart" uri="{C3380CC4-5D6E-409C-BE32-E72D297353CC}">
                  <c16:uniqueId val="{00000006-3110-4C68-89C9-220700DF0907}"/>
                </c:ext>
              </c:extLst>
            </c:dLbl>
            <c:dLbl>
              <c:idx val="5"/>
              <c:layout>
                <c:manualLayout>
                  <c:x val="1.5432159521726338E-2"/>
                  <c:y val="-5.0828952171157156E-3"/>
                </c:manualLayout>
              </c:layout>
              <c:showLegendKey val="0"/>
              <c:showVal val="1"/>
              <c:showCatName val="0"/>
              <c:showSerName val="0"/>
              <c:showPercent val="0"/>
              <c:showBubbleSize val="0"/>
              <c:extLst>
                <c:ext xmlns:c15="http://schemas.microsoft.com/office/drawing/2012/chart" uri="{CE6537A1-D6FC-4f65-9D91-7224C49458BB}">
                  <c15:layout>
                    <c:manualLayout>
                      <c:w val="4.0493827160493823E-2"/>
                      <c:h val="4.485655029104578E-2"/>
                    </c:manualLayout>
                  </c15:layout>
                </c:ext>
                <c:ext xmlns:c16="http://schemas.microsoft.com/office/drawing/2014/chart" uri="{C3380CC4-5D6E-409C-BE32-E72D297353CC}">
                  <c16:uniqueId val="{00000005-3110-4C68-89C9-220700DF0907}"/>
                </c:ext>
              </c:extLst>
            </c:dLbl>
            <c:dLbl>
              <c:idx val="6"/>
              <c:layout>
                <c:manualLayout>
                  <c:x val="1.3888888888888888E-2"/>
                  <c:y val="-9.31853358288359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10-4C68-89C9-220700DF0907}"/>
                </c:ext>
              </c:extLst>
            </c:dLbl>
            <c:dLbl>
              <c:idx val="7"/>
              <c:layout>
                <c:manualLayout>
                  <c:x val="1.5432098765432098E-2"/>
                  <c:y val="7.6243428256735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10-4C68-89C9-220700DF0907}"/>
                </c:ext>
              </c:extLst>
            </c:dLbl>
            <c:dLbl>
              <c:idx val="8"/>
              <c:layout>
                <c:manualLayout>
                  <c:x val="1.6975308641975197E-2"/>
                  <c:y val="-7.624342825673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10-4C68-89C9-220700DF0907}"/>
                </c:ext>
              </c:extLst>
            </c:dLbl>
            <c:dLbl>
              <c:idx val="9"/>
              <c:layout>
                <c:manualLayout>
                  <c:x val="9.2592592592592587E-3"/>
                  <c:y val="7.6243428256735036E-3"/>
                </c:manualLayout>
              </c:layout>
              <c:showLegendKey val="0"/>
              <c:showVal val="1"/>
              <c:showCatName val="0"/>
              <c:showSerName val="0"/>
              <c:showPercent val="0"/>
              <c:showBubbleSize val="0"/>
              <c:extLst>
                <c:ext xmlns:c15="http://schemas.microsoft.com/office/drawing/2012/chart" uri="{CE6537A1-D6FC-4f65-9D91-7224C49458BB}">
                  <c15:layout>
                    <c:manualLayout>
                      <c:w val="3.740740740740741E-2"/>
                      <c:h val="4.485655029104578E-2"/>
                    </c:manualLayout>
                  </c15:layout>
                </c:ext>
                <c:ext xmlns:c16="http://schemas.microsoft.com/office/drawing/2014/chart" uri="{C3380CC4-5D6E-409C-BE32-E72D297353CC}">
                  <c16:uniqueId val="{00000001-3110-4C68-89C9-220700DF0907}"/>
                </c:ext>
              </c:extLst>
            </c:dLbl>
            <c:dLbl>
              <c:idx val="10"/>
              <c:layout>
                <c:manualLayout>
                  <c:x val="1.0802469135802469E-2"/>
                  <c:y val="1.5248685651347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10-4C68-89C9-220700DF090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'!$B$5:$M$5</c:f>
              <c:strCache>
                <c:ptCount val="12"/>
                <c:pt idx="0">
                  <c:v>H21</c:v>
                </c:pt>
                <c:pt idx="1">
                  <c:v>H22</c:v>
                </c:pt>
                <c:pt idx="2">
                  <c:v>H23</c:v>
                </c:pt>
                <c:pt idx="3">
                  <c:v>H24</c:v>
                </c:pt>
                <c:pt idx="4">
                  <c:v>H25</c:v>
                </c:pt>
                <c:pt idx="5">
                  <c:v>H26</c:v>
                </c:pt>
                <c:pt idx="6">
                  <c:v>H27</c:v>
                </c:pt>
                <c:pt idx="7">
                  <c:v>H28</c:v>
                </c:pt>
                <c:pt idx="8">
                  <c:v>H29</c:v>
                </c:pt>
                <c:pt idx="9">
                  <c:v>H30</c:v>
                </c:pt>
                <c:pt idx="10">
                  <c:v>R1</c:v>
                </c:pt>
                <c:pt idx="11">
                  <c:v>R2</c:v>
                </c:pt>
              </c:strCache>
            </c:strRef>
          </c:cat>
          <c:val>
            <c:numRef>
              <c:f>'まとめ '!$B$8:$M$8</c:f>
              <c:numCache>
                <c:formatCode>General</c:formatCode>
                <c:ptCount val="12"/>
                <c:pt idx="0">
                  <c:v>12</c:v>
                </c:pt>
                <c:pt idx="1">
                  <c:v>40</c:v>
                </c:pt>
                <c:pt idx="2">
                  <c:v>61</c:v>
                </c:pt>
                <c:pt idx="3">
                  <c:v>190</c:v>
                </c:pt>
                <c:pt idx="4">
                  <c:v>381</c:v>
                </c:pt>
                <c:pt idx="5">
                  <c:v>338</c:v>
                </c:pt>
                <c:pt idx="6">
                  <c:v>274</c:v>
                </c:pt>
                <c:pt idx="7">
                  <c:v>351</c:v>
                </c:pt>
                <c:pt idx="8">
                  <c:v>504</c:v>
                </c:pt>
                <c:pt idx="9">
                  <c:v>532</c:v>
                </c:pt>
                <c:pt idx="10">
                  <c:v>527</c:v>
                </c:pt>
                <c:pt idx="11">
                  <c:v>626</c:v>
                </c:pt>
              </c:numCache>
            </c:numRef>
          </c:val>
          <c:extLst>
            <c:ext xmlns:c16="http://schemas.microsoft.com/office/drawing/2014/chart" uri="{C3380CC4-5D6E-409C-BE32-E72D297353CC}">
              <c16:uniqueId val="{00000001-BA52-4112-A2A8-695C98D480C1}"/>
            </c:ext>
          </c:extLst>
        </c:ser>
        <c:ser>
          <c:idx val="3"/>
          <c:order val="3"/>
          <c:tx>
            <c:strRef>
              <c:f>'まとめ '!$A$9</c:f>
              <c:strCache>
                <c:ptCount val="1"/>
                <c:pt idx="0">
                  <c:v>堺市</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'!$B$5:$M$5</c:f>
              <c:strCache>
                <c:ptCount val="12"/>
                <c:pt idx="0">
                  <c:v>H21</c:v>
                </c:pt>
                <c:pt idx="1">
                  <c:v>H22</c:v>
                </c:pt>
                <c:pt idx="2">
                  <c:v>H23</c:v>
                </c:pt>
                <c:pt idx="3">
                  <c:v>H24</c:v>
                </c:pt>
                <c:pt idx="4">
                  <c:v>H25</c:v>
                </c:pt>
                <c:pt idx="5">
                  <c:v>H26</c:v>
                </c:pt>
                <c:pt idx="6">
                  <c:v>H27</c:v>
                </c:pt>
                <c:pt idx="7">
                  <c:v>H28</c:v>
                </c:pt>
                <c:pt idx="8">
                  <c:v>H29</c:v>
                </c:pt>
                <c:pt idx="9">
                  <c:v>H30</c:v>
                </c:pt>
                <c:pt idx="10">
                  <c:v>R1</c:v>
                </c:pt>
                <c:pt idx="11">
                  <c:v>R2</c:v>
                </c:pt>
              </c:strCache>
            </c:strRef>
          </c:cat>
          <c:val>
            <c:numRef>
              <c:f>'まとめ '!$B$9:$M$9</c:f>
              <c:numCache>
                <c:formatCode>General</c:formatCode>
                <c:ptCount val="12"/>
                <c:pt idx="0">
                  <c:v>15</c:v>
                </c:pt>
                <c:pt idx="1">
                  <c:v>32</c:v>
                </c:pt>
                <c:pt idx="2">
                  <c:v>44</c:v>
                </c:pt>
                <c:pt idx="3">
                  <c:v>41</c:v>
                </c:pt>
                <c:pt idx="4">
                  <c:v>78</c:v>
                </c:pt>
                <c:pt idx="5">
                  <c:v>64</c:v>
                </c:pt>
                <c:pt idx="6">
                  <c:v>64</c:v>
                </c:pt>
                <c:pt idx="7">
                  <c:v>62</c:v>
                </c:pt>
                <c:pt idx="8">
                  <c:v>88</c:v>
                </c:pt>
                <c:pt idx="9">
                  <c:v>90</c:v>
                </c:pt>
                <c:pt idx="10">
                  <c:v>80</c:v>
                </c:pt>
                <c:pt idx="11">
                  <c:v>76</c:v>
                </c:pt>
              </c:numCache>
            </c:numRef>
          </c:val>
          <c:extLst>
            <c:ext xmlns:c16="http://schemas.microsoft.com/office/drawing/2014/chart" uri="{C3380CC4-5D6E-409C-BE32-E72D297353CC}">
              <c16:uniqueId val="{00000002-BA52-4112-A2A8-695C98D480C1}"/>
            </c:ext>
          </c:extLst>
        </c:ser>
        <c:dLbls>
          <c:showLegendKey val="0"/>
          <c:showVal val="0"/>
          <c:showCatName val="0"/>
          <c:showSerName val="0"/>
          <c:showPercent val="0"/>
          <c:showBubbleSize val="0"/>
        </c:dLbls>
        <c:gapWidth val="219"/>
        <c:overlap val="-27"/>
        <c:axId val="1536717104"/>
        <c:axId val="1536717520"/>
        <c:extLst>
          <c:ext xmlns:c15="http://schemas.microsoft.com/office/drawing/2012/chart" uri="{02D57815-91ED-43cb-92C2-25804820EDAC}">
            <c15:filteredBarSeries>
              <c15:ser>
                <c:idx val="1"/>
                <c:order val="1"/>
                <c:tx>
                  <c:strRef>
                    <c:extLst>
                      <c:ext uri="{02D57815-91ED-43cb-92C2-25804820EDAC}">
                        <c15:formulaRef>
                          <c15:sqref>'まとめ '!$A$7</c15:sqref>
                        </c15:formulaRef>
                      </c:ext>
                    </c:extLst>
                    <c:strCache>
                      <c:ptCount val="1"/>
                    </c:strCache>
                  </c:strRef>
                </c:tx>
                <c:spPr>
                  <a:solidFill>
                    <a:schemeClr val="accent2"/>
                  </a:solidFill>
                  <a:ln>
                    <a:noFill/>
                  </a:ln>
                  <a:effectLst/>
                </c:spPr>
                <c:invertIfNegative val="0"/>
                <c:cat>
                  <c:strRef>
                    <c:extLst>
                      <c:ext uri="{02D57815-91ED-43cb-92C2-25804820EDAC}">
                        <c15:formulaRef>
                          <c15:sqref>'まとめ '!$B$5:$M$5</c15:sqref>
                        </c15:formulaRef>
                      </c:ext>
                    </c:extLst>
                    <c:strCache>
                      <c:ptCount val="12"/>
                      <c:pt idx="0">
                        <c:v>H21</c:v>
                      </c:pt>
                      <c:pt idx="1">
                        <c:v>H22</c:v>
                      </c:pt>
                      <c:pt idx="2">
                        <c:v>H23</c:v>
                      </c:pt>
                      <c:pt idx="3">
                        <c:v>H24</c:v>
                      </c:pt>
                      <c:pt idx="4">
                        <c:v>H25</c:v>
                      </c:pt>
                      <c:pt idx="5">
                        <c:v>H26</c:v>
                      </c:pt>
                      <c:pt idx="6">
                        <c:v>H27</c:v>
                      </c:pt>
                      <c:pt idx="7">
                        <c:v>H28</c:v>
                      </c:pt>
                      <c:pt idx="8">
                        <c:v>H29</c:v>
                      </c:pt>
                      <c:pt idx="9">
                        <c:v>H30</c:v>
                      </c:pt>
                      <c:pt idx="10">
                        <c:v>R1</c:v>
                      </c:pt>
                      <c:pt idx="11">
                        <c:v>R2</c:v>
                      </c:pt>
                    </c:strCache>
                  </c:strRef>
                </c:cat>
                <c:val>
                  <c:numRef>
                    <c:extLst>
                      <c:ext uri="{02D57815-91ED-43cb-92C2-25804820EDAC}">
                        <c15:formulaRef>
                          <c15:sqref>'まとめ '!$B$7:$M$7</c15:sqref>
                        </c15:formulaRef>
                      </c:ext>
                    </c:extLst>
                    <c:numCache>
                      <c:formatCode>General</c:formatCode>
                      <c:ptCount val="12"/>
                    </c:numCache>
                  </c:numRef>
                </c:val>
                <c:extLst>
                  <c:ext xmlns:c16="http://schemas.microsoft.com/office/drawing/2014/chart" uri="{C3380CC4-5D6E-409C-BE32-E72D297353CC}">
                    <c16:uniqueId val="{00000003-BA52-4112-A2A8-695C98D480C1}"/>
                  </c:ext>
                </c:extLst>
              </c15:ser>
            </c15:filteredBarSeries>
          </c:ext>
        </c:extLst>
      </c:barChart>
      <c:catAx>
        <c:axId val="153671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1536717520"/>
        <c:crosses val="autoZero"/>
        <c:auto val="1"/>
        <c:lblAlgn val="ctr"/>
        <c:lblOffset val="100"/>
        <c:noMultiLvlLbl val="0"/>
      </c:catAx>
      <c:valAx>
        <c:axId val="1536717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53671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sz="2400"/>
              <a:t>自殺未遂者の性別</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3B-4118-9DCE-DB6C7C2BE6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3B-4118-9DCE-DB6C7C2BE6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3B-4118-9DCE-DB6C7C2BE64C}"/>
              </c:ext>
            </c:extLst>
          </c:dPt>
          <c:dLbls>
            <c:dLbl>
              <c:idx val="2"/>
              <c:delete val="1"/>
              <c:extLst>
                <c:ext xmlns:c15="http://schemas.microsoft.com/office/drawing/2012/chart" uri="{CE6537A1-D6FC-4f65-9D91-7224C49458BB}"/>
                <c:ext xmlns:c16="http://schemas.microsoft.com/office/drawing/2014/chart" uri="{C3380CC4-5D6E-409C-BE32-E72D297353CC}">
                  <c16:uniqueId val="{00000005-933B-4118-9DCE-DB6C7C2BE64C}"/>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'まとめ '!$A$43:$A$45</c:f>
              <c:strCache>
                <c:ptCount val="3"/>
                <c:pt idx="0">
                  <c:v>男</c:v>
                </c:pt>
                <c:pt idx="1">
                  <c:v>女</c:v>
                </c:pt>
                <c:pt idx="2">
                  <c:v>不詳</c:v>
                </c:pt>
              </c:strCache>
            </c:strRef>
          </c:cat>
          <c:val>
            <c:numRef>
              <c:f>'まとめ '!$E$43:$E$45</c:f>
              <c:numCache>
                <c:formatCode>General</c:formatCode>
                <c:ptCount val="3"/>
                <c:pt idx="0">
                  <c:v>410</c:v>
                </c:pt>
                <c:pt idx="1">
                  <c:v>868</c:v>
                </c:pt>
                <c:pt idx="2">
                  <c:v>1</c:v>
                </c:pt>
              </c:numCache>
            </c:numRef>
          </c:val>
          <c:extLst>
            <c:ext xmlns:c16="http://schemas.microsoft.com/office/drawing/2014/chart" uri="{C3380CC4-5D6E-409C-BE32-E72D297353CC}">
              <c16:uniqueId val="{00000006-933B-4118-9DCE-DB6C7C2BE64C}"/>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sz="2400" dirty="0"/>
              <a:t>相談者</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5B-44DB-9477-66D004E1B6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5B-44DB-9477-66D004E1B6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5B-44DB-9477-66D004E1B6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5B-44DB-9477-66D004E1B663}"/>
              </c:ext>
            </c:extLst>
          </c:dPt>
          <c:dLbls>
            <c:dLbl>
              <c:idx val="2"/>
              <c:layout>
                <c:manualLayout>
                  <c:x val="-0.14624548202719748"/>
                  <c:y val="0.1032438716126574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F5B-44DB-9477-66D004E1B663}"/>
                </c:ext>
              </c:extLst>
            </c:dLbl>
            <c:dLbl>
              <c:idx val="3"/>
              <c:layout>
                <c:manualLayout>
                  <c:x val="5.3210023275392405E-2"/>
                  <c:y val="0.1423252907723726"/>
                </c:manualLayout>
              </c:layout>
              <c:tx>
                <c:rich>
                  <a:bodyPr/>
                  <a:lstStyle/>
                  <a:p>
                    <a:fld id="{93812F4F-1D0C-48D6-A016-4F3B9D092D0D}" type="CATEGORYNAME">
                      <a:rPr lang="ja-JP" altLang="en-US"/>
                      <a:pPr/>
                      <a:t>[分類名]</a:t>
                    </a:fld>
                    <a:r>
                      <a:rPr lang="ja-JP" altLang="en-US" baseline="0"/>
                      <a:t>
</a:t>
                    </a:r>
                    <a:r>
                      <a:rPr lang="en-US" altLang="ja-JP" baseline="0"/>
                      <a:t>0.3%</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F5B-44DB-9477-66D004E1B66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'まとめ '!$A$29:$A$32</c:f>
              <c:strCache>
                <c:ptCount val="4"/>
                <c:pt idx="0">
                  <c:v>本人</c:v>
                </c:pt>
                <c:pt idx="1">
                  <c:v>家族</c:v>
                </c:pt>
                <c:pt idx="2">
                  <c:v>本人・家族</c:v>
                </c:pt>
                <c:pt idx="3">
                  <c:v>その他</c:v>
                </c:pt>
              </c:strCache>
            </c:strRef>
          </c:cat>
          <c:val>
            <c:numRef>
              <c:f>'まとめ '!$E$29:$E$32</c:f>
              <c:numCache>
                <c:formatCode>General</c:formatCode>
                <c:ptCount val="4"/>
                <c:pt idx="0">
                  <c:v>423</c:v>
                </c:pt>
                <c:pt idx="1">
                  <c:v>805</c:v>
                </c:pt>
                <c:pt idx="2">
                  <c:v>47</c:v>
                </c:pt>
                <c:pt idx="3">
                  <c:v>4</c:v>
                </c:pt>
              </c:numCache>
            </c:numRef>
          </c:val>
          <c:extLst>
            <c:ext xmlns:c16="http://schemas.microsoft.com/office/drawing/2014/chart" uri="{C3380CC4-5D6E-409C-BE32-E72D297353CC}">
              <c16:uniqueId val="{00000008-0F5B-44DB-9477-66D004E1B663}"/>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400" b="1" dirty="0"/>
              <a:t>自殺未遂者の年齢区分</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'!$A$54:$A$61</c:f>
              <c:strCache>
                <c:ptCount val="8"/>
                <c:pt idx="0">
                  <c:v>０～１９才</c:v>
                </c:pt>
                <c:pt idx="1">
                  <c:v>２０～２９才</c:v>
                </c:pt>
                <c:pt idx="2">
                  <c:v>３０～３９才</c:v>
                </c:pt>
                <c:pt idx="3">
                  <c:v>４０～４９才</c:v>
                </c:pt>
                <c:pt idx="4">
                  <c:v>５０～５９才</c:v>
                </c:pt>
                <c:pt idx="5">
                  <c:v>６０～６９才</c:v>
                </c:pt>
                <c:pt idx="6">
                  <c:v>７０～７９才</c:v>
                </c:pt>
                <c:pt idx="7">
                  <c:v>８０才以上</c:v>
                </c:pt>
              </c:strCache>
            </c:strRef>
          </c:cat>
          <c:val>
            <c:numRef>
              <c:f>'まとめ '!$E$54:$E$61</c:f>
              <c:numCache>
                <c:formatCode>General</c:formatCode>
                <c:ptCount val="8"/>
                <c:pt idx="0">
                  <c:v>154</c:v>
                </c:pt>
                <c:pt idx="1">
                  <c:v>359</c:v>
                </c:pt>
                <c:pt idx="2">
                  <c:v>231</c:v>
                </c:pt>
                <c:pt idx="3">
                  <c:v>209</c:v>
                </c:pt>
                <c:pt idx="4">
                  <c:v>144</c:v>
                </c:pt>
                <c:pt idx="5">
                  <c:v>72</c:v>
                </c:pt>
                <c:pt idx="6">
                  <c:v>68</c:v>
                </c:pt>
                <c:pt idx="7">
                  <c:v>42</c:v>
                </c:pt>
              </c:numCache>
            </c:numRef>
          </c:val>
          <c:extLst>
            <c:ext xmlns:c16="http://schemas.microsoft.com/office/drawing/2014/chart" uri="{C3380CC4-5D6E-409C-BE32-E72D297353CC}">
              <c16:uniqueId val="{00000000-048B-44F7-8E4E-9CB6AB0BEB8F}"/>
            </c:ext>
          </c:extLst>
        </c:ser>
        <c:dLbls>
          <c:showLegendKey val="0"/>
          <c:showVal val="0"/>
          <c:showCatName val="0"/>
          <c:showSerName val="0"/>
          <c:showPercent val="0"/>
          <c:showBubbleSize val="0"/>
        </c:dLbls>
        <c:gapWidth val="219"/>
        <c:overlap val="-27"/>
        <c:axId val="1045309184"/>
        <c:axId val="1045309600"/>
      </c:barChart>
      <c:catAx>
        <c:axId val="104530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45309600"/>
        <c:crosses val="autoZero"/>
        <c:auto val="1"/>
        <c:lblAlgn val="ctr"/>
        <c:lblOffset val="100"/>
        <c:noMultiLvlLbl val="0"/>
      </c:catAx>
      <c:valAx>
        <c:axId val="1045309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4530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'まとめ '!$O$60</c:f>
              <c:strCache>
                <c:ptCount val="1"/>
                <c:pt idx="0">
                  <c:v>H30 </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'!$N$61:$N$69</c:f>
              <c:strCache>
                <c:ptCount val="9"/>
                <c:pt idx="0">
                  <c:v>０～１９才</c:v>
                </c:pt>
                <c:pt idx="1">
                  <c:v>２０～２９才</c:v>
                </c:pt>
                <c:pt idx="2">
                  <c:v>３０～３９才</c:v>
                </c:pt>
                <c:pt idx="3">
                  <c:v>４０～４９才</c:v>
                </c:pt>
                <c:pt idx="4">
                  <c:v>５０～５９才</c:v>
                </c:pt>
                <c:pt idx="5">
                  <c:v>６０～６９才</c:v>
                </c:pt>
                <c:pt idx="6">
                  <c:v>７０～７９才</c:v>
                </c:pt>
                <c:pt idx="7">
                  <c:v>８０才以上</c:v>
                </c:pt>
                <c:pt idx="8">
                  <c:v>不明</c:v>
                </c:pt>
              </c:strCache>
            </c:strRef>
          </c:cat>
          <c:val>
            <c:numRef>
              <c:f>'まとめ '!$O$61:$O$69</c:f>
              <c:numCache>
                <c:formatCode>General</c:formatCode>
                <c:ptCount val="9"/>
                <c:pt idx="0">
                  <c:v>95</c:v>
                </c:pt>
                <c:pt idx="1">
                  <c:v>263</c:v>
                </c:pt>
                <c:pt idx="2">
                  <c:v>226</c:v>
                </c:pt>
                <c:pt idx="3">
                  <c:v>230</c:v>
                </c:pt>
                <c:pt idx="4">
                  <c:v>164</c:v>
                </c:pt>
                <c:pt idx="5">
                  <c:v>90</c:v>
                </c:pt>
                <c:pt idx="6">
                  <c:v>90</c:v>
                </c:pt>
                <c:pt idx="7">
                  <c:v>35</c:v>
                </c:pt>
                <c:pt idx="8">
                  <c:v>1</c:v>
                </c:pt>
              </c:numCache>
            </c:numRef>
          </c:val>
          <c:extLst>
            <c:ext xmlns:c16="http://schemas.microsoft.com/office/drawing/2014/chart" uri="{C3380CC4-5D6E-409C-BE32-E72D297353CC}">
              <c16:uniqueId val="{00000000-2F7F-424B-9C72-F07FFDB87446}"/>
            </c:ext>
          </c:extLst>
        </c:ser>
        <c:ser>
          <c:idx val="1"/>
          <c:order val="1"/>
          <c:tx>
            <c:strRef>
              <c:f>'まとめ '!$P$60</c:f>
              <c:strCache>
                <c:ptCount val="1"/>
                <c:pt idx="0">
                  <c:v>R1</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'!$N$61:$N$69</c:f>
              <c:strCache>
                <c:ptCount val="9"/>
                <c:pt idx="0">
                  <c:v>０～１９才</c:v>
                </c:pt>
                <c:pt idx="1">
                  <c:v>２０～２９才</c:v>
                </c:pt>
                <c:pt idx="2">
                  <c:v>３０～３９才</c:v>
                </c:pt>
                <c:pt idx="3">
                  <c:v>４０～４９才</c:v>
                </c:pt>
                <c:pt idx="4">
                  <c:v>５０～５９才</c:v>
                </c:pt>
                <c:pt idx="5">
                  <c:v>６０～６９才</c:v>
                </c:pt>
                <c:pt idx="6">
                  <c:v>７０～７９才</c:v>
                </c:pt>
                <c:pt idx="7">
                  <c:v>８０才以上</c:v>
                </c:pt>
                <c:pt idx="8">
                  <c:v>不明</c:v>
                </c:pt>
              </c:strCache>
            </c:strRef>
          </c:cat>
          <c:val>
            <c:numRef>
              <c:f>'まとめ '!$P$61:$P$69</c:f>
              <c:numCache>
                <c:formatCode>General</c:formatCode>
                <c:ptCount val="9"/>
                <c:pt idx="0">
                  <c:v>116</c:v>
                </c:pt>
                <c:pt idx="1">
                  <c:v>310</c:v>
                </c:pt>
                <c:pt idx="2">
                  <c:v>183</c:v>
                </c:pt>
                <c:pt idx="3">
                  <c:v>199</c:v>
                </c:pt>
                <c:pt idx="4">
                  <c:v>168</c:v>
                </c:pt>
                <c:pt idx="5">
                  <c:v>76</c:v>
                </c:pt>
                <c:pt idx="6">
                  <c:v>63</c:v>
                </c:pt>
                <c:pt idx="7">
                  <c:v>40</c:v>
                </c:pt>
                <c:pt idx="8">
                  <c:v>0</c:v>
                </c:pt>
              </c:numCache>
            </c:numRef>
          </c:val>
          <c:extLst>
            <c:ext xmlns:c16="http://schemas.microsoft.com/office/drawing/2014/chart" uri="{C3380CC4-5D6E-409C-BE32-E72D297353CC}">
              <c16:uniqueId val="{00000001-2F7F-424B-9C72-F07FFDB87446}"/>
            </c:ext>
          </c:extLst>
        </c:ser>
        <c:ser>
          <c:idx val="2"/>
          <c:order val="2"/>
          <c:tx>
            <c:strRef>
              <c:f>'まとめ '!$Q$60</c:f>
              <c:strCache>
                <c:ptCount val="1"/>
                <c:pt idx="0">
                  <c:v>R2</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'!$N$61:$N$69</c:f>
              <c:strCache>
                <c:ptCount val="9"/>
                <c:pt idx="0">
                  <c:v>０～１９才</c:v>
                </c:pt>
                <c:pt idx="1">
                  <c:v>２０～２９才</c:v>
                </c:pt>
                <c:pt idx="2">
                  <c:v>３０～３９才</c:v>
                </c:pt>
                <c:pt idx="3">
                  <c:v>４０～４９才</c:v>
                </c:pt>
                <c:pt idx="4">
                  <c:v>５０～５９才</c:v>
                </c:pt>
                <c:pt idx="5">
                  <c:v>６０～６９才</c:v>
                </c:pt>
                <c:pt idx="6">
                  <c:v>７０～７９才</c:v>
                </c:pt>
                <c:pt idx="7">
                  <c:v>８０才以上</c:v>
                </c:pt>
                <c:pt idx="8">
                  <c:v>不明</c:v>
                </c:pt>
              </c:strCache>
            </c:strRef>
          </c:cat>
          <c:val>
            <c:numRef>
              <c:f>'まとめ '!$Q$61:$Q$69</c:f>
              <c:numCache>
                <c:formatCode>General</c:formatCode>
                <c:ptCount val="9"/>
                <c:pt idx="0">
                  <c:v>154</c:v>
                </c:pt>
                <c:pt idx="1">
                  <c:v>359</c:v>
                </c:pt>
                <c:pt idx="2">
                  <c:v>231</c:v>
                </c:pt>
                <c:pt idx="3">
                  <c:v>209</c:v>
                </c:pt>
                <c:pt idx="4">
                  <c:v>144</c:v>
                </c:pt>
                <c:pt idx="5">
                  <c:v>72</c:v>
                </c:pt>
                <c:pt idx="6">
                  <c:v>68</c:v>
                </c:pt>
                <c:pt idx="7">
                  <c:v>42</c:v>
                </c:pt>
                <c:pt idx="8">
                  <c:v>0</c:v>
                </c:pt>
              </c:numCache>
            </c:numRef>
          </c:val>
          <c:extLst>
            <c:ext xmlns:c16="http://schemas.microsoft.com/office/drawing/2014/chart" uri="{C3380CC4-5D6E-409C-BE32-E72D297353CC}">
              <c16:uniqueId val="{00000002-2F7F-424B-9C72-F07FFDB87446}"/>
            </c:ext>
          </c:extLst>
        </c:ser>
        <c:dLbls>
          <c:showLegendKey val="0"/>
          <c:showVal val="0"/>
          <c:showCatName val="0"/>
          <c:showSerName val="0"/>
          <c:showPercent val="0"/>
          <c:showBubbleSize val="0"/>
        </c:dLbls>
        <c:gapWidth val="219"/>
        <c:overlap val="-27"/>
        <c:axId val="538270527"/>
        <c:axId val="538272607"/>
      </c:barChart>
      <c:catAx>
        <c:axId val="538270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38272607"/>
        <c:crosses val="autoZero"/>
        <c:auto val="1"/>
        <c:lblAlgn val="ctr"/>
        <c:lblOffset val="100"/>
        <c:noMultiLvlLbl val="0"/>
      </c:catAx>
      <c:valAx>
        <c:axId val="5382726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38270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'!$N$80:$N$88</c:f>
              <c:strCache>
                <c:ptCount val="9"/>
                <c:pt idx="0">
                  <c:v>不明</c:v>
                </c:pt>
                <c:pt idx="1">
                  <c:v>その他（未遂行為無し）</c:v>
                </c:pt>
                <c:pt idx="2">
                  <c:v>その他</c:v>
                </c:pt>
                <c:pt idx="3">
                  <c:v>有機溶剤吸引</c:v>
                </c:pt>
                <c:pt idx="4">
                  <c:v>練炭</c:v>
                </c:pt>
                <c:pt idx="5">
                  <c:v>首つり</c:v>
                </c:pt>
                <c:pt idx="6">
                  <c:v>飛び降り</c:v>
                </c:pt>
                <c:pt idx="7">
                  <c:v>刃物</c:v>
                </c:pt>
                <c:pt idx="8">
                  <c:v>過量服薬</c:v>
                </c:pt>
              </c:strCache>
            </c:strRef>
          </c:cat>
          <c:val>
            <c:numRef>
              <c:f>'まとめ '!$R$80:$R$88</c:f>
              <c:numCache>
                <c:formatCode>General</c:formatCode>
                <c:ptCount val="9"/>
                <c:pt idx="0">
                  <c:v>6</c:v>
                </c:pt>
                <c:pt idx="1">
                  <c:v>257</c:v>
                </c:pt>
                <c:pt idx="2">
                  <c:v>99</c:v>
                </c:pt>
                <c:pt idx="3">
                  <c:v>5</c:v>
                </c:pt>
                <c:pt idx="4">
                  <c:v>13</c:v>
                </c:pt>
                <c:pt idx="5">
                  <c:v>106</c:v>
                </c:pt>
                <c:pt idx="6">
                  <c:v>118</c:v>
                </c:pt>
                <c:pt idx="7">
                  <c:v>313</c:v>
                </c:pt>
                <c:pt idx="8">
                  <c:v>417</c:v>
                </c:pt>
              </c:numCache>
            </c:numRef>
          </c:val>
          <c:extLst>
            <c:ext xmlns:c16="http://schemas.microsoft.com/office/drawing/2014/chart" uri="{C3380CC4-5D6E-409C-BE32-E72D297353CC}">
              <c16:uniqueId val="{00000000-833D-4676-B0AE-B932FF5517AD}"/>
            </c:ext>
          </c:extLst>
        </c:ser>
        <c:dLbls>
          <c:showLegendKey val="0"/>
          <c:showVal val="0"/>
          <c:showCatName val="0"/>
          <c:showSerName val="0"/>
          <c:showPercent val="0"/>
          <c:showBubbleSize val="0"/>
        </c:dLbls>
        <c:gapWidth val="182"/>
        <c:axId val="1042924736"/>
        <c:axId val="1042929728"/>
      </c:barChart>
      <c:catAx>
        <c:axId val="1042924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42929728"/>
        <c:crosses val="autoZero"/>
        <c:auto val="1"/>
        <c:lblAlgn val="ctr"/>
        <c:lblOffset val="100"/>
        <c:noMultiLvlLbl val="0"/>
      </c:catAx>
      <c:valAx>
        <c:axId val="1042929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42924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'!$O$94:$O$101</c:f>
              <c:strCache>
                <c:ptCount val="8"/>
                <c:pt idx="0">
                  <c:v>不詳</c:v>
                </c:pt>
                <c:pt idx="1">
                  <c:v>その他</c:v>
                </c:pt>
                <c:pt idx="2">
                  <c:v>学校問題(いじめ・不登校等)</c:v>
                </c:pt>
                <c:pt idx="3">
                  <c:v>男女問題</c:v>
                </c:pt>
                <c:pt idx="4">
                  <c:v>勤務問題(労働環境・失業等)</c:v>
                </c:pt>
                <c:pt idx="5">
                  <c:v>経済・生活問題(多重債務等)</c:v>
                </c:pt>
                <c:pt idx="6">
                  <c:v>健康問題(精神疾患・身体疾患等)</c:v>
                </c:pt>
                <c:pt idx="7">
                  <c:v>家庭問題(虐待・ＤＶ・介護等)　　</c:v>
                </c:pt>
              </c:strCache>
            </c:strRef>
          </c:cat>
          <c:val>
            <c:numRef>
              <c:f>'まとめ '!$S$94:$S$101</c:f>
              <c:numCache>
                <c:formatCode>General</c:formatCode>
                <c:ptCount val="8"/>
                <c:pt idx="0">
                  <c:v>119</c:v>
                </c:pt>
                <c:pt idx="1">
                  <c:v>136</c:v>
                </c:pt>
                <c:pt idx="2">
                  <c:v>44</c:v>
                </c:pt>
                <c:pt idx="3">
                  <c:v>163</c:v>
                </c:pt>
                <c:pt idx="4">
                  <c:v>121</c:v>
                </c:pt>
                <c:pt idx="5">
                  <c:v>117</c:v>
                </c:pt>
                <c:pt idx="6">
                  <c:v>511</c:v>
                </c:pt>
                <c:pt idx="7">
                  <c:v>298</c:v>
                </c:pt>
              </c:numCache>
            </c:numRef>
          </c:val>
          <c:extLst>
            <c:ext xmlns:c16="http://schemas.microsoft.com/office/drawing/2014/chart" uri="{C3380CC4-5D6E-409C-BE32-E72D297353CC}">
              <c16:uniqueId val="{00000000-98C8-4B05-946B-4AE92D9B40A6}"/>
            </c:ext>
          </c:extLst>
        </c:ser>
        <c:dLbls>
          <c:showLegendKey val="0"/>
          <c:showVal val="0"/>
          <c:showCatName val="0"/>
          <c:showSerName val="0"/>
          <c:showPercent val="0"/>
          <c:showBubbleSize val="0"/>
        </c:dLbls>
        <c:gapWidth val="182"/>
        <c:axId val="1032074752"/>
        <c:axId val="1042396816"/>
      </c:barChart>
      <c:catAx>
        <c:axId val="1032074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42396816"/>
        <c:crosses val="autoZero"/>
        <c:auto val="1"/>
        <c:lblAlgn val="ctr"/>
        <c:lblOffset val="100"/>
        <c:noMultiLvlLbl val="0"/>
      </c:catAx>
      <c:valAx>
        <c:axId val="1042396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2074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800" b="1" dirty="0"/>
              <a:t>支援状況（</a:t>
            </a:r>
            <a:r>
              <a:rPr lang="en-US" altLang="ja-JP" sz="1800" b="1" dirty="0"/>
              <a:t>R3</a:t>
            </a:r>
            <a:r>
              <a:rPr lang="ja-JP" altLang="en-US" sz="1800" b="1" dirty="0"/>
              <a:t>年</a:t>
            </a:r>
            <a:r>
              <a:rPr lang="en-US" altLang="ja-JP" sz="1800" b="1" dirty="0"/>
              <a:t>3</a:t>
            </a:r>
            <a:r>
              <a:rPr lang="ja-JP" altLang="en-US" sz="1800" b="1" dirty="0"/>
              <a:t>月末時点）</a:t>
            </a:r>
            <a:endParaRPr lang="ja-JP" sz="1800" b="1"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43-4FD0-BB31-9048E06357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43-4FD0-BB31-9048E06357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43-4FD0-BB31-9048E0635767}"/>
              </c:ext>
            </c:extLst>
          </c:dPt>
          <c:dLbls>
            <c:dLbl>
              <c:idx val="0"/>
              <c:layout>
                <c:manualLayout>
                  <c:x val="-0.1389431981379686"/>
                  <c:y val="0.11651973292755595"/>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5876FB58-787C-4A3D-9688-4515A2997E68}" type="CATEGORYNAME">
                      <a:rPr lang="ja-JP" altLang="en-US" smtClean="0"/>
                      <a:pPr>
                        <a:defRPr sz="1400"/>
                      </a:pPr>
                      <a:t>[分類名]</a:t>
                    </a:fld>
                    <a:r>
                      <a:rPr lang="ja-JP" altLang="en-US" baseline="0" dirty="0"/>
                      <a:t>　 </a:t>
                    </a:r>
                    <a:r>
                      <a:rPr lang="en-US" altLang="ja-JP" baseline="0" dirty="0"/>
                      <a:t>0.3%</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30188679245283018"/>
                      <c:h val="0.11563660595546185"/>
                    </c:manualLayout>
                  </c15:layout>
                  <c15:dlblFieldTable/>
                  <c15:showDataLabelsRange val="0"/>
                </c:ext>
                <c:ext xmlns:c16="http://schemas.microsoft.com/office/drawing/2014/chart" uri="{C3380CC4-5D6E-409C-BE32-E72D297353CC}">
                  <c16:uniqueId val="{00000001-2743-4FD0-BB31-9048E0635767}"/>
                </c:ext>
              </c:extLst>
            </c:dLbl>
            <c:dLbl>
              <c:idx val="1"/>
              <c:layout>
                <c:manualLayout>
                  <c:x val="-3.7593415209891318E-2"/>
                  <c:y val="0.14337306794983962"/>
                </c:manualLayout>
              </c:layout>
              <c:tx>
                <c:rich>
                  <a:bodyPr/>
                  <a:lstStyle/>
                  <a:p>
                    <a:fld id="{09A27613-0FCD-4873-B0BA-0C3CDFA7D26B}" type="CATEGORYNAME">
                      <a:rPr lang="ja-JP" altLang="en-US" smtClean="0"/>
                      <a:pPr/>
                      <a:t>[分類名]</a:t>
                    </a:fld>
                    <a:r>
                      <a:rPr lang="ja-JP" altLang="en-US" baseline="0" dirty="0"/>
                      <a:t> </a:t>
                    </a:r>
                    <a:fld id="{01D4A86F-6188-4FB5-97A3-6726E89DBA50}" type="PERCENTAGE">
                      <a:rPr lang="en-US" altLang="ja-JP" baseline="0"/>
                      <a:pPr/>
                      <a:t>[パーセンテージ]</a:t>
                    </a:fld>
                    <a:endParaRPr lang="ja-JP" alt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1968553459119497"/>
                      <c:h val="0.11055768683924282"/>
                    </c:manualLayout>
                  </c15:layout>
                  <c15:dlblFieldTable/>
                  <c15:showDataLabelsRange val="0"/>
                </c:ext>
                <c:ext xmlns:c16="http://schemas.microsoft.com/office/drawing/2014/chart" uri="{C3380CC4-5D6E-409C-BE32-E72D297353CC}">
                  <c16:uniqueId val="{00000003-2743-4FD0-BB31-9048E0635767}"/>
                </c:ext>
              </c:extLst>
            </c:dLbl>
            <c:dLbl>
              <c:idx val="2"/>
              <c:layout>
                <c:manualLayout>
                  <c:x val="0.23574605061159809"/>
                  <c:y val="-0.12371864286119882"/>
                </c:manualLayout>
              </c:layout>
              <c:tx>
                <c:rich>
                  <a:bodyPr/>
                  <a:lstStyle/>
                  <a:p>
                    <a:fld id="{CF5CE466-A56C-4AC7-8F89-23CBBCF14D0D}" type="CATEGORYNAME">
                      <a:rPr lang="ja-JP" altLang="en-US" smtClean="0"/>
                      <a:pPr/>
                      <a:t>[分類名]</a:t>
                    </a:fld>
                    <a:r>
                      <a:rPr lang="ja-JP" altLang="en-US" baseline="0" dirty="0"/>
                      <a:t>　</a:t>
                    </a:r>
                    <a:fld id="{D189EA46-EB5A-47D9-A537-CE6E29363EF8}" type="PERCENTAGE">
                      <a:rPr lang="en-US" altLang="ja-JP" baseline="0" smtClean="0"/>
                      <a:pPr/>
                      <a:t>[パーセンテージ]</a:t>
                    </a:fld>
                    <a:endParaRPr lang="ja-JP" alt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35534591194968551"/>
                      <c:h val="9.5994377329200437E-2"/>
                    </c:manualLayout>
                  </c15:layout>
                  <c15:dlblFieldTable/>
                  <c15:showDataLabelsRange val="0"/>
                </c:ext>
                <c:ext xmlns:c16="http://schemas.microsoft.com/office/drawing/2014/chart" uri="{C3380CC4-5D6E-409C-BE32-E72D297353CC}">
                  <c16:uniqueId val="{00000005-2743-4FD0-BB31-9048E06357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'まとめ '!$A$108:$A$110</c:f>
              <c:strCache>
                <c:ptCount val="3"/>
                <c:pt idx="0">
                  <c:v>受理・連絡中</c:v>
                </c:pt>
                <c:pt idx="1">
                  <c:v>支援継続</c:v>
                </c:pt>
                <c:pt idx="2">
                  <c:v>支援終了</c:v>
                </c:pt>
              </c:strCache>
            </c:strRef>
          </c:cat>
          <c:val>
            <c:numRef>
              <c:f>'まとめ '!$E$108:$E$110</c:f>
              <c:numCache>
                <c:formatCode>General</c:formatCode>
                <c:ptCount val="3"/>
                <c:pt idx="0">
                  <c:v>4</c:v>
                </c:pt>
                <c:pt idx="1">
                  <c:v>272</c:v>
                </c:pt>
                <c:pt idx="2">
                  <c:v>1003</c:v>
                </c:pt>
              </c:numCache>
            </c:numRef>
          </c:val>
          <c:extLst>
            <c:ext xmlns:c16="http://schemas.microsoft.com/office/drawing/2014/chart" uri="{C3380CC4-5D6E-409C-BE32-E72D297353CC}">
              <c16:uniqueId val="{00000006-2743-4FD0-BB31-9048E0635767}"/>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800" b="1" dirty="0"/>
              <a:t>支援終了の内訳</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'!$N$138:$N$145</c:f>
              <c:strCache>
                <c:ptCount val="8"/>
                <c:pt idx="0">
                  <c:v>その他</c:v>
                </c:pt>
                <c:pt idx="1">
                  <c:v>新たに受理番号を取得</c:v>
                </c:pt>
                <c:pt idx="2">
                  <c:v>対象者等相談者の転居</c:v>
                </c:pt>
                <c:pt idx="3">
                  <c:v>対象者の死亡（自殺以外）</c:v>
                </c:pt>
                <c:pt idx="4">
                  <c:v>対象者の死亡（自殺）</c:v>
                </c:pt>
                <c:pt idx="5">
                  <c:v>相談拒否（終了希望など）</c:v>
                </c:pt>
                <c:pt idx="6">
                  <c:v>連絡とれず</c:v>
                </c:pt>
                <c:pt idx="7">
                  <c:v>相談支援の必要性がなくなる</c:v>
                </c:pt>
              </c:strCache>
            </c:strRef>
          </c:cat>
          <c:val>
            <c:numRef>
              <c:f>'まとめ '!$S$138:$S$145</c:f>
              <c:numCache>
                <c:formatCode>General</c:formatCode>
                <c:ptCount val="8"/>
                <c:pt idx="0">
                  <c:v>8</c:v>
                </c:pt>
                <c:pt idx="1">
                  <c:v>10</c:v>
                </c:pt>
                <c:pt idx="2">
                  <c:v>14</c:v>
                </c:pt>
                <c:pt idx="3">
                  <c:v>8</c:v>
                </c:pt>
                <c:pt idx="4">
                  <c:v>11</c:v>
                </c:pt>
                <c:pt idx="5">
                  <c:v>122</c:v>
                </c:pt>
                <c:pt idx="6">
                  <c:v>114</c:v>
                </c:pt>
                <c:pt idx="7">
                  <c:v>716</c:v>
                </c:pt>
              </c:numCache>
            </c:numRef>
          </c:val>
          <c:extLst>
            <c:ext xmlns:c16="http://schemas.microsoft.com/office/drawing/2014/chart" uri="{C3380CC4-5D6E-409C-BE32-E72D297353CC}">
              <c16:uniqueId val="{00000000-9B3F-47A7-9A12-0BC199D6096C}"/>
            </c:ext>
          </c:extLst>
        </c:ser>
        <c:dLbls>
          <c:showLegendKey val="0"/>
          <c:showVal val="0"/>
          <c:showCatName val="0"/>
          <c:showSerName val="0"/>
          <c:showPercent val="0"/>
          <c:showBubbleSize val="0"/>
        </c:dLbls>
        <c:gapWidth val="182"/>
        <c:axId val="808271488"/>
        <c:axId val="804587088"/>
      </c:barChart>
      <c:catAx>
        <c:axId val="808271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804587088"/>
        <c:crosses val="autoZero"/>
        <c:auto val="1"/>
        <c:lblAlgn val="ctr"/>
        <c:lblOffset val="100"/>
        <c:noMultiLvlLbl val="0"/>
      </c:catAx>
      <c:valAx>
        <c:axId val="804587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08271488"/>
        <c:crosses val="autoZero"/>
        <c:crossBetween val="between"/>
        <c:majorUnit val="2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0.76821</cdr:x>
      <cdr:y>0.08158</cdr:y>
    </cdr:from>
    <cdr:to>
      <cdr:x>1</cdr:x>
      <cdr:y>0.14959</cdr:y>
    </cdr:to>
    <cdr:sp macro="" textlink="">
      <cdr:nvSpPr>
        <cdr:cNvPr id="2" name="テキスト ボックス 8"/>
        <cdr:cNvSpPr txBox="1"/>
      </cdr:nvSpPr>
      <cdr:spPr>
        <a:xfrm xmlns:a="http://schemas.openxmlformats.org/drawingml/2006/main">
          <a:off x="3102493" y="369244"/>
          <a:ext cx="936107" cy="30781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sz="1400" dirty="0"/>
            <a:t>N=1279</a:t>
          </a:r>
          <a:endParaRPr kumimoji="1" lang="ja-JP" alt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575" cy="498475"/>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31" tIns="45716" rIns="91431" bIns="45716" rtlCol="0"/>
          <a:lstStyle>
            <a:lvl1pPr algn="r">
              <a:defRPr sz="1200"/>
            </a:lvl1pPr>
          </a:lstStyle>
          <a:p>
            <a:fld id="{D879D2E3-9CBE-45E4-865F-AC37932345C6}" type="datetimeFigureOut">
              <a:rPr kumimoji="1" lang="ja-JP" altLang="en-US" smtClean="0"/>
              <a:t>2021/11/26</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1" tIns="45716" rIns="91431"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5" cy="498475"/>
          </a:xfrm>
          <a:prstGeom prst="rect">
            <a:avLst/>
          </a:prstGeom>
        </p:spPr>
        <p:txBody>
          <a:bodyPr vert="horz" lIns="91431" tIns="45716" rIns="91431" bIns="45716" rtlCol="0" anchor="b"/>
          <a:lstStyle>
            <a:lvl1pPr algn="r">
              <a:defRPr sz="1200"/>
            </a:lvl1pPr>
          </a:lstStyle>
          <a:p>
            <a:fld id="{492413AA-7105-4D1E-9B48-E854A786C523}" type="slidenum">
              <a:rPr kumimoji="1" lang="ja-JP" altLang="en-US" smtClean="0"/>
              <a:t>‹#›</a:t>
            </a:fld>
            <a:endParaRPr kumimoji="1" lang="ja-JP" altLang="en-US"/>
          </a:p>
        </p:txBody>
      </p:sp>
    </p:spTree>
    <p:extLst>
      <p:ext uri="{BB962C8B-B14F-4D97-AF65-F5344CB8AC3E}">
        <p14:creationId xmlns:p14="http://schemas.microsoft.com/office/powerpoint/2010/main" val="263928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31" tIns="45716" rIns="91431" bIns="45716" rtlCol="0"/>
          <a:lstStyle>
            <a:lvl1pPr algn="r">
              <a:defRPr sz="1200"/>
            </a:lvl1pPr>
          </a:lstStyle>
          <a:p>
            <a:fld id="{53901BFD-DE27-4E0A-83EC-2AACBEDC02E4}" type="datetimeFigureOut">
              <a:rPr kumimoji="1" lang="ja-JP" altLang="en-US" smtClean="0"/>
              <a:t>2021/11/26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1" tIns="45716" rIns="91431" bIns="45716" rtlCol="0" anchor="ctr"/>
          <a:lstStyle/>
          <a:p>
            <a:endParaRPr lang="ja-JP" altLang="en-US"/>
          </a:p>
        </p:txBody>
      </p:sp>
      <p:sp>
        <p:nvSpPr>
          <p:cNvPr id="5" name="ノート プレースホルダー 4"/>
          <p:cNvSpPr>
            <a:spLocks noGrp="1"/>
          </p:cNvSpPr>
          <p:nvPr>
            <p:ph type="body" sz="quarter" idx="3"/>
          </p:nvPr>
        </p:nvSpPr>
        <p:spPr>
          <a:xfrm>
            <a:off x="681040" y="4721227"/>
            <a:ext cx="5445125" cy="4471988"/>
          </a:xfrm>
          <a:prstGeom prst="rect">
            <a:avLst/>
          </a:prstGeom>
        </p:spPr>
        <p:txBody>
          <a:bodyPr vert="horz" lIns="91431" tIns="45716" rIns="91431"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5"/>
            <a:ext cx="2949575" cy="496887"/>
          </a:xfrm>
          <a:prstGeom prst="rect">
            <a:avLst/>
          </a:prstGeom>
        </p:spPr>
        <p:txBody>
          <a:bodyPr vert="horz" lIns="91431" tIns="45716" rIns="91431"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6887"/>
          </a:xfrm>
          <a:prstGeom prst="rect">
            <a:avLst/>
          </a:prstGeom>
        </p:spPr>
        <p:txBody>
          <a:bodyPr vert="horz" lIns="91431" tIns="45716" rIns="91431" bIns="45716" rtlCol="0" anchor="b"/>
          <a:lstStyle>
            <a:lvl1pPr algn="r">
              <a:defRPr sz="1200"/>
            </a:lvl1pPr>
          </a:lstStyle>
          <a:p>
            <a:fld id="{ECCC5FBE-C163-4CCA-B095-D316882A0E0D}" type="slidenum">
              <a:rPr kumimoji="1" lang="ja-JP" altLang="en-US" smtClean="0"/>
              <a:t>‹#›</a:t>
            </a:fld>
            <a:endParaRPr kumimoji="1" lang="ja-JP" altLang="en-US"/>
          </a:p>
        </p:txBody>
      </p:sp>
    </p:spTree>
    <p:extLst>
      <p:ext uri="{BB962C8B-B14F-4D97-AF65-F5344CB8AC3E}">
        <p14:creationId xmlns:p14="http://schemas.microsoft.com/office/powerpoint/2010/main" val="30129398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自殺未遂者相談支援事業の全体像をご説明します。</a:t>
            </a:r>
            <a:endParaRPr kumimoji="1" lang="en-US" altLang="ja-JP" dirty="0"/>
          </a:p>
          <a:p>
            <a:endParaRPr lang="en-US" altLang="ja-JP" dirty="0"/>
          </a:p>
          <a:p>
            <a:r>
              <a:rPr kumimoji="1" lang="ja-JP" altLang="en-US" dirty="0"/>
              <a:t>目的は・・・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内容は・・</a:t>
            </a:r>
            <a:r>
              <a:rPr lang="ja-JP" altLang="ja-JP" sz="1200" b="1" dirty="0">
                <a:solidFill>
                  <a:prstClr val="black"/>
                </a:solidFill>
                <a:latin typeface="+mn-lt"/>
                <a:ea typeface="+mn-ea"/>
              </a:rPr>
              <a:t>保健所</a:t>
            </a:r>
            <a:r>
              <a:rPr lang="ja-JP" altLang="en-US" sz="1200" b="1" dirty="0">
                <a:solidFill>
                  <a:prstClr val="black"/>
                </a:solidFill>
                <a:latin typeface="+mn-lt"/>
                <a:ea typeface="+mn-ea"/>
              </a:rPr>
              <a:t>など行政が</a:t>
            </a:r>
            <a:r>
              <a:rPr lang="ja-JP" altLang="ja-JP" sz="1200" b="1" dirty="0">
                <a:solidFill>
                  <a:prstClr val="black"/>
                </a:solidFill>
                <a:latin typeface="+mn-lt"/>
                <a:ea typeface="+mn-ea"/>
              </a:rPr>
              <a:t>、警察署から情報提供を</a:t>
            </a:r>
            <a:r>
              <a:rPr lang="ja-JP" altLang="en-US" sz="1200" b="1" dirty="0">
                <a:solidFill>
                  <a:prstClr val="black"/>
                </a:solidFill>
                <a:latin typeface="+mn-lt"/>
                <a:ea typeface="+mn-ea"/>
              </a:rPr>
              <a:t>受けた</a:t>
            </a:r>
            <a:r>
              <a:rPr lang="ja-JP" altLang="ja-JP" sz="1200" b="1" dirty="0">
                <a:solidFill>
                  <a:prstClr val="black"/>
                </a:solidFill>
                <a:latin typeface="+mn-lt"/>
                <a:ea typeface="+mn-ea"/>
              </a:rPr>
              <a:t>相談を希望する</a:t>
            </a:r>
            <a:r>
              <a:rPr lang="ja-JP" altLang="en-US" sz="1200" b="1" dirty="0">
                <a:solidFill>
                  <a:prstClr val="black"/>
                </a:solidFill>
                <a:latin typeface="+mn-lt"/>
                <a:ea typeface="+mn-ea"/>
              </a:rPr>
              <a:t>本人・家族に対して、関係機関と連携し相談支援を行うこととしています。</a:t>
            </a:r>
            <a:endParaRPr lang="en-US" altLang="ja-JP" sz="1200" b="1" dirty="0">
              <a:solidFill>
                <a:prstClr val="black"/>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n-lt"/>
                <a:ea typeface="+mn-ea"/>
                <a:cs typeface="Meiryo UI" panose="020B0604030504040204" pitchFamily="50" charset="-128"/>
              </a:rPr>
              <a:t>実施主体は、大阪市・堺市の政令市と中核市、政令市、中核市以外の市町村の対象者については、各市町村の管轄する大阪府の保健所が実施しています。</a:t>
            </a:r>
            <a:endParaRPr lang="en-US" altLang="ja-JP" sz="1200" b="1" dirty="0">
              <a:solidFill>
                <a:prstClr val="black"/>
              </a:solidFill>
              <a:latin typeface="+mn-lt"/>
              <a:ea typeface="+mn-ea"/>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n-lt"/>
                <a:ea typeface="+mn-ea"/>
                <a:cs typeface="Meiryo UI" panose="020B0604030504040204" pitchFamily="50" charset="-128"/>
              </a:rPr>
              <a:t>オール大阪で実施しています。</a:t>
            </a:r>
            <a:endParaRPr lang="en-US" altLang="ja-JP" sz="1200" b="1" dirty="0">
              <a:solidFill>
                <a:prstClr val="black"/>
              </a:solidFill>
              <a:latin typeface="+mn-lt"/>
              <a:ea typeface="+mn-ea"/>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Tree>
    <p:extLst>
      <p:ext uri="{BB962C8B-B14F-4D97-AF65-F5344CB8AC3E}">
        <p14:creationId xmlns:p14="http://schemas.microsoft.com/office/powerpoint/2010/main" val="419338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ここからは、本事業の実績を報告します。</a:t>
            </a:r>
            <a:endParaRPr kumimoji="1" lang="en-US" altLang="ja-JP" dirty="0"/>
          </a:p>
          <a:p>
            <a:endParaRPr lang="en-US" altLang="ja-JP" dirty="0"/>
          </a:p>
          <a:p>
            <a:r>
              <a:rPr lang="ja-JP" altLang="en-US" dirty="0"/>
              <a:t>警察から、</a:t>
            </a:r>
            <a:r>
              <a:rPr kumimoji="1" lang="ja-JP" altLang="en-US" dirty="0"/>
              <a:t>支援対象事案情報提供を受理した件数は、オール大阪で開始となった翌年度の平成</a:t>
            </a:r>
            <a:r>
              <a:rPr kumimoji="1" lang="en-US" altLang="ja-JP" dirty="0"/>
              <a:t>25</a:t>
            </a:r>
            <a:r>
              <a:rPr kumimoji="1" lang="ja-JP" altLang="en-US" dirty="0"/>
              <a:t>年度より大きく増加し、ここ数年は、合計１０００以上の情報提供を受けています。</a:t>
            </a:r>
            <a:endParaRPr kumimoji="1" lang="en-US" altLang="ja-JP" dirty="0"/>
          </a:p>
          <a:p>
            <a:r>
              <a:rPr lang="ja-JP" altLang="en-US" dirty="0"/>
              <a:t>令和２年度は、オール大阪で１２７９件の情報提供があり、総支援数は、政令市以外の大阪府保健所と中核市だけの数ですが６５９８件となっています。</a:t>
            </a:r>
            <a:endParaRPr lang="en-US" altLang="ja-JP" dirty="0"/>
          </a:p>
          <a:p>
            <a:endParaRPr kumimoji="1" lang="en-US" altLang="ja-JP" dirty="0"/>
          </a:p>
          <a:p>
            <a:r>
              <a:rPr lang="ja-JP" altLang="en-US" dirty="0"/>
              <a:t>大阪府府警全体で、取り扱った自殺未遂案件については、正確な数は非公表であるためお伝え出来ませんが、全体の自殺未遂案件のうち、情報提供があったのは、近年大体</a:t>
            </a:r>
            <a:r>
              <a:rPr lang="en-US" altLang="ja-JP" dirty="0"/>
              <a:t>4</a:t>
            </a:r>
            <a:r>
              <a:rPr lang="ja-JP" altLang="en-US" dirty="0"/>
              <a:t>割台となっています。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ECCC5FBE-C163-4CCA-B095-D316882A0E0D}" type="slidenum">
              <a:rPr kumimoji="1" lang="ja-JP" altLang="en-US" smtClean="0"/>
              <a:t>2</a:t>
            </a:fld>
            <a:endParaRPr kumimoji="1" lang="ja-JP" altLang="en-US"/>
          </a:p>
        </p:txBody>
      </p:sp>
    </p:spTree>
    <p:extLst>
      <p:ext uri="{BB962C8B-B14F-4D97-AF65-F5344CB8AC3E}">
        <p14:creationId xmlns:p14="http://schemas.microsoft.com/office/powerpoint/2010/main" val="87476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2</a:t>
            </a:r>
            <a:r>
              <a:rPr kumimoji="1" lang="ja-JP" altLang="en-US" dirty="0"/>
              <a:t>年度の相談の概要ですが、</a:t>
            </a:r>
            <a:endParaRPr kumimoji="1" lang="en-US" altLang="ja-JP" dirty="0"/>
          </a:p>
          <a:p>
            <a:r>
              <a:rPr lang="ja-JP" altLang="en-US" dirty="0"/>
              <a:t>相談者は、家族が</a:t>
            </a:r>
            <a:r>
              <a:rPr lang="en-US" altLang="ja-JP" dirty="0"/>
              <a:t>63</a:t>
            </a:r>
            <a:r>
              <a:rPr lang="ja-JP" altLang="en-US" dirty="0"/>
              <a:t>％、本人が</a:t>
            </a:r>
            <a:r>
              <a:rPr lang="en-US" altLang="ja-JP" dirty="0"/>
              <a:t>33</a:t>
            </a:r>
            <a:r>
              <a:rPr lang="ja-JP" altLang="en-US" dirty="0"/>
              <a:t>％で家族の方が多く、</a:t>
            </a:r>
            <a:endParaRPr lang="en-US" altLang="ja-JP" dirty="0"/>
          </a:p>
          <a:p>
            <a:endParaRPr kumimoji="1" lang="en-US" altLang="ja-JP" dirty="0"/>
          </a:p>
          <a:p>
            <a:r>
              <a:rPr lang="ja-JP" altLang="en-US" dirty="0"/>
              <a:t>自殺未遂者の性別は女性が</a:t>
            </a:r>
            <a:r>
              <a:rPr lang="en-US" altLang="ja-JP" dirty="0"/>
              <a:t>68</a:t>
            </a:r>
            <a:r>
              <a:rPr lang="ja-JP" altLang="en-US" dirty="0"/>
              <a:t>％と男性より多いです。</a:t>
            </a:r>
            <a:endParaRPr kumimoji="1" lang="ja-JP" altLang="en-US" dirty="0"/>
          </a:p>
        </p:txBody>
      </p:sp>
      <p:sp>
        <p:nvSpPr>
          <p:cNvPr id="4" name="スライド番号プレースホルダー 3"/>
          <p:cNvSpPr>
            <a:spLocks noGrp="1"/>
          </p:cNvSpPr>
          <p:nvPr>
            <p:ph type="sldNum" sz="quarter" idx="5"/>
          </p:nvPr>
        </p:nvSpPr>
        <p:spPr/>
        <p:txBody>
          <a:bodyPr/>
          <a:lstStyle/>
          <a:p>
            <a:fld id="{ECCC5FBE-C163-4CCA-B095-D316882A0E0D}" type="slidenum">
              <a:rPr kumimoji="1" lang="ja-JP" altLang="en-US" smtClean="0"/>
              <a:t>3</a:t>
            </a:fld>
            <a:endParaRPr kumimoji="1" lang="ja-JP" altLang="en-US"/>
          </a:p>
        </p:txBody>
      </p:sp>
    </p:spTree>
    <p:extLst>
      <p:ext uri="{BB962C8B-B14F-4D97-AF65-F5344CB8AC3E}">
        <p14:creationId xmlns:p14="http://schemas.microsoft.com/office/powerpoint/2010/main" val="212354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自殺未遂者の年齢は、</a:t>
            </a:r>
            <a:r>
              <a:rPr kumimoji="1" lang="en-US" altLang="ja-JP" dirty="0"/>
              <a:t>20</a:t>
            </a:r>
            <a:r>
              <a:rPr kumimoji="1" lang="ja-JP" altLang="en-US" dirty="0"/>
              <a:t>代が最も多くて、次いで</a:t>
            </a:r>
            <a:r>
              <a:rPr kumimoji="1" lang="en-US" altLang="ja-JP" dirty="0"/>
              <a:t>30</a:t>
            </a:r>
            <a:r>
              <a:rPr kumimoji="1" lang="ja-JP" altLang="en-US" dirty="0"/>
              <a:t>代、</a:t>
            </a:r>
            <a:r>
              <a:rPr kumimoji="1" lang="en-US" altLang="ja-JP" dirty="0"/>
              <a:t>40</a:t>
            </a:r>
            <a:r>
              <a:rPr kumimoji="1" lang="ja-JP" altLang="en-US" dirty="0"/>
              <a:t>代となっています。</a:t>
            </a:r>
            <a:endParaRPr kumimoji="1" lang="en-US" altLang="ja-JP" dirty="0"/>
          </a:p>
          <a:p>
            <a:endParaRPr kumimoji="1" lang="en-US" altLang="ja-JP" dirty="0"/>
          </a:p>
          <a:p>
            <a:r>
              <a:rPr lang="ja-JP" altLang="en-US" dirty="0"/>
              <a:t>近年、</a:t>
            </a:r>
            <a:r>
              <a:rPr lang="en-US" altLang="ja-JP" dirty="0"/>
              <a:t>40</a:t>
            </a:r>
            <a:r>
              <a:rPr lang="ja-JP" altLang="en-US" dirty="0"/>
              <a:t>台～</a:t>
            </a:r>
            <a:r>
              <a:rPr lang="en-US" altLang="ja-JP" dirty="0"/>
              <a:t>50</a:t>
            </a:r>
            <a:r>
              <a:rPr lang="ja-JP" altLang="en-US" dirty="0"/>
              <a:t>代の年代は減少傾向で、</a:t>
            </a:r>
            <a:r>
              <a:rPr lang="en-US" altLang="ja-JP" dirty="0"/>
              <a:t>20</a:t>
            </a:r>
            <a:r>
              <a:rPr lang="ja-JP" altLang="en-US" dirty="0"/>
              <a:t>代が上昇傾向となっています。</a:t>
            </a:r>
            <a:endParaRPr lang="en-US" altLang="ja-JP" dirty="0"/>
          </a:p>
          <a:p>
            <a:r>
              <a:rPr lang="ja-JP" altLang="en-US" dirty="0"/>
              <a:t>また、</a:t>
            </a:r>
            <a:r>
              <a:rPr kumimoji="1" lang="ja-JP" altLang="en-US" dirty="0"/>
              <a:t>昨年度においては、学生など</a:t>
            </a:r>
            <a:r>
              <a:rPr kumimoji="1" lang="en-US" altLang="ja-JP" dirty="0"/>
              <a:t>20</a:t>
            </a:r>
            <a:r>
              <a:rPr kumimoji="1" lang="ja-JP" altLang="en-US" dirty="0"/>
              <a:t>歳未満が前年より大きく増えていました。</a:t>
            </a:r>
            <a:endParaRPr kumimoji="1" lang="en-US" altLang="ja-JP" dirty="0"/>
          </a:p>
          <a:p>
            <a:endParaRPr lang="en-US" altLang="ja-JP" dirty="0"/>
          </a:p>
          <a:p>
            <a:r>
              <a:rPr kumimoji="1" lang="ja-JP" altLang="en-US" dirty="0"/>
              <a:t>自殺者の統計でも、若年層の自殺が多くなっており、未遂者でもその傾向があります。</a:t>
            </a:r>
          </a:p>
        </p:txBody>
      </p:sp>
      <p:sp>
        <p:nvSpPr>
          <p:cNvPr id="4" name="スライド番号プレースホルダー 3"/>
          <p:cNvSpPr>
            <a:spLocks noGrp="1"/>
          </p:cNvSpPr>
          <p:nvPr>
            <p:ph type="sldNum" sz="quarter" idx="5"/>
          </p:nvPr>
        </p:nvSpPr>
        <p:spPr/>
        <p:txBody>
          <a:bodyPr/>
          <a:lstStyle/>
          <a:p>
            <a:fld id="{ECCC5FBE-C163-4CCA-B095-D316882A0E0D}" type="slidenum">
              <a:rPr kumimoji="1" lang="ja-JP" altLang="en-US" smtClean="0"/>
              <a:t>4</a:t>
            </a:fld>
            <a:endParaRPr kumimoji="1" lang="ja-JP" altLang="en-US"/>
          </a:p>
        </p:txBody>
      </p:sp>
    </p:spTree>
    <p:extLst>
      <p:ext uri="{BB962C8B-B14F-4D97-AF65-F5344CB8AC3E}">
        <p14:creationId xmlns:p14="http://schemas.microsoft.com/office/powerpoint/2010/main" val="352767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自殺未遂の手段は、過料服薬が最も多く、リストカットを含む刃物が続きます。</a:t>
            </a:r>
          </a:p>
        </p:txBody>
      </p:sp>
      <p:sp>
        <p:nvSpPr>
          <p:cNvPr id="4" name="スライド番号プレースホルダー 3"/>
          <p:cNvSpPr>
            <a:spLocks noGrp="1"/>
          </p:cNvSpPr>
          <p:nvPr>
            <p:ph type="sldNum" sz="quarter" idx="5"/>
          </p:nvPr>
        </p:nvSpPr>
        <p:spPr/>
        <p:txBody>
          <a:bodyPr/>
          <a:lstStyle/>
          <a:p>
            <a:fld id="{ECCC5FBE-C163-4CCA-B095-D316882A0E0D}" type="slidenum">
              <a:rPr kumimoji="1" lang="ja-JP" altLang="en-US" smtClean="0"/>
              <a:t>6</a:t>
            </a:fld>
            <a:endParaRPr kumimoji="1" lang="ja-JP" altLang="en-US"/>
          </a:p>
        </p:txBody>
      </p:sp>
    </p:spTree>
    <p:extLst>
      <p:ext uri="{BB962C8B-B14F-4D97-AF65-F5344CB8AC3E}">
        <p14:creationId xmlns:p14="http://schemas.microsoft.com/office/powerpoint/2010/main" val="21128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相談の内容は、精神疾患を含む健康問題が最も多く、次いで家庭問題、男女問題、勤務問題の順になっています。</a:t>
            </a:r>
          </a:p>
        </p:txBody>
      </p:sp>
      <p:sp>
        <p:nvSpPr>
          <p:cNvPr id="4" name="スライド番号プレースホルダー 3"/>
          <p:cNvSpPr>
            <a:spLocks noGrp="1"/>
          </p:cNvSpPr>
          <p:nvPr>
            <p:ph type="sldNum" sz="quarter" idx="5"/>
          </p:nvPr>
        </p:nvSpPr>
        <p:spPr/>
        <p:txBody>
          <a:bodyPr/>
          <a:lstStyle/>
          <a:p>
            <a:fld id="{ECCC5FBE-C163-4CCA-B095-D316882A0E0D}" type="slidenum">
              <a:rPr kumimoji="1" lang="ja-JP" altLang="en-US" smtClean="0"/>
              <a:t>7</a:t>
            </a:fld>
            <a:endParaRPr kumimoji="1" lang="ja-JP" altLang="en-US"/>
          </a:p>
        </p:txBody>
      </p:sp>
    </p:spTree>
    <p:extLst>
      <p:ext uri="{BB962C8B-B14F-4D97-AF65-F5344CB8AC3E}">
        <p14:creationId xmlns:p14="http://schemas.microsoft.com/office/powerpoint/2010/main" val="98161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年度末の支援状況は、支援継続が</a:t>
            </a:r>
            <a:r>
              <a:rPr kumimoji="1" lang="en-US" altLang="ja-JP" dirty="0"/>
              <a:t>21</a:t>
            </a:r>
            <a:r>
              <a:rPr kumimoji="1" lang="ja-JP" altLang="en-US" dirty="0"/>
              <a:t>％、支援終了が</a:t>
            </a:r>
            <a:r>
              <a:rPr kumimoji="1" lang="en-US" altLang="ja-JP" dirty="0"/>
              <a:t>79</a:t>
            </a:r>
            <a:r>
              <a:rPr kumimoji="1" lang="ja-JP" altLang="en-US" dirty="0"/>
              <a:t>％となっています。</a:t>
            </a:r>
            <a:endParaRPr kumimoji="1" lang="en-US" altLang="ja-JP" dirty="0"/>
          </a:p>
          <a:p>
            <a:endParaRPr lang="en-US" altLang="ja-JP" dirty="0"/>
          </a:p>
          <a:p>
            <a:r>
              <a:rPr kumimoji="1" lang="ja-JP" altLang="en-US" dirty="0"/>
              <a:t>支援終了の内訳としては、相談支援の必要性がなくなるが最も多くなっていますが、</a:t>
            </a:r>
            <a:r>
              <a:rPr lang="ja-JP" altLang="en-US" dirty="0"/>
              <a:t>ほかの支援機関につながったケースや自殺リスクとしては低くなったが、治療継続の支援など通常のこころの相談に移行した人も含まれます。</a:t>
            </a:r>
            <a:endParaRPr lang="en-US" altLang="ja-JP" dirty="0"/>
          </a:p>
          <a:p>
            <a:r>
              <a:rPr kumimoji="1" lang="ja-JP" altLang="en-US" dirty="0"/>
              <a:t>また、連絡取れず、相談拒否がそれぞれ</a:t>
            </a:r>
            <a:r>
              <a:rPr kumimoji="1" lang="en-US" altLang="ja-JP" dirty="0"/>
              <a:t>1</a:t>
            </a:r>
            <a:r>
              <a:rPr kumimoji="1" lang="ja-JP" altLang="en-US" dirty="0"/>
              <a:t>割程度あります。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CCC5FBE-C163-4CCA-B095-D316882A0E0D}" type="slidenum">
              <a:rPr kumimoji="1" lang="ja-JP" altLang="en-US" smtClean="0"/>
              <a:t>8</a:t>
            </a:fld>
            <a:endParaRPr kumimoji="1" lang="ja-JP" altLang="en-US"/>
          </a:p>
        </p:txBody>
      </p:sp>
    </p:spTree>
    <p:extLst>
      <p:ext uri="{BB962C8B-B14F-4D97-AF65-F5344CB8AC3E}">
        <p14:creationId xmlns:p14="http://schemas.microsoft.com/office/powerpoint/2010/main" val="426738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295100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382984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247601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292410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393481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176174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34317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199376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153034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177935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A15FBED-6029-48E1-96BB-A9A9B0C24A05}" type="datetimeFigureOut">
              <a:rPr kumimoji="1" lang="ja-JP" altLang="en-US" smtClean="0"/>
              <a:t>2021/11/26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320808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5FBED-6029-48E1-96BB-A9A9B0C24A05}" type="datetimeFigureOut">
              <a:rPr kumimoji="1" lang="ja-JP" altLang="en-US" smtClean="0"/>
              <a:t>2021/11/26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4F940-172B-4836-9673-59B9672FF609}" type="slidenum">
              <a:rPr kumimoji="1" lang="ja-JP" altLang="en-US" smtClean="0"/>
              <a:t>‹#›</a:t>
            </a:fld>
            <a:endParaRPr kumimoji="1" lang="ja-JP" altLang="en-US"/>
          </a:p>
        </p:txBody>
      </p:sp>
    </p:spTree>
    <p:extLst>
      <p:ext uri="{BB962C8B-B14F-4D97-AF65-F5344CB8AC3E}">
        <p14:creationId xmlns:p14="http://schemas.microsoft.com/office/powerpoint/2010/main" val="8307864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a:xfrm>
            <a:off x="83936" y="1052014"/>
            <a:ext cx="8867789" cy="5472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63092" y="2936713"/>
            <a:ext cx="3042658" cy="720534"/>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defTabSz="844083">
              <a:lnSpc>
                <a:spcPts val="24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自殺未遂者は、自ら相談窓口に訪れることが少ない。</a:t>
            </a:r>
          </a:p>
        </p:txBody>
      </p:sp>
      <p:sp>
        <p:nvSpPr>
          <p:cNvPr id="93" name="角丸四角形 92"/>
          <p:cNvSpPr/>
          <p:nvPr/>
        </p:nvSpPr>
        <p:spPr>
          <a:xfrm>
            <a:off x="83936" y="3868374"/>
            <a:ext cx="3130752" cy="1132967"/>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defTabSz="844083">
              <a:lnSpc>
                <a:spcPts val="24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警察から情報提供を受けた対象者に対して、積極的にアプローチし、支援につなぐことが重要。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a:xfrm>
            <a:off x="89077" y="5212075"/>
            <a:ext cx="3094033" cy="1560293"/>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defTabSz="844083">
              <a:lnSpc>
                <a:spcPts val="2400"/>
              </a:lnSpc>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地域におけるネットワーク</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を活用し、母子保健、教育、就労、生活保護、高齢福祉、法律関係等の分野で、切れ目のない支援を実施。</a:t>
            </a:r>
          </a:p>
        </p:txBody>
      </p:sp>
      <p:sp>
        <p:nvSpPr>
          <p:cNvPr id="48" name="テキスト ボックス 47"/>
          <p:cNvSpPr txBox="1"/>
          <p:nvPr/>
        </p:nvSpPr>
        <p:spPr>
          <a:xfrm>
            <a:off x="5997057" y="6224234"/>
            <a:ext cx="2392881" cy="262829"/>
          </a:xfrm>
          <a:prstGeom prst="rect">
            <a:avLst/>
          </a:prstGeom>
          <a:noFill/>
        </p:spPr>
        <p:txBody>
          <a:bodyPr wrap="square" rtlCol="0">
            <a:spAutoFit/>
          </a:bodyPr>
          <a:lstStyle/>
          <a:p>
            <a:pPr defTabSz="844083"/>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a:t>
            </a:r>
            <a:r>
              <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年度から事業開始＞</a:t>
            </a:r>
          </a:p>
        </p:txBody>
      </p:sp>
      <p:grpSp>
        <p:nvGrpSpPr>
          <p:cNvPr id="3" name="グループ化 2"/>
          <p:cNvGrpSpPr/>
          <p:nvPr/>
        </p:nvGrpSpPr>
        <p:grpSpPr>
          <a:xfrm>
            <a:off x="4120636" y="2887590"/>
            <a:ext cx="1398856" cy="459629"/>
            <a:chOff x="3596994" y="4185156"/>
            <a:chExt cx="1515427" cy="497931"/>
          </a:xfrm>
        </p:grpSpPr>
        <p:sp>
          <p:nvSpPr>
            <p:cNvPr id="84" name="円形吹き出し 83"/>
            <p:cNvSpPr/>
            <p:nvPr/>
          </p:nvSpPr>
          <p:spPr>
            <a:xfrm>
              <a:off x="3596994" y="4185156"/>
              <a:ext cx="1515427" cy="497931"/>
            </a:xfrm>
            <a:prstGeom prst="wedgeEllipseCallout">
              <a:avLst>
                <a:gd name="adj1" fmla="val 24884"/>
                <a:gd name="adj2" fmla="val 60587"/>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3680804" y="4201325"/>
              <a:ext cx="1366916" cy="438453"/>
            </a:xfrm>
            <a:prstGeom prst="rect">
              <a:avLst/>
            </a:prstGeom>
            <a:noFill/>
          </p:spPr>
          <p:txBody>
            <a:bodyPr wrap="square" rtlCol="0">
              <a:spAutoFit/>
            </a:bodyPr>
            <a:lstStyle/>
            <a:p>
              <a:pPr algn="ctr" defTabSz="844083"/>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提供については</a:t>
              </a: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本人等の同意を得る</a:t>
              </a:r>
            </a:p>
          </p:txBody>
        </p:sp>
      </p:grpSp>
      <p:grpSp>
        <p:nvGrpSpPr>
          <p:cNvPr id="9" name="グループ化 8"/>
          <p:cNvGrpSpPr/>
          <p:nvPr/>
        </p:nvGrpSpPr>
        <p:grpSpPr>
          <a:xfrm>
            <a:off x="3247531" y="2587568"/>
            <a:ext cx="5849265" cy="4184799"/>
            <a:chOff x="3354039" y="2115911"/>
            <a:chExt cx="6336704" cy="4533532"/>
          </a:xfrm>
        </p:grpSpPr>
        <p:grpSp>
          <p:nvGrpSpPr>
            <p:cNvPr id="8" name="グループ化 7"/>
            <p:cNvGrpSpPr/>
            <p:nvPr/>
          </p:nvGrpSpPr>
          <p:grpSpPr>
            <a:xfrm>
              <a:off x="3354039" y="2115911"/>
              <a:ext cx="6336704" cy="4533532"/>
              <a:chOff x="3309516" y="1047512"/>
              <a:chExt cx="6336704" cy="4533532"/>
            </a:xfrm>
          </p:grpSpPr>
          <p:sp>
            <p:nvSpPr>
              <p:cNvPr id="33" name="角丸四角形 32"/>
              <p:cNvSpPr/>
              <p:nvPr/>
            </p:nvSpPr>
            <p:spPr>
              <a:xfrm>
                <a:off x="3309516" y="1050918"/>
                <a:ext cx="6336704" cy="4530126"/>
              </a:xfrm>
              <a:prstGeom prst="roundRect">
                <a:avLst>
                  <a:gd name="adj" fmla="val 9009"/>
                </a:avLst>
              </a:prstGeom>
              <a:solidFill>
                <a:schemeClr val="accent3">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右矢印 17"/>
              <p:cNvSpPr/>
              <p:nvPr/>
            </p:nvSpPr>
            <p:spPr>
              <a:xfrm rot="19051231">
                <a:off x="4192072" y="1759702"/>
                <a:ext cx="1123605" cy="315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上矢印 26"/>
              <p:cNvSpPr/>
              <p:nvPr/>
            </p:nvSpPr>
            <p:spPr>
              <a:xfrm>
                <a:off x="6213140" y="1689697"/>
                <a:ext cx="648072" cy="1457202"/>
              </a:xfrm>
              <a:prstGeom prs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844083"/>
                <a:endParaRPr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274829" y="1152177"/>
                <a:ext cx="2486484" cy="4834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844083"/>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自殺未遂者本人</a:t>
                </a:r>
              </a:p>
            </p:txBody>
          </p:sp>
          <p:pic>
            <p:nvPicPr>
              <p:cNvPr id="14" name="Picture 2" descr="http://3.bp.blogspot.com/-I-iyrSZ7L7o/Ur1GYYg6Q4I/AAAAAAAAccw/UhS3-vqvPGE/s800/utsu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048" y="1047512"/>
                <a:ext cx="736770" cy="642185"/>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p:cNvSpPr/>
              <p:nvPr/>
            </p:nvSpPr>
            <p:spPr>
              <a:xfrm>
                <a:off x="5745088" y="2276175"/>
                <a:ext cx="1584176" cy="538831"/>
              </a:xfrm>
              <a:prstGeom prst="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③関係機関が</a:t>
                </a:r>
                <a:endPar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連携して支援</a:t>
                </a:r>
              </a:p>
            </p:txBody>
          </p:sp>
          <p:sp>
            <p:nvSpPr>
              <p:cNvPr id="82" name="正方形/長方形 81"/>
              <p:cNvSpPr/>
              <p:nvPr/>
            </p:nvSpPr>
            <p:spPr>
              <a:xfrm>
                <a:off x="3474239" y="1550832"/>
                <a:ext cx="1360642" cy="490291"/>
              </a:xfrm>
              <a:prstGeom prst="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①自殺未遂者事案の取り扱い</a:t>
                </a:r>
              </a:p>
            </p:txBody>
          </p:sp>
          <p:grpSp>
            <p:nvGrpSpPr>
              <p:cNvPr id="4" name="グループ化 3"/>
              <p:cNvGrpSpPr/>
              <p:nvPr/>
            </p:nvGrpSpPr>
            <p:grpSpPr>
              <a:xfrm>
                <a:off x="6984849" y="1679786"/>
                <a:ext cx="2014483" cy="596390"/>
                <a:chOff x="6803678" y="1949185"/>
                <a:chExt cx="2014483" cy="596390"/>
              </a:xfrm>
            </p:grpSpPr>
            <p:sp>
              <p:nvSpPr>
                <p:cNvPr id="39" name="円形吹き出し 38"/>
                <p:cNvSpPr/>
                <p:nvPr/>
              </p:nvSpPr>
              <p:spPr>
                <a:xfrm>
                  <a:off x="6803678" y="1949185"/>
                  <a:ext cx="1977925" cy="596390"/>
                </a:xfrm>
                <a:prstGeom prst="wedgeEllipseCallout">
                  <a:avLst>
                    <a:gd name="adj1" fmla="val -68368"/>
                    <a:gd name="adj2" fmla="val 29981"/>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6840834" y="2165803"/>
                  <a:ext cx="1977327" cy="284731"/>
                </a:xfrm>
                <a:prstGeom prst="rect">
                  <a:avLst/>
                </a:prstGeom>
                <a:noFill/>
              </p:spPr>
              <p:txBody>
                <a:bodyPr wrap="square" rtlCol="0">
                  <a:spAutoFit/>
                </a:bodyPr>
                <a:lstStyle/>
                <a:p>
                  <a:pPr defTabSz="844083"/>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支援対象には家族も含む</a:t>
                  </a:r>
                </a:p>
              </p:txBody>
            </p:sp>
          </p:grpSp>
          <p:sp>
            <p:nvSpPr>
              <p:cNvPr id="5" name="円/楕円 4"/>
              <p:cNvSpPr/>
              <p:nvPr/>
            </p:nvSpPr>
            <p:spPr>
              <a:xfrm>
                <a:off x="4160912" y="3816473"/>
                <a:ext cx="4801863" cy="1368152"/>
              </a:xfrm>
              <a:prstGeom prst="ellipse">
                <a:avLst/>
              </a:prstGeom>
              <a:noFill/>
              <a:ln>
                <a:solidFill>
                  <a:schemeClr val="accent5">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曲折矢印 21"/>
              <p:cNvSpPr/>
              <p:nvPr/>
            </p:nvSpPr>
            <p:spPr>
              <a:xfrm flipV="1">
                <a:off x="4304929" y="2639028"/>
                <a:ext cx="1728190" cy="1099149"/>
              </a:xfrm>
              <a:prstGeom prst="bentArrow">
                <a:avLst>
                  <a:gd name="adj1" fmla="val 16838"/>
                  <a:gd name="adj2" fmla="val 13002"/>
                  <a:gd name="adj3" fmla="val 13896"/>
                  <a:gd name="adj4" fmla="val 219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844083"/>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6033119" y="3456433"/>
                <a:ext cx="951731" cy="425762"/>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defTabSz="844083"/>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保健所</a:t>
                </a:r>
                <a:endPar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585183" y="3312416"/>
                <a:ext cx="1336479" cy="425762"/>
              </a:xfrm>
              <a:prstGeom prst="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②情報提供</a:t>
                </a:r>
              </a:p>
            </p:txBody>
          </p:sp>
          <p:pic>
            <p:nvPicPr>
              <p:cNvPr id="1030" name="Picture 6" descr="保健師のイラスト（女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865" y="3050390"/>
                <a:ext cx="576399" cy="1067405"/>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5745088" y="3203879"/>
                <a:ext cx="936103" cy="252554"/>
              </a:xfrm>
              <a:prstGeom prst="roundRect">
                <a:avLst/>
              </a:prstGeom>
              <a:ln/>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844083"/>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支援の窓口</a:t>
                </a:r>
              </a:p>
            </p:txBody>
          </p:sp>
          <p:sp>
            <p:nvSpPr>
              <p:cNvPr id="15" name="角丸四角形 14"/>
              <p:cNvSpPr/>
              <p:nvPr/>
            </p:nvSpPr>
            <p:spPr>
              <a:xfrm>
                <a:off x="3741010" y="2232297"/>
                <a:ext cx="1335944" cy="504056"/>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844083"/>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警　察</a:t>
                </a:r>
              </a:p>
            </p:txBody>
          </p:sp>
          <p:pic>
            <p:nvPicPr>
              <p:cNvPr id="1028" name="Picture 4" descr="逮捕のイラスト"/>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12" r="47750" b="48131"/>
              <a:stretch/>
            </p:blipFill>
            <p:spPr bwMode="auto">
              <a:xfrm>
                <a:off x="3524986" y="2150608"/>
                <a:ext cx="432048" cy="556766"/>
              </a:xfrm>
              <a:prstGeom prst="rect">
                <a:avLst/>
              </a:prstGeom>
              <a:noFill/>
              <a:extLst>
                <a:ext uri="{909E8E84-426E-40DD-AFC4-6F175D3DCCD1}">
                  <a14:hiddenFill xmlns:a14="http://schemas.microsoft.com/office/drawing/2010/main">
                    <a:solidFill>
                      <a:srgbClr val="FFFFFF"/>
                    </a:solidFill>
                  </a14:hiddenFill>
                </a:ext>
              </a:extLst>
            </p:spPr>
          </p:pic>
          <p:sp>
            <p:nvSpPr>
              <p:cNvPr id="7" name="円/楕円 6"/>
              <p:cNvSpPr/>
              <p:nvPr/>
            </p:nvSpPr>
            <p:spPr>
              <a:xfrm>
                <a:off x="7545287" y="3695194"/>
                <a:ext cx="1143061" cy="36668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844083"/>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　校</a:t>
                </a:r>
              </a:p>
            </p:txBody>
          </p:sp>
          <p:sp>
            <p:nvSpPr>
              <p:cNvPr id="45" name="円/楕円 44"/>
              <p:cNvSpPr/>
              <p:nvPr/>
            </p:nvSpPr>
            <p:spPr>
              <a:xfrm>
                <a:off x="8252113" y="4281674"/>
                <a:ext cx="1381407" cy="377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844083"/>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弁護士会</a:t>
                </a:r>
              </a:p>
            </p:txBody>
          </p:sp>
          <p:sp>
            <p:nvSpPr>
              <p:cNvPr id="49" name="円/楕円 48"/>
              <p:cNvSpPr/>
              <p:nvPr/>
            </p:nvSpPr>
            <p:spPr>
              <a:xfrm>
                <a:off x="6816681" y="5033964"/>
                <a:ext cx="1143061" cy="36668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844083"/>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　防</a:t>
                </a:r>
              </a:p>
            </p:txBody>
          </p:sp>
          <p:sp>
            <p:nvSpPr>
              <p:cNvPr id="50" name="円/楕円 49"/>
              <p:cNvSpPr/>
              <p:nvPr/>
            </p:nvSpPr>
            <p:spPr>
              <a:xfrm>
                <a:off x="5313040" y="5013176"/>
                <a:ext cx="1143061" cy="36668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844083"/>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ハロー</a:t>
                </a: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ワーク</a:t>
                </a:r>
              </a:p>
            </p:txBody>
          </p:sp>
          <p:sp>
            <p:nvSpPr>
              <p:cNvPr id="51" name="円/楕円 50"/>
              <p:cNvSpPr/>
              <p:nvPr/>
            </p:nvSpPr>
            <p:spPr>
              <a:xfrm>
                <a:off x="4088904" y="4646491"/>
                <a:ext cx="1021368" cy="36668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844083"/>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　協</a:t>
                </a:r>
              </a:p>
            </p:txBody>
          </p:sp>
          <p:sp>
            <p:nvSpPr>
              <p:cNvPr id="52" name="円/楕円 51"/>
              <p:cNvSpPr/>
              <p:nvPr/>
            </p:nvSpPr>
            <p:spPr>
              <a:xfrm>
                <a:off x="4016896" y="3933056"/>
                <a:ext cx="1143061" cy="36668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844083"/>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54" name="円/楕円 53"/>
              <p:cNvSpPr/>
              <p:nvPr/>
            </p:nvSpPr>
            <p:spPr>
              <a:xfrm>
                <a:off x="8116818" y="4793747"/>
                <a:ext cx="1143061" cy="37859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844083"/>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医師会</a:t>
                </a:r>
              </a:p>
            </p:txBody>
          </p:sp>
        </p:grpSp>
        <p:sp>
          <p:nvSpPr>
            <p:cNvPr id="10" name="正方形/長方形 9"/>
            <p:cNvSpPr/>
            <p:nvPr/>
          </p:nvSpPr>
          <p:spPr>
            <a:xfrm>
              <a:off x="5645595" y="5348239"/>
              <a:ext cx="2160241" cy="379036"/>
            </a:xfrm>
            <a:prstGeom prst="rect">
              <a:avLst/>
            </a:prstGeo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defTabSz="844083"/>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地域におけるネットワーク</a:t>
              </a:r>
            </a:p>
          </p:txBody>
        </p:sp>
      </p:grpSp>
      <p:sp>
        <p:nvSpPr>
          <p:cNvPr id="12" name="テキスト ボックス 11"/>
          <p:cNvSpPr txBox="1"/>
          <p:nvPr/>
        </p:nvSpPr>
        <p:spPr>
          <a:xfrm>
            <a:off x="3347891" y="2679079"/>
            <a:ext cx="1935842" cy="262829"/>
          </a:xfrm>
          <a:prstGeom prst="rect">
            <a:avLst/>
          </a:prstGeom>
          <a:noFill/>
        </p:spPr>
        <p:txBody>
          <a:bodyPr wrap="square" rtlCol="0">
            <a:spAutoFit/>
          </a:bodyPr>
          <a:lstStyle/>
          <a:p>
            <a:pPr defTabSz="844083"/>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＜事業イメージ＞</a:t>
            </a:r>
          </a:p>
        </p:txBody>
      </p:sp>
      <p:sp>
        <p:nvSpPr>
          <p:cNvPr id="60" name="正方形/長方形 59"/>
          <p:cNvSpPr/>
          <p:nvPr/>
        </p:nvSpPr>
        <p:spPr>
          <a:xfrm>
            <a:off x="27511" y="57485"/>
            <a:ext cx="9091887" cy="940183"/>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lIns="80202" tIns="40101" rIns="80202" bIns="40101" rtlCol="0" anchor="ctr"/>
          <a:lstStyle/>
          <a:p>
            <a:pPr defTabSz="844083"/>
            <a:r>
              <a:rPr lang="ja-JP" altLang="en-US" sz="2215" b="1" dirty="0">
                <a:solidFill>
                  <a:schemeClr val="tx1"/>
                </a:solidFill>
                <a:latin typeface="Meiryo UI" panose="020B0604030504040204" pitchFamily="50" charset="-128"/>
                <a:ea typeface="Meiryo UI" panose="020B0604030504040204" pitchFamily="50" charset="-128"/>
              </a:rPr>
              <a:t>自殺未遂者相談支援事業　「いのちの相談支援事業」</a:t>
            </a:r>
            <a:endParaRPr lang="en-US" altLang="ja-JP" sz="2215" b="1" dirty="0">
              <a:solidFill>
                <a:schemeClr val="tx1"/>
              </a:solidFill>
              <a:latin typeface="Meiryo UI" panose="020B0604030504040204" pitchFamily="50" charset="-128"/>
              <a:ea typeface="Meiryo UI" panose="020B0604030504040204" pitchFamily="50" charset="-128"/>
            </a:endParaRPr>
          </a:p>
          <a:p>
            <a:pPr defTabSz="844083"/>
            <a:r>
              <a:rPr lang="ja-JP" altLang="en-US" sz="2215" dirty="0">
                <a:solidFill>
                  <a:schemeClr val="tx1"/>
                </a:solidFill>
                <a:latin typeface="Calibri"/>
                <a:ea typeface="ＭＳ Ｐゴシック" panose="020B0600070205080204" pitchFamily="50" charset="-128"/>
              </a:rPr>
              <a:t>　</a:t>
            </a:r>
            <a:r>
              <a:rPr lang="ja-JP" altLang="en-US" sz="2215" dirty="0">
                <a:solidFill>
                  <a:schemeClr val="tx1"/>
                </a:solidFill>
                <a:latin typeface="Meiryo UI" panose="020B0604030504040204" pitchFamily="50" charset="-128"/>
                <a:ea typeface="Meiryo UI" panose="020B0604030504040204" pitchFamily="50" charset="-128"/>
              </a:rPr>
              <a:t>（　</a:t>
            </a:r>
            <a:r>
              <a:rPr lang="ja-JP" altLang="en-US" sz="22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警察と連携した自殺未遂者への支援事業　）</a:t>
            </a:r>
          </a:p>
        </p:txBody>
      </p:sp>
      <p:sp>
        <p:nvSpPr>
          <p:cNvPr id="56" name="二等辺三角形 55"/>
          <p:cNvSpPr/>
          <p:nvPr/>
        </p:nvSpPr>
        <p:spPr>
          <a:xfrm flipV="1">
            <a:off x="951475" y="3688922"/>
            <a:ext cx="1129972" cy="14817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844083"/>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二等辺三角形 56"/>
          <p:cNvSpPr/>
          <p:nvPr/>
        </p:nvSpPr>
        <p:spPr>
          <a:xfrm flipV="1">
            <a:off x="985295" y="5021460"/>
            <a:ext cx="1129972" cy="14817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844083"/>
            <a:endParaRPr lang="ja-JP" altLang="en-US" sz="1662">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p:nvPr/>
        </p:nvCxnSpPr>
        <p:spPr>
          <a:xfrm>
            <a:off x="87300" y="908720"/>
            <a:ext cx="89723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pPr defTabSz="844083"/>
            <a:fld id="{D2D8002D-B5B0-4BAC-B1F6-782DDCCE6D9C}" type="slidenum">
              <a:rPr lang="ja-JP" altLang="en-US">
                <a:solidFill>
                  <a:prstClr val="black">
                    <a:tint val="75000"/>
                  </a:prstClr>
                </a:solidFill>
                <a:latin typeface="Calibri"/>
                <a:ea typeface="ＭＳ Ｐゴシック" panose="020B0600070205080204" pitchFamily="50" charset="-128"/>
              </a:rPr>
              <a:pPr defTabSz="844083"/>
              <a:t>1</a:t>
            </a:fld>
            <a:endParaRPr lang="ja-JP" altLang="en-US">
              <a:solidFill>
                <a:prstClr val="black">
                  <a:tint val="75000"/>
                </a:prstClr>
              </a:solidFill>
              <a:latin typeface="Calibri"/>
              <a:ea typeface="ＭＳ Ｐゴシック" panose="020B0600070205080204" pitchFamily="50" charset="-128"/>
            </a:endParaRPr>
          </a:p>
        </p:txBody>
      </p:sp>
      <p:sp>
        <p:nvSpPr>
          <p:cNvPr id="16" name="ホームベース 15"/>
          <p:cNvSpPr/>
          <p:nvPr/>
        </p:nvSpPr>
        <p:spPr>
          <a:xfrm>
            <a:off x="83936" y="1061363"/>
            <a:ext cx="766346" cy="4965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ja-JP" altLang="en-US" sz="1292" dirty="0">
                <a:solidFill>
                  <a:prstClr val="white"/>
                </a:solidFill>
                <a:latin typeface="Calibri"/>
                <a:ea typeface="ＭＳ Ｐゴシック" panose="020B0600070205080204" pitchFamily="50" charset="-128"/>
              </a:rPr>
              <a:t>目的</a:t>
            </a:r>
          </a:p>
        </p:txBody>
      </p:sp>
      <p:sp>
        <p:nvSpPr>
          <p:cNvPr id="20" name="テキスト ボックス 19"/>
          <p:cNvSpPr txBox="1"/>
          <p:nvPr/>
        </p:nvSpPr>
        <p:spPr>
          <a:xfrm>
            <a:off x="889642" y="1169537"/>
            <a:ext cx="7531836" cy="291170"/>
          </a:xfrm>
          <a:prstGeom prst="rect">
            <a:avLst/>
          </a:prstGeom>
          <a:noFill/>
        </p:spPr>
        <p:txBody>
          <a:bodyPr wrap="square" rtlCol="0">
            <a:spAutoFit/>
          </a:bodyPr>
          <a:lstStyle/>
          <a:p>
            <a:pPr defTabSz="844083"/>
            <a:r>
              <a:rPr lang="ja-JP" altLang="en-US" sz="1292" b="1" dirty="0">
                <a:solidFill>
                  <a:prstClr val="black"/>
                </a:solidFill>
                <a:latin typeface="Meiryo UI" panose="020B0604030504040204" pitchFamily="50" charset="-128"/>
                <a:ea typeface="Meiryo UI" panose="020B0604030504040204" pitchFamily="50" charset="-128"/>
              </a:rPr>
              <a:t>自殺再企図の可能性が高い自殺未遂者の再度の自殺企図を防ぐ</a:t>
            </a:r>
            <a:endParaRPr lang="ja-JP" altLang="en-US" sz="1292"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691782" y="2546160"/>
            <a:ext cx="1716997" cy="348109"/>
          </a:xfrm>
          <a:prstGeom prst="rect">
            <a:avLst/>
          </a:prstGeom>
          <a:noFill/>
        </p:spPr>
        <p:txBody>
          <a:bodyPr wrap="square" rtlCol="0">
            <a:spAutoFit/>
          </a:bodyPr>
          <a:lstStyle/>
          <a:p>
            <a:pPr defTabSz="844083"/>
            <a:r>
              <a:rPr lang="ja-JP" altLang="en-US" sz="1662"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＜事業背景＞</a:t>
            </a:r>
          </a:p>
        </p:txBody>
      </p:sp>
      <p:grpSp>
        <p:nvGrpSpPr>
          <p:cNvPr id="24" name="グループ化 23"/>
          <p:cNvGrpSpPr/>
          <p:nvPr/>
        </p:nvGrpSpPr>
        <p:grpSpPr>
          <a:xfrm>
            <a:off x="82875" y="1646842"/>
            <a:ext cx="8867789" cy="797614"/>
            <a:chOff x="100846" y="1494744"/>
            <a:chExt cx="8867789" cy="797614"/>
          </a:xfrm>
        </p:grpSpPr>
        <p:sp>
          <p:nvSpPr>
            <p:cNvPr id="23" name="正方形/長方形 22"/>
            <p:cNvSpPr/>
            <p:nvPr/>
          </p:nvSpPr>
          <p:spPr>
            <a:xfrm>
              <a:off x="100846" y="1494744"/>
              <a:ext cx="8867789" cy="79761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ホームベース 64"/>
            <p:cNvSpPr/>
            <p:nvPr/>
          </p:nvSpPr>
          <p:spPr>
            <a:xfrm>
              <a:off x="101107" y="1499767"/>
              <a:ext cx="767146" cy="7804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ja-JP" altLang="en-US" sz="1292" dirty="0">
                  <a:solidFill>
                    <a:prstClr val="white"/>
                  </a:solidFill>
                  <a:latin typeface="Calibri"/>
                  <a:ea typeface="ＭＳ Ｐゴシック" panose="020B0600070205080204" pitchFamily="50" charset="-128"/>
                </a:rPr>
                <a:t>内容</a:t>
              </a:r>
            </a:p>
          </p:txBody>
        </p:sp>
        <p:sp>
          <p:nvSpPr>
            <p:cNvPr id="21" name="テキスト ボックス 20"/>
            <p:cNvSpPr txBox="1"/>
            <p:nvPr/>
          </p:nvSpPr>
          <p:spPr>
            <a:xfrm>
              <a:off x="874845" y="1585136"/>
              <a:ext cx="8093790" cy="291170"/>
            </a:xfrm>
            <a:prstGeom prst="rect">
              <a:avLst/>
            </a:prstGeom>
            <a:noFill/>
          </p:spPr>
          <p:txBody>
            <a:bodyPr wrap="square" rtlCol="0">
              <a:spAutoFit/>
            </a:bodyPr>
            <a:lstStyle/>
            <a:p>
              <a:pPr defTabSz="844083"/>
              <a:r>
                <a:rPr lang="ja-JP" altLang="ja-JP" sz="1292" b="1" dirty="0">
                  <a:solidFill>
                    <a:prstClr val="black"/>
                  </a:solidFill>
                  <a:latin typeface="Calibri"/>
                  <a:ea typeface="ＭＳ Ｐゴシック" panose="020B0600070205080204" pitchFamily="50" charset="-128"/>
                </a:rPr>
                <a:t>保健所</a:t>
              </a:r>
              <a:r>
                <a:rPr lang="ja-JP" altLang="en-US" sz="1292" b="1" dirty="0">
                  <a:solidFill>
                    <a:prstClr val="black"/>
                  </a:solidFill>
                  <a:latin typeface="Calibri"/>
                  <a:ea typeface="ＭＳ Ｐゴシック" panose="020B0600070205080204" pitchFamily="50" charset="-128"/>
                </a:rPr>
                <a:t>等が</a:t>
              </a:r>
              <a:r>
                <a:rPr lang="ja-JP" altLang="ja-JP" sz="1292" b="1" dirty="0">
                  <a:solidFill>
                    <a:prstClr val="black"/>
                  </a:solidFill>
                  <a:latin typeface="Calibri"/>
                  <a:ea typeface="ＭＳ Ｐゴシック" panose="020B0600070205080204" pitchFamily="50" charset="-128"/>
                </a:rPr>
                <a:t>、警察署から情報提供を</a:t>
              </a:r>
              <a:r>
                <a:rPr lang="ja-JP" altLang="en-US" sz="1292" b="1" dirty="0">
                  <a:solidFill>
                    <a:prstClr val="black"/>
                  </a:solidFill>
                  <a:latin typeface="Calibri"/>
                  <a:ea typeface="ＭＳ Ｐゴシック" panose="020B0600070205080204" pitchFamily="50" charset="-128"/>
                </a:rPr>
                <a:t>受けた</a:t>
              </a:r>
              <a:r>
                <a:rPr lang="ja-JP" altLang="ja-JP" sz="1292" b="1" dirty="0">
                  <a:solidFill>
                    <a:prstClr val="black"/>
                  </a:solidFill>
                  <a:latin typeface="Calibri"/>
                  <a:ea typeface="ＭＳ Ｐゴシック" panose="020B0600070205080204" pitchFamily="50" charset="-128"/>
                </a:rPr>
                <a:t>相談を希望する</a:t>
              </a:r>
              <a:r>
                <a:rPr lang="ja-JP" altLang="en-US" sz="1292" b="1" dirty="0">
                  <a:solidFill>
                    <a:prstClr val="black"/>
                  </a:solidFill>
                  <a:latin typeface="Calibri"/>
                  <a:ea typeface="ＭＳ Ｐゴシック" panose="020B0600070205080204" pitchFamily="50" charset="-128"/>
                </a:rPr>
                <a:t>本人・家族に対して、関係機関と連携し相談支援を行う</a:t>
              </a:r>
              <a:endParaRPr lang="ja-JP" altLang="en-US" sz="1292"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885679" y="1885093"/>
              <a:ext cx="7922349" cy="291170"/>
            </a:xfrm>
            <a:prstGeom prst="rect">
              <a:avLst/>
            </a:prstGeom>
            <a:noFill/>
          </p:spPr>
          <p:txBody>
            <a:bodyPr wrap="square" rtlCol="0">
              <a:spAutoFit/>
            </a:bodyPr>
            <a:lstStyle/>
            <a:p>
              <a:pPr defTabSz="844083"/>
              <a:r>
                <a:rPr lang="ja-JP" altLang="en-US" sz="1292"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実施主体：大阪市、堺市、中核市、大阪府保健所</a:t>
              </a:r>
            </a:p>
          </p:txBody>
        </p:sp>
      </p:grpSp>
      <p:sp>
        <p:nvSpPr>
          <p:cNvPr id="53" name="テキスト ボックス 52"/>
          <p:cNvSpPr txBox="1"/>
          <p:nvPr/>
        </p:nvSpPr>
        <p:spPr>
          <a:xfrm>
            <a:off x="7684727" y="273483"/>
            <a:ext cx="1049370" cy="307777"/>
          </a:xfrm>
          <a:prstGeom prst="rect">
            <a:avLst/>
          </a:prstGeom>
          <a:noFill/>
          <a:ln>
            <a:solidFill>
              <a:schemeClr val="tx1"/>
            </a:solidFill>
          </a:ln>
        </p:spPr>
        <p:txBody>
          <a:bodyPr wrap="square" rtlCol="0">
            <a:spAutoFit/>
          </a:bodyPr>
          <a:lstStyle/>
          <a:p>
            <a:pPr algn="ctr"/>
            <a:r>
              <a:rPr lang="ja-JP" altLang="en-US" sz="1400" dirty="0" smtClean="0"/>
              <a:t>資料</a:t>
            </a:r>
            <a:r>
              <a:rPr lang="en-US" altLang="ja-JP" sz="1400" dirty="0" smtClean="0"/>
              <a:t>2</a:t>
            </a:r>
            <a:r>
              <a:rPr lang="ja-JP" altLang="en-US" sz="1400" dirty="0" smtClean="0"/>
              <a:t>－</a:t>
            </a:r>
            <a:r>
              <a:rPr lang="en-US" altLang="ja-JP" sz="1400" smtClean="0"/>
              <a:t>6</a:t>
            </a:r>
            <a:endParaRPr kumimoji="1" lang="ja-JP" altLang="en-US" sz="1400" dirty="0"/>
          </a:p>
        </p:txBody>
      </p:sp>
    </p:spTree>
    <p:extLst>
      <p:ext uri="{BB962C8B-B14F-4D97-AF65-F5344CB8AC3E}">
        <p14:creationId xmlns:p14="http://schemas.microsoft.com/office/powerpoint/2010/main" val="278858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00000000-0008-0000-0100-00000B000000}"/>
              </a:ext>
            </a:extLst>
          </p:cNvPr>
          <p:cNvGraphicFramePr>
            <a:graphicFrameLocks noGrp="1"/>
          </p:cNvGraphicFramePr>
          <p:nvPr>
            <p:ph idx="1"/>
            <p:extLst>
              <p:ext uri="{D42A27DB-BD31-4B8C-83A1-F6EECF244321}">
                <p14:modId xmlns:p14="http://schemas.microsoft.com/office/powerpoint/2010/main" val="2594711575"/>
              </p:ext>
            </p:extLst>
          </p:nvPr>
        </p:nvGraphicFramePr>
        <p:xfrm>
          <a:off x="196529" y="1582000"/>
          <a:ext cx="8750942" cy="3503184"/>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p:cNvSpPr>
            <a:spLocks noGrp="1"/>
          </p:cNvSpPr>
          <p:nvPr>
            <p:ph type="title"/>
          </p:nvPr>
        </p:nvSpPr>
        <p:spPr/>
        <p:txBody>
          <a:bodyPr>
            <a:normAutofit fontScale="90000"/>
          </a:bodyPr>
          <a:lstStyle/>
          <a:p>
            <a:r>
              <a:rPr kumimoji="1" lang="ja-JP" altLang="en-US" sz="3600" dirty="0" smtClean="0"/>
              <a:t>警察からの情報</a:t>
            </a:r>
            <a:r>
              <a:rPr kumimoji="1" lang="ja-JP" altLang="en-US" sz="3600" dirty="0"/>
              <a:t>提供書</a:t>
            </a:r>
            <a:r>
              <a:rPr kumimoji="1" lang="ja-JP" altLang="en-US" sz="3600" dirty="0" smtClean="0"/>
              <a:t>受理数の年次</a:t>
            </a:r>
            <a:r>
              <a:rPr kumimoji="1" lang="ja-JP" altLang="en-US" sz="3600" dirty="0"/>
              <a:t>推移</a:t>
            </a:r>
          </a:p>
        </p:txBody>
      </p:sp>
      <p:sp>
        <p:nvSpPr>
          <p:cNvPr id="2" name="テキスト ボックス 1"/>
          <p:cNvSpPr txBox="1"/>
          <p:nvPr/>
        </p:nvSpPr>
        <p:spPr>
          <a:xfrm>
            <a:off x="8551427" y="4437112"/>
            <a:ext cx="792088" cy="246221"/>
          </a:xfrm>
          <a:prstGeom prst="rect">
            <a:avLst/>
          </a:prstGeom>
          <a:noFill/>
        </p:spPr>
        <p:txBody>
          <a:bodyPr wrap="square" rtlCol="0">
            <a:spAutoFit/>
          </a:bodyPr>
          <a:lstStyle/>
          <a:p>
            <a:r>
              <a:rPr kumimoji="1" lang="ja-JP" altLang="en-US" sz="1000" dirty="0"/>
              <a:t>（年度）</a:t>
            </a:r>
          </a:p>
        </p:txBody>
      </p:sp>
      <p:sp>
        <p:nvSpPr>
          <p:cNvPr id="6" name="テキスト ボックス 5"/>
          <p:cNvSpPr txBox="1"/>
          <p:nvPr/>
        </p:nvSpPr>
        <p:spPr>
          <a:xfrm>
            <a:off x="683568" y="2133263"/>
            <a:ext cx="1839742" cy="1200329"/>
          </a:xfrm>
          <a:prstGeom prst="rect">
            <a:avLst/>
          </a:prstGeom>
          <a:solidFill>
            <a:schemeClr val="bg1"/>
          </a:solidFill>
          <a:ln w="19050" cmpd="dbl">
            <a:solidFill>
              <a:schemeClr val="accent1"/>
            </a:solidFill>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～事業開始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H21.11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～事業開始</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◆大阪府・中核市</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～事業開始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218364231"/>
              </p:ext>
            </p:extLst>
          </p:nvPr>
        </p:nvGraphicFramePr>
        <p:xfrm>
          <a:off x="107504" y="5445224"/>
          <a:ext cx="9001000" cy="1261987"/>
        </p:xfrm>
        <a:graphic>
          <a:graphicData uri="http://schemas.openxmlformats.org/drawingml/2006/table">
            <a:tbl>
              <a:tblPr/>
              <a:tblGrid>
                <a:gridCol w="875889">
                  <a:extLst>
                    <a:ext uri="{9D8B030D-6E8A-4147-A177-3AD203B41FA5}">
                      <a16:colId xmlns:a16="http://schemas.microsoft.com/office/drawing/2014/main" val="3817484903"/>
                    </a:ext>
                  </a:extLst>
                </a:gridCol>
                <a:gridCol w="526011">
                  <a:extLst>
                    <a:ext uri="{9D8B030D-6E8A-4147-A177-3AD203B41FA5}">
                      <a16:colId xmlns:a16="http://schemas.microsoft.com/office/drawing/2014/main" val="624292030"/>
                    </a:ext>
                  </a:extLst>
                </a:gridCol>
                <a:gridCol w="572299">
                  <a:extLst>
                    <a:ext uri="{9D8B030D-6E8A-4147-A177-3AD203B41FA5}">
                      <a16:colId xmlns:a16="http://schemas.microsoft.com/office/drawing/2014/main" val="716877823"/>
                    </a:ext>
                  </a:extLst>
                </a:gridCol>
                <a:gridCol w="546081">
                  <a:extLst>
                    <a:ext uri="{9D8B030D-6E8A-4147-A177-3AD203B41FA5}">
                      <a16:colId xmlns:a16="http://schemas.microsoft.com/office/drawing/2014/main" val="3800608236"/>
                    </a:ext>
                  </a:extLst>
                </a:gridCol>
                <a:gridCol w="648072">
                  <a:extLst>
                    <a:ext uri="{9D8B030D-6E8A-4147-A177-3AD203B41FA5}">
                      <a16:colId xmlns:a16="http://schemas.microsoft.com/office/drawing/2014/main" val="565950478"/>
                    </a:ext>
                  </a:extLst>
                </a:gridCol>
                <a:gridCol w="576064">
                  <a:extLst>
                    <a:ext uri="{9D8B030D-6E8A-4147-A177-3AD203B41FA5}">
                      <a16:colId xmlns:a16="http://schemas.microsoft.com/office/drawing/2014/main" val="1629895752"/>
                    </a:ext>
                  </a:extLst>
                </a:gridCol>
                <a:gridCol w="708561">
                  <a:extLst>
                    <a:ext uri="{9D8B030D-6E8A-4147-A177-3AD203B41FA5}">
                      <a16:colId xmlns:a16="http://schemas.microsoft.com/office/drawing/2014/main" val="3820305973"/>
                    </a:ext>
                  </a:extLst>
                </a:gridCol>
                <a:gridCol w="632013">
                  <a:extLst>
                    <a:ext uri="{9D8B030D-6E8A-4147-A177-3AD203B41FA5}">
                      <a16:colId xmlns:a16="http://schemas.microsoft.com/office/drawing/2014/main" val="1119476201"/>
                    </a:ext>
                  </a:extLst>
                </a:gridCol>
                <a:gridCol w="646185">
                  <a:extLst>
                    <a:ext uri="{9D8B030D-6E8A-4147-A177-3AD203B41FA5}">
                      <a16:colId xmlns:a16="http://schemas.microsoft.com/office/drawing/2014/main" val="4039020101"/>
                    </a:ext>
                  </a:extLst>
                </a:gridCol>
                <a:gridCol w="617840">
                  <a:extLst>
                    <a:ext uri="{9D8B030D-6E8A-4147-A177-3AD203B41FA5}">
                      <a16:colId xmlns:a16="http://schemas.microsoft.com/office/drawing/2014/main" val="1689996646"/>
                    </a:ext>
                  </a:extLst>
                </a:gridCol>
                <a:gridCol w="632013">
                  <a:extLst>
                    <a:ext uri="{9D8B030D-6E8A-4147-A177-3AD203B41FA5}">
                      <a16:colId xmlns:a16="http://schemas.microsoft.com/office/drawing/2014/main" val="1537478479"/>
                    </a:ext>
                  </a:extLst>
                </a:gridCol>
                <a:gridCol w="632013">
                  <a:extLst>
                    <a:ext uri="{9D8B030D-6E8A-4147-A177-3AD203B41FA5}">
                      <a16:colId xmlns:a16="http://schemas.microsoft.com/office/drawing/2014/main" val="1853832847"/>
                    </a:ext>
                  </a:extLst>
                </a:gridCol>
                <a:gridCol w="606870">
                  <a:extLst>
                    <a:ext uri="{9D8B030D-6E8A-4147-A177-3AD203B41FA5}">
                      <a16:colId xmlns:a16="http://schemas.microsoft.com/office/drawing/2014/main" val="1601250739"/>
                    </a:ext>
                  </a:extLst>
                </a:gridCol>
                <a:gridCol w="781089">
                  <a:extLst>
                    <a:ext uri="{9D8B030D-6E8A-4147-A177-3AD203B41FA5}">
                      <a16:colId xmlns:a16="http://schemas.microsoft.com/office/drawing/2014/main" val="4019180571"/>
                    </a:ext>
                  </a:extLst>
                </a:gridCol>
              </a:tblGrid>
              <a:tr h="330070">
                <a:tc>
                  <a:txBody>
                    <a:bodyPr/>
                    <a:lstStyle/>
                    <a:p>
                      <a:pPr algn="ctr" fontAlgn="ctr"/>
                      <a:r>
                        <a:rPr lang="ja-JP" altLang="en-US" sz="1100" b="0" i="0" u="none" strike="noStrike" dirty="0" smtClean="0">
                          <a:effectLst/>
                          <a:latin typeface="+mj-ea"/>
                          <a:ea typeface="+mj-ea"/>
                        </a:rPr>
                        <a:t>大阪府</a:t>
                      </a:r>
                      <a:endParaRPr lang="en-US" altLang="ja-JP" sz="1100" b="0" i="0" u="none" strike="noStrike" dirty="0" smtClean="0">
                        <a:effectLst/>
                        <a:latin typeface="+mj-ea"/>
                        <a:ea typeface="+mj-ea"/>
                      </a:endParaRPr>
                    </a:p>
                    <a:p>
                      <a:pPr algn="ctr" fontAlgn="ctr"/>
                      <a:r>
                        <a:rPr lang="ja-JP" altLang="en-US" sz="1100" b="0" i="0" u="none" strike="noStrike" dirty="0" smtClean="0">
                          <a:effectLst/>
                          <a:latin typeface="+mj-ea"/>
                          <a:ea typeface="+mj-ea"/>
                        </a:rPr>
                        <a:t>中核市</a:t>
                      </a:r>
                      <a:endParaRPr lang="ja-JP" altLang="en-US" sz="1100" b="0" i="0" u="none" strike="noStrike" dirty="0">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ja-JP" altLang="en-US" sz="1600" b="0" i="0" u="none" strike="noStrike" dirty="0">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ja-JP" altLang="en-US" sz="1600" b="0" i="0" u="none" strike="noStrike" dirty="0">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en-US" altLang="ja-JP" sz="1600" b="0" i="0" u="none" strike="noStrike" dirty="0">
                          <a:effectLst/>
                          <a:latin typeface="+mj-ea"/>
                          <a:ea typeface="+mj-ea"/>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ＭＳ Ｐゴシック" panose="020B0600070205080204" pitchFamily="50" charset="-128"/>
                          <a:ea typeface="ＭＳ Ｐゴシック" panose="020B0600070205080204" pitchFamily="50" charset="-128"/>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effectLst/>
                          <a:latin typeface="ＭＳ Ｐゴシック" panose="020B0600070205080204" pitchFamily="50" charset="-128"/>
                          <a:ea typeface="ＭＳ Ｐゴシック" panose="020B0600070205080204" pitchFamily="50" charset="-128"/>
                        </a:rPr>
                        <a:t>577</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effectLst/>
                          <a:latin typeface="ＭＳ Ｐゴシック" panose="020B0600070205080204" pitchFamily="50" charset="-128"/>
                          <a:ea typeface="ＭＳ Ｐゴシック" panose="020B0600070205080204" pitchFamily="50" charset="-128"/>
                        </a:rPr>
                        <a:t>342</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148247"/>
                  </a:ext>
                </a:extLst>
              </a:tr>
              <a:tr h="345305">
                <a:tc>
                  <a:txBody>
                    <a:bodyPr/>
                    <a:lstStyle/>
                    <a:p>
                      <a:pPr algn="ctr" fontAlgn="ctr"/>
                      <a:r>
                        <a:rPr lang="ja-JP" altLang="en-US" sz="1800" b="0" i="0" u="none" strike="noStrike" dirty="0">
                          <a:effectLst/>
                          <a:latin typeface="+mj-ea"/>
                          <a:ea typeface="+mj-ea"/>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effectLst/>
                          <a:latin typeface="+mj-ea"/>
                          <a:ea typeface="+mj-ea"/>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ＭＳ Ｐゴシック" panose="020B0600070205080204" pitchFamily="50" charset="-128"/>
                          <a:ea typeface="ＭＳ Ｐゴシック" panose="020B0600070205080204" pitchFamily="50" charset="-128"/>
                        </a:rPr>
                        <a:t>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effectLst/>
                          <a:latin typeface="ＭＳ Ｐゴシック" panose="020B0600070205080204" pitchFamily="50" charset="-128"/>
                          <a:ea typeface="ＭＳ Ｐゴシック" panose="020B0600070205080204" pitchFamily="50" charset="-128"/>
                        </a:rPr>
                        <a:t>626</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effectLst/>
                          <a:latin typeface="ＭＳ Ｐゴシック" panose="020B0600070205080204" pitchFamily="50" charset="-128"/>
                          <a:ea typeface="ＭＳ Ｐゴシック" panose="020B0600070205080204" pitchFamily="50" charset="-128"/>
                        </a:rPr>
                        <a:t>‐</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591785"/>
                  </a:ext>
                </a:extLst>
              </a:tr>
              <a:tr h="288032">
                <a:tc>
                  <a:txBody>
                    <a:bodyPr/>
                    <a:lstStyle/>
                    <a:p>
                      <a:pPr algn="ctr" fontAlgn="ctr"/>
                      <a:r>
                        <a:rPr lang="ja-JP" altLang="en-US" sz="1800" b="0" i="0" u="none" strike="noStrike" dirty="0">
                          <a:effectLst/>
                          <a:latin typeface="+mj-ea"/>
                          <a:ea typeface="+mj-ea"/>
                        </a:rPr>
                        <a:t>堺市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effectLst/>
                          <a:latin typeface="+mj-ea"/>
                          <a:ea typeface="+mj-ea"/>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mj-ea"/>
                          <a:ea typeface="+mj-ea"/>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effectLst/>
                          <a:latin typeface="ＭＳ Ｐゴシック" panose="020B0600070205080204" pitchFamily="50" charset="-128"/>
                          <a:ea typeface="ＭＳ Ｐゴシック" panose="020B0600070205080204" pitchFamily="50" charset="-128"/>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effectLst/>
                          <a:latin typeface="ＭＳ Ｐゴシック" panose="020B0600070205080204" pitchFamily="50" charset="-128"/>
                          <a:ea typeface="ＭＳ Ｐゴシック" panose="020B0600070205080204" pitchFamily="50" charset="-128"/>
                        </a:rPr>
                        <a:t>76</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effectLst/>
                          <a:latin typeface="ＭＳ Ｐゴシック" panose="020B0600070205080204" pitchFamily="50" charset="-128"/>
                          <a:ea typeface="ＭＳ Ｐゴシック" panose="020B0600070205080204" pitchFamily="50" charset="-128"/>
                        </a:rPr>
                        <a:t>‐</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466097"/>
                  </a:ext>
                </a:extLst>
              </a:tr>
              <a:tr h="271108">
                <a:tc>
                  <a:txBody>
                    <a:bodyPr/>
                    <a:lstStyle/>
                    <a:p>
                      <a:pPr algn="ctr" fontAlgn="ctr"/>
                      <a:r>
                        <a:rPr lang="ja-JP" altLang="en-US" sz="1800" b="0" i="0" u="none" strike="noStrike">
                          <a:effectLst/>
                          <a:latin typeface="+mj-ea"/>
                          <a:ea typeface="+mj-ea"/>
                        </a:rPr>
                        <a:t>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a:effectLst/>
                          <a:latin typeface="+mj-ea"/>
                          <a:ea typeface="+mj-ea"/>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a:effectLst/>
                          <a:latin typeface="+mj-ea"/>
                          <a:ea typeface="+mj-ea"/>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a:effectLst/>
                          <a:latin typeface="+mj-ea"/>
                          <a:ea typeface="+mj-ea"/>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a:effectLst/>
                          <a:latin typeface="+mj-ea"/>
                          <a:ea typeface="+mj-ea"/>
                        </a:rPr>
                        <a:t>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a:effectLst/>
                          <a:latin typeface="+mj-ea"/>
                          <a:ea typeface="+mj-ea"/>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a:effectLst/>
                          <a:latin typeface="+mj-ea"/>
                          <a:ea typeface="+mj-ea"/>
                        </a:rPr>
                        <a:t>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a:effectLst/>
                          <a:latin typeface="+mj-ea"/>
                          <a:ea typeface="+mj-ea"/>
                        </a:rPr>
                        <a:t>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a:effectLst/>
                          <a:latin typeface="+mj-ea"/>
                          <a:ea typeface="+mj-ea"/>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a:effectLst/>
                          <a:latin typeface="+mj-ea"/>
                          <a:ea typeface="+mj-ea"/>
                        </a:rPr>
                        <a:t>1082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a:effectLst/>
                          <a:latin typeface="+mj-ea"/>
                          <a:ea typeface="+mj-ea"/>
                        </a:rPr>
                        <a:t>1194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a:effectLst/>
                          <a:latin typeface="ＭＳ Ｐゴシック" panose="020B0600070205080204" pitchFamily="50" charset="-128"/>
                          <a:ea typeface="ＭＳ Ｐゴシック" panose="020B0600070205080204" pitchFamily="50" charset="-128"/>
                        </a:rPr>
                        <a:t>1155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smtClean="0">
                          <a:effectLst/>
                          <a:latin typeface="ＭＳ Ｐゴシック" panose="020B0600070205080204" pitchFamily="50" charset="-128"/>
                          <a:ea typeface="ＭＳ Ｐゴシック" panose="020B0600070205080204" pitchFamily="50" charset="-128"/>
                        </a:rPr>
                        <a:t>1279</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smtClean="0">
                          <a:effectLst/>
                          <a:latin typeface="ＭＳ Ｐゴシック" panose="020B0600070205080204" pitchFamily="50" charset="-128"/>
                          <a:ea typeface="ＭＳ Ｐゴシック" panose="020B0600070205080204" pitchFamily="50" charset="-128"/>
                        </a:rPr>
                        <a:t>‐</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160260510"/>
                  </a:ext>
                </a:extLst>
              </a:tr>
            </a:tbl>
          </a:graphicData>
        </a:graphic>
      </p:graphicFrame>
      <p:sp>
        <p:nvSpPr>
          <p:cNvPr id="8" name="テキスト ボックス 7"/>
          <p:cNvSpPr txBox="1"/>
          <p:nvPr/>
        </p:nvSpPr>
        <p:spPr>
          <a:xfrm>
            <a:off x="971601" y="5085184"/>
            <a:ext cx="7344816" cy="369332"/>
          </a:xfrm>
          <a:prstGeom prst="rect">
            <a:avLst/>
          </a:prstGeom>
          <a:noFill/>
        </p:spPr>
        <p:txBody>
          <a:bodyPr wrap="square" rtlCol="0">
            <a:spAutoFit/>
          </a:bodyPr>
          <a:lstStyle/>
          <a:p>
            <a:r>
              <a:rPr kumimoji="1" lang="en-US" altLang="ja-JP" dirty="0" smtClean="0"/>
              <a:t>H21 </a:t>
            </a:r>
            <a:r>
              <a:rPr kumimoji="1" lang="ja-JP" altLang="en-US" dirty="0" smtClean="0"/>
              <a:t>　</a:t>
            </a:r>
            <a:r>
              <a:rPr kumimoji="1" lang="en-US" altLang="ja-JP" dirty="0" smtClean="0"/>
              <a:t>H22</a:t>
            </a:r>
            <a:r>
              <a:rPr kumimoji="1" lang="ja-JP" altLang="en-US" dirty="0" smtClean="0"/>
              <a:t>　</a:t>
            </a:r>
            <a:r>
              <a:rPr kumimoji="1" lang="en-US" altLang="ja-JP" dirty="0" smtClean="0"/>
              <a:t>H23</a:t>
            </a:r>
            <a:r>
              <a:rPr kumimoji="1" lang="ja-JP" altLang="en-US" dirty="0" smtClean="0"/>
              <a:t>　</a:t>
            </a:r>
            <a:r>
              <a:rPr kumimoji="1" lang="en-US" altLang="ja-JP" dirty="0" smtClean="0"/>
              <a:t>H24</a:t>
            </a:r>
            <a:r>
              <a:rPr kumimoji="1" lang="ja-JP" altLang="en-US" dirty="0" smtClean="0"/>
              <a:t>　　</a:t>
            </a:r>
            <a:r>
              <a:rPr kumimoji="1" lang="en-US" altLang="ja-JP" dirty="0" smtClean="0"/>
              <a:t>H25</a:t>
            </a:r>
            <a:r>
              <a:rPr kumimoji="1" lang="ja-JP" altLang="en-US" dirty="0" smtClean="0"/>
              <a:t>　</a:t>
            </a:r>
            <a:r>
              <a:rPr kumimoji="1" lang="en-US" altLang="ja-JP" dirty="0" smtClean="0"/>
              <a:t>H26</a:t>
            </a:r>
            <a:r>
              <a:rPr kumimoji="1" lang="ja-JP" altLang="en-US" dirty="0" smtClean="0"/>
              <a:t>　　</a:t>
            </a:r>
            <a:r>
              <a:rPr kumimoji="1" lang="en-US" altLang="ja-JP" dirty="0" smtClean="0"/>
              <a:t>H27</a:t>
            </a:r>
            <a:r>
              <a:rPr kumimoji="1" lang="ja-JP" altLang="en-US" dirty="0" smtClean="0"/>
              <a:t>　　</a:t>
            </a:r>
            <a:r>
              <a:rPr kumimoji="1" lang="en-US" altLang="ja-JP" dirty="0" smtClean="0"/>
              <a:t>H28</a:t>
            </a:r>
            <a:r>
              <a:rPr kumimoji="1" lang="ja-JP" altLang="en-US" dirty="0" smtClean="0"/>
              <a:t>　　</a:t>
            </a:r>
            <a:r>
              <a:rPr kumimoji="1" lang="en-US" altLang="ja-JP" dirty="0" smtClean="0"/>
              <a:t>H29</a:t>
            </a:r>
            <a:r>
              <a:rPr kumimoji="1" lang="ja-JP" altLang="en-US" dirty="0" smtClean="0"/>
              <a:t>　　</a:t>
            </a:r>
            <a:r>
              <a:rPr kumimoji="1" lang="en-US" altLang="ja-JP" dirty="0" smtClean="0"/>
              <a:t>H30</a:t>
            </a:r>
            <a:r>
              <a:rPr kumimoji="1" lang="ja-JP" altLang="en-US" dirty="0" smtClean="0"/>
              <a:t>　　</a:t>
            </a:r>
            <a:r>
              <a:rPr kumimoji="1" lang="en-US" altLang="ja-JP" dirty="0" smtClean="0"/>
              <a:t>R1</a:t>
            </a:r>
            <a:r>
              <a:rPr kumimoji="1" lang="ja-JP" altLang="en-US" dirty="0" smtClean="0"/>
              <a:t>　　</a:t>
            </a:r>
            <a:r>
              <a:rPr kumimoji="1" lang="en-US" altLang="ja-JP" dirty="0" smtClean="0"/>
              <a:t>R2</a:t>
            </a:r>
            <a:r>
              <a:rPr kumimoji="1" lang="ja-JP" altLang="en-US" dirty="0" smtClean="0"/>
              <a:t>　　　</a:t>
            </a:r>
            <a:endParaRPr kumimoji="1" lang="ja-JP" altLang="en-US" dirty="0"/>
          </a:p>
        </p:txBody>
      </p:sp>
      <p:sp>
        <p:nvSpPr>
          <p:cNvPr id="9" name="テキスト ボックス 8"/>
          <p:cNvSpPr txBox="1"/>
          <p:nvPr/>
        </p:nvSpPr>
        <p:spPr>
          <a:xfrm>
            <a:off x="8291057" y="4962073"/>
            <a:ext cx="901936" cy="492443"/>
          </a:xfrm>
          <a:prstGeom prst="rect">
            <a:avLst/>
          </a:prstGeom>
          <a:noFill/>
        </p:spPr>
        <p:txBody>
          <a:bodyPr wrap="square" rtlCol="0">
            <a:spAutoFit/>
          </a:bodyPr>
          <a:lstStyle/>
          <a:p>
            <a:r>
              <a:rPr kumimoji="1" lang="en-US" altLang="ja-JP" sz="1400" dirty="0" smtClean="0"/>
              <a:t>※</a:t>
            </a:r>
            <a:r>
              <a:rPr kumimoji="1" lang="ja-JP" altLang="en-US" sz="1400" dirty="0" smtClean="0"/>
              <a:t>参考</a:t>
            </a:r>
            <a:r>
              <a:rPr kumimoji="1" lang="en-US" altLang="ja-JP" sz="1200" dirty="0" smtClean="0"/>
              <a:t>R3</a:t>
            </a:r>
            <a:r>
              <a:rPr kumimoji="1" lang="ja-JP" altLang="en-US" sz="1200" dirty="0" smtClean="0"/>
              <a:t>上半期</a:t>
            </a:r>
            <a:endParaRPr kumimoji="1" lang="ja-JP" altLang="en-US" sz="1200" dirty="0"/>
          </a:p>
        </p:txBody>
      </p:sp>
    </p:spTree>
    <p:extLst>
      <p:ext uri="{BB962C8B-B14F-4D97-AF65-F5344CB8AC3E}">
        <p14:creationId xmlns:p14="http://schemas.microsoft.com/office/powerpoint/2010/main" val="168528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BF0D9DE-2DDE-4C1A-B0B3-66A13B004177}"/>
              </a:ext>
            </a:extLst>
          </p:cNvPr>
          <p:cNvSpPr>
            <a:spLocks noGrp="1"/>
          </p:cNvSpPr>
          <p:nvPr>
            <p:ph type="title"/>
          </p:nvPr>
        </p:nvSpPr>
        <p:spPr/>
        <p:txBody>
          <a:bodyPr/>
          <a:lstStyle/>
          <a:p>
            <a:r>
              <a:rPr kumimoji="1" lang="ja-JP" altLang="en-US" dirty="0"/>
              <a:t>令和</a:t>
            </a:r>
            <a:r>
              <a:rPr kumimoji="1" lang="en-US" altLang="ja-JP" dirty="0"/>
              <a:t>2</a:t>
            </a:r>
            <a:r>
              <a:rPr kumimoji="1" lang="ja-JP" altLang="en-US" dirty="0"/>
              <a:t>年度相談の概要</a:t>
            </a:r>
          </a:p>
        </p:txBody>
      </p:sp>
      <p:graphicFrame>
        <p:nvGraphicFramePr>
          <p:cNvPr id="13" name="コンテンツ プレースホルダー 6">
            <a:extLst>
              <a:ext uri="{FF2B5EF4-FFF2-40B4-BE49-F238E27FC236}">
                <a16:creationId xmlns:a16="http://schemas.microsoft.com/office/drawing/2014/main" id="{45402E1F-7E69-4E75-9797-5C8C477645F7}"/>
              </a:ext>
            </a:extLst>
          </p:cNvPr>
          <p:cNvGraphicFramePr>
            <a:graphicFrameLocks noGrp="1"/>
          </p:cNvGraphicFramePr>
          <p:nvPr>
            <p:ph sz="half" idx="2"/>
            <p:extLst>
              <p:ext uri="{D42A27DB-BD31-4B8C-83A1-F6EECF244321}">
                <p14:modId xmlns:p14="http://schemas.microsoft.com/office/powerpoint/2010/main" val="1815965935"/>
              </p:ext>
            </p:extLst>
          </p:nvPr>
        </p:nvGraphicFramePr>
        <p:xfrm>
          <a:off x="4635055" y="1916831"/>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コンテンツ プレースホルダー 13">
            <a:extLst>
              <a:ext uri="{FF2B5EF4-FFF2-40B4-BE49-F238E27FC236}">
                <a16:creationId xmlns:a16="http://schemas.microsoft.com/office/drawing/2014/main" id="{00000000-0008-0000-0100-000002000000}"/>
              </a:ext>
            </a:extLst>
          </p:cNvPr>
          <p:cNvGraphicFramePr>
            <a:graphicFrameLocks noGrp="1"/>
          </p:cNvGraphicFramePr>
          <p:nvPr>
            <p:ph sz="half" idx="1"/>
            <p:extLst>
              <p:ext uri="{D42A27DB-BD31-4B8C-83A1-F6EECF244321}">
                <p14:modId xmlns:p14="http://schemas.microsoft.com/office/powerpoint/2010/main" val="3181152761"/>
              </p:ext>
            </p:extLst>
          </p:nvPr>
        </p:nvGraphicFramePr>
        <p:xfrm>
          <a:off x="457201" y="1916832"/>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3183640" y="2061930"/>
            <a:ext cx="936104" cy="307777"/>
          </a:xfrm>
          <a:prstGeom prst="rect">
            <a:avLst/>
          </a:prstGeom>
          <a:noFill/>
        </p:spPr>
        <p:txBody>
          <a:bodyPr wrap="square" rtlCol="0">
            <a:spAutoFit/>
          </a:bodyPr>
          <a:lstStyle/>
          <a:p>
            <a:r>
              <a:rPr kumimoji="1" lang="en-US" altLang="ja-JP" sz="1400" dirty="0"/>
              <a:t>N=1,279</a:t>
            </a:r>
            <a:endParaRPr kumimoji="1" lang="ja-JP" altLang="en-US" sz="1400" dirty="0"/>
          </a:p>
        </p:txBody>
      </p:sp>
      <p:sp>
        <p:nvSpPr>
          <p:cNvPr id="6" name="テキスト ボックス 5"/>
          <p:cNvSpPr txBox="1"/>
          <p:nvPr/>
        </p:nvSpPr>
        <p:spPr>
          <a:xfrm>
            <a:off x="7934687" y="2080593"/>
            <a:ext cx="936104" cy="307777"/>
          </a:xfrm>
          <a:prstGeom prst="rect">
            <a:avLst/>
          </a:prstGeom>
          <a:noFill/>
        </p:spPr>
        <p:txBody>
          <a:bodyPr wrap="square" rtlCol="0">
            <a:spAutoFit/>
          </a:bodyPr>
          <a:lstStyle/>
          <a:p>
            <a:r>
              <a:rPr kumimoji="1" lang="en-US" altLang="ja-JP" sz="1400" dirty="0"/>
              <a:t>N=1,279</a:t>
            </a:r>
            <a:endParaRPr kumimoji="1" lang="ja-JP" altLang="en-US" sz="1400" dirty="0"/>
          </a:p>
        </p:txBody>
      </p:sp>
    </p:spTree>
    <p:extLst>
      <p:ext uri="{BB962C8B-B14F-4D97-AF65-F5344CB8AC3E}">
        <p14:creationId xmlns:p14="http://schemas.microsoft.com/office/powerpoint/2010/main" val="420840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7">
            <a:extLst>
              <a:ext uri="{FF2B5EF4-FFF2-40B4-BE49-F238E27FC236}">
                <a16:creationId xmlns:a16="http://schemas.microsoft.com/office/drawing/2014/main" id="{EBB0230C-F1BF-400C-983F-1979CFB076FA}"/>
              </a:ext>
            </a:extLst>
          </p:cNvPr>
          <p:cNvGraphicFramePr>
            <a:graphicFrameLocks noGrp="1"/>
          </p:cNvGraphicFramePr>
          <p:nvPr>
            <p:ph sz="half" idx="1"/>
            <p:extLst>
              <p:ext uri="{D42A27DB-BD31-4B8C-83A1-F6EECF244321}">
                <p14:modId xmlns:p14="http://schemas.microsoft.com/office/powerpoint/2010/main" val="2294634851"/>
              </p:ext>
            </p:extLst>
          </p:nvPr>
        </p:nvGraphicFramePr>
        <p:xfrm>
          <a:off x="558162" y="1628800"/>
          <a:ext cx="8027676"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7" name="タイトル 3">
            <a:extLst>
              <a:ext uri="{FF2B5EF4-FFF2-40B4-BE49-F238E27FC236}">
                <a16:creationId xmlns:a16="http://schemas.microsoft.com/office/drawing/2014/main" id="{9BF0D9DE-2DDE-4C1A-B0B3-66A13B004177}"/>
              </a:ext>
            </a:extLst>
          </p:cNvPr>
          <p:cNvSpPr>
            <a:spLocks noGrp="1"/>
          </p:cNvSpPr>
          <p:nvPr>
            <p:ph type="title"/>
          </p:nvPr>
        </p:nvSpPr>
        <p:spPr/>
        <p:txBody>
          <a:bodyPr/>
          <a:lstStyle/>
          <a:p>
            <a:r>
              <a:rPr kumimoji="1" lang="ja-JP" altLang="en-US" dirty="0"/>
              <a:t>令和</a:t>
            </a:r>
            <a:r>
              <a:rPr kumimoji="1" lang="en-US" altLang="ja-JP" dirty="0"/>
              <a:t>2</a:t>
            </a:r>
            <a:r>
              <a:rPr kumimoji="1" lang="ja-JP" altLang="en-US" dirty="0"/>
              <a:t>年度相談の概要</a:t>
            </a:r>
          </a:p>
        </p:txBody>
      </p:sp>
      <p:sp>
        <p:nvSpPr>
          <p:cNvPr id="8" name="テキスト ボックス 7"/>
          <p:cNvSpPr txBox="1"/>
          <p:nvPr/>
        </p:nvSpPr>
        <p:spPr>
          <a:xfrm>
            <a:off x="7649734" y="1844824"/>
            <a:ext cx="936104" cy="307777"/>
          </a:xfrm>
          <a:prstGeom prst="rect">
            <a:avLst/>
          </a:prstGeom>
          <a:noFill/>
        </p:spPr>
        <p:txBody>
          <a:bodyPr wrap="square" rtlCol="0">
            <a:spAutoFit/>
          </a:bodyPr>
          <a:lstStyle/>
          <a:p>
            <a:r>
              <a:rPr kumimoji="1" lang="en-US" altLang="ja-JP" sz="1400" dirty="0"/>
              <a:t>N=1,279</a:t>
            </a:r>
            <a:endParaRPr kumimoji="1" lang="ja-JP" altLang="en-US" sz="1400" dirty="0"/>
          </a:p>
        </p:txBody>
      </p:sp>
    </p:spTree>
    <p:extLst>
      <p:ext uri="{BB962C8B-B14F-4D97-AF65-F5344CB8AC3E}">
        <p14:creationId xmlns:p14="http://schemas.microsoft.com/office/powerpoint/2010/main" val="150972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Autofit/>
          </a:bodyPr>
          <a:lstStyle/>
          <a:p>
            <a:r>
              <a:rPr kumimoji="1" lang="ja-JP" altLang="en-US" sz="3200" dirty="0" smtClean="0"/>
              <a:t>自殺未遂者の年齢区分</a:t>
            </a:r>
            <a:r>
              <a:rPr kumimoji="1" lang="en-US" altLang="ja-JP" sz="3200" dirty="0" smtClean="0"/>
              <a:t>H30</a:t>
            </a:r>
            <a:r>
              <a:rPr kumimoji="1" lang="ja-JP" altLang="en-US" sz="3200" dirty="0" smtClean="0"/>
              <a:t>年度～</a:t>
            </a:r>
            <a:r>
              <a:rPr kumimoji="1" lang="en-US" altLang="ja-JP" sz="3200" dirty="0" smtClean="0"/>
              <a:t>R2</a:t>
            </a:r>
            <a:r>
              <a:rPr kumimoji="1" lang="ja-JP" altLang="en-US" sz="3200" dirty="0" smtClean="0"/>
              <a:t>年度</a:t>
            </a:r>
            <a:endParaRPr kumimoji="1" lang="ja-JP" altLang="en-US" sz="32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098927246"/>
              </p:ext>
            </p:extLst>
          </p:nvPr>
        </p:nvGraphicFramePr>
        <p:xfrm>
          <a:off x="251520" y="1628800"/>
          <a:ext cx="8712968" cy="5030019"/>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7488578" y="1663329"/>
            <a:ext cx="1457182" cy="646331"/>
          </a:xfrm>
          <a:prstGeom prst="rect">
            <a:avLst/>
          </a:prstGeom>
          <a:noFill/>
        </p:spPr>
        <p:txBody>
          <a:bodyPr wrap="square" rtlCol="0">
            <a:spAutoFit/>
          </a:bodyPr>
          <a:lstStyle/>
          <a:p>
            <a:r>
              <a:rPr kumimoji="1" lang="en-US" altLang="ja-JP" sz="1200" dirty="0" smtClean="0"/>
              <a:t>H30</a:t>
            </a:r>
            <a:r>
              <a:rPr kumimoji="1" lang="ja-JP" altLang="en-US" sz="1200" dirty="0" smtClean="0"/>
              <a:t>年度：</a:t>
            </a:r>
            <a:r>
              <a:rPr lang="en-US" altLang="ja-JP" sz="1200" dirty="0" smtClean="0"/>
              <a:t>N=1,194</a:t>
            </a:r>
            <a:endParaRPr kumimoji="1" lang="en-US" altLang="ja-JP" sz="1200" dirty="0" smtClean="0"/>
          </a:p>
          <a:p>
            <a:r>
              <a:rPr lang="en-US" altLang="ja-JP" sz="1200" dirty="0" smtClean="0"/>
              <a:t>R   1</a:t>
            </a:r>
            <a:r>
              <a:rPr lang="ja-JP" altLang="en-US" sz="1200" dirty="0" smtClean="0"/>
              <a:t>年度：</a:t>
            </a:r>
            <a:r>
              <a:rPr lang="en-US" altLang="ja-JP" sz="1200" dirty="0" smtClean="0"/>
              <a:t>N= </a:t>
            </a:r>
            <a:r>
              <a:rPr lang="en-US" altLang="ja-JP" sz="1200" dirty="0"/>
              <a:t>1,155</a:t>
            </a:r>
            <a:endParaRPr lang="en-US" altLang="ja-JP" sz="1200" dirty="0" smtClean="0"/>
          </a:p>
          <a:p>
            <a:r>
              <a:rPr kumimoji="1" lang="en-US" altLang="ja-JP" sz="1200" dirty="0" smtClean="0"/>
              <a:t>R   2</a:t>
            </a:r>
            <a:r>
              <a:rPr kumimoji="1" lang="ja-JP" altLang="en-US" sz="1200" dirty="0" smtClean="0"/>
              <a:t>年度：</a:t>
            </a:r>
            <a:r>
              <a:rPr kumimoji="1" lang="en-US" altLang="ja-JP" sz="1200" dirty="0" smtClean="0"/>
              <a:t>N</a:t>
            </a:r>
            <a:r>
              <a:rPr lang="en-US" altLang="ja-JP" sz="1200" dirty="0"/>
              <a:t>=</a:t>
            </a:r>
            <a:r>
              <a:rPr lang="en-US" altLang="ja-JP" sz="1200" dirty="0" smtClean="0"/>
              <a:t>1,279</a:t>
            </a:r>
            <a:endParaRPr kumimoji="1" lang="ja-JP" altLang="en-US" sz="1200" dirty="0"/>
          </a:p>
        </p:txBody>
      </p:sp>
      <p:sp>
        <p:nvSpPr>
          <p:cNvPr id="10" name="テキスト ボックス 9"/>
          <p:cNvSpPr txBox="1"/>
          <p:nvPr/>
        </p:nvSpPr>
        <p:spPr>
          <a:xfrm>
            <a:off x="3534653" y="1882332"/>
            <a:ext cx="3799402" cy="830997"/>
          </a:xfrm>
          <a:prstGeom prst="rect">
            <a:avLst/>
          </a:prstGeom>
          <a:solidFill>
            <a:schemeClr val="bg1"/>
          </a:solidFill>
          <a:ln>
            <a:solidFill>
              <a:schemeClr val="tx1"/>
            </a:solidFill>
          </a:ln>
        </p:spPr>
        <p:txBody>
          <a:bodyPr wrap="square" rtlCol="0">
            <a:spAutoFit/>
          </a:bodyPr>
          <a:lstStyle/>
          <a:p>
            <a:r>
              <a:rPr kumimoji="1" lang="en-US" altLang="ja-JP" sz="1600" dirty="0" smtClean="0"/>
              <a:t>※</a:t>
            </a:r>
            <a:r>
              <a:rPr kumimoji="1" lang="ja-JP" altLang="en-US" sz="1600" dirty="0" smtClean="0"/>
              <a:t>学生（小中高校生、大学生、専修学生）</a:t>
            </a:r>
            <a:endParaRPr kumimoji="1" lang="en-US" altLang="ja-JP" sz="1600" dirty="0" smtClean="0"/>
          </a:p>
          <a:p>
            <a:r>
              <a:rPr lang="ja-JP" altLang="en-US" sz="1600" dirty="0" smtClean="0"/>
              <a:t>　　</a:t>
            </a:r>
            <a:r>
              <a:rPr lang="en-US" altLang="ja-JP" sz="1600" dirty="0" smtClean="0"/>
              <a:t>R1</a:t>
            </a:r>
            <a:r>
              <a:rPr lang="ja-JP" altLang="en-US" sz="1600" dirty="0" smtClean="0"/>
              <a:t>年度：</a:t>
            </a:r>
            <a:r>
              <a:rPr lang="en-US" altLang="ja-JP" sz="1600" dirty="0" smtClean="0"/>
              <a:t>48</a:t>
            </a:r>
            <a:r>
              <a:rPr lang="ja-JP" altLang="en-US" sz="1600" dirty="0" smtClean="0"/>
              <a:t>人</a:t>
            </a:r>
            <a:endParaRPr lang="en-US" altLang="ja-JP" sz="1600" dirty="0" smtClean="0"/>
          </a:p>
          <a:p>
            <a:r>
              <a:rPr kumimoji="1" lang="ja-JP" altLang="en-US" sz="1600" dirty="0" smtClean="0"/>
              <a:t>　　</a:t>
            </a:r>
            <a:r>
              <a:rPr kumimoji="1" lang="en-US" altLang="ja-JP" sz="1600" dirty="0" smtClean="0"/>
              <a:t>R2</a:t>
            </a:r>
            <a:r>
              <a:rPr kumimoji="1" lang="ja-JP" altLang="en-US" sz="1600" dirty="0" smtClean="0"/>
              <a:t>年度：</a:t>
            </a:r>
            <a:r>
              <a:rPr kumimoji="1" lang="en-US" altLang="ja-JP" sz="1600" dirty="0" smtClean="0"/>
              <a:t>66</a:t>
            </a:r>
            <a:r>
              <a:rPr kumimoji="1" lang="ja-JP" altLang="en-US" sz="1600" dirty="0" smtClean="0"/>
              <a:t>人</a:t>
            </a:r>
            <a:endParaRPr kumimoji="1" lang="ja-JP" altLang="en-US" sz="1600" dirty="0"/>
          </a:p>
        </p:txBody>
      </p:sp>
    </p:spTree>
    <p:extLst>
      <p:ext uri="{BB962C8B-B14F-4D97-AF65-F5344CB8AC3E}">
        <p14:creationId xmlns:p14="http://schemas.microsoft.com/office/powerpoint/2010/main" val="101567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218FEA5-F924-43A6-888C-6DEE74FF3B1D}"/>
              </a:ext>
            </a:extLst>
          </p:cNvPr>
          <p:cNvSpPr>
            <a:spLocks noGrp="1"/>
          </p:cNvSpPr>
          <p:nvPr>
            <p:ph type="title"/>
          </p:nvPr>
        </p:nvSpPr>
        <p:spPr/>
        <p:txBody>
          <a:bodyPr>
            <a:normAutofit/>
          </a:bodyPr>
          <a:lstStyle/>
          <a:p>
            <a:r>
              <a:rPr lang="ja-JP" altLang="en-US" dirty="0"/>
              <a:t>令和</a:t>
            </a:r>
            <a:r>
              <a:rPr lang="en-US" altLang="ja-JP" dirty="0"/>
              <a:t>2</a:t>
            </a:r>
            <a:r>
              <a:rPr lang="ja-JP" altLang="en-US" dirty="0"/>
              <a:t>年度の相談の概要</a:t>
            </a:r>
            <a:endParaRPr kumimoji="1" lang="ja-JP" altLang="en-US" dirty="0"/>
          </a:p>
        </p:txBody>
      </p:sp>
      <p:graphicFrame>
        <p:nvGraphicFramePr>
          <p:cNvPr id="7" name="コンテンツ プレースホルダー 6">
            <a:extLst>
              <a:ext uri="{FF2B5EF4-FFF2-40B4-BE49-F238E27FC236}">
                <a16:creationId xmlns:a16="http://schemas.microsoft.com/office/drawing/2014/main" id="{00000000-0008-0000-0100-000007000000}"/>
              </a:ext>
            </a:extLst>
          </p:cNvPr>
          <p:cNvGraphicFramePr>
            <a:graphicFrameLocks noGrp="1"/>
          </p:cNvGraphicFramePr>
          <p:nvPr>
            <p:ph idx="1"/>
            <p:extLst>
              <p:ext uri="{D42A27DB-BD31-4B8C-83A1-F6EECF244321}">
                <p14:modId xmlns:p14="http://schemas.microsoft.com/office/powerpoint/2010/main" val="1845970699"/>
              </p:ext>
            </p:extLst>
          </p:nvPr>
        </p:nvGraphicFramePr>
        <p:xfrm>
          <a:off x="448750" y="206084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7235581" y="1831031"/>
            <a:ext cx="1440160" cy="307777"/>
          </a:xfrm>
          <a:prstGeom prst="rect">
            <a:avLst/>
          </a:prstGeom>
          <a:noFill/>
        </p:spPr>
        <p:txBody>
          <a:bodyPr wrap="square" rtlCol="0">
            <a:spAutoFit/>
          </a:bodyPr>
          <a:lstStyle/>
          <a:p>
            <a:r>
              <a:rPr kumimoji="1" lang="en-US" altLang="ja-JP" sz="1400" dirty="0"/>
              <a:t>※</a:t>
            </a:r>
            <a:r>
              <a:rPr kumimoji="1" lang="ja-JP" altLang="en-US" sz="1400" dirty="0"/>
              <a:t>複数回答あり</a:t>
            </a:r>
          </a:p>
        </p:txBody>
      </p:sp>
      <p:sp>
        <p:nvSpPr>
          <p:cNvPr id="2" name="テキスト ボックス 1"/>
          <p:cNvSpPr txBox="1"/>
          <p:nvPr/>
        </p:nvSpPr>
        <p:spPr>
          <a:xfrm>
            <a:off x="3491880" y="1600199"/>
            <a:ext cx="2664296" cy="461665"/>
          </a:xfrm>
          <a:prstGeom prst="rect">
            <a:avLst/>
          </a:prstGeom>
          <a:noFill/>
        </p:spPr>
        <p:txBody>
          <a:bodyPr wrap="square" rtlCol="0">
            <a:spAutoFit/>
          </a:bodyPr>
          <a:lstStyle/>
          <a:p>
            <a:pPr algn="ctr"/>
            <a:r>
              <a:rPr kumimoji="1" lang="ja-JP" altLang="en-US" sz="2400" dirty="0"/>
              <a:t>未遂の手段</a:t>
            </a:r>
          </a:p>
        </p:txBody>
      </p:sp>
    </p:spTree>
    <p:extLst>
      <p:ext uri="{BB962C8B-B14F-4D97-AF65-F5344CB8AC3E}">
        <p14:creationId xmlns:p14="http://schemas.microsoft.com/office/powerpoint/2010/main" val="311386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00000000-0008-0000-0100-000006000000}"/>
              </a:ext>
            </a:extLst>
          </p:cNvPr>
          <p:cNvGraphicFramePr>
            <a:graphicFrameLocks noGrp="1"/>
          </p:cNvGraphicFramePr>
          <p:nvPr>
            <p:ph idx="1"/>
            <p:extLst>
              <p:ext uri="{D42A27DB-BD31-4B8C-83A1-F6EECF244321}">
                <p14:modId xmlns:p14="http://schemas.microsoft.com/office/powerpoint/2010/main" val="1169498517"/>
              </p:ext>
            </p:extLst>
          </p:nvPr>
        </p:nvGraphicFramePr>
        <p:xfrm>
          <a:off x="457200" y="206084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7092280" y="1725414"/>
            <a:ext cx="1440160" cy="307777"/>
          </a:xfrm>
          <a:prstGeom prst="rect">
            <a:avLst/>
          </a:prstGeom>
          <a:noFill/>
        </p:spPr>
        <p:txBody>
          <a:bodyPr wrap="square" rtlCol="0">
            <a:spAutoFit/>
          </a:bodyPr>
          <a:lstStyle/>
          <a:p>
            <a:r>
              <a:rPr kumimoji="1" lang="en-US" altLang="ja-JP" sz="1400" dirty="0"/>
              <a:t>※</a:t>
            </a:r>
            <a:r>
              <a:rPr kumimoji="1" lang="ja-JP" altLang="en-US" sz="1400" dirty="0"/>
              <a:t>複数回答あり</a:t>
            </a:r>
          </a:p>
        </p:txBody>
      </p:sp>
      <p:sp>
        <p:nvSpPr>
          <p:cNvPr id="6" name="テキスト ボックス 5"/>
          <p:cNvSpPr txBox="1"/>
          <p:nvPr/>
        </p:nvSpPr>
        <p:spPr>
          <a:xfrm>
            <a:off x="3239852" y="1599183"/>
            <a:ext cx="2664296" cy="461665"/>
          </a:xfrm>
          <a:prstGeom prst="rect">
            <a:avLst/>
          </a:prstGeom>
          <a:noFill/>
        </p:spPr>
        <p:txBody>
          <a:bodyPr wrap="square" rtlCol="0">
            <a:spAutoFit/>
          </a:bodyPr>
          <a:lstStyle/>
          <a:p>
            <a:pPr algn="ctr"/>
            <a:r>
              <a:rPr kumimoji="1" lang="ja-JP" altLang="en-US" sz="2400" dirty="0"/>
              <a:t>相談内容</a:t>
            </a:r>
          </a:p>
        </p:txBody>
      </p:sp>
      <p:sp>
        <p:nvSpPr>
          <p:cNvPr id="7" name="タイトル 4">
            <a:extLst>
              <a:ext uri="{FF2B5EF4-FFF2-40B4-BE49-F238E27FC236}">
                <a16:creationId xmlns:a16="http://schemas.microsoft.com/office/drawing/2014/main" id="{8218FEA5-F924-43A6-888C-6DEE74FF3B1D}"/>
              </a:ext>
            </a:extLst>
          </p:cNvPr>
          <p:cNvSpPr>
            <a:spLocks noGrp="1"/>
          </p:cNvSpPr>
          <p:nvPr>
            <p:ph type="title"/>
          </p:nvPr>
        </p:nvSpPr>
        <p:spPr/>
        <p:txBody>
          <a:bodyPr>
            <a:normAutofit/>
          </a:bodyPr>
          <a:lstStyle/>
          <a:p>
            <a:r>
              <a:rPr lang="ja-JP" altLang="en-US" dirty="0"/>
              <a:t>令和</a:t>
            </a:r>
            <a:r>
              <a:rPr lang="en-US" altLang="ja-JP" dirty="0"/>
              <a:t>2</a:t>
            </a:r>
            <a:r>
              <a:rPr lang="ja-JP" altLang="en-US" dirty="0"/>
              <a:t>年度の相談の概要</a:t>
            </a:r>
            <a:endParaRPr kumimoji="1" lang="ja-JP" altLang="en-US" dirty="0"/>
          </a:p>
        </p:txBody>
      </p:sp>
    </p:spTree>
    <p:extLst>
      <p:ext uri="{BB962C8B-B14F-4D97-AF65-F5344CB8AC3E}">
        <p14:creationId xmlns:p14="http://schemas.microsoft.com/office/powerpoint/2010/main" val="203551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00000000-0008-0000-0100-000009000000}"/>
              </a:ext>
            </a:extLst>
          </p:cNvPr>
          <p:cNvGraphicFramePr>
            <a:graphicFrameLocks noGrp="1"/>
          </p:cNvGraphicFramePr>
          <p:nvPr>
            <p:ph sz="half" idx="1"/>
            <p:extLst>
              <p:ext uri="{D42A27DB-BD31-4B8C-83A1-F6EECF244321}">
                <p14:modId xmlns:p14="http://schemas.microsoft.com/office/powerpoint/2010/main" val="3686414389"/>
              </p:ext>
            </p:extLst>
          </p:nvPr>
        </p:nvGraphicFramePr>
        <p:xfrm>
          <a:off x="179512" y="1772816"/>
          <a:ext cx="4038600" cy="46508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コンテンツ プレースホルダー 5">
            <a:extLst>
              <a:ext uri="{FF2B5EF4-FFF2-40B4-BE49-F238E27FC236}">
                <a16:creationId xmlns:a16="http://schemas.microsoft.com/office/drawing/2014/main" id="{2B68D8BA-48A4-42DB-B497-D438A9244B21}"/>
              </a:ext>
            </a:extLst>
          </p:cNvPr>
          <p:cNvGraphicFramePr>
            <a:graphicFrameLocks noGrp="1"/>
          </p:cNvGraphicFramePr>
          <p:nvPr>
            <p:ph sz="half" idx="2"/>
            <p:extLst>
              <p:ext uri="{D42A27DB-BD31-4B8C-83A1-F6EECF244321}">
                <p14:modId xmlns:p14="http://schemas.microsoft.com/office/powerpoint/2010/main" val="2627280261"/>
              </p:ext>
            </p:extLst>
          </p:nvPr>
        </p:nvGraphicFramePr>
        <p:xfrm>
          <a:off x="4190548" y="1772816"/>
          <a:ext cx="4896544"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8207896" y="1943235"/>
            <a:ext cx="936104" cy="307777"/>
          </a:xfrm>
          <a:prstGeom prst="rect">
            <a:avLst/>
          </a:prstGeom>
          <a:noFill/>
        </p:spPr>
        <p:txBody>
          <a:bodyPr wrap="square" rtlCol="0">
            <a:spAutoFit/>
          </a:bodyPr>
          <a:lstStyle/>
          <a:p>
            <a:r>
              <a:rPr kumimoji="1" lang="en-US" altLang="ja-JP" sz="1400" dirty="0"/>
              <a:t>N=1003</a:t>
            </a:r>
            <a:endParaRPr kumimoji="1" lang="ja-JP" altLang="en-US" sz="1400" dirty="0"/>
          </a:p>
        </p:txBody>
      </p:sp>
      <p:sp>
        <p:nvSpPr>
          <p:cNvPr id="4" name="テキスト ボックス 3"/>
          <p:cNvSpPr txBox="1"/>
          <p:nvPr/>
        </p:nvSpPr>
        <p:spPr>
          <a:xfrm>
            <a:off x="6206772" y="2276872"/>
            <a:ext cx="432048" cy="261610"/>
          </a:xfrm>
          <a:prstGeom prst="rect">
            <a:avLst/>
          </a:prstGeom>
          <a:noFill/>
        </p:spPr>
        <p:txBody>
          <a:bodyPr wrap="square" rtlCol="0">
            <a:spAutoFit/>
          </a:bodyPr>
          <a:lstStyle/>
          <a:p>
            <a:r>
              <a:rPr kumimoji="1" lang="en-US" altLang="ja-JP" sz="1100" dirty="0"/>
              <a:t>※</a:t>
            </a:r>
            <a:endParaRPr kumimoji="1" lang="ja-JP" altLang="en-US" sz="1100" dirty="0"/>
          </a:p>
        </p:txBody>
      </p:sp>
      <p:sp>
        <p:nvSpPr>
          <p:cNvPr id="8" name="テキスト ボックス 7"/>
          <p:cNvSpPr txBox="1"/>
          <p:nvPr/>
        </p:nvSpPr>
        <p:spPr>
          <a:xfrm>
            <a:off x="2797854" y="6312092"/>
            <a:ext cx="6424433" cy="461665"/>
          </a:xfrm>
          <a:prstGeom prst="rect">
            <a:avLst/>
          </a:prstGeom>
          <a:noFill/>
        </p:spPr>
        <p:txBody>
          <a:bodyPr wrap="square" rtlCol="0">
            <a:spAutoFit/>
          </a:bodyPr>
          <a:lstStyle/>
          <a:p>
            <a:r>
              <a:rPr kumimoji="1" lang="en-US" altLang="ja-JP" sz="1200" dirty="0"/>
              <a:t>※</a:t>
            </a:r>
            <a:r>
              <a:rPr kumimoji="1" lang="ja-JP" altLang="en-US" sz="1200" dirty="0"/>
              <a:t>相談支援の必要性がなくなるには、</a:t>
            </a:r>
            <a:endParaRPr kumimoji="1" lang="en-US" altLang="ja-JP" sz="1200" dirty="0"/>
          </a:p>
          <a:p>
            <a:r>
              <a:rPr lang="ja-JP" altLang="en-US" sz="1200" dirty="0"/>
              <a:t>　</a:t>
            </a:r>
            <a:r>
              <a:rPr kumimoji="1" lang="ja-JP" altLang="en-US" sz="1200" dirty="0"/>
              <a:t>継続的な相談支援が必要でないと判断、通常のこころの相談に移行、他機関につながったなど</a:t>
            </a:r>
          </a:p>
        </p:txBody>
      </p:sp>
      <p:sp>
        <p:nvSpPr>
          <p:cNvPr id="9" name="タイトル 4">
            <a:extLst>
              <a:ext uri="{FF2B5EF4-FFF2-40B4-BE49-F238E27FC236}">
                <a16:creationId xmlns:a16="http://schemas.microsoft.com/office/drawing/2014/main" id="{8218FEA5-F924-43A6-888C-6DEE74FF3B1D}"/>
              </a:ext>
            </a:extLst>
          </p:cNvPr>
          <p:cNvSpPr>
            <a:spLocks noGrp="1"/>
          </p:cNvSpPr>
          <p:nvPr>
            <p:ph type="title"/>
          </p:nvPr>
        </p:nvSpPr>
        <p:spPr/>
        <p:txBody>
          <a:bodyPr>
            <a:normAutofit/>
          </a:bodyPr>
          <a:lstStyle/>
          <a:p>
            <a:r>
              <a:rPr lang="ja-JP" altLang="en-US" dirty="0"/>
              <a:t>令和</a:t>
            </a:r>
            <a:r>
              <a:rPr lang="en-US" altLang="ja-JP" dirty="0"/>
              <a:t>2</a:t>
            </a:r>
            <a:r>
              <a:rPr lang="ja-JP" altLang="en-US" dirty="0"/>
              <a:t>年度の相談の概要</a:t>
            </a:r>
            <a:endParaRPr kumimoji="1" lang="ja-JP" altLang="en-US" dirty="0"/>
          </a:p>
        </p:txBody>
      </p:sp>
    </p:spTree>
    <p:extLst>
      <p:ext uri="{BB962C8B-B14F-4D97-AF65-F5344CB8AC3E}">
        <p14:creationId xmlns:p14="http://schemas.microsoft.com/office/powerpoint/2010/main" val="39497230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7115</TotalTime>
  <Words>1074</Words>
  <Application>Microsoft Office PowerPoint</Application>
  <PresentationFormat>画面に合わせる (4:3)</PresentationFormat>
  <Paragraphs>170</Paragraphs>
  <Slides>8</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Meiryo UI</vt:lpstr>
      <vt:lpstr>ＭＳ Ｐゴシック</vt:lpstr>
      <vt:lpstr>游ゴシック</vt:lpstr>
      <vt:lpstr>Arial</vt:lpstr>
      <vt:lpstr>Calibri</vt:lpstr>
      <vt:lpstr>Office ​​テーマ</vt:lpstr>
      <vt:lpstr>PowerPoint プレゼンテーション</vt:lpstr>
      <vt:lpstr>警察からの情報提供書受理数の年次推移</vt:lpstr>
      <vt:lpstr>令和2年度相談の概要</vt:lpstr>
      <vt:lpstr>令和2年度相談の概要</vt:lpstr>
      <vt:lpstr>自殺未遂者の年齢区分H30年度～R2年度</vt:lpstr>
      <vt:lpstr>令和2年度の相談の概要</vt:lpstr>
      <vt:lpstr>令和2年度の相談の概要</vt:lpstr>
      <vt:lpstr>令和2年度の相談の概要</vt:lpstr>
    </vt:vector>
  </TitlesOfParts>
  <Company>総務部IT推進課</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自殺未遂者相談支援事業の 　　　取組みについてー第１報―</dc:title>
  <dc:creator>平井　由香</dc:creator>
  <cp:lastModifiedBy>三場　知香</cp:lastModifiedBy>
  <cp:revision>438</cp:revision>
  <cp:lastPrinted>2021-10-26T02:37:49Z</cp:lastPrinted>
  <dcterms:created xsi:type="dcterms:W3CDTF">2017-04-05T05:48:02Z</dcterms:created>
  <dcterms:modified xsi:type="dcterms:W3CDTF">2021-11-26T05:48:45Z</dcterms:modified>
</cp:coreProperties>
</file>