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9"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1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ja-JP"/>
              <a:t>相談件数（月別）</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1"/>
          <c:order val="1"/>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Sheet1!$A$5:$A$21</c:f>
              <c:strCache>
                <c:ptCount val="17"/>
                <c:pt idx="0">
                  <c:v>R2年5月</c:v>
                </c:pt>
                <c:pt idx="1">
                  <c:v>6月</c:v>
                </c:pt>
                <c:pt idx="2">
                  <c:v>7月</c:v>
                </c:pt>
                <c:pt idx="3">
                  <c:v>8月</c:v>
                </c:pt>
                <c:pt idx="4">
                  <c:v>9月</c:v>
                </c:pt>
                <c:pt idx="5">
                  <c:v>10月</c:v>
                </c:pt>
                <c:pt idx="6">
                  <c:v>11月</c:v>
                </c:pt>
                <c:pt idx="7">
                  <c:v>12月</c:v>
                </c:pt>
                <c:pt idx="8">
                  <c:v>R3年1月</c:v>
                </c:pt>
                <c:pt idx="9">
                  <c:v>2月</c:v>
                </c:pt>
                <c:pt idx="10">
                  <c:v>3月</c:v>
                </c:pt>
                <c:pt idx="11">
                  <c:v>4月</c:v>
                </c:pt>
                <c:pt idx="12">
                  <c:v>5月</c:v>
                </c:pt>
                <c:pt idx="13">
                  <c:v>6月</c:v>
                </c:pt>
                <c:pt idx="14">
                  <c:v>7月</c:v>
                </c:pt>
                <c:pt idx="15">
                  <c:v>8月</c:v>
                </c:pt>
                <c:pt idx="16">
                  <c:v>9月</c:v>
                </c:pt>
              </c:strCache>
            </c:strRef>
          </c:cat>
          <c:val>
            <c:numRef>
              <c:f>Sheet1!$C$5:$C$21</c:f>
              <c:numCache>
                <c:formatCode>General</c:formatCode>
                <c:ptCount val="17"/>
                <c:pt idx="0">
                  <c:v>55</c:v>
                </c:pt>
                <c:pt idx="1">
                  <c:v>30</c:v>
                </c:pt>
                <c:pt idx="2">
                  <c:v>13</c:v>
                </c:pt>
                <c:pt idx="3">
                  <c:v>23</c:v>
                </c:pt>
                <c:pt idx="4">
                  <c:v>41</c:v>
                </c:pt>
                <c:pt idx="5">
                  <c:v>41</c:v>
                </c:pt>
                <c:pt idx="6">
                  <c:v>37</c:v>
                </c:pt>
                <c:pt idx="7">
                  <c:v>61</c:v>
                </c:pt>
                <c:pt idx="8">
                  <c:v>59</c:v>
                </c:pt>
                <c:pt idx="9">
                  <c:v>48</c:v>
                </c:pt>
                <c:pt idx="10">
                  <c:v>77</c:v>
                </c:pt>
                <c:pt idx="11">
                  <c:v>29</c:v>
                </c:pt>
                <c:pt idx="12">
                  <c:v>37</c:v>
                </c:pt>
                <c:pt idx="13">
                  <c:v>44</c:v>
                </c:pt>
                <c:pt idx="14">
                  <c:v>34</c:v>
                </c:pt>
                <c:pt idx="15">
                  <c:v>41</c:v>
                </c:pt>
                <c:pt idx="16">
                  <c:v>91</c:v>
                </c:pt>
              </c:numCache>
            </c:numRef>
          </c:val>
          <c:extLst>
            <c:ext xmlns:c16="http://schemas.microsoft.com/office/drawing/2014/chart" uri="{C3380CC4-5D6E-409C-BE32-E72D297353CC}">
              <c16:uniqueId val="{00000000-8B47-4C04-85A4-96A12AFD0052}"/>
            </c:ext>
          </c:extLst>
        </c:ser>
        <c:dLbls>
          <c:showLegendKey val="0"/>
          <c:showVal val="0"/>
          <c:showCatName val="0"/>
          <c:showSerName val="0"/>
          <c:showPercent val="0"/>
          <c:showBubbleSize val="0"/>
        </c:dLbls>
        <c:gapWidth val="219"/>
        <c:overlap val="-27"/>
        <c:axId val="460846800"/>
        <c:axId val="460847216"/>
        <c:extLst>
          <c:ext xmlns:c15="http://schemas.microsoft.com/office/drawing/2012/chart" uri="{02D57815-91ED-43cb-92C2-25804820EDAC}">
            <c15:filteredBarSeries>
              <c15:ser>
                <c:idx val="0"/>
                <c:order val="0"/>
                <c:spPr>
                  <a:solidFill>
                    <a:schemeClr val="accent1"/>
                  </a:solidFill>
                  <a:ln>
                    <a:noFill/>
                  </a:ln>
                  <a:effectLst/>
                </c:spPr>
                <c:invertIfNegative val="0"/>
                <c:cat>
                  <c:strRef>
                    <c:extLst>
                      <c:ext uri="{02D57815-91ED-43cb-92C2-25804820EDAC}">
                        <c15:formulaRef>
                          <c15:sqref>Sheet1!$A$5:$A$21</c15:sqref>
                        </c15:formulaRef>
                      </c:ext>
                    </c:extLst>
                    <c:strCache>
                      <c:ptCount val="17"/>
                      <c:pt idx="0">
                        <c:v>R2年5月</c:v>
                      </c:pt>
                      <c:pt idx="1">
                        <c:v>6月</c:v>
                      </c:pt>
                      <c:pt idx="2">
                        <c:v>7月</c:v>
                      </c:pt>
                      <c:pt idx="3">
                        <c:v>8月</c:v>
                      </c:pt>
                      <c:pt idx="4">
                        <c:v>9月</c:v>
                      </c:pt>
                      <c:pt idx="5">
                        <c:v>10月</c:v>
                      </c:pt>
                      <c:pt idx="6">
                        <c:v>11月</c:v>
                      </c:pt>
                      <c:pt idx="7">
                        <c:v>12月</c:v>
                      </c:pt>
                      <c:pt idx="8">
                        <c:v>R3年1月</c:v>
                      </c:pt>
                      <c:pt idx="9">
                        <c:v>2月</c:v>
                      </c:pt>
                      <c:pt idx="10">
                        <c:v>3月</c:v>
                      </c:pt>
                      <c:pt idx="11">
                        <c:v>4月</c:v>
                      </c:pt>
                      <c:pt idx="12">
                        <c:v>5月</c:v>
                      </c:pt>
                      <c:pt idx="13">
                        <c:v>6月</c:v>
                      </c:pt>
                      <c:pt idx="14">
                        <c:v>7月</c:v>
                      </c:pt>
                      <c:pt idx="15">
                        <c:v>8月</c:v>
                      </c:pt>
                      <c:pt idx="16">
                        <c:v>9月</c:v>
                      </c:pt>
                    </c:strCache>
                  </c:strRef>
                </c:cat>
                <c:val>
                  <c:numRef>
                    <c:extLst>
                      <c:ext uri="{02D57815-91ED-43cb-92C2-25804820EDAC}">
                        <c15:formulaRef>
                          <c15:sqref>Sheet1!$B$5:$B$21</c15:sqref>
                        </c15:formulaRef>
                      </c:ext>
                    </c:extLst>
                    <c:numCache>
                      <c:formatCode>General</c:formatCode>
                      <c:ptCount val="17"/>
                    </c:numCache>
                  </c:numRef>
                </c:val>
                <c:extLst>
                  <c:ext xmlns:c16="http://schemas.microsoft.com/office/drawing/2014/chart" uri="{C3380CC4-5D6E-409C-BE32-E72D297353CC}">
                    <c16:uniqueId val="{00000001-8B47-4C04-85A4-96A12AFD0052}"/>
                  </c:ext>
                </c:extLst>
              </c15:ser>
            </c15:filteredBarSeries>
          </c:ext>
        </c:extLst>
      </c:barChart>
      <c:catAx>
        <c:axId val="460846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460847216"/>
        <c:crosses val="autoZero"/>
        <c:auto val="1"/>
        <c:lblAlgn val="ctr"/>
        <c:lblOffset val="100"/>
        <c:noMultiLvlLbl val="0"/>
      </c:catAx>
      <c:valAx>
        <c:axId val="46084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460846800"/>
        <c:crosses val="autoZero"/>
        <c:crossBetween val="between"/>
      </c:valAx>
      <c:spPr>
        <a:noFill/>
        <a:ln>
          <a:noFill/>
        </a:ln>
        <a:effectLst/>
      </c:spPr>
    </c:plotArea>
    <c:plotVisOnly val="1"/>
    <c:dispBlanksAs val="gap"/>
    <c:showDLblsOverMax val="0"/>
  </c:chart>
  <c:spPr>
    <a:noFill/>
    <a:ln>
      <a:noFill/>
    </a:ln>
    <a:effectLst/>
  </c:spPr>
  <c:txPr>
    <a:bodyPr/>
    <a:lstStyle/>
    <a:p>
      <a:pPr>
        <a:defRPr sz="1400" baseline="0"/>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ja-JP" sz="1600" b="0" dirty="0"/>
              <a:t>相談者の年代</a:t>
            </a:r>
          </a:p>
        </c:rich>
      </c:tx>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spPr>
            <a:ln>
              <a:solidFill>
                <a:schemeClr val="tx1"/>
              </a:solidFill>
            </a:ln>
          </c:spPr>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DEC2-4DAE-B150-E2E1D0BCB5F6}"/>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DEC2-4DAE-B150-E2E1D0BCB5F6}"/>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DEC2-4DAE-B150-E2E1D0BCB5F6}"/>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DEC2-4DAE-B150-E2E1D0BCB5F6}"/>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9-DEC2-4DAE-B150-E2E1D0BCB5F6}"/>
              </c:ext>
            </c:extLst>
          </c:dPt>
          <c:dLbls>
            <c:dLbl>
              <c:idx val="3"/>
              <c:layout>
                <c:manualLayout>
                  <c:x val="8.7484290037232126E-2"/>
                  <c:y val="-4.4770492844569625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DEC2-4DAE-B150-E2E1D0BCB5F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'データ・グラフ作成（大学生・妊産婦）'!$A$27:$A$31</c:f>
              <c:strCache>
                <c:ptCount val="5"/>
                <c:pt idx="0">
                  <c:v>10代</c:v>
                </c:pt>
                <c:pt idx="1">
                  <c:v>20代</c:v>
                </c:pt>
                <c:pt idx="2">
                  <c:v>30代</c:v>
                </c:pt>
                <c:pt idx="3">
                  <c:v>40代</c:v>
                </c:pt>
                <c:pt idx="4">
                  <c:v>不明</c:v>
                </c:pt>
              </c:strCache>
            </c:strRef>
          </c:cat>
          <c:val>
            <c:numRef>
              <c:f>'データ・グラフ作成（大学生・妊産婦）'!$B$27:$B$31</c:f>
              <c:numCache>
                <c:formatCode>General</c:formatCode>
                <c:ptCount val="5"/>
                <c:pt idx="0">
                  <c:v>79</c:v>
                </c:pt>
                <c:pt idx="1">
                  <c:v>183</c:v>
                </c:pt>
                <c:pt idx="2">
                  <c:v>60</c:v>
                </c:pt>
                <c:pt idx="3">
                  <c:v>29</c:v>
                </c:pt>
                <c:pt idx="4">
                  <c:v>134</c:v>
                </c:pt>
              </c:numCache>
            </c:numRef>
          </c:val>
          <c:extLst>
            <c:ext xmlns:c16="http://schemas.microsoft.com/office/drawing/2014/chart" uri="{C3380CC4-5D6E-409C-BE32-E72D297353CC}">
              <c16:uniqueId val="{0000000A-DEC2-4DAE-B150-E2E1D0BCB5F6}"/>
            </c:ext>
          </c:extLst>
        </c:ser>
        <c:dLbls>
          <c:dLblPos val="inEnd"/>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ja-JP" altLang="en-US" sz="1600" b="0" dirty="0"/>
              <a:t>相談者の性別</a:t>
            </a:r>
            <a:endParaRPr lang="ja-JP" sz="1600" b="0" dirty="0"/>
          </a:p>
        </c:rich>
      </c:tx>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spPr>
            <a:ln>
              <a:solidFill>
                <a:schemeClr val="tx1"/>
              </a:solidFill>
            </a:ln>
          </c:spPr>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BA08-4F89-B2F1-AA6B8FA20814}"/>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BA08-4F89-B2F1-AA6B8FA20814}"/>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BA08-4F89-B2F1-AA6B8FA20814}"/>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0"/>
              <c:showCatName val="1"/>
              <c:showSerName val="0"/>
              <c:showPercent val="1"/>
              <c:showBubbleSize val="0"/>
              <c:extLst>
                <c:ext xmlns:c16="http://schemas.microsoft.com/office/drawing/2014/chart" uri="{C3380CC4-5D6E-409C-BE32-E72D297353CC}">
                  <c16:uniqueId val="{00000001-BA08-4F89-B2F1-AA6B8FA20814}"/>
                </c:ext>
              </c:extLst>
            </c:dLbl>
            <c:dLbl>
              <c:idx val="1"/>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0"/>
              <c:showCatName val="1"/>
              <c:showSerName val="0"/>
              <c:showPercent val="1"/>
              <c:showBubbleSize val="0"/>
              <c:extLst>
                <c:ext xmlns:c16="http://schemas.microsoft.com/office/drawing/2014/chart" uri="{C3380CC4-5D6E-409C-BE32-E72D297353CC}">
                  <c16:uniqueId val="{00000003-BA08-4F89-B2F1-AA6B8FA20814}"/>
                </c:ext>
              </c:extLst>
            </c:dLbl>
            <c:dLbl>
              <c:idx val="2"/>
              <c:spPr>
                <a:noFill/>
                <a:ln>
                  <a:noFill/>
                </a:ln>
                <a:effectLst/>
              </c:spPr>
              <c:txPr>
                <a:bodyPr rot="0" spcFirstLastPara="1" vertOverflow="ellipsis" vert="horz" wrap="square" lIns="38100" tIns="19050" rIns="38100" bIns="19050" anchor="ctr" anchorCtr="0">
                  <a:spAutoFit/>
                </a:bodyPr>
                <a:lstStyle/>
                <a:p>
                  <a:pPr lvl="1" algn="ctr" rtl="0">
                    <a:defRPr sz="1400" b="0" i="0" u="none" strike="noStrike" kern="1200" baseline="0">
                      <a:solidFill>
                        <a:sysClr val="windowText" lastClr="000000">
                          <a:lumMod val="75000"/>
                          <a:lumOff val="25000"/>
                        </a:sysClr>
                      </a:solidFill>
                      <a:latin typeface="+mn-lt"/>
                      <a:ea typeface="+mn-ea"/>
                      <a:cs typeface="+mn-cs"/>
                    </a:defRPr>
                  </a:pPr>
                  <a:endParaRPr lang="ja-JP"/>
                </a:p>
              </c:txPr>
              <c:dLblPos val="inEnd"/>
              <c:showLegendKey val="0"/>
              <c:showVal val="0"/>
              <c:showCatName val="1"/>
              <c:showSerName val="0"/>
              <c:showPercent val="1"/>
              <c:showBubbleSize val="0"/>
              <c:extLst>
                <c:ext xmlns:c16="http://schemas.microsoft.com/office/drawing/2014/chart" uri="{C3380CC4-5D6E-409C-BE32-E72D297353CC}">
                  <c16:uniqueId val="{00000005-BA08-4F89-B2F1-AA6B8FA2081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'データ・グラフ作成（大学生・妊産婦）'!$A$19:$A$21</c:f>
              <c:strCache>
                <c:ptCount val="3"/>
                <c:pt idx="0">
                  <c:v>男性</c:v>
                </c:pt>
                <c:pt idx="1">
                  <c:v>女性</c:v>
                </c:pt>
                <c:pt idx="2">
                  <c:v>その他・不明</c:v>
                </c:pt>
              </c:strCache>
            </c:strRef>
          </c:cat>
          <c:val>
            <c:numRef>
              <c:f>'データ・グラフ作成（大学生・妊産婦）'!$B$19:$B$21</c:f>
              <c:numCache>
                <c:formatCode>General</c:formatCode>
                <c:ptCount val="3"/>
                <c:pt idx="0">
                  <c:v>24</c:v>
                </c:pt>
                <c:pt idx="1">
                  <c:v>336</c:v>
                </c:pt>
                <c:pt idx="2">
                  <c:v>125</c:v>
                </c:pt>
              </c:numCache>
            </c:numRef>
          </c:val>
          <c:extLst>
            <c:ext xmlns:c16="http://schemas.microsoft.com/office/drawing/2014/chart" uri="{C3380CC4-5D6E-409C-BE32-E72D297353CC}">
              <c16:uniqueId val="{00000006-BA08-4F89-B2F1-AA6B8FA20814}"/>
            </c:ext>
          </c:extLst>
        </c:ser>
        <c:dLbls>
          <c:dLblPos val="inEnd"/>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ja-JP" altLang="en-US" sz="1600"/>
              <a:t>相談内容</a:t>
            </a: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'データ・グラフ作成（大学生・妊産婦）'!$F$36:$F$46</c:f>
              <c:strCache>
                <c:ptCount val="11"/>
                <c:pt idx="0">
                  <c:v>進路・就職等</c:v>
                </c:pt>
                <c:pt idx="1">
                  <c:v>学業など</c:v>
                </c:pt>
                <c:pt idx="2">
                  <c:v>学校の人間関係</c:v>
                </c:pt>
                <c:pt idx="3">
                  <c:v>メンタル不調</c:v>
                </c:pt>
                <c:pt idx="4">
                  <c:v>家族</c:v>
                </c:pt>
                <c:pt idx="5">
                  <c:v>自殺念慮</c:v>
                </c:pt>
                <c:pt idx="6">
                  <c:v>健康</c:v>
                </c:pt>
                <c:pt idx="7">
                  <c:v>経済・生活</c:v>
                </c:pt>
                <c:pt idx="8">
                  <c:v>男女</c:v>
                </c:pt>
                <c:pt idx="9">
                  <c:v>勤務</c:v>
                </c:pt>
                <c:pt idx="10">
                  <c:v>不明・その他</c:v>
                </c:pt>
              </c:strCache>
            </c:strRef>
          </c:cat>
          <c:val>
            <c:numRef>
              <c:f>'データ・グラフ作成（大学生・妊産婦）'!$H$36:$H$46</c:f>
              <c:numCache>
                <c:formatCode>0.0</c:formatCode>
                <c:ptCount val="11"/>
                <c:pt idx="0">
                  <c:v>14.0625</c:v>
                </c:pt>
                <c:pt idx="1">
                  <c:v>8.4375</c:v>
                </c:pt>
                <c:pt idx="2">
                  <c:v>7.5</c:v>
                </c:pt>
                <c:pt idx="3">
                  <c:v>18.75</c:v>
                </c:pt>
                <c:pt idx="4">
                  <c:v>14.0625</c:v>
                </c:pt>
                <c:pt idx="5">
                  <c:v>9.375</c:v>
                </c:pt>
                <c:pt idx="6">
                  <c:v>5.625</c:v>
                </c:pt>
                <c:pt idx="7">
                  <c:v>4.375</c:v>
                </c:pt>
                <c:pt idx="8">
                  <c:v>1.875</c:v>
                </c:pt>
                <c:pt idx="9">
                  <c:v>0.3125</c:v>
                </c:pt>
                <c:pt idx="10">
                  <c:v>15.625</c:v>
                </c:pt>
              </c:numCache>
            </c:numRef>
          </c:val>
          <c:extLst>
            <c:ext xmlns:c16="http://schemas.microsoft.com/office/drawing/2014/chart" uri="{C3380CC4-5D6E-409C-BE32-E72D297353CC}">
              <c16:uniqueId val="{00000000-064D-4338-8395-F0057946D87A}"/>
            </c:ext>
          </c:extLst>
        </c:ser>
        <c:dLbls>
          <c:showLegendKey val="0"/>
          <c:showVal val="0"/>
          <c:showCatName val="0"/>
          <c:showSerName val="0"/>
          <c:showPercent val="0"/>
          <c:showBubbleSize val="0"/>
        </c:dLbls>
        <c:gapWidth val="219"/>
        <c:overlap val="-27"/>
        <c:axId val="1269093871"/>
        <c:axId val="1269104687"/>
      </c:barChart>
      <c:catAx>
        <c:axId val="1269093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269104687"/>
        <c:crosses val="autoZero"/>
        <c:auto val="1"/>
        <c:lblAlgn val="ctr"/>
        <c:lblOffset val="100"/>
        <c:noMultiLvlLbl val="0"/>
      </c:catAx>
      <c:valAx>
        <c:axId val="1269104687"/>
        <c:scaling>
          <c:orientation val="minMax"/>
          <c:max val="2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269093871"/>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0.91771</cdr:x>
      <cdr:y>0.038</cdr:y>
    </cdr:from>
    <cdr:to>
      <cdr:x>0.98583</cdr:x>
      <cdr:y>0.1172</cdr:y>
    </cdr:to>
    <cdr:sp macro="" textlink="">
      <cdr:nvSpPr>
        <cdr:cNvPr id="2" name="テキスト ボックス 6"/>
        <cdr:cNvSpPr txBox="1"/>
      </cdr:nvSpPr>
      <cdr:spPr>
        <a:xfrm xmlns:a="http://schemas.openxmlformats.org/drawingml/2006/main">
          <a:off x="10756484" y="147673"/>
          <a:ext cx="79849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en-US" altLang="ja-JP" sz="1400" dirty="0"/>
            <a:t>N</a:t>
          </a:r>
          <a:r>
            <a:rPr kumimoji="1" lang="ja-JP" altLang="en-US" sz="1400" dirty="0"/>
            <a:t>＝</a:t>
          </a:r>
          <a:r>
            <a:rPr kumimoji="1" lang="en-US" altLang="ja-JP" sz="1400" dirty="0"/>
            <a:t>761</a:t>
          </a:r>
          <a:endParaRPr kumimoji="1" lang="ja-JP" altLang="en-US" sz="1400" dirty="0"/>
        </a:p>
      </cdr:txBody>
    </cdr:sp>
  </cdr:relSizeAnchor>
</c:userShapes>
</file>

<file path=ppt/drawings/drawing2.xml><?xml version="1.0" encoding="utf-8"?>
<c:userShapes xmlns:c="http://schemas.openxmlformats.org/drawingml/2006/chart">
  <cdr:relSizeAnchor xmlns:cdr="http://schemas.openxmlformats.org/drawingml/2006/chartDrawing">
    <cdr:from>
      <cdr:x>0.80423</cdr:x>
      <cdr:y>0.03034</cdr:y>
    </cdr:from>
    <cdr:to>
      <cdr:x>1</cdr:x>
      <cdr:y>0.10399</cdr:y>
    </cdr:to>
    <cdr:sp macro="" textlink="">
      <cdr:nvSpPr>
        <cdr:cNvPr id="2" name="テキスト ボックス 1">
          <a:extLst xmlns:a="http://schemas.openxmlformats.org/drawingml/2006/main">
            <a:ext uri="{FF2B5EF4-FFF2-40B4-BE49-F238E27FC236}">
              <a16:creationId xmlns:a16="http://schemas.microsoft.com/office/drawing/2014/main" id="{835C10DD-39C0-441E-AF2C-6A470C6831BF}"/>
            </a:ext>
          </a:extLst>
        </cdr:cNvPr>
        <cdr:cNvSpPr txBox="1"/>
      </cdr:nvSpPr>
      <cdr:spPr>
        <a:xfrm xmlns:a="http://schemas.openxmlformats.org/drawingml/2006/main">
          <a:off x="4602817" y="139484"/>
          <a:ext cx="1120462"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en-US" altLang="ja-JP" sz="1600" dirty="0"/>
            <a:t>N</a:t>
          </a:r>
          <a:r>
            <a:rPr kumimoji="1" lang="ja-JP" altLang="en-US" sz="1600" dirty="0"/>
            <a:t>＝</a:t>
          </a:r>
          <a:r>
            <a:rPr kumimoji="1" lang="en-US" altLang="ja-JP" sz="1600" dirty="0"/>
            <a:t>485</a:t>
          </a:r>
          <a:endParaRPr kumimoji="1" lang="ja-JP" altLang="en-US" sz="1600" dirty="0"/>
        </a:p>
      </cdr:txBody>
    </cdr:sp>
  </cdr:relSizeAnchor>
</c:userShapes>
</file>

<file path=ppt/drawings/drawing3.xml><?xml version="1.0" encoding="utf-8"?>
<c:userShapes xmlns:c="http://schemas.openxmlformats.org/drawingml/2006/chart">
  <cdr:relSizeAnchor xmlns:cdr="http://schemas.openxmlformats.org/drawingml/2006/chartDrawing">
    <cdr:from>
      <cdr:x>0.73501</cdr:x>
      <cdr:y>0.02082</cdr:y>
    </cdr:from>
    <cdr:to>
      <cdr:x>1</cdr:x>
      <cdr:y>0.14519</cdr:y>
    </cdr:to>
    <cdr:sp macro="" textlink="">
      <cdr:nvSpPr>
        <cdr:cNvPr id="2" name="テキスト ボックス 8"/>
        <cdr:cNvSpPr txBox="1"/>
      </cdr:nvSpPr>
      <cdr:spPr>
        <a:xfrm xmlns:a="http://schemas.openxmlformats.org/drawingml/2006/main">
          <a:off x="8695852" y="102323"/>
          <a:ext cx="3135078" cy="61115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400" dirty="0"/>
            <a:t>N=</a:t>
          </a:r>
          <a:r>
            <a:rPr kumimoji="1" lang="en-US" altLang="ja-JP" sz="1400" dirty="0"/>
            <a:t>320</a:t>
          </a:r>
        </a:p>
        <a:p xmlns:a="http://schemas.openxmlformats.org/drawingml/2006/main">
          <a:r>
            <a:rPr lang="en-US" altLang="ja-JP" sz="1400" dirty="0"/>
            <a:t>※</a:t>
          </a:r>
          <a:r>
            <a:rPr lang="ja-JP" altLang="en-US" sz="1400" dirty="0"/>
            <a:t>間違い・無応答１６５件除く</a:t>
          </a:r>
          <a:endParaRPr kumimoji="1" lang="ja-JP" altLang="en-US" sz="14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3816215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3114199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228911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4073694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251337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2024084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4269552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1451424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140168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1489700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9E1C35-66FD-459A-8B16-A45919706FA0}" type="datetimeFigureOut">
              <a:rPr kumimoji="1" lang="ja-JP" altLang="en-US" smtClean="0"/>
              <a:t>2021/12/1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377415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E1C35-66FD-459A-8B16-A45919706FA0}" type="datetimeFigureOut">
              <a:rPr kumimoji="1" lang="ja-JP" altLang="en-US" smtClean="0"/>
              <a:t>2021/12/1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4E21A-2F75-4E49-9B16-BD1C2B2021BE}" type="slidenum">
              <a:rPr kumimoji="1" lang="ja-JP" altLang="en-US" smtClean="0"/>
              <a:t>‹#›</a:t>
            </a:fld>
            <a:endParaRPr kumimoji="1" lang="ja-JP" altLang="en-US"/>
          </a:p>
        </p:txBody>
      </p:sp>
    </p:spTree>
    <p:extLst>
      <p:ext uri="{BB962C8B-B14F-4D97-AF65-F5344CB8AC3E}">
        <p14:creationId xmlns:p14="http://schemas.microsoft.com/office/powerpoint/2010/main" val="2484958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969" y="187682"/>
            <a:ext cx="11830930" cy="653267"/>
          </a:xfrm>
          <a:solidFill>
            <a:schemeClr val="bg1">
              <a:lumMod val="85000"/>
            </a:schemeClr>
          </a:solidFill>
        </p:spPr>
        <p:txBody>
          <a:bodyPr>
            <a:normAutofit/>
          </a:bodyPr>
          <a:lstStyle/>
          <a:p>
            <a:r>
              <a:rPr lang="ja-JP" altLang="en-US" sz="3200" b="1" dirty="0">
                <a:latin typeface="ＭＳ Ｐゴシック" panose="020B0600070205080204" pitchFamily="50" charset="-128"/>
                <a:ea typeface="ＭＳ Ｐゴシック" panose="020B0600070205080204" pitchFamily="50" charset="-128"/>
              </a:rPr>
              <a:t>「大阪府こころのほっとライン」</a:t>
            </a:r>
            <a:r>
              <a:rPr lang="ja-JP" altLang="en-US" sz="3200" b="1" dirty="0" smtClean="0">
                <a:latin typeface="ＭＳ Ｐゴシック" panose="020B0600070205080204" pitchFamily="50" charset="-128"/>
                <a:ea typeface="ＭＳ Ｐゴシック" panose="020B0600070205080204" pitchFamily="50" charset="-128"/>
              </a:rPr>
              <a:t>（</a:t>
            </a:r>
            <a:r>
              <a:rPr lang="en-US" altLang="ja-JP" sz="3200" b="1" dirty="0" smtClean="0">
                <a:latin typeface="ＭＳ Ｐゴシック" panose="020B0600070205080204" pitchFamily="50" charset="-128"/>
                <a:ea typeface="ＭＳ Ｐゴシック" panose="020B0600070205080204" pitchFamily="50" charset="-128"/>
              </a:rPr>
              <a:t>SNS</a:t>
            </a:r>
            <a:r>
              <a:rPr lang="ja-JP" altLang="en-US" sz="3200" b="1" smtClean="0">
                <a:latin typeface="ＭＳ Ｐゴシック" panose="020B0600070205080204" pitchFamily="50" charset="-128"/>
                <a:ea typeface="ＭＳ Ｐゴシック" panose="020B0600070205080204" pitchFamily="50" charset="-128"/>
              </a:rPr>
              <a:t>相談体制整備事業）</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a:xfrm>
            <a:off x="391932" y="948579"/>
            <a:ext cx="11482389" cy="108482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lIns="0" rtlCol="0" anchor="ctr"/>
          <a:lstStyle/>
          <a:p>
            <a:pPr marL="1334250"/>
            <a:r>
              <a:rPr lang="en-US" altLang="ja-JP" sz="20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歳未満の若年層に対して、</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相談を実施し、個別支援を必要とする対象者の具体的な支援体制構築に向けて、関係機関と連携し、多様な相談内容に対応できるよう相談窓口を整備する。　</a:t>
            </a:r>
            <a:endParaRPr lang="ja-JP" altLang="ja-JP" sz="2000" dirty="0"/>
          </a:p>
        </p:txBody>
      </p:sp>
      <p:sp>
        <p:nvSpPr>
          <p:cNvPr id="6" name="ホームベース 5"/>
          <p:cNvSpPr/>
          <p:nvPr/>
        </p:nvSpPr>
        <p:spPr>
          <a:xfrm>
            <a:off x="98970" y="948579"/>
            <a:ext cx="1562406" cy="1084822"/>
          </a:xfrm>
          <a:prstGeom prst="homePlate">
            <a:avLst>
              <a:gd name="adj" fmla="val 38802"/>
            </a:avLst>
          </a:prstGeom>
          <a:solidFill>
            <a:schemeClr val="accent1">
              <a:lumMod val="20000"/>
              <a:lumOff val="80000"/>
            </a:schemeClr>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　的</a:t>
            </a:r>
          </a:p>
        </p:txBody>
      </p:sp>
      <p:sp>
        <p:nvSpPr>
          <p:cNvPr id="7" name="テキスト ボックス 6"/>
          <p:cNvSpPr txBox="1"/>
          <p:nvPr/>
        </p:nvSpPr>
        <p:spPr>
          <a:xfrm>
            <a:off x="121162" y="2952157"/>
            <a:ext cx="5915465" cy="2031325"/>
          </a:xfrm>
          <a:prstGeom prst="rect">
            <a:avLst/>
          </a:prstGeom>
          <a:noFill/>
        </p:spPr>
        <p:txBody>
          <a:bodyPr wrap="square" rtlCol="0">
            <a:spAutoFit/>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40</a:t>
            </a:r>
            <a:r>
              <a:rPr lang="ja-JP" altLang="en-US" b="1" dirty="0">
                <a:latin typeface="Meiryo UI" panose="020B0604030504040204" pitchFamily="50" charset="-128"/>
                <a:ea typeface="Meiryo UI" panose="020B0604030504040204" pitchFamily="50" charset="-128"/>
                <a:cs typeface="Meiryo UI" panose="020B0604030504040204" pitchFamily="50" charset="-128"/>
              </a:rPr>
              <a:t>歳未満の若年層　</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教育庁の対象除く</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Ⅰ</a:t>
            </a:r>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大学生</a:t>
            </a:r>
            <a:r>
              <a:rPr lang="ja-JP" altLang="en-US" dirty="0">
                <a:latin typeface="Meiryo UI" panose="020B0604030504040204" pitchFamily="50" charset="-128"/>
                <a:ea typeface="Meiryo UI" panose="020B0604030504040204" pitchFamily="50" charset="-128"/>
              </a:rPr>
              <a:t>な</a:t>
            </a:r>
            <a:r>
              <a:rPr kumimoji="1" lang="ja-JP" altLang="en-US" dirty="0">
                <a:latin typeface="Meiryo UI" panose="020B0604030504040204" pitchFamily="50" charset="-128"/>
                <a:ea typeface="Meiryo UI" panose="020B0604030504040204" pitchFamily="50" charset="-128"/>
              </a:rPr>
              <a:t>ど</a:t>
            </a: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府内協力校を募集、協力校より対象者に周知</a:t>
            </a:r>
            <a:endParaRPr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Ⅱ</a:t>
            </a:r>
            <a:r>
              <a:rPr lang="ja-JP" altLang="en-US" dirty="0">
                <a:latin typeface="Meiryo UI" panose="020B0604030504040204" pitchFamily="50" charset="-128"/>
                <a:ea typeface="Meiryo UI" panose="020B0604030504040204" pitchFamily="50" charset="-128"/>
              </a:rPr>
              <a:t>　妊産婦（未就学の乳幼児の保護者など）</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市町村母子手帳配布時などに周知　</a:t>
            </a:r>
            <a:endParaRPr kumimoji="1" lang="ja-JP" altLang="en-US"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6133124" y="2886518"/>
            <a:ext cx="5741197" cy="2462213"/>
          </a:xfrm>
          <a:prstGeom prst="rect">
            <a:avLst/>
          </a:prstGeom>
          <a:noFill/>
        </p:spPr>
        <p:txBody>
          <a:bodyPr wrap="square" rIns="36000" rtlCol="0">
            <a:spAutoFit/>
          </a:bodyPr>
          <a:lstStyle/>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方法</a:t>
            </a:r>
            <a:r>
              <a:rPr lang="en-US" altLang="ja-JP" dirty="0">
                <a:latin typeface="Meiryo UI" panose="020B0604030504040204" pitchFamily="50" charset="-128"/>
                <a:ea typeface="Meiryo UI" panose="020B0604030504040204" pitchFamily="50" charset="-128"/>
              </a:rPr>
              <a:t>】</a:t>
            </a:r>
          </a:p>
          <a:p>
            <a:r>
              <a:rPr lang="en-US" altLang="ja-JP" dirty="0">
                <a:latin typeface="Meiryo UI" panose="020B0604030504040204" pitchFamily="50" charset="-128"/>
                <a:ea typeface="Meiryo UI" panose="020B0604030504040204" pitchFamily="50" charset="-128"/>
              </a:rPr>
              <a:t>SNS</a:t>
            </a:r>
            <a:r>
              <a:rPr lang="ja-JP" altLang="en-US" dirty="0">
                <a:latin typeface="Meiryo UI" panose="020B0604030504040204" pitchFamily="50" charset="-128"/>
                <a:ea typeface="Meiryo UI" panose="020B0604030504040204" pitchFamily="50" charset="-128"/>
              </a:rPr>
              <a:t>を利用したチャットによる</a:t>
            </a:r>
            <a:r>
              <a:rPr lang="ja-JP" altLang="en-US" dirty="0" smtClean="0">
                <a:latin typeface="Meiryo UI" panose="020B0604030504040204" pitchFamily="50" charset="-128"/>
                <a:ea typeface="Meiryo UI" panose="020B0604030504040204" pitchFamily="50" charset="-128"/>
              </a:rPr>
              <a:t>相談</a:t>
            </a:r>
            <a:endParaRPr lang="en-US" altLang="ja-JP" dirty="0">
              <a:latin typeface="Meiryo UI" panose="020B0604030504040204" pitchFamily="50" charset="-128"/>
              <a:ea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※LINE</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公式</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アカウント</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委託先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のトーク画面においてチャット形式で相談対応を実施</a:t>
            </a:r>
            <a:endParaRPr lang="en-US" altLang="ja-JP" sz="1400"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回数</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a:t>
            </a:r>
            <a:endParaRPr lang="en-US" altLang="ja-JP" u="sng"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回</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週　</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水土日</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＋集中期間（９</a:t>
            </a:r>
            <a:r>
              <a:rPr lang="ja-JP" altLang="en-US" dirty="0">
                <a:latin typeface="Meiryo UI" panose="020B0604030504040204" pitchFamily="50" charset="-128"/>
                <a:ea typeface="Meiryo UI" panose="020B0604030504040204" pitchFamily="50" charset="-128"/>
                <a:cs typeface="Meiryo UI" panose="020B0604030504040204" pitchFamily="50" charset="-128"/>
              </a:rPr>
              <a:t>月、</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月、</a:t>
            </a:r>
            <a:r>
              <a:rPr lang="en-US" altLang="ja-JP" dirty="0">
                <a:latin typeface="Meiryo UI" panose="020B0604030504040204" pitchFamily="50" charset="-128"/>
                <a:ea typeface="Meiryo UI" panose="020B0604030504040204" pitchFamily="50" charset="-128"/>
                <a:cs typeface="Meiryo UI" panose="020B0604030504040204" pitchFamily="50" charset="-128"/>
              </a:rPr>
              <a:t>GW</a:t>
            </a:r>
            <a:r>
              <a:rPr lang="ja-JP" altLang="en-US" dirty="0">
                <a:latin typeface="Meiryo UI" panose="020B0604030504040204" pitchFamily="50" charset="-128"/>
                <a:ea typeface="Meiryo UI" panose="020B0604030504040204" pitchFamily="50" charset="-128"/>
                <a:cs typeface="Meiryo UI" panose="020B0604030504040204" pitchFamily="50" charset="-128"/>
              </a:rPr>
              <a:t>明け）</a:t>
            </a:r>
            <a:endParaRPr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回あたりの時間</a:t>
            </a:r>
            <a:r>
              <a:rPr kumimoji="1"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時間</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17</a:t>
            </a:r>
            <a:r>
              <a:rPr lang="ja-JP" altLang="en-US" dirty="0">
                <a:latin typeface="Meiryo UI" panose="020B0604030504040204" pitchFamily="50" charset="-128"/>
                <a:ea typeface="Meiryo UI" panose="020B0604030504040204" pitchFamily="50" charset="-128"/>
                <a:cs typeface="Meiryo UI" panose="020B0604030504040204" pitchFamily="50" charset="-128"/>
              </a:rPr>
              <a:t>時</a:t>
            </a:r>
            <a:r>
              <a:rPr lang="en-US" altLang="ja-JP" dirty="0">
                <a:latin typeface="Meiryo UI" panose="020B0604030504040204" pitchFamily="50" charset="-128"/>
                <a:ea typeface="Meiryo UI" panose="020B0604030504040204" pitchFamily="50" charset="-128"/>
                <a:cs typeface="Meiryo UI" panose="020B0604030504040204" pitchFamily="50" charset="-128"/>
              </a:rPr>
              <a:t>30</a:t>
            </a:r>
            <a:r>
              <a:rPr lang="ja-JP" altLang="en-US" dirty="0">
                <a:latin typeface="Meiryo UI" panose="020B0604030504040204" pitchFamily="50" charset="-128"/>
                <a:ea typeface="Meiryo UI" panose="020B0604030504040204" pitchFamily="50" charset="-128"/>
                <a:cs typeface="Meiryo UI" panose="020B0604030504040204" pitchFamily="50" charset="-128"/>
              </a:rPr>
              <a:t>分～</a:t>
            </a:r>
            <a:r>
              <a:rPr lang="en-US" altLang="ja-JP" dirty="0">
                <a:latin typeface="Meiryo UI" panose="020B0604030504040204" pitchFamily="50" charset="-128"/>
                <a:ea typeface="Meiryo UI" panose="020B0604030504040204" pitchFamily="50" charset="-128"/>
                <a:cs typeface="Meiryo UI" panose="020B0604030504040204" pitchFamily="50" charset="-128"/>
              </a:rPr>
              <a:t>22</a:t>
            </a:r>
            <a:r>
              <a:rPr lang="ja-JP" altLang="en-US" dirty="0">
                <a:latin typeface="Meiryo UI" panose="020B0604030504040204" pitchFamily="50" charset="-128"/>
                <a:ea typeface="Meiryo UI" panose="020B0604030504040204" pitchFamily="50" charset="-128"/>
                <a:cs typeface="Meiryo UI" panose="020B0604030504040204" pitchFamily="50" charset="-128"/>
              </a:rPr>
              <a:t>時</a:t>
            </a:r>
            <a:r>
              <a:rPr lang="en-US" altLang="ja-JP" dirty="0">
                <a:latin typeface="Meiryo UI" panose="020B0604030504040204" pitchFamily="50" charset="-128"/>
                <a:ea typeface="Meiryo UI" panose="020B0604030504040204" pitchFamily="50" charset="-128"/>
                <a:cs typeface="Meiryo UI" panose="020B0604030504040204" pitchFamily="50" charset="-128"/>
              </a:rPr>
              <a:t>30</a:t>
            </a:r>
            <a:r>
              <a:rPr lang="ja-JP" altLang="en-US" dirty="0">
                <a:latin typeface="Meiryo UI" panose="020B0604030504040204" pitchFamily="50" charset="-128"/>
                <a:ea typeface="Meiryo UI" panose="020B0604030504040204" pitchFamily="50" charset="-128"/>
                <a:cs typeface="Meiryo UI" panose="020B0604030504040204" pitchFamily="50" charset="-128"/>
              </a:rPr>
              <a:t>分）</a:t>
            </a:r>
            <a:endParaRPr kumimoji="1" lang="ja-JP" altLang="en-US" dirty="0"/>
          </a:p>
        </p:txBody>
      </p:sp>
      <p:sp>
        <p:nvSpPr>
          <p:cNvPr id="4" name="テキスト ボックス 3"/>
          <p:cNvSpPr txBox="1"/>
          <p:nvPr/>
        </p:nvSpPr>
        <p:spPr>
          <a:xfrm>
            <a:off x="98969" y="2248661"/>
            <a:ext cx="5915465"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kumimoji="1" lang="ja-JP" altLang="en-US" sz="2400" b="1" dirty="0">
                <a:latin typeface="Meiryo UI" panose="020B0604030504040204" pitchFamily="50" charset="-128"/>
                <a:ea typeface="Meiryo UI" panose="020B0604030504040204" pitchFamily="50" charset="-128"/>
              </a:rPr>
              <a:t>対象　・　周知</a:t>
            </a:r>
          </a:p>
        </p:txBody>
      </p:sp>
      <p:sp>
        <p:nvSpPr>
          <p:cNvPr id="13" name="テキスト ボックス 12"/>
          <p:cNvSpPr txBox="1"/>
          <p:nvPr/>
        </p:nvSpPr>
        <p:spPr>
          <a:xfrm>
            <a:off x="6081611" y="2248275"/>
            <a:ext cx="5792710"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kumimoji="1" lang="ja-JP" altLang="en-US" sz="2400" b="1" dirty="0">
                <a:latin typeface="Meiryo UI" panose="020B0604030504040204" pitchFamily="50" charset="-128"/>
                <a:ea typeface="Meiryo UI" panose="020B0604030504040204" pitchFamily="50" charset="-128"/>
              </a:rPr>
              <a:t>方法　・　</a:t>
            </a:r>
            <a:r>
              <a:rPr lang="ja-JP" altLang="en-US" sz="2400" b="1" dirty="0">
                <a:latin typeface="Meiryo UI" panose="020B0604030504040204" pitchFamily="50" charset="-128"/>
                <a:ea typeface="Meiryo UI" panose="020B0604030504040204" pitchFamily="50" charset="-128"/>
              </a:rPr>
              <a:t>回数</a:t>
            </a:r>
            <a:endParaRPr kumimoji="1" lang="ja-JP" altLang="en-US" sz="2400"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21162" y="5525310"/>
            <a:ext cx="11830930"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rPr>
              <a:t>関係機関との連携・支援ネットワークの構築</a:t>
            </a:r>
            <a:endParaRPr kumimoji="1" lang="ja-JP" altLang="en-US" sz="24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76776" y="5999774"/>
            <a:ext cx="11875316"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SNS</a:t>
            </a:r>
            <a:r>
              <a:rPr lang="ja-JP" altLang="en-US" dirty="0">
                <a:latin typeface="Meiryo UI" panose="020B0604030504040204" pitchFamily="50" charset="-128"/>
                <a:ea typeface="Meiryo UI" panose="020B0604030504040204" pitchFamily="50" charset="-128"/>
              </a:rPr>
              <a:t>以外の電話や面談など対人的な支援が必要と判断した対象者について、相談内容に応じた適切な機関において継続的な支援が行えるよう、連絡調整を行う。（大学、市町村等）</a:t>
            </a:r>
            <a:endParaRPr lang="en-US" altLang="ja-JP"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0441243" y="396445"/>
            <a:ext cx="1433078" cy="307777"/>
          </a:xfrm>
          <a:prstGeom prst="rect">
            <a:avLst/>
          </a:prstGeom>
          <a:noFill/>
          <a:ln>
            <a:solidFill>
              <a:schemeClr val="tx1"/>
            </a:solidFill>
          </a:ln>
        </p:spPr>
        <p:txBody>
          <a:bodyPr wrap="square" rtlCol="0">
            <a:spAutoFit/>
          </a:bodyPr>
          <a:lstStyle/>
          <a:p>
            <a:pPr algn="ctr"/>
            <a:r>
              <a:rPr lang="ja-JP" altLang="en-US" sz="1400" dirty="0" smtClean="0"/>
              <a:t>資料</a:t>
            </a:r>
            <a:r>
              <a:rPr lang="en-US" altLang="ja-JP" sz="1400" dirty="0" smtClean="0"/>
              <a:t>2</a:t>
            </a:r>
            <a:r>
              <a:rPr lang="ja-JP" altLang="en-US" sz="1400" dirty="0" smtClean="0"/>
              <a:t>－</a:t>
            </a:r>
            <a:r>
              <a:rPr lang="en-US" altLang="ja-JP" sz="1400" smtClean="0"/>
              <a:t>4</a:t>
            </a:r>
            <a:endParaRPr kumimoji="1" lang="ja-JP" altLang="en-US" sz="1400" dirty="0"/>
          </a:p>
        </p:txBody>
      </p:sp>
    </p:spTree>
    <p:extLst>
      <p:ext uri="{BB962C8B-B14F-4D97-AF65-F5344CB8AC3E}">
        <p14:creationId xmlns:p14="http://schemas.microsoft.com/office/powerpoint/2010/main" val="2840269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p:cNvGraphicFramePr>
            <a:graphicFrameLocks/>
          </p:cNvGraphicFramePr>
          <p:nvPr>
            <p:extLst>
              <p:ext uri="{D42A27DB-BD31-4B8C-83A1-F6EECF244321}">
                <p14:modId xmlns:p14="http://schemas.microsoft.com/office/powerpoint/2010/main" val="3824850995"/>
              </p:ext>
            </p:extLst>
          </p:nvPr>
        </p:nvGraphicFramePr>
        <p:xfrm>
          <a:off x="166145" y="796893"/>
          <a:ext cx="11721055"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56269" y="899202"/>
            <a:ext cx="798490" cy="307777"/>
          </a:xfrm>
          <a:prstGeom prst="rect">
            <a:avLst/>
          </a:prstGeom>
          <a:noFill/>
        </p:spPr>
        <p:txBody>
          <a:bodyPr wrap="square" rtlCol="0">
            <a:spAutoFit/>
          </a:bodyPr>
          <a:lstStyle/>
          <a:p>
            <a:r>
              <a:rPr kumimoji="1" lang="ja-JP" altLang="en-US" sz="1400" dirty="0"/>
              <a:t>（件）</a:t>
            </a:r>
          </a:p>
        </p:txBody>
      </p:sp>
      <p:sp>
        <p:nvSpPr>
          <p:cNvPr id="8" name="タイトル 1"/>
          <p:cNvSpPr txBox="1">
            <a:spLocks/>
          </p:cNvSpPr>
          <p:nvPr/>
        </p:nvSpPr>
        <p:spPr>
          <a:xfrm>
            <a:off x="166145" y="92471"/>
            <a:ext cx="11830930" cy="653267"/>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t>【</a:t>
            </a:r>
            <a:r>
              <a:rPr lang="ja-JP" altLang="en-US" sz="3200" dirty="0"/>
              <a:t>相談件数　</a:t>
            </a:r>
            <a:r>
              <a:rPr lang="en-US" altLang="ja-JP" sz="3200" dirty="0"/>
              <a:t>R2</a:t>
            </a:r>
            <a:r>
              <a:rPr lang="ja-JP" altLang="en-US" sz="3200" dirty="0"/>
              <a:t>年</a:t>
            </a:r>
            <a:r>
              <a:rPr lang="en-US" altLang="ja-JP" sz="3200" dirty="0"/>
              <a:t>5</a:t>
            </a:r>
            <a:r>
              <a:rPr lang="ja-JP" altLang="en-US" sz="3200" dirty="0"/>
              <a:t>月～</a:t>
            </a:r>
            <a:r>
              <a:rPr lang="en-US" altLang="ja-JP" sz="3200" dirty="0"/>
              <a:t>R3</a:t>
            </a:r>
            <a:r>
              <a:rPr lang="ja-JP" altLang="en-US" sz="3200" dirty="0"/>
              <a:t>年</a:t>
            </a:r>
            <a:r>
              <a:rPr lang="en-US" altLang="ja-JP" sz="3200" dirty="0"/>
              <a:t>9</a:t>
            </a:r>
            <a:r>
              <a:rPr lang="ja-JP" altLang="en-US" sz="3200" dirty="0"/>
              <a:t>月</a:t>
            </a:r>
            <a:r>
              <a:rPr lang="en-US" altLang="ja-JP" sz="3200" dirty="0"/>
              <a:t>】</a:t>
            </a:r>
            <a:endParaRPr lang="ja-JP" altLang="en-US" sz="3200" dirty="0"/>
          </a:p>
        </p:txBody>
      </p:sp>
      <p:graphicFrame>
        <p:nvGraphicFramePr>
          <p:cNvPr id="3" name="表 5">
            <a:extLst>
              <a:ext uri="{FF2B5EF4-FFF2-40B4-BE49-F238E27FC236}">
                <a16:creationId xmlns:a16="http://schemas.microsoft.com/office/drawing/2014/main" id="{70F7128D-4EFF-4A1F-AFDB-D4C2EDCFAF07}"/>
              </a:ext>
            </a:extLst>
          </p:cNvPr>
          <p:cNvGraphicFramePr>
            <a:graphicFrameLocks noGrp="1"/>
          </p:cNvGraphicFramePr>
          <p:nvPr>
            <p:extLst>
              <p:ext uri="{D42A27DB-BD31-4B8C-83A1-F6EECF244321}">
                <p14:modId xmlns:p14="http://schemas.microsoft.com/office/powerpoint/2010/main" val="1103510046"/>
              </p:ext>
            </p:extLst>
          </p:nvPr>
        </p:nvGraphicFramePr>
        <p:xfrm>
          <a:off x="166145" y="4687140"/>
          <a:ext cx="11830929" cy="1858628"/>
        </p:xfrm>
        <a:graphic>
          <a:graphicData uri="http://schemas.openxmlformats.org/drawingml/2006/table">
            <a:tbl>
              <a:tblPr firstRow="1" bandRow="1">
                <a:tableStyleId>{5C22544A-7EE6-4342-B048-85BDC9FD1C3A}</a:tableStyleId>
              </a:tblPr>
              <a:tblGrid>
                <a:gridCol w="2634275">
                  <a:extLst>
                    <a:ext uri="{9D8B030D-6E8A-4147-A177-3AD203B41FA5}">
                      <a16:colId xmlns:a16="http://schemas.microsoft.com/office/drawing/2014/main" val="954710425"/>
                    </a:ext>
                  </a:extLst>
                </a:gridCol>
                <a:gridCol w="4566333">
                  <a:extLst>
                    <a:ext uri="{9D8B030D-6E8A-4147-A177-3AD203B41FA5}">
                      <a16:colId xmlns:a16="http://schemas.microsoft.com/office/drawing/2014/main" val="3821784851"/>
                    </a:ext>
                  </a:extLst>
                </a:gridCol>
                <a:gridCol w="4630321">
                  <a:extLst>
                    <a:ext uri="{9D8B030D-6E8A-4147-A177-3AD203B41FA5}">
                      <a16:colId xmlns:a16="http://schemas.microsoft.com/office/drawing/2014/main" val="1405325764"/>
                    </a:ext>
                  </a:extLst>
                </a:gridCol>
              </a:tblGrid>
              <a:tr h="464657">
                <a:tc>
                  <a:txBody>
                    <a:bodyPr/>
                    <a:lstStyle/>
                    <a:p>
                      <a:endParaRPr kumimoji="1" lang="ja-JP" altLang="en-US" sz="2000" dirty="0"/>
                    </a:p>
                  </a:txBody>
                  <a:tcPr/>
                </a:tc>
                <a:tc>
                  <a:txBody>
                    <a:bodyPr/>
                    <a:lstStyle/>
                    <a:p>
                      <a:pPr algn="ctr"/>
                      <a:r>
                        <a:rPr kumimoji="1" lang="ja-JP" altLang="en-US" sz="2000" dirty="0"/>
                        <a:t>令和</a:t>
                      </a:r>
                      <a:r>
                        <a:rPr kumimoji="1" lang="en-US" altLang="ja-JP" sz="2000" dirty="0"/>
                        <a:t>3</a:t>
                      </a:r>
                      <a:r>
                        <a:rPr kumimoji="1" lang="ja-JP" altLang="en-US" sz="2000" dirty="0"/>
                        <a:t>年</a:t>
                      </a:r>
                      <a:r>
                        <a:rPr kumimoji="1" lang="en-US" altLang="ja-JP" sz="2000" dirty="0"/>
                        <a:t>3</a:t>
                      </a:r>
                      <a:r>
                        <a:rPr kumimoji="1" lang="ja-JP" altLang="en-US" sz="2000" dirty="0"/>
                        <a:t>月末</a:t>
                      </a:r>
                    </a:p>
                  </a:txBody>
                  <a:tcPr/>
                </a:tc>
                <a:tc>
                  <a:txBody>
                    <a:bodyPr/>
                    <a:lstStyle/>
                    <a:p>
                      <a:pPr algn="ctr"/>
                      <a:r>
                        <a:rPr kumimoji="1" lang="ja-JP" altLang="en-US" sz="2000" dirty="0"/>
                        <a:t>令和</a:t>
                      </a:r>
                      <a:r>
                        <a:rPr kumimoji="1" lang="en-US" altLang="ja-JP" sz="2000" dirty="0"/>
                        <a:t>3</a:t>
                      </a:r>
                      <a:r>
                        <a:rPr kumimoji="1" lang="ja-JP" altLang="en-US" sz="2000" dirty="0"/>
                        <a:t>年</a:t>
                      </a:r>
                      <a:r>
                        <a:rPr kumimoji="1" lang="en-US" altLang="ja-JP" sz="2000" dirty="0"/>
                        <a:t>9</a:t>
                      </a:r>
                      <a:r>
                        <a:rPr kumimoji="1" lang="ja-JP" altLang="en-US" sz="2000" dirty="0"/>
                        <a:t>月末</a:t>
                      </a:r>
                    </a:p>
                  </a:txBody>
                  <a:tcPr/>
                </a:tc>
                <a:extLst>
                  <a:ext uri="{0D108BD9-81ED-4DB2-BD59-A6C34878D82A}">
                    <a16:rowId xmlns:a16="http://schemas.microsoft.com/office/drawing/2014/main" val="207479119"/>
                  </a:ext>
                </a:extLst>
              </a:tr>
              <a:tr h="464657">
                <a:tc>
                  <a:txBody>
                    <a:bodyPr/>
                    <a:lstStyle/>
                    <a:p>
                      <a:r>
                        <a:rPr kumimoji="1" lang="ja-JP" altLang="en-US" sz="2000" dirty="0"/>
                        <a:t>相談件数</a:t>
                      </a:r>
                    </a:p>
                  </a:txBody>
                  <a:tcPr/>
                </a:tc>
                <a:tc>
                  <a:txBody>
                    <a:bodyPr/>
                    <a:lstStyle/>
                    <a:p>
                      <a:pPr algn="l"/>
                      <a:r>
                        <a:rPr kumimoji="1" lang="ja-JP" altLang="en-US" sz="2000" dirty="0"/>
                        <a:t>延</a:t>
                      </a:r>
                      <a:r>
                        <a:rPr kumimoji="1" lang="en-US" altLang="ja-JP" sz="2000" dirty="0"/>
                        <a:t>485</a:t>
                      </a:r>
                      <a:r>
                        <a:rPr kumimoji="1" lang="ja-JP" altLang="en-US" sz="2000" dirty="0"/>
                        <a:t>件（実</a:t>
                      </a:r>
                      <a:r>
                        <a:rPr kumimoji="1" lang="en-US" altLang="ja-JP" sz="2000" dirty="0"/>
                        <a:t>226</a:t>
                      </a:r>
                      <a:r>
                        <a:rPr kumimoji="1" lang="ja-JP" altLang="en-US" sz="2000" dirty="0"/>
                        <a:t>）</a:t>
                      </a:r>
                    </a:p>
                  </a:txBody>
                  <a:tcPr/>
                </a:tc>
                <a:tc>
                  <a:txBody>
                    <a:bodyPr/>
                    <a:lstStyle/>
                    <a:p>
                      <a:pPr algn="l"/>
                      <a:r>
                        <a:rPr kumimoji="1" lang="ja-JP" altLang="en-US" sz="2000" dirty="0"/>
                        <a:t>延</a:t>
                      </a:r>
                      <a:r>
                        <a:rPr kumimoji="1" lang="en-US" altLang="ja-JP" sz="2000" dirty="0"/>
                        <a:t>276</a:t>
                      </a:r>
                      <a:r>
                        <a:rPr kumimoji="1" lang="ja-JP" altLang="en-US" sz="2000" dirty="0"/>
                        <a:t>件（実</a:t>
                      </a:r>
                      <a:r>
                        <a:rPr kumimoji="1" lang="en-US" altLang="ja-JP" sz="2000" dirty="0"/>
                        <a:t>134</a:t>
                      </a:r>
                      <a:r>
                        <a:rPr kumimoji="1" lang="ja-JP" altLang="en-US" sz="2000" dirty="0"/>
                        <a:t>）</a:t>
                      </a:r>
                    </a:p>
                  </a:txBody>
                  <a:tcPr/>
                </a:tc>
                <a:extLst>
                  <a:ext uri="{0D108BD9-81ED-4DB2-BD59-A6C34878D82A}">
                    <a16:rowId xmlns:a16="http://schemas.microsoft.com/office/drawing/2014/main" val="914008895"/>
                  </a:ext>
                </a:extLst>
              </a:tr>
              <a:tr h="464657">
                <a:tc>
                  <a:txBody>
                    <a:bodyPr/>
                    <a:lstStyle/>
                    <a:p>
                      <a:r>
                        <a:rPr kumimoji="1" lang="ja-JP" altLang="en-US" sz="2000" dirty="0"/>
                        <a:t>友だち登録数</a:t>
                      </a:r>
                    </a:p>
                  </a:txBody>
                  <a:tcPr/>
                </a:tc>
                <a:tc>
                  <a:txBody>
                    <a:bodyPr/>
                    <a:lstStyle/>
                    <a:p>
                      <a:pPr algn="l"/>
                      <a:r>
                        <a:rPr kumimoji="1" lang="en-US" altLang="ja-JP" sz="2000" dirty="0"/>
                        <a:t>353</a:t>
                      </a:r>
                      <a:r>
                        <a:rPr kumimoji="1" lang="ja-JP" altLang="en-US" sz="2000" dirty="0"/>
                        <a:t>人（有効友だち</a:t>
                      </a:r>
                      <a:r>
                        <a:rPr kumimoji="1" lang="en-US" altLang="ja-JP" sz="2000" dirty="0"/>
                        <a:t>283</a:t>
                      </a:r>
                      <a:r>
                        <a:rPr kumimoji="1" lang="ja-JP" altLang="en-US" sz="2000" dirty="0"/>
                        <a:t>人）</a:t>
                      </a:r>
                    </a:p>
                  </a:txBody>
                  <a:tcPr/>
                </a:tc>
                <a:tc>
                  <a:txBody>
                    <a:bodyPr/>
                    <a:lstStyle/>
                    <a:p>
                      <a:pPr algn="l"/>
                      <a:r>
                        <a:rPr kumimoji="1" lang="en-US" altLang="ja-JP" sz="2000" dirty="0"/>
                        <a:t>482</a:t>
                      </a:r>
                      <a:r>
                        <a:rPr kumimoji="1" lang="ja-JP" altLang="en-US" sz="2000" dirty="0"/>
                        <a:t>人（有効友だち</a:t>
                      </a:r>
                      <a:r>
                        <a:rPr kumimoji="1" lang="en-US" altLang="ja-JP" sz="2000" dirty="0"/>
                        <a:t>331</a:t>
                      </a:r>
                      <a:r>
                        <a:rPr kumimoji="1" lang="ja-JP" altLang="en-US" sz="2000" dirty="0"/>
                        <a:t>人）</a:t>
                      </a:r>
                    </a:p>
                  </a:txBody>
                  <a:tcPr/>
                </a:tc>
                <a:extLst>
                  <a:ext uri="{0D108BD9-81ED-4DB2-BD59-A6C34878D82A}">
                    <a16:rowId xmlns:a16="http://schemas.microsoft.com/office/drawing/2014/main" val="3984543386"/>
                  </a:ext>
                </a:extLst>
              </a:tr>
              <a:tr h="464657">
                <a:tc>
                  <a:txBody>
                    <a:bodyPr/>
                    <a:lstStyle/>
                    <a:p>
                      <a:r>
                        <a:rPr kumimoji="1" lang="ja-JP" altLang="en-US" sz="2000" dirty="0"/>
                        <a:t>協力校</a:t>
                      </a:r>
                    </a:p>
                  </a:txBody>
                  <a:tcPr/>
                </a:tc>
                <a:tc>
                  <a:txBody>
                    <a:bodyPr/>
                    <a:lstStyle/>
                    <a:p>
                      <a:pPr algn="l"/>
                      <a:r>
                        <a:rPr kumimoji="1" lang="en-US" altLang="ja-JP" sz="2000" dirty="0"/>
                        <a:t>18</a:t>
                      </a:r>
                      <a:r>
                        <a:rPr kumimoji="1" lang="ja-JP" altLang="en-US" sz="2000" dirty="0"/>
                        <a:t>校</a:t>
                      </a:r>
                    </a:p>
                  </a:txBody>
                  <a:tcPr/>
                </a:tc>
                <a:tc>
                  <a:txBody>
                    <a:bodyPr/>
                    <a:lstStyle/>
                    <a:p>
                      <a:pPr algn="l"/>
                      <a:r>
                        <a:rPr kumimoji="1" lang="en-US" altLang="ja-JP" sz="2000" dirty="0"/>
                        <a:t>42</a:t>
                      </a:r>
                      <a:r>
                        <a:rPr kumimoji="1" lang="ja-JP" altLang="en-US" sz="2000" dirty="0"/>
                        <a:t>校</a:t>
                      </a:r>
                    </a:p>
                  </a:txBody>
                  <a:tcPr/>
                </a:tc>
                <a:extLst>
                  <a:ext uri="{0D108BD9-81ED-4DB2-BD59-A6C34878D82A}">
                    <a16:rowId xmlns:a16="http://schemas.microsoft.com/office/drawing/2014/main" val="1799563830"/>
                  </a:ext>
                </a:extLst>
              </a:tr>
            </a:tbl>
          </a:graphicData>
        </a:graphic>
      </p:graphicFrame>
      <p:sp>
        <p:nvSpPr>
          <p:cNvPr id="2" name="テキスト ボックス 1"/>
          <p:cNvSpPr txBox="1"/>
          <p:nvPr/>
        </p:nvSpPr>
        <p:spPr>
          <a:xfrm>
            <a:off x="256478" y="6545766"/>
            <a:ext cx="11630722" cy="307777"/>
          </a:xfrm>
          <a:prstGeom prst="rect">
            <a:avLst/>
          </a:prstGeom>
          <a:noFill/>
        </p:spPr>
        <p:txBody>
          <a:bodyPr wrap="square" rtlCol="0">
            <a:spAutoFit/>
          </a:bodyPr>
          <a:lstStyle/>
          <a:p>
            <a:r>
              <a:rPr kumimoji="1" lang="en-US" altLang="ja-JP" sz="1400" dirty="0"/>
              <a:t>※R3.3.22~6</a:t>
            </a:r>
            <a:r>
              <a:rPr kumimoji="1" lang="ja-JP" altLang="en-US" sz="1400" dirty="0"/>
              <a:t>月末までは継続者のみ相談受付</a:t>
            </a:r>
          </a:p>
        </p:txBody>
      </p:sp>
    </p:spTree>
    <p:extLst>
      <p:ext uri="{BB962C8B-B14F-4D97-AF65-F5344CB8AC3E}">
        <p14:creationId xmlns:p14="http://schemas.microsoft.com/office/powerpoint/2010/main" val="381880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p:cNvGraphicFramePr>
            <a:graphicFrameLocks/>
          </p:cNvGraphicFramePr>
          <p:nvPr>
            <p:extLst>
              <p:ext uri="{D42A27DB-BD31-4B8C-83A1-F6EECF244321}">
                <p14:modId xmlns:p14="http://schemas.microsoft.com/office/powerpoint/2010/main" val="4275736822"/>
              </p:ext>
            </p:extLst>
          </p:nvPr>
        </p:nvGraphicFramePr>
        <p:xfrm>
          <a:off x="6273797" y="1169208"/>
          <a:ext cx="5723279" cy="459706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991383841"/>
              </p:ext>
            </p:extLst>
          </p:nvPr>
        </p:nvGraphicFramePr>
        <p:xfrm>
          <a:off x="223805" y="5914787"/>
          <a:ext cx="11715612" cy="741680"/>
        </p:xfrm>
        <a:graphic>
          <a:graphicData uri="http://schemas.openxmlformats.org/drawingml/2006/table">
            <a:tbl>
              <a:tblPr firstRow="1" bandRow="1">
                <a:tableStyleId>{5C22544A-7EE6-4342-B048-85BDC9FD1C3A}</a:tableStyleId>
              </a:tblPr>
              <a:tblGrid>
                <a:gridCol w="2928903">
                  <a:extLst>
                    <a:ext uri="{9D8B030D-6E8A-4147-A177-3AD203B41FA5}">
                      <a16:colId xmlns:a16="http://schemas.microsoft.com/office/drawing/2014/main" val="4281316151"/>
                    </a:ext>
                  </a:extLst>
                </a:gridCol>
                <a:gridCol w="2928903">
                  <a:extLst>
                    <a:ext uri="{9D8B030D-6E8A-4147-A177-3AD203B41FA5}">
                      <a16:colId xmlns:a16="http://schemas.microsoft.com/office/drawing/2014/main" val="2869244552"/>
                    </a:ext>
                  </a:extLst>
                </a:gridCol>
                <a:gridCol w="2928903">
                  <a:extLst>
                    <a:ext uri="{9D8B030D-6E8A-4147-A177-3AD203B41FA5}">
                      <a16:colId xmlns:a16="http://schemas.microsoft.com/office/drawing/2014/main" val="4107141774"/>
                    </a:ext>
                  </a:extLst>
                </a:gridCol>
                <a:gridCol w="2928903">
                  <a:extLst>
                    <a:ext uri="{9D8B030D-6E8A-4147-A177-3AD203B41FA5}">
                      <a16:colId xmlns:a16="http://schemas.microsoft.com/office/drawing/2014/main" val="1764376155"/>
                    </a:ext>
                  </a:extLst>
                </a:gridCol>
              </a:tblGrid>
              <a:tr h="370840">
                <a:tc>
                  <a:txBody>
                    <a:bodyPr/>
                    <a:lstStyle/>
                    <a:p>
                      <a:pPr algn="ctr"/>
                      <a:r>
                        <a:rPr kumimoji="1" lang="ja-JP" altLang="en-US" dirty="0"/>
                        <a:t>大学生・大学院生</a:t>
                      </a:r>
                    </a:p>
                  </a:txBody>
                  <a:tcPr/>
                </a:tc>
                <a:tc>
                  <a:txBody>
                    <a:bodyPr/>
                    <a:lstStyle/>
                    <a:p>
                      <a:pPr algn="ctr"/>
                      <a:r>
                        <a:rPr kumimoji="1" lang="ja-JP" altLang="en-US" dirty="0"/>
                        <a:t>妊婦</a:t>
                      </a:r>
                    </a:p>
                  </a:txBody>
                  <a:tcPr/>
                </a:tc>
                <a:tc>
                  <a:txBody>
                    <a:bodyPr/>
                    <a:lstStyle/>
                    <a:p>
                      <a:pPr algn="ctr"/>
                      <a:r>
                        <a:rPr kumimoji="1" lang="ja-JP" altLang="en-US" dirty="0"/>
                        <a:t>産婦</a:t>
                      </a:r>
                    </a:p>
                  </a:txBody>
                  <a:tcPr/>
                </a:tc>
                <a:tc>
                  <a:txBody>
                    <a:bodyPr/>
                    <a:lstStyle/>
                    <a:p>
                      <a:pPr algn="ctr"/>
                      <a:r>
                        <a:rPr kumimoji="1" lang="ja-JP" altLang="en-US" dirty="0"/>
                        <a:t>その他・不明</a:t>
                      </a:r>
                    </a:p>
                  </a:txBody>
                  <a:tcPr/>
                </a:tc>
                <a:extLst>
                  <a:ext uri="{0D108BD9-81ED-4DB2-BD59-A6C34878D82A}">
                    <a16:rowId xmlns:a16="http://schemas.microsoft.com/office/drawing/2014/main" val="781419815"/>
                  </a:ext>
                </a:extLst>
              </a:tr>
              <a:tr h="370840">
                <a:tc>
                  <a:txBody>
                    <a:bodyPr/>
                    <a:lstStyle/>
                    <a:p>
                      <a:pPr algn="r"/>
                      <a:r>
                        <a:rPr kumimoji="1" lang="en-US" altLang="ja-JP" dirty="0"/>
                        <a:t>271</a:t>
                      </a:r>
                      <a:r>
                        <a:rPr kumimoji="1" lang="ja-JP" altLang="en-US" dirty="0"/>
                        <a:t>（</a:t>
                      </a:r>
                      <a:r>
                        <a:rPr kumimoji="1" lang="en-US" altLang="ja-JP" dirty="0"/>
                        <a:t>55.9%</a:t>
                      </a:r>
                      <a:r>
                        <a:rPr kumimoji="1" lang="ja-JP" altLang="en-US" dirty="0"/>
                        <a:t>）</a:t>
                      </a:r>
                    </a:p>
                  </a:txBody>
                  <a:tcPr/>
                </a:tc>
                <a:tc>
                  <a:txBody>
                    <a:bodyPr/>
                    <a:lstStyle/>
                    <a:p>
                      <a:pPr algn="r"/>
                      <a:r>
                        <a:rPr kumimoji="1" lang="en-US" altLang="ja-JP" dirty="0"/>
                        <a:t>56</a:t>
                      </a:r>
                      <a:r>
                        <a:rPr kumimoji="1" lang="ja-JP" altLang="en-US" dirty="0"/>
                        <a:t>（</a:t>
                      </a:r>
                      <a:r>
                        <a:rPr kumimoji="1" lang="en-US" altLang="ja-JP" dirty="0"/>
                        <a:t>11.5%</a:t>
                      </a:r>
                      <a:r>
                        <a:rPr kumimoji="1" lang="ja-JP" altLang="en-US" dirty="0"/>
                        <a:t>）</a:t>
                      </a:r>
                    </a:p>
                  </a:txBody>
                  <a:tcPr/>
                </a:tc>
                <a:tc>
                  <a:txBody>
                    <a:bodyPr/>
                    <a:lstStyle/>
                    <a:p>
                      <a:pPr algn="r"/>
                      <a:r>
                        <a:rPr kumimoji="1" lang="en-US" altLang="ja-JP" dirty="0"/>
                        <a:t>33</a:t>
                      </a:r>
                      <a:r>
                        <a:rPr kumimoji="1" lang="ja-JP" altLang="en-US" dirty="0"/>
                        <a:t>（</a:t>
                      </a:r>
                      <a:r>
                        <a:rPr kumimoji="1" lang="en-US" altLang="ja-JP" dirty="0"/>
                        <a:t>6.8%</a:t>
                      </a:r>
                      <a:r>
                        <a:rPr kumimoji="1" lang="ja-JP" altLang="en-US" dirty="0"/>
                        <a:t>）</a:t>
                      </a:r>
                    </a:p>
                  </a:txBody>
                  <a:tcPr/>
                </a:tc>
                <a:tc>
                  <a:txBody>
                    <a:bodyPr/>
                    <a:lstStyle/>
                    <a:p>
                      <a:pPr algn="r"/>
                      <a:r>
                        <a:rPr kumimoji="1" lang="en-US" altLang="ja-JP" dirty="0"/>
                        <a:t>125</a:t>
                      </a:r>
                      <a:r>
                        <a:rPr kumimoji="1" lang="ja-JP" altLang="en-US" dirty="0"/>
                        <a:t>（</a:t>
                      </a:r>
                      <a:r>
                        <a:rPr kumimoji="1" lang="en-US" altLang="ja-JP" dirty="0"/>
                        <a:t>25.8%</a:t>
                      </a:r>
                      <a:r>
                        <a:rPr kumimoji="1" lang="ja-JP" altLang="en-US" dirty="0"/>
                        <a:t>）</a:t>
                      </a:r>
                    </a:p>
                  </a:txBody>
                  <a:tcPr/>
                </a:tc>
                <a:extLst>
                  <a:ext uri="{0D108BD9-81ED-4DB2-BD59-A6C34878D82A}">
                    <a16:rowId xmlns:a16="http://schemas.microsoft.com/office/drawing/2014/main" val="1253040109"/>
                  </a:ext>
                </a:extLst>
              </a:tr>
            </a:tbl>
          </a:graphicData>
        </a:graphic>
      </p:graphicFrame>
      <p:graphicFrame>
        <p:nvGraphicFramePr>
          <p:cNvPr id="8" name="グラフ 7"/>
          <p:cNvGraphicFramePr>
            <a:graphicFrameLocks/>
          </p:cNvGraphicFramePr>
          <p:nvPr>
            <p:extLst>
              <p:ext uri="{D42A27DB-BD31-4B8C-83A1-F6EECF244321}">
                <p14:modId xmlns:p14="http://schemas.microsoft.com/office/powerpoint/2010/main" val="1092178996"/>
              </p:ext>
            </p:extLst>
          </p:nvPr>
        </p:nvGraphicFramePr>
        <p:xfrm>
          <a:off x="223805" y="1114780"/>
          <a:ext cx="5967979" cy="4651496"/>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4875728" y="1316248"/>
            <a:ext cx="1120462" cy="338554"/>
          </a:xfrm>
          <a:prstGeom prst="rect">
            <a:avLst/>
          </a:prstGeom>
          <a:noFill/>
        </p:spPr>
        <p:txBody>
          <a:bodyPr wrap="square" rtlCol="0">
            <a:spAutoFit/>
          </a:bodyPr>
          <a:lstStyle/>
          <a:p>
            <a:r>
              <a:rPr kumimoji="1" lang="en-US" altLang="ja-JP" sz="1600" dirty="0"/>
              <a:t>N</a:t>
            </a:r>
            <a:r>
              <a:rPr kumimoji="1" lang="ja-JP" altLang="en-US" sz="1600" dirty="0"/>
              <a:t>＝</a:t>
            </a:r>
            <a:r>
              <a:rPr kumimoji="1" lang="en-US" altLang="ja-JP" sz="1600" dirty="0"/>
              <a:t>485</a:t>
            </a:r>
            <a:endParaRPr kumimoji="1" lang="ja-JP" altLang="en-US" sz="1600" dirty="0"/>
          </a:p>
        </p:txBody>
      </p:sp>
      <p:sp>
        <p:nvSpPr>
          <p:cNvPr id="12" name="タイトル 1"/>
          <p:cNvSpPr txBox="1">
            <a:spLocks/>
          </p:cNvSpPr>
          <p:nvPr/>
        </p:nvSpPr>
        <p:spPr>
          <a:xfrm>
            <a:off x="166146" y="133562"/>
            <a:ext cx="11830930" cy="653267"/>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t>【R2</a:t>
            </a:r>
            <a:r>
              <a:rPr lang="ja-JP" altLang="en-US" sz="3200" dirty="0"/>
              <a:t>年度　相談者の属性</a:t>
            </a:r>
            <a:r>
              <a:rPr lang="en-US" altLang="ja-JP" sz="3200" dirty="0"/>
              <a:t>】</a:t>
            </a:r>
            <a:endParaRPr lang="ja-JP" altLang="en-US" sz="3200" dirty="0"/>
          </a:p>
        </p:txBody>
      </p:sp>
    </p:spTree>
    <p:extLst>
      <p:ext uri="{BB962C8B-B14F-4D97-AF65-F5344CB8AC3E}">
        <p14:creationId xmlns:p14="http://schemas.microsoft.com/office/powerpoint/2010/main" val="699844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951988802"/>
              </p:ext>
            </p:extLst>
          </p:nvPr>
        </p:nvGraphicFramePr>
        <p:xfrm>
          <a:off x="87086" y="5842561"/>
          <a:ext cx="11974281" cy="889000"/>
        </p:xfrm>
        <a:graphic>
          <a:graphicData uri="http://schemas.openxmlformats.org/drawingml/2006/table">
            <a:tbl>
              <a:tblPr firstRow="1" bandRow="1">
                <a:tableStyleId>{5C22544A-7EE6-4342-B048-85BDC9FD1C3A}</a:tableStyleId>
              </a:tblPr>
              <a:tblGrid>
                <a:gridCol w="1088571">
                  <a:extLst>
                    <a:ext uri="{9D8B030D-6E8A-4147-A177-3AD203B41FA5}">
                      <a16:colId xmlns:a16="http://schemas.microsoft.com/office/drawing/2014/main" val="3289280285"/>
                    </a:ext>
                  </a:extLst>
                </a:gridCol>
                <a:gridCol w="1088571">
                  <a:extLst>
                    <a:ext uri="{9D8B030D-6E8A-4147-A177-3AD203B41FA5}">
                      <a16:colId xmlns:a16="http://schemas.microsoft.com/office/drawing/2014/main" val="3478505740"/>
                    </a:ext>
                  </a:extLst>
                </a:gridCol>
                <a:gridCol w="1088571">
                  <a:extLst>
                    <a:ext uri="{9D8B030D-6E8A-4147-A177-3AD203B41FA5}">
                      <a16:colId xmlns:a16="http://schemas.microsoft.com/office/drawing/2014/main" val="1672996282"/>
                    </a:ext>
                  </a:extLst>
                </a:gridCol>
                <a:gridCol w="1088571">
                  <a:extLst>
                    <a:ext uri="{9D8B030D-6E8A-4147-A177-3AD203B41FA5}">
                      <a16:colId xmlns:a16="http://schemas.microsoft.com/office/drawing/2014/main" val="171061621"/>
                    </a:ext>
                  </a:extLst>
                </a:gridCol>
                <a:gridCol w="1088571">
                  <a:extLst>
                    <a:ext uri="{9D8B030D-6E8A-4147-A177-3AD203B41FA5}">
                      <a16:colId xmlns:a16="http://schemas.microsoft.com/office/drawing/2014/main" val="1997242344"/>
                    </a:ext>
                  </a:extLst>
                </a:gridCol>
                <a:gridCol w="1088571">
                  <a:extLst>
                    <a:ext uri="{9D8B030D-6E8A-4147-A177-3AD203B41FA5}">
                      <a16:colId xmlns:a16="http://schemas.microsoft.com/office/drawing/2014/main" val="4084407051"/>
                    </a:ext>
                  </a:extLst>
                </a:gridCol>
                <a:gridCol w="1088571">
                  <a:extLst>
                    <a:ext uri="{9D8B030D-6E8A-4147-A177-3AD203B41FA5}">
                      <a16:colId xmlns:a16="http://schemas.microsoft.com/office/drawing/2014/main" val="2567691335"/>
                    </a:ext>
                  </a:extLst>
                </a:gridCol>
                <a:gridCol w="1088571">
                  <a:extLst>
                    <a:ext uri="{9D8B030D-6E8A-4147-A177-3AD203B41FA5}">
                      <a16:colId xmlns:a16="http://schemas.microsoft.com/office/drawing/2014/main" val="3742916829"/>
                    </a:ext>
                  </a:extLst>
                </a:gridCol>
                <a:gridCol w="1088571">
                  <a:extLst>
                    <a:ext uri="{9D8B030D-6E8A-4147-A177-3AD203B41FA5}">
                      <a16:colId xmlns:a16="http://schemas.microsoft.com/office/drawing/2014/main" val="776276325"/>
                    </a:ext>
                  </a:extLst>
                </a:gridCol>
                <a:gridCol w="1088571">
                  <a:extLst>
                    <a:ext uri="{9D8B030D-6E8A-4147-A177-3AD203B41FA5}">
                      <a16:colId xmlns:a16="http://schemas.microsoft.com/office/drawing/2014/main" val="4132657177"/>
                    </a:ext>
                  </a:extLst>
                </a:gridCol>
                <a:gridCol w="1088571">
                  <a:extLst>
                    <a:ext uri="{9D8B030D-6E8A-4147-A177-3AD203B41FA5}">
                      <a16:colId xmlns:a16="http://schemas.microsoft.com/office/drawing/2014/main" val="1081189317"/>
                    </a:ext>
                  </a:extLst>
                </a:gridCol>
              </a:tblGrid>
              <a:tr h="370840">
                <a:tc>
                  <a:txBody>
                    <a:bodyPr/>
                    <a:lstStyle/>
                    <a:p>
                      <a:pPr algn="ctr"/>
                      <a:r>
                        <a:rPr kumimoji="1" lang="ja-JP" altLang="en-US" sz="1400" dirty="0"/>
                        <a:t>進路・</a:t>
                      </a:r>
                      <a:endParaRPr kumimoji="1" lang="en-US" altLang="ja-JP" sz="1400" dirty="0"/>
                    </a:p>
                    <a:p>
                      <a:pPr algn="ctr"/>
                      <a:r>
                        <a:rPr kumimoji="1" lang="ja-JP" altLang="en-US" sz="1400" dirty="0"/>
                        <a:t>就職</a:t>
                      </a:r>
                    </a:p>
                  </a:txBody>
                  <a:tcPr/>
                </a:tc>
                <a:tc>
                  <a:txBody>
                    <a:bodyPr/>
                    <a:lstStyle/>
                    <a:p>
                      <a:pPr algn="ctr"/>
                      <a:r>
                        <a:rPr kumimoji="1" lang="ja-JP" altLang="en-US" sz="1400" dirty="0"/>
                        <a:t>学業等</a:t>
                      </a:r>
                    </a:p>
                  </a:txBody>
                  <a:tcPr/>
                </a:tc>
                <a:tc>
                  <a:txBody>
                    <a:bodyPr/>
                    <a:lstStyle/>
                    <a:p>
                      <a:pPr algn="ctr"/>
                      <a:r>
                        <a:rPr kumimoji="1" lang="ja-JP" altLang="en-US" sz="1400" dirty="0"/>
                        <a:t>学校の</a:t>
                      </a:r>
                      <a:endParaRPr kumimoji="1" lang="en-US" altLang="ja-JP" sz="1400" dirty="0"/>
                    </a:p>
                    <a:p>
                      <a:pPr algn="ctr"/>
                      <a:r>
                        <a:rPr kumimoji="1" lang="ja-JP" altLang="en-US" sz="1400" dirty="0"/>
                        <a:t>人間関係</a:t>
                      </a:r>
                    </a:p>
                  </a:txBody>
                  <a:tcPr/>
                </a:tc>
                <a:tc>
                  <a:txBody>
                    <a:bodyPr/>
                    <a:lstStyle/>
                    <a:p>
                      <a:pPr algn="ctr"/>
                      <a:r>
                        <a:rPr kumimoji="1" lang="ja-JP" altLang="en-US" sz="1400" dirty="0"/>
                        <a:t>メンタル</a:t>
                      </a:r>
                    </a:p>
                  </a:txBody>
                  <a:tcPr/>
                </a:tc>
                <a:tc>
                  <a:txBody>
                    <a:bodyPr/>
                    <a:lstStyle/>
                    <a:p>
                      <a:pPr algn="ctr"/>
                      <a:r>
                        <a:rPr kumimoji="1" lang="ja-JP" altLang="en-US" sz="1400" dirty="0"/>
                        <a:t>家族</a:t>
                      </a:r>
                    </a:p>
                  </a:txBody>
                  <a:tcPr/>
                </a:tc>
                <a:tc>
                  <a:txBody>
                    <a:bodyPr/>
                    <a:lstStyle/>
                    <a:p>
                      <a:pPr algn="ctr"/>
                      <a:r>
                        <a:rPr kumimoji="1" lang="ja-JP" altLang="en-US" sz="1400" dirty="0"/>
                        <a:t>自殺念慮</a:t>
                      </a:r>
                    </a:p>
                  </a:txBody>
                  <a:tcPr/>
                </a:tc>
                <a:tc>
                  <a:txBody>
                    <a:bodyPr/>
                    <a:lstStyle/>
                    <a:p>
                      <a:pPr algn="ctr"/>
                      <a:r>
                        <a:rPr kumimoji="1" lang="ja-JP" altLang="en-US" sz="1400" dirty="0"/>
                        <a:t>健康</a:t>
                      </a:r>
                    </a:p>
                  </a:txBody>
                  <a:tcPr/>
                </a:tc>
                <a:tc>
                  <a:txBody>
                    <a:bodyPr/>
                    <a:lstStyle/>
                    <a:p>
                      <a:pPr algn="ctr"/>
                      <a:r>
                        <a:rPr kumimoji="1" lang="ja-JP" altLang="en-US" sz="1400" dirty="0"/>
                        <a:t>経済・生活</a:t>
                      </a:r>
                    </a:p>
                  </a:txBody>
                  <a:tcPr/>
                </a:tc>
                <a:tc>
                  <a:txBody>
                    <a:bodyPr/>
                    <a:lstStyle/>
                    <a:p>
                      <a:pPr algn="ctr"/>
                      <a:r>
                        <a:rPr kumimoji="1" lang="ja-JP" altLang="en-US" sz="1400" dirty="0"/>
                        <a:t>男女</a:t>
                      </a:r>
                      <a:endParaRPr kumimoji="1" lang="en-US" altLang="ja-JP" sz="1400" dirty="0"/>
                    </a:p>
                  </a:txBody>
                  <a:tcPr/>
                </a:tc>
                <a:tc>
                  <a:txBody>
                    <a:bodyPr/>
                    <a:lstStyle/>
                    <a:p>
                      <a:pPr algn="ctr"/>
                      <a:r>
                        <a:rPr kumimoji="1" lang="ja-JP" altLang="en-US" sz="1400" dirty="0"/>
                        <a:t>勤務</a:t>
                      </a:r>
                    </a:p>
                  </a:txBody>
                  <a:tcPr/>
                </a:tc>
                <a:tc>
                  <a:txBody>
                    <a:bodyPr/>
                    <a:lstStyle/>
                    <a:p>
                      <a:pPr algn="ctr"/>
                      <a:r>
                        <a:rPr kumimoji="1" lang="ja-JP" altLang="en-US" sz="1400" dirty="0"/>
                        <a:t>不明</a:t>
                      </a:r>
                      <a:endParaRPr kumimoji="1" lang="en-US" altLang="ja-JP" sz="1400" dirty="0"/>
                    </a:p>
                    <a:p>
                      <a:pPr algn="ctr"/>
                      <a:r>
                        <a:rPr kumimoji="1" lang="ja-JP" altLang="en-US" sz="1400" dirty="0"/>
                        <a:t>その他</a:t>
                      </a:r>
                    </a:p>
                  </a:txBody>
                  <a:tcPr/>
                </a:tc>
                <a:extLst>
                  <a:ext uri="{0D108BD9-81ED-4DB2-BD59-A6C34878D82A}">
                    <a16:rowId xmlns:a16="http://schemas.microsoft.com/office/drawing/2014/main" val="2137011475"/>
                  </a:ext>
                </a:extLst>
              </a:tr>
              <a:tr h="370840">
                <a:tc>
                  <a:txBody>
                    <a:bodyPr/>
                    <a:lstStyle/>
                    <a:p>
                      <a:pPr algn="r"/>
                      <a:r>
                        <a:rPr kumimoji="1" lang="en-US" altLang="ja-JP" dirty="0"/>
                        <a:t>45</a:t>
                      </a:r>
                      <a:endParaRPr kumimoji="1" lang="ja-JP" altLang="en-US" dirty="0"/>
                    </a:p>
                  </a:txBody>
                  <a:tcPr/>
                </a:tc>
                <a:tc>
                  <a:txBody>
                    <a:bodyPr/>
                    <a:lstStyle/>
                    <a:p>
                      <a:pPr algn="r"/>
                      <a:r>
                        <a:rPr kumimoji="1" lang="en-US" altLang="ja-JP" dirty="0"/>
                        <a:t>27</a:t>
                      </a:r>
                      <a:endParaRPr kumimoji="1" lang="ja-JP" altLang="en-US" dirty="0"/>
                    </a:p>
                  </a:txBody>
                  <a:tcPr/>
                </a:tc>
                <a:tc>
                  <a:txBody>
                    <a:bodyPr/>
                    <a:lstStyle/>
                    <a:p>
                      <a:pPr algn="r"/>
                      <a:r>
                        <a:rPr kumimoji="1" lang="en-US" altLang="ja-JP" dirty="0"/>
                        <a:t>24</a:t>
                      </a:r>
                      <a:endParaRPr kumimoji="1" lang="ja-JP" altLang="en-US" dirty="0"/>
                    </a:p>
                  </a:txBody>
                  <a:tcPr/>
                </a:tc>
                <a:tc>
                  <a:txBody>
                    <a:bodyPr/>
                    <a:lstStyle/>
                    <a:p>
                      <a:pPr algn="r"/>
                      <a:r>
                        <a:rPr kumimoji="1" lang="en-US" altLang="ja-JP" dirty="0"/>
                        <a:t>60</a:t>
                      </a:r>
                      <a:endParaRPr kumimoji="1" lang="ja-JP" altLang="en-US" dirty="0"/>
                    </a:p>
                  </a:txBody>
                  <a:tcPr/>
                </a:tc>
                <a:tc>
                  <a:txBody>
                    <a:bodyPr/>
                    <a:lstStyle/>
                    <a:p>
                      <a:pPr algn="r"/>
                      <a:r>
                        <a:rPr kumimoji="1" lang="en-US" altLang="ja-JP" dirty="0"/>
                        <a:t>45</a:t>
                      </a:r>
                      <a:endParaRPr kumimoji="1" lang="ja-JP" altLang="en-US" dirty="0"/>
                    </a:p>
                  </a:txBody>
                  <a:tcPr/>
                </a:tc>
                <a:tc>
                  <a:txBody>
                    <a:bodyPr/>
                    <a:lstStyle/>
                    <a:p>
                      <a:pPr algn="r"/>
                      <a:r>
                        <a:rPr kumimoji="1" lang="en-US" altLang="ja-JP" dirty="0"/>
                        <a:t>30</a:t>
                      </a:r>
                      <a:endParaRPr kumimoji="1" lang="ja-JP" altLang="en-US" dirty="0"/>
                    </a:p>
                  </a:txBody>
                  <a:tcPr/>
                </a:tc>
                <a:tc>
                  <a:txBody>
                    <a:bodyPr/>
                    <a:lstStyle/>
                    <a:p>
                      <a:pPr algn="r"/>
                      <a:r>
                        <a:rPr kumimoji="1" lang="en-US" altLang="ja-JP" dirty="0"/>
                        <a:t>18</a:t>
                      </a:r>
                      <a:endParaRPr kumimoji="1" lang="ja-JP" altLang="en-US" dirty="0"/>
                    </a:p>
                  </a:txBody>
                  <a:tcPr/>
                </a:tc>
                <a:tc>
                  <a:txBody>
                    <a:bodyPr/>
                    <a:lstStyle/>
                    <a:p>
                      <a:pPr algn="r"/>
                      <a:r>
                        <a:rPr kumimoji="1" lang="en-US" altLang="ja-JP" dirty="0"/>
                        <a:t>14</a:t>
                      </a:r>
                      <a:endParaRPr kumimoji="1" lang="ja-JP" altLang="en-US" dirty="0"/>
                    </a:p>
                  </a:txBody>
                  <a:tcPr/>
                </a:tc>
                <a:tc>
                  <a:txBody>
                    <a:bodyPr/>
                    <a:lstStyle/>
                    <a:p>
                      <a:pPr algn="r"/>
                      <a:r>
                        <a:rPr kumimoji="1" lang="en-US" altLang="ja-JP" dirty="0"/>
                        <a:t>6</a:t>
                      </a:r>
                      <a:endParaRPr kumimoji="1" lang="ja-JP" altLang="en-US" dirty="0"/>
                    </a:p>
                  </a:txBody>
                  <a:tcPr/>
                </a:tc>
                <a:tc>
                  <a:txBody>
                    <a:bodyPr/>
                    <a:lstStyle/>
                    <a:p>
                      <a:pPr algn="r"/>
                      <a:r>
                        <a:rPr kumimoji="1" lang="en-US" altLang="ja-JP" dirty="0"/>
                        <a:t>1</a:t>
                      </a:r>
                      <a:endParaRPr kumimoji="1" lang="ja-JP" altLang="en-US" dirty="0"/>
                    </a:p>
                  </a:txBody>
                  <a:tcPr/>
                </a:tc>
                <a:tc>
                  <a:txBody>
                    <a:bodyPr/>
                    <a:lstStyle/>
                    <a:p>
                      <a:pPr algn="r"/>
                      <a:r>
                        <a:rPr kumimoji="1" lang="en-US" altLang="ja-JP" dirty="0"/>
                        <a:t>50</a:t>
                      </a:r>
                      <a:endParaRPr kumimoji="1" lang="ja-JP" altLang="en-US" dirty="0"/>
                    </a:p>
                  </a:txBody>
                  <a:tcPr/>
                </a:tc>
                <a:extLst>
                  <a:ext uri="{0D108BD9-81ED-4DB2-BD59-A6C34878D82A}">
                    <a16:rowId xmlns:a16="http://schemas.microsoft.com/office/drawing/2014/main" val="2953354004"/>
                  </a:ext>
                </a:extLst>
              </a:tr>
            </a:tbl>
          </a:graphicData>
        </a:graphic>
      </p:graphicFrame>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811861214"/>
              </p:ext>
            </p:extLst>
          </p:nvPr>
        </p:nvGraphicFramePr>
        <p:xfrm>
          <a:off x="166146" y="947058"/>
          <a:ext cx="11830930" cy="4914024"/>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1794533" y="1799999"/>
            <a:ext cx="2511381" cy="646331"/>
          </a:xfrm>
          <a:prstGeom prst="rect">
            <a:avLst/>
          </a:prstGeom>
          <a:noFill/>
        </p:spPr>
        <p:txBody>
          <a:bodyPr wrap="square" rtlCol="0">
            <a:spAutoFit/>
          </a:bodyPr>
          <a:lstStyle/>
          <a:p>
            <a:r>
              <a:rPr lang="ja-JP" altLang="en-US" dirty="0"/>
              <a:t>学校関係</a:t>
            </a:r>
            <a:endParaRPr lang="en-US" altLang="ja-JP" dirty="0"/>
          </a:p>
          <a:p>
            <a:r>
              <a:rPr lang="ja-JP" altLang="en-US" dirty="0"/>
              <a:t>９６件（</a:t>
            </a:r>
            <a:r>
              <a:rPr lang="en-US" altLang="ja-JP" dirty="0"/>
              <a:t>30%</a:t>
            </a:r>
            <a:r>
              <a:rPr lang="ja-JP" altLang="en-US" dirty="0"/>
              <a:t>）</a:t>
            </a:r>
            <a:endParaRPr kumimoji="1" lang="ja-JP" altLang="en-US" dirty="0"/>
          </a:p>
        </p:txBody>
      </p:sp>
      <p:sp>
        <p:nvSpPr>
          <p:cNvPr id="12" name="タイトル 1"/>
          <p:cNvSpPr txBox="1">
            <a:spLocks/>
          </p:cNvSpPr>
          <p:nvPr/>
        </p:nvSpPr>
        <p:spPr>
          <a:xfrm>
            <a:off x="166146" y="118372"/>
            <a:ext cx="11830930" cy="653267"/>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t>【R2</a:t>
            </a:r>
            <a:r>
              <a:rPr lang="ja-JP" altLang="en-US" sz="3200" dirty="0"/>
              <a:t>年度　相談内容</a:t>
            </a:r>
            <a:r>
              <a:rPr lang="en-US" altLang="ja-JP" sz="3200" dirty="0"/>
              <a:t>】</a:t>
            </a:r>
            <a:endParaRPr lang="ja-JP" altLang="en-US" sz="3200" dirty="0"/>
          </a:p>
        </p:txBody>
      </p:sp>
      <p:sp>
        <p:nvSpPr>
          <p:cNvPr id="11" name="テキスト ボックス 10"/>
          <p:cNvSpPr txBox="1"/>
          <p:nvPr/>
        </p:nvSpPr>
        <p:spPr>
          <a:xfrm>
            <a:off x="-38596" y="1049381"/>
            <a:ext cx="798490" cy="307777"/>
          </a:xfrm>
          <a:prstGeom prst="rect">
            <a:avLst/>
          </a:prstGeom>
          <a:noFill/>
        </p:spPr>
        <p:txBody>
          <a:bodyPr wrap="square" rtlCol="0">
            <a:spAutoFit/>
          </a:bodyPr>
          <a:lstStyle/>
          <a:p>
            <a:r>
              <a:rPr kumimoji="1" lang="ja-JP" altLang="en-US" sz="1400" dirty="0"/>
              <a:t>（</a:t>
            </a:r>
            <a:r>
              <a:rPr kumimoji="1" lang="en-US" altLang="ja-JP" sz="1400" dirty="0"/>
              <a:t>%</a:t>
            </a:r>
            <a:r>
              <a:rPr kumimoji="1" lang="ja-JP" altLang="en-US" sz="1400" dirty="0"/>
              <a:t>）</a:t>
            </a:r>
          </a:p>
        </p:txBody>
      </p:sp>
      <p:sp>
        <p:nvSpPr>
          <p:cNvPr id="2" name="角丸四角形 1"/>
          <p:cNvSpPr/>
          <p:nvPr/>
        </p:nvSpPr>
        <p:spPr>
          <a:xfrm>
            <a:off x="610376" y="1657374"/>
            <a:ext cx="2883938" cy="3181081"/>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91336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467</Words>
  <Application>Microsoft Office PowerPoint</Application>
  <PresentationFormat>ワイド画面</PresentationFormat>
  <Paragraphs>89</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ＭＳ Ｐゴシック</vt:lpstr>
      <vt:lpstr>游ゴシック</vt:lpstr>
      <vt:lpstr>游ゴシック Light</vt:lpstr>
      <vt:lpstr>Arial</vt:lpstr>
      <vt:lpstr>Office テーマ</vt:lpstr>
      <vt:lpstr>「大阪府こころのほっとライン」（SNS相談体制整備事業）</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SNS相談体制整備事業</dc:title>
  <dc:creator>三場　知香</dc:creator>
  <cp:lastModifiedBy>三場　知香</cp:lastModifiedBy>
  <cp:revision>70</cp:revision>
  <cp:lastPrinted>2021-11-22T06:17:27Z</cp:lastPrinted>
  <dcterms:created xsi:type="dcterms:W3CDTF">2021-06-09T06:42:30Z</dcterms:created>
  <dcterms:modified xsi:type="dcterms:W3CDTF">2021-12-01T08:00:49Z</dcterms:modified>
</cp:coreProperties>
</file>