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21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311649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3253717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643278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3664526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3255138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303709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702213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3266674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2198601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81310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5084CA0-8001-4BEC-9D1C-794F795E038A}" type="datetimeFigureOut">
              <a:rPr kumimoji="1" lang="ja-JP" altLang="en-US" smtClean="0"/>
              <a:t>2021/11/25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3237114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5084CA0-8001-4BEC-9D1C-794F795E038A}" type="datetimeFigureOut">
              <a:rPr kumimoji="1" lang="ja-JP" altLang="en-US" smtClean="0"/>
              <a:t>2021/11/25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38EF78D-963D-4D08-A719-F236CB65E3EC}" type="slidenum">
              <a:rPr kumimoji="1" lang="ja-JP" altLang="en-US" smtClean="0"/>
              <a:t>‹#›</a:t>
            </a:fld>
            <a:endParaRPr kumimoji="1" lang="ja-JP" altLang="en-US"/>
          </a:p>
        </p:txBody>
      </p:sp>
    </p:spTree>
    <p:extLst>
      <p:ext uri="{BB962C8B-B14F-4D97-AF65-F5344CB8AC3E}">
        <p14:creationId xmlns:p14="http://schemas.microsoft.com/office/powerpoint/2010/main" val="2878581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0988"/>
            <a:ext cx="6858000" cy="472304"/>
          </a:xfrm>
        </p:spPr>
        <p:txBody>
          <a:bodyPr anchor="ctr">
            <a:normAutofit/>
          </a:bodyPr>
          <a:lstStyle/>
          <a:p>
            <a:r>
              <a:rPr kumimoji="1" lang="ja-JP" altLang="en-US" sz="1800" dirty="0" smtClean="0">
                <a:latin typeface="ＭＳ ゴシック" panose="020B0609070205080204" pitchFamily="49" charset="-128"/>
                <a:ea typeface="ＭＳ ゴシック" panose="020B0609070205080204" pitchFamily="49" charset="-128"/>
              </a:rPr>
              <a:t>大阪府自殺対策基本指針改正スケジュール（案）</a:t>
            </a:r>
            <a:endParaRPr kumimoji="1" lang="ja-JP" altLang="en-US" sz="1800" dirty="0">
              <a:latin typeface="ＭＳ ゴシック" panose="020B0609070205080204" pitchFamily="49" charset="-128"/>
              <a:ea typeface="ＭＳ ゴシック" panose="020B0609070205080204" pitchFamily="49" charset="-128"/>
            </a:endParaRPr>
          </a:p>
        </p:txBody>
      </p:sp>
      <p:graphicFrame>
        <p:nvGraphicFramePr>
          <p:cNvPr id="4" name="表 3"/>
          <p:cNvGraphicFramePr>
            <a:graphicFrameLocks noGrp="1"/>
          </p:cNvGraphicFramePr>
          <p:nvPr>
            <p:extLst>
              <p:ext uri="{D42A27DB-BD31-4B8C-83A1-F6EECF244321}">
                <p14:modId xmlns:p14="http://schemas.microsoft.com/office/powerpoint/2010/main" val="562051950"/>
              </p:ext>
            </p:extLst>
          </p:nvPr>
        </p:nvGraphicFramePr>
        <p:xfrm>
          <a:off x="0" y="697830"/>
          <a:ext cx="6809874" cy="7134727"/>
        </p:xfrm>
        <a:graphic>
          <a:graphicData uri="http://schemas.openxmlformats.org/drawingml/2006/table">
            <a:tbl>
              <a:tblPr/>
              <a:tblGrid>
                <a:gridCol w="264695">
                  <a:extLst>
                    <a:ext uri="{9D8B030D-6E8A-4147-A177-3AD203B41FA5}">
                      <a16:colId xmlns:a16="http://schemas.microsoft.com/office/drawing/2014/main" val="3308846585"/>
                    </a:ext>
                  </a:extLst>
                </a:gridCol>
                <a:gridCol w="3729790">
                  <a:extLst>
                    <a:ext uri="{9D8B030D-6E8A-4147-A177-3AD203B41FA5}">
                      <a16:colId xmlns:a16="http://schemas.microsoft.com/office/drawing/2014/main" val="2016625009"/>
                    </a:ext>
                  </a:extLst>
                </a:gridCol>
                <a:gridCol w="2815389">
                  <a:extLst>
                    <a:ext uri="{9D8B030D-6E8A-4147-A177-3AD203B41FA5}">
                      <a16:colId xmlns:a16="http://schemas.microsoft.com/office/drawing/2014/main" val="3665150554"/>
                    </a:ext>
                  </a:extLst>
                </a:gridCol>
              </a:tblGrid>
              <a:tr h="333666">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大阪府</a:t>
                      </a:r>
                      <a:endParaRPr kumimoji="1" lang="ja-JP" altLang="en-US" sz="1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国</a:t>
                      </a:r>
                      <a:endParaRPr kumimoji="1" lang="ja-JP" altLang="en-US" sz="1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8702717"/>
                  </a:ext>
                </a:extLst>
              </a:tr>
              <a:tr h="2247858">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令和</a:t>
                      </a:r>
                      <a:r>
                        <a:rPr kumimoji="1" lang="en-US" altLang="ja-JP" sz="1400" dirty="0" smtClean="0">
                          <a:latin typeface="ＭＳ ゴシック" panose="020B0609070205080204" pitchFamily="49" charset="-128"/>
                          <a:ea typeface="ＭＳ ゴシック" panose="020B0609070205080204" pitchFamily="49" charset="-128"/>
                        </a:rPr>
                        <a:t>3</a:t>
                      </a:r>
                      <a:r>
                        <a:rPr kumimoji="1" lang="ja-JP" altLang="en-US" sz="1400" dirty="0" smtClean="0">
                          <a:latin typeface="ＭＳ ゴシック" panose="020B0609070205080204" pitchFamily="49" charset="-128"/>
                          <a:ea typeface="ＭＳ ゴシック" panose="020B0609070205080204" pitchFamily="49" charset="-128"/>
                        </a:rPr>
                        <a:t>年度</a:t>
                      </a:r>
                      <a:endParaRPr kumimoji="1" lang="ja-JP" altLang="en-US" sz="1400" dirty="0">
                        <a:latin typeface="ＭＳ ゴシック" panose="020B0609070205080204" pitchFamily="49" charset="-128"/>
                        <a:ea typeface="ＭＳ ゴシック" panose="020B0609070205080204" pitchFamily="49" charset="-128"/>
                      </a:endParaRPr>
                    </a:p>
                  </a:txBody>
                  <a:tcPr vert="eaVert"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r>
                        <a:rPr kumimoji="1" lang="en-US" altLang="ja-JP" sz="1200" dirty="0" smtClean="0">
                          <a:latin typeface="ＭＳ ゴシック" panose="020B0609070205080204" pitchFamily="49" charset="-128"/>
                          <a:ea typeface="ＭＳ ゴシック" panose="020B0609070205080204" pitchFamily="49" charset="-128"/>
                        </a:rPr>
                        <a:t>12/3 </a:t>
                      </a:r>
                      <a:r>
                        <a:rPr kumimoji="1" lang="ja-JP" altLang="en-US" sz="1200" dirty="0" smtClean="0">
                          <a:latin typeface="ＭＳ ゴシック" panose="020B0609070205080204" pitchFamily="49" charset="-128"/>
                          <a:ea typeface="ＭＳ ゴシック" panose="020B0609070205080204" pitchFamily="49" charset="-128"/>
                        </a:rPr>
                        <a:t>令和</a:t>
                      </a:r>
                      <a:r>
                        <a:rPr kumimoji="1" lang="en-US" altLang="ja-JP" sz="1200" dirty="0" smtClean="0">
                          <a:latin typeface="ＭＳ ゴシック" panose="020B0609070205080204" pitchFamily="49" charset="-128"/>
                          <a:ea typeface="ＭＳ ゴシック" panose="020B0609070205080204" pitchFamily="49" charset="-128"/>
                        </a:rPr>
                        <a:t>3</a:t>
                      </a:r>
                      <a:r>
                        <a:rPr kumimoji="1" lang="ja-JP" altLang="en-US" sz="1200" dirty="0" smtClean="0">
                          <a:latin typeface="ＭＳ ゴシック" panose="020B0609070205080204" pitchFamily="49" charset="-128"/>
                          <a:ea typeface="ＭＳ ゴシック" panose="020B0609070205080204" pitchFamily="49" charset="-128"/>
                        </a:rPr>
                        <a:t>年度大阪府自殺対策推進審議会</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大綱改正に係る国の動きの共有、</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1200" baseline="0" dirty="0" smtClean="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府指針改正に向けたスケジュール等</a:t>
                      </a:r>
                      <a:r>
                        <a:rPr kumimoji="1" lang="en-US" altLang="ja-JP" sz="1200" dirty="0" smtClean="0">
                          <a:latin typeface="ＭＳ ゴシック" panose="020B0609070205080204" pitchFamily="49" charset="-128"/>
                          <a:ea typeface="ＭＳ ゴシック" panose="020B0609070205080204" pitchFamily="49" charset="-128"/>
                        </a:rPr>
                        <a:t>)</a:t>
                      </a:r>
                    </a:p>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latin typeface="ＭＳ ゴシック" panose="020B0609070205080204" pitchFamily="49" charset="-128"/>
                          <a:ea typeface="ＭＳ ゴシック" panose="020B0609070205080204" pitchFamily="49" charset="-128"/>
                        </a:rPr>
                        <a:t>9/28 </a:t>
                      </a:r>
                      <a:r>
                        <a:rPr kumimoji="1" lang="ja-JP" altLang="en-US" sz="1200" dirty="0" smtClean="0">
                          <a:latin typeface="ＭＳ ゴシック" panose="020B0609070205080204" pitchFamily="49" charset="-128"/>
                          <a:ea typeface="ＭＳ ゴシック" panose="020B0609070205080204" pitchFamily="49" charset="-128"/>
                        </a:rPr>
                        <a:t>第</a:t>
                      </a:r>
                      <a:r>
                        <a:rPr kumimoji="1" lang="en-US" altLang="ja-JP" sz="1200" dirty="0" smtClean="0">
                          <a:latin typeface="ＭＳ ゴシック" panose="020B0609070205080204" pitchFamily="49" charset="-128"/>
                          <a:ea typeface="ＭＳ ゴシック" panose="020B0609070205080204" pitchFamily="49" charset="-128"/>
                        </a:rPr>
                        <a:t>20</a:t>
                      </a:r>
                      <a:r>
                        <a:rPr kumimoji="1" lang="ja-JP" altLang="en-US" sz="1200" dirty="0" smtClean="0">
                          <a:latin typeface="ＭＳ ゴシック" panose="020B0609070205080204" pitchFamily="49" charset="-128"/>
                          <a:ea typeface="ＭＳ ゴシック" panose="020B0609070205080204" pitchFamily="49" charset="-128"/>
                        </a:rPr>
                        <a:t>回自殺総合対策会議</a:t>
                      </a:r>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年度内 自殺総合対策大綱取りまとめ</a:t>
                      </a:r>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1238232"/>
                  </a:ext>
                </a:extLst>
              </a:tr>
              <a:tr h="4553203">
                <a:tc>
                  <a:txBody>
                    <a:bodyPr/>
                    <a:lstStyle/>
                    <a:p>
                      <a:pPr algn="ctr"/>
                      <a:r>
                        <a:rPr kumimoji="1" lang="ja-JP" altLang="en-US" sz="1400" dirty="0" smtClean="0">
                          <a:latin typeface="ＭＳ ゴシック" panose="020B0609070205080204" pitchFamily="49" charset="-128"/>
                          <a:ea typeface="ＭＳ ゴシック" panose="020B0609070205080204" pitchFamily="49" charset="-128"/>
                        </a:rPr>
                        <a:t>令和</a:t>
                      </a:r>
                      <a:r>
                        <a:rPr kumimoji="1" lang="en-US" altLang="ja-JP" sz="1400" dirty="0" smtClean="0">
                          <a:latin typeface="ＭＳ ゴシック" panose="020B0609070205080204" pitchFamily="49" charset="-128"/>
                          <a:ea typeface="ＭＳ ゴシック" panose="020B0609070205080204" pitchFamily="49" charset="-128"/>
                        </a:rPr>
                        <a:t>4</a:t>
                      </a:r>
                      <a:r>
                        <a:rPr kumimoji="1" lang="ja-JP" altLang="en-US" sz="1400" dirty="0" smtClean="0">
                          <a:latin typeface="ＭＳ ゴシック" panose="020B0609070205080204" pitchFamily="49" charset="-128"/>
                          <a:ea typeface="ＭＳ ゴシック" panose="020B0609070205080204" pitchFamily="49" charset="-128"/>
                        </a:rPr>
                        <a:t>年度</a:t>
                      </a:r>
                      <a:endParaRPr kumimoji="1" lang="ja-JP" altLang="en-US" sz="1400" dirty="0">
                        <a:latin typeface="ＭＳ ゴシック" panose="020B0609070205080204" pitchFamily="49" charset="-128"/>
                        <a:ea typeface="ＭＳ ゴシック" panose="020B0609070205080204" pitchFamily="49" charset="-128"/>
                      </a:endParaRPr>
                    </a:p>
                  </a:txBody>
                  <a:tcPr vert="eaVert"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月～ 府指針改正案</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たたき</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作成作業</a:t>
                      </a:r>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r>
                        <a:rPr kumimoji="1" lang="en-US" altLang="ja-JP" sz="1200" dirty="0" smtClean="0">
                          <a:latin typeface="ＭＳ ゴシック" panose="020B0609070205080204" pitchFamily="49" charset="-128"/>
                          <a:ea typeface="ＭＳ ゴシック" panose="020B0609070205080204" pitchFamily="49" charset="-128"/>
                        </a:rPr>
                        <a:t>6</a:t>
                      </a: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7</a:t>
                      </a:r>
                      <a:r>
                        <a:rPr kumimoji="1" lang="ja-JP" altLang="en-US" sz="1200" dirty="0" smtClean="0">
                          <a:latin typeface="ＭＳ ゴシック" panose="020B0609070205080204" pitchFamily="49" charset="-128"/>
                          <a:ea typeface="ＭＳ ゴシック" panose="020B0609070205080204" pitchFamily="49" charset="-128"/>
                        </a:rPr>
                        <a:t>月 自殺対策に関する意識調査</a:t>
                      </a:r>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r>
                        <a:rPr kumimoji="1" lang="en-US" altLang="ja-JP" sz="1200" dirty="0" smtClean="0">
                          <a:latin typeface="ＭＳ ゴシック" panose="020B0609070205080204" pitchFamily="49" charset="-128"/>
                          <a:ea typeface="ＭＳ ゴシック" panose="020B0609070205080204" pitchFamily="49" charset="-128"/>
                        </a:rPr>
                        <a:t>9</a:t>
                      </a: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10</a:t>
                      </a:r>
                      <a:r>
                        <a:rPr kumimoji="1" lang="ja-JP" altLang="en-US" sz="1200" dirty="0" smtClean="0">
                          <a:latin typeface="ＭＳ ゴシック" panose="020B0609070205080204" pitchFamily="49" charset="-128"/>
                          <a:ea typeface="ＭＳ ゴシック" panose="020B0609070205080204" pitchFamily="49" charset="-128"/>
                        </a:rPr>
                        <a:t>月 令和</a:t>
                      </a:r>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年度第</a:t>
                      </a:r>
                      <a:r>
                        <a:rPr kumimoji="1" lang="en-US" altLang="ja-JP" sz="1200" dirty="0" smtClean="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回大阪府自殺対策推進審議会</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府指針改正案検討等</a:t>
                      </a:r>
                      <a:r>
                        <a:rPr kumimoji="1" lang="en-US" altLang="ja-JP" sz="1200" dirty="0" smtClean="0">
                          <a:latin typeface="ＭＳ ゴシック" panose="020B0609070205080204" pitchFamily="49" charset="-128"/>
                          <a:ea typeface="ＭＳ ゴシック" panose="020B0609070205080204" pitchFamily="49" charset="-128"/>
                        </a:rPr>
                        <a:t>)</a:t>
                      </a: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r>
                        <a:rPr kumimoji="1" lang="en-US" altLang="ja-JP" sz="1200" dirty="0" smtClean="0">
                          <a:latin typeface="ＭＳ ゴシック" panose="020B0609070205080204" pitchFamily="49" charset="-128"/>
                          <a:ea typeface="ＭＳ ゴシック" panose="020B0609070205080204" pitchFamily="49" charset="-128"/>
                        </a:rPr>
                        <a:t>11</a:t>
                      </a: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12</a:t>
                      </a:r>
                      <a:r>
                        <a:rPr kumimoji="1" lang="ja-JP" altLang="en-US" sz="1200" dirty="0" smtClean="0">
                          <a:latin typeface="ＭＳ ゴシック" panose="020B0609070205080204" pitchFamily="49" charset="-128"/>
                          <a:ea typeface="ＭＳ ゴシック" panose="020B0609070205080204" pitchFamily="49" charset="-128"/>
                        </a:rPr>
                        <a:t>月 パブコメ</a:t>
                      </a:r>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r>
                        <a:rPr kumimoji="1" lang="en-US" altLang="ja-JP" sz="1200" dirty="0" smtClean="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月 令和</a:t>
                      </a:r>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年度第</a:t>
                      </a:r>
                      <a:r>
                        <a:rPr kumimoji="1" lang="en-US" altLang="ja-JP" sz="1200" dirty="0" smtClean="0">
                          <a:latin typeface="ＭＳ ゴシック" panose="020B0609070205080204" pitchFamily="49" charset="-128"/>
                          <a:ea typeface="ＭＳ ゴシック" panose="020B0609070205080204" pitchFamily="49" charset="-128"/>
                        </a:rPr>
                        <a:t>2</a:t>
                      </a:r>
                      <a:r>
                        <a:rPr kumimoji="1" lang="ja-JP" altLang="en-US" sz="1200" dirty="0" smtClean="0">
                          <a:latin typeface="ＭＳ ゴシック" panose="020B0609070205080204" pitchFamily="49" charset="-128"/>
                          <a:ea typeface="ＭＳ ゴシック" panose="020B0609070205080204" pitchFamily="49" charset="-128"/>
                        </a:rPr>
                        <a:t>回大阪府自殺対策推進審議会</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1200" baseline="0" dirty="0" smtClean="0">
                          <a:latin typeface="ＭＳ ゴシック" panose="020B0609070205080204" pitchFamily="49" charset="-128"/>
                          <a:ea typeface="ＭＳ ゴシック" panose="020B0609070205080204" pitchFamily="49" charset="-128"/>
                        </a:rPr>
                        <a:t> </a:t>
                      </a:r>
                      <a:r>
                        <a:rPr kumimoji="1" lang="en-US" altLang="ja-JP" sz="1200" baseline="0" dirty="0" smtClean="0">
                          <a:latin typeface="ＭＳ ゴシック" panose="020B0609070205080204" pitchFamily="49" charset="-128"/>
                          <a:ea typeface="ＭＳ ゴシック" panose="020B0609070205080204" pitchFamily="49" charset="-128"/>
                        </a:rPr>
                        <a:t>(</a:t>
                      </a:r>
                      <a:r>
                        <a:rPr kumimoji="1" lang="ja-JP" altLang="en-US" sz="1200" baseline="0" dirty="0" smtClean="0">
                          <a:latin typeface="ＭＳ ゴシック" panose="020B0609070205080204" pitchFamily="49" charset="-128"/>
                          <a:ea typeface="ＭＳ ゴシック" panose="020B0609070205080204" pitchFamily="49" charset="-128"/>
                        </a:rPr>
                        <a:t>府指針改正案決定</a:t>
                      </a:r>
                      <a:r>
                        <a:rPr kumimoji="1" lang="en-US" altLang="ja-JP" sz="1200" baseline="0" dirty="0" smtClean="0">
                          <a:latin typeface="ＭＳ ゴシック" panose="020B0609070205080204" pitchFamily="49" charset="-128"/>
                          <a:ea typeface="ＭＳ ゴシック" panose="020B0609070205080204" pitchFamily="49" charset="-128"/>
                        </a:rPr>
                        <a:t>)</a:t>
                      </a:r>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r>
                        <a:rPr kumimoji="1" lang="en-US" altLang="ja-JP" sz="1200" dirty="0" smtClean="0">
                          <a:latin typeface="ＭＳ ゴシック" panose="020B0609070205080204" pitchFamily="49" charset="-128"/>
                          <a:ea typeface="ＭＳ ゴシック" panose="020B0609070205080204" pitchFamily="49" charset="-128"/>
                        </a:rPr>
                        <a:t>5</a:t>
                      </a: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6</a:t>
                      </a:r>
                      <a:r>
                        <a:rPr kumimoji="1" lang="ja-JP" altLang="en-US" sz="1200" dirty="0" smtClean="0">
                          <a:latin typeface="ＭＳ ゴシック" panose="020B0609070205080204" pitchFamily="49" charset="-128"/>
                          <a:ea typeface="ＭＳ ゴシック" panose="020B0609070205080204" pitchFamily="49" charset="-128"/>
                        </a:rPr>
                        <a:t>月 パブコメ</a:t>
                      </a:r>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夏頃 第</a:t>
                      </a:r>
                      <a:r>
                        <a:rPr kumimoji="1" lang="en-US" altLang="ja-JP" sz="1200" dirty="0" smtClean="0">
                          <a:latin typeface="ＭＳ ゴシック" panose="020B0609070205080204" pitchFamily="49" charset="-128"/>
                          <a:ea typeface="ＭＳ ゴシック" panose="020B0609070205080204" pitchFamily="49" charset="-128"/>
                        </a:rPr>
                        <a:t>21</a:t>
                      </a:r>
                      <a:r>
                        <a:rPr kumimoji="1" lang="ja-JP" altLang="en-US" sz="1200" dirty="0" smtClean="0">
                          <a:latin typeface="ＭＳ ゴシック" panose="020B0609070205080204" pitchFamily="49" charset="-128"/>
                          <a:ea typeface="ＭＳ ゴシック" panose="020B0609070205080204" pitchFamily="49" charset="-128"/>
                        </a:rPr>
                        <a:t>回自殺総合対策会議</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自殺総合対策大綱案決定</a:t>
                      </a:r>
                      <a:r>
                        <a:rPr kumimoji="1" lang="en-US" altLang="ja-JP" sz="1200" dirty="0" smtClean="0">
                          <a:latin typeface="ＭＳ ゴシック" panose="020B0609070205080204" pitchFamily="49" charset="-128"/>
                          <a:ea typeface="ＭＳ ゴシック" panose="020B0609070205080204" pitchFamily="49" charset="-128"/>
                        </a:rPr>
                        <a:t>)</a:t>
                      </a:r>
                    </a:p>
                    <a:p>
                      <a:endParaRPr kumimoji="1" lang="en-US" altLang="ja-JP" sz="1200" dirty="0" smtClean="0">
                        <a:latin typeface="ＭＳ ゴシック" panose="020B0609070205080204" pitchFamily="49" charset="-128"/>
                        <a:ea typeface="ＭＳ ゴシック" panose="020B0609070205080204" pitchFamily="49" charset="-128"/>
                      </a:endParaRPr>
                    </a:p>
                    <a:p>
                      <a:r>
                        <a:rPr kumimoji="1" lang="ja-JP" altLang="en-US" sz="1200" dirty="0" smtClean="0">
                          <a:latin typeface="ＭＳ ゴシック" panose="020B0609070205080204" pitchFamily="49" charset="-128"/>
                          <a:ea typeface="ＭＳ ゴシック" panose="020B0609070205080204" pitchFamily="49" charset="-128"/>
                        </a:rPr>
                        <a:t>　　</a:t>
                      </a:r>
                      <a:r>
                        <a:rPr kumimoji="1" lang="ja-JP" altLang="en-US" sz="1200" baseline="0" dirty="0" smtClean="0">
                          <a:latin typeface="ＭＳ ゴシック" panose="020B0609070205080204" pitchFamily="49" charset="-128"/>
                          <a:ea typeface="ＭＳ ゴシック" panose="020B0609070205080204" pitchFamily="49" charset="-128"/>
                        </a:rPr>
                        <a:t> 大綱の閣議決定</a:t>
                      </a:r>
                      <a:endParaRPr kumimoji="1" lang="en-US" altLang="ja-JP" sz="1200" dirty="0" smtClean="0">
                        <a:latin typeface="ＭＳ ゴシック" panose="020B0609070205080204" pitchFamily="49" charset="-128"/>
                        <a:ea typeface="ＭＳ ゴシック" panose="020B0609070205080204" pitchFamily="49" charset="-128"/>
                      </a:endParaRPr>
                    </a:p>
                    <a:p>
                      <a:endParaRPr kumimoji="1" lang="ja-JP" altLang="en-US" sz="1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4613810"/>
                  </a:ext>
                </a:extLst>
              </a:tr>
            </a:tbl>
          </a:graphicData>
        </a:graphic>
      </p:graphicFrame>
      <p:sp>
        <p:nvSpPr>
          <p:cNvPr id="5" name="テキスト ボックス 4"/>
          <p:cNvSpPr txBox="1"/>
          <p:nvPr/>
        </p:nvSpPr>
        <p:spPr>
          <a:xfrm>
            <a:off x="5005138" y="1600207"/>
            <a:ext cx="1636294" cy="646331"/>
          </a:xfrm>
          <a:prstGeom prst="rect">
            <a:avLst/>
          </a:prstGeom>
          <a:noFill/>
        </p:spPr>
        <p:txBody>
          <a:bodyPr wrap="square" rtlCol="0">
            <a:spAutoFit/>
          </a:bodyPr>
          <a:lstStyle/>
          <a:p>
            <a:r>
              <a:rPr kumimoji="1" lang="ja-JP" altLang="en-US" sz="1200" dirty="0" smtClean="0">
                <a:latin typeface="ＭＳ ゴシック" panose="020B0609070205080204" pitchFamily="49" charset="-128"/>
                <a:ea typeface="ＭＳ ゴシック" panose="020B0609070205080204" pitchFamily="49" charset="-128"/>
              </a:rPr>
              <a:t>自殺総合対策の推進に関する有識者会議</a:t>
            </a:r>
            <a:endParaRPr kumimoji="1" lang="en-US" altLang="ja-JP" sz="1200" dirty="0" smtClean="0">
              <a:latin typeface="ＭＳ ゴシック" panose="020B0609070205080204" pitchFamily="49" charset="-128"/>
              <a:ea typeface="ＭＳ ゴシック" panose="020B0609070205080204" pitchFamily="49" charset="-128"/>
            </a:endParaRPr>
          </a:p>
          <a:p>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全</a:t>
            </a:r>
            <a:r>
              <a:rPr kumimoji="1" lang="en-US" altLang="ja-JP" sz="1200" dirty="0" smtClean="0">
                <a:latin typeface="ＭＳ ゴシック" panose="020B0609070205080204" pitchFamily="49" charset="-128"/>
                <a:ea typeface="ＭＳ ゴシック" panose="020B0609070205080204" pitchFamily="49" charset="-128"/>
              </a:rPr>
              <a:t>6</a:t>
            </a:r>
            <a:r>
              <a:rPr kumimoji="1" lang="ja-JP" altLang="en-US" sz="1200" dirty="0" smtClean="0">
                <a:latin typeface="ＭＳ ゴシック" panose="020B0609070205080204" pitchFamily="49" charset="-128"/>
                <a:ea typeface="ＭＳ ゴシック" panose="020B0609070205080204" pitchFamily="49" charset="-128"/>
              </a:rPr>
              <a:t>回程度開催</a:t>
            </a:r>
            <a:r>
              <a:rPr kumimoji="1" lang="en-US" altLang="ja-JP"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p:txBody>
      </p:sp>
      <p:cxnSp>
        <p:nvCxnSpPr>
          <p:cNvPr id="7" name="直線矢印コネクタ 6"/>
          <p:cNvCxnSpPr/>
          <p:nvPr/>
        </p:nvCxnSpPr>
        <p:spPr>
          <a:xfrm>
            <a:off x="4752473" y="1345857"/>
            <a:ext cx="0" cy="12512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大かっこ 8"/>
          <p:cNvSpPr/>
          <p:nvPr/>
        </p:nvSpPr>
        <p:spPr>
          <a:xfrm>
            <a:off x="216568" y="8650705"/>
            <a:ext cx="6424864" cy="721895"/>
          </a:xfrm>
          <a:prstGeom prst="bracketPair">
            <a:avLst/>
          </a:prstGeom>
        </p:spPr>
        <p:style>
          <a:lnRef idx="1">
            <a:schemeClr val="dk1"/>
          </a:lnRef>
          <a:fillRef idx="0">
            <a:schemeClr val="dk1"/>
          </a:fillRef>
          <a:effectRef idx="0">
            <a:schemeClr val="dk1"/>
          </a:effectRef>
          <a:fontRef idx="minor">
            <a:schemeClr val="tx1"/>
          </a:fontRef>
        </p:style>
        <p:txBody>
          <a:bodyPr rtlCol="0" anchor="t"/>
          <a:lstStyle/>
          <a:p>
            <a:r>
              <a:rPr kumimoji="1" lang="ja-JP" altLang="en-US" sz="1050" dirty="0" smtClean="0">
                <a:latin typeface="ＭＳ ゴシック" panose="020B0609070205080204" pitchFamily="49" charset="-128"/>
                <a:ea typeface="ＭＳ ゴシック" panose="020B0609070205080204" pitchFamily="49" charset="-128"/>
              </a:rPr>
              <a:t>■自殺対策基本法第</a:t>
            </a:r>
            <a:r>
              <a:rPr kumimoji="1" lang="en-US" altLang="ja-JP" sz="1050" dirty="0" smtClean="0">
                <a:latin typeface="ＭＳ ゴシック" panose="020B0609070205080204" pitchFamily="49" charset="-128"/>
                <a:ea typeface="ＭＳ ゴシック" panose="020B0609070205080204" pitchFamily="49" charset="-128"/>
              </a:rPr>
              <a:t>13</a:t>
            </a:r>
            <a:r>
              <a:rPr kumimoji="1" lang="ja-JP" altLang="en-US" sz="1050" dirty="0" smtClean="0">
                <a:latin typeface="ＭＳ ゴシック" panose="020B0609070205080204" pitchFamily="49" charset="-128"/>
                <a:ea typeface="ＭＳ ゴシック" panose="020B0609070205080204" pitchFamily="49" charset="-128"/>
              </a:rPr>
              <a:t>条第</a:t>
            </a:r>
            <a:r>
              <a:rPr kumimoji="1" lang="en-US" altLang="ja-JP" sz="1050" dirty="0" smtClean="0">
                <a:latin typeface="ＭＳ ゴシック" panose="020B0609070205080204" pitchFamily="49" charset="-128"/>
                <a:ea typeface="ＭＳ ゴシック" panose="020B0609070205080204" pitchFamily="49" charset="-128"/>
              </a:rPr>
              <a:t>1</a:t>
            </a:r>
            <a:r>
              <a:rPr kumimoji="1" lang="ja-JP" altLang="en-US" sz="1050" dirty="0" smtClean="0">
                <a:latin typeface="ＭＳ ゴシック" panose="020B0609070205080204" pitchFamily="49" charset="-128"/>
                <a:ea typeface="ＭＳ ゴシック" panose="020B0609070205080204" pitchFamily="49" charset="-128"/>
              </a:rPr>
              <a:t>項</a:t>
            </a:r>
            <a:endParaRPr kumimoji="1" lang="en-US" altLang="ja-JP" sz="1050" dirty="0" smtClean="0">
              <a:latin typeface="ＭＳ ゴシック" panose="020B0609070205080204" pitchFamily="49" charset="-128"/>
              <a:ea typeface="ＭＳ ゴシック" panose="020B0609070205080204" pitchFamily="49" charset="-128"/>
            </a:endParaRPr>
          </a:p>
          <a:p>
            <a:r>
              <a:rPr kumimoji="1" lang="ja-JP" altLang="en-US" sz="1050" dirty="0">
                <a:latin typeface="ＭＳ ゴシック" panose="020B0609070205080204" pitchFamily="49" charset="-128"/>
                <a:ea typeface="ＭＳ ゴシック" panose="020B0609070205080204" pitchFamily="49" charset="-128"/>
              </a:rPr>
              <a:t>　</a:t>
            </a:r>
            <a:r>
              <a:rPr kumimoji="1" lang="ja-JP" altLang="en-US" sz="1050" dirty="0" smtClean="0">
                <a:latin typeface="ＭＳ ゴシック" panose="020B0609070205080204" pitchFamily="49" charset="-128"/>
                <a:ea typeface="ＭＳ ゴシック" panose="020B0609070205080204" pitchFamily="49" charset="-128"/>
              </a:rPr>
              <a:t>都道府県は、自殺総合対策大綱及び地域の実情を勘案して、当該都道府県の区域内における自殺対策についての計画を定めるものとする。</a:t>
            </a:r>
            <a:endParaRPr kumimoji="1" lang="ja-JP" altLang="en-US" sz="1050" dirty="0">
              <a:latin typeface="ＭＳ ゴシック" panose="020B0609070205080204" pitchFamily="49" charset="-128"/>
              <a:ea typeface="ＭＳ ゴシック" panose="020B0609070205080204" pitchFamily="49" charset="-128"/>
            </a:endParaRPr>
          </a:p>
        </p:txBody>
      </p:sp>
      <p:cxnSp>
        <p:nvCxnSpPr>
          <p:cNvPr id="10" name="直線矢印コネクタ 9"/>
          <p:cNvCxnSpPr/>
          <p:nvPr/>
        </p:nvCxnSpPr>
        <p:spPr>
          <a:xfrm>
            <a:off x="2799347" y="3603783"/>
            <a:ext cx="0" cy="12512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flipH="1">
            <a:off x="1355558" y="5383947"/>
            <a:ext cx="4011" cy="5511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テキスト ボックス 12"/>
          <p:cNvSpPr txBox="1"/>
          <p:nvPr/>
        </p:nvSpPr>
        <p:spPr>
          <a:xfrm>
            <a:off x="1359569" y="5521009"/>
            <a:ext cx="2205788" cy="276999"/>
          </a:xfrm>
          <a:prstGeom prst="rect">
            <a:avLst/>
          </a:prstGeom>
          <a:noFill/>
        </p:spPr>
        <p:txBody>
          <a:bodyPr wrap="square" rtlCol="0">
            <a:spAutoFit/>
          </a:bodyPr>
          <a:lstStyle/>
          <a:p>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委員意見を踏まえた修正等</a:t>
            </a:r>
            <a:r>
              <a:rPr kumimoji="1" lang="en-US" altLang="ja-JP"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5823284" y="133896"/>
            <a:ext cx="970548" cy="307777"/>
          </a:xfrm>
          <a:prstGeom prst="rect">
            <a:avLst/>
          </a:prstGeom>
          <a:noFill/>
          <a:ln>
            <a:solidFill>
              <a:schemeClr val="tx1"/>
            </a:solidFill>
          </a:ln>
        </p:spPr>
        <p:txBody>
          <a:bodyPr wrap="square" rtlCol="0">
            <a:spAutoFit/>
          </a:bodyPr>
          <a:lstStyle/>
          <a:p>
            <a:pPr algn="ctr"/>
            <a:r>
              <a:rPr lang="ja-JP" altLang="en-US" sz="1400" dirty="0" smtClean="0"/>
              <a:t>資料</a:t>
            </a:r>
            <a:r>
              <a:rPr lang="en-US" altLang="ja-JP" sz="1400" dirty="0" smtClean="0"/>
              <a:t>2</a:t>
            </a:r>
            <a:r>
              <a:rPr lang="ja-JP" altLang="en-US" sz="1400" dirty="0" smtClean="0"/>
              <a:t>－</a:t>
            </a:r>
            <a:r>
              <a:rPr lang="en-US" altLang="ja-JP" sz="1400" dirty="0" smtClean="0"/>
              <a:t>2</a:t>
            </a:r>
            <a:endParaRPr kumimoji="1" lang="ja-JP" altLang="en-US" sz="1400" dirty="0"/>
          </a:p>
        </p:txBody>
      </p:sp>
    </p:spTree>
    <p:extLst>
      <p:ext uri="{BB962C8B-B14F-4D97-AF65-F5344CB8AC3E}">
        <p14:creationId xmlns:p14="http://schemas.microsoft.com/office/powerpoint/2010/main" val="3396741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236</Words>
  <Application>Microsoft Office PowerPoint</Application>
  <PresentationFormat>A4 210 x 297 mm</PresentationFormat>
  <Paragraphs>62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游ゴシック Light</vt:lpstr>
      <vt:lpstr>Arial</vt:lpstr>
      <vt:lpstr>Calibri</vt:lpstr>
      <vt:lpstr>Calibri Light</vt:lpstr>
      <vt:lpstr>Office テーマ</vt:lpstr>
      <vt:lpstr>大阪府自殺対策基本指針改正スケジュール（案）</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大阪府自殺対策基本指針改正スケジュール（案）</dc:title>
  <dc:creator>西田　久人</dc:creator>
  <cp:lastModifiedBy>三場　知香</cp:lastModifiedBy>
  <cp:revision>8</cp:revision>
  <cp:lastPrinted>2021-10-21T06:42:21Z</cp:lastPrinted>
  <dcterms:created xsi:type="dcterms:W3CDTF">2021-10-21T05:50:35Z</dcterms:created>
  <dcterms:modified xsi:type="dcterms:W3CDTF">2021-11-25T11:07:33Z</dcterms:modified>
</cp:coreProperties>
</file>