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94" autoAdjust="0"/>
    <p:restoredTop sz="94876" autoAdjust="0"/>
  </p:normalViewPr>
  <p:slideViewPr>
    <p:cSldViewPr>
      <p:cViewPr>
        <p:scale>
          <a:sx n="90" d="100"/>
          <a:sy n="90" d="100"/>
        </p:scale>
        <p:origin x="204" y="7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r">
              <a:defRPr sz="1200"/>
            </a:lvl1pPr>
          </a:lstStyle>
          <a:p>
            <a:fld id="{DA5716A0-B5DA-418B-B81B-AF92FDF8047B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2" tIns="47837" rIns="95672" bIns="478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5672" tIns="47837" rIns="95672" bIns="4783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r">
              <a:defRPr sz="1200"/>
            </a:lvl1pPr>
          </a:lstStyle>
          <a:p>
            <a:fld id="{7154AD5B-4E08-44F9-A660-7B92ED9DC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4AD5B-4E08-44F9-A660-7B92ED9DC5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800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>
          <a:xfrm>
            <a:off x="80863" y="470704"/>
            <a:ext cx="5239817" cy="183844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85610" y="464728"/>
            <a:ext cx="5235069" cy="2919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基本的事項</a:t>
            </a:r>
            <a:endParaRPr lang="ja-JP" altLang="en-US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6" name="テキスト ボックス 11"/>
          <p:cNvSpPr txBox="1"/>
          <p:nvPr/>
        </p:nvSpPr>
        <p:spPr>
          <a:xfrm>
            <a:off x="74704" y="-13607"/>
            <a:ext cx="12505494" cy="451757"/>
          </a:xfrm>
          <a:prstGeom prst="rect">
            <a:avLst/>
          </a:prstGeom>
          <a:gradFill flip="none" rotWithShape="1">
            <a:gsLst>
              <a:gs pos="2000">
                <a:srgbClr val="00B050"/>
              </a:gs>
              <a:gs pos="0">
                <a:srgbClr val="00B050"/>
              </a:gs>
              <a:gs pos="56000">
                <a:schemeClr val="accent3">
                  <a:lumMod val="20000"/>
                  <a:lumOff val="80000"/>
                </a:schemeClr>
              </a:gs>
              <a:gs pos="100000">
                <a:srgbClr val="FFEBFA"/>
              </a:gs>
            </a:gsLst>
            <a:lin ang="2700000" scaled="1"/>
            <a:tileRect/>
          </a:gra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105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7" name="タイトル 1"/>
          <p:cNvSpPr txBox="1">
            <a:spLocks/>
          </p:cNvSpPr>
          <p:nvPr/>
        </p:nvSpPr>
        <p:spPr>
          <a:xfrm>
            <a:off x="74705" y="36101"/>
            <a:ext cx="12505493" cy="38593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大阪府ギャンブル等依存症対策推進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概要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ja-JP" altLang="en-US" sz="16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625641" y="470701"/>
            <a:ext cx="6954557" cy="9085041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タイトル 1"/>
          <p:cNvSpPr txBox="1">
            <a:spLocks/>
          </p:cNvSpPr>
          <p:nvPr/>
        </p:nvSpPr>
        <p:spPr>
          <a:xfrm>
            <a:off x="87446" y="2361728"/>
            <a:ext cx="5245340" cy="325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4000"/>
              </a:lnSpc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現状と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課題</a:t>
            </a:r>
            <a:endParaRPr lang="ja-JP" altLang="en-US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7444" y="2361729"/>
            <a:ext cx="5235069" cy="6086193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85610" y="8540907"/>
            <a:ext cx="5247176" cy="1014835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5" name="タイトル 1"/>
          <p:cNvSpPr txBox="1">
            <a:spLocks/>
          </p:cNvSpPr>
          <p:nvPr/>
        </p:nvSpPr>
        <p:spPr>
          <a:xfrm>
            <a:off x="85610" y="8547451"/>
            <a:ext cx="5247175" cy="3354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推進体制等</a:t>
            </a:r>
            <a:endParaRPr lang="ja-JP" altLang="en-US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2919" y="742027"/>
            <a:ext cx="5010252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 計画の趣旨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ギャンブル等依存症対策を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総合的に推進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ギャンブル等依存症の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本人及び家族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等に対する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支援を充実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⇒　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府民が安心して暮らすことのできる社会の実現に寄与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することを目的に計画を策定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 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計画の位置づけ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ギャンブル等依存症対策基本法に定める「都道府県ギャンブル等依存症対策推進計画」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 計画の期間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令和２年度から令和４年度までの３年間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ギャンブル等：法律の定めるところにより行われる公営競技、ぱちん</a:t>
            </a:r>
            <a:r>
              <a:rPr lang="ja-JP" altLang="en-US" sz="8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こ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屋に係る遊技その他の射幸行為。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186282" y="7202265"/>
            <a:ext cx="5089827" cy="1219299"/>
          </a:xfrm>
          <a:prstGeom prst="roundRect">
            <a:avLst>
              <a:gd name="adj" fmla="val 9270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t" anchorCtr="0"/>
          <a:lstStyle/>
          <a:p>
            <a:pPr>
              <a:spcAft>
                <a:spcPts val="600"/>
              </a:spcAft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若年層を中心とした予防啓発の充実、府民に対する正しい知識の普及が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 相談窓口職員の対応力向上、休日の相談窓口の整備、家族への支援の充実が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 治療可能な医療機関の拡充、精神科医療機関と専門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機関等との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強化が必要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 相談、治療、回復を切れ目なく行う相談機関、医療機関、関係団体等の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186281" y="7202265"/>
            <a:ext cx="1991082" cy="2380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ギャンブル等依存症を取り巻く課題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5732728" y="801931"/>
            <a:ext cx="6744376" cy="237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５つの基本方針と７つの重点施策に沿って、ギャンブル等依存症対策を推進する。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732728" y="4247673"/>
            <a:ext cx="3428563" cy="257369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切れ目のない回復支援体制の強化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732728" y="5649965"/>
            <a:ext cx="3428563" cy="257369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Ⅴ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大阪独自の支援</a:t>
            </a:r>
            <a:r>
              <a:rPr lang="ja-JP" altLang="en-US" sz="12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体制の構築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5744192" y="1084702"/>
            <a:ext cx="3428563" cy="257369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普及啓発の強化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732728" y="2524333"/>
            <a:ext cx="3428563" cy="257369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相談支援体制の強化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5718452" y="3389061"/>
            <a:ext cx="3428563" cy="257369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治療体制の強化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5921535" y="1371925"/>
            <a:ext cx="5062377" cy="569387"/>
          </a:xfrm>
          <a:prstGeom prst="rect">
            <a:avLst/>
          </a:prstGeom>
          <a:noFill/>
          <a:ln w="12700">
            <a:noFill/>
          </a:ln>
        </p:spPr>
        <p:txBody>
          <a:bodyPr wrap="square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重点施策①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若年層を中心とした予防啓発の充実</a:t>
            </a:r>
            <a:endParaRPr lang="en-US" altLang="ja-JP" sz="10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若年層に対する正しい知識や予防に関する啓発を行う。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>
              <a:spcAft>
                <a:spcPts val="600"/>
              </a:spcAft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・児童、生徒への普及啓発　　・若年層に関わる機会がある人への理解促進　など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860722" y="1921147"/>
            <a:ext cx="5966412" cy="569387"/>
          </a:xfrm>
          <a:prstGeom prst="rect">
            <a:avLst/>
          </a:prstGeom>
          <a:noFill/>
          <a:ln w="12700">
            <a:noFill/>
          </a:ln>
        </p:spPr>
        <p:txBody>
          <a:bodyPr wrap="square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重点施策②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正しい知識の普及と理解の促進</a:t>
            </a:r>
            <a:endParaRPr lang="ja-JP" altLang="en-US" sz="8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正しい知識の普及と理解を促進するとともに、相談窓口の周知を図る。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>
              <a:spcAft>
                <a:spcPts val="600"/>
              </a:spcAft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・府民への理解促進、普及啓発　・消費者や働く人向けの普及啓発　など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825045" y="2795703"/>
            <a:ext cx="5966412" cy="569387"/>
          </a:xfrm>
          <a:prstGeom prst="rect">
            <a:avLst/>
          </a:prstGeom>
          <a:noFill/>
          <a:ln w="12700">
            <a:noFill/>
          </a:ln>
        </p:spPr>
        <p:txBody>
          <a:bodyPr wrap="square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重点施策③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依存症の本人及び家族等への相談支援の強化</a:t>
            </a:r>
            <a:endParaRPr lang="ja-JP" altLang="en-US" sz="8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○さまざまな相談窓口職員が理解を深めるとともに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、適切な窓口につなぐ機関連携を行う。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>
              <a:spcAft>
                <a:spcPts val="600"/>
              </a:spcAft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・相談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対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応力向上や相談支援の充実　　・相談窓口等の情報提供　など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5841614" y="4517452"/>
            <a:ext cx="5151428" cy="569387"/>
          </a:xfrm>
          <a:prstGeom prst="rect">
            <a:avLst/>
          </a:prstGeom>
          <a:noFill/>
          <a:ln w="12700">
            <a:noFill/>
          </a:ln>
        </p:spPr>
        <p:txBody>
          <a:bodyPr wrap="square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重点施策⑤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自助グループ・民間団体の活動への支援の充実</a:t>
            </a:r>
            <a:endParaRPr lang="ja-JP" altLang="en-US" sz="8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府民の理解を促進することで、切れ目ない回復支援を行う。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>
              <a:spcAft>
                <a:spcPts val="600"/>
              </a:spcAft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・自助グループ・民間団体が行うミーティング、普及啓発、相談等の活動への支援　など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5825045" y="3657962"/>
            <a:ext cx="5966412" cy="569387"/>
          </a:xfrm>
          <a:prstGeom prst="rect">
            <a:avLst/>
          </a:prstGeom>
          <a:noFill/>
          <a:ln w="12700">
            <a:noFill/>
          </a:ln>
        </p:spPr>
        <p:txBody>
          <a:bodyPr wrap="square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重点施策④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依存症の治療が可能な医療機関の充実</a:t>
            </a:r>
            <a:endParaRPr lang="ja-JP" altLang="en-US" sz="8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治療が可能な医療機関を拡充するとともに、地域の医療機関と専門医療機関との連携を図る。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>
              <a:spcAft>
                <a:spcPts val="600"/>
              </a:spcAft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・医療機関職員を対象とした研修の実施　　・必要に応じた医療機関への紹介　など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897586" y="5047447"/>
            <a:ext cx="5966412" cy="569387"/>
          </a:xfrm>
          <a:prstGeom prst="rect">
            <a:avLst/>
          </a:prstGeom>
          <a:noFill/>
          <a:ln w="12700">
            <a:noFill/>
          </a:ln>
        </p:spPr>
        <p:txBody>
          <a:bodyPr wrap="square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重点施策⑥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さまざまな機関と連携した支援ネットワークの強化</a:t>
            </a:r>
            <a:endParaRPr lang="ja-JP" altLang="en-US" sz="8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相談機関や医療機関、自助グループ・民間団体が、必要な支援を行える連携体制を構築する。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>
              <a:spcAft>
                <a:spcPts val="600"/>
              </a:spcAft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・大阪アディクションセンター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(OAC)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のネットワークを通じた連携強化　　・関連機関連携会議の開催　など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5825045" y="5898813"/>
            <a:ext cx="6609280" cy="777136"/>
          </a:xfrm>
          <a:prstGeom prst="rect">
            <a:avLst/>
          </a:prstGeom>
          <a:noFill/>
          <a:ln w="12700">
            <a:noFill/>
          </a:ln>
        </p:spPr>
        <p:txBody>
          <a:bodyPr wrap="square" bIns="0" spcCol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重点施策⑦</a:t>
            </a:r>
            <a:r>
              <a:rPr lang="en-US" altLang="ja-JP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予防から相談、治療及び回復支援体制の</a:t>
            </a:r>
            <a:r>
              <a:rPr lang="ja-JP" altLang="en-US" sz="1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構築</a:t>
            </a:r>
            <a:endParaRPr lang="en-US" altLang="ja-JP" sz="10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0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○海外の先進事例（シンガポールの</a:t>
            </a:r>
            <a:r>
              <a:rPr lang="en-US" altLang="ja-JP" sz="10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NAMS</a:t>
            </a:r>
            <a:r>
              <a:rPr lang="en-US" altLang="ja-JP" sz="8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lang="ja-JP" altLang="en-US" sz="10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など）も参考に、相談・支援</a:t>
            </a:r>
            <a:r>
              <a:rPr lang="ja-JP" altLang="en-US" sz="10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の拠点（</a:t>
            </a:r>
            <a:r>
              <a:rPr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依存症総合支援センター</a:t>
            </a:r>
            <a:r>
              <a:rPr lang="ja-JP" altLang="en-US" sz="10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）と</a:t>
            </a:r>
            <a:endParaRPr lang="en-US" altLang="ja-JP" sz="10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</a:t>
            </a:r>
            <a:r>
              <a:rPr lang="ja-JP" altLang="en-US" sz="10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治療・研究の拠点（</a:t>
            </a:r>
            <a:r>
              <a:rPr lang="ja-JP" altLang="en-US" sz="1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依存症治療・</a:t>
            </a:r>
            <a:r>
              <a:rPr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研究センター</a:t>
            </a:r>
            <a:r>
              <a:rPr lang="ja-JP" altLang="en-US" sz="10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）を開設し、相互に有機</a:t>
            </a:r>
            <a:r>
              <a:rPr lang="ja-JP" altLang="en-US" sz="10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的な連携を進めることにより、</a:t>
            </a:r>
            <a:endParaRPr lang="en-US" altLang="ja-JP" sz="1000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</a:t>
            </a:r>
            <a:r>
              <a:rPr lang="ja-JP" altLang="en-US" sz="10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依存症対策の</a:t>
            </a:r>
            <a:r>
              <a:rPr lang="ja-JP" altLang="en-US" sz="10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総合拠点 </a:t>
            </a:r>
            <a:r>
              <a:rPr lang="ja-JP" altLang="en-US" sz="10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10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OATIS</a:t>
            </a:r>
            <a:r>
              <a:rPr lang="en-US" altLang="ja-JP" sz="8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</a:t>
            </a:r>
            <a:r>
              <a:rPr lang="ja-JP" altLang="en-US" sz="10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を形成する。</a:t>
            </a:r>
            <a:endParaRPr lang="ja-JP" altLang="en-US" sz="1000" u="sng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44414" y="8937126"/>
            <a:ext cx="530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７つの重点施策ごとに、</a:t>
            </a: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評価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指標を設定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（啓発セミナー等への参加者数、研修参加機関数等）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し、本計画の</a:t>
            </a: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取組み状況の見える化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を図り、計画の実行性を最大限に確保。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施策の具体的な取組みについて、</a:t>
            </a: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進捗管理シートを作成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し、年度毎に進捗を確認。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タイトル 1"/>
          <p:cNvSpPr txBox="1">
            <a:spLocks/>
          </p:cNvSpPr>
          <p:nvPr/>
        </p:nvSpPr>
        <p:spPr>
          <a:xfrm>
            <a:off x="5625641" y="468016"/>
            <a:ext cx="6954557" cy="2919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基本的考え方・具体的な取組み</a:t>
            </a:r>
            <a:endParaRPr lang="ja-JP" altLang="en-US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7" name="二等辺三角形 66"/>
          <p:cNvSpPr/>
          <p:nvPr/>
        </p:nvSpPr>
        <p:spPr>
          <a:xfrm rot="5400000">
            <a:off x="4270194" y="3477864"/>
            <a:ext cx="2448272" cy="216000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41185" y="2659461"/>
            <a:ext cx="509663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 ギャンブル等をする人の状況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ギャンブル等依存症が疑われる人の推計数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（日本医療研究開発機構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(AMED)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調査結果より）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生涯　　　　　　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：全国約</a:t>
            </a:r>
            <a:r>
              <a:rPr lang="en-US" altLang="ja-JP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320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　⇒大阪府約</a:t>
            </a:r>
            <a:r>
              <a:rPr lang="en-US" altLang="ja-JP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万人（人口比換算）</a:t>
            </a:r>
            <a:endParaRPr lang="en-US" altLang="ja-JP" sz="1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過去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１年以内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：全国約</a:t>
            </a:r>
            <a:r>
              <a:rPr lang="en-US" altLang="ja-JP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⇒大阪府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千人（同上）</a:t>
            </a:r>
            <a:endParaRPr lang="en-US" altLang="ja-JP" sz="10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ja-JP" altLang="en-US" sz="6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 大阪府における依存症対策の現状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 普及啓発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・啓発セミナー等の実施や、リーフレット・ポスター等による正しい知識の普及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・リーフレットやホームページによる相談窓口等の情報提供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 相談支援体制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・依存症相談拠点（こころの健康総合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ja-JP" altLang="en-US" sz="1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保健所等）において、相談を実施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ギャンブル等依存症相談実数：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374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人（平成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年度・政令市除く）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・「おおさか依存症土日ホットライン」において、土日の電話相談を実施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ギャンブル等依存症相談件数：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件（平成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 治療体制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・依存症治療拠点機関を１か所、ギャンブル等依存症専門医療機関を５か所選定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・依存症治療拠点機関において、治療プログラムや研修等を実施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④ 切れ目のない回復支援体制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・大阪アディクションセンター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(OAC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を活用し、関係機関・団体による情報共有等を実施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切れ目ない支援を行うために、医療・行政等の機関や民間団体で構成したネットワーク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80688" y="6042871"/>
            <a:ext cx="2055645" cy="261610"/>
          </a:xfrm>
          <a:prstGeom prst="rect">
            <a:avLst/>
          </a:prstGeom>
          <a:noFill/>
          <a:ln w="12700">
            <a:noFill/>
          </a:ln>
        </p:spPr>
        <p:txBody>
          <a:bodyPr wrap="square" bIns="0" rtlCol="0">
            <a:spAutoFit/>
          </a:bodyPr>
          <a:lstStyle/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大阪府（政令市除く）における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 ギャンブル等依存症の相談者数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899324" y="6051575"/>
            <a:ext cx="1857326" cy="261610"/>
          </a:xfrm>
          <a:prstGeom prst="rect">
            <a:avLst/>
          </a:prstGeom>
          <a:noFill/>
          <a:ln w="12700">
            <a:noFill/>
          </a:ln>
        </p:spPr>
        <p:txBody>
          <a:bodyPr wrap="square" bIns="0" rtlCol="0">
            <a:spAutoFit/>
          </a:bodyPr>
          <a:lstStyle/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ギャンブル等依存症の受診者数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依存症専門医療機関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625640" y="9154409"/>
            <a:ext cx="3969137" cy="29911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en-US" altLang="ja-JP" sz="77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7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775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77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国家依存症管理サービス機構</a:t>
            </a:r>
            <a:endParaRPr lang="en-US" altLang="ja-JP" sz="775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77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7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775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77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Osaka </a:t>
            </a:r>
            <a:r>
              <a:rPr lang="en-US" altLang="ja-JP" sz="775" dirty="0">
                <a:latin typeface="Meiryo UI" panose="020B0604030504040204" pitchFamily="50" charset="-128"/>
                <a:ea typeface="Meiryo UI" panose="020B0604030504040204" pitchFamily="50" charset="-128"/>
              </a:rPr>
              <a:t>Addiction Treatment Inclusive </a:t>
            </a:r>
            <a:r>
              <a:rPr lang="en-US" altLang="ja-JP" sz="77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Support</a:t>
            </a:r>
            <a:r>
              <a:rPr lang="ja-JP" altLang="en-US" sz="77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（大阪依存症包括支援拠点）</a:t>
            </a:r>
            <a:endParaRPr lang="ja-JP" altLang="en-US" sz="77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3042" y="1392705"/>
            <a:ext cx="1621865" cy="1127092"/>
          </a:xfrm>
          <a:prstGeom prst="rect">
            <a:avLst/>
          </a:prstGeom>
        </p:spPr>
      </p:pic>
      <p:pic>
        <p:nvPicPr>
          <p:cNvPr id="99" name="図 9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3688" y="2592420"/>
            <a:ext cx="1071446" cy="989132"/>
          </a:xfrm>
          <a:prstGeom prst="rect">
            <a:avLst/>
          </a:prstGeom>
        </p:spPr>
      </p:pic>
      <p:pic>
        <p:nvPicPr>
          <p:cNvPr id="100" name="図 9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787" y="3677391"/>
            <a:ext cx="1234316" cy="975109"/>
          </a:xfrm>
          <a:prstGeom prst="rect">
            <a:avLst/>
          </a:prstGeom>
        </p:spPr>
      </p:pic>
      <p:pic>
        <p:nvPicPr>
          <p:cNvPr id="107" name="図 10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26" y="4735442"/>
            <a:ext cx="939973" cy="93997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0157" y="6313185"/>
            <a:ext cx="1572883" cy="84217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31196" y="6406170"/>
            <a:ext cx="2184329" cy="623780"/>
          </a:xfrm>
          <a:prstGeom prst="rect">
            <a:avLst/>
          </a:prstGeom>
        </p:spPr>
      </p:pic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836973"/>
              </p:ext>
            </p:extLst>
          </p:nvPr>
        </p:nvGraphicFramePr>
        <p:xfrm>
          <a:off x="5703118" y="6734273"/>
          <a:ext cx="2980570" cy="2341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223">
                  <a:extLst>
                    <a:ext uri="{9D8B030D-6E8A-4147-A177-3AD203B41FA5}">
                      <a16:colId xmlns:a16="http://schemas.microsoft.com/office/drawing/2014/main" val="4208924797"/>
                    </a:ext>
                  </a:extLst>
                </a:gridCol>
                <a:gridCol w="940611">
                  <a:extLst>
                    <a:ext uri="{9D8B030D-6E8A-4147-A177-3AD203B41FA5}">
                      <a16:colId xmlns:a16="http://schemas.microsoft.com/office/drawing/2014/main" val="1649064703"/>
                    </a:ext>
                  </a:extLst>
                </a:gridCol>
                <a:gridCol w="1031736">
                  <a:extLst>
                    <a:ext uri="{9D8B030D-6E8A-4147-A177-3AD203B41FA5}">
                      <a16:colId xmlns:a16="http://schemas.microsoft.com/office/drawing/2014/main" val="1688669743"/>
                    </a:ext>
                  </a:extLst>
                </a:gridCol>
              </a:tblGrid>
              <a:tr h="263008">
                <a:tc row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　能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46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ＯＡＴＩＳ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46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514107"/>
                  </a:ext>
                </a:extLst>
              </a:tr>
              <a:tr h="343441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依存症総合支援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センター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46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依存症治療・研究</a:t>
                      </a:r>
                    </a:p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センター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46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801751"/>
                  </a:ext>
                </a:extLst>
              </a:tr>
              <a:tr h="243723"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治療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外来・入院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93047" marB="465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kumimoji="1" lang="ja-JP" altLang="en-US" sz="9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93047" marB="46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10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039137"/>
                  </a:ext>
                </a:extLst>
              </a:tr>
              <a:tr h="243723"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相談支援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93047" marB="465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10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kumimoji="1" lang="ja-JP" altLang="en-US" sz="9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93047" marB="46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542852"/>
                  </a:ext>
                </a:extLst>
              </a:tr>
              <a:tr h="264687"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普及啓発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93047" marB="465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10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6523" marR="46523" marT="93047" marB="46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552411"/>
                  </a:ext>
                </a:extLst>
              </a:tr>
              <a:tr h="247914"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人材養成</a:t>
                      </a:r>
                    </a:p>
                  </a:txBody>
                  <a:tcPr marL="46523" marR="46523" marT="93047" marB="465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10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医療機関向け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)</a:t>
                      </a:r>
                      <a:endParaRPr kumimoji="1" lang="ja-JP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6523" marR="46523" marT="93047" marB="46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325557"/>
                  </a:ext>
                </a:extLst>
              </a:tr>
              <a:tr h="243723"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調査・研究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93047" marB="465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プログラム等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93047" marB="46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10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954630"/>
                  </a:ext>
                </a:extLst>
              </a:tr>
              <a:tr h="243723"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連携体制構築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93047" marB="465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10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大学・研究機関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)</a:t>
                      </a: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6523" marR="46523" marT="93047" marB="46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061527"/>
                  </a:ext>
                </a:extLst>
              </a:tr>
              <a:tr h="247914"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回復</a:t>
                      </a:r>
                      <a:r>
                        <a:rPr kumimoji="1" lang="ja-JP" altLang="en-US" sz="900" strike="noStrike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継続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93047" marB="465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10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6523" marR="46523" marT="93047" marB="465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021682"/>
                  </a:ext>
                </a:extLst>
              </a:tr>
            </a:tbl>
          </a:graphicData>
        </a:graphic>
      </p:graphicFrame>
      <p:sp>
        <p:nvSpPr>
          <p:cNvPr id="149" name="円/楕円 1"/>
          <p:cNvSpPr/>
          <p:nvPr/>
        </p:nvSpPr>
        <p:spPr>
          <a:xfrm rot="20057704">
            <a:off x="8676949" y="7734882"/>
            <a:ext cx="1852686" cy="866306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91">
              <a:solidFill>
                <a:prstClr val="white"/>
              </a:solidFill>
            </a:endParaRPr>
          </a:p>
        </p:txBody>
      </p:sp>
      <p:sp>
        <p:nvSpPr>
          <p:cNvPr id="150" name="円/楕円 1"/>
          <p:cNvSpPr/>
          <p:nvPr/>
        </p:nvSpPr>
        <p:spPr>
          <a:xfrm rot="2018056">
            <a:off x="10767416" y="7666937"/>
            <a:ext cx="1785163" cy="98773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rect">
              <a:fillToRect l="50000" t="50000" r="50000" b="50000"/>
            </a:path>
            <a:tileRect/>
          </a:gradFill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91">
              <a:solidFill>
                <a:prstClr val="white"/>
              </a:solidFill>
            </a:endParaRPr>
          </a:p>
        </p:txBody>
      </p:sp>
      <p:sp>
        <p:nvSpPr>
          <p:cNvPr id="151" name="円/楕円 1"/>
          <p:cNvSpPr/>
          <p:nvPr/>
        </p:nvSpPr>
        <p:spPr>
          <a:xfrm>
            <a:off x="9292748" y="8769360"/>
            <a:ext cx="2443839" cy="637191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41">
              <a:solidFill>
                <a:prstClr val="white"/>
              </a:solidFill>
            </a:endParaRPr>
          </a:p>
        </p:txBody>
      </p:sp>
      <p:sp>
        <p:nvSpPr>
          <p:cNvPr id="152" name="円/楕円 4"/>
          <p:cNvSpPr/>
          <p:nvPr/>
        </p:nvSpPr>
        <p:spPr>
          <a:xfrm>
            <a:off x="8899730" y="7794800"/>
            <a:ext cx="3443337" cy="1533414"/>
          </a:xfrm>
          <a:prstGeom prst="ellipse">
            <a:avLst/>
          </a:prstGeom>
          <a:noFill/>
          <a:ln w="63500" cmpd="dbl">
            <a:solidFill>
              <a:srgbClr val="00B050">
                <a:alpha val="6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ja-JP" altLang="en-US" sz="905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3" name="正方形/長方形 152"/>
          <p:cNvSpPr/>
          <p:nvPr/>
        </p:nvSpPr>
        <p:spPr>
          <a:xfrm>
            <a:off x="8952419" y="6730694"/>
            <a:ext cx="1389794" cy="293199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46523" rIns="0" bIns="0" rtlCol="0" anchor="ctr">
            <a:spAutoFit/>
          </a:bodyPr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依存症総合支援</a:t>
            </a:r>
            <a:r>
              <a:rPr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</a:p>
          <a:p>
            <a:pPr algn="ctr"/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こころ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の健康総合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</a:t>
            </a:r>
            <a:r>
              <a:rPr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11048593" y="6730694"/>
            <a:ext cx="1294473" cy="293199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46523" rIns="0" bIns="0" rtlCol="0" anchor="ctr">
            <a:spAutoFit/>
          </a:bodyPr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依存症治療・研究</a:t>
            </a:r>
            <a:r>
              <a:rPr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</a:p>
          <a:p>
            <a:pPr algn="ctr"/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精神医療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</a:t>
            </a:r>
            <a:r>
              <a:rPr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5" name="図 15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48593" y="7023894"/>
            <a:ext cx="1294474" cy="774300"/>
          </a:xfrm>
          <a:prstGeom prst="rect">
            <a:avLst/>
          </a:prstGeom>
        </p:spPr>
      </p:pic>
      <p:pic>
        <p:nvPicPr>
          <p:cNvPr id="156" name="図 15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52419" y="7026240"/>
            <a:ext cx="1394592" cy="807792"/>
          </a:xfrm>
          <a:prstGeom prst="rect">
            <a:avLst/>
          </a:prstGeom>
        </p:spPr>
      </p:pic>
      <p:grpSp>
        <p:nvGrpSpPr>
          <p:cNvPr id="157" name="グループ化 156"/>
          <p:cNvGrpSpPr/>
          <p:nvPr/>
        </p:nvGrpSpPr>
        <p:grpSpPr>
          <a:xfrm>
            <a:off x="10361397" y="7044699"/>
            <a:ext cx="676001" cy="497267"/>
            <a:chOff x="6796125" y="4002892"/>
            <a:chExt cx="909926" cy="628058"/>
          </a:xfrm>
        </p:grpSpPr>
        <p:sp>
          <p:nvSpPr>
            <p:cNvPr id="158" name="下カーブ矢印 157"/>
            <p:cNvSpPr/>
            <p:nvPr/>
          </p:nvSpPr>
          <p:spPr>
            <a:xfrm rot="11087687">
              <a:off x="6796125" y="4397901"/>
              <a:ext cx="815899" cy="233049"/>
            </a:xfrm>
            <a:prstGeom prst="curvedDownArrow">
              <a:avLst>
                <a:gd name="adj1" fmla="val 14357"/>
                <a:gd name="adj2" fmla="val 3632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231">
                <a:solidFill>
                  <a:schemeClr val="tx1"/>
                </a:solidFill>
              </a:endParaRPr>
            </a:p>
          </p:txBody>
        </p:sp>
        <p:sp>
          <p:nvSpPr>
            <p:cNvPr id="159" name="楕円 158"/>
            <p:cNvSpPr/>
            <p:nvPr/>
          </p:nvSpPr>
          <p:spPr>
            <a:xfrm>
              <a:off x="6978138" y="4087629"/>
              <a:ext cx="495834" cy="455860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746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0" name="テキスト ボックス 159"/>
            <p:cNvSpPr txBox="1"/>
            <p:nvPr/>
          </p:nvSpPr>
          <p:spPr>
            <a:xfrm>
              <a:off x="6833494" y="4219769"/>
              <a:ext cx="795872" cy="153596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lIns="174462" tIns="34892" rIns="174462" bIns="34892" rtlCol="0" anchor="t" anchorCtr="0">
              <a:noAutofit/>
            </a:bodyPr>
            <a:lstStyle/>
            <a:p>
              <a:pPr algn="ctr"/>
              <a:r>
                <a:rPr lang="ja-JP" altLang="en-US" sz="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連携</a:t>
              </a:r>
              <a:endParaRPr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1" name="下カーブ矢印 160"/>
            <p:cNvSpPr/>
            <p:nvPr/>
          </p:nvSpPr>
          <p:spPr>
            <a:xfrm rot="167409">
              <a:off x="6825177" y="4002892"/>
              <a:ext cx="880874" cy="318579"/>
            </a:xfrm>
            <a:prstGeom prst="curvedDownArrow">
              <a:avLst>
                <a:gd name="adj1" fmla="val 27080"/>
                <a:gd name="adj2" fmla="val 50000"/>
                <a:gd name="adj3" fmla="val 4977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231">
                <a:solidFill>
                  <a:schemeClr val="tx1"/>
                </a:solidFill>
              </a:endParaRPr>
            </a:p>
          </p:txBody>
        </p:sp>
      </p:grpSp>
      <p:sp>
        <p:nvSpPr>
          <p:cNvPr id="162" name="角丸四角形 161"/>
          <p:cNvSpPr/>
          <p:nvPr/>
        </p:nvSpPr>
        <p:spPr>
          <a:xfrm>
            <a:off x="10279658" y="8320231"/>
            <a:ext cx="828549" cy="302784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依存症に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悩む人</a:t>
            </a:r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9209141" y="8346574"/>
            <a:ext cx="1137870" cy="109584"/>
          </a:xfrm>
          <a:prstGeom prst="rect">
            <a:avLst/>
          </a:prstGeom>
          <a:noFill/>
          <a:ln w="1270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232615" tIns="46523" rIns="232615" bIns="46523" rtlCol="0" anchor="t" anchorCtr="0">
            <a:noAutofit/>
          </a:bodyPr>
          <a:lstStyle/>
          <a:p>
            <a:r>
              <a:rPr lang="ja-JP" altLang="en-US" sz="84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</a:t>
            </a:r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11253359" y="8282728"/>
            <a:ext cx="1137870" cy="112931"/>
          </a:xfrm>
          <a:prstGeom prst="rect">
            <a:avLst/>
          </a:prstGeom>
          <a:noFill/>
          <a:ln w="1270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232615" tIns="46523" rIns="232615" bIns="46523" rtlCol="0" anchor="t" anchorCtr="0">
            <a:noAutofit/>
          </a:bodyPr>
          <a:lstStyle/>
          <a:p>
            <a:r>
              <a:rPr lang="ja-JP" altLang="en-US" sz="84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治　療</a:t>
            </a:r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10122497" y="8935244"/>
            <a:ext cx="1359080" cy="105115"/>
          </a:xfrm>
          <a:prstGeom prst="rect">
            <a:avLst/>
          </a:prstGeom>
          <a:noFill/>
          <a:ln w="1270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232615" tIns="46523" rIns="232615" bIns="46523" rtlCol="0" anchor="t" anchorCtr="0">
            <a:noAutofit/>
          </a:bodyPr>
          <a:lstStyle/>
          <a:p>
            <a:r>
              <a:rPr lang="ja-JP" altLang="en-US" sz="84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回復継続支援</a:t>
            </a:r>
          </a:p>
        </p:txBody>
      </p:sp>
      <p:sp>
        <p:nvSpPr>
          <p:cNvPr id="166" name="下矢印 165"/>
          <p:cNvSpPr/>
          <p:nvPr/>
        </p:nvSpPr>
        <p:spPr>
          <a:xfrm rot="4330256">
            <a:off x="11212136" y="8346656"/>
            <a:ext cx="201803" cy="237610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41"/>
          </a:p>
        </p:txBody>
      </p:sp>
      <p:sp>
        <p:nvSpPr>
          <p:cNvPr id="167" name="下矢印 166"/>
          <p:cNvSpPr/>
          <p:nvPr/>
        </p:nvSpPr>
        <p:spPr>
          <a:xfrm rot="16572787">
            <a:off x="9975978" y="8319494"/>
            <a:ext cx="204828" cy="282974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41"/>
          </a:p>
        </p:txBody>
      </p:sp>
      <p:sp>
        <p:nvSpPr>
          <p:cNvPr id="168" name="下矢印 167"/>
          <p:cNvSpPr/>
          <p:nvPr/>
        </p:nvSpPr>
        <p:spPr>
          <a:xfrm rot="10800000">
            <a:off x="10566642" y="8679256"/>
            <a:ext cx="199309" cy="232615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41"/>
          </a:p>
        </p:txBody>
      </p:sp>
      <p:sp>
        <p:nvSpPr>
          <p:cNvPr id="169" name="角丸四角形 168"/>
          <p:cNvSpPr/>
          <p:nvPr/>
        </p:nvSpPr>
        <p:spPr>
          <a:xfrm>
            <a:off x="9145306" y="7962413"/>
            <a:ext cx="674063" cy="171560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</a:t>
            </a: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保健福祉</a:t>
            </a:r>
            <a:r>
              <a:rPr lang="en-US" altLang="ja-JP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1" name="角丸四角形 170"/>
          <p:cNvSpPr/>
          <p:nvPr/>
        </p:nvSpPr>
        <p:spPr>
          <a:xfrm>
            <a:off x="8782991" y="8201667"/>
            <a:ext cx="720854" cy="167866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保健所</a:t>
            </a:r>
            <a:r>
              <a:rPr lang="en-US" altLang="ja-JP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中核市含む</a:t>
            </a:r>
            <a:r>
              <a:rPr lang="en-US" altLang="ja-JP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2" name="角丸四角形 171"/>
          <p:cNvSpPr/>
          <p:nvPr/>
        </p:nvSpPr>
        <p:spPr>
          <a:xfrm>
            <a:off x="8726768" y="8567763"/>
            <a:ext cx="674063" cy="149593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市町村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3" name="角丸四角形 172"/>
          <p:cNvSpPr/>
          <p:nvPr/>
        </p:nvSpPr>
        <p:spPr>
          <a:xfrm>
            <a:off x="9145306" y="8967488"/>
            <a:ext cx="674063" cy="149593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回復施設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4" name="角丸四角形 173"/>
          <p:cNvSpPr/>
          <p:nvPr/>
        </p:nvSpPr>
        <p:spPr>
          <a:xfrm>
            <a:off x="9800101" y="9237487"/>
            <a:ext cx="674063" cy="149593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自助グループ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5" name="角丸四角形 174"/>
          <p:cNvSpPr/>
          <p:nvPr/>
        </p:nvSpPr>
        <p:spPr>
          <a:xfrm>
            <a:off x="10734028" y="9245824"/>
            <a:ext cx="674063" cy="164778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民間支援団体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6" name="角丸四角形 175"/>
          <p:cNvSpPr/>
          <p:nvPr/>
        </p:nvSpPr>
        <p:spPr>
          <a:xfrm>
            <a:off x="11402164" y="9016147"/>
            <a:ext cx="674063" cy="164778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関係機関</a:t>
            </a:r>
            <a:r>
              <a:rPr lang="en-US" altLang="ja-JP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(※3)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角丸四角形 176"/>
          <p:cNvSpPr/>
          <p:nvPr/>
        </p:nvSpPr>
        <p:spPr>
          <a:xfrm>
            <a:off x="11750399" y="8728223"/>
            <a:ext cx="674063" cy="149593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訪問</a:t>
            </a:r>
            <a:r>
              <a:rPr lang="ja-JP" altLang="en-US" sz="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看護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8" name="角丸四角形 177"/>
          <p:cNvSpPr/>
          <p:nvPr/>
        </p:nvSpPr>
        <p:spPr>
          <a:xfrm>
            <a:off x="11789508" y="8452130"/>
            <a:ext cx="720854" cy="166674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精神科医療</a:t>
            </a:r>
            <a:r>
              <a:rPr lang="ja-JP" altLang="en-US" sz="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機関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9" name="角丸四角形 178"/>
          <p:cNvSpPr/>
          <p:nvPr/>
        </p:nvSpPr>
        <p:spPr>
          <a:xfrm>
            <a:off x="11782460" y="8149158"/>
            <a:ext cx="720854" cy="150151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専門医療</a:t>
            </a:r>
            <a:r>
              <a:rPr lang="ja-JP" altLang="en-US" sz="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機関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0" name="角丸四角形 179"/>
          <p:cNvSpPr/>
          <p:nvPr/>
        </p:nvSpPr>
        <p:spPr>
          <a:xfrm>
            <a:off x="11376160" y="7951015"/>
            <a:ext cx="720854" cy="150151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>
              <a:lnSpc>
                <a:spcPts val="905"/>
              </a:lnSpc>
            </a:pPr>
            <a:r>
              <a:rPr lang="ja-JP" altLang="en-US" sz="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治療拠点機関</a:t>
            </a:r>
            <a:endParaRPr lang="en-US" altLang="ja-JP" sz="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12003957" y="9200709"/>
            <a:ext cx="579684" cy="3579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altLang="ja-JP" sz="600" dirty="0" smtClean="0"/>
              <a:t>※3</a:t>
            </a:r>
            <a:r>
              <a:rPr lang="ja-JP" altLang="en-US" sz="600" dirty="0" smtClean="0"/>
              <a:t> </a:t>
            </a:r>
            <a:r>
              <a:rPr lang="ja-JP" altLang="en-US" sz="600" dirty="0"/>
              <a:t>福祉・司法・</a:t>
            </a:r>
          </a:p>
          <a:p>
            <a:r>
              <a:rPr lang="ja-JP" altLang="en-US" sz="600" dirty="0"/>
              <a:t>　   消費生活等</a:t>
            </a:r>
          </a:p>
          <a:p>
            <a:r>
              <a:rPr lang="ja-JP" altLang="en-US" sz="600" dirty="0"/>
              <a:t>　   関係機関</a:t>
            </a:r>
          </a:p>
        </p:txBody>
      </p:sp>
      <p:sp>
        <p:nvSpPr>
          <p:cNvPr id="182" name="正方形/長方形 181"/>
          <p:cNvSpPr/>
          <p:nvPr/>
        </p:nvSpPr>
        <p:spPr>
          <a:xfrm>
            <a:off x="8899729" y="6716442"/>
            <a:ext cx="3491500" cy="1206348"/>
          </a:xfrm>
          <a:prstGeom prst="rect">
            <a:avLst/>
          </a:prstGeom>
          <a:noFill/>
          <a:ln w="38100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31"/>
          </a:p>
        </p:txBody>
      </p:sp>
      <p:sp>
        <p:nvSpPr>
          <p:cNvPr id="183" name="角丸四角形 182"/>
          <p:cNvSpPr/>
          <p:nvPr/>
        </p:nvSpPr>
        <p:spPr>
          <a:xfrm>
            <a:off x="10243435" y="6612826"/>
            <a:ext cx="883822" cy="2871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ＯＡＴＩＳ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29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1"/>
          </a:solidFill>
          <a:prstDash val="solid"/>
        </a:ln>
      </a:spPr>
      <a:bodyPr wrap="square" lIns="36000" tIns="36000" rIns="36000" bIns="36000" anchor="ctr" anchorCtr="0">
        <a:noAutofit/>
      </a:bodyPr>
      <a:lstStyle>
        <a:defPPr algn="just">
          <a:defRPr sz="1600" b="1" kern="100" dirty="0" smtClean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A3 297x420 mm</PresentationFormat>
  <Paragraphs>137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明朝</vt:lpstr>
      <vt:lpstr>メイリオ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2019-02-13T04:51:25Z</dcterms:created>
  <dcterms:modified xsi:type="dcterms:W3CDTF">2020-03-23T04:08:32Z</dcterms:modified>
</cp:coreProperties>
</file>