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1"/>
  </p:sldMasterIdLst>
  <p:sldIdLst>
    <p:sldId id="273" r:id="rId2"/>
    <p:sldId id="269" r:id="rId3"/>
    <p:sldId id="272" r:id="rId4"/>
    <p:sldId id="271" r:id="rId5"/>
    <p:sldId id="281" r:id="rId6"/>
    <p:sldId id="275" r:id="rId7"/>
    <p:sldId id="260" r:id="rId8"/>
    <p:sldId id="279" r:id="rId9"/>
    <p:sldId id="277" r:id="rId10"/>
    <p:sldId id="282" r:id="rId11"/>
  </p:sldIdLst>
  <p:sldSz cx="9906000" cy="6858000" type="A4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8A7"/>
    <a:srgbClr val="FF9900"/>
    <a:srgbClr val="DEFFBD"/>
    <a:srgbClr val="CCFF99"/>
    <a:srgbClr val="CCFF66"/>
    <a:srgbClr val="9DFDA4"/>
    <a:srgbClr val="FEFE6E"/>
    <a:srgbClr val="B5FD91"/>
    <a:srgbClr val="C3EFC3"/>
    <a:srgbClr val="8DE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640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90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97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33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078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295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62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621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08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993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341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782C9-0A57-4E67-9D52-3C421585A1AE}" type="datetimeFigureOut">
              <a:rPr kumimoji="1" lang="ja-JP" altLang="en-US" smtClean="0"/>
              <a:t>2024/3/27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87B80-3F55-4824-95D6-1529C1D698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878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3BAE21-EEC4-4EFD-9C68-1A43ECDB5453}"/>
              </a:ext>
            </a:extLst>
          </p:cNvPr>
          <p:cNvSpPr txBox="1"/>
          <p:nvPr/>
        </p:nvSpPr>
        <p:spPr>
          <a:xfrm>
            <a:off x="0" y="3310666"/>
            <a:ext cx="9999785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5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V.O.S.</a:t>
            </a:r>
            <a:r>
              <a:rPr kumimoji="1" lang="ja-JP" altLang="en-US" sz="5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メニュー、プレ</a:t>
            </a:r>
            <a:r>
              <a:rPr lang="en-US" altLang="ja-JP" sz="5500" b="1" i="0" dirty="0">
                <a:solidFill>
                  <a:srgbClr val="000000"/>
                </a:solidFill>
                <a:effectLst/>
                <a:latin typeface="Meiryo" panose="020B0604030504040204" pitchFamily="50" charset="-128"/>
                <a:ea typeface="Meiryo" panose="020B0604030504040204" pitchFamily="50" charset="-128"/>
              </a:rPr>
              <a:t>V.O.S.</a:t>
            </a:r>
            <a:r>
              <a:rPr kumimoji="1" lang="ja-JP" altLang="en-US" sz="5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endParaRPr kumimoji="1" lang="en-US" altLang="ja-JP" sz="5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5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ご紹介</a:t>
            </a:r>
          </a:p>
        </p:txBody>
      </p:sp>
      <p:pic>
        <p:nvPicPr>
          <p:cNvPr id="1028" name="Picture 4" descr="お味噌汁のイラスト">
            <a:extLst>
              <a:ext uri="{FF2B5EF4-FFF2-40B4-BE49-F238E27FC236}">
                <a16:creationId xmlns:a16="http://schemas.microsoft.com/office/drawing/2014/main" id="{4A23D551-B1D0-464B-A4DF-2B8068B4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345" y="5965237"/>
            <a:ext cx="866913" cy="77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カレーライス・ハヤシライスのイラスト">
            <a:extLst>
              <a:ext uri="{FF2B5EF4-FFF2-40B4-BE49-F238E27FC236}">
                <a16:creationId xmlns:a16="http://schemas.microsoft.com/office/drawing/2014/main" id="{B9EBDFDF-3B32-43A9-B841-9ECF60746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44">
            <a:off x="8318419" y="5839323"/>
            <a:ext cx="1249135" cy="8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オムライス・オムレツのイラスト">
            <a:extLst>
              <a:ext uri="{FF2B5EF4-FFF2-40B4-BE49-F238E27FC236}">
                <a16:creationId xmlns:a16="http://schemas.microsoft.com/office/drawing/2014/main" id="{889A70B9-1310-4E48-A59E-1E5A47CC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53" y="5885408"/>
            <a:ext cx="1127323" cy="88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餃子のイラスト">
            <a:extLst>
              <a:ext uri="{FF2B5EF4-FFF2-40B4-BE49-F238E27FC236}">
                <a16:creationId xmlns:a16="http://schemas.microsoft.com/office/drawing/2014/main" id="{8BB3A194-F91E-4260-A7F0-A3C907D4E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46" y="5637261"/>
            <a:ext cx="1127323" cy="103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おかゆのイラスト「梅干し粥」">
            <a:extLst>
              <a:ext uri="{FF2B5EF4-FFF2-40B4-BE49-F238E27FC236}">
                <a16:creationId xmlns:a16="http://schemas.microsoft.com/office/drawing/2014/main" id="{AF16A57A-C04B-482D-8210-D88426E5F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1452">
            <a:off x="1490402" y="5866942"/>
            <a:ext cx="885575" cy="8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生春巻きのイラスト">
            <a:extLst>
              <a:ext uri="{FF2B5EF4-FFF2-40B4-BE49-F238E27FC236}">
                <a16:creationId xmlns:a16="http://schemas.microsoft.com/office/drawing/2014/main" id="{C551CC95-2760-4553-9F40-FF58A7365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90" y="5561755"/>
            <a:ext cx="1484466" cy="11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おでんのイラスト">
            <a:extLst>
              <a:ext uri="{FF2B5EF4-FFF2-40B4-BE49-F238E27FC236}">
                <a16:creationId xmlns:a16="http://schemas.microsoft.com/office/drawing/2014/main" id="{BB573656-6248-43D2-9785-3321F23C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9779">
            <a:off x="222550" y="5559225"/>
            <a:ext cx="929276" cy="118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004B357-E1CD-4BC3-92C2-BFFE8083D8CD}"/>
              </a:ext>
            </a:extLst>
          </p:cNvPr>
          <p:cNvGrpSpPr/>
          <p:nvPr/>
        </p:nvGrpSpPr>
        <p:grpSpPr>
          <a:xfrm>
            <a:off x="318880" y="121210"/>
            <a:ext cx="6861147" cy="2396933"/>
            <a:chOff x="1190019" y="1686306"/>
            <a:chExt cx="6475037" cy="2396933"/>
          </a:xfrm>
        </p:grpSpPr>
        <p:sp>
          <p:nvSpPr>
            <p:cNvPr id="2" name="吹き出し: 角を丸めた四角形 1">
              <a:extLst>
                <a:ext uri="{FF2B5EF4-FFF2-40B4-BE49-F238E27FC236}">
                  <a16:creationId xmlns:a16="http://schemas.microsoft.com/office/drawing/2014/main" id="{238A7F49-1742-4025-B64A-1A2F1A110A03}"/>
                </a:ext>
              </a:extLst>
            </p:cNvPr>
            <p:cNvSpPr/>
            <p:nvPr/>
          </p:nvSpPr>
          <p:spPr>
            <a:xfrm>
              <a:off x="1190019" y="1686306"/>
              <a:ext cx="6475037" cy="2396933"/>
            </a:xfrm>
            <a:prstGeom prst="wedgeRoundRectCallout">
              <a:avLst>
                <a:gd name="adj1" fmla="val -21046"/>
                <a:gd name="adj2" fmla="val 76207"/>
                <a:gd name="adj3" fmla="val 16667"/>
              </a:avLst>
            </a:prstGeom>
            <a:solidFill>
              <a:srgbClr val="FE98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51915CD-CEC2-4052-80E7-8FAD125E7D61}"/>
                </a:ext>
              </a:extLst>
            </p:cNvPr>
            <p:cNvSpPr txBox="1"/>
            <p:nvPr/>
          </p:nvSpPr>
          <p:spPr>
            <a:xfrm>
              <a:off x="1400691" y="1693762"/>
              <a:ext cx="620426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0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松原市・柏原市・</a:t>
              </a:r>
              <a:endParaRPr kumimoji="1" lang="en-US" altLang="ja-JP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40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羽曳野市・藤井寺市 飲食店</a:t>
              </a:r>
              <a:endParaRPr kumimoji="1" lang="en-US" altLang="ja-JP" sz="4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endParaRPr kumimoji="1" lang="en-US" altLang="ja-JP" sz="1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kumimoji="1" lang="ja-JP" altLang="en-US" sz="40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      </a:t>
              </a:r>
              <a:r>
                <a:rPr kumimoji="1" lang="ja-JP" altLang="en-US" sz="48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ヘルシーメニュー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357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AE4F7EA-B27D-4B64-9E50-84487709D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17" y="1234250"/>
            <a:ext cx="8839966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9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523835" y="419561"/>
            <a:ext cx="4044155" cy="649224"/>
            <a:chOff x="462918" y="682146"/>
            <a:chExt cx="3906934" cy="534085"/>
          </a:xfrm>
        </p:grpSpPr>
        <p:sp>
          <p:nvSpPr>
            <p:cNvPr id="168" name="テキスト ボックス 167"/>
            <p:cNvSpPr txBox="1"/>
            <p:nvPr/>
          </p:nvSpPr>
          <p:spPr>
            <a:xfrm>
              <a:off x="462918" y="887080"/>
              <a:ext cx="3906934" cy="329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V.O.S.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メニューってなに？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581520" y="682146"/>
              <a:ext cx="1061510" cy="278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ボ　ス</a:t>
              </a:r>
            </a:p>
          </p:txBody>
        </p:sp>
      </p:grpSp>
      <p:sp>
        <p:nvSpPr>
          <p:cNvPr id="135" name="正方形/長方形 134"/>
          <p:cNvSpPr/>
          <p:nvPr/>
        </p:nvSpPr>
        <p:spPr>
          <a:xfrm>
            <a:off x="1228881" y="1536530"/>
            <a:ext cx="7314881" cy="2343704"/>
          </a:xfrm>
          <a:prstGeom prst="rect">
            <a:avLst/>
          </a:prstGeom>
          <a:noFill/>
          <a:ln w="76200" cap="flat" cmpd="sng" algn="ctr">
            <a:solidFill>
              <a:srgbClr val="FE98A7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タイトル 1"/>
          <p:cNvSpPr txBox="1">
            <a:spLocks/>
          </p:cNvSpPr>
          <p:nvPr/>
        </p:nvSpPr>
        <p:spPr>
          <a:xfrm>
            <a:off x="4164896" y="376033"/>
            <a:ext cx="5296859" cy="8262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大阪府が定める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野菜・油・塩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の基準を満たす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j-cs"/>
            </a:endParaRPr>
          </a:p>
          <a:p>
            <a:pPr marL="0" marR="0" lvl="0" indent="0" algn="dist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主食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と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おかず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j-cs"/>
              </a:rPr>
              <a:t>を組み合わせたメニューです。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j-cs"/>
              </a:rPr>
              <a:t>　</a:t>
            </a:r>
          </a:p>
        </p:txBody>
      </p:sp>
      <p:grpSp>
        <p:nvGrpSpPr>
          <p:cNvPr id="139" name="グループ化 138"/>
          <p:cNvGrpSpPr/>
          <p:nvPr/>
        </p:nvGrpSpPr>
        <p:grpSpPr>
          <a:xfrm>
            <a:off x="1371413" y="1675931"/>
            <a:ext cx="7172349" cy="2630034"/>
            <a:chOff x="122203" y="5510234"/>
            <a:chExt cx="6660000" cy="2323086"/>
          </a:xfrm>
          <a:noFill/>
        </p:grpSpPr>
        <p:grpSp>
          <p:nvGrpSpPr>
            <p:cNvPr id="154" name="グループ化 153"/>
            <p:cNvGrpSpPr/>
            <p:nvPr/>
          </p:nvGrpSpPr>
          <p:grpSpPr>
            <a:xfrm>
              <a:off x="122203" y="5601320"/>
              <a:ext cx="6660000" cy="2232000"/>
              <a:chOff x="135836" y="1604703"/>
              <a:chExt cx="6415062" cy="2191325"/>
            </a:xfrm>
            <a:grpFill/>
          </p:grpSpPr>
          <p:sp>
            <p:nvSpPr>
              <p:cNvPr id="157" name="正方形/長方形 156"/>
              <p:cNvSpPr/>
              <p:nvPr/>
            </p:nvSpPr>
            <p:spPr>
              <a:xfrm>
                <a:off x="135836" y="1604703"/>
                <a:ext cx="6415062" cy="2191325"/>
              </a:xfrm>
              <a:prstGeom prst="rect">
                <a:avLst/>
              </a:prstGeom>
              <a:grpFill/>
              <a:ln w="57150" cap="flat" cmpd="sng" algn="ctr">
                <a:noFill/>
                <a:prstDash val="solid"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pSp>
            <p:nvGrpSpPr>
              <p:cNvPr id="158" name="グループ化 157"/>
              <p:cNvGrpSpPr/>
              <p:nvPr/>
            </p:nvGrpSpPr>
            <p:grpSpPr>
              <a:xfrm>
                <a:off x="358631" y="2307468"/>
                <a:ext cx="4172567" cy="560495"/>
                <a:chOff x="478406" y="2835287"/>
                <a:chExt cx="4172567" cy="560495"/>
              </a:xfrm>
              <a:grpFill/>
            </p:grpSpPr>
            <p:sp>
              <p:nvSpPr>
                <p:cNvPr id="165" name="テキスト ボックス 164"/>
                <p:cNvSpPr txBox="1"/>
                <p:nvPr/>
              </p:nvSpPr>
              <p:spPr>
                <a:xfrm>
                  <a:off x="478406" y="2835287"/>
                  <a:ext cx="526821" cy="56049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O</a:t>
                  </a:r>
                  <a:r>
                    <a:rPr kumimoji="1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il</a:t>
                  </a: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適油</a:t>
                  </a:r>
                </a:p>
              </p:txBody>
            </p:sp>
            <p:sp>
              <p:nvSpPr>
                <p:cNvPr id="166" name="テキスト ボックス 165"/>
                <p:cNvSpPr txBox="1"/>
                <p:nvPr/>
              </p:nvSpPr>
              <p:spPr>
                <a:xfrm>
                  <a:off x="1179354" y="2908744"/>
                  <a:ext cx="3471619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脂肪エネルギー比率　</a:t>
                  </a:r>
                  <a:r>
                    <a:rPr kumimoji="1" lang="en-US" altLang="ja-JP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30 </a:t>
                  </a: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％以下</a:t>
                  </a:r>
                </a:p>
              </p:txBody>
            </p:sp>
          </p:grpSp>
          <p:grpSp>
            <p:nvGrpSpPr>
              <p:cNvPr id="159" name="グループ化 158"/>
              <p:cNvGrpSpPr/>
              <p:nvPr/>
            </p:nvGrpSpPr>
            <p:grpSpPr>
              <a:xfrm>
                <a:off x="376133" y="1851951"/>
                <a:ext cx="3501633" cy="544925"/>
                <a:chOff x="480342" y="2498033"/>
                <a:chExt cx="3501633" cy="544925"/>
              </a:xfrm>
              <a:grpFill/>
            </p:grpSpPr>
            <p:sp>
              <p:nvSpPr>
                <p:cNvPr id="163" name="テキスト ボックス 162"/>
                <p:cNvSpPr txBox="1"/>
                <p:nvPr/>
              </p:nvSpPr>
              <p:spPr>
                <a:xfrm>
                  <a:off x="480342" y="2498033"/>
                  <a:ext cx="1404627" cy="544925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25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V</a:t>
                  </a:r>
                  <a:r>
                    <a:rPr kumimoji="1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egetable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野菜たっぷり</a:t>
                  </a:r>
                </a:p>
              </p:txBody>
            </p:sp>
            <p:sp>
              <p:nvSpPr>
                <p:cNvPr id="164" name="テキスト ボックス 163"/>
                <p:cNvSpPr txBox="1"/>
                <p:nvPr/>
              </p:nvSpPr>
              <p:spPr>
                <a:xfrm>
                  <a:off x="1340591" y="2506774"/>
                  <a:ext cx="2641384" cy="49071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游ゴシック Medium" panose="020B0500000000000000" pitchFamily="50" charset="-128"/>
                      <a:ea typeface="游ゴシック Medium" panose="020B0500000000000000" pitchFamily="50" charset="-128"/>
                      <a:cs typeface="メイリオ" panose="020B0604030504040204" pitchFamily="50" charset="-128"/>
                    </a:rPr>
                    <a:t>　　</a:t>
                  </a: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野菜　</a:t>
                  </a:r>
                  <a:r>
                    <a:rPr kumimoji="1" lang="en-US" altLang="ja-JP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120 </a:t>
                  </a:r>
                  <a:r>
                    <a:rPr kumimoji="1" lang="en-US" altLang="ja-JP" sz="1400" kern="0" dirty="0">
                      <a:solidFill>
                        <a:srgbClr val="EEECE1">
                          <a:lumMod val="10000"/>
                        </a:srgbClr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g</a:t>
                  </a: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以上</a:t>
                  </a:r>
                  <a:endParaRPr kumimoji="1" lang="en-US" altLang="ja-JP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10000"/>
                      </a:srgbClr>
                    </a:solidFill>
                    <a:effectLst/>
                    <a:uLnTx/>
                    <a:uFillTx/>
                    <a:latin typeface="BIZ UDPゴシック" panose="020B0400000000000000" pitchFamily="50" charset="-128"/>
                    <a:ea typeface="BIZ UDPゴシック" panose="020B0400000000000000" pitchFamily="50" charset="-128"/>
                    <a:cs typeface="メイリオ" panose="020B0604030504040204" pitchFamily="50" charset="-128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2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きのこ・海藻を含む。</a:t>
                  </a:r>
                  <a:r>
                    <a:rPr kumimoji="1" lang="ja-JP" altLang="en-US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いもは</a:t>
                  </a: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含まない。</a:t>
                  </a:r>
                </a:p>
              </p:txBody>
            </p:sp>
          </p:grpSp>
          <p:grpSp>
            <p:nvGrpSpPr>
              <p:cNvPr id="160" name="グループ化 159"/>
              <p:cNvGrpSpPr/>
              <p:nvPr/>
            </p:nvGrpSpPr>
            <p:grpSpPr>
              <a:xfrm>
                <a:off x="376134" y="2849059"/>
                <a:ext cx="3283573" cy="540633"/>
                <a:chOff x="518658" y="3841903"/>
                <a:chExt cx="3283573" cy="540633"/>
              </a:xfrm>
              <a:grpFill/>
            </p:grpSpPr>
            <p:sp>
              <p:nvSpPr>
                <p:cNvPr id="161" name="テキスト ボックス 160"/>
                <p:cNvSpPr txBox="1"/>
                <p:nvPr/>
              </p:nvSpPr>
              <p:spPr>
                <a:xfrm>
                  <a:off x="518658" y="3928803"/>
                  <a:ext cx="625838" cy="45373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ts val="12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ja-JP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S</a:t>
                  </a:r>
                  <a:r>
                    <a:rPr kumimoji="1" lang="en-US" altLang="ja-JP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alt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50" charset="-128"/>
                      <a:cs typeface="+mn-cs"/>
                    </a:rPr>
                    <a:t>適塩</a:t>
                  </a:r>
                </a:p>
              </p:txBody>
            </p:sp>
            <p:sp>
              <p:nvSpPr>
                <p:cNvPr id="162" name="テキスト ボックス 161"/>
                <p:cNvSpPr txBox="1"/>
                <p:nvPr/>
              </p:nvSpPr>
              <p:spPr>
                <a:xfrm>
                  <a:off x="1669375" y="3841903"/>
                  <a:ext cx="2132856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食塩相当量　</a:t>
                  </a:r>
                  <a:r>
                    <a:rPr kumimoji="1" lang="en-US" altLang="ja-JP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3.0 g</a:t>
                  </a:r>
                  <a:r>
                    <a:rPr kumimoji="1" lang="ja-JP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BIZ UDPゴシック" panose="020B0400000000000000" pitchFamily="50" charset="-128"/>
                      <a:ea typeface="BIZ UDPゴシック" panose="020B0400000000000000" pitchFamily="50" charset="-128"/>
                      <a:cs typeface="メイリオ" panose="020B0604030504040204" pitchFamily="50" charset="-128"/>
                    </a:rPr>
                    <a:t>以下</a:t>
                  </a:r>
                </a:p>
              </p:txBody>
            </p:sp>
          </p:grpSp>
        </p:grpSp>
        <p:grpSp>
          <p:nvGrpSpPr>
            <p:cNvPr id="141" name="グループ化 140"/>
            <p:cNvGrpSpPr/>
            <p:nvPr/>
          </p:nvGrpSpPr>
          <p:grpSpPr>
            <a:xfrm>
              <a:off x="3649148" y="5524030"/>
              <a:ext cx="2809104" cy="1823385"/>
              <a:chOff x="-675163" y="3438901"/>
              <a:chExt cx="2809104" cy="1823385"/>
            </a:xfrm>
            <a:grpFill/>
          </p:grpSpPr>
          <p:sp>
            <p:nvSpPr>
              <p:cNvPr id="144" name="テキスト ボックス 143"/>
              <p:cNvSpPr txBox="1"/>
              <p:nvPr/>
            </p:nvSpPr>
            <p:spPr>
              <a:xfrm>
                <a:off x="1550290" y="4202780"/>
                <a:ext cx="583651" cy="24467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EECE1">
                        <a:lumMod val="10000"/>
                      </a:srgbClr>
                    </a:solidFill>
                    <a:effectLst/>
                    <a:uLnTx/>
                    <a:uFillTx/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n-cs"/>
                  </a:rPr>
                  <a:t>弁当</a:t>
                </a:r>
              </a:p>
            </p:txBody>
          </p:sp>
          <p:grpSp>
            <p:nvGrpSpPr>
              <p:cNvPr id="145" name="グループ化 144"/>
              <p:cNvGrpSpPr/>
              <p:nvPr/>
            </p:nvGrpSpPr>
            <p:grpSpPr>
              <a:xfrm>
                <a:off x="-675163" y="3438901"/>
                <a:ext cx="2787413" cy="1823385"/>
                <a:chOff x="2392527" y="2010393"/>
                <a:chExt cx="2787413" cy="1823385"/>
              </a:xfrm>
              <a:grpFill/>
            </p:grpSpPr>
            <p:pic>
              <p:nvPicPr>
                <p:cNvPr id="146" name="図 14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68759" y="2148194"/>
                  <a:ext cx="900000" cy="619838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47" name="図 14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59940" y="2191471"/>
                  <a:ext cx="720000" cy="538744"/>
                </a:xfrm>
                <a:prstGeom prst="rect">
                  <a:avLst/>
                </a:prstGeom>
                <a:grpFill/>
              </p:spPr>
            </p:pic>
            <p:sp>
              <p:nvSpPr>
                <p:cNvPr id="148" name="テキスト ボックス 147"/>
                <p:cNvSpPr txBox="1"/>
                <p:nvPr/>
              </p:nvSpPr>
              <p:spPr>
                <a:xfrm>
                  <a:off x="2668765" y="2780591"/>
                  <a:ext cx="1567321" cy="2446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UD デジタル 教科書体 NK-R" panose="02020400000000000000" pitchFamily="18" charset="-128"/>
                      <a:ea typeface="UD デジタル 教科書体 NK-R" panose="02020400000000000000" pitchFamily="18" charset="-128"/>
                      <a:cs typeface="+mn-cs"/>
                    </a:rPr>
                    <a:t>セットメニューや定食</a:t>
                  </a:r>
                </a:p>
              </p:txBody>
            </p:sp>
            <p:sp>
              <p:nvSpPr>
                <p:cNvPr id="149" name="テキスト ボックス 148"/>
                <p:cNvSpPr txBox="1"/>
                <p:nvPr/>
              </p:nvSpPr>
              <p:spPr>
                <a:xfrm>
                  <a:off x="2689435" y="3589107"/>
                  <a:ext cx="1679324" cy="24467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EECE1">
                          <a:lumMod val="10000"/>
                        </a:srgbClr>
                      </a:solidFill>
                      <a:effectLst/>
                      <a:uLnTx/>
                      <a:uFillTx/>
                      <a:latin typeface="UD デジタル 教科書体 NK-R" panose="02020400000000000000" pitchFamily="18" charset="-128"/>
                      <a:ea typeface="UD デジタル 教科書体 NK-R" panose="02020400000000000000" pitchFamily="18" charset="-128"/>
                      <a:cs typeface="+mn-cs"/>
                    </a:rPr>
                    <a:t>丼ものや麺類等の単品</a:t>
                  </a:r>
                </a:p>
              </p:txBody>
            </p:sp>
            <p:pic>
              <p:nvPicPr>
                <p:cNvPr id="150" name="図 14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1377" y="2164884"/>
                  <a:ext cx="758669" cy="61200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151" name="図 15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8765" y="2965587"/>
                  <a:ext cx="612000" cy="565225"/>
                </a:xfrm>
                <a:prstGeom prst="rect">
                  <a:avLst/>
                </a:prstGeom>
                <a:grpFill/>
              </p:spPr>
            </p:pic>
            <p:sp>
              <p:nvSpPr>
                <p:cNvPr id="152" name="タイトル 1"/>
                <p:cNvSpPr txBox="1">
                  <a:spLocks/>
                </p:cNvSpPr>
                <p:nvPr/>
              </p:nvSpPr>
              <p:spPr>
                <a:xfrm>
                  <a:off x="2392527" y="2010393"/>
                  <a:ext cx="867191" cy="398063"/>
                </a:xfrm>
                <a:prstGeom prst="rect">
                  <a:avLst/>
                </a:prstGeom>
                <a:grpFill/>
              </p:spPr>
              <p:txBody>
                <a:bodyPr vert="horz" lIns="91440" tIns="45720" rIns="91440" bIns="45720" rtlCol="0" anchor="t" anchorCtr="0">
                  <a:noAutofit/>
                </a:bodyPr>
                <a:lstStyle>
                  <a:lvl1pPr algn="ctr" defTabSz="6858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kumimoji="1" sz="45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marL="0" marR="0" lvl="0" indent="0" algn="l" defTabSz="685800" rtl="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effectLst/>
                      <a:uLnTx/>
                      <a:uFillTx/>
                      <a:latin typeface="UD デジタル 教科書体 NK-R" panose="02020400000000000000" pitchFamily="18" charset="-128"/>
                      <a:ea typeface="UD デジタル 教科書体 NK-R" panose="02020400000000000000" pitchFamily="18" charset="-128"/>
                      <a:cs typeface="+mj-cs"/>
                    </a:rPr>
                    <a:t>例</a:t>
                  </a:r>
                  <a:endParaRPr kumimoji="1" lang="en-US" altLang="ja-JP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effectLst/>
                    <a:uLnTx/>
                    <a:uFillTx/>
                    <a:latin typeface="UD デジタル 教科書体 NK-R" panose="02020400000000000000" pitchFamily="18" charset="-128"/>
                    <a:ea typeface="UD デジタル 教科書体 NK-R" panose="02020400000000000000" pitchFamily="18" charset="-128"/>
                    <a:cs typeface="+mj-cs"/>
                  </a:endParaRPr>
                </a:p>
              </p:txBody>
            </p:sp>
            <p:pic>
              <p:nvPicPr>
                <p:cNvPr id="153" name="図 152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74046" y="3015411"/>
                  <a:ext cx="648000" cy="482103"/>
                </a:xfrm>
                <a:prstGeom prst="rect">
                  <a:avLst/>
                </a:prstGeom>
                <a:grpFill/>
              </p:spPr>
            </p:pic>
          </p:grpSp>
        </p:grpSp>
        <p:cxnSp>
          <p:nvCxnSpPr>
            <p:cNvPr id="142" name="直線コネクタ 141"/>
            <p:cNvCxnSpPr/>
            <p:nvPr/>
          </p:nvCxnSpPr>
          <p:spPr>
            <a:xfrm flipV="1">
              <a:off x="353505" y="7131908"/>
              <a:ext cx="3291885" cy="6573"/>
            </a:xfrm>
            <a:prstGeom prst="line">
              <a:avLst/>
            </a:prstGeom>
            <a:grpFill/>
            <a:ln w="6350" cap="flat" cmpd="sng" algn="ctr">
              <a:solidFill>
                <a:schemeClr val="tx1"/>
              </a:solidFill>
              <a:prstDash val="solid"/>
              <a:headEnd type="oval" w="med" len="med"/>
              <a:tailEnd type="oval" w="med" len="med"/>
            </a:ln>
            <a:effectLst/>
          </p:spPr>
        </p:cxnSp>
        <p:sp>
          <p:nvSpPr>
            <p:cNvPr id="143" name="タイトル 1"/>
            <p:cNvSpPr txBox="1">
              <a:spLocks/>
            </p:cNvSpPr>
            <p:nvPr/>
          </p:nvSpPr>
          <p:spPr>
            <a:xfrm>
              <a:off x="145191" y="5510234"/>
              <a:ext cx="2945245" cy="354008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j-cs"/>
                </a:rPr>
                <a:t>1</a:t>
              </a:r>
              <a:r>
                <a:rPr kumimoji="1" lang="ja-JP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+mj-cs"/>
                </a:rPr>
                <a:t>食あたりの基準</a:t>
              </a:r>
              <a:endPara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endParaRPr>
            </a:p>
          </p:txBody>
        </p:sp>
      </p:grpSp>
      <p:sp>
        <p:nvSpPr>
          <p:cNvPr id="167" name="テキスト ボックス 166"/>
          <p:cNvSpPr txBox="1"/>
          <p:nvPr/>
        </p:nvSpPr>
        <p:spPr>
          <a:xfrm>
            <a:off x="1021310" y="4131026"/>
            <a:ext cx="33983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すべての基準を満たすメニュー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【V.O.S.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】</a:t>
            </a: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4567990" y="4133745"/>
            <a:ext cx="39339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いずれかの基準を満たすメニュー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【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プレ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V.O.S.】</a:t>
            </a:r>
          </a:p>
        </p:txBody>
      </p:sp>
      <p:grpSp>
        <p:nvGrpSpPr>
          <p:cNvPr id="171" name="グループ化 170"/>
          <p:cNvGrpSpPr/>
          <p:nvPr/>
        </p:nvGrpSpPr>
        <p:grpSpPr>
          <a:xfrm>
            <a:off x="4667025" y="5097253"/>
            <a:ext cx="3261524" cy="1340029"/>
            <a:chOff x="12734645" y="-1986999"/>
            <a:chExt cx="2973243" cy="1235922"/>
          </a:xfrm>
        </p:grpSpPr>
        <p:pic>
          <p:nvPicPr>
            <p:cNvPr id="172" name="図 1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4645" y="-1986999"/>
              <a:ext cx="972000" cy="908053"/>
            </a:xfrm>
            <a:prstGeom prst="rect">
              <a:avLst/>
            </a:prstGeom>
          </p:spPr>
        </p:pic>
        <p:pic>
          <p:nvPicPr>
            <p:cNvPr id="173" name="図 1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4461" y="-1981617"/>
              <a:ext cx="983427" cy="900000"/>
            </a:xfrm>
            <a:prstGeom prst="rect">
              <a:avLst/>
            </a:prstGeom>
          </p:spPr>
        </p:pic>
        <p:pic>
          <p:nvPicPr>
            <p:cNvPr id="174" name="図 17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059" y="-1983922"/>
              <a:ext cx="871570" cy="923296"/>
            </a:xfrm>
            <a:prstGeom prst="rect">
              <a:avLst/>
            </a:prstGeom>
          </p:spPr>
        </p:pic>
        <p:sp>
          <p:nvSpPr>
            <p:cNvPr id="175" name="タイトル 1"/>
            <p:cNvSpPr txBox="1">
              <a:spLocks/>
            </p:cNvSpPr>
            <p:nvPr/>
          </p:nvSpPr>
          <p:spPr>
            <a:xfrm>
              <a:off x="13316052" y="-1149140"/>
              <a:ext cx="1739368" cy="39806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j-cs"/>
                </a:rPr>
                <a:t>ロゴマーク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2051703" y="5029209"/>
            <a:ext cx="1116340" cy="1290360"/>
            <a:chOff x="1436735" y="3029044"/>
            <a:chExt cx="1134624" cy="1393931"/>
          </a:xfrm>
        </p:grpSpPr>
        <p:pic>
          <p:nvPicPr>
            <p:cNvPr id="169" name="図 1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656" y="3029044"/>
              <a:ext cx="1042764" cy="1042764"/>
            </a:xfrm>
            <a:prstGeom prst="rect">
              <a:avLst/>
            </a:prstGeom>
          </p:spPr>
        </p:pic>
        <p:sp>
          <p:nvSpPr>
            <p:cNvPr id="176" name="タイトル 1"/>
            <p:cNvSpPr txBox="1">
              <a:spLocks/>
            </p:cNvSpPr>
            <p:nvPr/>
          </p:nvSpPr>
          <p:spPr>
            <a:xfrm>
              <a:off x="1436735" y="4035486"/>
              <a:ext cx="1134624" cy="387489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j-cs"/>
                </a:rPr>
                <a:t>ロゴマーク</a:t>
              </a:r>
            </a:p>
          </p:txBody>
        </p:sp>
      </p:grpSp>
      <p:sp>
        <p:nvSpPr>
          <p:cNvPr id="6" name="テキスト ボックス 5"/>
          <p:cNvSpPr txBox="1"/>
          <p:nvPr/>
        </p:nvSpPr>
        <p:spPr>
          <a:xfrm>
            <a:off x="2835891" y="6429428"/>
            <a:ext cx="4462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ロゴマークを目印に探してみてください！</a:t>
            </a:r>
          </a:p>
        </p:txBody>
      </p:sp>
      <p:sp>
        <p:nvSpPr>
          <p:cNvPr id="8" name="二等辺三角形 7"/>
          <p:cNvSpPr/>
          <p:nvPr/>
        </p:nvSpPr>
        <p:spPr>
          <a:xfrm rot="5400000">
            <a:off x="3789929" y="720384"/>
            <a:ext cx="291940" cy="238257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85" name="直線コネクタ 84"/>
          <p:cNvCxnSpPr>
            <a:cxnSpLocks/>
          </p:cNvCxnSpPr>
          <p:nvPr/>
        </p:nvCxnSpPr>
        <p:spPr>
          <a:xfrm>
            <a:off x="1610013" y="2963490"/>
            <a:ext cx="3590134" cy="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headEnd type="oval" w="med" len="med"/>
            <a:tailEnd type="oval" w="med" len="med"/>
          </a:ln>
          <a:effectLst/>
        </p:spPr>
      </p:cxnSp>
      <p:cxnSp>
        <p:nvCxnSpPr>
          <p:cNvPr id="86" name="直線コネクタ 85"/>
          <p:cNvCxnSpPr/>
          <p:nvPr/>
        </p:nvCxnSpPr>
        <p:spPr>
          <a:xfrm flipV="1">
            <a:off x="1640077" y="2336649"/>
            <a:ext cx="3545127" cy="744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headEnd type="oval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711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B92BCC7-C9F4-4BDD-AB52-63EBEF93E92B}"/>
              </a:ext>
            </a:extLst>
          </p:cNvPr>
          <p:cNvSpPr/>
          <p:nvPr/>
        </p:nvSpPr>
        <p:spPr>
          <a:xfrm>
            <a:off x="0" y="551417"/>
            <a:ext cx="9906000" cy="16759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A32D1C9-D874-416F-B767-028A8039C661}"/>
              </a:ext>
            </a:extLst>
          </p:cNvPr>
          <p:cNvSpPr txBox="1"/>
          <p:nvPr/>
        </p:nvSpPr>
        <p:spPr>
          <a:xfrm>
            <a:off x="612767" y="961290"/>
            <a:ext cx="7224107" cy="9387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5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V.O.S.</a:t>
            </a:r>
            <a:r>
              <a:rPr kumimoji="1" lang="ja-JP" altLang="en-US" sz="5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メニュー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00C77EE-D5D3-437F-BDF2-96E054C4E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2" y="2719753"/>
            <a:ext cx="3317631" cy="331763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5FFFD5-8D7E-4357-9617-4AD1F944A697}"/>
              </a:ext>
            </a:extLst>
          </p:cNvPr>
          <p:cNvSpPr txBox="1"/>
          <p:nvPr/>
        </p:nvSpPr>
        <p:spPr>
          <a:xfrm>
            <a:off x="6975231" y="6259258"/>
            <a:ext cx="246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ロゴマーク</a:t>
            </a: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EE55CA12-D3BA-4C87-9544-3234CF644850}"/>
              </a:ext>
            </a:extLst>
          </p:cNvPr>
          <p:cNvSpPr/>
          <p:nvPr/>
        </p:nvSpPr>
        <p:spPr>
          <a:xfrm>
            <a:off x="612767" y="4337933"/>
            <a:ext cx="4506032" cy="738925"/>
          </a:xfrm>
          <a:prstGeom prst="roundRect">
            <a:avLst/>
          </a:prstGeom>
          <a:noFill/>
          <a:ln w="38100" cap="flat" cmpd="sng" algn="ctr">
            <a:solidFill>
              <a:srgbClr val="ED7D31"/>
            </a:solidFill>
            <a:prstDash val="sysDot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D2A1A432-C01D-41AA-9B49-D00DD386D5C4}"/>
              </a:ext>
            </a:extLst>
          </p:cNvPr>
          <p:cNvSpPr/>
          <p:nvPr/>
        </p:nvSpPr>
        <p:spPr>
          <a:xfrm>
            <a:off x="612767" y="5173687"/>
            <a:ext cx="4506032" cy="738925"/>
          </a:xfrm>
          <a:prstGeom prst="roundRect">
            <a:avLst/>
          </a:prstGeom>
          <a:noFill/>
          <a:ln w="38100" cap="flat" cmpd="sng" algn="ctr">
            <a:solidFill>
              <a:srgbClr val="4472C4"/>
            </a:solidFill>
            <a:prstDash val="sysDot"/>
            <a:miter lim="800000"/>
          </a:ln>
          <a:effectLst/>
        </p:spPr>
        <p:txBody>
          <a:bodyPr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32647B-4045-47CF-BE4C-56FE364BAF1A}"/>
              </a:ext>
            </a:extLst>
          </p:cNvPr>
          <p:cNvGrpSpPr/>
          <p:nvPr/>
        </p:nvGrpSpPr>
        <p:grpSpPr>
          <a:xfrm>
            <a:off x="612767" y="3502179"/>
            <a:ext cx="4978853" cy="781767"/>
            <a:chOff x="612767" y="3502179"/>
            <a:chExt cx="4978853" cy="781767"/>
          </a:xfrm>
        </p:grpSpPr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F656AC09-9E2C-4A02-90B0-ADEC9185D2F1}"/>
                </a:ext>
              </a:extLst>
            </p:cNvPr>
            <p:cNvSpPr/>
            <p:nvPr/>
          </p:nvSpPr>
          <p:spPr>
            <a:xfrm>
              <a:off x="612767" y="3502179"/>
              <a:ext cx="4506032" cy="738925"/>
            </a:xfrm>
            <a:prstGeom prst="roundRect">
              <a:avLst/>
            </a:prstGeom>
            <a:noFill/>
            <a:ln w="38100" cap="flat" cmpd="sng" algn="ctr">
              <a:solidFill>
                <a:srgbClr val="92D050"/>
              </a:solidFill>
              <a:prstDash val="sysDot"/>
              <a:miter lim="800000"/>
            </a:ln>
            <a:effectLst/>
          </p:spPr>
          <p:txBody>
            <a:bodyPr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3" name="テキスト ボックス 163">
              <a:extLst>
                <a:ext uri="{FF2B5EF4-FFF2-40B4-BE49-F238E27FC236}">
                  <a16:creationId xmlns:a16="http://schemas.microsoft.com/office/drawing/2014/main" id="{A31A56F9-F8F9-4E66-940C-6AD5D5ECE337}"/>
                </a:ext>
              </a:extLst>
            </p:cNvPr>
            <p:cNvSpPr txBox="1"/>
            <p:nvPr/>
          </p:nvSpPr>
          <p:spPr>
            <a:xfrm>
              <a:off x="2351374" y="3580859"/>
              <a:ext cx="3240246" cy="7030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2000"/>
                </a:lnSpc>
                <a:defRPr/>
              </a:pPr>
              <a:r>
                <a:rPr kumimoji="1" lang="ja-JP" altLang="en-US" sz="1200" kern="0" dirty="0">
                  <a:solidFill>
                    <a:srgbClr val="EEECE1">
                      <a:lumMod val="10000"/>
                    </a:srgbClr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メイリオ" panose="020B0604030504040204" pitchFamily="50" charset="-128"/>
                </a:rPr>
                <a:t>　　　</a:t>
              </a: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野菜　</a:t>
              </a:r>
              <a:r>
                <a:rPr kumimoji="1" lang="en-US" altLang="ja-JP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120</a:t>
              </a: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ｇ以上</a:t>
              </a:r>
              <a:endParaRPr kumimoji="1" lang="en-US" altLang="ja-JP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endParaRPr>
            </a:p>
            <a:p>
              <a:pPr defTabSz="914400">
                <a:lnSpc>
                  <a:spcPts val="2000"/>
                </a:lnSpc>
                <a:defRPr/>
              </a:pPr>
              <a:r>
                <a:rPr kumimoji="1" lang="ja-JP" altLang="en-US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きのこ・海藻を含む。いもは含まない。</a:t>
              </a:r>
            </a:p>
          </p:txBody>
        </p:sp>
        <p:sp>
          <p:nvSpPr>
            <p:cNvPr id="64" name="テキスト ボックス 162">
              <a:extLst>
                <a:ext uri="{FF2B5EF4-FFF2-40B4-BE49-F238E27FC236}">
                  <a16:creationId xmlns:a16="http://schemas.microsoft.com/office/drawing/2014/main" id="{A03F4D64-3466-47D6-BFDA-5D06E2F6B83A}"/>
                </a:ext>
              </a:extLst>
            </p:cNvPr>
            <p:cNvSpPr txBox="1"/>
            <p:nvPr/>
          </p:nvSpPr>
          <p:spPr>
            <a:xfrm>
              <a:off x="774130" y="3652734"/>
              <a:ext cx="1988317" cy="4696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1700"/>
                </a:lnSpc>
                <a:defRPr/>
              </a:pPr>
              <a:r>
                <a:rPr kumimoji="1" lang="en-US" altLang="ja-JP" sz="2800" b="1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V</a:t>
              </a:r>
              <a:r>
                <a:rPr kumimoji="1" lang="en-US" altLang="ja-JP" sz="2000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egetable</a:t>
              </a:r>
            </a:p>
            <a:p>
              <a:pPr defTabSz="914400">
                <a:lnSpc>
                  <a:spcPts val="1700"/>
                </a:lnSpc>
                <a:defRPr/>
              </a:pP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野菜たっぷり</a:t>
              </a:r>
            </a:p>
          </p:txBody>
        </p:sp>
      </p:grpSp>
      <p:sp>
        <p:nvSpPr>
          <p:cNvPr id="65" name="テキスト ボックス 165">
            <a:extLst>
              <a:ext uri="{FF2B5EF4-FFF2-40B4-BE49-F238E27FC236}">
                <a16:creationId xmlns:a16="http://schemas.microsoft.com/office/drawing/2014/main" id="{82F5C1A4-A350-4070-AB72-2B65B5DF154B}"/>
              </a:ext>
            </a:extLst>
          </p:cNvPr>
          <p:cNvSpPr txBox="1"/>
          <p:nvPr/>
        </p:nvSpPr>
        <p:spPr>
          <a:xfrm>
            <a:off x="2188513" y="4595909"/>
            <a:ext cx="3146455" cy="3313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脂肪エネルギー比率　</a:t>
            </a:r>
            <a:r>
              <a:rPr kumimoji="1" lang="en-US" altLang="ja-JP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30</a:t>
            </a: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％以下</a:t>
            </a:r>
          </a:p>
        </p:txBody>
      </p:sp>
      <p:sp>
        <p:nvSpPr>
          <p:cNvPr id="66" name="テキスト ボックス 164">
            <a:extLst>
              <a:ext uri="{FF2B5EF4-FFF2-40B4-BE49-F238E27FC236}">
                <a16:creationId xmlns:a16="http://schemas.microsoft.com/office/drawing/2014/main" id="{58B33F20-3349-4584-9CB1-4C1CB7A17457}"/>
              </a:ext>
            </a:extLst>
          </p:cNvPr>
          <p:cNvSpPr txBox="1"/>
          <p:nvPr/>
        </p:nvSpPr>
        <p:spPr>
          <a:xfrm>
            <a:off x="774130" y="4331228"/>
            <a:ext cx="695090" cy="5293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kumimoji="1" lang="en-US" altLang="ja-JP" sz="2800" b="1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O</a:t>
            </a:r>
            <a:r>
              <a:rPr kumimoji="1" lang="en-US" altLang="ja-JP" sz="2000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il</a:t>
            </a:r>
          </a:p>
          <a:p>
            <a:pPr defTabSz="914400">
              <a:defRPr/>
            </a:pP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適油</a:t>
            </a:r>
          </a:p>
        </p:txBody>
      </p:sp>
      <p:sp>
        <p:nvSpPr>
          <p:cNvPr id="67" name="テキスト ボックス 161">
            <a:extLst>
              <a:ext uri="{FF2B5EF4-FFF2-40B4-BE49-F238E27FC236}">
                <a16:creationId xmlns:a16="http://schemas.microsoft.com/office/drawing/2014/main" id="{24B8E41F-D07C-4A45-8D85-73CF50F07D89}"/>
              </a:ext>
            </a:extLst>
          </p:cNvPr>
          <p:cNvSpPr txBox="1"/>
          <p:nvPr/>
        </p:nvSpPr>
        <p:spPr>
          <a:xfrm>
            <a:off x="2439914" y="5400792"/>
            <a:ext cx="2183295" cy="2847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食塩相当量　</a:t>
            </a:r>
            <a:r>
              <a:rPr kumimoji="1" lang="en-US" altLang="ja-JP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3.0</a:t>
            </a: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ｇ以下</a:t>
            </a:r>
          </a:p>
        </p:txBody>
      </p:sp>
      <p:sp>
        <p:nvSpPr>
          <p:cNvPr id="68" name="テキスト ボックス 160">
            <a:extLst>
              <a:ext uri="{FF2B5EF4-FFF2-40B4-BE49-F238E27FC236}">
                <a16:creationId xmlns:a16="http://schemas.microsoft.com/office/drawing/2014/main" id="{E1FE9ABA-C011-4F87-96F6-9AD039B61E17}"/>
              </a:ext>
            </a:extLst>
          </p:cNvPr>
          <p:cNvSpPr txBox="1"/>
          <p:nvPr/>
        </p:nvSpPr>
        <p:spPr>
          <a:xfrm>
            <a:off x="774130" y="5368656"/>
            <a:ext cx="836488" cy="3489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ts val="1200"/>
              </a:lnSpc>
              <a:defRPr/>
            </a:pPr>
            <a:r>
              <a:rPr kumimoji="1" lang="en-US" altLang="ja-JP" sz="2800" b="1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S</a:t>
            </a:r>
            <a:r>
              <a:rPr kumimoji="1" lang="en-US" altLang="ja-JP" sz="2000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alt</a:t>
            </a:r>
          </a:p>
          <a:p>
            <a:pPr defTabSz="914400">
              <a:lnSpc>
                <a:spcPct val="150000"/>
              </a:lnSpc>
              <a:defRPr/>
            </a:pPr>
            <a:r>
              <a:rPr kumimoji="1" lang="ja-JP" altLang="en-US" sz="1400" kern="0" dirty="0">
                <a:solidFill>
                  <a:srgbClr val="EEECE1">
                    <a:lumMod val="10000"/>
                  </a:srgbClr>
                </a:solidFill>
                <a:ea typeface="ＭＳ Ｐゴシック" panose="020B0600070205080204" pitchFamily="50" charset="-128"/>
              </a:rPr>
              <a:t>適塩</a:t>
            </a:r>
          </a:p>
        </p:txBody>
      </p:sp>
      <p:sp>
        <p:nvSpPr>
          <p:cNvPr id="69" name="タイトル 1">
            <a:extLst>
              <a:ext uri="{FF2B5EF4-FFF2-40B4-BE49-F238E27FC236}">
                <a16:creationId xmlns:a16="http://schemas.microsoft.com/office/drawing/2014/main" id="{757A49D6-99FC-4E5C-9EAB-7998CD86C5DE}"/>
              </a:ext>
            </a:extLst>
          </p:cNvPr>
          <p:cNvSpPr txBox="1">
            <a:spLocks/>
          </p:cNvSpPr>
          <p:nvPr/>
        </p:nvSpPr>
        <p:spPr>
          <a:xfrm>
            <a:off x="359740" y="2951843"/>
            <a:ext cx="3171821" cy="400783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食あたりの基準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336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2841793-45B2-47F3-8FBC-34D05962F38C}"/>
              </a:ext>
            </a:extLst>
          </p:cNvPr>
          <p:cNvSpPr/>
          <p:nvPr/>
        </p:nvSpPr>
        <p:spPr>
          <a:xfrm>
            <a:off x="4454769" y="2002916"/>
            <a:ext cx="5299021" cy="1969172"/>
          </a:xfrm>
          <a:prstGeom prst="rect">
            <a:avLst/>
          </a:prstGeom>
          <a:noFill/>
          <a:ln w="28575">
            <a:solidFill>
              <a:srgbClr val="FE98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079E695-0FB0-499A-B0D8-FC0ED5C4C4A4}"/>
              </a:ext>
            </a:extLst>
          </p:cNvPr>
          <p:cNvSpPr/>
          <p:nvPr/>
        </p:nvSpPr>
        <p:spPr>
          <a:xfrm>
            <a:off x="0" y="5989084"/>
            <a:ext cx="9906000" cy="86891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173164" y="5000015"/>
            <a:ext cx="7559675" cy="956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46898" y="162698"/>
            <a:ext cx="7559675" cy="1588129"/>
          </a:xfrm>
          <a:prstGeom prst="rect">
            <a:avLst/>
          </a:prstGeom>
          <a:noFill/>
          <a:ln>
            <a:noFill/>
          </a:ln>
        </p:spPr>
        <p:txBody>
          <a:bodyPr wrap="square" lIns="99569" tIns="49785" rIns="99569" bIns="497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FF3B0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おいしい！ヘルシー！</a:t>
            </a:r>
            <a:r>
              <a:rPr kumimoji="1" lang="en-US" altLang="ja-JP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</a:t>
            </a:r>
            <a:r>
              <a:rPr kumimoji="1" lang="en-US" altLang="ja-JP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O.</a:t>
            </a:r>
            <a:r>
              <a:rPr kumimoji="1" lang="en-US" altLang="ja-JP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S.</a:t>
            </a: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FF3B0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</a:t>
            </a:r>
            <a:endParaRPr kumimoji="1" lang="en-US" altLang="ja-JP" sz="2800" b="1" i="0" u="none" strike="noStrike" kern="1200" cap="none" spc="0" normalizeH="0" baseline="0" noProof="0" dirty="0">
              <a:ln w="19050" cmpd="sng">
                <a:noFill/>
              </a:ln>
              <a:solidFill>
                <a:srgbClr val="FF3B05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582808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endParaRPr kumimoji="1" lang="en-US" altLang="ja-JP" sz="4800" b="0" i="0" u="none" strike="noStrike" kern="1200" cap="none" spc="0" normalizeH="0" baseline="0" noProof="0" dirty="0">
              <a:ln w="19050" cmpd="sng">
                <a:noFill/>
              </a:ln>
              <a:solidFill>
                <a:srgbClr val="582808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40947" y="5975382"/>
            <a:ext cx="7224107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このメニューは、大阪府が定める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野菜・油・塩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の基準を満たす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「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メニュー」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に承認されています。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3430222" y="4955879"/>
            <a:ext cx="2161368" cy="736100"/>
          </a:xfrm>
          <a:prstGeom prst="roundRect">
            <a:avLst>
              <a:gd name="adj" fmla="val 6743"/>
            </a:avLst>
          </a:prstGeom>
          <a:solidFill>
            <a:srgbClr val="005C2A"/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メニュー１食あたりの</a:t>
            </a:r>
            <a:endParaRPr kumimoji="1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野菜量　</a:t>
            </a:r>
            <a:r>
              <a:rPr kumimoji="1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246 g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825766" y="4639064"/>
            <a:ext cx="2485800" cy="1317943"/>
            <a:chOff x="5950761" y="3441441"/>
            <a:chExt cx="2516685" cy="136603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005" y="3441441"/>
              <a:ext cx="1637580" cy="994237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950761" y="4468925"/>
              <a:ext cx="2516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１日の目標量 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350g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以上</a:t>
              </a:r>
            </a:p>
          </p:txBody>
        </p:sp>
      </p:grpSp>
      <p:sp>
        <p:nvSpPr>
          <p:cNvPr id="17" name="AutoShape 2" descr="フキダシ（楕円・雲）のイラスト【線画＋塗り】"/>
          <p:cNvSpPr>
            <a:spLocks noChangeAspect="1" noChangeArrowheads="1"/>
          </p:cNvSpPr>
          <p:nvPr/>
        </p:nvSpPr>
        <p:spPr bwMode="auto">
          <a:xfrm>
            <a:off x="1328738" y="620713"/>
            <a:ext cx="1501968" cy="15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363897" y="56425"/>
            <a:ext cx="105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B05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ボ　ス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81" y="270249"/>
            <a:ext cx="1433585" cy="1433585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C8511D1-9373-4479-BCE6-528E98D4C4A6}"/>
              </a:ext>
            </a:extLst>
          </p:cNvPr>
          <p:cNvSpPr/>
          <p:nvPr/>
        </p:nvSpPr>
        <p:spPr>
          <a:xfrm>
            <a:off x="2617552" y="851377"/>
            <a:ext cx="62183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旬の野菜たっぷり酢豚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C2B1C16A-23A7-4477-8F8C-DA57071BC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6" y="1836859"/>
            <a:ext cx="3854466" cy="2636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F42019D-5351-43E9-85DE-E179E9001996}"/>
              </a:ext>
            </a:extLst>
          </p:cNvPr>
          <p:cNvSpPr txBox="1"/>
          <p:nvPr/>
        </p:nvSpPr>
        <p:spPr>
          <a:xfrm>
            <a:off x="4588594" y="2141725"/>
            <a:ext cx="5165197" cy="1703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農家の方が無農薬の新鮮な</a:t>
            </a:r>
            <a:endParaRPr kumimoji="0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お野菜とフルーツを届けて下さるので</a:t>
            </a:r>
            <a:endParaRPr kumimoji="0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旬のお野菜を安心して食べて頂けます。</a:t>
            </a:r>
            <a:endParaRPr kumimoji="0" lang="en-US" altLang="ja-JP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食材や提供時の器は変更する場合があります。写真は一例です。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805AECB-D284-4F91-823F-8D73E8E51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761" y="4137472"/>
            <a:ext cx="2796540" cy="17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9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E7B8FA-EC53-4FBD-A442-DBCBC0ADB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34440"/>
            <a:ext cx="883920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4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4D34C6-CFCB-400D-A110-8A555D6B1457}"/>
              </a:ext>
            </a:extLst>
          </p:cNvPr>
          <p:cNvSpPr/>
          <p:nvPr/>
        </p:nvSpPr>
        <p:spPr>
          <a:xfrm>
            <a:off x="0" y="554515"/>
            <a:ext cx="9906000" cy="17314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4F10478-6E1D-4813-A495-921A6A415488}"/>
              </a:ext>
            </a:extLst>
          </p:cNvPr>
          <p:cNvSpPr txBox="1"/>
          <p:nvPr/>
        </p:nvSpPr>
        <p:spPr>
          <a:xfrm>
            <a:off x="473438" y="1004758"/>
            <a:ext cx="100656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dirty="0">
                <a:solidFill>
                  <a:schemeClr val="bg1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プレ</a:t>
            </a:r>
            <a:r>
              <a:rPr kumimoji="0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" panose="020B0604030504040204" pitchFamily="50" charset="-128"/>
                <a:ea typeface="Meiryo" panose="020B0604030504040204" pitchFamily="50" charset="-128"/>
                <a:cs typeface="+mn-cs"/>
              </a:rPr>
              <a:t>V.O.S.</a:t>
            </a:r>
            <a:r>
              <a:rPr kumimoji="0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" panose="020B0604030504040204" pitchFamily="50" charset="-128"/>
                <a:ea typeface="Meiryo" panose="020B0604030504040204" pitchFamily="50" charset="-128"/>
                <a:cs typeface="+mn-cs"/>
              </a:rPr>
              <a:t>  野菜たっぷり</a:t>
            </a:r>
            <a:r>
              <a:rPr lang="ja-JP" altLang="en-US" sz="4800" b="1" dirty="0">
                <a:solidFill>
                  <a:schemeClr val="bg1"/>
                </a:solidFill>
                <a:latin typeface="Meiryo" panose="020B0604030504040204" pitchFamily="50" charset="-128"/>
                <a:ea typeface="Meiryo" panose="020B0604030504040204" pitchFamily="50" charset="-128"/>
              </a:rPr>
              <a:t>（</a:t>
            </a:r>
            <a:r>
              <a:rPr kumimoji="0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" panose="020B0604030504040204" pitchFamily="50" charset="-128"/>
                <a:ea typeface="Meiryo" panose="020B0604030504040204" pitchFamily="50" charset="-128"/>
                <a:cs typeface="+mn-cs"/>
              </a:rPr>
              <a:t>V</a:t>
            </a:r>
            <a:r>
              <a:rPr kumimoji="0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" panose="020B0604030504040204" pitchFamily="50" charset="-128"/>
                <a:ea typeface="Meiryo" panose="020B0604030504040204" pitchFamily="50" charset="-128"/>
                <a:cs typeface="+mn-cs"/>
              </a:rPr>
              <a:t>）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04CFC0-A2C4-47B6-B626-EBF64822B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1" y="2688356"/>
            <a:ext cx="3781621" cy="353282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F41992-3531-4B6A-BE40-D0BB8829F113}"/>
              </a:ext>
            </a:extLst>
          </p:cNvPr>
          <p:cNvSpPr txBox="1"/>
          <p:nvPr/>
        </p:nvSpPr>
        <p:spPr>
          <a:xfrm>
            <a:off x="6975231" y="6259258"/>
            <a:ext cx="2461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ロゴマーク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20DA296-1FFE-442D-85BE-0937B1F6DE94}"/>
              </a:ext>
            </a:extLst>
          </p:cNvPr>
          <p:cNvGrpSpPr/>
          <p:nvPr/>
        </p:nvGrpSpPr>
        <p:grpSpPr>
          <a:xfrm>
            <a:off x="527389" y="3891793"/>
            <a:ext cx="4978853" cy="781767"/>
            <a:chOff x="612767" y="3502179"/>
            <a:chExt cx="4978853" cy="781767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ADF98C2C-7C15-48D0-B62A-05DAEFBF414C}"/>
                </a:ext>
              </a:extLst>
            </p:cNvPr>
            <p:cNvSpPr/>
            <p:nvPr/>
          </p:nvSpPr>
          <p:spPr>
            <a:xfrm>
              <a:off x="612767" y="3502179"/>
              <a:ext cx="4506032" cy="738925"/>
            </a:xfrm>
            <a:prstGeom prst="roundRect">
              <a:avLst/>
            </a:prstGeom>
            <a:noFill/>
            <a:ln w="38100" cap="flat" cmpd="sng" algn="ctr">
              <a:solidFill>
                <a:srgbClr val="92D050"/>
              </a:solidFill>
              <a:prstDash val="sysDot"/>
              <a:miter lim="800000"/>
            </a:ln>
            <a:effectLst/>
          </p:spPr>
          <p:txBody>
            <a:bodyPr rtlCol="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1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テキスト ボックス 163">
              <a:extLst>
                <a:ext uri="{FF2B5EF4-FFF2-40B4-BE49-F238E27FC236}">
                  <a16:creationId xmlns:a16="http://schemas.microsoft.com/office/drawing/2014/main" id="{8054D55C-E3C1-472A-A80E-5E0117BAEB03}"/>
                </a:ext>
              </a:extLst>
            </p:cNvPr>
            <p:cNvSpPr txBox="1"/>
            <p:nvPr/>
          </p:nvSpPr>
          <p:spPr>
            <a:xfrm>
              <a:off x="2351374" y="3580859"/>
              <a:ext cx="3240246" cy="70308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2000"/>
                </a:lnSpc>
                <a:defRPr/>
              </a:pPr>
              <a:r>
                <a:rPr kumimoji="1" lang="ja-JP" altLang="en-US" sz="1200" kern="0" dirty="0">
                  <a:solidFill>
                    <a:srgbClr val="EEECE1">
                      <a:lumMod val="10000"/>
                    </a:srgbClr>
                  </a:solidFill>
                  <a:latin typeface="游ゴシック Medium" panose="020B0500000000000000" pitchFamily="50" charset="-128"/>
                  <a:ea typeface="游ゴシック Medium" panose="020B0500000000000000" pitchFamily="50" charset="-128"/>
                  <a:cs typeface="メイリオ" panose="020B0604030504040204" pitchFamily="50" charset="-128"/>
                </a:rPr>
                <a:t>　　　</a:t>
              </a: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野菜　</a:t>
              </a:r>
              <a:r>
                <a:rPr kumimoji="1" lang="en-US" altLang="ja-JP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120</a:t>
              </a: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ｇ以上</a:t>
              </a:r>
              <a:endParaRPr kumimoji="1" lang="en-US" altLang="ja-JP" sz="1400" kern="0" dirty="0">
                <a:solidFill>
                  <a:srgbClr val="EEECE1">
                    <a:lumMod val="10000"/>
                  </a:srgb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endParaRPr>
            </a:p>
            <a:p>
              <a:pPr defTabSz="914400">
                <a:lnSpc>
                  <a:spcPts val="2000"/>
                </a:lnSpc>
                <a:defRPr/>
              </a:pPr>
              <a:r>
                <a:rPr kumimoji="1" lang="ja-JP" altLang="en-US" kern="0" dirty="0">
                  <a:solidFill>
                    <a:srgbClr val="EEECE1">
                      <a:lumMod val="10000"/>
                    </a:srgb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  <a:cs typeface="メイリオ" panose="020B0604030504040204" pitchFamily="50" charset="-128"/>
                </a:rPr>
                <a:t>きのこ・海藻を含む。いもは含まない。</a:t>
              </a:r>
            </a:p>
          </p:txBody>
        </p:sp>
        <p:sp>
          <p:nvSpPr>
            <p:cNvPr id="11" name="テキスト ボックス 162">
              <a:extLst>
                <a:ext uri="{FF2B5EF4-FFF2-40B4-BE49-F238E27FC236}">
                  <a16:creationId xmlns:a16="http://schemas.microsoft.com/office/drawing/2014/main" id="{EF032118-27E5-4EEC-8734-BE4230CEF3B8}"/>
                </a:ext>
              </a:extLst>
            </p:cNvPr>
            <p:cNvSpPr txBox="1"/>
            <p:nvPr/>
          </p:nvSpPr>
          <p:spPr>
            <a:xfrm>
              <a:off x="774130" y="3652734"/>
              <a:ext cx="1988317" cy="4696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1700"/>
                </a:lnSpc>
                <a:defRPr/>
              </a:pPr>
              <a:r>
                <a:rPr kumimoji="1" lang="en-US" altLang="ja-JP" sz="2800" b="1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V</a:t>
              </a:r>
              <a:r>
                <a:rPr kumimoji="1" lang="en-US" altLang="ja-JP" sz="2000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egetable</a:t>
              </a:r>
            </a:p>
            <a:p>
              <a:pPr defTabSz="914400">
                <a:lnSpc>
                  <a:spcPts val="1700"/>
                </a:lnSpc>
                <a:defRPr/>
              </a:pPr>
              <a:r>
                <a:rPr kumimoji="1" lang="ja-JP" altLang="en-US" sz="1400" kern="0" dirty="0">
                  <a:solidFill>
                    <a:srgbClr val="EEECE1">
                      <a:lumMod val="10000"/>
                    </a:srgbClr>
                  </a:solidFill>
                  <a:ea typeface="ＭＳ Ｐゴシック" panose="020B0600070205080204" pitchFamily="50" charset="-128"/>
                </a:rPr>
                <a:t>野菜たっぷり</a:t>
              </a:r>
            </a:p>
          </p:txBody>
        </p:sp>
      </p:grpSp>
      <p:sp>
        <p:nvSpPr>
          <p:cNvPr id="12" name="タイトル 1">
            <a:extLst>
              <a:ext uri="{FF2B5EF4-FFF2-40B4-BE49-F238E27FC236}">
                <a16:creationId xmlns:a16="http://schemas.microsoft.com/office/drawing/2014/main" id="{4D5B3CA2-2846-4A60-BE97-6008EE714B50}"/>
              </a:ext>
            </a:extLst>
          </p:cNvPr>
          <p:cNvSpPr txBox="1">
            <a:spLocks/>
          </p:cNvSpPr>
          <p:nvPr/>
        </p:nvSpPr>
        <p:spPr>
          <a:xfrm>
            <a:off x="369123" y="3241156"/>
            <a:ext cx="3171821" cy="400783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+mj-cs"/>
              </a:rPr>
              <a:t>食あたりの基準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598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CB5D950-8A15-4B20-BDCE-5746C3266CF8}"/>
              </a:ext>
            </a:extLst>
          </p:cNvPr>
          <p:cNvSpPr/>
          <p:nvPr/>
        </p:nvSpPr>
        <p:spPr>
          <a:xfrm>
            <a:off x="2555692" y="969424"/>
            <a:ext cx="7075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DA9ED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ありがとう♥ランチセット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0F25F2-AF9A-4931-B7D0-C1281F85A192}"/>
              </a:ext>
            </a:extLst>
          </p:cNvPr>
          <p:cNvSpPr/>
          <p:nvPr/>
        </p:nvSpPr>
        <p:spPr>
          <a:xfrm>
            <a:off x="4470684" y="1978730"/>
            <a:ext cx="5104262" cy="2088382"/>
          </a:xfrm>
          <a:prstGeom prst="rect">
            <a:avLst/>
          </a:prstGeom>
          <a:solidFill>
            <a:schemeClr val="bg2">
              <a:alpha val="90000"/>
            </a:schemeClr>
          </a:solidFill>
          <a:ln w="28575">
            <a:solidFill>
              <a:srgbClr val="005C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274108E-74CB-43A8-B15F-6AF38D4A242B}"/>
              </a:ext>
            </a:extLst>
          </p:cNvPr>
          <p:cNvSpPr/>
          <p:nvPr/>
        </p:nvSpPr>
        <p:spPr>
          <a:xfrm>
            <a:off x="5371344" y="2422349"/>
            <a:ext cx="2811439" cy="113946"/>
          </a:xfrm>
          <a:prstGeom prst="rect">
            <a:avLst/>
          </a:prstGeom>
          <a:solidFill>
            <a:srgbClr val="FDA9ED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026" name="Picture 2" descr="前方後円墳のイラスト">
            <a:extLst>
              <a:ext uri="{FF2B5EF4-FFF2-40B4-BE49-F238E27FC236}">
                <a16:creationId xmlns:a16="http://schemas.microsoft.com/office/drawing/2014/main" id="{1FE31CAE-EC40-40F0-B94B-23FD70A0D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381" y="2834093"/>
            <a:ext cx="1367997" cy="123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4565576" y="2051147"/>
            <a:ext cx="4736910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献立は「ま・ご・は・や・さ・し・い」を基本に、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四季折々の自家農園の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野菜</a:t>
            </a: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を取り入れています。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羽曳野の古墳を模った食材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をぜひ探してみてください。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9205247-0246-44E5-8674-D9A6BE63AA11}"/>
              </a:ext>
            </a:extLst>
          </p:cNvPr>
          <p:cNvSpPr/>
          <p:nvPr/>
        </p:nvSpPr>
        <p:spPr>
          <a:xfrm>
            <a:off x="0" y="5736115"/>
            <a:ext cx="9906000" cy="11218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173164" y="5000015"/>
            <a:ext cx="7559675" cy="956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08520" y="209795"/>
            <a:ext cx="7559675" cy="637100"/>
          </a:xfrm>
          <a:prstGeom prst="rect">
            <a:avLst/>
          </a:prstGeom>
          <a:noFill/>
          <a:ln>
            <a:noFill/>
          </a:ln>
        </p:spPr>
        <p:txBody>
          <a:bodyPr wrap="square" lIns="99569" tIns="49785" rIns="99569" bIns="497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おいしい！ヘルシー！</a:t>
            </a: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プレ</a:t>
            </a:r>
            <a:r>
              <a:rPr kumimoji="1" lang="en-US" altLang="ja-JP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6885" y="5838706"/>
            <a:ext cx="7332230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このメニューは、大阪府が定める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野菜たっぷり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の基準を満たす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「プレ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」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に承認されています。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901275" y="4589097"/>
            <a:ext cx="2161368" cy="736100"/>
          </a:xfrm>
          <a:prstGeom prst="roundRect">
            <a:avLst>
              <a:gd name="adj" fmla="val 6743"/>
            </a:avLst>
          </a:prstGeom>
          <a:solidFill>
            <a:srgbClr val="005C2A"/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メニュー１食あたりの</a:t>
            </a:r>
            <a:endParaRPr kumimoji="1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野菜量　</a:t>
            </a:r>
            <a:r>
              <a:rPr kumimoji="1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218 g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6" y="373895"/>
            <a:ext cx="1675406" cy="1565181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062643" y="4273789"/>
            <a:ext cx="2516685" cy="1366716"/>
            <a:chOff x="5950761" y="3440763"/>
            <a:chExt cx="2516685" cy="136671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005" y="3440763"/>
              <a:ext cx="1670196" cy="994915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950761" y="4468925"/>
              <a:ext cx="2516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１日の目標量 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350g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以上</a:t>
              </a:r>
            </a:p>
          </p:txBody>
        </p:sp>
      </p:grpSp>
      <p:sp>
        <p:nvSpPr>
          <p:cNvPr id="17" name="AutoShape 2" descr="フキダシ（楕円・雲）のイラスト【線画＋塗り】"/>
          <p:cNvSpPr>
            <a:spLocks noChangeAspect="1" noChangeArrowheads="1"/>
          </p:cNvSpPr>
          <p:nvPr/>
        </p:nvSpPr>
        <p:spPr bwMode="auto">
          <a:xfrm>
            <a:off x="1328738" y="620713"/>
            <a:ext cx="1501968" cy="15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03587" y="66238"/>
            <a:ext cx="105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ボ　ス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508D38-A259-4169-8171-8F9D7A26DACA}"/>
              </a:ext>
            </a:extLst>
          </p:cNvPr>
          <p:cNvSpPr/>
          <p:nvPr/>
        </p:nvSpPr>
        <p:spPr>
          <a:xfrm>
            <a:off x="4950083" y="1963919"/>
            <a:ext cx="4463955" cy="2088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49EE63-5759-4BAF-95EA-0701F576602D}"/>
              </a:ext>
            </a:extLst>
          </p:cNvPr>
          <p:cNvSpPr/>
          <p:nvPr/>
        </p:nvSpPr>
        <p:spPr>
          <a:xfrm>
            <a:off x="2555692" y="976590"/>
            <a:ext cx="70752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1" i="0" u="none" strike="noStrike" kern="1200" cap="none" spc="0" normalizeH="0" baseline="0" noProof="0" dirty="0">
                <a:ln w="22225">
                  <a:solidFill>
                    <a:srgbClr val="E7E6E6">
                      <a:lumMod val="50000"/>
                    </a:srgbClr>
                  </a:solidFill>
                  <a:prstDash val="solid"/>
                </a:ln>
                <a:noFill/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ありがとう♥ランチセット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C5D7D62B-75E4-44D4-B94A-D3F0FA80D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04" y="2066445"/>
            <a:ext cx="3942855" cy="34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2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3C14FC-CB71-48CA-AFD0-18D45AE7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15440"/>
            <a:ext cx="88392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0F25F2-AF9A-4931-B7D0-C1281F85A192}"/>
              </a:ext>
            </a:extLst>
          </p:cNvPr>
          <p:cNvSpPr/>
          <p:nvPr/>
        </p:nvSpPr>
        <p:spPr>
          <a:xfrm>
            <a:off x="5063319" y="2129851"/>
            <a:ext cx="4353636" cy="1969172"/>
          </a:xfrm>
          <a:prstGeom prst="rect">
            <a:avLst/>
          </a:prstGeom>
          <a:solidFill>
            <a:srgbClr val="FFF89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9205247-0246-44E5-8674-D9A6BE63AA11}"/>
              </a:ext>
            </a:extLst>
          </p:cNvPr>
          <p:cNvSpPr/>
          <p:nvPr/>
        </p:nvSpPr>
        <p:spPr>
          <a:xfrm>
            <a:off x="0" y="5736115"/>
            <a:ext cx="9906000" cy="112188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173164" y="5000015"/>
            <a:ext cx="7559675" cy="956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65399" y="122131"/>
            <a:ext cx="7559675" cy="1870258"/>
          </a:xfrm>
          <a:prstGeom prst="rect">
            <a:avLst/>
          </a:prstGeom>
          <a:noFill/>
          <a:ln>
            <a:noFill/>
          </a:ln>
        </p:spPr>
        <p:txBody>
          <a:bodyPr wrap="square" lIns="99569" tIns="49785" rIns="99569" bIns="497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おいしい！ヘルシー！</a:t>
            </a:r>
            <a:r>
              <a:rPr kumimoji="1" lang="ja-JP" altLang="en-US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プレ</a:t>
            </a:r>
            <a:r>
              <a:rPr kumimoji="1" lang="en-US" altLang="ja-JP" sz="28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道明寺粉とオートミールの</a:t>
            </a:r>
            <a:endParaRPr kumimoji="1" lang="en-US" altLang="ja-JP" sz="3400" b="1" i="0" u="none" strike="noStrike" kern="1200" cap="none" spc="0" normalizeH="0" baseline="0" noProof="0" dirty="0">
              <a:ln w="19050" cmpd="sng">
                <a:noFill/>
              </a:ln>
              <a:solidFill>
                <a:srgbClr val="ED7D31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400" b="1" i="0" u="none" strike="noStrike" kern="1200" cap="none" spc="0" normalizeH="0" baseline="0" noProof="0" dirty="0">
                <a:ln w="19050" cmpd="sng"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もっちり３色おにぎりのヘルシーランチ</a:t>
            </a:r>
            <a:endParaRPr kumimoji="1" lang="en-US" altLang="ja-JP" sz="3400" b="1" i="0" u="none" strike="noStrike" kern="1200" cap="none" spc="0" normalizeH="0" baseline="0" noProof="0" dirty="0">
              <a:ln w="19050" cmpd="sng">
                <a:noFill/>
              </a:ln>
              <a:solidFill>
                <a:srgbClr val="ED7D31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86885" y="5838706"/>
            <a:ext cx="7332230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このメニューは、大阪府が定める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野菜たっぷり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の基準を満たす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「プレ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V.O.S.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」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に承認されています。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4901275" y="4589097"/>
            <a:ext cx="2161368" cy="736100"/>
          </a:xfrm>
          <a:prstGeom prst="roundRect">
            <a:avLst>
              <a:gd name="adj" fmla="val 6743"/>
            </a:avLst>
          </a:prstGeom>
          <a:solidFill>
            <a:srgbClr val="005C2A"/>
          </a:solidFill>
          <a:ln w="25400" cap="flat" cmpd="sng" algn="ctr">
            <a:noFill/>
            <a:prstDash val="solid"/>
          </a:ln>
          <a:effectLst/>
        </p:spPr>
        <p:txBody>
          <a:bodyPr lIns="36000" rIns="36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メニュー１食あたりの</a:t>
            </a:r>
            <a:endParaRPr kumimoji="1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野菜量　</a:t>
            </a:r>
            <a:r>
              <a:rPr kumimoji="1" lang="en-US" altLang="ja-JP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157 g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26" y="373895"/>
            <a:ext cx="1675406" cy="1565181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7062643" y="4273789"/>
            <a:ext cx="2516685" cy="1366716"/>
            <a:chOff x="5950761" y="3440763"/>
            <a:chExt cx="2516685" cy="136671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005" y="3440763"/>
              <a:ext cx="1670196" cy="994915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950761" y="4468925"/>
              <a:ext cx="25166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１日の目標量 </a:t>
              </a:r>
              <a:r>
                <a:rPr kumimoji="1" lang="en-US" altLang="ja-JP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350g</a:t>
              </a: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以上</a:t>
              </a:r>
            </a:p>
          </p:txBody>
        </p:sp>
      </p:grpSp>
      <p:sp>
        <p:nvSpPr>
          <p:cNvPr id="17" name="AutoShape 2" descr="フキダシ（楕円・雲）のイラスト【線画＋塗り】"/>
          <p:cNvSpPr>
            <a:spLocks noChangeAspect="1" noChangeArrowheads="1"/>
          </p:cNvSpPr>
          <p:nvPr/>
        </p:nvSpPr>
        <p:spPr bwMode="auto">
          <a:xfrm>
            <a:off x="1328738" y="620713"/>
            <a:ext cx="1501968" cy="150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55351" y="-215"/>
            <a:ext cx="105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5C2A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ボ　ス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24165" y="2215768"/>
            <a:ext cx="43200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道明寺粉とオートミールで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もっちりとした食べ応えのある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おにぎりで満足感のあるランチです。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スープも具だくさんで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rPr>
              <a:t>ヘルシーでもしっかり満腹します。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6FF1588-D810-41EC-818C-2DC825EA9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49" y="2327265"/>
            <a:ext cx="4045141" cy="313392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508D38-A259-4169-8171-8F9D7A26DACA}"/>
              </a:ext>
            </a:extLst>
          </p:cNvPr>
          <p:cNvSpPr/>
          <p:nvPr/>
        </p:nvSpPr>
        <p:spPr>
          <a:xfrm>
            <a:off x="4953000" y="2074054"/>
            <a:ext cx="4463955" cy="20883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742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TM03457444[[fn=基礎]]</Template>
  <TotalTime>0</TotalTime>
  <Words>531</Words>
  <Application>Microsoft Office PowerPoint</Application>
  <PresentationFormat>A4 210 x 297 mm</PresentationFormat>
  <Paragraphs>92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1" baseType="lpstr">
      <vt:lpstr>BIZ UDPゴシック</vt:lpstr>
      <vt:lpstr>HGP創英角ｺﾞｼｯｸUB</vt:lpstr>
      <vt:lpstr>Meiryo UI</vt:lpstr>
      <vt:lpstr>UD デジタル 教科書体 NK-R</vt:lpstr>
      <vt:lpstr>メイリオ</vt:lpstr>
      <vt:lpstr>メイリオ</vt:lpstr>
      <vt:lpstr>游ゴシック Medium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2023-08-21T05:57:10Z</dcterms:created>
  <dcterms:modified xsi:type="dcterms:W3CDTF">2024-03-27T06:04:27Z</dcterms:modified>
</cp:coreProperties>
</file>