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6" r:id="rId5"/>
    <p:sldId id="257" r:id="rId6"/>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132" autoAdjust="0"/>
    <p:restoredTop sz="97288" autoAdjust="0"/>
  </p:normalViewPr>
  <p:slideViewPr>
    <p:cSldViewPr snapToGrid="0">
      <p:cViewPr>
        <p:scale>
          <a:sx n="150" d="100"/>
          <a:sy n="150" d="100"/>
        </p:scale>
        <p:origin x="420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8A585FC2-8735-4B86-A839-2291FB02421F}" type="datetimeFigureOut">
              <a:rPr kumimoji="1" lang="ja-JP" altLang="en-US" smtClean="0"/>
              <a:t>2020/2/4</a:t>
            </a:fld>
            <a:endParaRPr kumimoji="1" lang="ja-JP" altLang="en-US"/>
          </a:p>
        </p:txBody>
      </p:sp>
      <p:sp>
        <p:nvSpPr>
          <p:cNvPr id="4" name="スライド イメージ プレースホルダー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F69C7D4F-AA94-491A-A6EA-045C8BB32946}" type="slidenum">
              <a:rPr kumimoji="1" lang="ja-JP" altLang="en-US" smtClean="0"/>
              <a:t>‹#›</a:t>
            </a:fld>
            <a:endParaRPr kumimoji="1" lang="ja-JP" altLang="en-US"/>
          </a:p>
        </p:txBody>
      </p:sp>
    </p:spTree>
    <p:extLst>
      <p:ext uri="{BB962C8B-B14F-4D97-AF65-F5344CB8AC3E}">
        <p14:creationId xmlns:p14="http://schemas.microsoft.com/office/powerpoint/2010/main" val="17448114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DD7FCE4-121B-4BBF-81F5-CAA8B91D7AF0}" type="datetimeFigureOut">
              <a:rPr kumimoji="1" lang="ja-JP" altLang="en-US" smtClean="0"/>
              <a:t>2020/2/4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827999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DD7FCE4-121B-4BBF-81F5-CAA8B91D7AF0}" type="datetimeFigureOut">
              <a:rPr kumimoji="1" lang="ja-JP" altLang="en-US" smtClean="0"/>
              <a:t>2020/2/4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927480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DD7FCE4-121B-4BBF-81F5-CAA8B91D7AF0}" type="datetimeFigureOut">
              <a:rPr kumimoji="1" lang="ja-JP" altLang="en-US" smtClean="0"/>
              <a:t>2020/2/4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619150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DD7FCE4-121B-4BBF-81F5-CAA8B91D7AF0}" type="datetimeFigureOut">
              <a:rPr kumimoji="1" lang="ja-JP" altLang="en-US" smtClean="0"/>
              <a:t>2020/2/4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77820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DD7FCE4-121B-4BBF-81F5-CAA8B91D7AF0}" type="datetimeFigureOut">
              <a:rPr kumimoji="1" lang="ja-JP" altLang="en-US" smtClean="0"/>
              <a:t>2020/2/4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810684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DD7FCE4-121B-4BBF-81F5-CAA8B91D7AF0}" type="datetimeFigureOut">
              <a:rPr kumimoji="1" lang="ja-JP" altLang="en-US" smtClean="0"/>
              <a:t>2020/2/4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648832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DD7FCE4-121B-4BBF-81F5-CAA8B91D7AF0}" type="datetimeFigureOut">
              <a:rPr kumimoji="1" lang="ja-JP" altLang="en-US" smtClean="0"/>
              <a:t>2020/2/4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669647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DD7FCE4-121B-4BBF-81F5-CAA8B91D7AF0}" type="datetimeFigureOut">
              <a:rPr kumimoji="1" lang="ja-JP" altLang="en-US" smtClean="0"/>
              <a:t>2020/2/4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1873113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DD7FCE4-121B-4BBF-81F5-CAA8B91D7AF0}" type="datetimeFigureOut">
              <a:rPr kumimoji="1" lang="ja-JP" altLang="en-US" smtClean="0"/>
              <a:t>2020/2/4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195347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DD7FCE4-121B-4BBF-81F5-CAA8B91D7AF0}" type="datetimeFigureOut">
              <a:rPr kumimoji="1" lang="ja-JP" altLang="en-US" smtClean="0"/>
              <a:t>2020/2/4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614195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DD7FCE4-121B-4BBF-81F5-CAA8B91D7AF0}" type="datetimeFigureOut">
              <a:rPr kumimoji="1" lang="ja-JP" altLang="en-US" smtClean="0"/>
              <a:t>2020/2/4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1179554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D7FCE4-121B-4BBF-81F5-CAA8B91D7AF0}" type="datetimeFigureOut">
              <a:rPr kumimoji="1" lang="ja-JP" altLang="en-US" smtClean="0"/>
              <a:t>2020/2/4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168972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823337959"/>
              </p:ext>
            </p:extLst>
          </p:nvPr>
        </p:nvGraphicFramePr>
        <p:xfrm>
          <a:off x="171380" y="437355"/>
          <a:ext cx="11507476" cy="6028733"/>
        </p:xfrm>
        <a:graphic>
          <a:graphicData uri="http://schemas.openxmlformats.org/drawingml/2006/table">
            <a:tbl>
              <a:tblPr firstRow="1" firstCol="1" bandRow="1">
                <a:tableStyleId>{7DF18680-E054-41AD-8BC1-D1AEF772440D}</a:tableStyleId>
              </a:tblPr>
              <a:tblGrid>
                <a:gridCol w="333268">
                  <a:extLst>
                    <a:ext uri="{9D8B030D-6E8A-4147-A177-3AD203B41FA5}">
                      <a16:colId xmlns="" xmlns:a16="http://schemas.microsoft.com/office/drawing/2014/main" val="20000"/>
                    </a:ext>
                  </a:extLst>
                </a:gridCol>
                <a:gridCol w="3248202">
                  <a:extLst>
                    <a:ext uri="{9D8B030D-6E8A-4147-A177-3AD203B41FA5}">
                      <a16:colId xmlns="" xmlns:a16="http://schemas.microsoft.com/office/drawing/2014/main" val="20001"/>
                    </a:ext>
                  </a:extLst>
                </a:gridCol>
                <a:gridCol w="3083378">
                  <a:extLst>
                    <a:ext uri="{9D8B030D-6E8A-4147-A177-3AD203B41FA5}">
                      <a16:colId xmlns="" xmlns:a16="http://schemas.microsoft.com/office/drawing/2014/main" val="20002"/>
                    </a:ext>
                  </a:extLst>
                </a:gridCol>
                <a:gridCol w="1335314">
                  <a:extLst>
                    <a:ext uri="{9D8B030D-6E8A-4147-A177-3AD203B41FA5}">
                      <a16:colId xmlns="" xmlns:a16="http://schemas.microsoft.com/office/drawing/2014/main" val="20003"/>
                    </a:ext>
                  </a:extLst>
                </a:gridCol>
                <a:gridCol w="3507314">
                  <a:extLst>
                    <a:ext uri="{9D8B030D-6E8A-4147-A177-3AD203B41FA5}">
                      <a16:colId xmlns="" xmlns:a16="http://schemas.microsoft.com/office/drawing/2014/main" val="20004"/>
                    </a:ext>
                  </a:extLst>
                </a:gridCol>
              </a:tblGrid>
              <a:tr h="762795">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sz="800" kern="100" dirty="0">
                          <a:effectLst/>
                        </a:rPr>
                        <a:t>中間年（</a:t>
                      </a:r>
                      <a:r>
                        <a:rPr lang="en-US" sz="800" kern="100" dirty="0">
                          <a:effectLst/>
                        </a:rPr>
                        <a:t>2020</a:t>
                      </a:r>
                      <a:r>
                        <a:rPr lang="ja-JP" sz="800" kern="100" dirty="0">
                          <a:effectLst/>
                        </a:rPr>
                        <a:t>年）まで</a:t>
                      </a:r>
                      <a:r>
                        <a:rPr lang="ja-JP" altLang="en-US" sz="800" kern="100" dirty="0">
                          <a:effectLst/>
                        </a:rPr>
                        <a:t>の</a:t>
                      </a:r>
                      <a:r>
                        <a:rPr lang="ja-JP" sz="800" kern="100" dirty="0">
                          <a:effectLst/>
                        </a:rPr>
                        <a:t>取組み</a:t>
                      </a:r>
                    </a:p>
                    <a:p>
                      <a:pPr algn="ctr">
                        <a:spcAft>
                          <a:spcPts val="0"/>
                        </a:spcAft>
                      </a:pPr>
                      <a:r>
                        <a:rPr lang="ja-JP" sz="800" kern="100" dirty="0">
                          <a:effectLst/>
                        </a:rPr>
                        <a:t>（計画より転記）</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gridSpan="2">
                  <a:txBody>
                    <a:bodyPr/>
                    <a:lstStyle/>
                    <a:p>
                      <a:pPr algn="ctr">
                        <a:spcAft>
                          <a:spcPts val="0"/>
                        </a:spcAft>
                      </a:pPr>
                      <a:r>
                        <a:rPr lang="en-US" sz="800" kern="100" dirty="0" smtClean="0">
                          <a:effectLst/>
                        </a:rPr>
                        <a:t>201</a:t>
                      </a:r>
                      <a:r>
                        <a:rPr lang="en-US" altLang="ja-JP" sz="800" kern="100" dirty="0" smtClean="0">
                          <a:effectLst/>
                        </a:rPr>
                        <a:t>9</a:t>
                      </a:r>
                      <a:r>
                        <a:rPr lang="ja-JP" sz="800" kern="100" dirty="0" smtClean="0">
                          <a:effectLst/>
                        </a:rPr>
                        <a:t>年度</a:t>
                      </a:r>
                      <a:r>
                        <a:rPr lang="ja-JP" sz="800" kern="100" dirty="0">
                          <a:effectLst/>
                        </a:rPr>
                        <a:t>の取組内容と結果</a:t>
                      </a:r>
                      <a:r>
                        <a:rPr lang="ja-JP" altLang="en-US" sz="800" kern="100" dirty="0">
                          <a:effectLst/>
                        </a:rPr>
                        <a:t>（予定含む）</a:t>
                      </a:r>
                      <a:endParaRPr lang="ja-JP" sz="800" kern="100" dirty="0">
                        <a:effectLst/>
                      </a:endParaRPr>
                    </a:p>
                    <a:p>
                      <a:pPr algn="ctr">
                        <a:spcAft>
                          <a:spcPts val="0"/>
                        </a:spcAft>
                      </a:pPr>
                      <a:r>
                        <a:rPr lang="ja-JP" sz="800" kern="100" dirty="0">
                          <a:effectLst/>
                        </a:rPr>
                        <a:t>（左記取組み内容を記載）</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altLang="en-US" sz="800" kern="100" dirty="0">
                          <a:effectLst/>
                        </a:rPr>
                        <a:t>次年度以降</a:t>
                      </a:r>
                      <a:r>
                        <a:rPr lang="ja-JP" altLang="en-US" sz="800" kern="100" dirty="0" smtClean="0">
                          <a:effectLst/>
                        </a:rPr>
                        <a:t>の取組み予定</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 xmlns:a16="http://schemas.microsoft.com/office/drawing/2014/main" val="10000"/>
                  </a:ext>
                </a:extLst>
              </a:tr>
              <a:tr h="566738">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altLang="en-US" sz="800" kern="100" dirty="0" smtClean="0">
                          <a:effectLst/>
                        </a:rPr>
                        <a:t>取組み内容</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　　　　着手状況</a:t>
                      </a:r>
                      <a:endParaRPr lang="en-US" altLang="ja-JP" sz="800" kern="100" dirty="0">
                        <a:effectLst/>
                      </a:endParaRPr>
                    </a:p>
                    <a:p>
                      <a:pPr algn="l">
                        <a:spcAft>
                          <a:spcPts val="0"/>
                        </a:spcAft>
                      </a:pPr>
                      <a:r>
                        <a:rPr lang="ja-JP" altLang="en-US" sz="800" kern="100" dirty="0">
                          <a:effectLst/>
                        </a:rPr>
                        <a:t>　（◎：実施</a:t>
                      </a:r>
                      <a:endParaRPr lang="en-US" altLang="ja-JP" sz="800" kern="100" dirty="0">
                        <a:effectLst/>
                      </a:endParaRPr>
                    </a:p>
                    <a:p>
                      <a:pPr algn="l">
                        <a:spcAft>
                          <a:spcPts val="0"/>
                        </a:spcAft>
                      </a:pPr>
                      <a:r>
                        <a:rPr lang="ja-JP" altLang="en-US" sz="800" kern="100" dirty="0">
                          <a:effectLst/>
                        </a:rPr>
                        <a:t>　　○：今年度実施予定</a:t>
                      </a:r>
                      <a:endParaRPr lang="en-US" altLang="ja-JP" sz="800" kern="100" dirty="0">
                        <a:effectLst/>
                      </a:endParaRPr>
                    </a:p>
                    <a:p>
                      <a:pPr algn="l">
                        <a:spcAft>
                          <a:spcPts val="0"/>
                        </a:spcAft>
                      </a:pPr>
                      <a:r>
                        <a:rPr lang="ja-JP" altLang="en-US" sz="800" kern="100" dirty="0">
                          <a:effectLst/>
                        </a:rPr>
                        <a:t>　　△：次年度以降実施予定）</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vMerge="1">
                  <a:txBody>
                    <a:bodyPr/>
                    <a:lstStyle/>
                    <a:p>
                      <a:endParaRPr kumimoji="1" lang="ja-JP" altLang="en-US"/>
                    </a:p>
                  </a:txBody>
                  <a:tcPr/>
                </a:tc>
                <a:extLst>
                  <a:ext uri="{0D108BD9-81ED-4DB2-BD59-A6C34878D82A}">
                    <a16:rowId xmlns="" xmlns:a16="http://schemas.microsoft.com/office/drawing/2014/main" val="10001"/>
                  </a:ext>
                </a:extLst>
              </a:tr>
              <a:tr h="426720">
                <a:tc rowSpan="2">
                  <a:txBody>
                    <a:bodyPr/>
                    <a:lstStyle/>
                    <a:p>
                      <a:pPr algn="ctr">
                        <a:spcAft>
                          <a:spcPts val="0"/>
                        </a:spcAft>
                      </a:pPr>
                      <a:r>
                        <a:rPr lang="ja-JP" altLang="en-US" sz="700" kern="100" dirty="0">
                          <a:effectLst/>
                        </a:rPr>
                        <a:t>地域医療構想</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800" kern="1200" dirty="0" smtClean="0">
                          <a:solidFill>
                            <a:schemeClr val="tx1"/>
                          </a:solidFill>
                          <a:effectLst/>
                          <a:latin typeface="+mn-lt"/>
                          <a:ea typeface="+mn-ea"/>
                          <a:cs typeface="+mn-cs"/>
                        </a:rPr>
                        <a:t>「大阪府北河内保健医療協議会」等において、今後予測される高齢者人口の増加に伴う医療ニーズに合わせ地域で必要となる医療機能を検討します。</a:t>
                      </a:r>
                      <a:endParaRPr lang="ja-JP" altLang="en-US" sz="800" kern="100" dirty="0" smtClean="0">
                        <a:solidFill>
                          <a:schemeClr val="tx1"/>
                        </a:solidFill>
                        <a:effectLst/>
                      </a:endParaRPr>
                    </a:p>
                  </a:txBody>
                  <a:tcPr marL="27807" marR="27807" marT="0" marB="0"/>
                </a:tc>
                <a:tc>
                  <a:txBody>
                    <a:bodyPr/>
                    <a:lstStyle/>
                    <a:p>
                      <a:pPr algn="l">
                        <a:spcAft>
                          <a:spcPts val="0"/>
                        </a:spcAft>
                      </a:pPr>
                      <a:r>
                        <a:rPr lang="ja-JP" altLang="en-US" sz="800" b="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病院連絡会（</a:t>
                      </a:r>
                      <a:r>
                        <a:rPr lang="en-US" altLang="ja-JP" sz="800" b="0" kern="100" dirty="0" smtClean="0">
                          <a:solidFill>
                            <a:schemeClr val="tx1"/>
                          </a:solidFill>
                          <a:effectLst/>
                          <a:latin typeface="ＭＳ Ｐゴシック" panose="020B0600070205080204" pitchFamily="50" charset="-128"/>
                          <a:ea typeface="+mn-ea"/>
                          <a:cs typeface="Times New Roman" panose="02020603050405020304" pitchFamily="18" charset="0"/>
                        </a:rPr>
                        <a:t>8</a:t>
                      </a:r>
                      <a:r>
                        <a:rPr lang="ja-JP" altLang="en-US" sz="800" b="0" kern="100" dirty="0" smtClean="0">
                          <a:solidFill>
                            <a:schemeClr val="tx1"/>
                          </a:solidFill>
                          <a:effectLst/>
                          <a:latin typeface="ＭＳ Ｐゴシック" panose="020B0600070205080204" pitchFamily="50" charset="-128"/>
                          <a:ea typeface="+mn-ea"/>
                          <a:cs typeface="Times New Roman" panose="02020603050405020304" pitchFamily="18" charset="0"/>
                        </a:rPr>
                        <a:t>月</a:t>
                      </a:r>
                      <a:r>
                        <a:rPr lang="en-US" altLang="ja-JP" sz="800" b="0" kern="100" dirty="0" smtClean="0">
                          <a:solidFill>
                            <a:schemeClr val="tx1"/>
                          </a:solidFill>
                          <a:effectLst/>
                          <a:latin typeface="ＭＳ Ｐゴシック" panose="020B0600070205080204" pitchFamily="50" charset="-128"/>
                          <a:ea typeface="+mn-ea"/>
                          <a:cs typeface="Times New Roman" panose="02020603050405020304" pitchFamily="18" charset="0"/>
                        </a:rPr>
                        <a:t>21</a:t>
                      </a:r>
                      <a:r>
                        <a:rPr lang="ja-JP" altLang="en-US" sz="800" b="0" kern="100" dirty="0" smtClean="0">
                          <a:solidFill>
                            <a:schemeClr val="tx1"/>
                          </a:solidFill>
                          <a:effectLst/>
                          <a:latin typeface="ＭＳ Ｐゴシック" panose="020B0600070205080204" pitchFamily="50" charset="-128"/>
                          <a:ea typeface="+mn-ea"/>
                          <a:cs typeface="Times New Roman" panose="02020603050405020304" pitchFamily="18" charset="0"/>
                        </a:rPr>
                        <a:t>日、</a:t>
                      </a:r>
                      <a:r>
                        <a:rPr lang="en-US" altLang="ja-JP" sz="800" b="0" kern="100" dirty="0" smtClean="0">
                          <a:solidFill>
                            <a:schemeClr val="tx1"/>
                          </a:solidFill>
                          <a:effectLst/>
                          <a:latin typeface="ＭＳ Ｐゴシック" panose="020B0600070205080204" pitchFamily="50" charset="-128"/>
                          <a:ea typeface="+mn-ea"/>
                          <a:cs typeface="Times New Roman" panose="02020603050405020304" pitchFamily="18" charset="0"/>
                        </a:rPr>
                        <a:t>12</a:t>
                      </a:r>
                      <a:r>
                        <a:rPr lang="ja-JP" altLang="en-US" sz="800" b="0" kern="100" dirty="0" smtClean="0">
                          <a:solidFill>
                            <a:schemeClr val="tx1"/>
                          </a:solidFill>
                          <a:effectLst/>
                          <a:latin typeface="ＭＳ Ｐゴシック" panose="020B0600070205080204" pitchFamily="50" charset="-128"/>
                          <a:ea typeface="+mn-ea"/>
                          <a:cs typeface="Times New Roman" panose="02020603050405020304" pitchFamily="18" charset="0"/>
                        </a:rPr>
                        <a:t>月</a:t>
                      </a:r>
                      <a:r>
                        <a:rPr lang="en-US" altLang="ja-JP" sz="800" b="0" kern="100" dirty="0" smtClean="0">
                          <a:solidFill>
                            <a:schemeClr val="tx1"/>
                          </a:solidFill>
                          <a:effectLst/>
                          <a:latin typeface="ＭＳ Ｐゴシック" panose="020B0600070205080204" pitchFamily="50" charset="-128"/>
                          <a:ea typeface="+mn-ea"/>
                          <a:cs typeface="Times New Roman" panose="02020603050405020304" pitchFamily="18" charset="0"/>
                        </a:rPr>
                        <a:t>20</a:t>
                      </a:r>
                      <a:r>
                        <a:rPr lang="ja-JP" altLang="en-US" sz="800" b="0" kern="100" dirty="0" smtClean="0">
                          <a:solidFill>
                            <a:schemeClr val="tx1"/>
                          </a:solidFill>
                          <a:effectLst/>
                          <a:latin typeface="ＭＳ Ｐゴシック" panose="020B0600070205080204" pitchFamily="50" charset="-128"/>
                          <a:ea typeface="+mn-ea"/>
                          <a:cs typeface="Times New Roman" panose="02020603050405020304" pitchFamily="18" charset="0"/>
                        </a:rPr>
                        <a:t>日）で</a:t>
                      </a:r>
                      <a:r>
                        <a:rPr lang="ja-JP" altLang="en-US" sz="800" b="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の意見を踏まえ、大阪府北河内医療・病床懇話会（</a:t>
                      </a:r>
                      <a:r>
                        <a:rPr lang="en-US" altLang="ja-JP" sz="800" b="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8</a:t>
                      </a:r>
                      <a:r>
                        <a:rPr lang="ja-JP" altLang="en-US" sz="800" b="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月</a:t>
                      </a:r>
                      <a:r>
                        <a:rPr lang="en-US" altLang="ja-JP" sz="800" b="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21</a:t>
                      </a:r>
                      <a:r>
                        <a:rPr lang="ja-JP" altLang="en-US" sz="800" b="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日、</a:t>
                      </a:r>
                      <a:r>
                        <a:rPr lang="en-US" altLang="ja-JP" sz="800" b="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1</a:t>
                      </a:r>
                      <a:r>
                        <a:rPr lang="ja-JP" altLang="en-US" sz="800" b="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月</a:t>
                      </a:r>
                      <a:r>
                        <a:rPr lang="en-US" altLang="ja-JP" sz="800" b="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29</a:t>
                      </a:r>
                      <a:r>
                        <a:rPr lang="ja-JP" altLang="en-US" sz="800" b="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日）、大阪府北河内保健医療協議会</a:t>
                      </a:r>
                      <a:r>
                        <a:rPr lang="en-US" altLang="ja-JP" sz="800" b="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a:t>
                      </a:r>
                      <a:r>
                        <a:rPr lang="ja-JP" altLang="en-US" sz="800" b="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月</a:t>
                      </a:r>
                      <a:r>
                        <a:rPr lang="en-US" altLang="ja-JP" sz="800" b="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19</a:t>
                      </a:r>
                      <a:r>
                        <a:rPr lang="ja-JP" altLang="en-US" sz="800" b="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日予定）において、圏域の医療体制や医師の確保等の現状・課題を共有し、地域で必要な病床・医療機能、連携方策を検討します。</a:t>
                      </a:r>
                      <a:endParaRPr lang="en-US" altLang="ja-JP" sz="800" b="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l">
                        <a:spcAft>
                          <a:spcPts val="0"/>
                        </a:spcAft>
                      </a:pPr>
                      <a:endParaRPr lang="ja-JP" sz="8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病院連絡会等を継続して開催し、地域で必要な医療機能、連携方策について検討します。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 xmlns:a16="http://schemas.microsoft.com/office/drawing/2014/main" val="10002"/>
                  </a:ext>
                </a:extLst>
              </a:tr>
              <a:tr h="426720">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800" kern="1200" dirty="0" smtClean="0">
                          <a:solidFill>
                            <a:schemeClr val="tx1"/>
                          </a:solidFill>
                          <a:effectLst/>
                          <a:latin typeface="+mn-lt"/>
                          <a:ea typeface="+mn-ea"/>
                          <a:cs typeface="+mn-cs"/>
                        </a:rPr>
                        <a:t>医療体制の充実に向け、公的病院・民間病院等各医療機関の担う医療機能を踏まえ圏域の状況に即した病床機能分化・連携推進を図ります。</a:t>
                      </a:r>
                      <a:endParaRPr lang="ja-JP" altLang="en-US" sz="800" b="0"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l">
                        <a:spcAft>
                          <a:spcPts val="0"/>
                        </a:spcAft>
                      </a:pPr>
                      <a:endParaRPr lang="ja-JP" altLang="en-US"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tc>
                <a:tc>
                  <a:txBody>
                    <a:bodyPr/>
                    <a:lstStyle/>
                    <a:p>
                      <a:pPr algn="l">
                        <a:spcAft>
                          <a:spcPts val="0"/>
                        </a:spcAft>
                      </a:pPr>
                      <a:r>
                        <a:rPr lang="ja-JP" altLang="en-US" sz="800" b="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病床機能報告対象病院を対象に、病院連絡会を北河内圏域単位で開催し、公立・公的病院を始め、各医療機関の診療実態を踏まえ、将来の方向性について認識の共有と意見交換を行いました。（</a:t>
                      </a:r>
                      <a:r>
                        <a:rPr lang="en-US" altLang="ja-JP" sz="800" b="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1</a:t>
                      </a:r>
                      <a:r>
                        <a:rPr lang="ja-JP" altLang="en-US" sz="800" b="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回目</a:t>
                      </a:r>
                      <a:r>
                        <a:rPr lang="en-US" altLang="ja-JP" sz="800" b="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8</a:t>
                      </a:r>
                      <a:r>
                        <a:rPr lang="ja-JP" altLang="en-US" sz="800" b="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月</a:t>
                      </a:r>
                      <a:r>
                        <a:rPr lang="en-US" altLang="ja-JP" sz="800" b="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21</a:t>
                      </a:r>
                      <a:r>
                        <a:rPr lang="ja-JP" altLang="en-US" sz="800" b="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日実施、</a:t>
                      </a:r>
                      <a:r>
                        <a:rPr lang="en-US" altLang="ja-JP" sz="800" b="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a:t>
                      </a:r>
                      <a:r>
                        <a:rPr lang="ja-JP" altLang="en-US" sz="800" b="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回目</a:t>
                      </a:r>
                      <a:r>
                        <a:rPr lang="en-US" altLang="ja-JP" sz="800" b="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12</a:t>
                      </a:r>
                      <a:r>
                        <a:rPr lang="ja-JP" altLang="en-US" sz="800" b="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月</a:t>
                      </a:r>
                      <a:r>
                        <a:rPr lang="en-US" altLang="ja-JP" sz="800" b="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20</a:t>
                      </a:r>
                      <a:r>
                        <a:rPr lang="ja-JP" altLang="en-US" sz="800" b="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日）</a:t>
                      </a:r>
                      <a:endParaRPr lang="en-US" altLang="ja-JP" sz="800" b="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l">
                        <a:spcAft>
                          <a:spcPts val="0"/>
                        </a:spcAft>
                      </a:pPr>
                      <a:endParaRPr lang="ja-JP" sz="8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7807" marR="27807" marT="0" marB="0" anchor="ctr"/>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病院連絡会を開催し、引き続き医療提供体制の現状・課題について協議するとともに、医療連携機能強化及び病院の自主的な取組を支援します。</a:t>
                      </a:r>
                      <a:endParaRPr lang="en-US" altLang="ja-JP" sz="800" b="0"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 xmlns:a16="http://schemas.microsoft.com/office/drawing/2014/main" val="10003"/>
                  </a:ext>
                </a:extLst>
              </a:tr>
              <a:tr h="468000">
                <a:tc rowSpan="2">
                  <a:txBody>
                    <a:bodyPr/>
                    <a:lstStyle/>
                    <a:p>
                      <a:pPr algn="ctr">
                        <a:spcAft>
                          <a:spcPts val="0"/>
                        </a:spcAft>
                      </a:pPr>
                      <a:r>
                        <a:rPr lang="ja-JP" altLang="en-US" sz="700" kern="100" dirty="0">
                          <a:effectLst/>
                        </a:rPr>
                        <a:t>在宅医療</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800" kern="1200" dirty="0" smtClean="0">
                          <a:solidFill>
                            <a:schemeClr val="tx1"/>
                          </a:solidFill>
                          <a:effectLst/>
                          <a:latin typeface="+mn-lt"/>
                          <a:ea typeface="+mn-ea"/>
                          <a:cs typeface="+mn-cs"/>
                        </a:rPr>
                        <a:t>圏域において安定した在宅医療を提供するため、関係機関、行政が参画する在宅医療懇話会等を開催し、後方支援体制を整備する等の取組</a:t>
                      </a:r>
                      <a:r>
                        <a:rPr kumimoji="1" lang="ja-JP" altLang="en-US" sz="800" kern="1200" dirty="0" smtClean="0">
                          <a:solidFill>
                            <a:schemeClr val="tx1"/>
                          </a:solidFill>
                          <a:effectLst/>
                          <a:latin typeface="+mn-lt"/>
                          <a:ea typeface="+mn-ea"/>
                          <a:cs typeface="+mn-cs"/>
                        </a:rPr>
                        <a:t>み</a:t>
                      </a:r>
                      <a:r>
                        <a:rPr kumimoji="1" lang="ja-JP" altLang="ja-JP" sz="800" kern="1200" dirty="0" smtClean="0">
                          <a:solidFill>
                            <a:schemeClr val="tx1"/>
                          </a:solidFill>
                          <a:effectLst/>
                          <a:latin typeface="+mn-lt"/>
                          <a:ea typeface="+mn-ea"/>
                          <a:cs typeface="+mn-cs"/>
                        </a:rPr>
                        <a:t>を行います。</a:t>
                      </a: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圏域の在宅医療懇話会（</a:t>
                      </a:r>
                      <a:r>
                        <a:rPr lang="en-US" altLang="ja-JP" sz="800" b="0" kern="100" dirty="0" smtClean="0">
                          <a:solidFill>
                            <a:schemeClr val="tx1"/>
                          </a:solidFill>
                          <a:effectLst/>
                          <a:latin typeface="+mn-ea"/>
                          <a:ea typeface="+mn-ea"/>
                          <a:cs typeface="Times New Roman" panose="02020603050405020304" pitchFamily="18" charset="0"/>
                        </a:rPr>
                        <a:t>8</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28</a:t>
                      </a:r>
                      <a:r>
                        <a:rPr lang="ja-JP" altLang="en-US" sz="800" b="0" kern="100" dirty="0" smtClean="0">
                          <a:solidFill>
                            <a:schemeClr val="tx1"/>
                          </a:solidFill>
                          <a:effectLst/>
                          <a:latin typeface="+mn-ea"/>
                          <a:ea typeface="+mn-ea"/>
                          <a:cs typeface="Times New Roman" panose="02020603050405020304" pitchFamily="18" charset="0"/>
                        </a:rPr>
                        <a:t>日）を開催し、全体討議およびグループワークで「</a:t>
                      </a:r>
                      <a:r>
                        <a:rPr lang="ja-JP" altLang="en-US" sz="800" dirty="0" smtClean="0">
                          <a:solidFill>
                            <a:schemeClr val="tx1"/>
                          </a:solidFill>
                          <a:latin typeface="+mn-ea"/>
                        </a:rPr>
                        <a:t>急変時対応・看取り</a:t>
                      </a:r>
                      <a:r>
                        <a:rPr lang="ja-JP" altLang="en-US" sz="800" b="0" kern="100" dirty="0" smtClean="0">
                          <a:solidFill>
                            <a:schemeClr val="tx1"/>
                          </a:solidFill>
                          <a:effectLst/>
                          <a:latin typeface="+mn-ea"/>
                          <a:ea typeface="+mn-ea"/>
                          <a:cs typeface="Times New Roman" panose="02020603050405020304" pitchFamily="18" charset="0"/>
                        </a:rPr>
                        <a:t>」「</a:t>
                      </a:r>
                      <a:r>
                        <a:rPr lang="ja-JP" altLang="en-US" sz="800" dirty="0" smtClean="0">
                          <a:solidFill>
                            <a:schemeClr val="tx1"/>
                          </a:solidFill>
                          <a:latin typeface="+mn-ea"/>
                        </a:rPr>
                        <a:t>日常の療養支援」「入退院支援」及び「グループ診療」について</a:t>
                      </a:r>
                      <a:r>
                        <a:rPr lang="ja-JP" altLang="en-US" sz="800" b="0" kern="100" dirty="0" smtClean="0">
                          <a:solidFill>
                            <a:schemeClr val="tx1"/>
                          </a:solidFill>
                          <a:effectLst/>
                          <a:latin typeface="+mn-ea"/>
                          <a:ea typeface="+mn-ea"/>
                          <a:cs typeface="Times New Roman" panose="02020603050405020304" pitchFamily="18" charset="0"/>
                        </a:rPr>
                        <a:t>、課題を話し合い、今後、取組むべきことを検討しました。</a:t>
                      </a:r>
                      <a:endParaRPr lang="en-US" altLang="ja-JP" sz="800" b="0" kern="100" dirty="0" smtClean="0">
                        <a:solidFill>
                          <a:schemeClr val="tx1"/>
                        </a:solidFill>
                        <a:effectLst/>
                        <a:latin typeface="+mn-ea"/>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在宅医療懇話会等を開催し、引き続き在宅医療提供体制の現状と課題、あるべき姿について、意見交換を行い、北河内圏域の在宅医療体制の整備に向けて協議していきます。</a:t>
                      </a:r>
                      <a:endParaRPr lang="ja-JP" sz="800" b="0" kern="100" dirty="0">
                        <a:solidFill>
                          <a:schemeClr val="tx1"/>
                        </a:solidFill>
                        <a:effectLst/>
                        <a:latin typeface="+mn-ea"/>
                        <a:ea typeface="+mn-ea"/>
                        <a:cs typeface="Times New Roman" panose="02020603050405020304" pitchFamily="18" charset="0"/>
                      </a:endParaRPr>
                    </a:p>
                  </a:txBody>
                  <a:tcPr marL="0" marR="27807" marT="0" marB="0"/>
                </a:tc>
                <a:extLst>
                  <a:ext uri="{0D108BD9-81ED-4DB2-BD59-A6C34878D82A}">
                    <a16:rowId xmlns="" xmlns:a16="http://schemas.microsoft.com/office/drawing/2014/main" val="10004"/>
                  </a:ext>
                </a:extLst>
              </a:tr>
              <a:tr h="46800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800" kern="1200" dirty="0" smtClean="0">
                          <a:solidFill>
                            <a:schemeClr val="tx1"/>
                          </a:solidFill>
                          <a:effectLst/>
                          <a:latin typeface="+mn-lt"/>
                          <a:ea typeface="+mn-ea"/>
                          <a:cs typeface="+mn-cs"/>
                        </a:rPr>
                        <a:t>入退院時において病診連携、多職種連携を図るため、研修会の開催等を支援します。また連携シートや</a:t>
                      </a:r>
                      <a:r>
                        <a:rPr kumimoji="1" lang="en-US" altLang="ja-JP" sz="800" kern="1200" dirty="0" smtClean="0">
                          <a:solidFill>
                            <a:schemeClr val="tx1"/>
                          </a:solidFill>
                          <a:effectLst/>
                          <a:latin typeface="+mn-lt"/>
                          <a:ea typeface="+mn-ea"/>
                          <a:cs typeface="+mn-cs"/>
                        </a:rPr>
                        <a:t>ICT</a:t>
                      </a:r>
                      <a:r>
                        <a:rPr kumimoji="1" lang="ja-JP" altLang="ja-JP" sz="800" kern="1200" dirty="0" smtClean="0">
                          <a:solidFill>
                            <a:schemeClr val="tx1"/>
                          </a:solidFill>
                          <a:effectLst/>
                          <a:latin typeface="+mn-lt"/>
                          <a:ea typeface="+mn-ea"/>
                          <a:cs typeface="+mn-cs"/>
                        </a:rPr>
                        <a:t>活用の理解のため、すでに取組んでいる地域の事例を報告する等、情報共有等の支援を行います。</a:t>
                      </a:r>
                      <a:endParaRPr kumimoji="1" lang="en-US" altLang="ja-JP" sz="800" b="0" i="0" u="none" strike="noStrike" kern="100" cap="none" spc="0" normalizeH="0" baseline="0" noProof="0" dirty="0" smtClean="0">
                        <a:ln>
                          <a:noFill/>
                        </a:ln>
                        <a:solidFill>
                          <a:schemeClr val="tx1"/>
                        </a:solidFill>
                        <a:effectLst/>
                        <a:uLnTx/>
                        <a:uFillTx/>
                        <a:latin typeface="+mn-lt"/>
                        <a:ea typeface="+mn-ea"/>
                        <a:cs typeface="+mn-cs"/>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在宅医療懇話会（</a:t>
                      </a:r>
                      <a:r>
                        <a:rPr lang="en-US" altLang="ja-JP" sz="800" b="0" kern="100" dirty="0" smtClean="0">
                          <a:solidFill>
                            <a:schemeClr val="tx1"/>
                          </a:solidFill>
                          <a:effectLst/>
                          <a:latin typeface="+mn-ea"/>
                          <a:ea typeface="+mn-ea"/>
                          <a:cs typeface="Times New Roman" panose="02020603050405020304" pitchFamily="18" charset="0"/>
                        </a:rPr>
                        <a:t>8</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28</a:t>
                      </a:r>
                      <a:r>
                        <a:rPr lang="ja-JP" altLang="en-US" sz="800" b="0" kern="100" dirty="0" smtClean="0">
                          <a:solidFill>
                            <a:schemeClr val="tx1"/>
                          </a:solidFill>
                          <a:effectLst/>
                          <a:latin typeface="+mn-ea"/>
                          <a:ea typeface="+mn-ea"/>
                          <a:cs typeface="Times New Roman" panose="02020603050405020304" pitchFamily="18" charset="0"/>
                        </a:rPr>
                        <a:t>日）において、グループワークを行い病院の地域連携室担当者や診療所医師等病診連携について意見交換を実施しました。また、各市高齢福祉担当者会議（</a:t>
                      </a:r>
                      <a:r>
                        <a:rPr lang="en-US" altLang="ja-JP" sz="800" b="0" kern="100" dirty="0" smtClean="0">
                          <a:solidFill>
                            <a:schemeClr val="tx1"/>
                          </a:solidFill>
                          <a:effectLst/>
                          <a:latin typeface="+mn-ea"/>
                          <a:ea typeface="+mn-ea"/>
                          <a:cs typeface="Times New Roman" panose="02020603050405020304" pitchFamily="18" charset="0"/>
                        </a:rPr>
                        <a:t>1</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8</a:t>
                      </a:r>
                      <a:r>
                        <a:rPr lang="ja-JP" altLang="en-US" sz="800" b="0" kern="100" dirty="0" smtClean="0">
                          <a:solidFill>
                            <a:schemeClr val="tx1"/>
                          </a:solidFill>
                          <a:effectLst/>
                          <a:latin typeface="+mn-ea"/>
                          <a:ea typeface="+mn-ea"/>
                          <a:cs typeface="Times New Roman" panose="02020603050405020304" pitchFamily="18" charset="0"/>
                        </a:rPr>
                        <a:t>日）を開催し、</a:t>
                      </a:r>
                      <a:r>
                        <a:rPr kumimoji="1" lang="ja-JP" altLang="ja-JP" sz="800" kern="1200" dirty="0" smtClean="0">
                          <a:solidFill>
                            <a:schemeClr val="tx1"/>
                          </a:solidFill>
                          <a:effectLst/>
                          <a:latin typeface="+mn-lt"/>
                          <a:ea typeface="+mn-ea"/>
                          <a:cs typeface="+mn-cs"/>
                        </a:rPr>
                        <a:t>連携シートや</a:t>
                      </a:r>
                      <a:r>
                        <a:rPr kumimoji="1" lang="en-US" altLang="ja-JP" sz="800" kern="1200" dirty="0" smtClean="0">
                          <a:solidFill>
                            <a:schemeClr val="tx1"/>
                          </a:solidFill>
                          <a:effectLst/>
                          <a:latin typeface="+mn-lt"/>
                          <a:ea typeface="+mn-ea"/>
                          <a:cs typeface="+mn-cs"/>
                        </a:rPr>
                        <a:t>ICT</a:t>
                      </a:r>
                      <a:r>
                        <a:rPr kumimoji="1" lang="ja-JP" altLang="ja-JP" sz="800" kern="1200" dirty="0" smtClean="0">
                          <a:solidFill>
                            <a:schemeClr val="tx1"/>
                          </a:solidFill>
                          <a:effectLst/>
                          <a:latin typeface="+mn-lt"/>
                          <a:ea typeface="+mn-ea"/>
                          <a:cs typeface="+mn-cs"/>
                        </a:rPr>
                        <a:t>活用の理解のため</a:t>
                      </a:r>
                      <a:r>
                        <a:rPr lang="ja-JP" altLang="en-US" sz="800" b="0" kern="100" dirty="0" smtClean="0">
                          <a:solidFill>
                            <a:schemeClr val="tx1"/>
                          </a:solidFill>
                          <a:effectLst/>
                          <a:latin typeface="+mn-ea"/>
                          <a:ea typeface="+mn-ea"/>
                          <a:cs typeface="Times New Roman" panose="02020603050405020304" pitchFamily="18" charset="0"/>
                        </a:rPr>
                        <a:t>意見交換を実施しました。</a:t>
                      </a:r>
                      <a:endParaRPr lang="en-US" altLang="ja-JP" sz="800" b="0" kern="100" dirty="0" smtClean="0">
                        <a:solidFill>
                          <a:schemeClr val="tx1"/>
                        </a:solidFill>
                        <a:effectLst/>
                        <a:latin typeface="+mn-ea"/>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ja-JP"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endParaRPr lang="en-US" altLang="ja-JP" sz="800" b="0" kern="100" dirty="0" smtClean="0">
                        <a:solidFill>
                          <a:schemeClr val="tx1"/>
                        </a:solidFill>
                        <a:effectLst/>
                        <a:latin typeface="+mn-ea"/>
                        <a:ea typeface="+mn-ea"/>
                        <a:cs typeface="Times New Roman" panose="02020603050405020304" pitchFamily="18" charset="0"/>
                      </a:endParaRPr>
                    </a:p>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en-US" altLang="ja-JP" sz="800" b="0" kern="100" dirty="0" smtClean="0">
                        <a:solidFill>
                          <a:schemeClr val="tx1"/>
                        </a:solidFill>
                        <a:effectLst/>
                        <a:latin typeface="+mn-ea"/>
                        <a:ea typeface="+mn-ea"/>
                        <a:cs typeface="Times New Roman" panose="02020603050405020304" pitchFamily="18" charset="0"/>
                      </a:endParaRPr>
                    </a:p>
                    <a:p>
                      <a:pPr algn="ctr">
                        <a:spcAft>
                          <a:spcPts val="0"/>
                        </a:spcAft>
                      </a:pPr>
                      <a:endParaRPr lang="en-US" altLang="ja-JP" sz="800" b="0" kern="100" dirty="0" smtClean="0">
                        <a:solidFill>
                          <a:schemeClr val="tx1"/>
                        </a:solidFill>
                        <a:effectLst/>
                        <a:latin typeface="+mn-ea"/>
                        <a:ea typeface="+mn-ea"/>
                        <a:cs typeface="Times New Roman" panose="02020603050405020304" pitchFamily="18" charset="0"/>
                      </a:endParaRPr>
                    </a:p>
                    <a:p>
                      <a:pPr algn="ctr">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在宅医療懇話会等を開催し、医療・介護の連携を進めていけるように引き続き連携シートの情報共有や先行市の事例報告等を行い、市町村や関係機関の支援を行います。</a:t>
                      </a:r>
                      <a:endParaRPr lang="ja-JP" altLang="ja-JP" sz="800" b="0"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 xmlns:a16="http://schemas.microsoft.com/office/drawing/2014/main" val="10005"/>
                  </a:ext>
                </a:extLst>
              </a:tr>
              <a:tr h="371475">
                <a:tc>
                  <a:txBody>
                    <a:bodyPr/>
                    <a:lstStyle/>
                    <a:p>
                      <a:pPr algn="ctr"/>
                      <a:r>
                        <a:rPr lang="ja-JP" sz="700" kern="100" dirty="0">
                          <a:effectLst/>
                        </a:rPr>
                        <a:t>がん </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endParaRPr>
                    </a:p>
                  </a:txBody>
                  <a:tcPr marL="27807" marR="27807"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800" kern="1200" dirty="0" smtClean="0">
                          <a:solidFill>
                            <a:schemeClr val="tx1"/>
                          </a:solidFill>
                          <a:effectLst/>
                          <a:latin typeface="+mn-lt"/>
                          <a:ea typeface="+mn-ea"/>
                          <a:cs typeface="+mn-cs"/>
                        </a:rPr>
                        <a:t>北河内がん診療ネットワーク協議会と連携し、圏域におけるがん診療体制の現状把握・分析に努めます。さらに、</a:t>
                      </a:r>
                      <a:r>
                        <a:rPr kumimoji="1" lang="ja-JP" altLang="ja-JP" sz="800" kern="1200" dirty="0" err="1" smtClean="0">
                          <a:solidFill>
                            <a:schemeClr val="tx1"/>
                          </a:solidFill>
                          <a:effectLst/>
                          <a:latin typeface="+mn-lt"/>
                          <a:ea typeface="+mn-ea"/>
                          <a:cs typeface="+mn-cs"/>
                        </a:rPr>
                        <a:t>病病</a:t>
                      </a:r>
                      <a:r>
                        <a:rPr kumimoji="1" lang="ja-JP" altLang="ja-JP" sz="800" kern="1200" dirty="0" smtClean="0">
                          <a:solidFill>
                            <a:schemeClr val="tx1"/>
                          </a:solidFill>
                          <a:effectLst/>
                          <a:latin typeface="+mn-lt"/>
                          <a:ea typeface="+mn-ea"/>
                          <a:cs typeface="+mn-cs"/>
                        </a:rPr>
                        <a:t>・病診連携の推進及び緩和ケア提供体制の充実を図るための方策を検討します。</a:t>
                      </a:r>
                      <a:endParaRPr kumimoji="1" lang="en-US" altLang="ja-JP" sz="800" kern="1200" dirty="0" smtClean="0">
                        <a:solidFill>
                          <a:schemeClr val="tx1"/>
                        </a:solidFill>
                        <a:effectLst/>
                        <a:latin typeface="+mn-lt"/>
                        <a:ea typeface="+mn-ea"/>
                        <a:cs typeface="+mn-cs"/>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がん診療ネットワーク会議にて、がん登録データの中から府内のがん罹患数が最も多いと思われる大腸がんに焦点化した分析結果を用いて、方策検討を実施します。また、緩和ケア部会設置に向けて検討します。（第１回</a:t>
                      </a:r>
                      <a:r>
                        <a:rPr lang="en-US" altLang="ja-JP" sz="800" b="0" kern="100" dirty="0" smtClean="0">
                          <a:solidFill>
                            <a:schemeClr val="tx1"/>
                          </a:solidFill>
                          <a:effectLst/>
                          <a:latin typeface="+mn-ea"/>
                          <a:ea typeface="+mn-ea"/>
                          <a:cs typeface="Times New Roman" panose="02020603050405020304" pitchFamily="18" charset="0"/>
                        </a:rPr>
                        <a:t>11</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27</a:t>
                      </a:r>
                      <a:r>
                        <a:rPr lang="ja-JP" altLang="en-US" sz="800" b="0" kern="100" dirty="0" smtClean="0">
                          <a:solidFill>
                            <a:schemeClr val="tx1"/>
                          </a:solidFill>
                          <a:effectLst/>
                          <a:latin typeface="+mn-ea"/>
                          <a:ea typeface="+mn-ea"/>
                          <a:cs typeface="Times New Roman" panose="02020603050405020304" pitchFamily="18" charset="0"/>
                        </a:rPr>
                        <a:t>日、第</a:t>
                      </a:r>
                      <a:r>
                        <a:rPr lang="en-US" altLang="ja-JP" sz="800" b="0" kern="100" dirty="0" smtClean="0">
                          <a:solidFill>
                            <a:schemeClr val="tx1"/>
                          </a:solidFill>
                          <a:effectLst/>
                          <a:latin typeface="+mn-ea"/>
                          <a:ea typeface="+mn-ea"/>
                          <a:cs typeface="Times New Roman" panose="02020603050405020304" pitchFamily="18" charset="0"/>
                        </a:rPr>
                        <a:t>2</a:t>
                      </a:r>
                      <a:r>
                        <a:rPr lang="ja-JP" altLang="en-US" sz="800" b="0" kern="100" dirty="0" smtClean="0">
                          <a:solidFill>
                            <a:schemeClr val="tx1"/>
                          </a:solidFill>
                          <a:effectLst/>
                          <a:latin typeface="+mn-ea"/>
                          <a:ea typeface="+mn-ea"/>
                          <a:cs typeface="Times New Roman" panose="02020603050405020304" pitchFamily="18" charset="0"/>
                        </a:rPr>
                        <a:t>回</a:t>
                      </a:r>
                      <a:r>
                        <a:rPr lang="en-US" altLang="ja-JP" sz="800" b="0" kern="100" dirty="0" smtClean="0">
                          <a:solidFill>
                            <a:schemeClr val="tx1"/>
                          </a:solidFill>
                          <a:effectLst/>
                          <a:latin typeface="+mn-ea"/>
                          <a:ea typeface="+mn-ea"/>
                          <a:cs typeface="Times New Roman" panose="02020603050405020304" pitchFamily="18" charset="0"/>
                        </a:rPr>
                        <a:t>2</a:t>
                      </a:r>
                      <a:r>
                        <a:rPr lang="ja-JP" altLang="en-US" sz="800" b="0" kern="100" dirty="0" smtClean="0">
                          <a:solidFill>
                            <a:schemeClr val="tx1"/>
                          </a:solidFill>
                          <a:effectLst/>
                          <a:latin typeface="+mn-ea"/>
                          <a:ea typeface="+mn-ea"/>
                          <a:cs typeface="Times New Roman" panose="02020603050405020304" pitchFamily="18" charset="0"/>
                        </a:rPr>
                        <a:t>月予定）。</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just">
                        <a:spcAft>
                          <a:spcPts val="0"/>
                        </a:spcAft>
                      </a:pPr>
                      <a:endParaRPr lang="en-US" altLang="ja-JP" sz="800" b="0"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alt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北河内がん診療ネットワーク協議会において、圏域内のがん診療体制の情報共有とその課題に対する方策検討を継続実施します。</a:t>
                      </a:r>
                    </a:p>
                  </a:txBody>
                  <a:tcPr marL="27807" marR="27807" marT="0" marB="0"/>
                </a:tc>
                <a:extLst>
                  <a:ext uri="{0D108BD9-81ED-4DB2-BD59-A6C34878D82A}">
                    <a16:rowId xmlns="" xmlns:a16="http://schemas.microsoft.com/office/drawing/2014/main" val="10009"/>
                  </a:ext>
                </a:extLst>
              </a:tr>
              <a:tr h="385762">
                <a:tc rowSpan="3">
                  <a:txBody>
                    <a:bodyPr/>
                    <a:lstStyle/>
                    <a:p>
                      <a:pPr algn="ctr">
                        <a:spcAft>
                          <a:spcPts val="0"/>
                        </a:spcAft>
                      </a:pPr>
                      <a:r>
                        <a:rPr lang="ja-JP" altLang="en-US" sz="700" kern="100" dirty="0">
                          <a:effectLst/>
                        </a:rPr>
                        <a:t>脳卒中等の脳血管疾患、心筋梗塞等の心血管疾患、糖尿病</a:t>
                      </a:r>
                      <a:r>
                        <a:rPr lang="en-US" sz="700" kern="100" dirty="0">
                          <a:effectLst/>
                        </a:rPr>
                        <a:t> </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800" kern="1200" dirty="0" smtClean="0">
                          <a:solidFill>
                            <a:schemeClr val="tx1"/>
                          </a:solidFill>
                          <a:effectLst/>
                          <a:latin typeface="+mn-lt"/>
                          <a:ea typeface="+mn-ea"/>
                          <a:cs typeface="+mn-cs"/>
                        </a:rPr>
                        <a:t>脳血管疾患に関しては、脳卒中医療機関ネットワーク会議を引き続き開催し、急性期から回復期及び維持期・在宅医療との切れ目のない医療連携を推進します。</a:t>
                      </a:r>
                    </a:p>
                    <a:p>
                      <a:pPr algn="l">
                        <a:spcAft>
                          <a:spcPts val="0"/>
                        </a:spcAft>
                      </a:pPr>
                      <a:endParaRPr lang="ja-JP" altLang="en-US" sz="800" kern="100" dirty="0">
                        <a:solidFill>
                          <a:schemeClr val="tx1"/>
                        </a:solidFill>
                        <a:effectLst/>
                      </a:endParaRPr>
                    </a:p>
                  </a:txBody>
                  <a:tcPr marL="27807" marR="27807" marT="0" marB="0"/>
                </a:tc>
                <a:tc>
                  <a:txBody>
                    <a:bodyPr/>
                    <a:lstStyle/>
                    <a:p>
                      <a:pPr algn="l">
                        <a:spcAft>
                          <a:spcPts val="0"/>
                        </a:spcAft>
                      </a:pPr>
                      <a:r>
                        <a:rPr lang="ja-JP" altLang="en-US" sz="800" kern="100" dirty="0" smtClean="0">
                          <a:solidFill>
                            <a:schemeClr val="tx1"/>
                          </a:solidFill>
                          <a:effectLst/>
                        </a:rPr>
                        <a:t>脳卒中医療機関ネットワーク会議を２回開催し、昨年までの検討結果を踏まえ、医療連携に関わるツールである地域連携クリティカルパスの改定について取り組んでおり、来年度４月からの運用に向けて説明会を開催します。（第</a:t>
                      </a:r>
                      <a:r>
                        <a:rPr lang="en-US" altLang="ja-JP" sz="800" kern="100" dirty="0" smtClean="0">
                          <a:solidFill>
                            <a:schemeClr val="tx1"/>
                          </a:solidFill>
                          <a:effectLst/>
                        </a:rPr>
                        <a:t>1</a:t>
                      </a:r>
                      <a:r>
                        <a:rPr lang="ja-JP" altLang="en-US" sz="800" kern="100" dirty="0" smtClean="0">
                          <a:solidFill>
                            <a:schemeClr val="tx1"/>
                          </a:solidFill>
                          <a:effectLst/>
                        </a:rPr>
                        <a:t>回</a:t>
                      </a:r>
                      <a:r>
                        <a:rPr lang="en-US" altLang="ja-JP" sz="800" kern="100" dirty="0" smtClean="0">
                          <a:solidFill>
                            <a:schemeClr val="tx1"/>
                          </a:solidFill>
                          <a:effectLst/>
                        </a:rPr>
                        <a:t>9</a:t>
                      </a:r>
                      <a:r>
                        <a:rPr lang="ja-JP" altLang="en-US" sz="800" kern="100" dirty="0" smtClean="0">
                          <a:solidFill>
                            <a:schemeClr val="tx1"/>
                          </a:solidFill>
                          <a:effectLst/>
                        </a:rPr>
                        <a:t>月</a:t>
                      </a:r>
                      <a:r>
                        <a:rPr lang="en-US" altLang="ja-JP" sz="800" kern="100" dirty="0" smtClean="0">
                          <a:solidFill>
                            <a:schemeClr val="tx1"/>
                          </a:solidFill>
                          <a:effectLst/>
                        </a:rPr>
                        <a:t>5</a:t>
                      </a:r>
                      <a:r>
                        <a:rPr lang="ja-JP" altLang="en-US" sz="800" kern="100" dirty="0" smtClean="0">
                          <a:solidFill>
                            <a:schemeClr val="tx1"/>
                          </a:solidFill>
                          <a:effectLst/>
                        </a:rPr>
                        <a:t>日、第</a:t>
                      </a:r>
                      <a:r>
                        <a:rPr lang="en-US" altLang="ja-JP" sz="800" kern="100" dirty="0" smtClean="0">
                          <a:solidFill>
                            <a:schemeClr val="tx1"/>
                          </a:solidFill>
                          <a:effectLst/>
                        </a:rPr>
                        <a:t>2</a:t>
                      </a:r>
                      <a:r>
                        <a:rPr lang="ja-JP" altLang="en-US" sz="800" kern="100" dirty="0" smtClean="0">
                          <a:solidFill>
                            <a:schemeClr val="tx1"/>
                          </a:solidFill>
                          <a:effectLst/>
                        </a:rPr>
                        <a:t>回</a:t>
                      </a:r>
                      <a:r>
                        <a:rPr lang="en-US" altLang="ja-JP" sz="800" kern="100" dirty="0" smtClean="0">
                          <a:solidFill>
                            <a:schemeClr val="tx1"/>
                          </a:solidFill>
                          <a:effectLst/>
                        </a:rPr>
                        <a:t>2</a:t>
                      </a:r>
                      <a:r>
                        <a:rPr lang="ja-JP" altLang="en-US" sz="800" kern="100" dirty="0" smtClean="0">
                          <a:solidFill>
                            <a:schemeClr val="tx1"/>
                          </a:solidFill>
                          <a:effectLst/>
                        </a:rPr>
                        <a:t>月</a:t>
                      </a:r>
                      <a:r>
                        <a:rPr lang="en-US" altLang="ja-JP" sz="800" kern="100" dirty="0" smtClean="0">
                          <a:solidFill>
                            <a:schemeClr val="tx1"/>
                          </a:solidFill>
                          <a:effectLst/>
                        </a:rPr>
                        <a:t>6</a:t>
                      </a:r>
                      <a:r>
                        <a:rPr lang="ja-JP" altLang="en-US" sz="800" kern="100" dirty="0" smtClean="0">
                          <a:solidFill>
                            <a:schemeClr val="tx1"/>
                          </a:solidFill>
                          <a:effectLst/>
                        </a:rPr>
                        <a:t>日予定）</a:t>
                      </a:r>
                      <a:endParaRPr lang="en-US" altLang="ja-JP" sz="800" kern="100" dirty="0" smtClean="0">
                        <a:solidFill>
                          <a:schemeClr val="tx1"/>
                        </a:solidFill>
                        <a:effectLst/>
                      </a:endParaRPr>
                    </a:p>
                    <a:p>
                      <a:pPr algn="l">
                        <a:spcAft>
                          <a:spcPts val="0"/>
                        </a:spcAft>
                      </a:pPr>
                      <a:endParaRPr lang="ja-JP" sz="800" kern="100" dirty="0">
                        <a:solidFill>
                          <a:schemeClr val="tx1"/>
                        </a:solidFill>
                        <a:effectLst/>
                      </a:endParaRPr>
                    </a:p>
                  </a:txBody>
                  <a:tcPr marL="27807" marR="27807" marT="0" marB="0"/>
                </a:tc>
                <a:tc>
                  <a:txBody>
                    <a:bodyPr/>
                    <a:lstStyle/>
                    <a:p>
                      <a:pPr algn="ctr">
                        <a:spcAft>
                          <a:spcPts val="0"/>
                        </a:spcAft>
                      </a:pPr>
                      <a:endParaRPr lang="en-US" altLang="ja-JP" sz="800" b="0"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alt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脳卒中医療機関ネットワーク会議を開催し、改定パスの使用状況の進捗を見ながら、維持期との連携についても検討を実施します。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 xmlns:a16="http://schemas.microsoft.com/office/drawing/2014/main" val="10010"/>
                  </a:ext>
                </a:extLst>
              </a:tr>
              <a:tr h="43200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800" kern="1200" dirty="0" smtClean="0">
                          <a:solidFill>
                            <a:schemeClr val="tx1"/>
                          </a:solidFill>
                          <a:effectLst/>
                          <a:latin typeface="+mn-lt"/>
                          <a:ea typeface="+mn-ea"/>
                          <a:cs typeface="+mn-cs"/>
                        </a:rPr>
                        <a:t>心血管疾患の患者にかかる医療連携の状況を地域で診療に携わる医療従事者間で共有する医療ネットワーク会議を引き続き開催し、患者手帳等の連携ツールの活用や病診連携及び多職種連携を推進します。</a:t>
                      </a:r>
                      <a:endParaRPr kumimoji="1" lang="en-US" altLang="ja-JP" sz="800" b="0" i="0" u="none" strike="noStrike" kern="100" cap="none" spc="0" normalizeH="0" baseline="0" noProof="0" dirty="0" smtClean="0">
                        <a:ln>
                          <a:noFill/>
                        </a:ln>
                        <a:solidFill>
                          <a:schemeClr val="tx1"/>
                        </a:solidFill>
                        <a:effectLst/>
                        <a:uLnTx/>
                        <a:uFillTx/>
                        <a:latin typeface="+mn-lt"/>
                        <a:ea typeface="+mn-ea"/>
                        <a:cs typeface="+mn-cs"/>
                      </a:endParaRPr>
                    </a:p>
                  </a:txBody>
                  <a:tcPr marL="27807" marR="27807"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kern="100" dirty="0" smtClean="0">
                          <a:solidFill>
                            <a:schemeClr val="tx1"/>
                          </a:solidFill>
                          <a:effectLst/>
                        </a:rPr>
                        <a:t>心疾患医療ネットワーク会議（</a:t>
                      </a:r>
                      <a:r>
                        <a:rPr lang="en-US" altLang="ja-JP" sz="800" kern="100" dirty="0" smtClean="0">
                          <a:solidFill>
                            <a:schemeClr val="tx1"/>
                          </a:solidFill>
                          <a:effectLst/>
                        </a:rPr>
                        <a:t>7</a:t>
                      </a:r>
                      <a:r>
                        <a:rPr lang="ja-JP" altLang="en-US" sz="800" kern="100" dirty="0" smtClean="0">
                          <a:solidFill>
                            <a:schemeClr val="tx1"/>
                          </a:solidFill>
                          <a:effectLst/>
                        </a:rPr>
                        <a:t>月</a:t>
                      </a:r>
                      <a:r>
                        <a:rPr lang="en-US" altLang="ja-JP" sz="800" kern="100" dirty="0" smtClean="0">
                          <a:solidFill>
                            <a:schemeClr val="tx1"/>
                          </a:solidFill>
                          <a:effectLst/>
                        </a:rPr>
                        <a:t>27</a:t>
                      </a:r>
                      <a:r>
                        <a:rPr lang="ja-JP" altLang="en-US" sz="800" kern="100" dirty="0" smtClean="0">
                          <a:solidFill>
                            <a:schemeClr val="tx1"/>
                          </a:solidFill>
                          <a:effectLst/>
                        </a:rPr>
                        <a:t>日）を開催し、心疾患患者を取り巻く課題の共通認識と整理を行いました。また「心不全患者の日常生活のポイント」というテーマで、研修会（</a:t>
                      </a:r>
                      <a:r>
                        <a:rPr lang="en-US" altLang="ja-JP" sz="800" kern="100" dirty="0" smtClean="0">
                          <a:solidFill>
                            <a:schemeClr val="tx1"/>
                          </a:solidFill>
                          <a:effectLst/>
                        </a:rPr>
                        <a:t>11</a:t>
                      </a:r>
                      <a:r>
                        <a:rPr lang="ja-JP" altLang="en-US" sz="800" kern="100" dirty="0" smtClean="0">
                          <a:solidFill>
                            <a:schemeClr val="tx1"/>
                          </a:solidFill>
                          <a:effectLst/>
                        </a:rPr>
                        <a:t>月</a:t>
                      </a:r>
                      <a:r>
                        <a:rPr lang="en-US" altLang="ja-JP" sz="800" kern="100" dirty="0" smtClean="0">
                          <a:solidFill>
                            <a:schemeClr val="tx1"/>
                          </a:solidFill>
                          <a:effectLst/>
                        </a:rPr>
                        <a:t>30</a:t>
                      </a:r>
                      <a:r>
                        <a:rPr lang="ja-JP" altLang="en-US" sz="800" kern="100" dirty="0" smtClean="0">
                          <a:solidFill>
                            <a:schemeClr val="tx1"/>
                          </a:solidFill>
                          <a:effectLst/>
                        </a:rPr>
                        <a:t>日）を行いました。</a:t>
                      </a:r>
                      <a:endParaRPr lang="ja-JP" altLang="ja-JP" sz="800" kern="100" dirty="0" smtClean="0">
                        <a:solidFill>
                          <a:schemeClr val="tx1"/>
                        </a:solidFill>
                        <a:effectLst/>
                      </a:endParaRPr>
                    </a:p>
                  </a:txBody>
                  <a:tcPr marL="27807" marR="27807"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a:t>
                      </a:r>
                      <a:endParaRPr lang="en-US" altLang="ja-JP" sz="800" b="0"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北河内圏域心疾患医療ネットワーク会議を開催し、引き続き心疾患患者を取り巻く課題等の検討と課題解決に向けた多職種連携研修会を実施します。</a:t>
                      </a:r>
                      <a:endParaRPr lang="ja-JP" altLang="ja-JP" sz="800" b="0"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 xmlns:a16="http://schemas.microsoft.com/office/drawing/2014/main" val="10011"/>
                  </a:ext>
                </a:extLst>
              </a:tr>
              <a:tr h="35520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800" kern="1200" dirty="0" smtClean="0">
                          <a:solidFill>
                            <a:schemeClr val="tx1"/>
                          </a:solidFill>
                          <a:effectLst/>
                          <a:latin typeface="+mn-lt"/>
                          <a:ea typeface="+mn-ea"/>
                          <a:cs typeface="+mn-cs"/>
                        </a:rPr>
                        <a:t>糖尿病ネットワーク会議を引き続き開催し、病診、</a:t>
                      </a:r>
                      <a:r>
                        <a:rPr kumimoji="1" lang="ja-JP" altLang="ja-JP" sz="800" kern="1200" dirty="0" err="1" smtClean="0">
                          <a:solidFill>
                            <a:schemeClr val="tx1"/>
                          </a:solidFill>
                          <a:effectLst/>
                          <a:latin typeface="+mn-lt"/>
                          <a:ea typeface="+mn-ea"/>
                          <a:cs typeface="+mn-cs"/>
                        </a:rPr>
                        <a:t>診診</a:t>
                      </a:r>
                      <a:r>
                        <a:rPr kumimoji="1" lang="ja-JP" altLang="ja-JP" sz="800" kern="1200" dirty="0" smtClean="0">
                          <a:solidFill>
                            <a:schemeClr val="tx1"/>
                          </a:solidFill>
                          <a:effectLst/>
                          <a:latin typeface="+mn-lt"/>
                          <a:ea typeface="+mn-ea"/>
                          <a:cs typeface="+mn-cs"/>
                        </a:rPr>
                        <a:t>連携にとどまらず、糖尿病連携手帳を活用し、医歯薬連携の促進を図ります。</a:t>
                      </a:r>
                      <a:endParaRPr kumimoji="1" lang="ja-JP" altLang="en-US" sz="800" b="0" i="0" u="none" strike="noStrike" kern="1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00" cap="none" spc="0" normalizeH="0" baseline="0" noProof="0" dirty="0">
                        <a:ln>
                          <a:noFill/>
                        </a:ln>
                        <a:solidFill>
                          <a:schemeClr val="tx1"/>
                        </a:solidFill>
                        <a:effectLst/>
                        <a:uLnTx/>
                        <a:uFillTx/>
                        <a:latin typeface="+mn-lt"/>
                        <a:ea typeface="+mn-ea"/>
                        <a:cs typeface="+mn-cs"/>
                      </a:endParaRPr>
                    </a:p>
                  </a:txBody>
                  <a:tcPr marL="27807" marR="27807" marT="0" marB="0"/>
                </a:tc>
                <a:tc>
                  <a:txBody>
                    <a:bodyPr/>
                    <a:lstStyle/>
                    <a:p>
                      <a:pPr algn="l">
                        <a:spcAft>
                          <a:spcPts val="0"/>
                        </a:spcAft>
                      </a:pPr>
                      <a:r>
                        <a:rPr lang="ja-JP" altLang="en-US" sz="800" kern="100" dirty="0" smtClean="0">
                          <a:solidFill>
                            <a:schemeClr val="tx1"/>
                          </a:solidFill>
                          <a:effectLst/>
                        </a:rPr>
                        <a:t>糖尿病連携手帳を周知するポスターを委員及び圏域の三師会に配付しました（</a:t>
                      </a:r>
                      <a:r>
                        <a:rPr lang="en-US" altLang="ja-JP" sz="800" kern="100" dirty="0" smtClean="0">
                          <a:solidFill>
                            <a:schemeClr val="tx1"/>
                          </a:solidFill>
                          <a:effectLst/>
                        </a:rPr>
                        <a:t>5</a:t>
                      </a:r>
                      <a:r>
                        <a:rPr lang="ja-JP" altLang="en-US" sz="800" kern="100" dirty="0" smtClean="0">
                          <a:solidFill>
                            <a:schemeClr val="tx1"/>
                          </a:solidFill>
                          <a:effectLst/>
                        </a:rPr>
                        <a:t>月）。また</a:t>
                      </a:r>
                      <a:r>
                        <a:rPr kumimoji="1" lang="ja-JP" altLang="ja-JP" sz="800" kern="1200" dirty="0" smtClean="0">
                          <a:solidFill>
                            <a:schemeClr val="tx1"/>
                          </a:solidFill>
                          <a:effectLst/>
                          <a:latin typeface="+mn-lt"/>
                          <a:ea typeface="+mn-ea"/>
                          <a:cs typeface="+mn-cs"/>
                        </a:rPr>
                        <a:t>医歯薬連携</a:t>
                      </a:r>
                      <a:r>
                        <a:rPr kumimoji="1" lang="ja-JP" altLang="en-US" sz="800" kern="100" dirty="0" smtClean="0">
                          <a:solidFill>
                            <a:schemeClr val="tx1"/>
                          </a:solidFill>
                          <a:effectLst/>
                          <a:latin typeface="+mn-lt"/>
                          <a:ea typeface="+mn-ea"/>
                          <a:cs typeface="+mn-cs"/>
                        </a:rPr>
                        <a:t>の促進の</a:t>
                      </a:r>
                      <a:r>
                        <a:rPr lang="ja-JP" altLang="en-US" sz="800" kern="100" dirty="0" smtClean="0">
                          <a:solidFill>
                            <a:schemeClr val="tx1"/>
                          </a:solidFill>
                          <a:effectLst/>
                        </a:rPr>
                        <a:t>ため研修会を開催（</a:t>
                      </a:r>
                      <a:r>
                        <a:rPr lang="en-US" altLang="ja-JP" sz="800" kern="100" dirty="0" smtClean="0">
                          <a:solidFill>
                            <a:schemeClr val="tx1"/>
                          </a:solidFill>
                          <a:effectLst/>
                        </a:rPr>
                        <a:t>12</a:t>
                      </a:r>
                      <a:r>
                        <a:rPr lang="ja-JP" altLang="en-US" sz="800" kern="100" dirty="0" smtClean="0">
                          <a:solidFill>
                            <a:schemeClr val="tx1"/>
                          </a:solidFill>
                          <a:effectLst/>
                        </a:rPr>
                        <a:t>月</a:t>
                      </a:r>
                      <a:r>
                        <a:rPr lang="en-US" altLang="ja-JP" sz="800" kern="100" dirty="0" smtClean="0">
                          <a:solidFill>
                            <a:schemeClr val="tx1"/>
                          </a:solidFill>
                          <a:effectLst/>
                        </a:rPr>
                        <a:t>7</a:t>
                      </a:r>
                      <a:r>
                        <a:rPr lang="ja-JP" altLang="en-US" sz="800" kern="100" dirty="0" smtClean="0">
                          <a:solidFill>
                            <a:schemeClr val="tx1"/>
                          </a:solidFill>
                          <a:effectLst/>
                        </a:rPr>
                        <a:t>日）しました。糖尿病ネットワーク会議を開催し、さらなる</a:t>
                      </a:r>
                      <a:r>
                        <a:rPr kumimoji="1" lang="ja-JP" altLang="ja-JP" sz="800" kern="1200" dirty="0" smtClean="0">
                          <a:solidFill>
                            <a:schemeClr val="tx1"/>
                          </a:solidFill>
                          <a:effectLst/>
                          <a:latin typeface="+mn-lt"/>
                          <a:ea typeface="+mn-ea"/>
                          <a:cs typeface="+mn-cs"/>
                        </a:rPr>
                        <a:t>医歯薬連携</a:t>
                      </a:r>
                      <a:r>
                        <a:rPr lang="ja-JP" altLang="en-US" sz="800" kern="100" dirty="0" smtClean="0">
                          <a:solidFill>
                            <a:schemeClr val="tx1"/>
                          </a:solidFill>
                          <a:effectLst/>
                        </a:rPr>
                        <a:t>の促進について検討します。（</a:t>
                      </a:r>
                      <a:r>
                        <a:rPr lang="en-US" altLang="ja-JP" sz="800" kern="100" dirty="0" smtClean="0">
                          <a:solidFill>
                            <a:schemeClr val="tx1"/>
                          </a:solidFill>
                          <a:effectLst/>
                        </a:rPr>
                        <a:t>2</a:t>
                      </a:r>
                      <a:r>
                        <a:rPr lang="ja-JP" altLang="en-US" sz="800" kern="100" dirty="0" smtClean="0">
                          <a:solidFill>
                            <a:schemeClr val="tx1"/>
                          </a:solidFill>
                          <a:effectLst/>
                        </a:rPr>
                        <a:t>月予定）</a:t>
                      </a:r>
                      <a:endParaRPr lang="en-US" altLang="ja-JP" sz="800" kern="100" dirty="0" smtClean="0">
                        <a:solidFill>
                          <a:schemeClr val="tx1"/>
                        </a:solidFill>
                        <a:effectLst/>
                      </a:endParaRPr>
                    </a:p>
                    <a:p>
                      <a:pPr algn="l">
                        <a:spcAft>
                          <a:spcPts val="0"/>
                        </a:spcAft>
                      </a:pPr>
                      <a:endParaRPr lang="ja-JP" altLang="ja-JP" sz="800" kern="100" dirty="0" smtClean="0">
                        <a:solidFill>
                          <a:schemeClr val="tx1"/>
                        </a:solidFill>
                        <a:effectLst/>
                      </a:endParaRPr>
                    </a:p>
                  </a:txBody>
                  <a:tcPr marL="27807" marR="27807" marT="0" marB="0"/>
                </a:tc>
                <a:tc>
                  <a:txBody>
                    <a:bodyPr/>
                    <a:lstStyle/>
                    <a:p>
                      <a:pPr algn="ctr">
                        <a:spcAft>
                          <a:spcPts val="0"/>
                        </a:spcAft>
                      </a:pPr>
                      <a:endParaRPr lang="en-US" altLang="ja-JP" sz="800" b="0"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ctr">
                        <a:spcAft>
                          <a:spcPts val="0"/>
                        </a:spcAft>
                      </a:pPr>
                      <a:endParaRPr lang="en-US" altLang="ja-JP" sz="800" b="0"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alt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糖尿病ネットワーク会議を継続して開催し、</a:t>
                      </a:r>
                      <a:r>
                        <a:rPr kumimoji="1" lang="ja-JP" altLang="ja-JP" sz="800" kern="1200" dirty="0" smtClean="0">
                          <a:solidFill>
                            <a:schemeClr val="tx1"/>
                          </a:solidFill>
                          <a:effectLst/>
                          <a:latin typeface="+mn-lt"/>
                          <a:ea typeface="+mn-ea"/>
                          <a:cs typeface="+mn-cs"/>
                        </a:rPr>
                        <a:t>医歯薬連携</a:t>
                      </a:r>
                      <a:r>
                        <a:rPr lang="ja-JP" altLang="en-US" sz="800" b="0" kern="100" dirty="0" smtClean="0">
                          <a:solidFill>
                            <a:schemeClr val="tx1"/>
                          </a:solidFill>
                          <a:effectLst/>
                          <a:latin typeface="+mn-ea"/>
                          <a:ea typeface="+mn-ea"/>
                          <a:cs typeface="Times New Roman" panose="02020603050405020304" pitchFamily="18" charset="0"/>
                        </a:rPr>
                        <a:t>体制の推進における啓発方法や研修等について検討します。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 xmlns:a16="http://schemas.microsoft.com/office/drawing/2014/main" val="10012"/>
                  </a:ext>
                </a:extLst>
              </a:tr>
            </a:tbl>
          </a:graphicData>
        </a:graphic>
      </p:graphicFrame>
      <p:sp>
        <p:nvSpPr>
          <p:cNvPr id="5" name="Rectangle 50"/>
          <p:cNvSpPr>
            <a:spLocks noChangeArrowheads="1"/>
          </p:cNvSpPr>
          <p:nvPr/>
        </p:nvSpPr>
        <p:spPr bwMode="auto">
          <a:xfrm>
            <a:off x="171381" y="-28575"/>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altLang="ja-JP" sz="1400" u="sng"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2019</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次大阪府医療計画ＰＤＣＡ進捗管理票</a:t>
            </a:r>
            <a:r>
              <a:rPr lang="ja-JP" sz="1400" u="sng" kern="100" dirty="0">
                <a:solidFill>
                  <a:srgbClr val="FF0000"/>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北河内</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二次医療圏</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12" name="テキスト ボックス 1"/>
          <p:cNvSpPr txBox="1"/>
          <p:nvPr/>
        </p:nvSpPr>
        <p:spPr>
          <a:xfrm>
            <a:off x="10896600" y="57944"/>
            <a:ext cx="993323" cy="3238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600" kern="100" dirty="0" smtClean="0">
                <a:effectLst/>
                <a:ea typeface="ＭＳ ゴシック"/>
                <a:cs typeface="Times New Roman"/>
              </a:rPr>
              <a:t>資料</a:t>
            </a:r>
            <a:r>
              <a:rPr lang="ja-JP" altLang="en-US" sz="1600" kern="100" dirty="0">
                <a:ea typeface="ＭＳ ゴシック"/>
                <a:cs typeface="Times New Roman"/>
              </a:rPr>
              <a:t>９</a:t>
            </a:r>
            <a:endParaRPr lang="ja-JP" sz="1600" kern="100" dirty="0">
              <a:effectLst/>
              <a:ea typeface="ＭＳ 明朝"/>
              <a:cs typeface="Times New Roman"/>
            </a:endParaRPr>
          </a:p>
        </p:txBody>
      </p:sp>
    </p:spTree>
    <p:extLst>
      <p:ext uri="{BB962C8B-B14F-4D97-AF65-F5344CB8AC3E}">
        <p14:creationId xmlns:p14="http://schemas.microsoft.com/office/powerpoint/2010/main" val="22900735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842356825"/>
              </p:ext>
            </p:extLst>
          </p:nvPr>
        </p:nvGraphicFramePr>
        <p:xfrm>
          <a:off x="171381" y="437354"/>
          <a:ext cx="11472751" cy="5220159"/>
        </p:xfrm>
        <a:graphic>
          <a:graphicData uri="http://schemas.openxmlformats.org/drawingml/2006/table">
            <a:tbl>
              <a:tblPr firstRow="1" firstCol="1" bandRow="1">
                <a:tableStyleId>{7DF18680-E054-41AD-8BC1-D1AEF772440D}</a:tableStyleId>
              </a:tblPr>
              <a:tblGrid>
                <a:gridCol w="332040">
                  <a:extLst>
                    <a:ext uri="{9D8B030D-6E8A-4147-A177-3AD203B41FA5}">
                      <a16:colId xmlns="" xmlns:a16="http://schemas.microsoft.com/office/drawing/2014/main" val="20000"/>
                    </a:ext>
                  </a:extLst>
                </a:gridCol>
                <a:gridCol w="2852117">
                  <a:extLst>
                    <a:ext uri="{9D8B030D-6E8A-4147-A177-3AD203B41FA5}">
                      <a16:colId xmlns="" xmlns:a16="http://schemas.microsoft.com/office/drawing/2014/main" val="20001"/>
                    </a:ext>
                  </a:extLst>
                </a:gridCol>
                <a:gridCol w="3456134">
                  <a:extLst>
                    <a:ext uri="{9D8B030D-6E8A-4147-A177-3AD203B41FA5}">
                      <a16:colId xmlns="" xmlns:a16="http://schemas.microsoft.com/office/drawing/2014/main" val="20002"/>
                    </a:ext>
                  </a:extLst>
                </a:gridCol>
                <a:gridCol w="1330394">
                  <a:extLst>
                    <a:ext uri="{9D8B030D-6E8A-4147-A177-3AD203B41FA5}">
                      <a16:colId xmlns="" xmlns:a16="http://schemas.microsoft.com/office/drawing/2014/main" val="20003"/>
                    </a:ext>
                  </a:extLst>
                </a:gridCol>
                <a:gridCol w="3502066">
                  <a:extLst>
                    <a:ext uri="{9D8B030D-6E8A-4147-A177-3AD203B41FA5}">
                      <a16:colId xmlns="" xmlns:a16="http://schemas.microsoft.com/office/drawing/2014/main" val="20004"/>
                    </a:ext>
                  </a:extLst>
                </a:gridCol>
              </a:tblGrid>
              <a:tr h="650276">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sz="800" kern="100" dirty="0">
                          <a:effectLst/>
                        </a:rPr>
                        <a:t>中間年（</a:t>
                      </a:r>
                      <a:r>
                        <a:rPr lang="en-US" sz="800" kern="100" dirty="0">
                          <a:effectLst/>
                        </a:rPr>
                        <a:t>2020</a:t>
                      </a:r>
                      <a:r>
                        <a:rPr lang="ja-JP" sz="800" kern="100" dirty="0">
                          <a:effectLst/>
                        </a:rPr>
                        <a:t>年）まで</a:t>
                      </a:r>
                      <a:r>
                        <a:rPr lang="ja-JP" altLang="en-US" sz="800" kern="100" dirty="0">
                          <a:effectLst/>
                        </a:rPr>
                        <a:t>の</a:t>
                      </a:r>
                      <a:r>
                        <a:rPr lang="ja-JP" sz="800" kern="100" dirty="0">
                          <a:effectLst/>
                        </a:rPr>
                        <a:t>取組み</a:t>
                      </a:r>
                    </a:p>
                    <a:p>
                      <a:pPr algn="ctr">
                        <a:spcAft>
                          <a:spcPts val="0"/>
                        </a:spcAft>
                      </a:pPr>
                      <a:r>
                        <a:rPr lang="ja-JP" sz="800" kern="100" dirty="0">
                          <a:effectLst/>
                        </a:rPr>
                        <a:t>（計画より転記）</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gridSpan="2">
                  <a:txBody>
                    <a:bodyPr/>
                    <a:lstStyle/>
                    <a:p>
                      <a:pPr algn="ctr">
                        <a:spcAft>
                          <a:spcPts val="0"/>
                        </a:spcAft>
                      </a:pPr>
                      <a:r>
                        <a:rPr lang="en-US" sz="800" kern="100" smtClean="0">
                          <a:effectLst/>
                        </a:rPr>
                        <a:t>2019</a:t>
                      </a:r>
                      <a:r>
                        <a:rPr lang="ja-JP" sz="800" kern="100" smtClean="0">
                          <a:effectLst/>
                        </a:rPr>
                        <a:t>年度</a:t>
                      </a:r>
                      <a:r>
                        <a:rPr lang="ja-JP" sz="800" kern="100" dirty="0">
                          <a:effectLst/>
                        </a:rPr>
                        <a:t>の取組内容</a:t>
                      </a:r>
                    </a:p>
                    <a:p>
                      <a:pPr algn="ctr">
                        <a:spcAft>
                          <a:spcPts val="0"/>
                        </a:spcAft>
                      </a:pPr>
                      <a:r>
                        <a:rPr lang="ja-JP" sz="800" kern="100" dirty="0">
                          <a:effectLst/>
                        </a:rPr>
                        <a:t>（左記取組み内容を記載）</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800" kern="100" dirty="0">
                          <a:effectLst/>
                        </a:rPr>
                        <a:t>次年度以降の予定</a:t>
                      </a:r>
                      <a:endParaRPr lang="ja-JP" alt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 xmlns:a16="http://schemas.microsoft.com/office/drawing/2014/main" val="10000"/>
                  </a:ext>
                </a:extLst>
              </a:tr>
              <a:tr h="650683">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altLang="en-US" sz="800" kern="100" dirty="0" smtClean="0">
                          <a:effectLst/>
                        </a:rPr>
                        <a:t>取組み内容</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着手状況</a:t>
                      </a:r>
                      <a:endParaRPr lang="en-US" altLang="ja-JP" sz="800" kern="100" dirty="0">
                        <a:effectLst/>
                      </a:endParaRPr>
                    </a:p>
                    <a:p>
                      <a:pPr algn="l">
                        <a:spcAft>
                          <a:spcPts val="0"/>
                        </a:spcAft>
                      </a:pPr>
                      <a:r>
                        <a:rPr lang="ja-JP" altLang="en-US" sz="800" kern="100" dirty="0">
                          <a:effectLst/>
                        </a:rPr>
                        <a:t>　（◎：実施</a:t>
                      </a:r>
                      <a:endParaRPr lang="en-US" altLang="ja-JP" sz="800" kern="100" dirty="0">
                        <a:effectLst/>
                      </a:endParaRPr>
                    </a:p>
                    <a:p>
                      <a:pPr algn="l">
                        <a:spcAft>
                          <a:spcPts val="0"/>
                        </a:spcAft>
                      </a:pPr>
                      <a:r>
                        <a:rPr lang="ja-JP" altLang="en-US" sz="800" kern="100" dirty="0">
                          <a:effectLst/>
                        </a:rPr>
                        <a:t>　　○：今年度実施予定</a:t>
                      </a:r>
                      <a:endParaRPr lang="en-US" altLang="ja-JP" sz="800" kern="100" dirty="0">
                        <a:effectLst/>
                      </a:endParaRPr>
                    </a:p>
                    <a:p>
                      <a:pPr algn="l">
                        <a:spcAft>
                          <a:spcPts val="0"/>
                        </a:spcAft>
                      </a:pPr>
                      <a:r>
                        <a:rPr lang="ja-JP" altLang="en-US" sz="800" kern="100" dirty="0">
                          <a:effectLst/>
                        </a:rPr>
                        <a:t>　　△：次年度以降実施予定）</a:t>
                      </a:r>
                      <a:endParaRPr kumimoji="1" lang="ja-JP" altLang="en-US" sz="800" b="0" i="0" u="none" strike="noStrike" kern="1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vMerge="1">
                  <a:txBody>
                    <a:bodyPr/>
                    <a:lstStyle/>
                    <a:p>
                      <a:endParaRPr kumimoji="1" lang="ja-JP" altLang="en-US"/>
                    </a:p>
                  </a:txBody>
                  <a:tcPr/>
                </a:tc>
                <a:extLst>
                  <a:ext uri="{0D108BD9-81ED-4DB2-BD59-A6C34878D82A}">
                    <a16:rowId xmlns="" xmlns:a16="http://schemas.microsoft.com/office/drawing/2014/main" val="10001"/>
                  </a:ext>
                </a:extLst>
              </a:tr>
              <a:tr h="540000">
                <a:tc rowSpan="3">
                  <a:txBody>
                    <a:bodyPr/>
                    <a:lstStyle/>
                    <a:p>
                      <a:pPr algn="ctr">
                        <a:spcAft>
                          <a:spcPts val="0"/>
                        </a:spcAft>
                      </a:pPr>
                      <a:r>
                        <a:rPr lang="ja-JP" altLang="en-US" sz="700" kern="100" dirty="0">
                          <a:effectLst/>
                        </a:rPr>
                        <a:t>精神疾患</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800" kern="1200" dirty="0" smtClean="0">
                          <a:solidFill>
                            <a:schemeClr val="tx1"/>
                          </a:solidFill>
                          <a:effectLst/>
                          <a:latin typeface="+mn-lt"/>
                          <a:ea typeface="+mn-ea"/>
                          <a:cs typeface="+mn-cs"/>
                        </a:rPr>
                        <a:t>多様な精神疾患等に対応できる医療体制を構築するため、医療機関ごとの機能・役割を明確化するとともに、医療機関関係者等による協議の場を設置し、医療の充実と連携体制の構築を図ります。</a:t>
                      </a:r>
                      <a:endParaRPr lang="ja-JP" altLang="en-US" sz="800" kern="100" dirty="0" smtClean="0">
                        <a:solidFill>
                          <a:schemeClr val="tx1"/>
                        </a:solidFill>
                        <a:effectLst/>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精神医療懇話会を開催（</a:t>
                      </a:r>
                      <a:r>
                        <a:rPr lang="en-US" altLang="ja-JP" sz="800" b="0" kern="100" dirty="0" smtClean="0">
                          <a:solidFill>
                            <a:schemeClr val="tx1"/>
                          </a:solidFill>
                          <a:effectLst/>
                          <a:latin typeface="+mn-ea"/>
                          <a:ea typeface="+mn-ea"/>
                          <a:cs typeface="Times New Roman" panose="02020603050405020304" pitchFamily="18" charset="0"/>
                        </a:rPr>
                        <a:t>11</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25</a:t>
                      </a:r>
                      <a:r>
                        <a:rPr lang="ja-JP" altLang="en-US" sz="800" b="0" kern="100" dirty="0" smtClean="0">
                          <a:solidFill>
                            <a:schemeClr val="tx1"/>
                          </a:solidFill>
                          <a:effectLst/>
                          <a:latin typeface="+mn-ea"/>
                          <a:ea typeface="+mn-ea"/>
                          <a:cs typeface="Times New Roman" panose="02020603050405020304" pitchFamily="18" charset="0"/>
                        </a:rPr>
                        <a:t>日）し、妊産婦メンタルヘルス支援及び精神科身体合併症の医療連携体制について協議を行いました。圏域内でアンケート及びヒアリングを実施した結果を踏まえ、現状の課題及び各機関の機能と役割を再確認し、今後の方向性等について議論しました。</a:t>
                      </a:r>
                      <a:endParaRPr lang="en-US" alt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kern="100" dirty="0" smtClean="0">
                          <a:effectLst/>
                        </a:rPr>
                        <a:t>◎</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北河内精神医療懇話会を年</a:t>
                      </a:r>
                      <a:r>
                        <a:rPr lang="en-US" altLang="ja-JP" sz="800" b="0" kern="100" dirty="0" smtClean="0">
                          <a:solidFill>
                            <a:schemeClr val="tx1"/>
                          </a:solidFill>
                          <a:effectLst/>
                          <a:latin typeface="+mn-ea"/>
                          <a:ea typeface="+mn-ea"/>
                          <a:cs typeface="Times New Roman" panose="02020603050405020304" pitchFamily="18" charset="0"/>
                        </a:rPr>
                        <a:t>1</a:t>
                      </a:r>
                      <a:r>
                        <a:rPr lang="ja-JP" altLang="en-US" sz="800" b="0" kern="100" dirty="0" smtClean="0">
                          <a:solidFill>
                            <a:schemeClr val="tx1"/>
                          </a:solidFill>
                          <a:effectLst/>
                          <a:latin typeface="+mn-ea"/>
                          <a:ea typeface="+mn-ea"/>
                          <a:cs typeface="Times New Roman" panose="02020603050405020304" pitchFamily="18" charset="0"/>
                        </a:rPr>
                        <a:t>回実施し、圏域内の情報共有と課題について協議する予定です。</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tc>
                <a:extLst>
                  <a:ext uri="{0D108BD9-81ED-4DB2-BD59-A6C34878D82A}">
                    <a16:rowId xmlns="" xmlns:a16="http://schemas.microsoft.com/office/drawing/2014/main" val="10002"/>
                  </a:ext>
                </a:extLst>
              </a:tr>
              <a:tr h="540000">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800" kern="1200" dirty="0" smtClean="0">
                          <a:solidFill>
                            <a:schemeClr val="tx1"/>
                          </a:solidFill>
                          <a:effectLst/>
                          <a:latin typeface="+mn-lt"/>
                          <a:ea typeface="+mn-ea"/>
                          <a:cs typeface="+mn-cs"/>
                        </a:rPr>
                        <a:t>依存症専門プログラム等の医療ニーズの円滑な提供を図るため、他圏域の専門医療機関を含む医療機関間の連携をめざします。また、関係機関職員向けの研修を実施する等、依存症関連課題の支援体制を広げ、スムーズな連携をめざします。</a:t>
                      </a:r>
                      <a:endParaRPr lang="ja-JP" altLang="en-US" sz="800" b="0" kern="100" dirty="0" smtClean="0">
                        <a:solidFill>
                          <a:schemeClr val="tx1"/>
                        </a:solidFill>
                        <a:effectLst/>
                        <a:latin typeface="HGP創英角ｺﾞｼｯｸUB" panose="020B0900000000000000" pitchFamily="50" charset="-128"/>
                        <a:ea typeface="HGP創英角ｺﾞｼｯｸUB" panose="020B0900000000000000" pitchFamily="50" charset="-128"/>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精神保健医療に関するネットワーク会議を開催し、各依存症に関する専門プログラム等の医療ニーズの円滑な提供を図るための検討を実施しています。依存症関連課題の支援体制を広げるために、教育分野、産業分野、行政機関、三師会等を対象に研修等を保健所単位で実施しました。また自助グループ等との支援や連携を深め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en-US" alt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kern="100" dirty="0" smtClean="0">
                          <a:effectLst/>
                        </a:rPr>
                        <a:t>◎</a:t>
                      </a:r>
                      <a:endParaRPr lang="ja-JP" alt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精神保健医療ネットワーク会議等、</a:t>
                      </a:r>
                      <a:r>
                        <a:rPr kumimoji="1" lang="ja-JP" altLang="ja-JP" sz="800" kern="1200" dirty="0" smtClean="0">
                          <a:solidFill>
                            <a:schemeClr val="tx1"/>
                          </a:solidFill>
                          <a:effectLst/>
                          <a:latin typeface="+mn-lt"/>
                          <a:ea typeface="+mn-ea"/>
                          <a:cs typeface="+mn-cs"/>
                        </a:rPr>
                        <a:t>関係機関職員向けの研修</a:t>
                      </a:r>
                      <a:r>
                        <a:rPr kumimoji="1" lang="ja-JP" altLang="en-US" sz="800" kern="1200" dirty="0" smtClean="0">
                          <a:solidFill>
                            <a:schemeClr val="tx1"/>
                          </a:solidFill>
                          <a:effectLst/>
                          <a:latin typeface="+mn-lt"/>
                          <a:ea typeface="+mn-ea"/>
                          <a:cs typeface="+mn-cs"/>
                        </a:rPr>
                        <a:t>、</a:t>
                      </a:r>
                      <a:r>
                        <a:rPr kumimoji="1" lang="ja-JP" altLang="ja-JP" sz="800" kern="1200" dirty="0" smtClean="0">
                          <a:solidFill>
                            <a:schemeClr val="tx1"/>
                          </a:solidFill>
                          <a:effectLst/>
                          <a:latin typeface="+mn-lt"/>
                          <a:ea typeface="+mn-ea"/>
                          <a:cs typeface="+mn-cs"/>
                        </a:rPr>
                        <a:t>依存症関連課題の支援</a:t>
                      </a:r>
                      <a:r>
                        <a:rPr kumimoji="1" lang="ja-JP" altLang="en-US" sz="800" kern="1200" dirty="0" smtClean="0">
                          <a:solidFill>
                            <a:schemeClr val="tx1"/>
                          </a:solidFill>
                          <a:effectLst/>
                          <a:latin typeface="+mn-lt"/>
                          <a:ea typeface="+mn-ea"/>
                          <a:cs typeface="+mn-cs"/>
                        </a:rPr>
                        <a:t>を継続実施します。</a:t>
                      </a:r>
                      <a:endParaRPr lang="en-US" altLang="ja-JP" sz="800" b="0"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 xmlns:a16="http://schemas.microsoft.com/office/drawing/2014/main" val="10008"/>
                  </a:ext>
                </a:extLst>
              </a:tr>
              <a:tr h="426787">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800" kern="1200" dirty="0" smtClean="0">
                          <a:solidFill>
                            <a:schemeClr val="tx1"/>
                          </a:solidFill>
                          <a:effectLst/>
                          <a:latin typeface="+mn-lt"/>
                          <a:ea typeface="+mn-ea"/>
                          <a:cs typeface="+mn-cs"/>
                        </a:rPr>
                        <a:t>長期入院者の地域移行支援について、関係機関によるネットワークを推進するとともに、保健所圏域や市の自立支援協議会等の協議の場で、</a:t>
                      </a:r>
                      <a:r>
                        <a:rPr kumimoji="1" lang="ja-JP" altLang="ja-JP" sz="800" kern="1200" dirty="0" err="1" smtClean="0">
                          <a:solidFill>
                            <a:schemeClr val="tx1"/>
                          </a:solidFill>
                          <a:effectLst/>
                          <a:latin typeface="+mn-lt"/>
                          <a:ea typeface="+mn-ea"/>
                          <a:cs typeface="+mn-cs"/>
                        </a:rPr>
                        <a:t>精神障がいにも</a:t>
                      </a:r>
                      <a:r>
                        <a:rPr kumimoji="1" lang="ja-JP" altLang="ja-JP" sz="800" kern="1200" dirty="0" smtClean="0">
                          <a:solidFill>
                            <a:schemeClr val="tx1"/>
                          </a:solidFill>
                          <a:effectLst/>
                          <a:latin typeface="+mn-lt"/>
                          <a:ea typeface="+mn-ea"/>
                          <a:cs typeface="+mn-cs"/>
                        </a:rPr>
                        <a:t>対応した地域包括ケアシステム構築のための課題について検討します。</a:t>
                      </a:r>
                      <a:endParaRPr lang="ja-JP" altLang="en-US" sz="800" b="0" kern="100" dirty="0" smtClean="0">
                        <a:solidFill>
                          <a:schemeClr val="tx1"/>
                        </a:solidFill>
                        <a:effectLst/>
                        <a:latin typeface="HGP創英角ｺﾞｼｯｸUB" panose="020B0900000000000000" pitchFamily="50" charset="-128"/>
                        <a:ea typeface="HGP創英角ｺﾞｼｯｸUB" panose="020B0900000000000000" pitchFamily="50" charset="-128"/>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精神科病院長期入院患者の地域移行支援については、精神科病院在院患者調査より抽出される各種データを基に、現状の課題を認識し共有するための各種会議を実施、または開催される会議に参加してい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ja-JP" sz="800" kern="1200" dirty="0" smtClean="0">
                          <a:solidFill>
                            <a:schemeClr val="tx1"/>
                          </a:solidFill>
                          <a:effectLst/>
                          <a:latin typeface="+mn-lt"/>
                          <a:ea typeface="+mn-ea"/>
                          <a:cs typeface="+mn-cs"/>
                        </a:rPr>
                        <a:t>長期入院者の地域移行支援について、関係機関によるネットワークを推進するとともに、保健所圏域</a:t>
                      </a:r>
                      <a:r>
                        <a:rPr kumimoji="1" lang="ja-JP" altLang="en-US" sz="800" kern="1200" dirty="0" smtClean="0">
                          <a:solidFill>
                            <a:schemeClr val="tx1"/>
                          </a:solidFill>
                          <a:effectLst/>
                          <a:latin typeface="+mn-lt"/>
                          <a:ea typeface="+mn-ea"/>
                          <a:cs typeface="+mn-cs"/>
                        </a:rPr>
                        <a:t>での会議を実施し、</a:t>
                      </a:r>
                      <a:r>
                        <a:rPr kumimoji="1" lang="ja-JP" altLang="ja-JP" sz="800" kern="1200" dirty="0" smtClean="0">
                          <a:solidFill>
                            <a:schemeClr val="tx1"/>
                          </a:solidFill>
                          <a:effectLst/>
                          <a:latin typeface="+mn-lt"/>
                          <a:ea typeface="+mn-ea"/>
                          <a:cs typeface="+mn-cs"/>
                        </a:rPr>
                        <a:t>市の自立支援協議会等</a:t>
                      </a:r>
                      <a:r>
                        <a:rPr kumimoji="1" lang="ja-JP" altLang="en-US" sz="800" kern="1200" dirty="0" smtClean="0">
                          <a:solidFill>
                            <a:schemeClr val="tx1"/>
                          </a:solidFill>
                          <a:effectLst/>
                          <a:latin typeface="+mn-lt"/>
                          <a:ea typeface="+mn-ea"/>
                          <a:cs typeface="+mn-cs"/>
                        </a:rPr>
                        <a:t>に参加します。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 xmlns:a16="http://schemas.microsoft.com/office/drawing/2014/main" val="10003"/>
                  </a:ext>
                </a:extLst>
              </a:tr>
              <a:tr h="540000">
                <a:tc rowSpan="3">
                  <a:txBody>
                    <a:bodyPr/>
                    <a:lstStyle/>
                    <a:p>
                      <a:pPr algn="ctr">
                        <a:spcAft>
                          <a:spcPts val="0"/>
                        </a:spcAft>
                      </a:pPr>
                      <a:r>
                        <a:rPr lang="zh-TW" altLang="en-US" sz="700" kern="100" dirty="0">
                          <a:effectLst/>
                          <a:latin typeface="ＭＳ Ｐゴシック" panose="020B0600070205080204" pitchFamily="50" charset="-128"/>
                          <a:ea typeface="ＭＳ Ｐゴシック" panose="020B0600070205080204" pitchFamily="50" charset="-128"/>
                        </a:rPr>
                        <a:t>救急医療、災害医療</a:t>
                      </a:r>
                      <a:endParaRPr lang="ja-JP" sz="7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7807" marR="27807"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800" b="0" kern="1200" dirty="0" smtClean="0">
                          <a:solidFill>
                            <a:schemeClr val="tx1"/>
                          </a:solidFill>
                          <a:effectLst/>
                          <a:latin typeface="+mn-lt"/>
                          <a:ea typeface="+mn-ea"/>
                          <a:cs typeface="+mn-cs"/>
                        </a:rPr>
                        <a:t>圏域内の市、医師会ほか関係機関と連携し、救急車の適正利用に係る住民啓発の他、初期・二次・三次救急医療機関間の相互連携の強化並びに役割分担の明確化のための方策を検討します。</a:t>
                      </a:r>
                      <a:endParaRPr lang="ja-JP" altLang="en-US" sz="800" b="0" kern="100" dirty="0" smtClean="0">
                        <a:solidFill>
                          <a:schemeClr val="tx1"/>
                        </a:solidFill>
                        <a:effectLst/>
                      </a:endParaRPr>
                    </a:p>
                  </a:txBody>
                  <a:tcPr marL="27807" marR="27807"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800" kern="1200" dirty="0" smtClean="0">
                          <a:solidFill>
                            <a:schemeClr val="tx1"/>
                          </a:solidFill>
                          <a:effectLst/>
                          <a:latin typeface="+mj-ea"/>
                          <a:ea typeface="+mj-ea"/>
                          <a:cs typeface="+mn-cs"/>
                        </a:rPr>
                        <a:t>高齢者および搬送困難者に焦点化した</a:t>
                      </a:r>
                      <a:r>
                        <a:rPr kumimoji="1" lang="en-US" altLang="ja-JP" sz="800" kern="1200" dirty="0" smtClean="0">
                          <a:solidFill>
                            <a:schemeClr val="tx1"/>
                          </a:solidFill>
                          <a:effectLst/>
                          <a:latin typeface="+mj-ea"/>
                          <a:ea typeface="+mj-ea"/>
                          <a:cs typeface="+mn-cs"/>
                        </a:rPr>
                        <a:t>ORION</a:t>
                      </a:r>
                      <a:r>
                        <a:rPr kumimoji="1" lang="ja-JP" altLang="ja-JP" sz="800" kern="1200" dirty="0" smtClean="0">
                          <a:solidFill>
                            <a:schemeClr val="tx1"/>
                          </a:solidFill>
                          <a:effectLst/>
                          <a:latin typeface="+mj-ea"/>
                          <a:ea typeface="+mj-ea"/>
                          <a:cs typeface="+mn-cs"/>
                        </a:rPr>
                        <a:t>データ分析結果を用い、救急医療懇話会（</a:t>
                      </a:r>
                      <a:r>
                        <a:rPr kumimoji="1" lang="en-US" altLang="ja-JP" sz="800" kern="1200" dirty="0" smtClean="0">
                          <a:solidFill>
                            <a:schemeClr val="tx1"/>
                          </a:solidFill>
                          <a:effectLst/>
                          <a:latin typeface="+mj-ea"/>
                          <a:ea typeface="+mj-ea"/>
                          <a:cs typeface="+mn-cs"/>
                        </a:rPr>
                        <a:t>9</a:t>
                      </a:r>
                      <a:r>
                        <a:rPr kumimoji="1" lang="ja-JP" altLang="ja-JP" sz="800" kern="1200" dirty="0" smtClean="0">
                          <a:solidFill>
                            <a:schemeClr val="tx1"/>
                          </a:solidFill>
                          <a:effectLst/>
                          <a:latin typeface="+mj-ea"/>
                          <a:ea typeface="+mj-ea"/>
                          <a:cs typeface="+mn-cs"/>
                        </a:rPr>
                        <a:t>月</a:t>
                      </a:r>
                      <a:r>
                        <a:rPr kumimoji="1" lang="en-US" altLang="ja-JP" sz="800" kern="1200" dirty="0" smtClean="0">
                          <a:solidFill>
                            <a:schemeClr val="tx1"/>
                          </a:solidFill>
                          <a:effectLst/>
                          <a:latin typeface="+mj-ea"/>
                          <a:ea typeface="+mj-ea"/>
                          <a:cs typeface="+mn-cs"/>
                        </a:rPr>
                        <a:t>2</a:t>
                      </a:r>
                      <a:r>
                        <a:rPr kumimoji="1" lang="ja-JP" altLang="ja-JP" sz="800" kern="1200" dirty="0" smtClean="0">
                          <a:solidFill>
                            <a:schemeClr val="tx1"/>
                          </a:solidFill>
                          <a:effectLst/>
                          <a:latin typeface="+mj-ea"/>
                          <a:ea typeface="+mj-ea"/>
                          <a:cs typeface="+mn-cs"/>
                        </a:rPr>
                        <a:t>日）において、各機関の役割および相互連携について検討</a:t>
                      </a:r>
                      <a:r>
                        <a:rPr kumimoji="1" lang="ja-JP" altLang="en-US" sz="800" kern="1200" dirty="0" smtClean="0">
                          <a:solidFill>
                            <a:schemeClr val="tx1"/>
                          </a:solidFill>
                          <a:effectLst/>
                          <a:latin typeface="+mj-ea"/>
                          <a:ea typeface="+mj-ea"/>
                          <a:cs typeface="+mn-cs"/>
                        </a:rPr>
                        <a:t>しました</a:t>
                      </a:r>
                      <a:r>
                        <a:rPr kumimoji="1" lang="ja-JP" altLang="ja-JP" sz="800" kern="1200" dirty="0" smtClean="0">
                          <a:solidFill>
                            <a:schemeClr val="tx1"/>
                          </a:solidFill>
                          <a:effectLst/>
                          <a:latin typeface="+mj-ea"/>
                          <a:ea typeface="+mj-ea"/>
                          <a:cs typeface="+mn-cs"/>
                        </a:rPr>
                        <a:t>。また、救急医療懇話会と</a:t>
                      </a:r>
                      <a:r>
                        <a:rPr kumimoji="1" lang="en-US" altLang="ja-JP" sz="800" kern="1200" dirty="0" smtClean="0">
                          <a:solidFill>
                            <a:schemeClr val="tx1"/>
                          </a:solidFill>
                          <a:effectLst/>
                          <a:latin typeface="+mj-ea"/>
                          <a:ea typeface="+mj-ea"/>
                          <a:cs typeface="+mn-cs"/>
                        </a:rPr>
                        <a:t>MC</a:t>
                      </a:r>
                      <a:r>
                        <a:rPr kumimoji="1" lang="ja-JP" altLang="ja-JP" sz="800" kern="1200" dirty="0" smtClean="0">
                          <a:solidFill>
                            <a:schemeClr val="tx1"/>
                          </a:solidFill>
                          <a:effectLst/>
                          <a:latin typeface="+mj-ea"/>
                          <a:ea typeface="+mj-ea"/>
                          <a:cs typeface="+mn-cs"/>
                        </a:rPr>
                        <a:t>協議会の一体化について検討し、令和</a:t>
                      </a:r>
                      <a:r>
                        <a:rPr kumimoji="1" lang="en-US" altLang="ja-JP" sz="800" kern="1200" dirty="0" smtClean="0">
                          <a:solidFill>
                            <a:schemeClr val="tx1"/>
                          </a:solidFill>
                          <a:effectLst/>
                          <a:latin typeface="+mj-ea"/>
                          <a:ea typeface="+mj-ea"/>
                          <a:cs typeface="+mn-cs"/>
                        </a:rPr>
                        <a:t>2</a:t>
                      </a:r>
                      <a:r>
                        <a:rPr kumimoji="1" lang="ja-JP" altLang="ja-JP" sz="800" kern="1200" dirty="0" smtClean="0">
                          <a:solidFill>
                            <a:schemeClr val="tx1"/>
                          </a:solidFill>
                          <a:effectLst/>
                          <a:latin typeface="+mj-ea"/>
                          <a:ea typeface="+mj-ea"/>
                          <a:cs typeface="+mn-cs"/>
                        </a:rPr>
                        <a:t>年</a:t>
                      </a:r>
                      <a:r>
                        <a:rPr kumimoji="1" lang="en-US" altLang="ja-JP" sz="800" kern="1200" dirty="0" smtClean="0">
                          <a:solidFill>
                            <a:schemeClr val="tx1"/>
                          </a:solidFill>
                          <a:effectLst/>
                          <a:latin typeface="+mj-ea"/>
                          <a:ea typeface="+mj-ea"/>
                          <a:cs typeface="+mn-cs"/>
                        </a:rPr>
                        <a:t>4</a:t>
                      </a:r>
                      <a:r>
                        <a:rPr kumimoji="1" lang="ja-JP" altLang="ja-JP" sz="800" kern="1200" dirty="0" smtClean="0">
                          <a:solidFill>
                            <a:schemeClr val="tx1"/>
                          </a:solidFill>
                          <a:effectLst/>
                          <a:latin typeface="+mj-ea"/>
                          <a:ea typeface="+mj-ea"/>
                          <a:cs typeface="+mn-cs"/>
                        </a:rPr>
                        <a:t>月より一体的に</a:t>
                      </a:r>
                      <a:r>
                        <a:rPr kumimoji="1" lang="ja-JP" altLang="en-US" sz="800" kern="1200" dirty="0" smtClean="0">
                          <a:solidFill>
                            <a:schemeClr val="tx1"/>
                          </a:solidFill>
                          <a:effectLst/>
                          <a:latin typeface="+mj-ea"/>
                          <a:ea typeface="+mj-ea"/>
                          <a:cs typeface="+mn-cs"/>
                        </a:rPr>
                        <a:t>運営します</a:t>
                      </a:r>
                      <a:r>
                        <a:rPr kumimoji="1" lang="ja-JP" altLang="ja-JP" sz="800" kern="1200" dirty="0" smtClean="0">
                          <a:solidFill>
                            <a:schemeClr val="tx1"/>
                          </a:solidFill>
                          <a:effectLst/>
                          <a:latin typeface="+mj-ea"/>
                          <a:ea typeface="+mj-ea"/>
                          <a:cs typeface="+mn-cs"/>
                        </a:rPr>
                        <a:t>。</a:t>
                      </a:r>
                    </a:p>
                  </a:txBody>
                  <a:tcPr marL="27807" marR="27807" marT="0" marB="0"/>
                </a:tc>
                <a:tc>
                  <a:txBody>
                    <a:bodyPr/>
                    <a:lstStyle/>
                    <a:p>
                      <a:pPr algn="ctr">
                        <a:spcAft>
                          <a:spcPts val="0"/>
                        </a:spcAft>
                      </a:pPr>
                      <a:r>
                        <a:rPr lang="ja-JP" altLang="en-US" sz="800" kern="100" dirty="0" smtClean="0">
                          <a:solidFill>
                            <a:schemeClr val="tx1"/>
                          </a:solidFill>
                          <a:effectLst/>
                        </a:rPr>
                        <a:t>◎</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just">
                        <a:spcAft>
                          <a:spcPts val="0"/>
                        </a:spcAft>
                      </a:pPr>
                      <a:r>
                        <a:rPr lang="en-US" altLang="ja-JP" sz="800" b="0" kern="100" dirty="0" smtClean="0">
                          <a:solidFill>
                            <a:schemeClr val="tx1"/>
                          </a:solidFill>
                          <a:effectLst/>
                          <a:latin typeface="+mn-ea"/>
                          <a:ea typeface="+mn-ea"/>
                          <a:cs typeface="Times New Roman" panose="02020603050405020304" pitchFamily="18" charset="0"/>
                        </a:rPr>
                        <a:t>MC</a:t>
                      </a:r>
                      <a:r>
                        <a:rPr lang="ja-JP" altLang="en-US" sz="800" b="0" kern="100" dirty="0" smtClean="0">
                          <a:solidFill>
                            <a:schemeClr val="tx1"/>
                          </a:solidFill>
                          <a:effectLst/>
                          <a:latin typeface="+mn-ea"/>
                          <a:ea typeface="+mn-ea"/>
                          <a:cs typeface="Times New Roman" panose="02020603050405020304" pitchFamily="18" charset="0"/>
                        </a:rPr>
                        <a:t>協議会と救急懇話会との一体的な会議を実施し、</a:t>
                      </a:r>
                      <a:r>
                        <a:rPr lang="en-US" altLang="ja-JP" sz="800" b="0" kern="100" dirty="0" smtClean="0">
                          <a:solidFill>
                            <a:schemeClr val="tx1"/>
                          </a:solidFill>
                          <a:effectLst/>
                          <a:latin typeface="+mn-ea"/>
                          <a:ea typeface="+mn-ea"/>
                          <a:cs typeface="Times New Roman" panose="02020603050405020304" pitchFamily="18" charset="0"/>
                        </a:rPr>
                        <a:t>ORION</a:t>
                      </a:r>
                      <a:r>
                        <a:rPr lang="ja-JP" altLang="en-US" sz="800" b="0" kern="100" dirty="0" smtClean="0">
                          <a:solidFill>
                            <a:schemeClr val="tx1"/>
                          </a:solidFill>
                          <a:effectLst/>
                          <a:latin typeface="+mn-ea"/>
                          <a:ea typeface="+mn-ea"/>
                          <a:cs typeface="Times New Roman" panose="02020603050405020304" pitchFamily="18" charset="0"/>
                        </a:rPr>
                        <a:t>等のデータ分析だけでなく、検証会議での検討事例の蓄積データと課題抽出を実施し、連携体制について役割分担の明確化の方策を</a:t>
                      </a:r>
                      <a:r>
                        <a:rPr lang="ja-JP" altLang="en-US" sz="800" b="0" strike="noStrike" kern="100" dirty="0" smtClean="0">
                          <a:solidFill>
                            <a:schemeClr val="tx1"/>
                          </a:solidFill>
                          <a:effectLst/>
                          <a:latin typeface="+mn-ea"/>
                          <a:ea typeface="+mn-ea"/>
                          <a:cs typeface="Times New Roman" panose="02020603050405020304" pitchFamily="18" charset="0"/>
                        </a:rPr>
                        <a:t>検討</a:t>
                      </a:r>
                      <a:r>
                        <a:rPr lang="ja-JP" altLang="en-US" sz="800" b="0" strike="noStrike" kern="100" baseline="0" dirty="0" smtClean="0">
                          <a:solidFill>
                            <a:schemeClr val="tx1"/>
                          </a:solidFill>
                          <a:effectLst/>
                          <a:latin typeface="+mn-ea"/>
                          <a:ea typeface="+mn-ea"/>
                          <a:cs typeface="Times New Roman" panose="02020603050405020304" pitchFamily="18" charset="0"/>
                        </a:rPr>
                        <a:t>します。</a:t>
                      </a:r>
                      <a:endParaRPr lang="ja-JP" sz="800" b="0" strike="noStrike" kern="100" baseline="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 xmlns:a16="http://schemas.microsoft.com/office/drawing/2014/main" val="10004"/>
                  </a:ext>
                </a:extLst>
              </a:tr>
              <a:tr h="54000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800" kern="1200" dirty="0" smtClean="0">
                          <a:solidFill>
                            <a:schemeClr val="tx1"/>
                          </a:solidFill>
                          <a:effectLst/>
                          <a:latin typeface="+mn-lt"/>
                          <a:ea typeface="+mn-ea"/>
                          <a:cs typeface="+mn-cs"/>
                        </a:rPr>
                        <a:t>初期救急医療機関のうち、深夜帯対応を行っている医療機関は小児科において１か所のみのため、関係機関等と連携し、診療日等拡充のための方策を検討します。</a:t>
                      </a:r>
                      <a:endParaRPr kumimoji="1" lang="en-US" altLang="ja-JP" sz="800" b="0" i="0" u="none" strike="noStrike" kern="100" cap="none" spc="0" normalizeH="0" baseline="0" noProof="0" dirty="0">
                        <a:ln>
                          <a:noFill/>
                        </a:ln>
                        <a:solidFill>
                          <a:schemeClr val="tx1"/>
                        </a:solidFill>
                        <a:effectLst/>
                        <a:uLnTx/>
                        <a:uFillTx/>
                        <a:latin typeface="+mn-lt"/>
                        <a:ea typeface="+mn-ea"/>
                        <a:cs typeface="+mn-cs"/>
                      </a:endParaRPr>
                    </a:p>
                  </a:txBody>
                  <a:tcPr marL="27807" marR="27807"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kern="1200" dirty="0" smtClean="0">
                          <a:solidFill>
                            <a:schemeClr val="tx1"/>
                          </a:solidFill>
                          <a:effectLst/>
                          <a:latin typeface="+mj-ea"/>
                          <a:ea typeface="+mn-ea"/>
                          <a:cs typeface="+mn-cs"/>
                        </a:rPr>
                        <a:t>昨年度の北河内救急懇話会（</a:t>
                      </a:r>
                      <a:r>
                        <a:rPr kumimoji="1" lang="en-US" altLang="ja-JP" sz="800" kern="1200" dirty="0" smtClean="0">
                          <a:solidFill>
                            <a:schemeClr val="tx1"/>
                          </a:solidFill>
                          <a:effectLst/>
                          <a:latin typeface="+mj-ea"/>
                          <a:ea typeface="+mn-ea"/>
                          <a:cs typeface="+mn-cs"/>
                        </a:rPr>
                        <a:t>2019</a:t>
                      </a:r>
                      <a:r>
                        <a:rPr kumimoji="1" lang="ja-JP" altLang="en-US" sz="800" kern="1200" dirty="0" smtClean="0">
                          <a:solidFill>
                            <a:schemeClr val="tx1"/>
                          </a:solidFill>
                          <a:effectLst/>
                          <a:latin typeface="+mj-ea"/>
                          <a:ea typeface="+mn-ea"/>
                          <a:cs typeface="+mn-cs"/>
                        </a:rPr>
                        <a:t>年</a:t>
                      </a:r>
                      <a:r>
                        <a:rPr kumimoji="1" lang="en-US" altLang="ja-JP" sz="800" kern="1200" dirty="0" smtClean="0">
                          <a:solidFill>
                            <a:schemeClr val="tx1"/>
                          </a:solidFill>
                          <a:effectLst/>
                          <a:latin typeface="+mj-ea"/>
                          <a:ea typeface="+mn-ea"/>
                          <a:cs typeface="+mn-cs"/>
                        </a:rPr>
                        <a:t>2</a:t>
                      </a:r>
                      <a:r>
                        <a:rPr kumimoji="1" lang="ja-JP" altLang="en-US" sz="800" kern="1200" dirty="0" smtClean="0">
                          <a:solidFill>
                            <a:schemeClr val="tx1"/>
                          </a:solidFill>
                          <a:effectLst/>
                          <a:latin typeface="+mj-ea"/>
                          <a:ea typeface="+mn-ea"/>
                          <a:cs typeface="+mn-cs"/>
                        </a:rPr>
                        <a:t>月</a:t>
                      </a:r>
                      <a:r>
                        <a:rPr kumimoji="1" lang="en-US" altLang="ja-JP" sz="800" kern="1200" dirty="0" smtClean="0">
                          <a:solidFill>
                            <a:schemeClr val="tx1"/>
                          </a:solidFill>
                          <a:effectLst/>
                          <a:latin typeface="+mj-ea"/>
                          <a:ea typeface="+mn-ea"/>
                          <a:cs typeface="+mn-cs"/>
                        </a:rPr>
                        <a:t>8</a:t>
                      </a:r>
                      <a:r>
                        <a:rPr kumimoji="1" lang="ja-JP" altLang="en-US" sz="800" kern="1200" dirty="0" smtClean="0">
                          <a:solidFill>
                            <a:schemeClr val="tx1"/>
                          </a:solidFill>
                          <a:effectLst/>
                          <a:latin typeface="+mj-ea"/>
                          <a:ea typeface="+mn-ea"/>
                          <a:cs typeface="+mn-cs"/>
                        </a:rPr>
                        <a:t>日）において、二次救急との機能分担・連携がスムーズな状況であることを確認し、</a:t>
                      </a:r>
                      <a:r>
                        <a:rPr lang="ja-JP" altLang="en-US" sz="800" b="0"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a:t>
                      </a:r>
                      <a:r>
                        <a:rPr kumimoji="1" lang="ja-JP" altLang="en-US" sz="800" kern="1200" dirty="0" smtClean="0">
                          <a:solidFill>
                            <a:schemeClr val="tx1"/>
                          </a:solidFill>
                          <a:effectLst/>
                          <a:latin typeface="+mj-ea"/>
                          <a:ea typeface="+mn-ea"/>
                          <a:cs typeface="+mn-cs"/>
                        </a:rPr>
                        <a:t>今年度も、北河内夜間救急センター協議会事務局（枚方市）、消防機関及び関係機関に個別確認したところ、小児救急は円滑に実施されていました。</a:t>
                      </a:r>
                      <a:r>
                        <a:rPr lang="ja-JP" altLang="en-US" sz="800" b="0"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a:t>
                      </a:r>
                      <a:endParaRPr lang="ja-JP" altLang="ja-JP" sz="800" b="0"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tc>
                <a:tc>
                  <a:txBody>
                    <a:bodyPr/>
                    <a:lstStyle/>
                    <a:p>
                      <a:pPr algn="ctr">
                        <a:spcAft>
                          <a:spcPts val="0"/>
                        </a:spcAft>
                      </a:pPr>
                      <a:endParaRPr lang="en-US" altLang="ja-JP" sz="800" b="0"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800" kern="100" dirty="0" smtClean="0">
                          <a:solidFill>
                            <a:schemeClr val="tx1"/>
                          </a:solidFill>
                          <a:effectLst/>
                        </a:rPr>
                        <a:t>◎</a:t>
                      </a:r>
                      <a:endParaRPr lang="ja-JP" altLang="ja-JP" sz="800" b="0"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ja-JP" sz="800" kern="1200" dirty="0" smtClean="0">
                          <a:solidFill>
                            <a:schemeClr val="tx1"/>
                          </a:solidFill>
                          <a:effectLst/>
                          <a:latin typeface="+mn-lt"/>
                          <a:ea typeface="+mn-ea"/>
                          <a:cs typeface="+mn-cs"/>
                        </a:rPr>
                        <a:t>初期救急医療機関のうち、深夜帯対応を行っている小児科</a:t>
                      </a:r>
                      <a:r>
                        <a:rPr kumimoji="1" lang="ja-JP" altLang="en-US" sz="800" kern="1200" dirty="0" smtClean="0">
                          <a:solidFill>
                            <a:schemeClr val="tx1"/>
                          </a:solidFill>
                          <a:effectLst/>
                          <a:latin typeface="+mn-lt"/>
                          <a:ea typeface="+mn-ea"/>
                          <a:cs typeface="+mn-cs"/>
                        </a:rPr>
                        <a:t>医療は小児医療の集約化で過不足なく供給している現状ですが、状況把握を継続します。</a:t>
                      </a:r>
                      <a:endParaRPr lang="ja-JP" altLang="ja-JP" sz="800" b="0" strike="noStrike" kern="100" baseline="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 xmlns:a16="http://schemas.microsoft.com/office/drawing/2014/main" val="10005"/>
                  </a:ext>
                </a:extLst>
              </a:tr>
              <a:tr h="54000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800" kern="1200" dirty="0" smtClean="0">
                          <a:solidFill>
                            <a:schemeClr val="tx1"/>
                          </a:solidFill>
                          <a:effectLst/>
                          <a:latin typeface="+mn-lt"/>
                          <a:ea typeface="+mn-ea"/>
                          <a:cs typeface="+mn-cs"/>
                        </a:rPr>
                        <a:t>災害マニュアル策定及び</a:t>
                      </a:r>
                      <a:r>
                        <a:rPr kumimoji="1" lang="en-US" altLang="ja-JP" sz="800" kern="1200" dirty="0" smtClean="0">
                          <a:solidFill>
                            <a:schemeClr val="tx1"/>
                          </a:solidFill>
                          <a:effectLst/>
                          <a:latin typeface="+mn-lt"/>
                          <a:ea typeface="+mn-ea"/>
                          <a:cs typeface="+mn-cs"/>
                        </a:rPr>
                        <a:t>BCP</a:t>
                      </a:r>
                      <a:r>
                        <a:rPr kumimoji="1" lang="ja-JP" altLang="ja-JP" sz="800" kern="1200" dirty="0" smtClean="0">
                          <a:solidFill>
                            <a:schemeClr val="tx1"/>
                          </a:solidFill>
                          <a:effectLst/>
                          <a:latin typeface="+mn-lt"/>
                          <a:ea typeface="+mn-ea"/>
                          <a:cs typeface="+mn-cs"/>
                        </a:rPr>
                        <a:t>策定が未整備の病院に対して、健康危機管理会議等において策定を働きかけます。</a:t>
                      </a:r>
                      <a:endParaRPr kumimoji="1" lang="en-US" altLang="ja-JP" sz="800" b="0" i="0" u="none" strike="noStrike" kern="100" cap="none" spc="0" normalizeH="0" baseline="0" noProof="0" dirty="0" smtClean="0">
                        <a:ln>
                          <a:noFill/>
                        </a:ln>
                        <a:solidFill>
                          <a:schemeClr val="tx1"/>
                        </a:solidFill>
                        <a:effectLst/>
                        <a:uLnTx/>
                        <a:uFillTx/>
                        <a:latin typeface="+mn-lt"/>
                        <a:ea typeface="+mn-ea"/>
                        <a:cs typeface="+mn-cs"/>
                      </a:endParaRPr>
                    </a:p>
                  </a:txBody>
                  <a:tcPr marL="27807" marR="27807"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健康危機管理会議や病院立入検査時に医療機関に対して、災害マニュアルや</a:t>
                      </a:r>
                      <a:r>
                        <a:rPr lang="en-US" altLang="ja-JP" sz="800" b="0" kern="100" dirty="0" smtClean="0">
                          <a:solidFill>
                            <a:schemeClr val="tx1"/>
                          </a:solidFill>
                          <a:effectLst/>
                          <a:latin typeface="+mn-ea"/>
                          <a:ea typeface="+mn-ea"/>
                          <a:cs typeface="Times New Roman" panose="02020603050405020304" pitchFamily="18" charset="0"/>
                        </a:rPr>
                        <a:t>BCP</a:t>
                      </a:r>
                      <a:r>
                        <a:rPr lang="ja-JP" altLang="en-US" sz="800" b="0" kern="100" dirty="0" smtClean="0">
                          <a:solidFill>
                            <a:schemeClr val="tx1"/>
                          </a:solidFill>
                          <a:effectLst/>
                          <a:latin typeface="+mn-ea"/>
                          <a:ea typeface="+mn-ea"/>
                          <a:cs typeface="Times New Roman" panose="02020603050405020304" pitchFamily="18" charset="0"/>
                        </a:rPr>
                        <a:t>策定について確認し、未実施の施設に対する働きかけを実施しています。</a:t>
                      </a:r>
                      <a:endParaRPr lang="en-US" altLang="ja-JP"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just">
                        <a:spcAft>
                          <a:spcPts val="0"/>
                        </a:spcAft>
                      </a:pPr>
                      <a:endParaRPr lang="en-US" altLang="ja-JP" sz="800" b="0"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just">
                        <a:spcAft>
                          <a:spcPts val="0"/>
                        </a:spcAft>
                      </a:pPr>
                      <a:endParaRPr lang="en-US" altLang="ja-JP" sz="800" b="0"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800" kern="100" dirty="0" smtClean="0">
                          <a:solidFill>
                            <a:schemeClr val="tx1"/>
                          </a:solidFill>
                          <a:effectLst/>
                        </a:rPr>
                        <a:t>◎</a:t>
                      </a:r>
                      <a:endParaRPr lang="ja-JP" altLang="ja-JP" sz="800" b="0"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健康危機管理会議や病院立入検査時に医療機関に対して、災害マニュアルや</a:t>
                      </a:r>
                      <a:r>
                        <a:rPr lang="en-US" altLang="ja-JP" sz="800" b="0" kern="100" dirty="0" smtClean="0">
                          <a:solidFill>
                            <a:schemeClr val="tx1"/>
                          </a:solidFill>
                          <a:effectLst/>
                          <a:latin typeface="+mn-ea"/>
                          <a:ea typeface="+mn-ea"/>
                          <a:cs typeface="Times New Roman" panose="02020603050405020304" pitchFamily="18" charset="0"/>
                        </a:rPr>
                        <a:t>BCP</a:t>
                      </a:r>
                      <a:r>
                        <a:rPr lang="ja-JP" altLang="en-US" sz="800" b="0" kern="100" dirty="0" smtClean="0">
                          <a:solidFill>
                            <a:schemeClr val="tx1"/>
                          </a:solidFill>
                          <a:effectLst/>
                          <a:latin typeface="+mn-ea"/>
                          <a:ea typeface="+mn-ea"/>
                          <a:cs typeface="Times New Roman" panose="02020603050405020304" pitchFamily="18" charset="0"/>
                        </a:rPr>
                        <a:t>策定状況の確認および策定の働きかけを継続していきます。</a:t>
                      </a:r>
                      <a:endParaRPr lang="ja-JP" altLang="ja-JP" sz="800" b="0"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 xmlns:a16="http://schemas.microsoft.com/office/drawing/2014/main" val="10006"/>
                  </a:ext>
                </a:extLst>
              </a:tr>
              <a:tr h="540000">
                <a:tc>
                  <a:txBody>
                    <a:bodyPr/>
                    <a:lstStyle/>
                    <a:p>
                      <a:pPr algn="ctr">
                        <a:spcAft>
                          <a:spcPts val="0"/>
                        </a:spcAft>
                      </a:pPr>
                      <a:r>
                        <a:rPr lang="ja-JP" altLang="en-US" sz="700" kern="100" dirty="0">
                          <a:effectLst/>
                        </a:rPr>
                        <a:t>周産期医療、小児医療</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kumimoji="1" lang="ja-JP" altLang="ja-JP" sz="800" kern="1200" dirty="0" smtClean="0">
                          <a:solidFill>
                            <a:schemeClr val="tx1"/>
                          </a:solidFill>
                          <a:effectLst/>
                          <a:latin typeface="+mn-lt"/>
                          <a:ea typeface="+mn-ea"/>
                          <a:cs typeface="+mn-cs"/>
                        </a:rPr>
                        <a:t>周産期専用病床を有する総合周産期母子医療センターにおける</a:t>
                      </a:r>
                      <a:r>
                        <a:rPr kumimoji="1" lang="en-US" altLang="ja-JP" sz="800" kern="1200" dirty="0" smtClean="0">
                          <a:solidFill>
                            <a:schemeClr val="tx1"/>
                          </a:solidFill>
                          <a:effectLst/>
                          <a:latin typeface="+mn-lt"/>
                          <a:ea typeface="+mn-ea"/>
                          <a:cs typeface="+mn-cs"/>
                        </a:rPr>
                        <a:t>NICU</a:t>
                      </a:r>
                      <a:r>
                        <a:rPr kumimoji="1" lang="ja-JP" altLang="ja-JP" sz="800" kern="1200" dirty="0" smtClean="0">
                          <a:solidFill>
                            <a:schemeClr val="tx1"/>
                          </a:solidFill>
                          <a:effectLst/>
                          <a:latin typeface="+mn-lt"/>
                          <a:ea typeface="+mn-ea"/>
                          <a:cs typeface="+mn-cs"/>
                        </a:rPr>
                        <a:t>等の効率的運用及び医療的ケア児の在宅移行に向けた体制作り等に取組む等、圏域における周産期・小児医療提供体制の充実強化に向けて取組を推進します</a:t>
                      </a:r>
                      <a:r>
                        <a:rPr kumimoji="1" lang="ja-JP" altLang="en-US" sz="800" kern="1200" dirty="0" smtClean="0">
                          <a:solidFill>
                            <a:schemeClr val="tx1"/>
                          </a:solidFill>
                          <a:effectLst/>
                          <a:latin typeface="+mn-lt"/>
                          <a:ea typeface="+mn-ea"/>
                          <a:cs typeface="+mn-cs"/>
                        </a:rPr>
                        <a:t>。</a:t>
                      </a:r>
                      <a:endParaRPr lang="ja-JP" altLang="en-US" sz="800" kern="100" dirty="0">
                        <a:solidFill>
                          <a:schemeClr val="tx1"/>
                        </a:solidFill>
                        <a:effectLst/>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周産期医療センターである関西医科大学附属病院と圏域で合同会議を（</a:t>
                      </a:r>
                      <a:r>
                        <a:rPr lang="en-US" altLang="ja-JP" sz="800" b="0" kern="100" dirty="0" smtClean="0">
                          <a:solidFill>
                            <a:schemeClr val="tx1"/>
                          </a:solidFill>
                          <a:effectLst/>
                          <a:latin typeface="+mn-ea"/>
                          <a:ea typeface="+mn-ea"/>
                          <a:cs typeface="Times New Roman" panose="02020603050405020304" pitchFamily="18" charset="0"/>
                        </a:rPr>
                        <a:t>1</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14</a:t>
                      </a:r>
                      <a:r>
                        <a:rPr lang="ja-JP" altLang="en-US" sz="800" b="0" kern="100" dirty="0" smtClean="0">
                          <a:solidFill>
                            <a:schemeClr val="tx1"/>
                          </a:solidFill>
                          <a:effectLst/>
                          <a:latin typeface="+mn-ea"/>
                          <a:ea typeface="+mn-ea"/>
                          <a:cs typeface="Times New Roman" panose="02020603050405020304" pitchFamily="18" charset="0"/>
                        </a:rPr>
                        <a:t>日）開催し、在宅移行を見据えた医療的ケア児への、病院と地域保健機関との連携を図るため検討しました。</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just">
                        <a:spcAft>
                          <a:spcPts val="0"/>
                        </a:spcAft>
                      </a:pPr>
                      <a:endParaRPr lang="en-US" altLang="ja-JP" sz="800" b="0"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just">
                        <a:spcAft>
                          <a:spcPts val="0"/>
                        </a:spcAft>
                      </a:pPr>
                      <a:endParaRPr lang="en-US" altLang="ja-JP" sz="800" b="0"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just">
                        <a:spcAft>
                          <a:spcPts val="0"/>
                        </a:spcAft>
                      </a:pPr>
                      <a:r>
                        <a:rPr lang="ja-JP" altLang="en-US" sz="800" b="0"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a:t>
                      </a:r>
                      <a:r>
                        <a:rPr lang="ja-JP" altLang="en-US" sz="800" b="0" kern="100" dirty="0" smtClean="0">
                          <a:solidFill>
                            <a:schemeClr val="tx1"/>
                          </a:solidFill>
                          <a:effectLst/>
                          <a:latin typeface="+mn-ea"/>
                          <a:ea typeface="+mn-ea"/>
                          <a:cs typeface="Times New Roman" panose="02020603050405020304" pitchFamily="18" charset="0"/>
                        </a:rPr>
                        <a:t>◎</a:t>
                      </a:r>
                      <a:endParaRPr lang="en-US" altLang="ja-JP" sz="800" b="0"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関西医科大学附属病院と圏域内保健所間で合同会議を引き続き開催し、支援体制づくりに取り組んでいきます。</a:t>
                      </a:r>
                    </a:p>
                  </a:txBody>
                  <a:tcPr marL="27807" marR="27807" marT="0" marB="0"/>
                </a:tc>
                <a:extLst>
                  <a:ext uri="{0D108BD9-81ED-4DB2-BD59-A6C34878D82A}">
                    <a16:rowId xmlns="" xmlns:a16="http://schemas.microsoft.com/office/drawing/2014/main" val="10009"/>
                  </a:ext>
                </a:extLst>
              </a:tr>
            </a:tbl>
          </a:graphicData>
        </a:graphic>
      </p:graphicFrame>
      <p:sp>
        <p:nvSpPr>
          <p:cNvPr id="5" name="Rectangle 50"/>
          <p:cNvSpPr>
            <a:spLocks noChangeArrowheads="1"/>
          </p:cNvSpPr>
          <p:nvPr/>
        </p:nvSpPr>
        <p:spPr bwMode="auto">
          <a:xfrm>
            <a:off x="171381" y="-28575"/>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altLang="ja-JP" sz="1400" u="sng"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2019</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次大阪府医療計画ＰＤＣＡ進捗管理票　</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北河内</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医療圏</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6" name="吹き出し: 四角形 3"/>
          <p:cNvSpPr/>
          <p:nvPr/>
        </p:nvSpPr>
        <p:spPr>
          <a:xfrm>
            <a:off x="12981669" y="2834156"/>
            <a:ext cx="2127704" cy="1557338"/>
          </a:xfrm>
          <a:prstGeom prst="wedgeRectCallout">
            <a:avLst>
              <a:gd name="adj1" fmla="val -41548"/>
              <a:gd name="adj2" fmla="val -62704"/>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US" sz="800" kern="100" dirty="0">
                <a:solidFill>
                  <a:schemeClr val="tx1"/>
                </a:solidFill>
                <a:effectLst/>
                <a:latin typeface="+mn-ea"/>
                <a:cs typeface="Times New Roman" panose="02020603050405020304" pitchFamily="18" charset="0"/>
              </a:rPr>
              <a:t> </a:t>
            </a:r>
            <a:r>
              <a:rPr lang="ja-JP" altLang="en-US" sz="800" kern="100" dirty="0" smtClean="0">
                <a:solidFill>
                  <a:schemeClr val="tx1"/>
                </a:solidFill>
                <a:effectLst/>
                <a:latin typeface="+mn-ea"/>
                <a:cs typeface="Times New Roman" panose="02020603050405020304" pitchFamily="18" charset="0"/>
              </a:rPr>
              <a:t>取組みを</a:t>
            </a:r>
            <a:r>
              <a:rPr lang="ja-JP" altLang="en-US" sz="800" kern="100" dirty="0">
                <a:solidFill>
                  <a:schemeClr val="tx1"/>
                </a:solidFill>
                <a:effectLst/>
                <a:latin typeface="+mn-ea"/>
                <a:cs typeface="Times New Roman" panose="02020603050405020304" pitchFamily="18" charset="0"/>
              </a:rPr>
              <a:t>行った「事業名（ない場合は不要）」「事業実施時期（期間）、回数」、「結果（参加人数やアンケート結果等）」について箇条書きで</a:t>
            </a:r>
            <a:r>
              <a:rPr lang="ja-JP" altLang="en-US" sz="800" kern="100" dirty="0" smtClean="0">
                <a:solidFill>
                  <a:schemeClr val="tx1"/>
                </a:solidFill>
                <a:effectLst/>
                <a:latin typeface="+mn-ea"/>
                <a:cs typeface="Times New Roman" panose="02020603050405020304" pitchFamily="18" charset="0"/>
              </a:rPr>
              <a:t>ご記入下さい。</a:t>
            </a:r>
            <a:r>
              <a:rPr lang="ja-JP" altLang="en-US" sz="800" kern="100" dirty="0">
                <a:solidFill>
                  <a:schemeClr val="tx1"/>
                </a:solidFill>
                <a:effectLst/>
                <a:latin typeface="+mn-ea"/>
                <a:cs typeface="Times New Roman" panose="02020603050405020304" pitchFamily="18" charset="0"/>
              </a:rPr>
              <a:t>結果については、参加者数・アンケート結果等客観的な数値等で示すことのできるものを記載し、「～について情報共有した」等の結果については、何について情報共有したのかが具体的にわかるように記載して下さい。「</a:t>
            </a:r>
            <a:r>
              <a:rPr lang="ja-JP" altLang="en-US" sz="800" kern="100" dirty="0" err="1">
                <a:solidFill>
                  <a:schemeClr val="tx1"/>
                </a:solidFill>
                <a:effectLst/>
                <a:latin typeface="+mn-ea"/>
                <a:cs typeface="Times New Roman" panose="02020603050405020304" pitchFamily="18" charset="0"/>
              </a:rPr>
              <a:t>～したと</a:t>
            </a:r>
            <a:r>
              <a:rPr lang="ja-JP" altLang="en-US" sz="800" kern="100" dirty="0">
                <a:solidFill>
                  <a:schemeClr val="tx1"/>
                </a:solidFill>
                <a:effectLst/>
                <a:latin typeface="+mn-ea"/>
                <a:cs typeface="Times New Roman" panose="02020603050405020304" pitchFamily="18" charset="0"/>
              </a:rPr>
              <a:t>考えられる」などの考察や主観的な評価は今回は記載不要です。</a:t>
            </a:r>
          </a:p>
          <a:p>
            <a:pPr>
              <a:spcAft>
                <a:spcPts val="0"/>
              </a:spcAft>
            </a:pPr>
            <a:endParaRPr lang="ja-JP" sz="1050" kern="100" dirty="0">
              <a:solidFill>
                <a:srgbClr val="FF0000"/>
              </a:solidFill>
              <a:effectLst/>
              <a:ea typeface="ＭＳ 明朝" panose="02020609040205080304" pitchFamily="17" charset="-128"/>
              <a:cs typeface="Times New Roman" panose="02020603050405020304" pitchFamily="18" charset="0"/>
            </a:endParaRPr>
          </a:p>
        </p:txBody>
      </p:sp>
      <p:sp>
        <p:nvSpPr>
          <p:cNvPr id="9" name="吹き出し: 四角形 3"/>
          <p:cNvSpPr/>
          <p:nvPr/>
        </p:nvSpPr>
        <p:spPr>
          <a:xfrm>
            <a:off x="12743544" y="708023"/>
            <a:ext cx="2127704" cy="743406"/>
          </a:xfrm>
          <a:prstGeom prst="wedgeRectCallout">
            <a:avLst>
              <a:gd name="adj1" fmla="val -41548"/>
              <a:gd name="adj2" fmla="val -62704"/>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US" altLang="ja-JP" sz="800" kern="100" dirty="0">
                <a:solidFill>
                  <a:schemeClr val="tx1"/>
                </a:solidFill>
                <a:effectLst/>
                <a:latin typeface="+mn-ea"/>
                <a:cs typeface="Times New Roman" panose="02020603050405020304" pitchFamily="18" charset="0"/>
              </a:rPr>
              <a:t>【</a:t>
            </a:r>
            <a:r>
              <a:rPr lang="ja-JP" altLang="en-US" sz="800" kern="100" dirty="0">
                <a:solidFill>
                  <a:schemeClr val="tx1"/>
                </a:solidFill>
                <a:effectLst/>
                <a:latin typeface="+mn-ea"/>
                <a:cs typeface="Times New Roman" panose="02020603050405020304" pitchFamily="18" charset="0"/>
              </a:rPr>
              <a:t>記載方法</a:t>
            </a:r>
            <a:r>
              <a:rPr lang="en-US" altLang="ja-JP" sz="800" kern="100" dirty="0">
                <a:solidFill>
                  <a:schemeClr val="tx1"/>
                </a:solidFill>
                <a:effectLst/>
                <a:latin typeface="+mn-ea"/>
                <a:cs typeface="Times New Roman" panose="02020603050405020304" pitchFamily="18" charset="0"/>
              </a:rPr>
              <a:t>】</a:t>
            </a:r>
          </a:p>
          <a:p>
            <a:pPr>
              <a:spcAft>
                <a:spcPts val="0"/>
              </a:spcAft>
            </a:pPr>
            <a:r>
              <a:rPr lang="en-US" altLang="ja-JP" sz="800" kern="100" dirty="0">
                <a:solidFill>
                  <a:schemeClr val="tx1"/>
                </a:solidFill>
                <a:effectLst/>
                <a:latin typeface="+mn-ea"/>
                <a:cs typeface="Times New Roman" panose="02020603050405020304" pitchFamily="18" charset="0"/>
              </a:rPr>
              <a:t>○</a:t>
            </a:r>
            <a:r>
              <a:rPr lang="ja-JP" altLang="en-US" sz="800" kern="100" dirty="0">
                <a:solidFill>
                  <a:schemeClr val="tx1"/>
                </a:solidFill>
                <a:effectLst/>
                <a:latin typeface="+mn-ea"/>
                <a:cs typeface="Times New Roman" panose="02020603050405020304" pitchFamily="18" charset="0"/>
              </a:rPr>
              <a:t>「中間年（</a:t>
            </a:r>
            <a:r>
              <a:rPr lang="en-US" altLang="ja-JP" sz="800" kern="100" dirty="0">
                <a:solidFill>
                  <a:schemeClr val="tx1"/>
                </a:solidFill>
                <a:effectLst/>
                <a:latin typeface="+mn-ea"/>
                <a:cs typeface="Times New Roman" panose="02020603050405020304" pitchFamily="18" charset="0"/>
              </a:rPr>
              <a:t>2020</a:t>
            </a:r>
            <a:r>
              <a:rPr lang="ja-JP" altLang="en-US" sz="800" kern="100" dirty="0">
                <a:solidFill>
                  <a:schemeClr val="tx1"/>
                </a:solidFill>
                <a:effectLst/>
                <a:latin typeface="+mn-ea"/>
                <a:cs typeface="Times New Roman" panose="02020603050405020304" pitchFamily="18" charset="0"/>
              </a:rPr>
              <a:t>年）まで</a:t>
            </a:r>
            <a:r>
              <a:rPr lang="ja-JP" altLang="en-US" sz="800" kern="100" dirty="0" smtClean="0">
                <a:solidFill>
                  <a:schemeClr val="tx1"/>
                </a:solidFill>
                <a:effectLst/>
                <a:latin typeface="+mn-ea"/>
                <a:cs typeface="Times New Roman" panose="02020603050405020304" pitchFamily="18" charset="0"/>
              </a:rPr>
              <a:t>の取組み」</a:t>
            </a:r>
            <a:r>
              <a:rPr lang="ja-JP" altLang="en-US" sz="800" kern="100" dirty="0">
                <a:solidFill>
                  <a:schemeClr val="tx1"/>
                </a:solidFill>
                <a:effectLst/>
                <a:latin typeface="+mn-ea"/>
                <a:cs typeface="Times New Roman" panose="02020603050405020304" pitchFamily="18" charset="0"/>
              </a:rPr>
              <a:t>の項目数の内、今年度（</a:t>
            </a:r>
            <a:r>
              <a:rPr lang="en-US" altLang="ja-JP" sz="800" kern="100" dirty="0">
                <a:solidFill>
                  <a:schemeClr val="tx1"/>
                </a:solidFill>
                <a:effectLst/>
                <a:latin typeface="+mn-ea"/>
                <a:cs typeface="Times New Roman" panose="02020603050405020304" pitchFamily="18" charset="0"/>
              </a:rPr>
              <a:t>2018</a:t>
            </a:r>
            <a:r>
              <a:rPr lang="ja-JP" altLang="en-US" sz="800" kern="100" dirty="0">
                <a:solidFill>
                  <a:schemeClr val="tx1"/>
                </a:solidFill>
                <a:effectLst/>
                <a:latin typeface="+mn-ea"/>
                <a:cs typeface="Times New Roman" panose="02020603050405020304" pitchFamily="18" charset="0"/>
              </a:rPr>
              <a:t>年度）に取組んだ項目数を記載</a:t>
            </a:r>
            <a:r>
              <a:rPr lang="ja-JP" altLang="en-US" sz="800" kern="100" dirty="0" smtClean="0">
                <a:solidFill>
                  <a:schemeClr val="tx1"/>
                </a:solidFill>
                <a:effectLst/>
                <a:latin typeface="+mn-ea"/>
                <a:cs typeface="Times New Roman" panose="02020603050405020304" pitchFamily="18" charset="0"/>
              </a:rPr>
              <a:t>して下さい。</a:t>
            </a:r>
            <a:endParaRPr lang="ja-JP" sz="1050" kern="100" dirty="0">
              <a:solidFill>
                <a:srgbClr val="FF0000"/>
              </a:solidFill>
              <a:effectLst/>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17194543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1B67C5C-00B5-4050-96F6-EE9B1F31C485}">
  <ds:schemaRefs>
    <ds:schemaRef ds:uri="http://schemas.microsoft.com/sharepoint/v3/contenttype/forms"/>
  </ds:schemaRefs>
</ds:datastoreItem>
</file>

<file path=customXml/itemProps2.xml><?xml version="1.0" encoding="utf-8"?>
<ds:datastoreItem xmlns:ds="http://schemas.openxmlformats.org/officeDocument/2006/customXml" ds:itemID="{A8AD810D-D694-4539-B94D-1C6E6D174A7C}">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784676CF-E47A-4573-9DAC-8F941DD6ADB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1257</TotalTime>
  <Words>2213</Words>
  <Application>Microsoft Office PowerPoint</Application>
  <PresentationFormat>ユーザー設定</PresentationFormat>
  <Paragraphs>110</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142</cp:revision>
  <cp:lastPrinted>2020-01-22T02:09:48Z</cp:lastPrinted>
  <dcterms:created xsi:type="dcterms:W3CDTF">2018-09-16T07:45:04Z</dcterms:created>
  <dcterms:modified xsi:type="dcterms:W3CDTF">2020-02-04T12:24:50Z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