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10"/>
  </p:notesMasterIdLst>
  <p:sldIdLst>
    <p:sldId id="256" r:id="rId2"/>
    <p:sldId id="288" r:id="rId3"/>
    <p:sldId id="298" r:id="rId4"/>
    <p:sldId id="285" r:id="rId5"/>
    <p:sldId id="299" r:id="rId6"/>
    <p:sldId id="303" r:id="rId7"/>
    <p:sldId id="286" r:id="rId8"/>
    <p:sldId id="296"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78" d="100"/>
          <a:sy n="78" d="100"/>
        </p:scale>
        <p:origin x="-11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4BC3429-7805-48B6-947A-2D5D099A9850}" type="datetimeFigureOut">
              <a:rPr kumimoji="1" lang="ja-JP" altLang="en-US" smtClean="0"/>
              <a:t>2019/9/9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31CE104-9B81-4B09-9F1E-6766E668AED2}" type="slidenum">
              <a:rPr kumimoji="1" lang="ja-JP" altLang="en-US" smtClean="0"/>
              <a:t>‹#›</a:t>
            </a:fld>
            <a:endParaRPr kumimoji="1" lang="ja-JP" altLang="en-US"/>
          </a:p>
        </p:txBody>
      </p:sp>
    </p:spTree>
    <p:extLst>
      <p:ext uri="{BB962C8B-B14F-4D97-AF65-F5344CB8AC3E}">
        <p14:creationId xmlns:p14="http://schemas.microsoft.com/office/powerpoint/2010/main" val="36818343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31CE104-9B81-4B09-9F1E-6766E668AED2}" type="slidenum">
              <a:rPr kumimoji="1" lang="ja-JP" altLang="en-US" smtClean="0"/>
              <a:t>1</a:t>
            </a:fld>
            <a:endParaRPr kumimoji="1" lang="ja-JP" altLang="en-US"/>
          </a:p>
        </p:txBody>
      </p:sp>
    </p:spTree>
    <p:extLst>
      <p:ext uri="{BB962C8B-B14F-4D97-AF65-F5344CB8AC3E}">
        <p14:creationId xmlns:p14="http://schemas.microsoft.com/office/powerpoint/2010/main" val="807801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DE4E418F-E18D-4886-B3F3-3930D26F65C5}" type="slidenum">
              <a:rPr lang="ja-JP" altLang="en-US" smtClean="0"/>
              <a:pPr>
                <a:defRPr/>
              </a:pPr>
              <a:t>2</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31CE104-9B81-4B09-9F1E-6766E668AED2}" type="slidenum">
              <a:rPr kumimoji="1" lang="ja-JP" altLang="en-US" smtClean="0"/>
              <a:t>3</a:t>
            </a:fld>
            <a:endParaRPr kumimoji="1" lang="ja-JP" altLang="en-US"/>
          </a:p>
        </p:txBody>
      </p:sp>
    </p:spTree>
    <p:extLst>
      <p:ext uri="{BB962C8B-B14F-4D97-AF65-F5344CB8AC3E}">
        <p14:creationId xmlns:p14="http://schemas.microsoft.com/office/powerpoint/2010/main" val="1980201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H29</a:t>
            </a:r>
            <a:r>
              <a:rPr kumimoji="1" lang="ja-JP" altLang="en-US" dirty="0" smtClean="0"/>
              <a:t>窓口無し→</a:t>
            </a:r>
            <a:r>
              <a:rPr kumimoji="1" lang="en-US" altLang="ja-JP" dirty="0" smtClean="0"/>
              <a:t>H30</a:t>
            </a:r>
            <a:r>
              <a:rPr kumimoji="1" lang="ja-JP" altLang="en-US" dirty="0" smtClean="0"/>
              <a:t>あり４</a:t>
            </a:r>
            <a:endParaRPr kumimoji="1" lang="en-US" altLang="ja-JP" dirty="0" smtClean="0"/>
          </a:p>
          <a:p>
            <a:r>
              <a:rPr kumimoji="1" lang="ja-JP" altLang="en-US" dirty="0" smtClean="0"/>
              <a:t>　　　窓口不明→　　　あり</a:t>
            </a:r>
            <a:r>
              <a:rPr kumimoji="1" lang="en-US" altLang="ja-JP" dirty="0" smtClean="0"/>
              <a:t>5</a:t>
            </a:r>
          </a:p>
          <a:p>
            <a:r>
              <a:rPr kumimoji="1" lang="ja-JP" altLang="en-US" dirty="0" smtClean="0"/>
              <a:t>　　　　　　　　　　新規 あり３</a:t>
            </a:r>
            <a:endParaRPr kumimoji="1" lang="en-US" altLang="ja-JP" dirty="0" smtClean="0"/>
          </a:p>
          <a:p>
            <a:r>
              <a:rPr kumimoji="1" lang="en-US" altLang="ja-JP" dirty="0" smtClean="0"/>
              <a:t>H29</a:t>
            </a:r>
            <a:r>
              <a:rPr kumimoji="1" lang="ja-JP" altLang="en-US" dirty="0" smtClean="0"/>
              <a:t>委員会不明→</a:t>
            </a:r>
            <a:r>
              <a:rPr kumimoji="1" lang="en-US" altLang="ja-JP" dirty="0" smtClean="0"/>
              <a:t>H30</a:t>
            </a:r>
            <a:r>
              <a:rPr kumimoji="1" lang="ja-JP" altLang="en-US" dirty="0" smtClean="0"/>
              <a:t>あり</a:t>
            </a:r>
            <a:r>
              <a:rPr kumimoji="1" lang="en-US" altLang="ja-JP" dirty="0" smtClean="0"/>
              <a:t>1</a:t>
            </a:r>
          </a:p>
          <a:p>
            <a:r>
              <a:rPr kumimoji="1" lang="en-US" altLang="ja-JP" dirty="0" smtClean="0"/>
              <a:t>H29</a:t>
            </a:r>
            <a:r>
              <a:rPr kumimoji="1" lang="ja-JP" altLang="en-US" dirty="0" smtClean="0"/>
              <a:t>ﾏﾆｭｱﾙ無し→</a:t>
            </a:r>
            <a:r>
              <a:rPr kumimoji="1" lang="en-US" altLang="ja-JP" dirty="0" smtClean="0"/>
              <a:t>H30</a:t>
            </a:r>
            <a:r>
              <a:rPr kumimoji="1" lang="ja-JP" altLang="en-US" dirty="0" smtClean="0"/>
              <a:t>あり</a:t>
            </a:r>
            <a:r>
              <a:rPr kumimoji="1" lang="en-US" altLang="ja-JP" dirty="0" smtClean="0"/>
              <a:t>4</a:t>
            </a:r>
          </a:p>
          <a:p>
            <a:r>
              <a:rPr kumimoji="1" lang="ja-JP" altLang="en-US" dirty="0" smtClean="0"/>
              <a:t>　　　ﾏﾆｭｱﾙ不明→</a:t>
            </a:r>
            <a:r>
              <a:rPr kumimoji="1" lang="en-US" altLang="ja-JP" dirty="0" smtClean="0"/>
              <a:t>H30</a:t>
            </a:r>
            <a:r>
              <a:rPr kumimoji="1" lang="ja-JP" altLang="en-US" dirty="0" smtClean="0"/>
              <a:t>あり</a:t>
            </a:r>
            <a:r>
              <a:rPr kumimoji="1" lang="en-US" altLang="ja-JP" dirty="0" smtClean="0"/>
              <a:t>2</a:t>
            </a:r>
          </a:p>
          <a:p>
            <a:r>
              <a:rPr kumimoji="1" lang="ja-JP" altLang="en-US" dirty="0" smtClean="0"/>
              <a:t>　　　　　　　　　　　</a:t>
            </a:r>
            <a:r>
              <a:rPr kumimoji="1" lang="en-US" altLang="ja-JP" dirty="0" smtClean="0"/>
              <a:t>H30</a:t>
            </a:r>
            <a:r>
              <a:rPr kumimoji="1" lang="ja-JP" altLang="en-US" dirty="0" smtClean="0"/>
              <a:t>新規</a:t>
            </a:r>
            <a:r>
              <a:rPr kumimoji="1" lang="en-US" altLang="ja-JP" dirty="0" smtClean="0"/>
              <a:t>1</a:t>
            </a:r>
          </a:p>
          <a:p>
            <a:endParaRPr kumimoji="1" lang="en-US" altLang="ja-JP" dirty="0" smtClean="0"/>
          </a:p>
          <a:p>
            <a:r>
              <a:rPr kumimoji="1" lang="en-US" altLang="ja-JP" dirty="0" smtClean="0"/>
              <a:t>H</a:t>
            </a:r>
            <a:r>
              <a:rPr kumimoji="1" lang="ja-JP" altLang="en-US" dirty="0" smtClean="0"/>
              <a:t>３０申請時に</a:t>
            </a:r>
            <a:r>
              <a:rPr kumimoji="1" lang="en-US" altLang="ja-JP" dirty="0" smtClean="0"/>
              <a:t>H29</a:t>
            </a:r>
            <a:r>
              <a:rPr kumimoji="1" lang="ja-JP" altLang="en-US" dirty="0" smtClean="0"/>
              <a:t>調査時と同じ基準（窓＆委</a:t>
            </a:r>
            <a:r>
              <a:rPr kumimoji="1" lang="en-US" altLang="ja-JP" dirty="0" smtClean="0"/>
              <a:t>or</a:t>
            </a:r>
            <a:r>
              <a:rPr kumimoji="1" lang="ja-JP" altLang="en-US" dirty="0" smtClean="0"/>
              <a:t>マ）で体制整備が</a:t>
            </a:r>
            <a:endParaRPr kumimoji="1" lang="en-US" altLang="ja-JP" dirty="0" smtClean="0"/>
          </a:p>
          <a:p>
            <a:r>
              <a:rPr kumimoji="1" lang="ja-JP" altLang="en-US" dirty="0" smtClean="0"/>
              <a:t>確認できているものは</a:t>
            </a:r>
            <a:r>
              <a:rPr kumimoji="1" lang="en-US" altLang="ja-JP" dirty="0" smtClean="0"/>
              <a:t>15</a:t>
            </a:r>
            <a:r>
              <a:rPr kumimoji="1" lang="ja-JP" altLang="en-US" dirty="0" smtClean="0"/>
              <a:t>件、うち新たに確認できたものは</a:t>
            </a:r>
            <a:r>
              <a:rPr kumimoji="1" lang="en-US" altLang="ja-JP" dirty="0" smtClean="0"/>
              <a:t>2</a:t>
            </a:r>
            <a:r>
              <a:rPr kumimoji="1" lang="ja-JP" altLang="en-US" dirty="0" smtClean="0"/>
              <a:t>件（どちらも</a:t>
            </a:r>
            <a:r>
              <a:rPr kumimoji="1" lang="en-US" altLang="ja-JP" dirty="0" smtClean="0"/>
              <a:t>H29</a:t>
            </a:r>
            <a:r>
              <a:rPr kumimoji="1" lang="ja-JP" altLang="en-US" dirty="0" smtClean="0"/>
              <a:t>は未整備）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31CE104-9B81-4B09-9F1E-6766E668AED2}" type="slidenum">
              <a:rPr kumimoji="1" lang="ja-JP" altLang="en-US" smtClean="0"/>
              <a:t>4</a:t>
            </a:fld>
            <a:endParaRPr kumimoji="1" lang="ja-JP" altLang="en-US"/>
          </a:p>
        </p:txBody>
      </p:sp>
    </p:spTree>
    <p:extLst>
      <p:ext uri="{BB962C8B-B14F-4D97-AF65-F5344CB8AC3E}">
        <p14:creationId xmlns:p14="http://schemas.microsoft.com/office/powerpoint/2010/main" val="1975774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31CE104-9B81-4B09-9F1E-6766E668AED2}" type="slidenum">
              <a:rPr kumimoji="1" lang="ja-JP" altLang="en-US" smtClean="0"/>
              <a:t>5</a:t>
            </a:fld>
            <a:endParaRPr kumimoji="1" lang="ja-JP" altLang="en-US"/>
          </a:p>
        </p:txBody>
      </p:sp>
    </p:spTree>
    <p:extLst>
      <p:ext uri="{BB962C8B-B14F-4D97-AF65-F5344CB8AC3E}">
        <p14:creationId xmlns:p14="http://schemas.microsoft.com/office/powerpoint/2010/main" val="194969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31CE104-9B81-4B09-9F1E-6766E668AED2}" type="slidenum">
              <a:rPr kumimoji="1" lang="ja-JP" altLang="en-US" smtClean="0"/>
              <a:t>6</a:t>
            </a:fld>
            <a:endParaRPr kumimoji="1" lang="ja-JP" altLang="en-US"/>
          </a:p>
        </p:txBody>
      </p:sp>
    </p:spTree>
    <p:extLst>
      <p:ext uri="{BB962C8B-B14F-4D97-AF65-F5344CB8AC3E}">
        <p14:creationId xmlns:p14="http://schemas.microsoft.com/office/powerpoint/2010/main" val="1790613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31CE104-9B81-4B09-9F1E-6766E668AED2}" type="slidenum">
              <a:rPr kumimoji="1" lang="ja-JP" altLang="en-US" smtClean="0"/>
              <a:t>7</a:t>
            </a:fld>
            <a:endParaRPr kumimoji="1" lang="ja-JP" altLang="en-US"/>
          </a:p>
        </p:txBody>
      </p:sp>
    </p:spTree>
    <p:extLst>
      <p:ext uri="{BB962C8B-B14F-4D97-AF65-F5344CB8AC3E}">
        <p14:creationId xmlns:p14="http://schemas.microsoft.com/office/powerpoint/2010/main" val="1250113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smtClean="0"/>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DF1222-F6D0-4F07-AA6A-5B75548E4144}" type="datetimeFigureOut">
              <a:rPr kumimoji="1" lang="ja-JP" altLang="en-US" smtClean="0"/>
              <a:t>2019/9/9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C08C30-A6F6-4223-A6B2-7B5E3DAFD979}"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FDF1222-F6D0-4F07-AA6A-5B75548E4144}" type="datetimeFigureOut">
              <a:rPr kumimoji="1" lang="ja-JP" altLang="en-US" smtClean="0"/>
              <a:t>2019/9/9</a:t>
            </a:fld>
            <a:endParaRPr kumimoji="1" lang="ja-JP" alt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9C08C30-A6F6-4223-A6B2-7B5E3DAFD979}"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355976" y="5517232"/>
            <a:ext cx="4208512" cy="864096"/>
          </a:xfrm>
        </p:spPr>
        <p:txBody>
          <a:bodyPr>
            <a:normAutofit/>
          </a:bodyPr>
          <a:lstStyle/>
          <a:p>
            <a:pPr algn="l"/>
            <a:r>
              <a:rPr kumimoji="1" lang="ja-JP" altLang="en-US" sz="1800" b="1" dirty="0" smtClean="0">
                <a:latin typeface="HG丸ｺﾞｼｯｸM-PRO" panose="020F0600000000000000" pitchFamily="50" charset="-128"/>
                <a:ea typeface="HG丸ｺﾞｼｯｸM-PRO" panose="020F0600000000000000" pitchFamily="50" charset="-128"/>
              </a:rPr>
              <a:t>大阪府健康医療部保健医療室</a:t>
            </a:r>
            <a:endParaRPr kumimoji="1" lang="en-US" altLang="ja-JP" sz="1800" b="1" dirty="0" smtClean="0">
              <a:latin typeface="HG丸ｺﾞｼｯｸM-PRO" panose="020F0600000000000000" pitchFamily="50" charset="-128"/>
              <a:ea typeface="HG丸ｺﾞｼｯｸM-PRO" panose="020F0600000000000000" pitchFamily="50" charset="-128"/>
            </a:endParaRPr>
          </a:p>
          <a:p>
            <a:pPr algn="l"/>
            <a:r>
              <a:rPr kumimoji="1" lang="ja-JP" altLang="en-US" sz="1800" b="1" dirty="0" smtClean="0">
                <a:latin typeface="HG丸ｺﾞｼｯｸM-PRO" panose="020F0600000000000000" pitchFamily="50" charset="-128"/>
                <a:ea typeface="HG丸ｺﾞｼｯｸM-PRO" panose="020F0600000000000000" pitchFamily="50" charset="-128"/>
              </a:rPr>
              <a:t>　　　　地域保健課母子グループ</a:t>
            </a:r>
            <a:endParaRPr kumimoji="1" lang="en-US" altLang="ja-JP" sz="1800" b="1" dirty="0" smtClean="0">
              <a:latin typeface="HG丸ｺﾞｼｯｸM-PRO" panose="020F0600000000000000" pitchFamily="50" charset="-128"/>
              <a:ea typeface="HG丸ｺﾞｼｯｸM-PRO" panose="020F0600000000000000" pitchFamily="50" charset="-128"/>
            </a:endParaRPr>
          </a:p>
        </p:txBody>
      </p:sp>
      <p:sp>
        <p:nvSpPr>
          <p:cNvPr id="2" name="タイトル 1"/>
          <p:cNvSpPr>
            <a:spLocks noGrp="1"/>
          </p:cNvSpPr>
          <p:nvPr>
            <p:ph type="ctrTitle"/>
          </p:nvPr>
        </p:nvSpPr>
        <p:spPr>
          <a:xfrm>
            <a:off x="0" y="836712"/>
            <a:ext cx="9144000" cy="1224136"/>
          </a:xfrm>
          <a:effectLst/>
        </p:spPr>
        <p:txBody>
          <a:bodyPr/>
          <a:lstStyle/>
          <a:p>
            <a:pPr marL="0" indent="0" algn="ctr">
              <a:buNone/>
            </a:pPr>
            <a:r>
              <a:rPr lang="ja-JP" altLang="en-US" sz="3600" dirty="0" smtClean="0">
                <a:effectLst/>
              </a:rPr>
              <a:t>大阪府児童虐待防止医療</a:t>
            </a:r>
            <a:r>
              <a:rPr lang="ja-JP" altLang="en-US" sz="3600" dirty="0" smtClean="0">
                <a:effectLst/>
                <a:latin typeface="HG丸ｺﾞｼｯｸM-PRO" panose="020F0600000000000000" pitchFamily="50" charset="-128"/>
                <a:ea typeface="HG丸ｺﾞｼｯｸM-PRO" panose="020F0600000000000000" pitchFamily="50" charset="-128"/>
              </a:rPr>
              <a:t>ネットワーク</a:t>
            </a:r>
            <a:r>
              <a:rPr lang="ja-JP" altLang="en-US" sz="3600" dirty="0" smtClean="0">
                <a:effectLst/>
              </a:rPr>
              <a:t>事業</a:t>
            </a:r>
            <a:endParaRPr kumimoji="1" lang="ja-JP" altLang="en-US" sz="3600" dirty="0">
              <a:effectLst/>
            </a:endParaRPr>
          </a:p>
        </p:txBody>
      </p:sp>
      <p:sp>
        <p:nvSpPr>
          <p:cNvPr id="4" name="タイトル 1"/>
          <p:cNvSpPr txBox="1">
            <a:spLocks/>
          </p:cNvSpPr>
          <p:nvPr/>
        </p:nvSpPr>
        <p:spPr>
          <a:xfrm>
            <a:off x="431540" y="2564904"/>
            <a:ext cx="8280920" cy="1224136"/>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kumimoji="1"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buNone/>
            </a:pPr>
            <a:r>
              <a:rPr lang="ja-JP" altLang="ja-JP" sz="2800" dirty="0" smtClean="0">
                <a:effectLst/>
              </a:rPr>
              <a:t>救急</a:t>
            </a:r>
            <a:r>
              <a:rPr lang="ja-JP" altLang="ja-JP" sz="2800" dirty="0">
                <a:effectLst/>
              </a:rPr>
              <a:t>告示（二次・三次）医療機関の認定に係る、児童虐待早期発見のため</a:t>
            </a:r>
            <a:r>
              <a:rPr lang="ja-JP" altLang="ja-JP" sz="2800" dirty="0" smtClean="0">
                <a:effectLst/>
              </a:rPr>
              <a:t>の体制</a:t>
            </a:r>
            <a:r>
              <a:rPr lang="ja-JP" altLang="ja-JP" sz="2800" dirty="0">
                <a:effectLst/>
              </a:rPr>
              <a:t>整備</a:t>
            </a:r>
            <a:r>
              <a:rPr lang="ja-JP" altLang="ja-JP" sz="2800" dirty="0" smtClean="0">
                <a:effectLst/>
              </a:rPr>
              <a:t>について</a:t>
            </a:r>
            <a:endParaRPr lang="ja-JP" altLang="en-US" sz="2800" dirty="0">
              <a:effectLst/>
            </a:endParaRPr>
          </a:p>
        </p:txBody>
      </p:sp>
      <p:sp>
        <p:nvSpPr>
          <p:cNvPr id="5" name="サブタイトル 2"/>
          <p:cNvSpPr txBox="1">
            <a:spLocks/>
          </p:cNvSpPr>
          <p:nvPr/>
        </p:nvSpPr>
        <p:spPr>
          <a:xfrm>
            <a:off x="4375067" y="4653136"/>
            <a:ext cx="4208512" cy="864096"/>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r>
              <a:rPr lang="ja-JP" altLang="en-US" sz="1800" b="1" dirty="0" smtClean="0">
                <a:latin typeface="HG丸ｺﾞｼｯｸM-PRO" panose="020F0600000000000000" pitchFamily="50" charset="-128"/>
                <a:ea typeface="HG丸ｺﾞｼｯｸM-PRO" panose="020F0600000000000000" pitchFamily="50" charset="-128"/>
              </a:rPr>
              <a:t>令和元年</a:t>
            </a:r>
            <a:r>
              <a:rPr lang="ja-JP" altLang="en-US" sz="1800" b="1" smtClean="0">
                <a:latin typeface="HG丸ｺﾞｼｯｸM-PRO" panose="020F0600000000000000" pitchFamily="50" charset="-128"/>
                <a:ea typeface="HG丸ｺﾞｼｯｸM-PRO" panose="020F0600000000000000" pitchFamily="50" charset="-128"/>
              </a:rPr>
              <a:t>　９月</a:t>
            </a:r>
            <a:endParaRPr lang="en-US" altLang="ja-JP" sz="1800" b="1" dirty="0" smtClean="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7308304" y="116632"/>
            <a:ext cx="1584176" cy="461665"/>
          </a:xfrm>
          <a:prstGeom prst="rect">
            <a:avLst/>
          </a:prstGeom>
          <a:solidFill>
            <a:schemeClr val="bg1"/>
          </a:solidFill>
          <a:ln>
            <a:solidFill>
              <a:schemeClr val="tx1"/>
            </a:solidFill>
          </a:ln>
        </p:spPr>
        <p:txBody>
          <a:bodyPr wrap="square" rtlCol="0">
            <a:spAutoFit/>
          </a:bodyPr>
          <a:lstStyle/>
          <a:p>
            <a:pPr algn="ctr"/>
            <a:r>
              <a:rPr kumimoji="1" lang="ja-JP" altLang="en-US" sz="2400" dirty="0" smtClean="0">
                <a:latin typeface="+mn-ea"/>
              </a:rPr>
              <a:t>資料３</a:t>
            </a:r>
            <a:endParaRPr kumimoji="1" lang="ja-JP" altLang="en-US" sz="2400" dirty="0">
              <a:latin typeface="+mn-ea"/>
            </a:endParaRPr>
          </a:p>
        </p:txBody>
      </p:sp>
    </p:spTree>
    <p:extLst>
      <p:ext uri="{BB962C8B-B14F-4D97-AF65-F5344CB8AC3E}">
        <p14:creationId xmlns:p14="http://schemas.microsoft.com/office/powerpoint/2010/main" val="2893983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5"/>
          <p:cNvSpPr txBox="1">
            <a:spLocks noChangeArrowheads="1"/>
          </p:cNvSpPr>
          <p:nvPr/>
        </p:nvSpPr>
        <p:spPr bwMode="auto">
          <a:xfrm>
            <a:off x="107950" y="1556792"/>
            <a:ext cx="2303810" cy="10156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lr>
                <a:schemeClr val="accent1"/>
              </a:buClr>
              <a:buSzPct val="85000"/>
              <a:buFont typeface="Arial" charset="0"/>
              <a:buChar char="•"/>
              <a:defRPr kumimoji="1" sz="2400">
                <a:solidFill>
                  <a:schemeClr val="tx1"/>
                </a:solidFill>
                <a:latin typeface="Arial" charset="0"/>
                <a:ea typeface="ＭＳ Ｐゴシック" pitchFamily="50" charset="-128"/>
              </a:defRPr>
            </a:lvl1pPr>
            <a:lvl2pPr marL="742950" indent="-285750" eaLnBrk="0" hangingPunct="0">
              <a:spcBef>
                <a:spcPct val="20000"/>
              </a:spcBef>
              <a:buClr>
                <a:schemeClr val="accent1"/>
              </a:buClr>
              <a:buSzPct val="85000"/>
              <a:buFont typeface="Arial" charset="0"/>
              <a:buChar char="•"/>
              <a:defRPr kumimoji="1" sz="20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90000"/>
              <a:buFont typeface="Arial" charset="0"/>
              <a:buChar char="•"/>
              <a:defRPr kumimoji="1">
                <a:solidFill>
                  <a:schemeClr val="tx1"/>
                </a:solidFill>
                <a:latin typeface="Arial" charset="0"/>
                <a:ea typeface="ＭＳ Ｐゴシック" pitchFamily="50" charset="-128"/>
              </a:defRPr>
            </a:lvl3pPr>
            <a:lvl4pPr marL="1600200" indent="-228600" eaLnBrk="0" hangingPunct="0">
              <a:spcBef>
                <a:spcPct val="20000"/>
              </a:spcBef>
              <a:buClr>
                <a:schemeClr val="accent1"/>
              </a:buClr>
              <a:buFont typeface="Arial" charset="0"/>
              <a:buChar char="•"/>
              <a:defRPr kumimoji="1" sz="1600">
                <a:solidFill>
                  <a:schemeClr val="tx1"/>
                </a:solidFill>
                <a:latin typeface="Arial" charset="0"/>
                <a:ea typeface="ＭＳ Ｐゴシック" pitchFamily="50" charset="-128"/>
              </a:defRPr>
            </a:lvl4pPr>
            <a:lvl5pPr marL="2057400" indent="-228600" eaLnBrk="0" hangingPunct="0">
              <a:spcBef>
                <a:spcPct val="20000"/>
              </a:spcBef>
              <a:buClr>
                <a:schemeClr val="accent1"/>
              </a:buClr>
              <a:buSzPct val="100000"/>
              <a:buFont typeface="Arial" charset="0"/>
              <a:buChar char="•"/>
              <a:defRPr kumimoji="1" sz="14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accent1"/>
              </a:buClr>
              <a:buSzPct val="100000"/>
              <a:buFont typeface="Arial" charset="0"/>
              <a:buChar char="•"/>
              <a:defRPr kumimoji="1" sz="14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accent1"/>
              </a:buClr>
              <a:buSzPct val="100000"/>
              <a:buFont typeface="Arial" charset="0"/>
              <a:buChar char="•"/>
              <a:defRPr kumimoji="1" sz="14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accent1"/>
              </a:buClr>
              <a:buSzPct val="100000"/>
              <a:buFont typeface="Arial" charset="0"/>
              <a:buChar char="•"/>
              <a:defRPr kumimoji="1" sz="14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accent1"/>
              </a:buClr>
              <a:buSzPct val="100000"/>
              <a:buFont typeface="Arial" charset="0"/>
              <a:buChar char="•"/>
              <a:defRPr kumimoji="1" sz="1400">
                <a:solidFill>
                  <a:schemeClr val="tx1"/>
                </a:solidFill>
                <a:latin typeface="Arial" charset="0"/>
                <a:ea typeface="ＭＳ Ｐゴシック" pitchFamily="50" charset="-128"/>
              </a:defRPr>
            </a:lvl9pPr>
          </a:lstStyle>
          <a:p>
            <a:pPr eaLnBrk="1" hangingPunct="1">
              <a:spcBef>
                <a:spcPct val="0"/>
              </a:spcBef>
              <a:buClrTx/>
              <a:buSzTx/>
              <a:buFontTx/>
              <a:buNone/>
            </a:pP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院内体制整備の推進</a:t>
            </a:r>
            <a:r>
              <a:rPr lang="en-US" altLang="ja-JP" sz="1200" b="1" dirty="0" smtClean="0">
                <a:latin typeface="HGPｺﾞｼｯｸM" panose="020B0600000000000000" pitchFamily="50" charset="-128"/>
                <a:ea typeface="HGPｺﾞｼｯｸM" panose="020B0600000000000000" pitchFamily="50" charset="-128"/>
              </a:rPr>
              <a:t>】</a:t>
            </a:r>
          </a:p>
          <a:p>
            <a:pPr marL="895350" eaLnBrk="1" hangingPunct="1">
              <a:spcBef>
                <a:spcPct val="0"/>
              </a:spcBef>
              <a:buClrTx/>
              <a:buSzTx/>
              <a:buFontTx/>
              <a:buNone/>
            </a:pPr>
            <a:r>
              <a:rPr lang="ja-JP" altLang="en-US" sz="1200" dirty="0" smtClean="0">
                <a:latin typeface="HGPｺﾞｼｯｸM" panose="020B0600000000000000" pitchFamily="50" charset="-128"/>
                <a:ea typeface="HGPｺﾞｼｯｸM" panose="020B0600000000000000" pitchFamily="50" charset="-128"/>
              </a:rPr>
              <a:t>～地域医療機関～</a:t>
            </a:r>
            <a:endParaRPr lang="en-US" altLang="ja-JP" sz="1200" dirty="0">
              <a:latin typeface="HGPｺﾞｼｯｸM" panose="020B0600000000000000" pitchFamily="50" charset="-128"/>
              <a:ea typeface="HGPｺﾞｼｯｸM" panose="020B0600000000000000" pitchFamily="50" charset="-128"/>
            </a:endParaRPr>
          </a:p>
          <a:p>
            <a:pPr eaLnBrk="1" hangingPunct="1">
              <a:spcBef>
                <a:spcPct val="0"/>
              </a:spcBef>
              <a:buClrTx/>
              <a:buSzTx/>
              <a:buFontTx/>
              <a:buNone/>
            </a:pPr>
            <a:r>
              <a:rPr lang="ja-JP" altLang="en-US" sz="1200" dirty="0">
                <a:latin typeface="HGPｺﾞｼｯｸM" panose="020B0600000000000000" pitchFamily="50" charset="-128"/>
                <a:ea typeface="HGPｺﾞｼｯｸM" panose="020B0600000000000000" pitchFamily="50" charset="-128"/>
              </a:rPr>
              <a:t>救急告示医療機関の認定条件に</a:t>
            </a:r>
            <a:r>
              <a:rPr lang="ja-JP" altLang="en-US" sz="1200" dirty="0" smtClean="0">
                <a:latin typeface="HGPｺﾞｼｯｸM" panose="020B0600000000000000" pitchFamily="50" charset="-128"/>
                <a:ea typeface="HGPｺﾞｼｯｸM" panose="020B0600000000000000" pitchFamily="50" charset="-128"/>
              </a:rPr>
              <a:t>、「児童虐待に組織として対応するための院内</a:t>
            </a:r>
            <a:r>
              <a:rPr lang="ja-JP" altLang="en-US" sz="1200" dirty="0">
                <a:latin typeface="HGPｺﾞｼｯｸM" panose="020B0600000000000000" pitchFamily="50" charset="-128"/>
                <a:ea typeface="HGPｺﾞｼｯｸM" panose="020B0600000000000000" pitchFamily="50" charset="-128"/>
              </a:rPr>
              <a:t>体制</a:t>
            </a:r>
            <a:r>
              <a:rPr lang="ja-JP" altLang="en-US" sz="1200" dirty="0" smtClean="0">
                <a:latin typeface="HGPｺﾞｼｯｸM" panose="020B0600000000000000" pitchFamily="50" charset="-128"/>
                <a:ea typeface="HGPｺﾞｼｯｸM" panose="020B0600000000000000" pitchFamily="50" charset="-128"/>
              </a:rPr>
              <a:t>整備」を</a:t>
            </a:r>
            <a:r>
              <a:rPr lang="ja-JP" altLang="en-US" sz="1200" dirty="0">
                <a:latin typeface="HGPｺﾞｼｯｸM" panose="020B0600000000000000" pitchFamily="50" charset="-128"/>
                <a:ea typeface="HGPｺﾞｼｯｸM" panose="020B0600000000000000" pitchFamily="50" charset="-128"/>
              </a:rPr>
              <a:t>要件化。</a:t>
            </a:r>
            <a:endParaRPr lang="en-US" altLang="ja-JP" sz="1200" dirty="0">
              <a:latin typeface="HGPｺﾞｼｯｸM" panose="020B0600000000000000" pitchFamily="50" charset="-128"/>
              <a:ea typeface="HGPｺﾞｼｯｸM" panose="020B0600000000000000" pitchFamily="50" charset="-128"/>
            </a:endParaRPr>
          </a:p>
        </p:txBody>
      </p:sp>
      <p:sp>
        <p:nvSpPr>
          <p:cNvPr id="9219" name="テキスト ボックス 9"/>
          <p:cNvSpPr txBox="1">
            <a:spLocks noChangeArrowheads="1"/>
          </p:cNvSpPr>
          <p:nvPr/>
        </p:nvSpPr>
        <p:spPr bwMode="auto">
          <a:xfrm>
            <a:off x="2483768" y="1544288"/>
            <a:ext cx="6574507" cy="1442309"/>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bIns="72000">
            <a:spAutoFit/>
          </a:bodyPr>
          <a:lstStyle>
            <a:lvl1pPr eaLnBrk="0" hangingPunct="0">
              <a:spcBef>
                <a:spcPct val="20000"/>
              </a:spcBef>
              <a:buClr>
                <a:schemeClr val="accent1"/>
              </a:buClr>
              <a:buSzPct val="85000"/>
              <a:buFont typeface="Arial" charset="0"/>
              <a:buChar char="•"/>
              <a:defRPr kumimoji="1" sz="2400">
                <a:solidFill>
                  <a:schemeClr val="tx1"/>
                </a:solidFill>
                <a:latin typeface="Arial" charset="0"/>
                <a:ea typeface="ＭＳ Ｐゴシック" pitchFamily="50" charset="-128"/>
              </a:defRPr>
            </a:lvl1pPr>
            <a:lvl2pPr marL="742950" indent="-285750" eaLnBrk="0" hangingPunct="0">
              <a:spcBef>
                <a:spcPct val="20000"/>
              </a:spcBef>
              <a:buClr>
                <a:schemeClr val="accent1"/>
              </a:buClr>
              <a:buSzPct val="85000"/>
              <a:buFont typeface="Arial" charset="0"/>
              <a:buChar char="•"/>
              <a:defRPr kumimoji="1" sz="20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90000"/>
              <a:buFont typeface="Arial" charset="0"/>
              <a:buChar char="•"/>
              <a:defRPr kumimoji="1">
                <a:solidFill>
                  <a:schemeClr val="tx1"/>
                </a:solidFill>
                <a:latin typeface="Arial" charset="0"/>
                <a:ea typeface="ＭＳ Ｐゴシック" pitchFamily="50" charset="-128"/>
              </a:defRPr>
            </a:lvl3pPr>
            <a:lvl4pPr marL="1600200" indent="-228600" eaLnBrk="0" hangingPunct="0">
              <a:spcBef>
                <a:spcPct val="20000"/>
              </a:spcBef>
              <a:buClr>
                <a:schemeClr val="accent1"/>
              </a:buClr>
              <a:buFont typeface="Arial" charset="0"/>
              <a:buChar char="•"/>
              <a:defRPr kumimoji="1" sz="1600">
                <a:solidFill>
                  <a:schemeClr val="tx1"/>
                </a:solidFill>
                <a:latin typeface="Arial" charset="0"/>
                <a:ea typeface="ＭＳ Ｐゴシック" pitchFamily="50" charset="-128"/>
              </a:defRPr>
            </a:lvl4pPr>
            <a:lvl5pPr marL="2057400" indent="-228600" eaLnBrk="0" hangingPunct="0">
              <a:spcBef>
                <a:spcPct val="20000"/>
              </a:spcBef>
              <a:buClr>
                <a:schemeClr val="accent1"/>
              </a:buClr>
              <a:buSzPct val="100000"/>
              <a:buFont typeface="Arial" charset="0"/>
              <a:buChar char="•"/>
              <a:defRPr kumimoji="1" sz="14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accent1"/>
              </a:buClr>
              <a:buSzPct val="100000"/>
              <a:buFont typeface="Arial" charset="0"/>
              <a:buChar char="•"/>
              <a:defRPr kumimoji="1" sz="14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accent1"/>
              </a:buClr>
              <a:buSzPct val="100000"/>
              <a:buFont typeface="Arial" charset="0"/>
              <a:buChar char="•"/>
              <a:defRPr kumimoji="1" sz="14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accent1"/>
              </a:buClr>
              <a:buSzPct val="100000"/>
              <a:buFont typeface="Arial" charset="0"/>
              <a:buChar char="•"/>
              <a:defRPr kumimoji="1" sz="14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accent1"/>
              </a:buClr>
              <a:buSzPct val="100000"/>
              <a:buFont typeface="Arial" charset="0"/>
              <a:buChar char="•"/>
              <a:defRPr kumimoji="1" sz="1400">
                <a:solidFill>
                  <a:schemeClr val="tx1"/>
                </a:solidFill>
                <a:latin typeface="Arial" charset="0"/>
                <a:ea typeface="ＭＳ Ｐゴシック" pitchFamily="50" charset="-128"/>
              </a:defRPr>
            </a:lvl9pPr>
          </a:lstStyle>
          <a:p>
            <a:pPr eaLnBrk="1" hangingPunct="1">
              <a:spcBef>
                <a:spcPct val="0"/>
              </a:spcBef>
              <a:buClrTx/>
              <a:buSzTx/>
              <a:buFontTx/>
              <a:buNone/>
            </a:pP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院内体制の有効活用</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a:t>
            </a:r>
            <a:r>
              <a:rPr lang="ja-JP" altLang="en-US" sz="1200" dirty="0">
                <a:latin typeface="HGPｺﾞｼｯｸM" panose="020B0600000000000000" pitchFamily="50" charset="-128"/>
                <a:ea typeface="HGPｺﾞｼｯｸM" panose="020B0600000000000000" pitchFamily="50" charset="-128"/>
              </a:rPr>
              <a:t>～拠点病院～</a:t>
            </a:r>
            <a:endParaRPr lang="en-US" altLang="ja-JP" sz="1200" dirty="0">
              <a:latin typeface="HGPｺﾞｼｯｸM" panose="020B0600000000000000" pitchFamily="50" charset="-128"/>
              <a:ea typeface="HGPｺﾞｼｯｸM" panose="020B0600000000000000" pitchFamily="50" charset="-128"/>
            </a:endParaRPr>
          </a:p>
          <a:p>
            <a:pPr marL="85725" eaLnBrk="1" hangingPunct="1">
              <a:spcBef>
                <a:spcPct val="0"/>
              </a:spcBef>
              <a:buClrTx/>
              <a:buSzTx/>
              <a:buFontTx/>
              <a:buNone/>
            </a:pPr>
            <a:r>
              <a:rPr lang="ja-JP" altLang="en-US" sz="1200" dirty="0">
                <a:latin typeface="HGPｺﾞｼｯｸM" panose="020B0600000000000000" pitchFamily="50" charset="-128"/>
                <a:ea typeface="HGPｺﾞｼｯｸM" panose="020B0600000000000000" pitchFamily="50" charset="-128"/>
              </a:rPr>
              <a:t>・相談窓口：院内体制の運営上の疑問等に対応する窓口を設置し、医療機関として同じ立場で助言。</a:t>
            </a:r>
            <a:endParaRPr lang="en-US" altLang="ja-JP" sz="1200" dirty="0">
              <a:latin typeface="HGPｺﾞｼｯｸM" panose="020B0600000000000000" pitchFamily="50" charset="-128"/>
              <a:ea typeface="HGPｺﾞｼｯｸM" panose="020B0600000000000000" pitchFamily="50" charset="-128"/>
            </a:endParaRPr>
          </a:p>
          <a:p>
            <a:pPr marL="85725" eaLnBrk="1" hangingPunct="1">
              <a:spcBef>
                <a:spcPct val="0"/>
              </a:spcBef>
              <a:buClrTx/>
              <a:buSzTx/>
              <a:buFontTx/>
              <a:buNone/>
            </a:pPr>
            <a:r>
              <a:rPr lang="ja-JP" altLang="en-US" sz="1200" dirty="0">
                <a:latin typeface="HGPｺﾞｼｯｸM" panose="020B0600000000000000" pitchFamily="50" charset="-128"/>
                <a:ea typeface="HGPｺﾞｼｯｸM" panose="020B0600000000000000" pitchFamily="50" charset="-128"/>
              </a:rPr>
              <a:t>・連絡会：児童虐待対応担当者の</a:t>
            </a:r>
            <a:r>
              <a:rPr lang="en-US" altLang="ja-JP" sz="1200" dirty="0">
                <a:latin typeface="HGPｺﾞｼｯｸM" panose="020B0600000000000000" pitchFamily="50" charset="-128"/>
                <a:ea typeface="HGPｺﾞｼｯｸM" panose="020B0600000000000000" pitchFamily="50" charset="-128"/>
              </a:rPr>
              <a:t>MSW</a:t>
            </a:r>
            <a:r>
              <a:rPr lang="ja-JP" altLang="en-US" sz="1200" dirty="0">
                <a:latin typeface="HGPｺﾞｼｯｸM" panose="020B0600000000000000" pitchFamily="50" charset="-128"/>
                <a:ea typeface="HGPｺﾞｼｯｸM" panose="020B0600000000000000" pitchFamily="50" charset="-128"/>
              </a:rPr>
              <a:t>等を対象に、院内体制の有効活用に向け情報交換等を行う。</a:t>
            </a:r>
            <a:endParaRPr lang="en-US" altLang="ja-JP" sz="1200" dirty="0">
              <a:latin typeface="HGPｺﾞｼｯｸM" panose="020B0600000000000000" pitchFamily="50" charset="-128"/>
              <a:ea typeface="HGPｺﾞｼｯｸM" panose="020B0600000000000000" pitchFamily="50" charset="-128"/>
            </a:endParaRPr>
          </a:p>
          <a:p>
            <a:pPr marL="85725" eaLnBrk="1" hangingPunct="1">
              <a:spcBef>
                <a:spcPct val="0"/>
              </a:spcBef>
              <a:buClrTx/>
              <a:buSzTx/>
              <a:buFontTx/>
              <a:buNone/>
            </a:pPr>
            <a:r>
              <a:rPr lang="ja-JP" altLang="en-US" sz="1200" dirty="0">
                <a:latin typeface="HGPｺﾞｼｯｸM" panose="020B0600000000000000" pitchFamily="50" charset="-128"/>
                <a:ea typeface="HGPｺﾞｼｯｸM" panose="020B0600000000000000" pitchFamily="50" charset="-128"/>
              </a:rPr>
              <a:t>・研修会：医師等医療従事者を対象に児童虐待の医学的所見や、早期発見のための研修会を開催</a:t>
            </a:r>
            <a:r>
              <a:rPr lang="ja-JP" altLang="en-US" sz="1200" dirty="0" smtClean="0">
                <a:latin typeface="HGPｺﾞｼｯｸM" panose="020B0600000000000000" pitchFamily="50" charset="-128"/>
                <a:ea typeface="HGPｺﾞｼｯｸM" panose="020B0600000000000000" pitchFamily="50" charset="-128"/>
              </a:rPr>
              <a:t>。</a:t>
            </a:r>
            <a:endParaRPr lang="en-US" altLang="ja-JP" sz="1200" dirty="0" smtClean="0">
              <a:latin typeface="HGPｺﾞｼｯｸM" panose="020B0600000000000000" pitchFamily="50" charset="-128"/>
              <a:ea typeface="HGPｺﾞｼｯｸM" panose="020B0600000000000000" pitchFamily="50" charset="-128"/>
            </a:endParaRPr>
          </a:p>
          <a:p>
            <a:pPr eaLnBrk="1" hangingPunct="1">
              <a:spcBef>
                <a:spcPts val="600"/>
              </a:spcBef>
              <a:buClrTx/>
              <a:buSzTx/>
              <a:buFontTx/>
              <a:buNone/>
            </a:pPr>
            <a:r>
              <a:rPr lang="en-US" altLang="ja-JP" sz="1100" dirty="0" smtClean="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拠点病院</a:t>
            </a:r>
            <a:r>
              <a:rPr lang="en-US" altLang="ja-JP" sz="1100" dirty="0">
                <a:latin typeface="HGPｺﾞｼｯｸM" panose="020B0600000000000000" pitchFamily="50" charset="-128"/>
                <a:ea typeface="HGPｺﾞｼｯｸM" panose="020B0600000000000000" pitchFamily="50" charset="-128"/>
              </a:rPr>
              <a:t>》</a:t>
            </a:r>
            <a:endParaRPr lang="en-US" altLang="ja-JP" sz="1100" dirty="0" smtClean="0">
              <a:latin typeface="HGPｺﾞｼｯｸM" panose="020B0600000000000000" pitchFamily="50" charset="-128"/>
              <a:ea typeface="HGPｺﾞｼｯｸM" panose="020B0600000000000000" pitchFamily="50" charset="-128"/>
            </a:endParaRPr>
          </a:p>
          <a:p>
            <a:pPr eaLnBrk="1" hangingPunct="1">
              <a:spcBef>
                <a:spcPct val="0"/>
              </a:spcBef>
              <a:buClrTx/>
              <a:buSzTx/>
              <a:buFontTx/>
              <a:buNone/>
            </a:pPr>
            <a:r>
              <a:rPr lang="zh-TW" altLang="en-US" sz="1100" dirty="0">
                <a:latin typeface="HGPｺﾞｼｯｸM" panose="020B0600000000000000" pitchFamily="50" charset="-128"/>
                <a:ea typeface="HGPｺﾞｼｯｸM" panose="020B0600000000000000" pitchFamily="50" charset="-128"/>
              </a:rPr>
              <a:t>社会医療法人　愛仁会　高槻病院      　</a:t>
            </a:r>
            <a:r>
              <a:rPr lang="zh-TW" altLang="en-US" sz="1100" dirty="0" smtClean="0">
                <a:latin typeface="HGPｺﾞｼｯｸM" panose="020B0600000000000000" pitchFamily="50" charset="-128"/>
                <a:ea typeface="HGPｺﾞｼｯｸM" panose="020B0600000000000000" pitchFamily="50" charset="-128"/>
              </a:rPr>
              <a:t>電話（</a:t>
            </a:r>
            <a:r>
              <a:rPr lang="en-US" altLang="zh-TW" sz="1100" dirty="0">
                <a:latin typeface="HGPｺﾞｼｯｸM" panose="020B0600000000000000" pitchFamily="50" charset="-128"/>
                <a:ea typeface="HGPｺﾞｼｯｸM" panose="020B0600000000000000" pitchFamily="50" charset="-128"/>
              </a:rPr>
              <a:t>070)‐1288‐0422</a:t>
            </a:r>
            <a:r>
              <a:rPr lang="zh-TW" altLang="en-US" sz="1100" dirty="0">
                <a:latin typeface="HGPｺﾞｼｯｸM" panose="020B0600000000000000" pitchFamily="50" charset="-128"/>
                <a:ea typeface="HGPｺﾞｼｯｸM" panose="020B0600000000000000" pitchFamily="50" charset="-128"/>
              </a:rPr>
              <a:t>（専用）　</a:t>
            </a:r>
            <a:endParaRPr lang="en-US" altLang="zh-TW" sz="1100" dirty="0" smtClean="0">
              <a:latin typeface="HGPｺﾞｼｯｸM" panose="020B0600000000000000" pitchFamily="50" charset="-128"/>
              <a:ea typeface="HGPｺﾞｼｯｸM" panose="020B0600000000000000" pitchFamily="50" charset="-128"/>
            </a:endParaRPr>
          </a:p>
          <a:p>
            <a:pPr eaLnBrk="1" hangingPunct="1">
              <a:spcBef>
                <a:spcPct val="0"/>
              </a:spcBef>
              <a:buClrTx/>
              <a:buSzTx/>
              <a:buFontTx/>
              <a:buNone/>
            </a:pPr>
            <a:r>
              <a:rPr lang="ja-JP" altLang="en-US" sz="1100" dirty="0">
                <a:latin typeface="HGPｺﾞｼｯｸM" panose="020B0600000000000000" pitchFamily="50" charset="-128"/>
                <a:ea typeface="HGPｺﾞｼｯｸM" panose="020B0600000000000000" pitchFamily="50" charset="-128"/>
              </a:rPr>
              <a:t>地方独立行政法人大阪府立病院機構　大阪母子医療</a:t>
            </a:r>
            <a:r>
              <a:rPr lang="ja-JP" altLang="en-US" sz="1100" dirty="0" smtClean="0">
                <a:latin typeface="HGPｺﾞｼｯｸM" panose="020B0600000000000000" pitchFamily="50" charset="-128"/>
                <a:ea typeface="HGPｺﾞｼｯｸM" panose="020B0600000000000000" pitchFamily="50" charset="-128"/>
              </a:rPr>
              <a:t>センター  </a:t>
            </a:r>
            <a:r>
              <a:rPr lang="ja-JP" altLang="en-US" sz="1100" dirty="0">
                <a:latin typeface="HGPｺﾞｼｯｸM" panose="020B0600000000000000" pitchFamily="50" charset="-128"/>
                <a:ea typeface="HGPｺﾞｼｯｸM" panose="020B0600000000000000" pitchFamily="50" charset="-128"/>
              </a:rPr>
              <a:t>母子保健</a:t>
            </a:r>
            <a:r>
              <a:rPr lang="ja-JP" altLang="en-US" sz="1100" dirty="0" smtClean="0">
                <a:latin typeface="HGPｺﾞｼｯｸM" panose="020B0600000000000000" pitchFamily="50" charset="-128"/>
                <a:ea typeface="HGPｺﾞｼｯｸM" panose="020B0600000000000000" pitchFamily="50" charset="-128"/>
              </a:rPr>
              <a:t>調査室　</a:t>
            </a:r>
            <a:r>
              <a:rPr lang="zh-TW" altLang="en-US" sz="1100" dirty="0" smtClean="0">
                <a:latin typeface="HGPｺﾞｼｯｸM" panose="020B0600000000000000" pitchFamily="50" charset="-128"/>
                <a:ea typeface="HGPｺﾞｼｯｸM" panose="020B0600000000000000" pitchFamily="50" charset="-128"/>
              </a:rPr>
              <a:t>電話（</a:t>
            </a:r>
            <a:r>
              <a:rPr lang="en-US" altLang="zh-TW" sz="1100" dirty="0">
                <a:latin typeface="HGPｺﾞｼｯｸM" panose="020B0600000000000000" pitchFamily="50" charset="-128"/>
                <a:ea typeface="HGPｺﾞｼｯｸM" panose="020B0600000000000000" pitchFamily="50" charset="-128"/>
              </a:rPr>
              <a:t>0725</a:t>
            </a:r>
            <a:r>
              <a:rPr lang="zh-TW" altLang="en-US" sz="1100" dirty="0">
                <a:latin typeface="HGPｺﾞｼｯｸM" panose="020B0600000000000000" pitchFamily="50" charset="-128"/>
                <a:ea typeface="HGPｺﾞｼｯｸM" panose="020B0600000000000000" pitchFamily="50" charset="-128"/>
              </a:rPr>
              <a:t>）</a:t>
            </a:r>
            <a:r>
              <a:rPr lang="en-US" altLang="zh-TW" sz="1100" dirty="0">
                <a:latin typeface="HGPｺﾞｼｯｸM" panose="020B0600000000000000" pitchFamily="50" charset="-128"/>
                <a:ea typeface="HGPｺﾞｼｯｸM" panose="020B0600000000000000" pitchFamily="50" charset="-128"/>
              </a:rPr>
              <a:t>‐</a:t>
            </a:r>
            <a:r>
              <a:rPr lang="en-US" altLang="zh-TW" sz="1100" dirty="0" smtClean="0">
                <a:latin typeface="HGPｺﾞｼｯｸM" panose="020B0600000000000000" pitchFamily="50" charset="-128"/>
                <a:ea typeface="HGPｺﾞｼｯｸM" panose="020B0600000000000000" pitchFamily="50" charset="-128"/>
              </a:rPr>
              <a:t>56‐1220</a:t>
            </a:r>
            <a:r>
              <a:rPr lang="en-US" altLang="ja-JP" sz="1100" dirty="0" smtClean="0">
                <a:latin typeface="HGPｺﾞｼｯｸM" panose="020B0600000000000000" pitchFamily="50" charset="-128"/>
                <a:ea typeface="HGPｺﾞｼｯｸM" panose="020B0600000000000000" pitchFamily="50" charset="-128"/>
              </a:rPr>
              <a:t>(</a:t>
            </a:r>
            <a:r>
              <a:rPr lang="zh-TW" altLang="en-US" sz="1100" dirty="0" smtClean="0">
                <a:latin typeface="HGPｺﾞｼｯｸM" panose="020B0600000000000000" pitchFamily="50" charset="-128"/>
                <a:ea typeface="HGPｺﾞｼｯｸM" panose="020B0600000000000000" pitchFamily="50" charset="-128"/>
              </a:rPr>
              <a:t>代）</a:t>
            </a:r>
            <a:endParaRPr lang="en-US" altLang="ja-JP" sz="1100" dirty="0">
              <a:latin typeface="HGPｺﾞｼｯｸM" panose="020B0600000000000000" pitchFamily="50" charset="-128"/>
              <a:ea typeface="HGPｺﾞｼｯｸM" panose="020B0600000000000000" pitchFamily="50" charset="-128"/>
            </a:endParaRPr>
          </a:p>
        </p:txBody>
      </p:sp>
      <p:sp>
        <p:nvSpPr>
          <p:cNvPr id="9" name="正方形/長方形 8"/>
          <p:cNvSpPr/>
          <p:nvPr/>
        </p:nvSpPr>
        <p:spPr>
          <a:xfrm>
            <a:off x="107950" y="740564"/>
            <a:ext cx="8872376" cy="742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b="1" dirty="0">
                <a:solidFill>
                  <a:schemeClr val="tx1"/>
                </a:solidFill>
                <a:latin typeface="HGPｺﾞｼｯｸM" panose="020B0600000000000000" pitchFamily="50" charset="-128"/>
                <a:ea typeface="HGPｺﾞｼｯｸM" panose="020B0600000000000000" pitchFamily="50" charset="-128"/>
              </a:rPr>
              <a:t>【</a:t>
            </a:r>
            <a:r>
              <a:rPr lang="ja-JP" altLang="en-US" sz="1400" b="1" dirty="0">
                <a:solidFill>
                  <a:schemeClr val="tx1"/>
                </a:solidFill>
                <a:latin typeface="HGPｺﾞｼｯｸM" panose="020B0600000000000000" pitchFamily="50" charset="-128"/>
                <a:ea typeface="HGPｺﾞｼｯｸM" panose="020B0600000000000000" pitchFamily="50" charset="-128"/>
              </a:rPr>
              <a:t>必要性</a:t>
            </a:r>
            <a:r>
              <a:rPr lang="en-US" altLang="ja-JP" sz="1400" b="1" dirty="0" smtClean="0">
                <a:solidFill>
                  <a:schemeClr val="tx1"/>
                </a:solidFill>
                <a:latin typeface="HGPｺﾞｼｯｸM" panose="020B0600000000000000" pitchFamily="50" charset="-128"/>
                <a:ea typeface="HGPｺﾞｼｯｸM" panose="020B0600000000000000" pitchFamily="50" charset="-128"/>
              </a:rPr>
              <a:t>】</a:t>
            </a:r>
          </a:p>
          <a:p>
            <a:pPr>
              <a:defRPr/>
            </a:pPr>
            <a:r>
              <a:rPr lang="ja-JP" altLang="en-US" sz="1400" b="1" dirty="0">
                <a:solidFill>
                  <a:schemeClr val="tx1"/>
                </a:solidFill>
                <a:latin typeface="HGPｺﾞｼｯｸM" panose="020B0600000000000000" pitchFamily="50" charset="-128"/>
                <a:ea typeface="HGPｺﾞｼｯｸM" panose="020B0600000000000000" pitchFamily="50" charset="-128"/>
              </a:rPr>
              <a:t>　・</a:t>
            </a:r>
            <a:r>
              <a:rPr lang="ja-JP" altLang="en-US" sz="1400" dirty="0">
                <a:solidFill>
                  <a:schemeClr val="tx1"/>
                </a:solidFill>
                <a:latin typeface="HGPｺﾞｼｯｸM" panose="020B0600000000000000" pitchFamily="50" charset="-128"/>
                <a:ea typeface="HGPｺﾞｼｯｸM" panose="020B0600000000000000" pitchFamily="50" charset="-128"/>
              </a:rPr>
              <a:t>児童虐待通告について、医師等個人負担を軽減し、組織として適切に判断するため、院内体制整備が必要</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ja-JP" altLang="en-US" sz="1400" b="1"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院内体制を実効性あるものにするためにも、情報交換のための連絡会、研修会を通じた人材育成などの</a:t>
            </a:r>
            <a:r>
              <a:rPr lang="ja-JP" altLang="en-US" sz="1400" dirty="0" smtClean="0">
                <a:solidFill>
                  <a:schemeClr val="tx1"/>
                </a:solidFill>
                <a:latin typeface="HGPｺﾞｼｯｸM" panose="020B0600000000000000" pitchFamily="50" charset="-128"/>
                <a:ea typeface="HGPｺﾞｼｯｸM" panose="020B0600000000000000" pitchFamily="50" charset="-128"/>
              </a:rPr>
              <a:t>支援が</a:t>
            </a:r>
            <a:r>
              <a:rPr lang="ja-JP" altLang="en-US" sz="1400" dirty="0">
                <a:solidFill>
                  <a:schemeClr val="tx1"/>
                </a:solidFill>
                <a:latin typeface="HGPｺﾞｼｯｸM" panose="020B0600000000000000" pitchFamily="50" charset="-128"/>
                <a:ea typeface="HGPｺﾞｼｯｸM" panose="020B0600000000000000" pitchFamily="50" charset="-128"/>
              </a:rPr>
              <a:t>必要。</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165645269"/>
              </p:ext>
            </p:extLst>
          </p:nvPr>
        </p:nvGraphicFramePr>
        <p:xfrm>
          <a:off x="107952" y="3030539"/>
          <a:ext cx="8930987" cy="3744376"/>
        </p:xfrm>
        <a:graphic>
          <a:graphicData uri="http://schemas.openxmlformats.org/drawingml/2006/table">
            <a:tbl>
              <a:tblPr firstRow="1" bandRow="1">
                <a:tableStyleId>{5C22544A-7EE6-4342-B048-85BDC9FD1C3A}</a:tableStyleId>
              </a:tblPr>
              <a:tblGrid>
                <a:gridCol w="863648">
                  <a:extLst>
                    <a:ext uri="{9D8B030D-6E8A-4147-A177-3AD203B41FA5}">
                      <a16:colId xmlns="" xmlns:a16="http://schemas.microsoft.com/office/drawing/2014/main" val="20000"/>
                    </a:ext>
                  </a:extLst>
                </a:gridCol>
                <a:gridCol w="3600400">
                  <a:extLst>
                    <a:ext uri="{9D8B030D-6E8A-4147-A177-3AD203B41FA5}">
                      <a16:colId xmlns="" xmlns:a16="http://schemas.microsoft.com/office/drawing/2014/main" val="20001"/>
                    </a:ext>
                  </a:extLst>
                </a:gridCol>
                <a:gridCol w="1224136">
                  <a:extLst>
                    <a:ext uri="{9D8B030D-6E8A-4147-A177-3AD203B41FA5}">
                      <a16:colId xmlns="" xmlns:a16="http://schemas.microsoft.com/office/drawing/2014/main" val="20002"/>
                    </a:ext>
                  </a:extLst>
                </a:gridCol>
                <a:gridCol w="1152128">
                  <a:extLst>
                    <a:ext uri="{9D8B030D-6E8A-4147-A177-3AD203B41FA5}">
                      <a16:colId xmlns="" xmlns:a16="http://schemas.microsoft.com/office/drawing/2014/main" val="20003"/>
                    </a:ext>
                  </a:extLst>
                </a:gridCol>
                <a:gridCol w="1080120">
                  <a:extLst>
                    <a:ext uri="{9D8B030D-6E8A-4147-A177-3AD203B41FA5}">
                      <a16:colId xmlns="" xmlns:a16="http://schemas.microsoft.com/office/drawing/2014/main" val="821570736"/>
                    </a:ext>
                  </a:extLst>
                </a:gridCol>
                <a:gridCol w="1010555">
                  <a:extLst>
                    <a:ext uri="{9D8B030D-6E8A-4147-A177-3AD203B41FA5}">
                      <a16:colId xmlns="" xmlns:a16="http://schemas.microsoft.com/office/drawing/2014/main" val="20005"/>
                    </a:ext>
                  </a:extLst>
                </a:gridCol>
              </a:tblGrid>
              <a:tr h="308838">
                <a:tc gridSpan="6">
                  <a:txBody>
                    <a:bodyPr/>
                    <a:lstStyle/>
                    <a:p>
                      <a:r>
                        <a:rPr lang="ja-JP" altLang="en-US" sz="1400" b="1" dirty="0" smtClean="0">
                          <a:solidFill>
                            <a:sysClr val="windowText" lastClr="000000"/>
                          </a:solidFill>
                          <a:effectLst/>
                          <a:latin typeface="HGPｺﾞｼｯｸM" panose="020B0600000000000000" pitchFamily="50" charset="-128"/>
                          <a:ea typeface="HGPｺﾞｼｯｸM" panose="020B0600000000000000" pitchFamily="50" charset="-128"/>
                        </a:rPr>
                        <a:t>医療ネットワーク事業スケジュール</a:t>
                      </a:r>
                      <a:endParaRPr kumimoji="1" lang="ja-JP" altLang="en-US" sz="1400" b="1" dirty="0">
                        <a:solidFill>
                          <a:schemeClr val="tx1"/>
                        </a:solidFill>
                        <a:latin typeface="HGPｺﾞｼｯｸM" panose="020B0600000000000000" pitchFamily="50" charset="-128"/>
                        <a:ea typeface="HGPｺﾞｼｯｸM" panose="020B0600000000000000" pitchFamily="50" charset="-128"/>
                      </a:endParaRPr>
                    </a:p>
                  </a:txBody>
                  <a:tcPr marL="91451" marR="91451"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0"/>
                  </a:ext>
                </a:extLst>
              </a:tr>
              <a:tr h="449663">
                <a:tc>
                  <a:txBody>
                    <a:bodyPr/>
                    <a:lstStyle/>
                    <a:p>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項　　目</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dirty="0" smtClean="0">
                          <a:solidFill>
                            <a:schemeClr val="tx1"/>
                          </a:solidFill>
                          <a:latin typeface="HGPｺﾞｼｯｸM" panose="020B0600000000000000" pitchFamily="50" charset="-128"/>
                          <a:ea typeface="HGPｺﾞｼｯｸM" panose="020B0600000000000000" pitchFamily="50" charset="-128"/>
                        </a:rPr>
                        <a:t>2017</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dirty="0" smtClean="0">
                          <a:solidFill>
                            <a:schemeClr val="tx1"/>
                          </a:solidFill>
                          <a:latin typeface="HGPｺﾞｼｯｸM" panose="020B0600000000000000" pitchFamily="50" charset="-128"/>
                          <a:ea typeface="HGPｺﾞｼｯｸM" panose="020B0600000000000000" pitchFamily="50" charset="-128"/>
                        </a:rPr>
                        <a:t>2018</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dirty="0" smtClean="0">
                          <a:solidFill>
                            <a:schemeClr val="tx1"/>
                          </a:solidFill>
                          <a:latin typeface="HGPｺﾞｼｯｸM" panose="020B0600000000000000" pitchFamily="50" charset="-128"/>
                          <a:ea typeface="HGPｺﾞｼｯｸM" panose="020B0600000000000000" pitchFamily="50" charset="-128"/>
                        </a:rPr>
                        <a:t>2019</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dirty="0" smtClean="0">
                          <a:solidFill>
                            <a:schemeClr val="tx1"/>
                          </a:solidFill>
                          <a:latin typeface="HGPｺﾞｼｯｸM" panose="020B0600000000000000" pitchFamily="50" charset="-128"/>
                          <a:ea typeface="HGPｺﾞｼｯｸM" panose="020B0600000000000000" pitchFamily="50" charset="-128"/>
                        </a:rPr>
                        <a:t>2020</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年度</a:t>
                      </a:r>
                      <a:endParaRPr kumimoji="1"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以降</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marL="91451" marR="91451"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1"/>
                  </a:ext>
                </a:extLst>
              </a:tr>
              <a:tr h="544040">
                <a:tc rowSpan="4">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拠点</a:t>
                      </a:r>
                      <a:endParaRPr kumimoji="1" lang="en-US" altLang="ja-JP" sz="1400" dirty="0" smtClean="0">
                        <a:latin typeface="HGPｺﾞｼｯｸM" panose="020B0600000000000000" pitchFamily="50" charset="-128"/>
                        <a:ea typeface="HGPｺﾞｼｯｸM" panose="020B0600000000000000" pitchFamily="50" charset="-128"/>
                      </a:endParaRPr>
                    </a:p>
                    <a:p>
                      <a:pPr algn="ctr"/>
                      <a:r>
                        <a:rPr kumimoji="1" lang="ja-JP" altLang="en-US" sz="1400" dirty="0" smtClean="0">
                          <a:latin typeface="HGPｺﾞｼｯｸM" panose="020B0600000000000000" pitchFamily="50" charset="-128"/>
                          <a:ea typeface="HGPｺﾞｼｯｸM" panose="020B0600000000000000" pitchFamily="50" charset="-128"/>
                        </a:rPr>
                        <a:t>病院</a:t>
                      </a:r>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dirty="0" smtClean="0">
                          <a:latin typeface="HGPｺﾞｼｯｸM" panose="020B0600000000000000" pitchFamily="50" charset="-128"/>
                          <a:ea typeface="HGPｺﾞｼｯｸM" panose="020B0600000000000000" pitchFamily="50" charset="-128"/>
                        </a:rPr>
                        <a:t>・相談窓口</a:t>
                      </a:r>
                      <a:endParaRPr kumimoji="1"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準備</a:t>
                      </a:r>
                      <a:endParaRPr kumimoji="1"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本格的に相談対応開始</a:t>
                      </a:r>
                      <a:endParaRPr kumimoji="1"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2"/>
                  </a:ext>
                </a:extLst>
              </a:tr>
              <a:tr h="544040">
                <a:tc vMerge="1">
                  <a:txBody>
                    <a:bodyPr/>
                    <a:lstStyle/>
                    <a:p>
                      <a:endParaRPr kumimoji="1" lang="ja-JP" altLang="en-US"/>
                    </a:p>
                  </a:txBody>
                  <a:tcPr/>
                </a:tc>
                <a:tc>
                  <a:txBody>
                    <a:bodyPr/>
                    <a:lstStyle/>
                    <a:p>
                      <a:r>
                        <a:rPr kumimoji="1" lang="ja-JP" altLang="en-US" sz="1400" dirty="0" smtClean="0">
                          <a:latin typeface="HGPｺﾞｼｯｸM" panose="020B0600000000000000" pitchFamily="50" charset="-128"/>
                          <a:ea typeface="HGPｺﾞｼｯｸM" panose="020B0600000000000000" pitchFamily="50" charset="-128"/>
                        </a:rPr>
                        <a:t>・研修会（児童虐待の医学的所見等）</a:t>
                      </a:r>
                      <a:endParaRPr kumimoji="1" lang="en-US" altLang="ja-JP" sz="1400" dirty="0" smtClean="0">
                        <a:latin typeface="HGPｺﾞｼｯｸM" panose="020B0600000000000000" pitchFamily="50" charset="-128"/>
                        <a:ea typeface="HGPｺﾞｼｯｸM" panose="020B0600000000000000" pitchFamily="50" charset="-128"/>
                      </a:endParaRPr>
                    </a:p>
                    <a:p>
                      <a:r>
                        <a:rPr kumimoji="1" lang="ja-JP" altLang="en-US" sz="1400" dirty="0" smtClean="0">
                          <a:latin typeface="HGPｺﾞｼｯｸM" panose="020B0600000000000000" pitchFamily="50" charset="-128"/>
                          <a:ea typeface="HGPｺﾞｼｯｸM" panose="020B0600000000000000" pitchFamily="50" charset="-128"/>
                        </a:rPr>
                        <a:t>対象者：医師等医療従事者</a:t>
                      </a:r>
                      <a:endParaRPr kumimoji="1"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dirty="0" smtClean="0">
                          <a:latin typeface="HGPｺﾞｼｯｸM" panose="020B0600000000000000" pitchFamily="50" charset="-128"/>
                          <a:ea typeface="HGPｺﾞｼｯｸM" panose="020B0600000000000000" pitchFamily="50" charset="-128"/>
                        </a:rPr>
                        <a:t>2</a:t>
                      </a:r>
                      <a:r>
                        <a:rPr kumimoji="1" lang="ja-JP" altLang="en-US" sz="1400" dirty="0" smtClean="0">
                          <a:latin typeface="HGPｺﾞｼｯｸM" panose="020B0600000000000000" pitchFamily="50" charset="-128"/>
                          <a:ea typeface="HGPｺﾞｼｯｸM" panose="020B0600000000000000" pitchFamily="50" charset="-128"/>
                        </a:rPr>
                        <a:t>回開催</a:t>
                      </a:r>
                      <a:endParaRPr kumimoji="1"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dirty="0" smtClean="0">
                          <a:latin typeface="HGPｺﾞｼｯｸM" panose="020B0600000000000000" pitchFamily="50" charset="-128"/>
                          <a:ea typeface="HGPｺﾞｼｯｸM" panose="020B0600000000000000" pitchFamily="50" charset="-128"/>
                        </a:rPr>
                        <a:t>2</a:t>
                      </a:r>
                      <a:r>
                        <a:rPr kumimoji="1" lang="ja-JP" altLang="en-US" sz="1400" dirty="0" smtClean="0">
                          <a:latin typeface="HGPｺﾞｼｯｸM" panose="020B0600000000000000" pitchFamily="50" charset="-128"/>
                          <a:ea typeface="HGPｺﾞｼｯｸM" panose="020B0600000000000000" pitchFamily="50" charset="-128"/>
                        </a:rPr>
                        <a:t>回開催</a:t>
                      </a:r>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dirty="0" smtClean="0">
                          <a:latin typeface="HGPｺﾞｼｯｸM" panose="020B0600000000000000" pitchFamily="50" charset="-128"/>
                          <a:ea typeface="HGPｺﾞｼｯｸM" panose="020B0600000000000000" pitchFamily="50" charset="-128"/>
                        </a:rPr>
                        <a:t>2</a:t>
                      </a:r>
                      <a:r>
                        <a:rPr kumimoji="1" lang="ja-JP" altLang="en-US" sz="1400" dirty="0" smtClean="0">
                          <a:latin typeface="HGPｺﾞｼｯｸM" panose="020B0600000000000000" pitchFamily="50" charset="-128"/>
                          <a:ea typeface="HGPｺﾞｼｯｸM" panose="020B0600000000000000" pitchFamily="50" charset="-128"/>
                        </a:rPr>
                        <a:t>回開催</a:t>
                      </a:r>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3"/>
                  </a:ext>
                </a:extLst>
              </a:tr>
              <a:tr h="54404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PｺﾞｼｯｸM" panose="020B0600000000000000" pitchFamily="50" charset="-128"/>
                          <a:ea typeface="HGPｺﾞｼｯｸM" panose="020B0600000000000000" pitchFamily="50" charset="-128"/>
                        </a:rPr>
                        <a:t>・連絡会（院内体制構築のための情報交換等）</a:t>
                      </a:r>
                      <a:endParaRPr kumimoji="1" lang="en-US" altLang="ja-JP" sz="1400"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PｺﾞｼｯｸM" panose="020B0600000000000000" pitchFamily="50" charset="-128"/>
                          <a:ea typeface="HGPｺﾞｼｯｸM" panose="020B0600000000000000" pitchFamily="50" charset="-128"/>
                        </a:rPr>
                        <a:t>対象者：ＭＳＷ，看護師等</a:t>
                      </a:r>
                      <a:endParaRPr kumimoji="1"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３回開催</a:t>
                      </a:r>
                      <a:endParaRPr kumimoji="1"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dirty="0" smtClean="0">
                          <a:latin typeface="HGPｺﾞｼｯｸM" panose="020B0600000000000000" pitchFamily="50" charset="-128"/>
                          <a:ea typeface="HGPｺﾞｼｯｸM" panose="020B0600000000000000" pitchFamily="50" charset="-128"/>
                        </a:rPr>
                        <a:t>12</a:t>
                      </a:r>
                      <a:r>
                        <a:rPr kumimoji="1" lang="ja-JP" altLang="en-US" sz="1400" dirty="0" smtClean="0">
                          <a:latin typeface="HGPｺﾞｼｯｸM" panose="020B0600000000000000" pitchFamily="50" charset="-128"/>
                          <a:ea typeface="HGPｺﾞｼｯｸM" panose="020B0600000000000000" pitchFamily="50" charset="-128"/>
                        </a:rPr>
                        <a:t>回開催</a:t>
                      </a:r>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dirty="0" smtClean="0">
                          <a:latin typeface="HGPｺﾞｼｯｸM" panose="020B0600000000000000" pitchFamily="50" charset="-128"/>
                          <a:ea typeface="HGPｺﾞｼｯｸM" panose="020B0600000000000000" pitchFamily="50" charset="-128"/>
                        </a:rPr>
                        <a:t>12</a:t>
                      </a:r>
                      <a:r>
                        <a:rPr kumimoji="1" lang="ja-JP" altLang="en-US" sz="1400" dirty="0" smtClean="0">
                          <a:latin typeface="HGPｺﾞｼｯｸM" panose="020B0600000000000000" pitchFamily="50" charset="-128"/>
                          <a:ea typeface="HGPｺﾞｼｯｸM" panose="020B0600000000000000" pitchFamily="50" charset="-128"/>
                        </a:rPr>
                        <a:t>回開催</a:t>
                      </a:r>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4"/>
                  </a:ext>
                </a:extLst>
              </a:tr>
              <a:tr h="544040">
                <a:tc vMerge="1">
                  <a:txBody>
                    <a:bodyPr/>
                    <a:lstStyle/>
                    <a:p>
                      <a:endParaRPr kumimoji="1" lang="ja-JP" altLang="en-US"/>
                    </a:p>
                  </a:txBody>
                  <a:tcPr/>
                </a:tc>
                <a:tc>
                  <a:txBody>
                    <a:bodyPr/>
                    <a:lstStyle/>
                    <a:p>
                      <a:r>
                        <a:rPr kumimoji="1" lang="ja-JP" altLang="en-US" sz="1400" dirty="0" smtClean="0">
                          <a:latin typeface="HGPｺﾞｼｯｸM" panose="020B0600000000000000" pitchFamily="50" charset="-128"/>
                          <a:ea typeface="HGPｺﾞｼｯｸM" panose="020B0600000000000000" pitchFamily="50" charset="-128"/>
                        </a:rPr>
                        <a:t>・ガイドライン（対応シート含む）</a:t>
                      </a:r>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作成・周知</a:t>
                      </a:r>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運用・検証・改訂</a:t>
                      </a:r>
                      <a:endParaRPr kumimoji="1"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運用</a:t>
                      </a:r>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5"/>
                  </a:ext>
                </a:extLst>
              </a:tr>
              <a:tr h="741228">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地域医療機関</a:t>
                      </a:r>
                      <a:endParaRPr kumimoji="1" lang="ja-JP" altLang="en-US" sz="1400" dirty="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HGPｺﾞｼｯｸM" panose="020B0600000000000000" pitchFamily="50" charset="-128"/>
                          <a:ea typeface="HGPｺﾞｼｯｸM" panose="020B0600000000000000" pitchFamily="50" charset="-128"/>
                        </a:rPr>
                        <a:t>・児童虐待対応院内体制整備（まずは救急告示医療機関から）</a:t>
                      </a:r>
                      <a:endParaRPr lang="en-US" altLang="ja-JP" sz="1400"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HGPｺﾞｼｯｸM" panose="020B0600000000000000" pitchFamily="50" charset="-128"/>
                          <a:ea typeface="HGPｺﾞｼｯｸM" panose="020B0600000000000000" pitchFamily="50" charset="-128"/>
                        </a:rPr>
                        <a:t>・人材育成</a:t>
                      </a:r>
                      <a:endParaRPr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ja-JP" altLang="en-US" sz="1400" dirty="0" smtClean="0">
                          <a:latin typeface="HGPｺﾞｼｯｸM" panose="020B0600000000000000" pitchFamily="50" charset="-128"/>
                          <a:ea typeface="HGPｺﾞｼｯｸM" panose="020B0600000000000000" pitchFamily="50" charset="-128"/>
                        </a:rPr>
                        <a:t>準備</a:t>
                      </a:r>
                      <a:endParaRPr lang="en-US" altLang="ja-JP" sz="1400"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3">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救急告示</a:t>
                      </a:r>
                      <a:r>
                        <a:rPr kumimoji="1" lang="ja-JP" altLang="en-US" sz="1400" u="none" dirty="0" smtClean="0">
                          <a:latin typeface="HGPｺﾞｼｯｸM" panose="020B0600000000000000" pitchFamily="50" charset="-128"/>
                          <a:ea typeface="HGPｺﾞｼｯｸM" panose="020B0600000000000000" pitchFamily="50" charset="-128"/>
                        </a:rPr>
                        <a:t>新基準開始</a:t>
                      </a:r>
                      <a:endParaRPr kumimoji="1" lang="en-US" altLang="ja-JP" sz="1400" u="none" dirty="0" smtClean="0">
                        <a:latin typeface="HGPｺﾞｼｯｸM" panose="020B0600000000000000" pitchFamily="50" charset="-128"/>
                        <a:ea typeface="HGPｺﾞｼｯｸM" panose="020B0600000000000000" pitchFamily="50" charset="-128"/>
                      </a:endParaRPr>
                    </a:p>
                  </a:txBody>
                  <a:tcPr marL="91451" marR="91451"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marL="91451" marR="91451"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6"/>
                  </a:ext>
                </a:extLst>
              </a:tr>
            </a:tbl>
          </a:graphicData>
        </a:graphic>
      </p:graphicFrame>
      <p:sp>
        <p:nvSpPr>
          <p:cNvPr id="31" name="角丸四角形 30"/>
          <p:cNvSpPr/>
          <p:nvPr/>
        </p:nvSpPr>
        <p:spPr>
          <a:xfrm>
            <a:off x="8244408" y="4005064"/>
            <a:ext cx="576064" cy="2304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ja-JP" altLang="en-US" sz="1400" dirty="0" smtClean="0">
                <a:solidFill>
                  <a:schemeClr val="tx1"/>
                </a:solidFill>
                <a:latin typeface="HGPｺﾞｼｯｸM" panose="020B0600000000000000" pitchFamily="50" charset="-128"/>
                <a:ea typeface="HGPｺﾞｼｯｸM" panose="020B0600000000000000" pitchFamily="50" charset="-128"/>
              </a:rPr>
              <a:t>検討</a:t>
            </a:r>
            <a:endParaRPr lang="ja-JP" altLang="en-US" sz="1400" dirty="0">
              <a:solidFill>
                <a:schemeClr val="tx1"/>
              </a:solidFill>
              <a:latin typeface="HGPｺﾞｼｯｸM" panose="020B0600000000000000" pitchFamily="50" charset="-128"/>
              <a:ea typeface="HGPｺﾞｼｯｸM" panose="020B0600000000000000" pitchFamily="50" charset="-128"/>
            </a:endParaRPr>
          </a:p>
        </p:txBody>
      </p:sp>
      <p:sp>
        <p:nvSpPr>
          <p:cNvPr id="12" name="正方形/長方形 11"/>
          <p:cNvSpPr/>
          <p:nvPr/>
        </p:nvSpPr>
        <p:spPr>
          <a:xfrm>
            <a:off x="196850" y="116632"/>
            <a:ext cx="8695630" cy="55532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schemeClr val="tx1"/>
                </a:solidFill>
                <a:latin typeface="HGPｺﾞｼｯｸM" panose="020B0600000000000000" pitchFamily="50" charset="-128"/>
                <a:ea typeface="HGPｺﾞｼｯｸM" panose="020B0600000000000000" pitchFamily="50" charset="-128"/>
              </a:rPr>
              <a:t>大阪府</a:t>
            </a:r>
            <a:r>
              <a:rPr lang="ja-JP" altLang="en-US" b="1" dirty="0">
                <a:solidFill>
                  <a:schemeClr val="tx1"/>
                </a:solidFill>
                <a:latin typeface="HGPｺﾞｼｯｸM" panose="020B0600000000000000" pitchFamily="50" charset="-128"/>
                <a:ea typeface="HGPｺﾞｼｯｸM" panose="020B0600000000000000" pitchFamily="50" charset="-128"/>
              </a:rPr>
              <a:t>における地域医療機関での児童虐待早期発見のための体制の整備について</a:t>
            </a:r>
          </a:p>
        </p:txBody>
      </p:sp>
      <p:sp>
        <p:nvSpPr>
          <p:cNvPr id="3" name="正方形/長方形 2"/>
          <p:cNvSpPr/>
          <p:nvPr/>
        </p:nvSpPr>
        <p:spPr>
          <a:xfrm>
            <a:off x="2555776" y="2390774"/>
            <a:ext cx="6454874" cy="534169"/>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03207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2802289" y="1340768"/>
            <a:ext cx="2990486" cy="4209422"/>
          </a:xfrm>
          <a:prstGeom prst="rect">
            <a:avLst/>
          </a:prstGeom>
          <a:ln>
            <a:solidFill>
              <a:schemeClr val="accent1"/>
            </a:solidFill>
          </a:ln>
        </p:spPr>
      </p:pic>
      <p:pic>
        <p:nvPicPr>
          <p:cNvPr id="6" name="コンテンツ プレースホルダー 5"/>
          <p:cNvPicPr>
            <a:picLocks noGrp="1" noChangeAspect="1"/>
          </p:cNvPicPr>
          <p:nvPr>
            <p:ph sz="quarter" idx="13"/>
          </p:nvPr>
        </p:nvPicPr>
        <p:blipFill>
          <a:blip r:embed="rId4"/>
          <a:stretch>
            <a:fillRect/>
          </a:stretch>
        </p:blipFill>
        <p:spPr>
          <a:xfrm>
            <a:off x="135400" y="1929574"/>
            <a:ext cx="2952328" cy="4209422"/>
          </a:xfrm>
          <a:prstGeom prst="rect">
            <a:avLst/>
          </a:prstGeom>
          <a:ln>
            <a:solidFill>
              <a:schemeClr val="accent1"/>
            </a:solidFill>
          </a:ln>
        </p:spPr>
      </p:pic>
      <p:pic>
        <p:nvPicPr>
          <p:cNvPr id="9" name="図 8"/>
          <p:cNvPicPr>
            <a:picLocks noChangeAspect="1"/>
          </p:cNvPicPr>
          <p:nvPr/>
        </p:nvPicPr>
        <p:blipFill>
          <a:blip r:embed="rId5"/>
          <a:stretch>
            <a:fillRect/>
          </a:stretch>
        </p:blipFill>
        <p:spPr>
          <a:xfrm>
            <a:off x="6516216" y="1340768"/>
            <a:ext cx="2522281" cy="3582243"/>
          </a:xfrm>
          <a:prstGeom prst="rect">
            <a:avLst/>
          </a:prstGeom>
          <a:ln>
            <a:solidFill>
              <a:schemeClr val="accent1"/>
            </a:solidFill>
          </a:ln>
        </p:spPr>
      </p:pic>
      <p:pic>
        <p:nvPicPr>
          <p:cNvPr id="8" name="図 7"/>
          <p:cNvPicPr>
            <a:picLocks noChangeAspect="1"/>
          </p:cNvPicPr>
          <p:nvPr/>
        </p:nvPicPr>
        <p:blipFill>
          <a:blip r:embed="rId6"/>
          <a:stretch>
            <a:fillRect/>
          </a:stretch>
        </p:blipFill>
        <p:spPr>
          <a:xfrm>
            <a:off x="5881827" y="2564904"/>
            <a:ext cx="2602006" cy="3707668"/>
          </a:xfrm>
          <a:prstGeom prst="rect">
            <a:avLst/>
          </a:prstGeom>
          <a:ln>
            <a:solidFill>
              <a:schemeClr val="accent1"/>
            </a:solidFill>
          </a:ln>
        </p:spPr>
      </p:pic>
      <p:sp>
        <p:nvSpPr>
          <p:cNvPr id="10" name="タイトル 9"/>
          <p:cNvSpPr>
            <a:spLocks noGrp="1"/>
          </p:cNvSpPr>
          <p:nvPr>
            <p:ph type="title"/>
          </p:nvPr>
        </p:nvSpPr>
        <p:spPr>
          <a:xfrm>
            <a:off x="85725" y="263523"/>
            <a:ext cx="8963026" cy="933229"/>
          </a:xfrm>
          <a:solidFill>
            <a:schemeClr val="accent6">
              <a:lumMod val="40000"/>
              <a:lumOff val="60000"/>
            </a:schemeClr>
          </a:solidFill>
          <a:ln>
            <a:solidFill>
              <a:schemeClr val="accent1"/>
            </a:solidFill>
          </a:ln>
        </p:spPr>
        <p:txBody>
          <a:bodyPr>
            <a:noAutofit/>
          </a:bodyPr>
          <a:lstStyle/>
          <a:p>
            <a:pPr marL="0" indent="0" algn="l">
              <a:buNone/>
              <a:tabLst>
                <a:tab pos="8518525" algn="l"/>
              </a:tabLst>
            </a:pPr>
            <a:r>
              <a:rPr lang="ja-JP" altLang="en-US" sz="2400" dirty="0" smtClean="0">
                <a:effectLst/>
              </a:rPr>
              <a:t>「医療機関における子ども虐待予防早期発見初期対応の視点」</a:t>
            </a:r>
            <a:r>
              <a:rPr lang="en-US" altLang="ja-JP" sz="2400" dirty="0" smtClean="0">
                <a:effectLst/>
              </a:rPr>
              <a:t/>
            </a:r>
            <a:br>
              <a:rPr lang="en-US" altLang="ja-JP" sz="2400" dirty="0" smtClean="0">
                <a:effectLst/>
              </a:rPr>
            </a:br>
            <a:r>
              <a:rPr lang="ja-JP" altLang="en-US" sz="2400" dirty="0" smtClean="0">
                <a:effectLst/>
              </a:rPr>
              <a:t>「医療機関用対応シート」</a:t>
            </a:r>
            <a:endParaRPr kumimoji="1" lang="ja-JP" altLang="en-US" sz="2400" dirty="0">
              <a:effectLst/>
            </a:endParaRPr>
          </a:p>
        </p:txBody>
      </p:sp>
      <p:sp>
        <p:nvSpPr>
          <p:cNvPr id="13" name="角丸四角形吹き出し 12"/>
          <p:cNvSpPr/>
          <p:nvPr/>
        </p:nvSpPr>
        <p:spPr>
          <a:xfrm>
            <a:off x="4611883" y="836712"/>
            <a:ext cx="2592288" cy="432048"/>
          </a:xfrm>
          <a:prstGeom prst="wedgeRoundRectCallout">
            <a:avLst>
              <a:gd name="adj1" fmla="val -57605"/>
              <a:gd name="adj2" fmla="val -5167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ご活用ください</a:t>
            </a:r>
            <a:endParaRPr kumimoji="1" lang="ja-JP" altLang="en-US" dirty="0">
              <a:solidFill>
                <a:schemeClr val="tx1"/>
              </a:solidFill>
            </a:endParaRPr>
          </a:p>
        </p:txBody>
      </p:sp>
      <p:sp>
        <p:nvSpPr>
          <p:cNvPr id="14" name="テキスト ボックス 13"/>
          <p:cNvSpPr txBox="1"/>
          <p:nvPr/>
        </p:nvSpPr>
        <p:spPr>
          <a:xfrm>
            <a:off x="135400" y="6237312"/>
            <a:ext cx="9008600" cy="646331"/>
          </a:xfrm>
          <a:prstGeom prst="rect">
            <a:avLst/>
          </a:prstGeom>
          <a:noFill/>
        </p:spPr>
        <p:txBody>
          <a:bodyPr wrap="square" rtlCol="0">
            <a:spAutoFit/>
          </a:bodyPr>
          <a:lstStyle/>
          <a:p>
            <a:r>
              <a:rPr lang="ja-JP" altLang="en-US" b="1" dirty="0" smtClean="0">
                <a:latin typeface="HGPｺﾞｼｯｸM" panose="020B0600000000000000" pitchFamily="50" charset="-128"/>
                <a:ea typeface="HGPｺﾞｼｯｸM" panose="020B0600000000000000" pitchFamily="50" charset="-128"/>
              </a:rPr>
              <a:t>大阪府ホームページ　児童</a:t>
            </a:r>
            <a:r>
              <a:rPr lang="ja-JP" altLang="en-US" b="1" dirty="0">
                <a:latin typeface="HGPｺﾞｼｯｸM" panose="020B0600000000000000" pitchFamily="50" charset="-128"/>
                <a:ea typeface="HGPｺﾞｼｯｸM" panose="020B0600000000000000" pitchFamily="50" charset="-128"/>
              </a:rPr>
              <a:t>虐待防止医療ネットワーク</a:t>
            </a:r>
            <a:r>
              <a:rPr lang="ja-JP" altLang="en-US" b="1" dirty="0" smtClean="0">
                <a:latin typeface="HGPｺﾞｼｯｸM" panose="020B0600000000000000" pitchFamily="50" charset="-128"/>
                <a:ea typeface="HGPｺﾞｼｯｸM" panose="020B0600000000000000" pitchFamily="50" charset="-128"/>
              </a:rPr>
              <a:t>事業のページからダウンロードできます</a:t>
            </a:r>
            <a:r>
              <a:rPr lang="en-US" altLang="ja-JP" b="1" dirty="0">
                <a:latin typeface="HGPｺﾞｼｯｸM" panose="020B0600000000000000" pitchFamily="50" charset="-128"/>
                <a:ea typeface="HGPｺﾞｼｯｸM" panose="020B0600000000000000" pitchFamily="50" charset="-128"/>
              </a:rPr>
              <a:t>http://</a:t>
            </a:r>
            <a:r>
              <a:rPr lang="en-US" altLang="ja-JP" b="1" dirty="0" smtClean="0">
                <a:latin typeface="HGPｺﾞｼｯｸM" panose="020B0600000000000000" pitchFamily="50" charset="-128"/>
                <a:ea typeface="HGPｺﾞｼｯｸM" panose="020B0600000000000000" pitchFamily="50" charset="-128"/>
              </a:rPr>
              <a:t>www.pref.osaka.lg.jp/kenkozukuri/boshi/jidougyakutaibousint.html</a:t>
            </a:r>
          </a:p>
        </p:txBody>
      </p:sp>
    </p:spTree>
    <p:extLst>
      <p:ext uri="{BB962C8B-B14F-4D97-AF65-F5344CB8AC3E}">
        <p14:creationId xmlns:p14="http://schemas.microsoft.com/office/powerpoint/2010/main" val="4105995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コンテンツ プレースホルダー 2"/>
          <p:cNvSpPr>
            <a:spLocks noGrp="1"/>
          </p:cNvSpPr>
          <p:nvPr>
            <p:ph idx="4294967295"/>
          </p:nvPr>
        </p:nvSpPr>
        <p:spPr>
          <a:xfrm>
            <a:off x="107503" y="476672"/>
            <a:ext cx="8931993" cy="5616575"/>
          </a:xfrm>
          <a:prstGeom prst="rect">
            <a:avLst/>
          </a:prstGeom>
        </p:spPr>
        <p:txBody>
          <a:bodyPr>
            <a:normAutofit/>
          </a:bodyPr>
          <a:lstStyle/>
          <a:p>
            <a:pPr marL="0" indent="0">
              <a:buNone/>
            </a:pPr>
            <a:r>
              <a:rPr lang="ja-JP" altLang="en-US" sz="2000" b="1" dirty="0" smtClean="0"/>
              <a:t>二次救急</a:t>
            </a:r>
            <a:r>
              <a:rPr lang="ja-JP" altLang="en-US" sz="2000" b="1" dirty="0"/>
              <a:t>医療機関と三次救急医療機関のうち、</a:t>
            </a:r>
            <a:endParaRPr lang="en-US" altLang="ja-JP" sz="2000" b="1" dirty="0"/>
          </a:p>
          <a:p>
            <a:pPr marL="0" indent="0">
              <a:buFont typeface="Arial" charset="0"/>
              <a:buNone/>
            </a:pPr>
            <a:r>
              <a:rPr lang="ja-JP" altLang="en-US" sz="2000" b="1" u="sng" dirty="0" smtClean="0">
                <a:solidFill>
                  <a:srgbClr val="FF0000"/>
                </a:solidFill>
              </a:rPr>
              <a:t>児童虐待に対応する体制</a:t>
            </a:r>
            <a:r>
              <a:rPr lang="ja-JP" altLang="en-US" sz="2000" b="1" dirty="0" smtClean="0"/>
              <a:t>を整えている医療機関</a:t>
            </a:r>
            <a:endParaRPr lang="en-US" altLang="ja-JP" sz="2000" b="1" dirty="0" smtClean="0"/>
          </a:p>
          <a:p>
            <a:pPr marL="0" indent="0">
              <a:buFont typeface="Arial" charset="0"/>
              <a:buNone/>
            </a:pPr>
            <a:r>
              <a:rPr lang="ja-JP" altLang="en-US" sz="2000" b="1" dirty="0" smtClean="0">
                <a:solidFill>
                  <a:srgbClr val="FF0000"/>
                </a:solidFill>
              </a:rPr>
              <a:t>①外部機関との連携窓口を明確にしている。</a:t>
            </a:r>
            <a:endParaRPr lang="en-US" altLang="ja-JP" sz="2000" b="1" dirty="0" smtClean="0">
              <a:solidFill>
                <a:srgbClr val="FF0000"/>
              </a:solidFill>
            </a:endParaRPr>
          </a:p>
          <a:p>
            <a:pPr marL="0" indent="0">
              <a:buFont typeface="Arial" charset="0"/>
              <a:buNone/>
            </a:pPr>
            <a:r>
              <a:rPr lang="ja-JP" altLang="en-US" sz="2000" b="1" dirty="0" smtClean="0">
                <a:solidFill>
                  <a:srgbClr val="FF0000"/>
                </a:solidFill>
              </a:rPr>
              <a:t>②児童虐待に関する委員会、または児童虐待</a:t>
            </a:r>
            <a:endParaRPr lang="en-US" altLang="ja-JP" sz="2000" b="1" dirty="0" smtClean="0">
              <a:solidFill>
                <a:srgbClr val="FF0000"/>
              </a:solidFill>
            </a:endParaRPr>
          </a:p>
          <a:p>
            <a:pPr marL="0" indent="0">
              <a:buFont typeface="Arial" charset="0"/>
              <a:buNone/>
            </a:pPr>
            <a:r>
              <a:rPr lang="ja-JP" altLang="en-US" sz="2000" b="1" dirty="0" smtClean="0">
                <a:solidFill>
                  <a:srgbClr val="FF0000"/>
                </a:solidFill>
              </a:rPr>
              <a:t>　　　マニュアルが整備されている。</a:t>
            </a:r>
            <a:endParaRPr lang="en-US" altLang="ja-JP" sz="2000" b="1" dirty="0" smtClean="0"/>
          </a:p>
        </p:txBody>
      </p:sp>
      <p:sp>
        <p:nvSpPr>
          <p:cNvPr id="4" name="スライド番号プレースホルダー 3"/>
          <p:cNvSpPr>
            <a:spLocks noGrp="1"/>
          </p:cNvSpPr>
          <p:nvPr>
            <p:ph type="sldNum" sz="quarter" idx="12"/>
          </p:nvPr>
        </p:nvSpPr>
        <p:spPr/>
        <p:txBody>
          <a:bodyPr/>
          <a:lstStyle/>
          <a:p>
            <a:pPr>
              <a:defRPr/>
            </a:pPr>
            <a:fld id="{E9F48C66-5027-4CE1-9349-544D82464BC3}" type="slidenum">
              <a:rPr lang="ja-JP" altLang="en-US" smtClean="0"/>
              <a:pPr>
                <a:defRPr/>
              </a:pPr>
              <a:t>4</a:t>
            </a:fld>
            <a:endParaRPr lang="ja-JP" altLang="en-US"/>
          </a:p>
        </p:txBody>
      </p:sp>
      <p:sp>
        <p:nvSpPr>
          <p:cNvPr id="5" name="タイトル 1"/>
          <p:cNvSpPr>
            <a:spLocks noGrp="1"/>
          </p:cNvSpPr>
          <p:nvPr>
            <p:ph type="title"/>
          </p:nvPr>
        </p:nvSpPr>
        <p:spPr>
          <a:xfrm>
            <a:off x="59963" y="44624"/>
            <a:ext cx="8979533" cy="417512"/>
          </a:xfrm>
          <a:solidFill>
            <a:schemeClr val="accent6">
              <a:lumMod val="40000"/>
              <a:lumOff val="60000"/>
            </a:schemeClr>
          </a:solidFill>
          <a:ln>
            <a:solidFill>
              <a:schemeClr val="accent1"/>
            </a:solidFill>
          </a:ln>
        </p:spPr>
        <p:txBody>
          <a:bodyPr anchor="ctr" anchorCtr="0">
            <a:noAutofit/>
          </a:bodyPr>
          <a:lstStyle/>
          <a:p>
            <a:pPr marL="0" indent="0" algn="ctr">
              <a:buNone/>
              <a:defRPr/>
            </a:pPr>
            <a:r>
              <a:rPr lang="ja-JP" altLang="en-US" sz="2800" b="1" dirty="0" smtClean="0">
                <a:effectLst/>
              </a:rPr>
              <a:t>大阪府の目標（</a:t>
            </a:r>
            <a:r>
              <a:rPr lang="en-US" altLang="ja-JP" sz="2800" b="1" dirty="0" smtClean="0">
                <a:effectLst/>
              </a:rPr>
              <a:t>2017</a:t>
            </a:r>
            <a:r>
              <a:rPr lang="ja-JP" altLang="en-US" sz="2800" b="1" dirty="0" smtClean="0">
                <a:effectLst/>
              </a:rPr>
              <a:t>年～</a:t>
            </a:r>
            <a:r>
              <a:rPr lang="en-US" altLang="ja-JP" sz="2800" b="1" dirty="0" smtClean="0">
                <a:effectLst/>
              </a:rPr>
              <a:t>2020</a:t>
            </a:r>
            <a:r>
              <a:rPr lang="ja-JP" altLang="en-US" sz="2800" b="1" dirty="0" smtClean="0">
                <a:effectLst/>
              </a:rPr>
              <a:t>年度）</a:t>
            </a:r>
            <a:endParaRPr lang="ja-JP" altLang="en-US" sz="2800" b="1" dirty="0">
              <a:effectLst/>
            </a:endParaRPr>
          </a:p>
        </p:txBody>
      </p:sp>
      <p:graphicFrame>
        <p:nvGraphicFramePr>
          <p:cNvPr id="6" name="表 5"/>
          <p:cNvGraphicFramePr>
            <a:graphicFrameLocks noGrp="1"/>
          </p:cNvGraphicFramePr>
          <p:nvPr>
            <p:extLst>
              <p:ext uri="{D42A27DB-BD31-4B8C-83A1-F6EECF244321}">
                <p14:modId xmlns:p14="http://schemas.microsoft.com/office/powerpoint/2010/main" val="1458788759"/>
              </p:ext>
            </p:extLst>
          </p:nvPr>
        </p:nvGraphicFramePr>
        <p:xfrm>
          <a:off x="57150" y="2564905"/>
          <a:ext cx="9043988" cy="4235945"/>
        </p:xfrm>
        <a:graphic>
          <a:graphicData uri="http://schemas.openxmlformats.org/drawingml/2006/table">
            <a:tbl>
              <a:tblPr firstRow="1" bandRow="1">
                <a:tableStyleId>{5C22544A-7EE6-4342-B048-85BDC9FD1C3A}</a:tableStyleId>
              </a:tblPr>
              <a:tblGrid>
                <a:gridCol w="4457927">
                  <a:extLst>
                    <a:ext uri="{9D8B030D-6E8A-4147-A177-3AD203B41FA5}">
                      <a16:colId xmlns="" xmlns:a16="http://schemas.microsoft.com/office/drawing/2014/main" val="20001"/>
                    </a:ext>
                  </a:extLst>
                </a:gridCol>
                <a:gridCol w="2909855">
                  <a:extLst>
                    <a:ext uri="{9D8B030D-6E8A-4147-A177-3AD203B41FA5}">
                      <a16:colId xmlns="" xmlns:a16="http://schemas.microsoft.com/office/drawing/2014/main" val="2972485312"/>
                    </a:ext>
                  </a:extLst>
                </a:gridCol>
                <a:gridCol w="800211">
                  <a:extLst>
                    <a:ext uri="{9D8B030D-6E8A-4147-A177-3AD203B41FA5}">
                      <a16:colId xmlns="" xmlns:a16="http://schemas.microsoft.com/office/drawing/2014/main" val="2798505904"/>
                    </a:ext>
                  </a:extLst>
                </a:gridCol>
                <a:gridCol w="875995">
                  <a:extLst>
                    <a:ext uri="{9D8B030D-6E8A-4147-A177-3AD203B41FA5}">
                      <a16:colId xmlns="" xmlns:a16="http://schemas.microsoft.com/office/drawing/2014/main" val="20002"/>
                    </a:ext>
                  </a:extLst>
                </a:gridCol>
              </a:tblGrid>
              <a:tr h="887583">
                <a:tc>
                  <a:txBody>
                    <a:bodyPr/>
                    <a:lstStyle/>
                    <a:p>
                      <a:pPr algn="ctr"/>
                      <a:r>
                        <a:rPr kumimoji="1" lang="en-US" altLang="ja-JP" sz="1800" dirty="0" smtClean="0"/>
                        <a:t>2017</a:t>
                      </a:r>
                      <a:r>
                        <a:rPr kumimoji="1" lang="ja-JP" altLang="en-US" sz="1800" dirty="0" smtClean="0"/>
                        <a:t>年</a:t>
                      </a:r>
                      <a:r>
                        <a:rPr kumimoji="1" lang="en-US" altLang="ja-JP" sz="1800" dirty="0" smtClean="0"/>
                        <a:t>4</a:t>
                      </a:r>
                      <a:r>
                        <a:rPr kumimoji="1" lang="ja-JP" altLang="en-US" sz="1800" dirty="0" smtClean="0"/>
                        <a:t>月</a:t>
                      </a:r>
                      <a:r>
                        <a:rPr kumimoji="1" lang="en-US" altLang="ja-JP" sz="1800" dirty="0" smtClean="0"/>
                        <a:t>1</a:t>
                      </a:r>
                      <a:r>
                        <a:rPr kumimoji="1" lang="ja-JP" altLang="en-US" sz="1800" dirty="0" smtClean="0"/>
                        <a:t>日時点</a:t>
                      </a:r>
                      <a:endParaRPr kumimoji="1" lang="ja-JP" altLang="en-US" sz="1800" dirty="0"/>
                    </a:p>
                  </a:txBody>
                  <a:tcPr marL="91449" marR="91449" marT="45694" marB="45694" anchor="ctr"/>
                </a:tc>
                <a:tc>
                  <a:txBody>
                    <a:bodyPr/>
                    <a:lstStyle/>
                    <a:p>
                      <a:pPr algn="ctr"/>
                      <a:r>
                        <a:rPr kumimoji="1" lang="en-US" altLang="ja-JP" sz="1800" dirty="0" smtClean="0"/>
                        <a:t>2018</a:t>
                      </a:r>
                      <a:r>
                        <a:rPr kumimoji="1" lang="ja-JP" altLang="en-US" sz="1800" dirty="0" smtClean="0"/>
                        <a:t>年</a:t>
                      </a:r>
                      <a:r>
                        <a:rPr kumimoji="1" lang="en-US" altLang="ja-JP" sz="1800" dirty="0" smtClean="0"/>
                        <a:t>12</a:t>
                      </a:r>
                      <a:r>
                        <a:rPr kumimoji="1" lang="ja-JP" altLang="en-US" sz="1800" dirty="0" smtClean="0"/>
                        <a:t>月時点</a:t>
                      </a:r>
                      <a:endParaRPr kumimoji="1" lang="ja-JP" altLang="en-US" sz="1800" dirty="0"/>
                    </a:p>
                  </a:txBody>
                  <a:tcPr marL="91449" marR="91449" marT="45694" marB="4569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2019</a:t>
                      </a:r>
                      <a:r>
                        <a:rPr kumimoji="1" lang="ja-JP" altLang="en-US" sz="1800" dirty="0" smtClean="0"/>
                        <a:t>年度</a:t>
                      </a:r>
                    </a:p>
                  </a:txBody>
                  <a:tcPr marL="91449" marR="91449"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2020</a:t>
                      </a:r>
                      <a:r>
                        <a:rPr kumimoji="1" lang="ja-JP" altLang="en-US" sz="1800" dirty="0" smtClean="0"/>
                        <a:t>年度</a:t>
                      </a:r>
                    </a:p>
                  </a:txBody>
                  <a:tcPr marL="91449" marR="91449" marT="45694" marB="45694"/>
                </a:tc>
                <a:extLst>
                  <a:ext uri="{0D108BD9-81ED-4DB2-BD59-A6C34878D82A}">
                    <a16:rowId xmlns="" xmlns:a16="http://schemas.microsoft.com/office/drawing/2014/main" val="10000"/>
                  </a:ext>
                </a:extLst>
              </a:tr>
              <a:tr h="3348362">
                <a:tc>
                  <a:txBody>
                    <a:bodyPr/>
                    <a:lstStyle/>
                    <a:p>
                      <a:pPr marL="0" indent="0"/>
                      <a:r>
                        <a:rPr kumimoji="1" lang="ja-JP" altLang="en-US" sz="1800" b="1" dirty="0" smtClean="0">
                          <a:solidFill>
                            <a:srgbClr val="FF0000"/>
                          </a:solidFill>
                        </a:rPr>
                        <a:t>二次・三次救急告示医療機関</a:t>
                      </a:r>
                      <a:r>
                        <a:rPr kumimoji="1" lang="en-US" altLang="ja-JP" sz="1800" b="1" dirty="0" smtClean="0">
                          <a:solidFill>
                            <a:srgbClr val="FF0000"/>
                          </a:solidFill>
                        </a:rPr>
                        <a:t>284</a:t>
                      </a:r>
                      <a:r>
                        <a:rPr kumimoji="1" lang="ja-JP" altLang="en-US" sz="1800" b="1" dirty="0" smtClean="0">
                          <a:solidFill>
                            <a:srgbClr val="FF0000"/>
                          </a:solidFill>
                        </a:rPr>
                        <a:t>件に　アンケート発送、</a:t>
                      </a:r>
                      <a:r>
                        <a:rPr kumimoji="1" lang="en-US" altLang="ja-JP" sz="1800" b="1" dirty="0" smtClean="0">
                          <a:solidFill>
                            <a:srgbClr val="FF0000"/>
                          </a:solidFill>
                        </a:rPr>
                        <a:t>193</a:t>
                      </a:r>
                      <a:r>
                        <a:rPr kumimoji="1" lang="ja-JP" altLang="en-US" sz="1800" b="1" dirty="0" smtClean="0">
                          <a:solidFill>
                            <a:srgbClr val="FF0000"/>
                          </a:solidFill>
                        </a:rPr>
                        <a:t>件（</a:t>
                      </a:r>
                      <a:r>
                        <a:rPr kumimoji="1" lang="en-US" altLang="ja-JP" sz="1800" b="1" dirty="0" smtClean="0">
                          <a:solidFill>
                            <a:srgbClr val="FF0000"/>
                          </a:solidFill>
                        </a:rPr>
                        <a:t>67.9</a:t>
                      </a:r>
                      <a:r>
                        <a:rPr kumimoji="1" lang="ja-JP" altLang="en-US" sz="1800" b="1" dirty="0" smtClean="0">
                          <a:solidFill>
                            <a:srgbClr val="FF0000"/>
                          </a:solidFill>
                        </a:rPr>
                        <a:t>％）回答</a:t>
                      </a:r>
                      <a:endParaRPr kumimoji="1" lang="en-US" altLang="ja-JP" sz="1800" b="1" dirty="0" smtClean="0">
                        <a:solidFill>
                          <a:srgbClr val="FF0000"/>
                        </a:solidFill>
                      </a:endParaRPr>
                    </a:p>
                    <a:p>
                      <a:r>
                        <a:rPr kumimoji="1" lang="ja-JP" altLang="en-US" sz="1800" b="1" dirty="0" smtClean="0">
                          <a:solidFill>
                            <a:srgbClr val="FF0000"/>
                          </a:solidFill>
                        </a:rPr>
                        <a:t>体制整備あり：</a:t>
                      </a:r>
                      <a:r>
                        <a:rPr kumimoji="1" lang="en-US" altLang="ja-JP" sz="1800" b="1" dirty="0" smtClean="0">
                          <a:solidFill>
                            <a:srgbClr val="FF0000"/>
                          </a:solidFill>
                        </a:rPr>
                        <a:t>59</a:t>
                      </a:r>
                      <a:r>
                        <a:rPr kumimoji="1" lang="ja-JP" altLang="en-US" sz="1800" b="1" dirty="0" smtClean="0">
                          <a:solidFill>
                            <a:srgbClr val="FF0000"/>
                          </a:solidFill>
                        </a:rPr>
                        <a:t>カ所（</a:t>
                      </a:r>
                      <a:r>
                        <a:rPr kumimoji="1" lang="en-US" altLang="ja-JP" sz="1800" b="1" dirty="0" smtClean="0">
                          <a:solidFill>
                            <a:srgbClr val="FF0000"/>
                          </a:solidFill>
                        </a:rPr>
                        <a:t>20.8</a:t>
                      </a:r>
                      <a:r>
                        <a:rPr kumimoji="1" lang="ja-JP" altLang="en-US" sz="1800" b="1" dirty="0" smtClean="0">
                          <a:solidFill>
                            <a:srgbClr val="FF0000"/>
                          </a:solidFill>
                        </a:rPr>
                        <a:t>％）</a:t>
                      </a:r>
                      <a:endParaRPr kumimoji="1" lang="en-US" altLang="ja-JP" sz="1800" b="1" dirty="0" smtClean="0">
                        <a:solidFill>
                          <a:srgbClr val="FF0000"/>
                        </a:solidFill>
                      </a:endParaRPr>
                    </a:p>
                    <a:p>
                      <a:r>
                        <a:rPr kumimoji="1" lang="ja-JP" altLang="en-US" sz="1800" dirty="0" smtClean="0"/>
                        <a:t>　　</a:t>
                      </a:r>
                      <a:endParaRPr kumimoji="1" lang="en-US" altLang="ja-JP" sz="1800" dirty="0" smtClean="0"/>
                    </a:p>
                    <a:p>
                      <a:pPr marL="628650" indent="0"/>
                      <a:endParaRPr kumimoji="1" lang="en-US" altLang="ja-JP" sz="1800" dirty="0" smtClean="0"/>
                    </a:p>
                    <a:p>
                      <a:pPr marL="628650" indent="0"/>
                      <a:r>
                        <a:rPr kumimoji="1" lang="ja-JP" altLang="en-US" sz="1800" dirty="0" smtClean="0"/>
                        <a:t>窓口あり：</a:t>
                      </a:r>
                      <a:r>
                        <a:rPr kumimoji="1" lang="en-US" altLang="ja-JP" sz="1800" dirty="0" smtClean="0"/>
                        <a:t>77</a:t>
                      </a:r>
                      <a:r>
                        <a:rPr kumimoji="1" lang="ja-JP" altLang="en-US" sz="1800" dirty="0" smtClean="0"/>
                        <a:t>カ所（</a:t>
                      </a:r>
                      <a:r>
                        <a:rPr kumimoji="1" lang="en-US" altLang="ja-JP" sz="1800" dirty="0" smtClean="0"/>
                        <a:t>27.1</a:t>
                      </a:r>
                      <a:r>
                        <a:rPr kumimoji="1" lang="ja-JP" altLang="en-US" sz="1800" dirty="0" smtClean="0"/>
                        <a:t>％）</a:t>
                      </a:r>
                      <a:endParaRPr kumimoji="1" lang="en-US" altLang="ja-JP" sz="1800" dirty="0" smtClean="0"/>
                    </a:p>
                    <a:p>
                      <a:r>
                        <a:rPr kumimoji="1" lang="ja-JP" altLang="en-US" sz="1800" dirty="0" smtClean="0"/>
                        <a:t>　　</a:t>
                      </a:r>
                      <a:endParaRPr kumimoji="1" lang="en-US" altLang="ja-JP" sz="1800" dirty="0" smtClean="0"/>
                    </a:p>
                    <a:p>
                      <a:pPr marL="442913" indent="0"/>
                      <a:r>
                        <a:rPr kumimoji="1" lang="ja-JP" altLang="en-US" sz="1800" dirty="0" smtClean="0"/>
                        <a:t>委員会あり：</a:t>
                      </a:r>
                      <a:r>
                        <a:rPr kumimoji="1" lang="en-US" altLang="ja-JP" sz="1800" dirty="0" smtClean="0"/>
                        <a:t>38</a:t>
                      </a:r>
                      <a:r>
                        <a:rPr kumimoji="1" lang="ja-JP" altLang="en-US" sz="1800" dirty="0" smtClean="0"/>
                        <a:t>カ所（</a:t>
                      </a:r>
                      <a:r>
                        <a:rPr kumimoji="1" lang="en-US" altLang="ja-JP" sz="1800" dirty="0" smtClean="0"/>
                        <a:t>19.7</a:t>
                      </a:r>
                      <a:r>
                        <a:rPr kumimoji="1" lang="ja-JP" altLang="en-US" sz="1800" dirty="0" smtClean="0"/>
                        <a:t>％）</a:t>
                      </a:r>
                      <a:endParaRPr kumimoji="1" lang="en-US" altLang="ja-JP" sz="1800" dirty="0" smtClean="0"/>
                    </a:p>
                    <a:p>
                      <a:r>
                        <a:rPr kumimoji="1" lang="ja-JP" altLang="en-US" sz="1800" dirty="0" smtClean="0"/>
                        <a:t>　　</a:t>
                      </a:r>
                      <a:endParaRPr kumimoji="1" lang="en-US" altLang="ja-JP" sz="1800" dirty="0" smtClean="0"/>
                    </a:p>
                    <a:p>
                      <a:pPr marL="0" indent="0"/>
                      <a:r>
                        <a:rPr kumimoji="1" lang="ja-JP" altLang="en-US" sz="1800" dirty="0" smtClean="0"/>
                        <a:t>マニュアルあり：</a:t>
                      </a:r>
                      <a:r>
                        <a:rPr kumimoji="1" lang="en-US" altLang="ja-JP" sz="1800" dirty="0" smtClean="0"/>
                        <a:t>65</a:t>
                      </a:r>
                      <a:r>
                        <a:rPr kumimoji="1" lang="ja-JP" altLang="en-US" sz="1800" dirty="0" smtClean="0"/>
                        <a:t>カ所（</a:t>
                      </a:r>
                      <a:r>
                        <a:rPr kumimoji="1" lang="en-US" altLang="ja-JP" sz="1800" dirty="0" smtClean="0"/>
                        <a:t>33.7</a:t>
                      </a:r>
                      <a:r>
                        <a:rPr kumimoji="1" lang="ja-JP" altLang="en-US" sz="1800" dirty="0" smtClean="0"/>
                        <a:t>％）</a:t>
                      </a:r>
                      <a:endParaRPr kumimoji="1" lang="en-US" altLang="ja-JP" sz="1800" dirty="0" smtClean="0"/>
                    </a:p>
                  </a:txBody>
                  <a:tcPr marL="91449" marR="91449" marT="45694" marB="45694"/>
                </a:tc>
                <a:tc>
                  <a:txBody>
                    <a:bodyPr/>
                    <a:lstStyle/>
                    <a:p>
                      <a:pPr marL="85725" indent="0"/>
                      <a:r>
                        <a:rPr kumimoji="1" lang="ja-JP" altLang="en-US" sz="1800" b="1" dirty="0" smtClean="0">
                          <a:solidFill>
                            <a:srgbClr val="FF0000"/>
                          </a:solidFill>
                        </a:rPr>
                        <a:t>申請対象</a:t>
                      </a:r>
                      <a:r>
                        <a:rPr kumimoji="1" lang="en-US" altLang="ja-JP" sz="1800" b="1" dirty="0" smtClean="0">
                          <a:solidFill>
                            <a:srgbClr val="FF0000"/>
                          </a:solidFill>
                        </a:rPr>
                        <a:t>33</a:t>
                      </a:r>
                      <a:r>
                        <a:rPr kumimoji="1" lang="ja-JP" altLang="en-US" sz="1800" b="1" dirty="0" smtClean="0">
                          <a:solidFill>
                            <a:srgbClr val="FF0000"/>
                          </a:solidFill>
                        </a:rPr>
                        <a:t>件</a:t>
                      </a:r>
                      <a:endParaRPr kumimoji="1" lang="en-US" altLang="ja-JP" sz="1800" b="1" dirty="0" smtClean="0">
                        <a:solidFill>
                          <a:srgbClr val="FF0000"/>
                        </a:solidFill>
                      </a:endParaRPr>
                    </a:p>
                    <a:p>
                      <a:pPr marL="85725" indent="0"/>
                      <a:r>
                        <a:rPr kumimoji="1" lang="ja-JP" altLang="en-US" sz="1800" b="1" dirty="0" smtClean="0">
                          <a:solidFill>
                            <a:srgbClr val="FF0000"/>
                          </a:solidFill>
                        </a:rPr>
                        <a:t>全件に体制整備あり</a:t>
                      </a:r>
                    </a:p>
                    <a:p>
                      <a:pPr marL="271463" indent="0"/>
                      <a:r>
                        <a:rPr kumimoji="1" lang="ja-JP" altLang="en-US" sz="1800" b="1" dirty="0" smtClean="0">
                          <a:solidFill>
                            <a:srgbClr val="FF0000"/>
                          </a:solidFill>
                        </a:rPr>
                        <a:t>新規</a:t>
                      </a:r>
                      <a:r>
                        <a:rPr kumimoji="1" lang="en-US" altLang="ja-JP" sz="1800" b="1" dirty="0" smtClean="0">
                          <a:solidFill>
                            <a:srgbClr val="FF0000"/>
                          </a:solidFill>
                        </a:rPr>
                        <a:t>3</a:t>
                      </a:r>
                    </a:p>
                    <a:p>
                      <a:pPr marL="271463" indent="0"/>
                      <a:r>
                        <a:rPr kumimoji="1" lang="ja-JP" altLang="en-US" sz="1800" b="1" dirty="0" smtClean="0">
                          <a:solidFill>
                            <a:srgbClr val="FF0000"/>
                          </a:solidFill>
                        </a:rPr>
                        <a:t>更新</a:t>
                      </a:r>
                      <a:r>
                        <a:rPr kumimoji="1" lang="en-US" altLang="ja-JP" sz="1800" b="1" dirty="0" smtClean="0">
                          <a:solidFill>
                            <a:srgbClr val="FF0000"/>
                          </a:solidFill>
                        </a:rPr>
                        <a:t>30</a:t>
                      </a:r>
                      <a:r>
                        <a:rPr kumimoji="1" lang="ja-JP" altLang="en-US" sz="1800" b="1" dirty="0" smtClean="0">
                          <a:solidFill>
                            <a:srgbClr val="FF0000"/>
                          </a:solidFill>
                        </a:rPr>
                        <a:t>（北</a:t>
                      </a:r>
                      <a:r>
                        <a:rPr kumimoji="1" lang="en-US" altLang="ja-JP" sz="1800" b="1" dirty="0" smtClean="0">
                          <a:solidFill>
                            <a:srgbClr val="FF0000"/>
                          </a:solidFill>
                        </a:rPr>
                        <a:t>20</a:t>
                      </a:r>
                      <a:r>
                        <a:rPr kumimoji="1" lang="ja-JP" altLang="en-US" sz="1800" b="1" dirty="0" smtClean="0">
                          <a:solidFill>
                            <a:srgbClr val="FF0000"/>
                          </a:solidFill>
                        </a:rPr>
                        <a:t>・南</a:t>
                      </a:r>
                      <a:r>
                        <a:rPr kumimoji="1" lang="en-US" altLang="ja-JP" sz="1800" b="1" dirty="0" smtClean="0">
                          <a:solidFill>
                            <a:srgbClr val="FF0000"/>
                          </a:solidFill>
                        </a:rPr>
                        <a:t>10</a:t>
                      </a:r>
                      <a:r>
                        <a:rPr kumimoji="1" lang="ja-JP" altLang="en-US" sz="1800" b="1" dirty="0" smtClean="0">
                          <a:solidFill>
                            <a:srgbClr val="FF0000"/>
                          </a:solidFill>
                        </a:rPr>
                        <a:t>）</a:t>
                      </a:r>
                      <a:endParaRPr kumimoji="1" lang="en-US" altLang="ja-JP" sz="1800" b="1" dirty="0" smtClean="0">
                        <a:solidFill>
                          <a:srgbClr val="FF0000"/>
                        </a:solidFill>
                      </a:endParaRPr>
                    </a:p>
                    <a:p>
                      <a:pPr marL="85725" indent="0"/>
                      <a:endParaRPr kumimoji="1" lang="en-US" altLang="ja-JP" sz="1800" b="1" dirty="0" smtClean="0"/>
                    </a:p>
                    <a:p>
                      <a:pPr marL="1528763" indent="0" defTabSz="985838"/>
                      <a:r>
                        <a:rPr kumimoji="1" lang="en-US" altLang="ja-JP" sz="1800" b="0" dirty="0" smtClean="0"/>
                        <a:t>88</a:t>
                      </a:r>
                      <a:r>
                        <a:rPr kumimoji="1" lang="ja-JP" altLang="en-US" sz="1800" dirty="0" smtClean="0"/>
                        <a:t>カ所</a:t>
                      </a:r>
                      <a:endParaRPr kumimoji="1" lang="en-US" altLang="ja-JP" sz="1800" dirty="0" smtClean="0"/>
                    </a:p>
                    <a:p>
                      <a:pPr marL="1528763" indent="0" defTabSz="985838"/>
                      <a:endParaRPr kumimoji="1" lang="en-US" altLang="ja-JP" sz="1800" dirty="0" smtClean="0"/>
                    </a:p>
                    <a:p>
                      <a:pPr marL="1528763" indent="0" defTabSz="985838"/>
                      <a:r>
                        <a:rPr kumimoji="1" lang="en-US" altLang="ja-JP" sz="1800" dirty="0" smtClean="0"/>
                        <a:t>39</a:t>
                      </a:r>
                      <a:r>
                        <a:rPr kumimoji="1" lang="ja-JP" altLang="en-US" sz="1800" dirty="0" smtClean="0"/>
                        <a:t>カ所</a:t>
                      </a:r>
                      <a:endParaRPr kumimoji="1" lang="en-US" altLang="ja-JP" sz="1800" dirty="0" smtClean="0"/>
                    </a:p>
                    <a:p>
                      <a:pPr marL="1528763" indent="0" defTabSz="985838"/>
                      <a:endParaRPr kumimoji="1" lang="en-US" altLang="ja-JP" sz="1800" dirty="0" smtClean="0"/>
                    </a:p>
                    <a:p>
                      <a:pPr marL="1528763" indent="0"/>
                      <a:r>
                        <a:rPr kumimoji="1" lang="en-US" altLang="ja-JP" sz="1800" dirty="0" smtClean="0"/>
                        <a:t>72</a:t>
                      </a:r>
                      <a:r>
                        <a:rPr kumimoji="1" lang="ja-JP" altLang="en-US" sz="1800" dirty="0" smtClean="0"/>
                        <a:t>カ所</a:t>
                      </a:r>
                      <a:endParaRPr kumimoji="1" lang="en-US" altLang="ja-JP" sz="1800" dirty="0" smtClean="0"/>
                    </a:p>
                    <a:p>
                      <a:pPr marL="357188" indent="0">
                        <a:spcBef>
                          <a:spcPts val="600"/>
                        </a:spcBef>
                      </a:pPr>
                      <a:r>
                        <a:rPr kumimoji="1" lang="en-US" altLang="ja-JP" sz="1600" dirty="0" smtClean="0"/>
                        <a:t>※</a:t>
                      </a:r>
                      <a:r>
                        <a:rPr kumimoji="1" lang="ja-JP" altLang="en-US" sz="1600" dirty="0" smtClean="0"/>
                        <a:t>全てあり</a:t>
                      </a:r>
                      <a:r>
                        <a:rPr kumimoji="1" lang="en-US" altLang="ja-JP" sz="1600" dirty="0" smtClean="0"/>
                        <a:t>37</a:t>
                      </a:r>
                      <a:r>
                        <a:rPr kumimoji="1" lang="ja-JP" altLang="en-US" sz="1600" dirty="0" smtClean="0"/>
                        <a:t>カ所</a:t>
                      </a:r>
                      <a:endParaRPr kumimoji="1" lang="en-US" altLang="ja-JP" sz="1600" dirty="0" smtClean="0"/>
                    </a:p>
                  </a:txBody>
                  <a:tcPr marL="91449" marR="91449" marT="45694" marB="45694"/>
                </a:tc>
                <a:tc>
                  <a:txBody>
                    <a:bodyPr/>
                    <a:lstStyle/>
                    <a:p>
                      <a:pPr algn="ctr"/>
                      <a:endParaRPr kumimoji="1" lang="en-US" altLang="ja-JP" sz="1800" dirty="0" smtClean="0"/>
                    </a:p>
                    <a:p>
                      <a:pPr algn="ctr"/>
                      <a:r>
                        <a:rPr kumimoji="1" lang="ja-JP" altLang="en-US" sz="1800" dirty="0" smtClean="0"/>
                        <a:t>申請対象</a:t>
                      </a:r>
                      <a:endParaRPr kumimoji="1" lang="en-US" altLang="ja-JP" sz="1800" dirty="0" smtClean="0"/>
                    </a:p>
                    <a:p>
                      <a:pPr algn="ctr"/>
                      <a:endParaRPr kumimoji="1" lang="en-US" altLang="ja-JP" sz="1800" dirty="0" smtClean="0"/>
                    </a:p>
                    <a:p>
                      <a:pPr algn="ctr"/>
                      <a:r>
                        <a:rPr kumimoji="1" lang="ja-JP" altLang="en-US" sz="1800" dirty="0" smtClean="0"/>
                        <a:t>更新</a:t>
                      </a:r>
                      <a:r>
                        <a:rPr kumimoji="1" lang="en-US" altLang="ja-JP" sz="1800" dirty="0" smtClean="0"/>
                        <a:t>160</a:t>
                      </a:r>
                      <a:r>
                        <a:rPr kumimoji="1" lang="ja-JP" altLang="en-US" sz="1800" dirty="0" smtClean="0"/>
                        <a:t>件＋</a:t>
                      </a:r>
                      <a:endParaRPr kumimoji="1" lang="en-US" altLang="ja-JP" sz="1800" dirty="0" smtClean="0"/>
                    </a:p>
                    <a:p>
                      <a:pPr algn="ctr"/>
                      <a:r>
                        <a:rPr kumimoji="1" lang="ja-JP" altLang="en-US" sz="1800" dirty="0" smtClean="0"/>
                        <a:t>新規</a:t>
                      </a:r>
                    </a:p>
                  </a:txBody>
                  <a:tcPr marL="91449" marR="91449" marT="45694" marB="4569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申請　対象</a:t>
                      </a:r>
                      <a:endParaRPr kumimoji="1" lang="en-US" altLang="ja-JP" sz="1800" dirty="0" smtClean="0"/>
                    </a:p>
                    <a:p>
                      <a:pPr algn="ctr"/>
                      <a:endParaRPr kumimoji="1" lang="en-US" altLang="ja-JP" sz="1800" dirty="0" smtClean="0"/>
                    </a:p>
                    <a:p>
                      <a:pPr algn="ctr"/>
                      <a:r>
                        <a:rPr kumimoji="1" lang="ja-JP" altLang="en-US" sz="1800" dirty="0" smtClean="0"/>
                        <a:t>更新</a:t>
                      </a:r>
                      <a:r>
                        <a:rPr kumimoji="1" lang="en-US" altLang="ja-JP" sz="1800" dirty="0" smtClean="0"/>
                        <a:t>94</a:t>
                      </a:r>
                      <a:r>
                        <a:rPr kumimoji="1" lang="ja-JP" altLang="en-US" sz="1800" dirty="0" smtClean="0"/>
                        <a:t>件＋</a:t>
                      </a:r>
                      <a:endParaRPr kumimoji="1" lang="en-US" altLang="ja-JP" sz="1800" dirty="0" smtClean="0"/>
                    </a:p>
                    <a:p>
                      <a:pPr algn="ctr"/>
                      <a:r>
                        <a:rPr kumimoji="1" lang="ja-JP" altLang="en-US" sz="1800" dirty="0" smtClean="0"/>
                        <a:t>新規</a:t>
                      </a:r>
                      <a:endParaRPr kumimoji="1" lang="en-US" altLang="ja-JP" sz="1800" dirty="0" smtClean="0"/>
                    </a:p>
                    <a:p>
                      <a:pPr algn="ctr"/>
                      <a:endParaRPr kumimoji="1" lang="en-US" altLang="ja-JP" sz="1800" dirty="0" smtClean="0"/>
                    </a:p>
                  </a:txBody>
                  <a:tcPr marL="91449" marR="91449" marT="45694" marB="45694"/>
                </a:tc>
                <a:extLst>
                  <a:ext uri="{0D108BD9-81ED-4DB2-BD59-A6C34878D82A}">
                    <a16:rowId xmlns="" xmlns:a16="http://schemas.microsoft.com/office/drawing/2014/main" val="10001"/>
                  </a:ext>
                </a:extLst>
              </a:tr>
            </a:tbl>
          </a:graphicData>
        </a:graphic>
      </p:graphicFrame>
      <p:sp>
        <p:nvSpPr>
          <p:cNvPr id="8" name="角丸四角形 7"/>
          <p:cNvSpPr/>
          <p:nvPr/>
        </p:nvSpPr>
        <p:spPr>
          <a:xfrm>
            <a:off x="5940152" y="704830"/>
            <a:ext cx="3099344" cy="1760515"/>
          </a:xfrm>
          <a:prstGeom prst="roundRect">
            <a:avLst>
              <a:gd name="adj" fmla="val 13060"/>
            </a:avLst>
          </a:prstGeom>
          <a:solidFill>
            <a:srgbClr val="FFCCFF"/>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rgbClr val="FF0000"/>
                </a:solidFill>
              </a:rPr>
              <a:t>拠点病院の設置</a:t>
            </a:r>
            <a:endParaRPr lang="en-US" altLang="ja-JP" sz="2000" b="1" dirty="0">
              <a:solidFill>
                <a:srgbClr val="FF0000"/>
              </a:solidFill>
            </a:endParaRPr>
          </a:p>
          <a:p>
            <a:pPr marL="266700" indent="-266700">
              <a:defRPr/>
            </a:pPr>
            <a:r>
              <a:rPr lang="ja-JP" altLang="en-US" b="1" dirty="0" smtClean="0">
                <a:solidFill>
                  <a:schemeClr val="tx1"/>
                </a:solidFill>
              </a:rPr>
              <a:t>○</a:t>
            </a:r>
            <a:r>
              <a:rPr lang="ja-JP" altLang="en-US" b="1" dirty="0">
                <a:solidFill>
                  <a:schemeClr val="tx1"/>
                </a:solidFill>
              </a:rPr>
              <a:t>院内体制整備についての相談対応</a:t>
            </a:r>
            <a:endParaRPr lang="en-US" altLang="ja-JP" b="1" dirty="0">
              <a:solidFill>
                <a:schemeClr val="tx1"/>
              </a:solidFill>
            </a:endParaRPr>
          </a:p>
          <a:p>
            <a:pPr>
              <a:defRPr/>
            </a:pPr>
            <a:r>
              <a:rPr lang="ja-JP" altLang="en-US" b="1" dirty="0">
                <a:solidFill>
                  <a:schemeClr val="tx1"/>
                </a:solidFill>
              </a:rPr>
              <a:t>○連携窓口担当者の</a:t>
            </a:r>
            <a:r>
              <a:rPr lang="ja-JP" altLang="en-US" b="1" dirty="0" smtClean="0">
                <a:solidFill>
                  <a:schemeClr val="tx1"/>
                </a:solidFill>
              </a:rPr>
              <a:t>連絡</a:t>
            </a:r>
            <a:endParaRPr lang="en-US" altLang="ja-JP" b="1" dirty="0" smtClean="0">
              <a:solidFill>
                <a:schemeClr val="tx1"/>
              </a:solidFill>
            </a:endParaRPr>
          </a:p>
          <a:p>
            <a:pPr>
              <a:defRPr/>
            </a:pPr>
            <a:r>
              <a:rPr lang="ja-JP" altLang="en-US" b="1" dirty="0" smtClean="0">
                <a:solidFill>
                  <a:schemeClr val="tx1"/>
                </a:solidFill>
              </a:rPr>
              <a:t>○</a:t>
            </a:r>
            <a:r>
              <a:rPr lang="ja-JP" altLang="en-US" b="1" dirty="0">
                <a:solidFill>
                  <a:schemeClr val="tx1"/>
                </a:solidFill>
              </a:rPr>
              <a:t>医療関係者への研修</a:t>
            </a:r>
          </a:p>
        </p:txBody>
      </p:sp>
      <p:sp>
        <p:nvSpPr>
          <p:cNvPr id="2" name="右矢印 1"/>
          <p:cNvSpPr/>
          <p:nvPr/>
        </p:nvSpPr>
        <p:spPr>
          <a:xfrm>
            <a:off x="3734767" y="4797152"/>
            <a:ext cx="2232248" cy="47767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836863" y="4891468"/>
            <a:ext cx="2499320" cy="307777"/>
          </a:xfrm>
          <a:prstGeom prst="rect">
            <a:avLst/>
          </a:prstGeom>
          <a:noFill/>
        </p:spPr>
        <p:txBody>
          <a:bodyPr wrap="square" rtlCol="0">
            <a:spAutoFit/>
          </a:bodyPr>
          <a:lstStyle/>
          <a:p>
            <a:r>
              <a:rPr kumimoji="1" lang="en-US" altLang="ja-JP" sz="1400" dirty="0" smtClean="0"/>
              <a:t>30</a:t>
            </a:r>
            <a:r>
              <a:rPr kumimoji="1" lang="ja-JP" altLang="en-US" sz="1400" dirty="0" smtClean="0"/>
              <a:t>年度申請で</a:t>
            </a:r>
            <a:r>
              <a:rPr kumimoji="1" lang="en-US" altLang="ja-JP" sz="1400" dirty="0" smtClean="0"/>
              <a:t>16</a:t>
            </a:r>
            <a:r>
              <a:rPr kumimoji="1" lang="ja-JP" altLang="en-US" sz="1400" dirty="0" smtClean="0"/>
              <a:t>件確認</a:t>
            </a:r>
            <a:endParaRPr kumimoji="1" lang="ja-JP" altLang="en-US" sz="1400" dirty="0"/>
          </a:p>
        </p:txBody>
      </p:sp>
      <p:sp>
        <p:nvSpPr>
          <p:cNvPr id="12" name="右矢印 11"/>
          <p:cNvSpPr/>
          <p:nvPr/>
        </p:nvSpPr>
        <p:spPr>
          <a:xfrm>
            <a:off x="3734767" y="5321275"/>
            <a:ext cx="2232248" cy="47767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3836863" y="5431300"/>
            <a:ext cx="2499320" cy="307777"/>
          </a:xfrm>
          <a:prstGeom prst="rect">
            <a:avLst/>
          </a:prstGeom>
          <a:noFill/>
        </p:spPr>
        <p:txBody>
          <a:bodyPr wrap="square" rtlCol="0">
            <a:spAutoFit/>
          </a:bodyPr>
          <a:lstStyle/>
          <a:p>
            <a:r>
              <a:rPr kumimoji="1" lang="en-US" altLang="ja-JP" sz="1400" dirty="0" smtClean="0"/>
              <a:t>30</a:t>
            </a:r>
            <a:r>
              <a:rPr kumimoji="1" lang="ja-JP" altLang="en-US" sz="1400" dirty="0" smtClean="0"/>
              <a:t>年度申請で</a:t>
            </a:r>
            <a:r>
              <a:rPr lang="en-US" altLang="ja-JP" sz="1400" dirty="0"/>
              <a:t>3</a:t>
            </a:r>
            <a:r>
              <a:rPr kumimoji="1" lang="ja-JP" altLang="en-US" sz="1400" dirty="0" smtClean="0"/>
              <a:t>件確認</a:t>
            </a:r>
            <a:endParaRPr kumimoji="1" lang="ja-JP" altLang="en-US" sz="1400" dirty="0"/>
          </a:p>
        </p:txBody>
      </p:sp>
      <p:sp>
        <p:nvSpPr>
          <p:cNvPr id="14" name="右矢印 13"/>
          <p:cNvSpPr/>
          <p:nvPr/>
        </p:nvSpPr>
        <p:spPr>
          <a:xfrm>
            <a:off x="3707904" y="5864130"/>
            <a:ext cx="2232248" cy="47767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810000" y="5974155"/>
            <a:ext cx="2499320" cy="307777"/>
          </a:xfrm>
          <a:prstGeom prst="rect">
            <a:avLst/>
          </a:prstGeom>
          <a:noFill/>
        </p:spPr>
        <p:txBody>
          <a:bodyPr wrap="square" rtlCol="0">
            <a:spAutoFit/>
          </a:bodyPr>
          <a:lstStyle/>
          <a:p>
            <a:r>
              <a:rPr kumimoji="1" lang="en-US" altLang="ja-JP" sz="1400" dirty="0" smtClean="0"/>
              <a:t>30</a:t>
            </a:r>
            <a:r>
              <a:rPr kumimoji="1" lang="ja-JP" altLang="en-US" sz="1400" dirty="0" smtClean="0"/>
              <a:t>年度申請で</a:t>
            </a:r>
            <a:r>
              <a:rPr lang="en-US" altLang="ja-JP" sz="1400" dirty="0" smtClean="0"/>
              <a:t>17</a:t>
            </a:r>
            <a:r>
              <a:rPr kumimoji="1" lang="ja-JP" altLang="en-US" sz="1400" dirty="0" smtClean="0"/>
              <a:t>件確認</a:t>
            </a:r>
            <a:endParaRPr kumimoji="1" lang="ja-JP" altLang="en-US" sz="1400" dirty="0"/>
          </a:p>
        </p:txBody>
      </p:sp>
      <p:sp>
        <p:nvSpPr>
          <p:cNvPr id="7" name="正方形/長方形 6"/>
          <p:cNvSpPr/>
          <p:nvPr/>
        </p:nvSpPr>
        <p:spPr>
          <a:xfrm>
            <a:off x="7812360" y="5761992"/>
            <a:ext cx="1227136" cy="1038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全ての三次と二次</a:t>
            </a:r>
            <a:endParaRPr lang="en-US" altLang="ja-JP" dirty="0"/>
          </a:p>
          <a:p>
            <a:pPr algn="ctr"/>
            <a:r>
              <a:rPr lang="ja-JP" altLang="en-US" dirty="0"/>
              <a:t>救急医療</a:t>
            </a:r>
            <a:r>
              <a:rPr lang="ja-JP" altLang="en-US" dirty="0" smtClean="0"/>
              <a:t>機関</a:t>
            </a:r>
            <a:endParaRPr lang="ja-JP" altLang="en-US" dirty="0"/>
          </a:p>
        </p:txBody>
      </p:sp>
      <p:sp>
        <p:nvSpPr>
          <p:cNvPr id="17" name="正方形/長方形 16"/>
          <p:cNvSpPr/>
          <p:nvPr/>
        </p:nvSpPr>
        <p:spPr>
          <a:xfrm>
            <a:off x="8100392" y="3184241"/>
            <a:ext cx="1000746" cy="48951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目標</a:t>
            </a:r>
            <a:r>
              <a:rPr lang="en-US" altLang="ja-JP" dirty="0" smtClean="0"/>
              <a:t>100</a:t>
            </a:r>
            <a:r>
              <a:rPr lang="ja-JP" altLang="en-US" dirty="0" smtClean="0"/>
              <a:t>％</a:t>
            </a:r>
            <a:endParaRPr lang="ja-JP" altLang="en-US" dirty="0"/>
          </a:p>
        </p:txBody>
      </p:sp>
    </p:spTree>
    <p:extLst>
      <p:ext uri="{BB962C8B-B14F-4D97-AF65-F5344CB8AC3E}">
        <p14:creationId xmlns:p14="http://schemas.microsoft.com/office/powerpoint/2010/main" val="20069496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コンテンツ プレースホルダー 2"/>
          <p:cNvSpPr>
            <a:spLocks noGrp="1"/>
          </p:cNvSpPr>
          <p:nvPr>
            <p:ph idx="4294967295"/>
          </p:nvPr>
        </p:nvSpPr>
        <p:spPr>
          <a:xfrm>
            <a:off x="107503" y="980728"/>
            <a:ext cx="8931993" cy="5040560"/>
          </a:xfrm>
          <a:prstGeom prst="rect">
            <a:avLst/>
          </a:prstGeom>
        </p:spPr>
        <p:txBody>
          <a:bodyPr>
            <a:normAutofit/>
          </a:bodyPr>
          <a:lstStyle/>
          <a:p>
            <a:pPr marL="0" indent="0">
              <a:buFont typeface="Arial" charset="0"/>
              <a:buNone/>
            </a:pPr>
            <a:r>
              <a:rPr lang="ja-JP" altLang="en-US" sz="2000" b="1" dirty="0" smtClean="0">
                <a:solidFill>
                  <a:schemeClr val="tx1"/>
                </a:solidFill>
              </a:rPr>
              <a:t>児童虐待早期発見のための体制整備</a:t>
            </a:r>
            <a:endParaRPr lang="en-US" altLang="ja-JP" sz="2000" b="1" dirty="0" smtClean="0">
              <a:solidFill>
                <a:schemeClr val="tx1"/>
              </a:solidFill>
            </a:endParaRPr>
          </a:p>
          <a:p>
            <a:pPr marL="0" indent="0">
              <a:spcBef>
                <a:spcPts val="1800"/>
              </a:spcBef>
              <a:buFont typeface="Arial" charset="0"/>
              <a:buNone/>
            </a:pPr>
            <a:r>
              <a:rPr lang="ja-JP" altLang="en-US" sz="2000" b="1" dirty="0" smtClean="0">
                <a:solidFill>
                  <a:schemeClr val="tx1"/>
                </a:solidFill>
              </a:rPr>
              <a:t>■</a:t>
            </a:r>
            <a:r>
              <a:rPr lang="en-US" altLang="ja-JP" sz="2000" b="1" dirty="0" smtClean="0">
                <a:solidFill>
                  <a:schemeClr val="tx1"/>
                </a:solidFill>
              </a:rPr>
              <a:t>A</a:t>
            </a:r>
            <a:r>
              <a:rPr lang="ja-JP" altLang="en-US" sz="2000" b="1" dirty="0" smtClean="0">
                <a:solidFill>
                  <a:schemeClr val="tx1"/>
                </a:solidFill>
              </a:rPr>
              <a:t>・</a:t>
            </a:r>
            <a:r>
              <a:rPr lang="en-US" altLang="ja-JP" sz="2000" b="1" dirty="0" smtClean="0">
                <a:solidFill>
                  <a:schemeClr val="tx1"/>
                </a:solidFill>
              </a:rPr>
              <a:t>B</a:t>
            </a:r>
            <a:r>
              <a:rPr lang="ja-JP" altLang="en-US" sz="2000" b="1" dirty="0" smtClean="0">
                <a:solidFill>
                  <a:schemeClr val="tx1"/>
                </a:solidFill>
              </a:rPr>
              <a:t>いずれも満たしていること</a:t>
            </a:r>
            <a:endParaRPr lang="en-US" altLang="ja-JP" sz="2000" b="1" dirty="0" smtClean="0">
              <a:solidFill>
                <a:schemeClr val="tx1"/>
              </a:solidFill>
            </a:endParaRPr>
          </a:p>
          <a:p>
            <a:pPr marL="266700" indent="-266700">
              <a:buFont typeface="Arial" charset="0"/>
              <a:buNone/>
            </a:pPr>
            <a:r>
              <a:rPr lang="ja-JP" altLang="en-US" sz="2000" b="1" dirty="0" smtClean="0">
                <a:solidFill>
                  <a:schemeClr val="tx1"/>
                </a:solidFill>
              </a:rPr>
              <a:t>（</a:t>
            </a:r>
            <a:r>
              <a:rPr lang="en-US" altLang="ja-JP" sz="2000" b="1" dirty="0" smtClean="0">
                <a:solidFill>
                  <a:schemeClr val="tx1"/>
                </a:solidFill>
              </a:rPr>
              <a:t>B</a:t>
            </a:r>
            <a:r>
              <a:rPr lang="ja-JP" altLang="en-US" sz="2000" b="1" dirty="0" smtClean="0">
                <a:solidFill>
                  <a:schemeClr val="tx1"/>
                </a:solidFill>
              </a:rPr>
              <a:t>については</a:t>
            </a:r>
            <a:r>
              <a:rPr lang="en-US" altLang="ja-JP" sz="2000" b="1" dirty="0" smtClean="0">
                <a:solidFill>
                  <a:schemeClr val="tx1"/>
                </a:solidFill>
              </a:rPr>
              <a:t>B-1</a:t>
            </a:r>
            <a:r>
              <a:rPr lang="ja-JP" altLang="en-US" sz="2000" b="1" dirty="0" smtClean="0">
                <a:solidFill>
                  <a:schemeClr val="tx1"/>
                </a:solidFill>
              </a:rPr>
              <a:t>・</a:t>
            </a:r>
            <a:r>
              <a:rPr lang="en-US" altLang="ja-JP" sz="2000" b="1" dirty="0" smtClean="0">
                <a:solidFill>
                  <a:schemeClr val="tx1"/>
                </a:solidFill>
              </a:rPr>
              <a:t>B-2</a:t>
            </a:r>
            <a:r>
              <a:rPr lang="ja-JP" altLang="en-US" sz="2000" b="1" dirty="0" smtClean="0">
                <a:solidFill>
                  <a:schemeClr val="tx1"/>
                </a:solidFill>
              </a:rPr>
              <a:t>の</a:t>
            </a:r>
            <a:r>
              <a:rPr lang="en-US" altLang="ja-JP" sz="2000" b="1" dirty="0" smtClean="0">
                <a:solidFill>
                  <a:schemeClr val="tx1"/>
                </a:solidFill>
              </a:rPr>
              <a:t>2</a:t>
            </a:r>
            <a:r>
              <a:rPr lang="ja-JP" altLang="en-US" sz="2000" b="1" dirty="0" smtClean="0">
                <a:solidFill>
                  <a:schemeClr val="tx1"/>
                </a:solidFill>
              </a:rPr>
              <a:t>項目があり、最低、いずれか片方を満たして　いる必要があります）</a:t>
            </a:r>
            <a:endParaRPr lang="en-US" altLang="ja-JP" sz="2000" b="1" dirty="0" smtClean="0">
              <a:solidFill>
                <a:schemeClr val="tx1"/>
              </a:solidFill>
            </a:endParaRPr>
          </a:p>
          <a:p>
            <a:pPr marL="447675" indent="-266700">
              <a:spcBef>
                <a:spcPts val="0"/>
              </a:spcBef>
              <a:buFont typeface="Arial" charset="0"/>
              <a:buNone/>
            </a:pPr>
            <a:r>
              <a:rPr lang="en-US" altLang="ja-JP" sz="1800" dirty="0" smtClean="0">
                <a:solidFill>
                  <a:schemeClr val="tx1"/>
                </a:solidFill>
              </a:rPr>
              <a:t>※</a:t>
            </a:r>
            <a:r>
              <a:rPr lang="ja-JP" altLang="en-US" sz="1800" dirty="0" smtClean="0">
                <a:solidFill>
                  <a:schemeClr val="tx1"/>
                </a:solidFill>
              </a:rPr>
              <a:t>虐待を受けている子どもが救急受診する可能性が高い、小児科・産婦人科・整形外科・外科・脳外科等の救急告示医療機関では、</a:t>
            </a:r>
            <a:r>
              <a:rPr lang="en-US" altLang="ja-JP" sz="1800" dirty="0" smtClean="0">
                <a:solidFill>
                  <a:schemeClr val="tx1"/>
                </a:solidFill>
              </a:rPr>
              <a:t>B-1</a:t>
            </a:r>
            <a:r>
              <a:rPr lang="ja-JP" altLang="en-US" sz="1800" dirty="0" smtClean="0">
                <a:solidFill>
                  <a:schemeClr val="tx1"/>
                </a:solidFill>
              </a:rPr>
              <a:t>・</a:t>
            </a:r>
            <a:r>
              <a:rPr lang="en-US" altLang="ja-JP" sz="1800" dirty="0" smtClean="0">
                <a:solidFill>
                  <a:schemeClr val="tx1"/>
                </a:solidFill>
              </a:rPr>
              <a:t>B-2</a:t>
            </a:r>
            <a:r>
              <a:rPr lang="ja-JP" altLang="en-US" sz="1800" dirty="0" smtClean="0">
                <a:solidFill>
                  <a:schemeClr val="tx1"/>
                </a:solidFill>
              </a:rPr>
              <a:t>の両方の作成が推奨　されます。</a:t>
            </a:r>
            <a:endParaRPr lang="en-US" altLang="ja-JP" sz="1800" dirty="0" smtClean="0">
              <a:solidFill>
                <a:schemeClr val="tx1"/>
              </a:solidFill>
            </a:endParaRPr>
          </a:p>
          <a:p>
            <a:pPr marL="265113" indent="0">
              <a:buFont typeface="Arial" charset="0"/>
              <a:buNone/>
            </a:pPr>
            <a:r>
              <a:rPr lang="en-US" altLang="ja-JP" sz="2000" b="1" dirty="0" smtClean="0">
                <a:solidFill>
                  <a:schemeClr val="tx1"/>
                </a:solidFill>
              </a:rPr>
              <a:t>A</a:t>
            </a:r>
            <a:r>
              <a:rPr lang="ja-JP" altLang="en-US" sz="2000" b="1" dirty="0" smtClean="0">
                <a:solidFill>
                  <a:schemeClr val="tx1"/>
                </a:solidFill>
              </a:rPr>
              <a:t>　　児童虐待に関する外部機関との連携窓口を設置</a:t>
            </a:r>
            <a:endParaRPr lang="en-US" altLang="ja-JP" sz="2000" b="1" dirty="0" smtClean="0">
              <a:solidFill>
                <a:schemeClr val="tx1"/>
              </a:solidFill>
            </a:endParaRPr>
          </a:p>
          <a:p>
            <a:pPr marL="265113" indent="0">
              <a:buFont typeface="Arial" charset="0"/>
              <a:buNone/>
            </a:pPr>
            <a:r>
              <a:rPr lang="en-US" altLang="ja-JP" sz="2000" b="1" dirty="0" smtClean="0">
                <a:solidFill>
                  <a:schemeClr val="tx1"/>
                </a:solidFill>
              </a:rPr>
              <a:t>B-1</a:t>
            </a:r>
            <a:r>
              <a:rPr lang="ja-JP" altLang="en-US" sz="2000" b="1" dirty="0" smtClean="0">
                <a:solidFill>
                  <a:schemeClr val="tx1"/>
                </a:solidFill>
              </a:rPr>
              <a:t>　児童虐待に関する委員会の作成</a:t>
            </a:r>
            <a:endParaRPr lang="en-US" altLang="ja-JP" sz="2000" b="1" dirty="0" smtClean="0">
              <a:solidFill>
                <a:schemeClr val="tx1"/>
              </a:solidFill>
            </a:endParaRPr>
          </a:p>
          <a:p>
            <a:pPr marL="265113" indent="0">
              <a:buFont typeface="Arial" charset="0"/>
              <a:buNone/>
            </a:pPr>
            <a:r>
              <a:rPr lang="en-US" altLang="ja-JP" sz="2000" b="1" dirty="0" smtClean="0">
                <a:solidFill>
                  <a:schemeClr val="tx1"/>
                </a:solidFill>
              </a:rPr>
              <a:t>B-2</a:t>
            </a:r>
            <a:r>
              <a:rPr lang="ja-JP" altLang="en-US" sz="2000" b="1" dirty="0" smtClean="0">
                <a:solidFill>
                  <a:schemeClr val="tx1"/>
                </a:solidFill>
              </a:rPr>
              <a:t>　児童虐待対応マニュアルの作成</a:t>
            </a:r>
            <a:endParaRPr lang="en-US" altLang="ja-JP" sz="2000" b="1" dirty="0">
              <a:solidFill>
                <a:schemeClr val="tx1"/>
              </a:solidFill>
            </a:endParaRPr>
          </a:p>
          <a:p>
            <a:pPr marL="266700" indent="-266700">
              <a:spcBef>
                <a:spcPts val="1200"/>
              </a:spcBef>
              <a:buFont typeface="Arial" charset="0"/>
              <a:buNone/>
            </a:pPr>
            <a:r>
              <a:rPr lang="ja-JP" altLang="en-US" sz="2000" b="1" dirty="0" smtClean="0">
                <a:solidFill>
                  <a:schemeClr val="tx1"/>
                </a:solidFill>
              </a:rPr>
              <a:t>■申請書提出時において、整備予定の場合は、備考欄に目途を記載のこ</a:t>
            </a:r>
            <a:r>
              <a:rPr lang="ja-JP" altLang="en-US" sz="2000" b="1" dirty="0">
                <a:solidFill>
                  <a:schemeClr val="tx1"/>
                </a:solidFill>
              </a:rPr>
              <a:t>と</a:t>
            </a:r>
            <a:endParaRPr lang="en-US" altLang="ja-JP" sz="2000" b="1" dirty="0" smtClean="0">
              <a:solidFill>
                <a:schemeClr val="tx1"/>
              </a:solidFill>
            </a:endParaRPr>
          </a:p>
        </p:txBody>
      </p:sp>
      <p:sp>
        <p:nvSpPr>
          <p:cNvPr id="4" name="スライド番号プレースホルダー 3"/>
          <p:cNvSpPr>
            <a:spLocks noGrp="1"/>
          </p:cNvSpPr>
          <p:nvPr>
            <p:ph type="sldNum" sz="quarter" idx="12"/>
          </p:nvPr>
        </p:nvSpPr>
        <p:spPr/>
        <p:txBody>
          <a:bodyPr/>
          <a:lstStyle/>
          <a:p>
            <a:pPr>
              <a:defRPr/>
            </a:pPr>
            <a:fld id="{E9F48C66-5027-4CE1-9349-544D82464BC3}" type="slidenum">
              <a:rPr lang="ja-JP" altLang="en-US" smtClean="0"/>
              <a:pPr>
                <a:defRPr/>
              </a:pPr>
              <a:t>5</a:t>
            </a:fld>
            <a:endParaRPr lang="ja-JP" altLang="en-US"/>
          </a:p>
        </p:txBody>
      </p:sp>
      <p:sp>
        <p:nvSpPr>
          <p:cNvPr id="5" name="タイトル 1"/>
          <p:cNvSpPr>
            <a:spLocks noGrp="1"/>
          </p:cNvSpPr>
          <p:nvPr>
            <p:ph type="title"/>
          </p:nvPr>
        </p:nvSpPr>
        <p:spPr>
          <a:xfrm>
            <a:off x="59963" y="44624"/>
            <a:ext cx="8979533" cy="504056"/>
          </a:xfrm>
          <a:solidFill>
            <a:schemeClr val="accent6">
              <a:lumMod val="40000"/>
              <a:lumOff val="60000"/>
            </a:schemeClr>
          </a:solidFill>
          <a:ln>
            <a:solidFill>
              <a:schemeClr val="accent1"/>
            </a:solidFill>
          </a:ln>
        </p:spPr>
        <p:txBody>
          <a:bodyPr>
            <a:noAutofit/>
          </a:bodyPr>
          <a:lstStyle/>
          <a:p>
            <a:pPr marL="0" indent="0" algn="ctr">
              <a:buNone/>
              <a:defRPr/>
            </a:pPr>
            <a:r>
              <a:rPr lang="ja-JP" altLang="en-US" sz="2800" dirty="0" smtClean="0">
                <a:effectLst/>
              </a:rPr>
              <a:t>救急告示医療機関の認定要件について</a:t>
            </a:r>
            <a:endParaRPr lang="ja-JP" altLang="en-US" sz="2800" b="1" dirty="0">
              <a:effectLst/>
            </a:endParaRPr>
          </a:p>
        </p:txBody>
      </p:sp>
      <p:sp>
        <p:nvSpPr>
          <p:cNvPr id="16" name="コンテンツ プレースホルダー 2"/>
          <p:cNvSpPr>
            <a:spLocks noGrp="1"/>
          </p:cNvSpPr>
          <p:nvPr>
            <p:ph idx="4294967295"/>
          </p:nvPr>
        </p:nvSpPr>
        <p:spPr>
          <a:xfrm>
            <a:off x="4139952" y="6148047"/>
            <a:ext cx="4819596" cy="413429"/>
          </a:xfrm>
          <a:prstGeom prst="rect">
            <a:avLst/>
          </a:prstGeom>
          <a:solidFill>
            <a:schemeClr val="bg1"/>
          </a:solidFill>
          <a:ln>
            <a:solidFill>
              <a:schemeClr val="accent1"/>
            </a:solidFill>
          </a:ln>
        </p:spPr>
        <p:txBody>
          <a:bodyPr>
            <a:normAutofit/>
          </a:bodyPr>
          <a:lstStyle/>
          <a:p>
            <a:pPr marL="0" indent="0">
              <a:buFont typeface="Arial" charset="0"/>
              <a:buNone/>
            </a:pPr>
            <a:r>
              <a:rPr lang="ja-JP" altLang="en-US" sz="1800" dirty="0">
                <a:solidFill>
                  <a:schemeClr val="tx1"/>
                </a:solidFill>
              </a:rPr>
              <a:t>救急告⽰医療機関認定</a:t>
            </a:r>
            <a:r>
              <a:rPr lang="ja-JP" altLang="en-US" sz="1800" dirty="0" smtClean="0">
                <a:solidFill>
                  <a:schemeClr val="tx1"/>
                </a:solidFill>
              </a:rPr>
              <a:t>マニュアルより抜粋</a:t>
            </a:r>
            <a:endParaRPr lang="en-US" altLang="ja-JP" sz="1800" dirty="0" smtClean="0">
              <a:solidFill>
                <a:schemeClr val="tx1"/>
              </a:solidFill>
            </a:endParaRPr>
          </a:p>
        </p:txBody>
      </p:sp>
    </p:spTree>
    <p:extLst>
      <p:ext uri="{BB962C8B-B14F-4D97-AF65-F5344CB8AC3E}">
        <p14:creationId xmlns:p14="http://schemas.microsoft.com/office/powerpoint/2010/main" val="4036536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コンテンツ プレースホルダー 2"/>
          <p:cNvSpPr>
            <a:spLocks noGrp="1"/>
          </p:cNvSpPr>
          <p:nvPr>
            <p:ph idx="4294967295"/>
          </p:nvPr>
        </p:nvSpPr>
        <p:spPr>
          <a:xfrm>
            <a:off x="107503" y="781053"/>
            <a:ext cx="8931993" cy="5756271"/>
          </a:xfrm>
          <a:prstGeom prst="rect">
            <a:avLst/>
          </a:prstGeom>
        </p:spPr>
        <p:txBody>
          <a:bodyPr>
            <a:normAutofit/>
          </a:bodyPr>
          <a:lstStyle/>
          <a:p>
            <a:pPr marL="0" indent="0">
              <a:buFont typeface="Arial" charset="0"/>
              <a:buNone/>
            </a:pPr>
            <a:r>
              <a:rPr lang="ja-JP" altLang="en-US" sz="2000" b="1" dirty="0" smtClean="0">
                <a:solidFill>
                  <a:schemeClr val="tx1"/>
                </a:solidFill>
              </a:rPr>
              <a:t>■</a:t>
            </a:r>
            <a:r>
              <a:rPr lang="en-US" altLang="ja-JP" sz="2000" b="1" dirty="0" smtClean="0">
                <a:solidFill>
                  <a:schemeClr val="tx1"/>
                </a:solidFill>
              </a:rPr>
              <a:t>A</a:t>
            </a:r>
            <a:r>
              <a:rPr lang="ja-JP" altLang="en-US" sz="2000" b="1" dirty="0" smtClean="0">
                <a:solidFill>
                  <a:schemeClr val="tx1"/>
                </a:solidFill>
              </a:rPr>
              <a:t>　　児童虐待に関する外部機関との</a:t>
            </a:r>
            <a:r>
              <a:rPr lang="ja-JP" altLang="en-US" sz="2000" b="1" dirty="0">
                <a:solidFill>
                  <a:schemeClr val="tx1"/>
                </a:solidFill>
              </a:rPr>
              <a:t>連絡</a:t>
            </a:r>
            <a:r>
              <a:rPr lang="ja-JP" altLang="en-US" sz="2000" b="1" dirty="0" smtClean="0">
                <a:solidFill>
                  <a:schemeClr val="tx1"/>
                </a:solidFill>
              </a:rPr>
              <a:t>窓口を設置</a:t>
            </a:r>
            <a:endParaRPr lang="en-US" altLang="ja-JP" sz="2000" b="1" dirty="0" smtClean="0">
              <a:solidFill>
                <a:schemeClr val="tx1"/>
              </a:solidFill>
            </a:endParaRPr>
          </a:p>
          <a:p>
            <a:pPr marL="265113" indent="0">
              <a:buFont typeface="Arial" charset="0"/>
              <a:buNone/>
            </a:pPr>
            <a:r>
              <a:rPr lang="ja-JP" altLang="en-US" sz="2000" b="1" dirty="0">
                <a:solidFill>
                  <a:schemeClr val="tx1"/>
                </a:solidFill>
              </a:rPr>
              <a:t>平日時間内、</a:t>
            </a:r>
            <a:r>
              <a:rPr lang="ja-JP" altLang="en-US" sz="2000" b="1" u="sng" dirty="0">
                <a:solidFill>
                  <a:schemeClr val="tx1"/>
                </a:solidFill>
              </a:rPr>
              <a:t>平日時間外、日・祝日等の全ての時間帯で</a:t>
            </a:r>
            <a:r>
              <a:rPr lang="ja-JP" altLang="en-US" sz="2000" b="1" dirty="0">
                <a:solidFill>
                  <a:schemeClr val="tx1"/>
                </a:solidFill>
              </a:rPr>
              <a:t>窓口が設置されている</a:t>
            </a:r>
            <a:r>
              <a:rPr lang="ja-JP" altLang="en-US" sz="2000" b="1" dirty="0" smtClean="0">
                <a:solidFill>
                  <a:schemeClr val="tx1"/>
                </a:solidFill>
              </a:rPr>
              <a:t>こと。</a:t>
            </a:r>
            <a:endParaRPr lang="en-US" altLang="ja-JP" sz="2000" b="1" dirty="0" smtClean="0">
              <a:solidFill>
                <a:schemeClr val="tx1"/>
              </a:solidFill>
            </a:endParaRPr>
          </a:p>
          <a:p>
            <a:pPr marL="0" indent="0">
              <a:buNone/>
            </a:pPr>
            <a:r>
              <a:rPr lang="ja-JP" altLang="en-US" sz="2000" b="1" dirty="0" smtClean="0">
                <a:solidFill>
                  <a:schemeClr val="tx1"/>
                </a:solidFill>
              </a:rPr>
              <a:t>■</a:t>
            </a:r>
            <a:r>
              <a:rPr lang="en-US" altLang="ja-JP" sz="2000" b="1" dirty="0" smtClean="0">
                <a:solidFill>
                  <a:schemeClr val="tx1"/>
                </a:solidFill>
              </a:rPr>
              <a:t>B-1</a:t>
            </a:r>
            <a:r>
              <a:rPr lang="ja-JP" altLang="en-US" sz="2000" b="1" dirty="0" smtClean="0">
                <a:solidFill>
                  <a:schemeClr val="tx1"/>
                </a:solidFill>
              </a:rPr>
              <a:t>　児童虐待に関する委員会の作成</a:t>
            </a:r>
            <a:endParaRPr lang="en-US" altLang="ja-JP" sz="2000" b="1" dirty="0" smtClean="0">
              <a:solidFill>
                <a:schemeClr val="tx1"/>
              </a:solidFill>
            </a:endParaRPr>
          </a:p>
          <a:p>
            <a:pPr marL="265113" indent="0">
              <a:buFont typeface="Arial" charset="0"/>
              <a:buNone/>
            </a:pPr>
            <a:r>
              <a:rPr lang="ja-JP" altLang="en-US" sz="2000" b="1" dirty="0">
                <a:solidFill>
                  <a:schemeClr val="tx1"/>
                </a:solidFill>
              </a:rPr>
              <a:t>設置要綱・委員名簿・体制組織図の３点が具体的かつ適切であると確認できる</a:t>
            </a:r>
            <a:r>
              <a:rPr lang="ja-JP" altLang="en-US" sz="2000" b="1" dirty="0" smtClean="0">
                <a:solidFill>
                  <a:schemeClr val="tx1"/>
                </a:solidFill>
              </a:rPr>
              <a:t>こと。</a:t>
            </a:r>
            <a:endParaRPr lang="en-US" altLang="ja-JP" sz="2000" b="1" dirty="0" smtClean="0">
              <a:solidFill>
                <a:schemeClr val="tx1"/>
              </a:solidFill>
            </a:endParaRPr>
          </a:p>
          <a:p>
            <a:pPr marL="0" indent="0">
              <a:buFont typeface="Arial" charset="0"/>
              <a:buNone/>
            </a:pPr>
            <a:r>
              <a:rPr lang="ja-JP" altLang="en-US" sz="2000" b="1" dirty="0" smtClean="0">
                <a:solidFill>
                  <a:schemeClr val="tx1"/>
                </a:solidFill>
              </a:rPr>
              <a:t>■</a:t>
            </a:r>
            <a:r>
              <a:rPr lang="en-US" altLang="ja-JP" sz="2000" b="1" dirty="0">
                <a:solidFill>
                  <a:schemeClr val="tx1"/>
                </a:solidFill>
              </a:rPr>
              <a:t>B-2</a:t>
            </a:r>
            <a:r>
              <a:rPr lang="ja-JP" altLang="en-US" sz="2000" b="1" dirty="0">
                <a:solidFill>
                  <a:schemeClr val="tx1"/>
                </a:solidFill>
              </a:rPr>
              <a:t>　児童虐待対応マニュアルの</a:t>
            </a:r>
            <a:r>
              <a:rPr lang="ja-JP" altLang="en-US" sz="2000" b="1" dirty="0" smtClean="0">
                <a:solidFill>
                  <a:schemeClr val="tx1"/>
                </a:solidFill>
              </a:rPr>
              <a:t>作成</a:t>
            </a:r>
            <a:endParaRPr lang="en-US" altLang="ja-JP" sz="2000" b="1" dirty="0" smtClean="0">
              <a:solidFill>
                <a:schemeClr val="tx1"/>
              </a:solidFill>
            </a:endParaRPr>
          </a:p>
          <a:p>
            <a:pPr marL="265113" indent="0">
              <a:buFont typeface="Arial" charset="0"/>
              <a:buNone/>
            </a:pPr>
            <a:r>
              <a:rPr lang="ja-JP" altLang="en-US" sz="2000" b="1" dirty="0" smtClean="0">
                <a:solidFill>
                  <a:schemeClr val="tx1"/>
                </a:solidFill>
              </a:rPr>
              <a:t>次の</a:t>
            </a:r>
            <a:r>
              <a:rPr lang="en-US" altLang="ja-JP" sz="2000" b="1" dirty="0" smtClean="0">
                <a:solidFill>
                  <a:schemeClr val="tx1"/>
                </a:solidFill>
              </a:rPr>
              <a:t>5</a:t>
            </a:r>
            <a:r>
              <a:rPr lang="ja-JP" altLang="en-US" sz="2000" b="1" dirty="0" smtClean="0">
                <a:solidFill>
                  <a:schemeClr val="tx1"/>
                </a:solidFill>
              </a:rPr>
              <a:t>点全てが</a:t>
            </a:r>
            <a:r>
              <a:rPr lang="ja-JP" altLang="en-US" sz="2000" b="1" dirty="0">
                <a:solidFill>
                  <a:schemeClr val="tx1"/>
                </a:solidFill>
              </a:rPr>
              <a:t>具体的かつ適切であると確認できること</a:t>
            </a:r>
          </a:p>
          <a:p>
            <a:pPr marL="1328738" indent="-342900">
              <a:buClrTx/>
              <a:buSzPct val="100000"/>
              <a:buFont typeface="Arial" panose="020B0604020202020204" pitchFamily="34" charset="0"/>
              <a:buChar char="•"/>
            </a:pPr>
            <a:r>
              <a:rPr lang="ja-JP" altLang="en-US" sz="2000" b="1" dirty="0" smtClean="0">
                <a:solidFill>
                  <a:schemeClr val="tx1"/>
                </a:solidFill>
              </a:rPr>
              <a:t>チェックリスト</a:t>
            </a:r>
            <a:r>
              <a:rPr lang="ja-JP" altLang="en-US" sz="2000" b="1" dirty="0">
                <a:solidFill>
                  <a:schemeClr val="tx1"/>
                </a:solidFill>
              </a:rPr>
              <a:t>もしくはアセスメントシート</a:t>
            </a:r>
            <a:r>
              <a:rPr lang="en-US" altLang="ja-JP" sz="2000" b="1" dirty="0">
                <a:solidFill>
                  <a:schemeClr val="tx1"/>
                </a:solidFill>
              </a:rPr>
              <a:t>※</a:t>
            </a:r>
          </a:p>
          <a:p>
            <a:pPr marL="1328738" indent="-342900">
              <a:buClrTx/>
              <a:buSzPct val="100000"/>
              <a:buFont typeface="Arial" panose="020B0604020202020204" pitchFamily="34" charset="0"/>
              <a:buChar char="•"/>
            </a:pPr>
            <a:r>
              <a:rPr lang="ja-JP" altLang="en-US" sz="2000" b="1" dirty="0">
                <a:solidFill>
                  <a:schemeClr val="tx1"/>
                </a:solidFill>
              </a:rPr>
              <a:t>児童相談所の連絡先一覧</a:t>
            </a:r>
          </a:p>
          <a:p>
            <a:pPr marL="1328738" indent="-342900">
              <a:buClrTx/>
              <a:buSzPct val="100000"/>
              <a:buFont typeface="Arial" panose="020B0604020202020204" pitchFamily="34" charset="0"/>
              <a:buChar char="•"/>
            </a:pPr>
            <a:r>
              <a:rPr lang="ja-JP" altLang="en-US" sz="2000" b="1">
                <a:solidFill>
                  <a:schemeClr val="tx1"/>
                </a:solidFill>
              </a:rPr>
              <a:t>平日</a:t>
            </a:r>
            <a:r>
              <a:rPr lang="ja-JP" altLang="en-US" sz="2000" b="1" smtClean="0">
                <a:solidFill>
                  <a:schemeClr val="tx1"/>
                </a:solidFill>
              </a:rPr>
              <a:t>時間内の</a:t>
            </a:r>
            <a:r>
              <a:rPr lang="ja-JP" altLang="en-US" sz="2000" b="1" dirty="0">
                <a:solidFill>
                  <a:schemeClr val="tx1"/>
                </a:solidFill>
              </a:rPr>
              <a:t>児童虐待対応のフローチャート</a:t>
            </a:r>
          </a:p>
          <a:p>
            <a:pPr marL="1328738" indent="-342900">
              <a:buClrTx/>
              <a:buSzPct val="100000"/>
              <a:buFont typeface="Arial" panose="020B0604020202020204" pitchFamily="34" charset="0"/>
              <a:buChar char="•"/>
            </a:pPr>
            <a:r>
              <a:rPr lang="ja-JP" altLang="en-US" sz="2000" b="1" dirty="0">
                <a:solidFill>
                  <a:schemeClr val="tx1"/>
                </a:solidFill>
              </a:rPr>
              <a:t>平日時間外の児童虐待対応のフローチャート</a:t>
            </a:r>
          </a:p>
          <a:p>
            <a:pPr marL="1328738" indent="-342900">
              <a:buClrTx/>
              <a:buSzPct val="100000"/>
              <a:buFont typeface="Arial" panose="020B0604020202020204" pitchFamily="34" charset="0"/>
              <a:buChar char="•"/>
            </a:pPr>
            <a:r>
              <a:rPr lang="ja-JP" altLang="en-US" sz="2000" b="1" dirty="0">
                <a:solidFill>
                  <a:schemeClr val="tx1"/>
                </a:solidFill>
              </a:rPr>
              <a:t>日・祝日等の児童虐待対応のフローチャート</a:t>
            </a:r>
          </a:p>
        </p:txBody>
      </p:sp>
      <p:sp>
        <p:nvSpPr>
          <p:cNvPr id="4" name="スライド番号プレースホルダー 3"/>
          <p:cNvSpPr>
            <a:spLocks noGrp="1"/>
          </p:cNvSpPr>
          <p:nvPr>
            <p:ph type="sldNum" sz="quarter" idx="12"/>
          </p:nvPr>
        </p:nvSpPr>
        <p:spPr/>
        <p:txBody>
          <a:bodyPr/>
          <a:lstStyle/>
          <a:p>
            <a:pPr>
              <a:defRPr/>
            </a:pPr>
            <a:fld id="{E9F48C66-5027-4CE1-9349-544D82464BC3}" type="slidenum">
              <a:rPr lang="ja-JP" altLang="en-US" smtClean="0"/>
              <a:pPr>
                <a:defRPr/>
              </a:pPr>
              <a:t>6</a:t>
            </a:fld>
            <a:endParaRPr lang="ja-JP" altLang="en-US"/>
          </a:p>
        </p:txBody>
      </p:sp>
      <p:sp>
        <p:nvSpPr>
          <p:cNvPr id="5" name="タイトル 1"/>
          <p:cNvSpPr>
            <a:spLocks noGrp="1"/>
          </p:cNvSpPr>
          <p:nvPr>
            <p:ph type="title"/>
          </p:nvPr>
        </p:nvSpPr>
        <p:spPr>
          <a:xfrm>
            <a:off x="59963" y="44624"/>
            <a:ext cx="8979533" cy="504056"/>
          </a:xfrm>
          <a:solidFill>
            <a:schemeClr val="accent6">
              <a:lumMod val="40000"/>
              <a:lumOff val="60000"/>
            </a:schemeClr>
          </a:solidFill>
          <a:ln>
            <a:solidFill>
              <a:schemeClr val="accent1"/>
            </a:solidFill>
          </a:ln>
        </p:spPr>
        <p:txBody>
          <a:bodyPr>
            <a:noAutofit/>
          </a:bodyPr>
          <a:lstStyle/>
          <a:p>
            <a:pPr marL="0" indent="0" algn="ctr">
              <a:buNone/>
              <a:defRPr/>
            </a:pPr>
            <a:r>
              <a:rPr lang="ja-JP" altLang="en-US" sz="2800" dirty="0" smtClean="0">
                <a:effectLst/>
              </a:rPr>
              <a:t>必要とされる内容</a:t>
            </a:r>
            <a:endParaRPr lang="ja-JP" altLang="en-US" sz="2800" b="1" dirty="0">
              <a:effectLst/>
            </a:endParaRPr>
          </a:p>
        </p:txBody>
      </p:sp>
      <p:sp>
        <p:nvSpPr>
          <p:cNvPr id="8" name="コンテンツ プレースホルダー 2"/>
          <p:cNvSpPr>
            <a:spLocks noGrp="1"/>
          </p:cNvSpPr>
          <p:nvPr>
            <p:ph idx="4294967295"/>
          </p:nvPr>
        </p:nvSpPr>
        <p:spPr>
          <a:xfrm>
            <a:off x="4067944" y="6172200"/>
            <a:ext cx="4819596" cy="413429"/>
          </a:xfrm>
          <a:prstGeom prst="rect">
            <a:avLst/>
          </a:prstGeom>
          <a:solidFill>
            <a:schemeClr val="bg1"/>
          </a:solidFill>
          <a:ln>
            <a:solidFill>
              <a:schemeClr val="accent1"/>
            </a:solidFill>
          </a:ln>
        </p:spPr>
        <p:txBody>
          <a:bodyPr>
            <a:normAutofit/>
          </a:bodyPr>
          <a:lstStyle/>
          <a:p>
            <a:pPr marL="0" indent="0">
              <a:buFont typeface="Arial" charset="0"/>
              <a:buNone/>
            </a:pPr>
            <a:r>
              <a:rPr lang="ja-JP" altLang="en-US" sz="1800" dirty="0">
                <a:solidFill>
                  <a:schemeClr val="tx1"/>
                </a:solidFill>
              </a:rPr>
              <a:t>救急告⽰医療機関認定</a:t>
            </a:r>
            <a:r>
              <a:rPr lang="ja-JP" altLang="en-US" sz="1800" dirty="0" smtClean="0">
                <a:solidFill>
                  <a:schemeClr val="tx1"/>
                </a:solidFill>
              </a:rPr>
              <a:t>マニュアルより抜粋</a:t>
            </a:r>
            <a:endParaRPr lang="en-US" altLang="ja-JP" sz="1800" dirty="0" smtClean="0">
              <a:solidFill>
                <a:schemeClr val="tx1"/>
              </a:solidFill>
            </a:endParaRPr>
          </a:p>
        </p:txBody>
      </p:sp>
    </p:spTree>
    <p:extLst>
      <p:ext uri="{BB962C8B-B14F-4D97-AF65-F5344CB8AC3E}">
        <p14:creationId xmlns:p14="http://schemas.microsoft.com/office/powerpoint/2010/main" val="2720519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コンテンツ プレースホルダー 2"/>
          <p:cNvSpPr>
            <a:spLocks noGrp="1"/>
          </p:cNvSpPr>
          <p:nvPr>
            <p:ph idx="4294967295"/>
          </p:nvPr>
        </p:nvSpPr>
        <p:spPr>
          <a:xfrm>
            <a:off x="0" y="764704"/>
            <a:ext cx="9144000" cy="5805487"/>
          </a:xfrm>
          <a:prstGeom prst="rect">
            <a:avLst/>
          </a:prstGeom>
        </p:spPr>
        <p:txBody>
          <a:bodyPr/>
          <a:lstStyle/>
          <a:p>
            <a:pPr marL="0" indent="0">
              <a:buFont typeface="Arial" charset="0"/>
              <a:buNone/>
            </a:pPr>
            <a:r>
              <a:rPr lang="ja-JP" altLang="en-US" sz="2400" dirty="0" smtClean="0"/>
              <a:t>重点課題②：妊娠期からの児童虐待防止対策</a:t>
            </a:r>
            <a:endParaRPr lang="en-US" altLang="ja-JP" sz="2400" dirty="0" smtClean="0"/>
          </a:p>
          <a:p>
            <a:pPr marL="0" indent="0">
              <a:buFont typeface="Arial" charset="0"/>
              <a:buNone/>
            </a:pPr>
            <a:r>
              <a:rPr lang="ja-JP" altLang="en-US" sz="2400" dirty="0" smtClean="0"/>
              <a:t>　指標名：</a:t>
            </a:r>
            <a:r>
              <a:rPr lang="ja-JP" altLang="en-US" sz="2400" b="1" u="sng" dirty="0" smtClean="0">
                <a:solidFill>
                  <a:srgbClr val="FF0000"/>
                </a:solidFill>
              </a:rPr>
              <a:t>児童虐待に対応する体制</a:t>
            </a:r>
            <a:r>
              <a:rPr lang="ja-JP" altLang="en-US" sz="2400" dirty="0" smtClean="0"/>
              <a:t>を整えている</a:t>
            </a:r>
            <a:endParaRPr lang="en-US" altLang="ja-JP" sz="2400" dirty="0" smtClean="0"/>
          </a:p>
          <a:p>
            <a:pPr marL="0" indent="0">
              <a:buFont typeface="Arial" charset="0"/>
              <a:buNone/>
            </a:pPr>
            <a:r>
              <a:rPr lang="ja-JP" altLang="en-US" sz="2400" dirty="0" smtClean="0"/>
              <a:t>　　　　　　医療機関の数</a:t>
            </a:r>
            <a:endParaRPr lang="en-US" altLang="ja-JP" sz="2400" dirty="0" smtClean="0"/>
          </a:p>
          <a:p>
            <a:pPr marL="0" indent="0">
              <a:buFont typeface="Arial" charset="0"/>
              <a:buNone/>
            </a:pPr>
            <a:r>
              <a:rPr lang="ja-JP" altLang="en-US" sz="2400" dirty="0" smtClean="0"/>
              <a:t>　調　査</a:t>
            </a:r>
            <a:r>
              <a:rPr lang="ja-JP" altLang="en-US" sz="2400" dirty="0"/>
              <a:t>：</a:t>
            </a:r>
            <a:r>
              <a:rPr lang="ja-JP" altLang="en-US" sz="2400" dirty="0" smtClean="0"/>
              <a:t>二次救急医療機関</a:t>
            </a:r>
            <a:r>
              <a:rPr lang="ja-JP" altLang="en-US" sz="2400" dirty="0"/>
              <a:t>と三次救急</a:t>
            </a:r>
            <a:r>
              <a:rPr lang="ja-JP" altLang="en-US" sz="2400" dirty="0" smtClean="0"/>
              <a:t>医療機関のうち、</a:t>
            </a:r>
            <a:endParaRPr lang="en-US" altLang="ja-JP" sz="2400" dirty="0" smtClean="0"/>
          </a:p>
          <a:p>
            <a:pPr marL="0" indent="0">
              <a:buFont typeface="Arial" charset="0"/>
              <a:buNone/>
            </a:pPr>
            <a:r>
              <a:rPr lang="ja-JP" altLang="en-US" sz="2400" dirty="0" smtClean="0"/>
              <a:t>　　　　　次の①と②の両方を満たす医療機関の数（か所数）</a:t>
            </a:r>
            <a:endParaRPr lang="en-US" altLang="ja-JP" sz="2400" dirty="0" smtClean="0"/>
          </a:p>
          <a:p>
            <a:pPr marL="0" indent="0">
              <a:buFont typeface="Arial" charset="0"/>
              <a:buNone/>
            </a:pPr>
            <a:r>
              <a:rPr lang="ja-JP" altLang="en-US" sz="2400" dirty="0" smtClean="0"/>
              <a:t>　　</a:t>
            </a:r>
            <a:r>
              <a:rPr lang="ja-JP" altLang="en-US" sz="2400" dirty="0" smtClean="0">
                <a:solidFill>
                  <a:srgbClr val="FF0000"/>
                </a:solidFill>
              </a:rPr>
              <a:t>①外部機関との連携窓口を明確にしている。</a:t>
            </a:r>
            <a:endParaRPr lang="en-US" altLang="ja-JP" sz="2400" dirty="0" smtClean="0">
              <a:solidFill>
                <a:srgbClr val="FF0000"/>
              </a:solidFill>
            </a:endParaRPr>
          </a:p>
          <a:p>
            <a:pPr marL="0" indent="0">
              <a:buFont typeface="Arial" charset="0"/>
              <a:buNone/>
            </a:pPr>
            <a:r>
              <a:rPr lang="ja-JP" altLang="en-US" sz="2400" dirty="0" smtClean="0"/>
              <a:t>　　</a:t>
            </a:r>
            <a:r>
              <a:rPr lang="ja-JP" altLang="en-US" sz="2400" dirty="0" smtClean="0">
                <a:solidFill>
                  <a:srgbClr val="FF0000"/>
                </a:solidFill>
              </a:rPr>
              <a:t>②児童虐待に関する委員会、または児童虐待マニュアル</a:t>
            </a:r>
            <a:endParaRPr lang="en-US" altLang="ja-JP" sz="2400" dirty="0" smtClean="0">
              <a:solidFill>
                <a:srgbClr val="FF0000"/>
              </a:solidFill>
            </a:endParaRPr>
          </a:p>
          <a:p>
            <a:pPr marL="0" indent="0">
              <a:buFont typeface="Arial" charset="0"/>
              <a:buNone/>
            </a:pPr>
            <a:r>
              <a:rPr lang="ja-JP" altLang="en-US" sz="2400" dirty="0" smtClean="0">
                <a:solidFill>
                  <a:srgbClr val="FF0000"/>
                </a:solidFill>
              </a:rPr>
              <a:t>　　　　または職員対象の児童虐待に関する研修</a:t>
            </a:r>
            <a:r>
              <a:rPr lang="ja-JP" altLang="en-US" sz="2800" dirty="0" smtClean="0">
                <a:solidFill>
                  <a:srgbClr val="FF0000"/>
                </a:solidFill>
              </a:rPr>
              <a:t>がある。</a:t>
            </a:r>
          </a:p>
        </p:txBody>
      </p:sp>
      <p:sp>
        <p:nvSpPr>
          <p:cNvPr id="4" name="スライド番号プレースホルダー 3"/>
          <p:cNvSpPr>
            <a:spLocks noGrp="1"/>
          </p:cNvSpPr>
          <p:nvPr>
            <p:ph type="sldNum" sz="quarter" idx="12"/>
          </p:nvPr>
        </p:nvSpPr>
        <p:spPr/>
        <p:txBody>
          <a:bodyPr/>
          <a:lstStyle/>
          <a:p>
            <a:pPr>
              <a:defRPr/>
            </a:pPr>
            <a:fld id="{245A5112-4CBF-43F9-9490-0599F4765AF1}" type="slidenum">
              <a:rPr lang="ja-JP" altLang="en-US" smtClean="0"/>
              <a:pPr>
                <a:defRPr/>
              </a:pPr>
              <a:t>7</a:t>
            </a:fld>
            <a:endParaRPr lang="ja-JP" altLang="en-US"/>
          </a:p>
        </p:txBody>
      </p:sp>
      <p:sp>
        <p:nvSpPr>
          <p:cNvPr id="6" name="タイトル 1"/>
          <p:cNvSpPr>
            <a:spLocks noGrp="1"/>
          </p:cNvSpPr>
          <p:nvPr>
            <p:ph type="title"/>
          </p:nvPr>
        </p:nvSpPr>
        <p:spPr>
          <a:xfrm>
            <a:off x="33338" y="117003"/>
            <a:ext cx="8785225" cy="503907"/>
          </a:xfrm>
          <a:solidFill>
            <a:schemeClr val="accent6">
              <a:lumMod val="40000"/>
              <a:lumOff val="60000"/>
            </a:schemeClr>
          </a:solidFill>
          <a:ln>
            <a:solidFill>
              <a:schemeClr val="accent1"/>
            </a:solidFill>
          </a:ln>
        </p:spPr>
        <p:txBody>
          <a:bodyPr>
            <a:noAutofit/>
          </a:bodyPr>
          <a:lstStyle/>
          <a:p>
            <a:pPr marL="0" indent="0" algn="ctr">
              <a:buNone/>
              <a:defRPr/>
            </a:pPr>
            <a:r>
              <a:rPr lang="ja-JP" altLang="en-US" sz="2800" b="1" dirty="0" smtClean="0">
                <a:effectLst/>
              </a:rPr>
              <a:t>健やか親子</a:t>
            </a:r>
            <a:r>
              <a:rPr lang="en-US" altLang="ja-JP" sz="2800" b="1" dirty="0" smtClean="0">
                <a:effectLst/>
              </a:rPr>
              <a:t>21</a:t>
            </a:r>
            <a:r>
              <a:rPr lang="ja-JP" altLang="en-US" sz="2800" b="1" dirty="0" smtClean="0">
                <a:effectLst/>
              </a:rPr>
              <a:t>（第</a:t>
            </a:r>
            <a:r>
              <a:rPr lang="en-US" altLang="ja-JP" sz="2800" b="1" dirty="0" smtClean="0">
                <a:effectLst/>
              </a:rPr>
              <a:t>2</a:t>
            </a:r>
            <a:r>
              <a:rPr lang="ja-JP" altLang="en-US" sz="2800" b="1" dirty="0" smtClean="0">
                <a:effectLst/>
              </a:rPr>
              <a:t>次）評価指標</a:t>
            </a:r>
            <a:endParaRPr lang="ja-JP" altLang="en-US" sz="2800" b="1" dirty="0">
              <a:effectLst/>
            </a:endParaRPr>
          </a:p>
        </p:txBody>
      </p:sp>
      <p:graphicFrame>
        <p:nvGraphicFramePr>
          <p:cNvPr id="7" name="表 6"/>
          <p:cNvGraphicFramePr>
            <a:graphicFrameLocks noGrp="1"/>
          </p:cNvGraphicFramePr>
          <p:nvPr>
            <p:extLst>
              <p:ext uri="{D42A27DB-BD31-4B8C-83A1-F6EECF244321}">
                <p14:modId xmlns:p14="http://schemas.microsoft.com/office/powerpoint/2010/main" val="532609677"/>
              </p:ext>
            </p:extLst>
          </p:nvPr>
        </p:nvGraphicFramePr>
        <p:xfrm>
          <a:off x="142081" y="4869160"/>
          <a:ext cx="8859837" cy="1646238"/>
        </p:xfrm>
        <a:graphic>
          <a:graphicData uri="http://schemas.openxmlformats.org/drawingml/2006/table">
            <a:tbl>
              <a:tblPr firstRow="1" bandRow="1">
                <a:tableStyleId>{5C22544A-7EE6-4342-B048-85BDC9FD1C3A}</a:tableStyleId>
              </a:tblPr>
              <a:tblGrid>
                <a:gridCol w="2953279">
                  <a:extLst>
                    <a:ext uri="{9D8B030D-6E8A-4147-A177-3AD203B41FA5}">
                      <a16:colId xmlns="" xmlns:a16="http://schemas.microsoft.com/office/drawing/2014/main" val="20000"/>
                    </a:ext>
                  </a:extLst>
                </a:gridCol>
                <a:gridCol w="2953279">
                  <a:extLst>
                    <a:ext uri="{9D8B030D-6E8A-4147-A177-3AD203B41FA5}">
                      <a16:colId xmlns="" xmlns:a16="http://schemas.microsoft.com/office/drawing/2014/main" val="20001"/>
                    </a:ext>
                  </a:extLst>
                </a:gridCol>
                <a:gridCol w="2953279">
                  <a:extLst>
                    <a:ext uri="{9D8B030D-6E8A-4147-A177-3AD203B41FA5}">
                      <a16:colId xmlns="" xmlns:a16="http://schemas.microsoft.com/office/drawing/2014/main" val="20002"/>
                    </a:ext>
                  </a:extLst>
                </a:gridCol>
              </a:tblGrid>
              <a:tr h="823119">
                <a:tc>
                  <a:txBody>
                    <a:bodyPr/>
                    <a:lstStyle/>
                    <a:p>
                      <a:pPr algn="ctr"/>
                      <a:r>
                        <a:rPr kumimoji="1" lang="ja-JP" altLang="en-US" sz="2400" dirty="0" smtClean="0"/>
                        <a:t>ベースライン</a:t>
                      </a:r>
                      <a:endParaRPr kumimoji="1" lang="ja-JP" altLang="en-US" sz="2400" dirty="0"/>
                    </a:p>
                  </a:txBody>
                  <a:tcPr marL="91434" marR="91434" marT="45729" marB="45729" anchor="ctr"/>
                </a:tc>
                <a:tc>
                  <a:txBody>
                    <a:bodyPr/>
                    <a:lstStyle/>
                    <a:p>
                      <a:pPr algn="ctr"/>
                      <a:r>
                        <a:rPr kumimoji="1" lang="ja-JP" altLang="en-US" sz="2400" dirty="0" smtClean="0"/>
                        <a:t>中間評価（</a:t>
                      </a:r>
                      <a:r>
                        <a:rPr kumimoji="1" lang="en-US" altLang="ja-JP" sz="2400" dirty="0" smtClean="0"/>
                        <a:t>5</a:t>
                      </a:r>
                      <a:r>
                        <a:rPr kumimoji="1" lang="ja-JP" altLang="en-US" sz="2400" dirty="0" smtClean="0"/>
                        <a:t>年後）</a:t>
                      </a:r>
                      <a:endParaRPr kumimoji="1" lang="en-US" altLang="ja-JP" sz="2400" dirty="0" smtClean="0"/>
                    </a:p>
                    <a:p>
                      <a:pPr algn="ctr"/>
                      <a:r>
                        <a:rPr kumimoji="1" lang="ja-JP" altLang="en-US" sz="2400" dirty="0" smtClean="0"/>
                        <a:t>目　標</a:t>
                      </a:r>
                      <a:endParaRPr kumimoji="1" lang="ja-JP" altLang="en-US" sz="2400" dirty="0"/>
                    </a:p>
                  </a:txBody>
                  <a:tcPr marL="91434" marR="91434" marT="45729" marB="45729"/>
                </a:tc>
                <a:tc>
                  <a:txBody>
                    <a:bodyPr/>
                    <a:lstStyle/>
                    <a:p>
                      <a:pPr algn="ctr"/>
                      <a:r>
                        <a:rPr kumimoji="1" lang="ja-JP" altLang="en-US" sz="2400" dirty="0" smtClean="0"/>
                        <a:t>最終評価（</a:t>
                      </a:r>
                      <a:r>
                        <a:rPr kumimoji="1" lang="en-US" altLang="ja-JP" sz="2400" dirty="0" smtClean="0"/>
                        <a:t>10</a:t>
                      </a:r>
                      <a:r>
                        <a:rPr kumimoji="1" lang="ja-JP" altLang="en-US" sz="2400" dirty="0" smtClean="0"/>
                        <a:t>年後）目　標</a:t>
                      </a:r>
                      <a:endParaRPr kumimoji="1" lang="ja-JP" altLang="en-US" sz="2400" dirty="0"/>
                    </a:p>
                  </a:txBody>
                  <a:tcPr marL="36000" marR="36000" marT="45729" marB="45729"/>
                </a:tc>
                <a:extLst>
                  <a:ext uri="{0D108BD9-81ED-4DB2-BD59-A6C34878D82A}">
                    <a16:rowId xmlns="" xmlns:a16="http://schemas.microsoft.com/office/drawing/2014/main" val="10000"/>
                  </a:ext>
                </a:extLst>
              </a:tr>
              <a:tr h="823119">
                <a:tc>
                  <a:txBody>
                    <a:bodyPr/>
                    <a:lstStyle/>
                    <a:p>
                      <a:pPr algn="ctr"/>
                      <a:r>
                        <a:rPr kumimoji="1" lang="en-US" altLang="ja-JP" sz="2400" dirty="0" smtClean="0"/>
                        <a:t>1,034</a:t>
                      </a:r>
                      <a:r>
                        <a:rPr kumimoji="1" lang="ja-JP" altLang="en-US" sz="2400" dirty="0" smtClean="0"/>
                        <a:t>か所</a:t>
                      </a:r>
                      <a:endParaRPr kumimoji="1" lang="en-US" altLang="ja-JP" sz="2400" dirty="0" smtClean="0"/>
                    </a:p>
                    <a:p>
                      <a:r>
                        <a:rPr kumimoji="1" lang="ja-JP" altLang="en-US" sz="2000" dirty="0" smtClean="0"/>
                        <a:t>（</a:t>
                      </a:r>
                      <a:r>
                        <a:rPr kumimoji="1" lang="en-US" altLang="ja-JP" sz="2000" dirty="0" smtClean="0"/>
                        <a:t>H28</a:t>
                      </a:r>
                      <a:r>
                        <a:rPr kumimoji="1" lang="ja-JP" altLang="en-US" sz="2000" dirty="0" smtClean="0"/>
                        <a:t>年</a:t>
                      </a:r>
                      <a:r>
                        <a:rPr kumimoji="1" lang="en-US" altLang="ja-JP" sz="2000" dirty="0" smtClean="0"/>
                        <a:t>4</a:t>
                      </a:r>
                      <a:r>
                        <a:rPr kumimoji="1" lang="ja-JP" altLang="en-US" sz="2000" dirty="0" smtClean="0"/>
                        <a:t>月</a:t>
                      </a:r>
                      <a:r>
                        <a:rPr kumimoji="1" lang="en-US" altLang="ja-JP" sz="2000" dirty="0" smtClean="0"/>
                        <a:t>1</a:t>
                      </a:r>
                      <a:r>
                        <a:rPr kumimoji="1" lang="ja-JP" altLang="en-US" sz="2000" dirty="0" smtClean="0"/>
                        <a:t>日時点）</a:t>
                      </a:r>
                      <a:endParaRPr kumimoji="1" lang="ja-JP" altLang="en-US" sz="2000" dirty="0"/>
                    </a:p>
                  </a:txBody>
                  <a:tcPr marL="91434" marR="91434" marT="45729" marB="45729"/>
                </a:tc>
                <a:tc>
                  <a:txBody>
                    <a:bodyPr/>
                    <a:lstStyle/>
                    <a:p>
                      <a:r>
                        <a:rPr kumimoji="1" lang="ja-JP" altLang="en-US" sz="2400" dirty="0" smtClean="0"/>
                        <a:t>三次と二次救急医療機関の</a:t>
                      </a:r>
                      <a:r>
                        <a:rPr kumimoji="1" lang="en-US" altLang="ja-JP" sz="2400" dirty="0" smtClean="0"/>
                        <a:t>50</a:t>
                      </a:r>
                      <a:r>
                        <a:rPr kumimoji="1" lang="ja-JP" altLang="en-US" sz="2400" dirty="0" smtClean="0"/>
                        <a:t>％</a:t>
                      </a:r>
                      <a:endParaRPr kumimoji="1" lang="ja-JP" altLang="en-US" sz="2400" dirty="0"/>
                    </a:p>
                  </a:txBody>
                  <a:tcPr marL="91434" marR="91434" marT="45729" marB="45729"/>
                </a:tc>
                <a:tc>
                  <a:txBody>
                    <a:bodyPr/>
                    <a:lstStyle/>
                    <a:p>
                      <a:r>
                        <a:rPr kumimoji="1" lang="ja-JP" altLang="en-US" sz="2400" dirty="0" smtClean="0"/>
                        <a:t>全ての三次と二次</a:t>
                      </a:r>
                      <a:endParaRPr kumimoji="1" lang="en-US" altLang="ja-JP" sz="2400" dirty="0" smtClean="0"/>
                    </a:p>
                    <a:p>
                      <a:r>
                        <a:rPr kumimoji="1" lang="ja-JP" altLang="en-US" sz="2400" dirty="0" smtClean="0"/>
                        <a:t>救急医療機関数</a:t>
                      </a:r>
                      <a:endParaRPr kumimoji="1" lang="ja-JP" altLang="en-US" sz="2400" dirty="0"/>
                    </a:p>
                  </a:txBody>
                  <a:tcPr marL="91434" marR="91434" marT="45729" marB="45729"/>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66482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sz="quarter" idx="13"/>
          </p:nvPr>
        </p:nvSpPr>
        <p:spPr>
          <a:xfrm>
            <a:off x="1143000" y="691462"/>
            <a:ext cx="6400800" cy="3514778"/>
          </a:xfrm>
        </p:spPr>
        <p:txBody>
          <a:bodyPr/>
          <a:lstStyle/>
          <a:p>
            <a:endParaRPr kumimoji="1" lang="ja-JP" altLang="en-US" dirty="0"/>
          </a:p>
        </p:txBody>
      </p:sp>
      <p:pic>
        <p:nvPicPr>
          <p:cNvPr id="5" name="コンテンツ プレースホルダ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621525"/>
            <a:ext cx="8200556" cy="5554215"/>
          </a:xfrm>
          <a:prstGeom prst="rect">
            <a:avLst/>
          </a:prstGeom>
        </p:spPr>
      </p:pic>
      <p:sp>
        <p:nvSpPr>
          <p:cNvPr id="6" name="正方形/長方形 5"/>
          <p:cNvSpPr/>
          <p:nvPr/>
        </p:nvSpPr>
        <p:spPr>
          <a:xfrm>
            <a:off x="287524" y="116632"/>
            <a:ext cx="8568952" cy="514797"/>
          </a:xfrm>
          <a:prstGeom prst="rect">
            <a:avLst/>
          </a:prstGeom>
          <a:solidFill>
            <a:schemeClr val="accent6">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p>
            <a:pPr defTabSz="844083">
              <a:tabLst>
                <a:tab pos="2983598" algn="l"/>
              </a:tabLst>
            </a:pPr>
            <a:r>
              <a:rPr lang="ja-JP" altLang="en-US" sz="2800" b="1" spc="369" dirty="0">
                <a:solidFill>
                  <a:schemeClr val="tx1"/>
                </a:solidFill>
                <a:latin typeface="HGPｺﾞｼｯｸM" panose="020B0600000000000000" pitchFamily="50" charset="-128"/>
                <a:ea typeface="HGPｺﾞｼｯｸM" panose="020B0600000000000000" pitchFamily="50" charset="-128"/>
              </a:rPr>
              <a:t>　「健やか親子</a:t>
            </a:r>
            <a:r>
              <a:rPr lang="en-US" altLang="ja-JP" sz="2800" b="1" spc="369" dirty="0">
                <a:solidFill>
                  <a:schemeClr val="tx1"/>
                </a:solidFill>
                <a:latin typeface="HGPｺﾞｼｯｸM" panose="020B0600000000000000" pitchFamily="50" charset="-128"/>
                <a:ea typeface="HGPｺﾞｼｯｸM" panose="020B0600000000000000" pitchFamily="50" charset="-128"/>
              </a:rPr>
              <a:t>21</a:t>
            </a:r>
            <a:r>
              <a:rPr lang="ja-JP" altLang="en-US" sz="2800" b="1" spc="369" dirty="0">
                <a:solidFill>
                  <a:schemeClr val="tx1"/>
                </a:solidFill>
                <a:latin typeface="HGPｺﾞｼｯｸM" panose="020B0600000000000000" pitchFamily="50" charset="-128"/>
                <a:ea typeface="HGPｺﾞｼｯｸM" panose="020B0600000000000000" pitchFamily="50" charset="-128"/>
              </a:rPr>
              <a:t>」（第</a:t>
            </a:r>
            <a:r>
              <a:rPr lang="en-US" altLang="ja-JP" sz="2800" b="1" spc="369" dirty="0">
                <a:solidFill>
                  <a:schemeClr val="tx1"/>
                </a:solidFill>
                <a:latin typeface="HGPｺﾞｼｯｸM" panose="020B0600000000000000" pitchFamily="50" charset="-128"/>
                <a:ea typeface="HGPｺﾞｼｯｸM" panose="020B0600000000000000" pitchFamily="50" charset="-128"/>
              </a:rPr>
              <a:t>2</a:t>
            </a:r>
            <a:r>
              <a:rPr lang="ja-JP" altLang="en-US" sz="2800" b="1" spc="369" dirty="0">
                <a:solidFill>
                  <a:schemeClr val="tx1"/>
                </a:solidFill>
                <a:latin typeface="HGPｺﾞｼｯｸM" panose="020B0600000000000000" pitchFamily="50" charset="-128"/>
                <a:ea typeface="HGPｺﾞｼｯｸM" panose="020B0600000000000000" pitchFamily="50" charset="-128"/>
              </a:rPr>
              <a:t>次</a:t>
            </a:r>
            <a:r>
              <a:rPr lang="ja-JP" altLang="en-US" sz="2800" b="1" spc="369" dirty="0" smtClean="0">
                <a:solidFill>
                  <a:schemeClr val="tx1"/>
                </a:solidFill>
                <a:latin typeface="HGPｺﾞｼｯｸM" panose="020B0600000000000000" pitchFamily="50" charset="-128"/>
                <a:ea typeface="HGPｺﾞｼｯｸM" panose="020B0600000000000000" pitchFamily="50" charset="-128"/>
              </a:rPr>
              <a:t>）とは</a:t>
            </a:r>
            <a:endParaRPr lang="ja-JP" altLang="en-US" sz="2800" b="1" u="sng" spc="369" dirty="0">
              <a:solidFill>
                <a:schemeClr val="tx1"/>
              </a:solidFill>
              <a:latin typeface="HGPｺﾞｼｯｸM" panose="020B0600000000000000" pitchFamily="50" charset="-128"/>
              <a:ea typeface="HGPｺﾞｼｯｸM" panose="020B0600000000000000" pitchFamily="50" charset="-128"/>
            </a:endParaRPr>
          </a:p>
        </p:txBody>
      </p:sp>
      <p:sp>
        <p:nvSpPr>
          <p:cNvPr id="7" name="テキスト ボックス 6"/>
          <p:cNvSpPr txBox="1"/>
          <p:nvPr/>
        </p:nvSpPr>
        <p:spPr>
          <a:xfrm>
            <a:off x="3577536" y="5850834"/>
            <a:ext cx="5643102" cy="276999"/>
          </a:xfrm>
          <a:prstGeom prst="rect">
            <a:avLst/>
          </a:prstGeom>
          <a:noFill/>
        </p:spPr>
        <p:txBody>
          <a:bodyPr wrap="square" rtlCol="0">
            <a:spAutoFit/>
          </a:bodyPr>
          <a:lstStyle/>
          <a:p>
            <a:pPr algn="r" defTabSz="844083"/>
            <a:r>
              <a:rPr lang="ja-JP" altLang="en-US" sz="1200" dirty="0">
                <a:solidFill>
                  <a:prstClr val="black"/>
                </a:solidFill>
                <a:latin typeface="HGPｺﾞｼｯｸM" panose="020B0600000000000000" pitchFamily="50" charset="-128"/>
                <a:ea typeface="HGPｺﾞｼｯｸM" panose="020B0600000000000000" pitchFamily="50" charset="-128"/>
              </a:rPr>
              <a:t>出典：「健やか親子</a:t>
            </a:r>
            <a:r>
              <a:rPr lang="en-US" altLang="ja-JP" sz="1200" dirty="0">
                <a:solidFill>
                  <a:prstClr val="black"/>
                </a:solidFill>
                <a:latin typeface="HGPｺﾞｼｯｸM" panose="020B0600000000000000" pitchFamily="50" charset="-128"/>
                <a:ea typeface="HGPｺﾞｼｯｸM" panose="020B0600000000000000" pitchFamily="50" charset="-128"/>
              </a:rPr>
              <a:t>21</a:t>
            </a:r>
            <a:r>
              <a:rPr lang="ja-JP" altLang="en-US" sz="1200" dirty="0">
                <a:solidFill>
                  <a:prstClr val="black"/>
                </a:solidFill>
                <a:latin typeface="HGPｺﾞｼｯｸM" panose="020B0600000000000000" pitchFamily="50" charset="-128"/>
                <a:ea typeface="HGPｺﾞｼｯｸM" panose="020B0600000000000000" pitchFamily="50" charset="-128"/>
              </a:rPr>
              <a:t>（第</a:t>
            </a:r>
            <a:r>
              <a:rPr lang="en-US" altLang="ja-JP" sz="1200" dirty="0">
                <a:solidFill>
                  <a:prstClr val="black"/>
                </a:solidFill>
                <a:latin typeface="HGPｺﾞｼｯｸM" panose="020B0600000000000000" pitchFamily="50" charset="-128"/>
                <a:ea typeface="HGPｺﾞｼｯｸM" panose="020B0600000000000000" pitchFamily="50" charset="-128"/>
              </a:rPr>
              <a:t>2</a:t>
            </a:r>
            <a:r>
              <a:rPr lang="ja-JP" altLang="en-US" sz="1200" dirty="0">
                <a:solidFill>
                  <a:prstClr val="black"/>
                </a:solidFill>
                <a:latin typeface="HGPｺﾞｼｯｸM" panose="020B0600000000000000" pitchFamily="50" charset="-128"/>
                <a:ea typeface="HGPｺﾞｼｯｸM" panose="020B0600000000000000" pitchFamily="50" charset="-128"/>
              </a:rPr>
              <a:t>次）」について　検討会報告書　（一部追記）</a:t>
            </a:r>
          </a:p>
        </p:txBody>
      </p:sp>
      <p:sp>
        <p:nvSpPr>
          <p:cNvPr id="8" name="テキスト ボックス 7"/>
          <p:cNvSpPr txBox="1"/>
          <p:nvPr/>
        </p:nvSpPr>
        <p:spPr>
          <a:xfrm>
            <a:off x="5552817" y="1281513"/>
            <a:ext cx="3393964" cy="923330"/>
          </a:xfrm>
          <a:prstGeom prst="rect">
            <a:avLst/>
          </a:prstGeom>
          <a:noFill/>
        </p:spPr>
        <p:txBody>
          <a:bodyPr wrap="square" rtlCol="0">
            <a:spAutoFit/>
          </a:bodyPr>
          <a:lstStyle/>
          <a:p>
            <a:pPr defTabSz="844083"/>
            <a:r>
              <a:rPr lang="ja-JP" altLang="en-US" dirty="0">
                <a:solidFill>
                  <a:prstClr val="black"/>
                </a:solidFill>
                <a:latin typeface="HGPｺﾞｼｯｸM" panose="020B0600000000000000" pitchFamily="50" charset="-128"/>
                <a:ea typeface="HGPｺﾞｼｯｸM" panose="020B0600000000000000" pitchFamily="50" charset="-128"/>
              </a:rPr>
              <a:t>平成 </a:t>
            </a:r>
            <a:r>
              <a:rPr lang="en-US" altLang="ja-JP" dirty="0">
                <a:solidFill>
                  <a:prstClr val="black"/>
                </a:solidFill>
                <a:latin typeface="HGPｺﾞｼｯｸM" panose="020B0600000000000000" pitchFamily="50" charset="-128"/>
                <a:ea typeface="HGPｺﾞｼｯｸM" panose="020B0600000000000000" pitchFamily="50" charset="-128"/>
              </a:rPr>
              <a:t>27 </a:t>
            </a:r>
            <a:r>
              <a:rPr lang="ja-JP" altLang="en-US" dirty="0">
                <a:solidFill>
                  <a:prstClr val="black"/>
                </a:solidFill>
                <a:latin typeface="HGPｺﾞｼｯｸM" panose="020B0600000000000000" pitchFamily="50" charset="-128"/>
                <a:ea typeface="HGPｺﾞｼｯｸM" panose="020B0600000000000000" pitchFamily="50" charset="-128"/>
              </a:rPr>
              <a:t>年度からは、現状の課題を踏まえ、新たな計画（～平成 </a:t>
            </a:r>
            <a:r>
              <a:rPr lang="en-US" altLang="ja-JP" dirty="0">
                <a:solidFill>
                  <a:prstClr val="black"/>
                </a:solidFill>
                <a:latin typeface="HGPｺﾞｼｯｸM" panose="020B0600000000000000" pitchFamily="50" charset="-128"/>
                <a:ea typeface="HGPｺﾞｼｯｸM" panose="020B0600000000000000" pitchFamily="50" charset="-128"/>
              </a:rPr>
              <a:t>36 </a:t>
            </a:r>
            <a:r>
              <a:rPr lang="ja-JP" altLang="en-US" dirty="0">
                <a:solidFill>
                  <a:prstClr val="black"/>
                </a:solidFill>
                <a:latin typeface="HGPｺﾞｼｯｸM" panose="020B0600000000000000" pitchFamily="50" charset="-128"/>
                <a:ea typeface="HGPｺﾞｼｯｸM" panose="020B0600000000000000" pitchFamily="50" charset="-128"/>
              </a:rPr>
              <a:t>年度）が始まっている。</a:t>
            </a:r>
            <a:endParaRPr lang="en-US" altLang="ja-JP" dirty="0">
              <a:solidFill>
                <a:prstClr val="black"/>
              </a:solidFill>
              <a:latin typeface="HGPｺﾞｼｯｸM" panose="020B0600000000000000" pitchFamily="50" charset="-128"/>
              <a:ea typeface="HGPｺﾞｼｯｸM" panose="020B0600000000000000" pitchFamily="50" charset="-128"/>
            </a:endParaRPr>
          </a:p>
        </p:txBody>
      </p:sp>
      <p:sp>
        <p:nvSpPr>
          <p:cNvPr id="9" name="テキスト ボックス 8"/>
          <p:cNvSpPr txBox="1"/>
          <p:nvPr/>
        </p:nvSpPr>
        <p:spPr>
          <a:xfrm>
            <a:off x="216686" y="1245234"/>
            <a:ext cx="3744416" cy="1200329"/>
          </a:xfrm>
          <a:prstGeom prst="rect">
            <a:avLst/>
          </a:prstGeom>
          <a:noFill/>
        </p:spPr>
        <p:txBody>
          <a:bodyPr wrap="square" rtlCol="0">
            <a:spAutoFit/>
          </a:bodyPr>
          <a:lstStyle/>
          <a:p>
            <a:pPr defTabSz="844083"/>
            <a:r>
              <a:rPr lang="ja-JP" altLang="en-US" dirty="0" smtClean="0">
                <a:solidFill>
                  <a:prstClr val="black"/>
                </a:solidFill>
                <a:latin typeface="HGPｺﾞｼｯｸM" panose="020B0600000000000000" pitchFamily="50" charset="-128"/>
                <a:ea typeface="HGPｺﾞｼｯｸM" panose="020B0600000000000000" pitchFamily="50" charset="-128"/>
              </a:rPr>
              <a:t>「健やか親子２１」は、平成 </a:t>
            </a:r>
            <a:r>
              <a:rPr lang="en-US" altLang="ja-JP" dirty="0">
                <a:solidFill>
                  <a:prstClr val="black"/>
                </a:solidFill>
                <a:latin typeface="HGPｺﾞｼｯｸM" panose="020B0600000000000000" pitchFamily="50" charset="-128"/>
                <a:ea typeface="HGPｺﾞｼｯｸM" panose="020B0600000000000000" pitchFamily="50" charset="-128"/>
              </a:rPr>
              <a:t>13 </a:t>
            </a:r>
            <a:r>
              <a:rPr lang="ja-JP" altLang="en-US" dirty="0">
                <a:solidFill>
                  <a:prstClr val="black"/>
                </a:solidFill>
                <a:latin typeface="HGPｺﾞｼｯｸM" panose="020B0600000000000000" pitchFamily="50" charset="-128"/>
                <a:ea typeface="HGPｺﾞｼｯｸM" panose="020B0600000000000000" pitchFamily="50" charset="-128"/>
              </a:rPr>
              <a:t>年から開始した、母子の健康水準を</a:t>
            </a:r>
            <a:r>
              <a:rPr lang="ja-JP" altLang="en-US" dirty="0" smtClean="0">
                <a:solidFill>
                  <a:prstClr val="black"/>
                </a:solidFill>
                <a:latin typeface="HGPｺﾞｼｯｸM" panose="020B0600000000000000" pitchFamily="50" charset="-128"/>
                <a:ea typeface="HGPｺﾞｼｯｸM" panose="020B0600000000000000" pitchFamily="50" charset="-128"/>
              </a:rPr>
              <a:t>向上　　させる</a:t>
            </a:r>
            <a:r>
              <a:rPr lang="ja-JP" altLang="en-US" dirty="0">
                <a:solidFill>
                  <a:prstClr val="black"/>
                </a:solidFill>
                <a:latin typeface="HGPｺﾞｼｯｸM" panose="020B0600000000000000" pitchFamily="50" charset="-128"/>
                <a:ea typeface="HGPｺﾞｼｯｸM" panose="020B0600000000000000" pitchFamily="50" charset="-128"/>
              </a:rPr>
              <a:t>ための様々な取組を、みんなで推進</a:t>
            </a:r>
            <a:r>
              <a:rPr lang="ja-JP" altLang="en-US" dirty="0" smtClean="0">
                <a:solidFill>
                  <a:prstClr val="black"/>
                </a:solidFill>
                <a:latin typeface="HGPｺﾞｼｯｸM" panose="020B0600000000000000" pitchFamily="50" charset="-128"/>
                <a:ea typeface="HGPｺﾞｼｯｸM" panose="020B0600000000000000" pitchFamily="50" charset="-128"/>
              </a:rPr>
              <a:t>する国民</a:t>
            </a:r>
            <a:r>
              <a:rPr lang="ja-JP" altLang="en-US" dirty="0">
                <a:solidFill>
                  <a:prstClr val="black"/>
                </a:solidFill>
                <a:latin typeface="HGPｺﾞｼｯｸM" panose="020B0600000000000000" pitchFamily="50" charset="-128"/>
                <a:ea typeface="HGPｺﾞｼｯｸM" panose="020B0600000000000000" pitchFamily="50" charset="-128"/>
              </a:rPr>
              <a:t>運動計画</a:t>
            </a:r>
            <a:endParaRPr lang="en-US" altLang="ja-JP" dirty="0">
              <a:solidFill>
                <a:prstClr val="black"/>
              </a:solidFill>
              <a:latin typeface="HGPｺﾞｼｯｸM" panose="020B0600000000000000" pitchFamily="50" charset="-128"/>
              <a:ea typeface="HGPｺﾞｼｯｸM" panose="020B0600000000000000" pitchFamily="50" charset="-128"/>
            </a:endParaRPr>
          </a:p>
        </p:txBody>
      </p:sp>
      <p:sp>
        <p:nvSpPr>
          <p:cNvPr id="10" name="タイトル 1"/>
          <p:cNvSpPr txBox="1">
            <a:spLocks/>
          </p:cNvSpPr>
          <p:nvPr/>
        </p:nvSpPr>
        <p:spPr>
          <a:xfrm>
            <a:off x="2129739" y="6175740"/>
            <a:ext cx="3522381" cy="335666"/>
          </a:xfrm>
          <a:prstGeom prst="wedgeRoundRectCallout">
            <a:avLst>
              <a:gd name="adj1" fmla="val -56423"/>
              <a:gd name="adj2" fmla="val 1166"/>
              <a:gd name="adj3" fmla="val 16667"/>
            </a:avLst>
          </a:prstGeom>
          <a:ln>
            <a:solidFill>
              <a:schemeClr val="accent1"/>
            </a:solidFill>
          </a:ln>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indent="0" algn="ctr">
              <a:buFont typeface="Georgia" pitchFamily="18" charset="0"/>
              <a:buNone/>
            </a:pPr>
            <a:r>
              <a:rPr lang="ja-JP" altLang="en-US" sz="1600" dirty="0" smtClean="0">
                <a:effectLst/>
                <a:latin typeface="HG丸ｺﾞｼｯｸM-PRO" panose="020F0600000000000000" pitchFamily="50" charset="-128"/>
                <a:ea typeface="HG丸ｺﾞｼｯｸM-PRO" panose="020F0600000000000000" pitchFamily="50" charset="-128"/>
              </a:rPr>
              <a:t>ご協力よろしくお願いします</a:t>
            </a:r>
            <a:endParaRPr lang="ja-JP" altLang="en-US" sz="1600" dirty="0">
              <a:effectLst/>
              <a:latin typeface="HG丸ｺﾞｼｯｸM-PRO" panose="020F0600000000000000" pitchFamily="50" charset="-128"/>
              <a:ea typeface="HG丸ｺﾞｼｯｸM-PRO" panose="020F0600000000000000" pitchFamily="50" charset="-128"/>
            </a:endParaRPr>
          </a:p>
        </p:txBody>
      </p:sp>
      <p:pic>
        <p:nvPicPr>
          <p:cNvPr id="11" name="コンテンツ プレースホルダー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1068" y="5872305"/>
            <a:ext cx="890390" cy="952359"/>
          </a:xfrm>
          <a:prstGeom prst="rect">
            <a:avLst/>
          </a:prstGeom>
        </p:spPr>
      </p:pic>
      <p:sp>
        <p:nvSpPr>
          <p:cNvPr id="12" name="タイトル 1"/>
          <p:cNvSpPr txBox="1">
            <a:spLocks/>
          </p:cNvSpPr>
          <p:nvPr/>
        </p:nvSpPr>
        <p:spPr>
          <a:xfrm>
            <a:off x="1891458" y="6569968"/>
            <a:ext cx="3168351" cy="288032"/>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indent="0" algn="l">
              <a:buFont typeface="Georgia" pitchFamily="18" charset="0"/>
              <a:buNone/>
            </a:pPr>
            <a:r>
              <a:rPr lang="ja-JP" altLang="en-US" sz="1050" dirty="0" smtClean="0">
                <a:effectLst/>
              </a:rPr>
              <a:t>健やか親子２１キャラクター「すこりん」</a:t>
            </a:r>
            <a:endParaRPr lang="ja-JP" altLang="en-US" sz="1050" dirty="0">
              <a:effectLst/>
            </a:endParaRPr>
          </a:p>
        </p:txBody>
      </p:sp>
    </p:spTree>
    <p:extLst>
      <p:ext uri="{BB962C8B-B14F-4D97-AF65-F5344CB8AC3E}">
        <p14:creationId xmlns:p14="http://schemas.microsoft.com/office/powerpoint/2010/main" val="2903290876"/>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0</TotalTime>
  <Words>655</Words>
  <Application>Microsoft Office PowerPoint</Application>
  <PresentationFormat>画面に合わせる (4:3)</PresentationFormat>
  <Paragraphs>174</Paragraphs>
  <Slides>8</Slides>
  <Notes>7</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スリップストリーム</vt:lpstr>
      <vt:lpstr>大阪府児童虐待防止医療ネットワーク事業</vt:lpstr>
      <vt:lpstr>PowerPoint プレゼンテーション</vt:lpstr>
      <vt:lpstr>「医療機関における子ども虐待予防早期発見初期対応の視点」 「医療機関用対応シート」</vt:lpstr>
      <vt:lpstr>大阪府の目標（2017年～2020年度）</vt:lpstr>
      <vt:lpstr>救急告示医療機関の認定要件について</vt:lpstr>
      <vt:lpstr>必要とされる内容</vt:lpstr>
      <vt:lpstr>健やか親子21（第2次）評価指標</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2019-09-09T07:17:01Z</dcterms:created>
  <dcterms:modified xsi:type="dcterms:W3CDTF">2019-09-09T07:17:05Z</dcterms:modified>
</cp:coreProperties>
</file>