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sldIdLst>
    <p:sldId id="256" r:id="rId2"/>
    <p:sldId id="310" r:id="rId3"/>
    <p:sldId id="319" r:id="rId4"/>
    <p:sldId id="328" r:id="rId5"/>
    <p:sldId id="362" r:id="rId6"/>
    <p:sldId id="273" r:id="rId7"/>
    <p:sldId id="350" r:id="rId8"/>
    <p:sldId id="353" r:id="rId9"/>
    <p:sldId id="363" r:id="rId10"/>
    <p:sldId id="259" r:id="rId11"/>
    <p:sldId id="290" r:id="rId12"/>
    <p:sldId id="321" r:id="rId13"/>
    <p:sldId id="317" r:id="rId14"/>
    <p:sldId id="326" r:id="rId15"/>
    <p:sldId id="298" r:id="rId16"/>
    <p:sldId id="336" r:id="rId17"/>
    <p:sldId id="318" r:id="rId18"/>
    <p:sldId id="292" r:id="rId19"/>
    <p:sldId id="360" r:id="rId20"/>
    <p:sldId id="304" r:id="rId21"/>
    <p:sldId id="357" r:id="rId22"/>
    <p:sldId id="356" r:id="rId23"/>
    <p:sldId id="339" r:id="rId24"/>
    <p:sldId id="344" r:id="rId25"/>
    <p:sldId id="361" r:id="rId26"/>
    <p:sldId id="359" r:id="rId2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4" autoAdjust="0"/>
    <p:restoredTop sz="87119" autoAdjust="0"/>
  </p:normalViewPr>
  <p:slideViewPr>
    <p:cSldViewPr>
      <p:cViewPr varScale="1">
        <p:scale>
          <a:sx n="67" d="100"/>
          <a:sy n="67" d="100"/>
        </p:scale>
        <p:origin x="-1194" y="-10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628"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4926764-E0A0-440E-B105-B273713B44E2}" type="datetimeFigureOut">
              <a:rPr lang="ja-JP" altLang="en-US"/>
              <a:pPr>
                <a:defRPr/>
              </a:pPr>
              <a:t>2019/2/19</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F785A9E-78F0-4974-B2C8-77435738FC51}" type="slidenum">
              <a:rPr lang="ja-JP" altLang="en-US"/>
              <a:pPr>
                <a:defRPr/>
              </a:pPr>
              <a:t>‹#›</a:t>
            </a:fld>
            <a:endParaRPr lang="ja-JP" altLang="en-US"/>
          </a:p>
        </p:txBody>
      </p:sp>
    </p:spTree>
    <p:extLst>
      <p:ext uri="{BB962C8B-B14F-4D97-AF65-F5344CB8AC3E}">
        <p14:creationId xmlns:p14="http://schemas.microsoft.com/office/powerpoint/2010/main" val="2949151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・続いて、北河内二次医療圏における救急医療体制の現状について、ご説明します。</a:t>
            </a:r>
          </a:p>
          <a:p>
            <a:r>
              <a:rPr lang="ja-JP" altLang="en-US" smtClean="0"/>
              <a:t>・お手元の資料１－２をご覧ください。</a:t>
            </a:r>
          </a:p>
          <a:p>
            <a:endParaRPr lang="ja-JP" altLang="en-US" smtClean="0"/>
          </a:p>
        </p:txBody>
      </p:sp>
      <p:sp>
        <p:nvSpPr>
          <p:cNvPr id="4" name="スライド番号プレースホルダー 3"/>
          <p:cNvSpPr>
            <a:spLocks noGrp="1"/>
          </p:cNvSpPr>
          <p:nvPr>
            <p:ph type="sldNum" sz="quarter" idx="5"/>
          </p:nvPr>
        </p:nvSpPr>
        <p:spPr/>
        <p:txBody>
          <a:bodyPr/>
          <a:lstStyle/>
          <a:p>
            <a:pPr>
              <a:defRPr/>
            </a:pPr>
            <a:fld id="{5673AF55-D6EE-4D0B-A6CB-8B848DCCB928}"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277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・これは、二次救急の医療体制です。</a:t>
            </a:r>
            <a:endParaRPr lang="en-US" altLang="ja-JP" dirty="0" smtClean="0"/>
          </a:p>
          <a:p>
            <a:endParaRPr lang="en-US" altLang="ja-JP" dirty="0" smtClean="0"/>
          </a:p>
          <a:p>
            <a:r>
              <a:rPr lang="ja-JP" altLang="en-US" dirty="0" smtClean="0"/>
              <a:t>・圏域内には、４１の二次救急告示病院があります。</a:t>
            </a:r>
          </a:p>
          <a:p>
            <a:endParaRPr lang="en-US" altLang="ja-JP" dirty="0" smtClean="0"/>
          </a:p>
          <a:p>
            <a:r>
              <a:rPr lang="ja-JP" altLang="en-US" dirty="0" smtClean="0"/>
              <a:t>・続いて、ページをめくってスライド１１をご覧ください</a:t>
            </a:r>
          </a:p>
          <a:p>
            <a:endParaRPr lang="en-US" altLang="ja-JP" dirty="0" smtClean="0"/>
          </a:p>
          <a:p>
            <a:r>
              <a:rPr lang="ja-JP" altLang="en-US" dirty="0" smtClean="0"/>
              <a:t>（</a:t>
            </a:r>
            <a:r>
              <a:rPr lang="en-US" altLang="ja-JP" dirty="0" smtClean="0"/>
              <a:t>QA</a:t>
            </a:r>
            <a:r>
              <a:rPr lang="ja-JP" altLang="en-US" dirty="0" smtClean="0"/>
              <a:t>用）</a:t>
            </a:r>
            <a:endParaRPr lang="en-US" altLang="ja-JP" dirty="0" smtClean="0"/>
          </a:p>
          <a:p>
            <a:r>
              <a:rPr lang="ja-JP" altLang="en-US" dirty="0" smtClean="0"/>
              <a:t>　第</a:t>
            </a:r>
            <a:r>
              <a:rPr lang="en-US" altLang="ja-JP" dirty="0" smtClean="0"/>
              <a:t>7</a:t>
            </a:r>
            <a:r>
              <a:rPr lang="ja-JP" altLang="en-US" dirty="0" smtClean="0"/>
              <a:t>次医療計画で記載の４２機関から１減（枚方市保健所管内　津田病院）</a:t>
            </a:r>
          </a:p>
        </p:txBody>
      </p:sp>
      <p:sp>
        <p:nvSpPr>
          <p:cNvPr id="4" name="スライド番号プレースホルダー 3"/>
          <p:cNvSpPr>
            <a:spLocks noGrp="1"/>
          </p:cNvSpPr>
          <p:nvPr>
            <p:ph type="sldNum" sz="quarter" idx="5"/>
          </p:nvPr>
        </p:nvSpPr>
        <p:spPr/>
        <p:txBody>
          <a:bodyPr/>
          <a:lstStyle/>
          <a:p>
            <a:pPr>
              <a:defRPr/>
            </a:pPr>
            <a:fld id="{E9DC93D2-4E1B-47CD-9CD5-44AF914B7122}"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481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a:t>
            </a:r>
            <a:r>
              <a:rPr lang="en-US" altLang="ja-JP" dirty="0" smtClean="0"/>
              <a:t>3</a:t>
            </a:r>
            <a:r>
              <a:rPr lang="ja-JP" altLang="en-US" dirty="0" smtClean="0"/>
              <a:t>次救急の体制は</a:t>
            </a:r>
            <a:r>
              <a:rPr lang="en-US" altLang="ja-JP" dirty="0" smtClean="0"/>
              <a:t>2</a:t>
            </a:r>
            <a:r>
              <a:rPr lang="ja-JP" altLang="en-US" dirty="0" smtClean="0"/>
              <a:t>機関となっております。</a:t>
            </a:r>
          </a:p>
          <a:p>
            <a:endParaRPr lang="en-US" altLang="ja-JP" dirty="0" smtClean="0"/>
          </a:p>
          <a:p>
            <a:r>
              <a:rPr lang="ja-JP" altLang="en-US" dirty="0" smtClean="0"/>
              <a:t>・続いて、下の段、スライド１２をごらんください。</a:t>
            </a:r>
          </a:p>
          <a:p>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1B4742D7-A5BE-411C-8F52-FB3BC4CBB2C0}"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8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・これは、厚生労働省が医療計画の作成支援のために自治体に提供している</a:t>
            </a:r>
            <a:r>
              <a:rPr lang="en-US" altLang="ja-JP" dirty="0" smtClean="0"/>
              <a:t>NDB</a:t>
            </a:r>
            <a:r>
              <a:rPr lang="ja-JP" altLang="en-US" dirty="0" smtClean="0"/>
              <a:t>（ナショナル　データベース）から、救急医療の評価指標となっているものです。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・左側のグラフですが、合わせて、お配りしている計画冊子の</a:t>
            </a:r>
            <a:r>
              <a:rPr lang="en-US" altLang="ja-JP" dirty="0" smtClean="0"/>
              <a:t>194</a:t>
            </a:r>
            <a:r>
              <a:rPr lang="ja-JP" altLang="en-US" dirty="0" smtClean="0"/>
              <a:t>ページをご覧ください。（しばらく待つ）</a:t>
            </a:r>
          </a:p>
          <a:p>
            <a:pPr eaLnBrk="1" hangingPunct="1">
              <a:spcBef>
                <a:spcPct val="0"/>
              </a:spcBef>
            </a:pPr>
            <a:endParaRPr lang="ja-JP" altLang="en-US" dirty="0" smtClean="0"/>
          </a:p>
          <a:p>
            <a:pPr eaLnBrk="1" hangingPunct="1">
              <a:spcBef>
                <a:spcPct val="0"/>
              </a:spcBef>
            </a:pPr>
            <a:r>
              <a:rPr lang="ja-JP" altLang="en-US" dirty="0" smtClean="0"/>
              <a:t>・初期救急医療体制の○４つめに、「在宅当番医制を含む初期救急医療体制について今後の高齢化を見据えて取り組む必要性がある」としています。</a:t>
            </a:r>
          </a:p>
          <a:p>
            <a:pPr eaLnBrk="1" hangingPunct="1">
              <a:spcBef>
                <a:spcPct val="0"/>
              </a:spcBef>
            </a:pPr>
            <a:endParaRPr lang="ja-JP" altLang="en-US" dirty="0" smtClean="0"/>
          </a:p>
          <a:p>
            <a:pPr eaLnBrk="1" hangingPunct="1">
              <a:spcBef>
                <a:spcPct val="0"/>
              </a:spcBef>
            </a:pPr>
            <a:r>
              <a:rPr lang="ja-JP" altLang="en-US" dirty="0" smtClean="0"/>
              <a:t>・資料１－２にお戻りいただき、グラフ左側は、在宅当番医制有りの施設割合を府内圏域別にみたものです。</a:t>
            </a:r>
          </a:p>
          <a:p>
            <a:pPr eaLnBrk="1" hangingPunct="1">
              <a:spcBef>
                <a:spcPct val="0"/>
              </a:spcBef>
            </a:pPr>
            <a:endParaRPr lang="ja-JP" altLang="en-US" dirty="0" smtClean="0"/>
          </a:p>
          <a:p>
            <a:pPr eaLnBrk="1" hangingPunct="1">
              <a:spcBef>
                <a:spcPct val="0"/>
              </a:spcBef>
            </a:pPr>
            <a:r>
              <a:rPr lang="ja-JP" altLang="en-US" dirty="0" smtClean="0"/>
              <a:t>・北河内圏域は</a:t>
            </a:r>
            <a:r>
              <a:rPr lang="en-US" altLang="ja-JP" dirty="0" smtClean="0"/>
              <a:t>2.5%</a:t>
            </a:r>
            <a:r>
              <a:rPr lang="ja-JP" altLang="en-US" dirty="0" smtClean="0"/>
              <a:t>と大阪府平均</a:t>
            </a:r>
            <a:r>
              <a:rPr lang="en-US" altLang="ja-JP" dirty="0" smtClean="0"/>
              <a:t>2.2%</a:t>
            </a:r>
            <a:r>
              <a:rPr lang="ja-JP" altLang="en-US" dirty="0" smtClean="0"/>
              <a:t>を少し上回っています。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・またグラフ右側「初期救急医療体制」が有りの施設数（</a:t>
            </a:r>
            <a:r>
              <a:rPr lang="en-US" altLang="ja-JP" dirty="0" smtClean="0"/>
              <a:t>10</a:t>
            </a:r>
            <a:r>
              <a:rPr lang="ja-JP" altLang="en-US" dirty="0" smtClean="0"/>
              <a:t>万人対）　は、</a:t>
            </a:r>
            <a:r>
              <a:rPr lang="en-US" altLang="ja-JP" dirty="0" smtClean="0"/>
              <a:t>0.5</a:t>
            </a:r>
            <a:r>
              <a:rPr lang="ja-JP" altLang="en-US" dirty="0" smtClean="0"/>
              <a:t>と大阪府平均よりも高い状況です。</a:t>
            </a:r>
          </a:p>
          <a:p>
            <a:pPr eaLnBrk="1" hangingPunct="1">
              <a:spcBef>
                <a:spcPct val="0"/>
              </a:spcBef>
            </a:pPr>
            <a:endParaRPr lang="en-US" altLang="ja-JP" dirty="0" smtClean="0"/>
          </a:p>
          <a:p>
            <a:pPr eaLnBrk="1" hangingPunct="1">
              <a:spcBef>
                <a:spcPct val="0"/>
              </a:spcBef>
            </a:pPr>
            <a:r>
              <a:rPr lang="ja-JP" altLang="en-US" dirty="0" smtClean="0"/>
              <a:t>・以上ここまで、圏域内の医療体制についての説明でした。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・ページをめくり、スライド１３をご覧ください</a:t>
            </a:r>
          </a:p>
          <a:p>
            <a:pPr eaLnBrk="1" hangingPunct="1">
              <a:spcBef>
                <a:spcPct val="0"/>
              </a:spcBef>
            </a:pPr>
            <a:endParaRPr lang="en-US" altLang="ja-JP" dirty="0" smtClean="0"/>
          </a:p>
          <a:p>
            <a:pPr eaLnBrk="1" hangingPunct="1">
              <a:spcBef>
                <a:spcPct val="0"/>
              </a:spcBef>
            </a:pPr>
            <a:r>
              <a:rPr lang="ja-JP" altLang="en-US" dirty="0" smtClean="0"/>
              <a:t>　　（</a:t>
            </a:r>
            <a:r>
              <a:rPr lang="en-US" altLang="ja-JP" dirty="0" smtClean="0"/>
              <a:t>QA</a:t>
            </a:r>
            <a:r>
              <a:rPr lang="ja-JP" altLang="en-US" dirty="0" smtClean="0"/>
              <a:t>用）　　在宅当番制有りの施設割合　　　医療計画プロセス指標（必須）</a:t>
            </a:r>
            <a:endParaRPr lang="en-US" altLang="ja-JP" dirty="0" smtClean="0"/>
          </a:p>
          <a:p>
            <a:pPr eaLnBrk="1" hangingPunct="1">
              <a:spcBef>
                <a:spcPct val="0"/>
              </a:spcBef>
            </a:pPr>
            <a:r>
              <a:rPr lang="ja-JP" altLang="en-US" dirty="0" smtClean="0"/>
              <a:t>　　　　　　　　　初期救急医療体制有施設数　　医療計画ストラクチャー指標（必須）</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2560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85976E-7432-4514-A7E8-6ED9FA5BB566}"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・ここからは、</a:t>
            </a:r>
            <a:r>
              <a:rPr lang="en-US" altLang="ja-JP" dirty="0" smtClean="0"/>
              <a:t>ORION</a:t>
            </a:r>
            <a:r>
              <a:rPr lang="ja-JP" altLang="en-US" dirty="0" smtClean="0"/>
              <a:t>集計分析データからみた、救急医療体制の現状をご報告します。</a:t>
            </a:r>
          </a:p>
          <a:p>
            <a:pPr eaLnBrk="1" hangingPunct="1"/>
            <a:endParaRPr lang="ja-JP" altLang="en-US" dirty="0" smtClean="0"/>
          </a:p>
          <a:p>
            <a:pPr eaLnBrk="1" hangingPunct="1"/>
            <a:r>
              <a:rPr lang="ja-JP" altLang="en-US" dirty="0" smtClean="0"/>
              <a:t>・下の段、スライド１４をご覧ください。</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ー 1"/>
          <p:cNvSpPr>
            <a:spLocks noGrp="1" noRot="1" noChangeAspect="1"/>
          </p:cNvSpPr>
          <p:nvPr>
            <p:ph type="sldImg"/>
          </p:nvPr>
        </p:nvSpPr>
        <p:spPr bwMode="auto">
          <a:xfrm>
            <a:off x="917575" y="744538"/>
            <a:ext cx="4972050" cy="3729037"/>
          </a:xfrm>
          <a:noFill/>
          <a:ln>
            <a:solidFill>
              <a:srgbClr val="000000"/>
            </a:solidFill>
            <a:miter lim="800000"/>
            <a:headEnd/>
            <a:tailEnd/>
          </a:ln>
        </p:spPr>
      </p:sp>
      <p:sp>
        <p:nvSpPr>
          <p:cNvPr id="450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　ご承知のように、</a:t>
            </a:r>
            <a:r>
              <a:rPr lang="en-US" altLang="ja-JP" dirty="0" smtClean="0"/>
              <a:t>ORION</a:t>
            </a:r>
            <a:r>
              <a:rPr lang="ja-JP" altLang="en-US" dirty="0" smtClean="0"/>
              <a:t>データは消防機関が現場活動の中で入力する情報と、搬送後に医療機関が入力し、最終の退院・転帰情報まで入力されたものです。</a:t>
            </a:r>
          </a:p>
          <a:p>
            <a:pPr eaLnBrk="1" hangingPunct="1">
              <a:spcBef>
                <a:spcPct val="0"/>
              </a:spcBef>
            </a:pPr>
            <a:endParaRPr lang="en-US" altLang="ja-JP" dirty="0" smtClean="0"/>
          </a:p>
          <a:p>
            <a:pPr eaLnBrk="1" hangingPunct="1">
              <a:spcBef>
                <a:spcPct val="0"/>
              </a:spcBef>
            </a:pPr>
            <a:r>
              <a:rPr lang="ja-JP" altLang="en-US" dirty="0" smtClean="0"/>
              <a:t>・ページをおめくりください。</a:t>
            </a:r>
          </a:p>
          <a:p>
            <a:pPr eaLnBrk="1" hangingPunct="1">
              <a:spcBef>
                <a:spcPct val="0"/>
              </a:spcBef>
            </a:pPr>
            <a:endParaRPr lang="en-US" altLang="ja-JP" dirty="0" smtClean="0"/>
          </a:p>
          <a:p>
            <a:pPr eaLnBrk="1" hangingPunct="1">
              <a:spcBef>
                <a:spcPct val="0"/>
              </a:spcBef>
            </a:pPr>
            <a:r>
              <a:rPr lang="ja-JP" altLang="en-US" dirty="0" smtClean="0"/>
              <a:t>（参考　</a:t>
            </a:r>
            <a:r>
              <a:rPr lang="en-US" altLang="ja-JP" dirty="0" smtClean="0"/>
              <a:t>ORION</a:t>
            </a:r>
            <a:r>
              <a:rPr lang="ja-JP" altLang="en-US" dirty="0" smtClean="0"/>
              <a:t>分析システムの成り立ち　）</a:t>
            </a:r>
            <a:endParaRPr lang="en-US" altLang="ja-JP" dirty="0" smtClean="0"/>
          </a:p>
          <a:p>
            <a:pPr eaLnBrk="1" hangingPunct="1">
              <a:spcBef>
                <a:spcPct val="0"/>
              </a:spcBef>
            </a:pPr>
            <a:r>
              <a:rPr lang="ja-JP" altLang="en-US" dirty="0" smtClean="0"/>
              <a:t>次に既存システムとの情報収集についてご説明いたします。これまで、入電から病院搬送までの情報は主に消防本部システムを用いて救急活動記録として記録されており、病院搬送後から退院までの記録はカルテという形で記録されていました。また、心肺停止患者に関する情報は大阪ではウツタインプロジェクトという形で別のシステムに記録され、さらにスマートフォンで操作した情報が新たに加わることになります。これらの情報は別々のシステムに記録されていたため傷病者情報を一元化することができず、実態把握のためのデータ突合・集計・分析作業には多大な労力が必要でこれまでは成し得ませんでした。そこで入電から病院搬送後までの情報を一元化する体制を構築することで、容易に分析・検証することが可能と考えました。</a:t>
            </a:r>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71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a:t>
            </a:r>
            <a:r>
              <a:rPr lang="en-US" altLang="ja-JP" u="sng" dirty="0" smtClean="0"/>
              <a:t>2</a:t>
            </a:r>
            <a:r>
              <a:rPr lang="ja-JP" altLang="en-US" u="sng" dirty="0" smtClean="0"/>
              <a:t>つ目の「・」にございますように、病院前情報と病院後情報で整合性が取れていないものもあり、</a:t>
            </a:r>
            <a:r>
              <a:rPr lang="ja-JP" altLang="en-US" dirty="0" smtClean="0"/>
              <a:t>分析結果は傾向を見るものとして活用しています。</a:t>
            </a:r>
          </a:p>
          <a:p>
            <a:endParaRPr lang="en-US" altLang="ja-JP" dirty="0" smtClean="0"/>
          </a:p>
          <a:p>
            <a:r>
              <a:rPr lang="ja-JP" altLang="en-US" dirty="0" smtClean="0"/>
              <a:t>・これからお示しするデータも、あくまでも傾向、ということで、お聞きいただければと思います。</a:t>
            </a:r>
          </a:p>
          <a:p>
            <a:endParaRPr lang="en-US" altLang="ja-JP" dirty="0" smtClean="0"/>
          </a:p>
          <a:p>
            <a:r>
              <a:rPr lang="ja-JP" altLang="en-US" dirty="0" smtClean="0"/>
              <a:t>・使っているデータは、平成２８年、２９年で、病院前情報と病院後情報が紐付けできたものを使いリンク率はご覧のとおりです。</a:t>
            </a:r>
          </a:p>
          <a:p>
            <a:endParaRPr lang="ja-JP" altLang="en-US" dirty="0" smtClean="0"/>
          </a:p>
          <a:p>
            <a:r>
              <a:rPr lang="ja-JP" altLang="en-US" dirty="0" smtClean="0"/>
              <a:t>・続いて下の段、スライド１６をご覧ください。</a:t>
            </a:r>
          </a:p>
          <a:p>
            <a:r>
              <a:rPr lang="ja-JP" altLang="en-US" dirty="0" smtClean="0"/>
              <a:t>　</a:t>
            </a:r>
          </a:p>
          <a:p>
            <a:r>
              <a:rPr lang="ja-JP" altLang="en-US" dirty="0" smtClean="0"/>
              <a:t>（</a:t>
            </a:r>
            <a:r>
              <a:rPr lang="en-US" altLang="ja-JP" dirty="0" smtClean="0"/>
              <a:t>QA</a:t>
            </a:r>
            <a:r>
              <a:rPr lang="ja-JP" altLang="en-US" dirty="0" smtClean="0"/>
              <a:t>用）</a:t>
            </a:r>
            <a:endParaRPr lang="en-US" altLang="ja-JP" dirty="0" smtClean="0"/>
          </a:p>
          <a:p>
            <a:r>
              <a:rPr lang="ja-JP" altLang="en-US" dirty="0" smtClean="0"/>
              <a:t>　搬送後の患者情報は、</a:t>
            </a:r>
            <a:r>
              <a:rPr lang="en-US" altLang="ja-JP" dirty="0" smtClean="0"/>
              <a:t>2</a:t>
            </a:r>
            <a:r>
              <a:rPr lang="ja-JP" altLang="en-US" dirty="0" smtClean="0"/>
              <a:t>次告示医療機関であっても、精神科単科の医療機関は入力対象外</a:t>
            </a:r>
          </a:p>
        </p:txBody>
      </p:sp>
      <p:sp>
        <p:nvSpPr>
          <p:cNvPr id="4" name="スライド番号プレースホルダー 3"/>
          <p:cNvSpPr>
            <a:spLocks noGrp="1"/>
          </p:cNvSpPr>
          <p:nvPr>
            <p:ph type="sldNum" sz="quarter" idx="5"/>
          </p:nvPr>
        </p:nvSpPr>
        <p:spPr/>
        <p:txBody>
          <a:bodyPr/>
          <a:lstStyle/>
          <a:p>
            <a:pPr>
              <a:defRPr/>
            </a:pPr>
            <a:fld id="{EA26922B-2697-4299-B43F-B6902F97790B}"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91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latin typeface="HG丸ｺﾞｼｯｸM-PRO" pitchFamily="50" charset="-128"/>
                <a:ea typeface="HG丸ｺﾞｼｯｸM-PRO" pitchFamily="50" charset="-128"/>
              </a:rPr>
              <a:t>・これは搬送件数を年齢区分別にみたものです。</a:t>
            </a:r>
          </a:p>
          <a:p>
            <a:pPr eaLnBrk="1" hangingPunct="1">
              <a:spcBef>
                <a:spcPct val="0"/>
              </a:spcBef>
            </a:pPr>
            <a:endParaRPr lang="en-US" altLang="ja-JP" sz="1000" dirty="0" smtClean="0">
              <a:latin typeface="HG丸ｺﾞｼｯｸM-PRO" pitchFamily="50" charset="-128"/>
              <a:ea typeface="HG丸ｺﾞｼｯｸM-PRO" pitchFamily="50" charset="-128"/>
            </a:endParaRPr>
          </a:p>
          <a:p>
            <a:pPr eaLnBrk="1" hangingPunct="1">
              <a:spcBef>
                <a:spcPct val="0"/>
              </a:spcBef>
            </a:pPr>
            <a:r>
              <a:rPr lang="ja-JP" altLang="en-US" sz="1000" dirty="0" smtClean="0">
                <a:latin typeface="HG丸ｺﾞｼｯｸM-PRO" pitchFamily="50" charset="-128"/>
                <a:ea typeface="HG丸ｺﾞｼｯｸM-PRO" pitchFamily="50" charset="-128"/>
              </a:rPr>
              <a:t>・年齢区分は、乳児の０歳、就学前の１～６歳、学齢期の７～１７歳、成人の１８歳以上６４歳、高齢者は６５歳以上７４歳と、後期高齢者の７５歳以上を分けて、分類しました。</a:t>
            </a:r>
          </a:p>
          <a:p>
            <a:pPr eaLnBrk="1" hangingPunct="1">
              <a:spcBef>
                <a:spcPct val="0"/>
              </a:spcBef>
            </a:pPr>
            <a:endParaRPr lang="en-US" altLang="ja-JP" sz="1000" dirty="0" smtClean="0">
              <a:latin typeface="HG丸ｺﾞｼｯｸM-PRO" pitchFamily="50" charset="-128"/>
              <a:ea typeface="HG丸ｺﾞｼｯｸM-PRO" pitchFamily="50" charset="-128"/>
            </a:endParaRPr>
          </a:p>
          <a:p>
            <a:pPr eaLnBrk="1" hangingPunct="1">
              <a:spcBef>
                <a:spcPct val="0"/>
              </a:spcBef>
            </a:pPr>
            <a:r>
              <a:rPr lang="ja-JP" altLang="en-US" sz="1000" dirty="0" smtClean="0">
                <a:latin typeface="HG丸ｺﾞｼｯｸM-PRO" pitchFamily="50" charset="-128"/>
                <a:ea typeface="HG丸ｺﾞｼｯｸM-PRO" pitchFamily="50" charset="-128"/>
              </a:rPr>
              <a:t>・搬送件数の、約４割が７５歳以上の高齢者です。</a:t>
            </a:r>
            <a:endParaRPr lang="en-US" altLang="ja-JP" sz="1000" dirty="0" smtClean="0">
              <a:latin typeface="HG丸ｺﾞｼｯｸM-PRO" pitchFamily="50" charset="-128"/>
              <a:ea typeface="HG丸ｺﾞｼｯｸM-PRO" pitchFamily="50" charset="-128"/>
            </a:endParaRPr>
          </a:p>
          <a:p>
            <a:pPr eaLnBrk="1" hangingPunct="1">
              <a:spcBef>
                <a:spcPct val="0"/>
              </a:spcBef>
            </a:pPr>
            <a:endParaRPr lang="en-US" altLang="ja-JP" sz="1000" dirty="0" smtClean="0">
              <a:latin typeface="HG丸ｺﾞｼｯｸM-PRO" pitchFamily="50" charset="-128"/>
              <a:ea typeface="HG丸ｺﾞｼｯｸM-PRO" pitchFamily="50" charset="-128"/>
            </a:endParaRPr>
          </a:p>
          <a:p>
            <a:pPr eaLnBrk="1" hangingPunct="1">
              <a:spcBef>
                <a:spcPct val="0"/>
              </a:spcBef>
            </a:pPr>
            <a:r>
              <a:rPr lang="ja-JP" altLang="en-US" sz="1000" dirty="0" smtClean="0">
                <a:latin typeface="HG丸ｺﾞｼｯｸM-PRO" pitchFamily="50" charset="-128"/>
                <a:ea typeface="HG丸ｺﾞｼｯｸM-PRO" pitchFamily="50" charset="-128"/>
              </a:rPr>
              <a:t>・ページをめくり、スライド１７をご覧ください。</a:t>
            </a:r>
          </a:p>
          <a:p>
            <a:pPr eaLnBrk="1" hangingPunct="1">
              <a:spcBef>
                <a:spcPct val="0"/>
              </a:spcBef>
            </a:pPr>
            <a:endParaRPr lang="en-US" altLang="ja-JP" sz="1000" dirty="0" smtClean="0">
              <a:latin typeface="HG丸ｺﾞｼｯｸM-PRO" pitchFamily="50" charset="-128"/>
              <a:ea typeface="HG丸ｺﾞｼｯｸM-PRO" pitchFamily="50" charset="-128"/>
            </a:endParaRPr>
          </a:p>
          <a:p>
            <a:pPr eaLnBrk="1" hangingPunct="1">
              <a:spcBef>
                <a:spcPct val="0"/>
              </a:spcBef>
            </a:pPr>
            <a:r>
              <a:rPr lang="ja-JP" altLang="en-US" sz="1000" dirty="0" smtClean="0">
                <a:latin typeface="HG丸ｺﾞｼｯｸM-PRO" pitchFamily="50" charset="-128"/>
                <a:ea typeface="HG丸ｺﾞｼｯｸM-PRO" pitchFamily="50" charset="-128"/>
              </a:rPr>
              <a:t>（</a:t>
            </a:r>
            <a:r>
              <a:rPr lang="en-US" altLang="ja-JP" sz="1000" dirty="0" smtClean="0">
                <a:latin typeface="HG丸ｺﾞｼｯｸM-PRO" pitchFamily="50" charset="-128"/>
                <a:ea typeface="HG丸ｺﾞｼｯｸM-PRO" pitchFamily="50" charset="-128"/>
              </a:rPr>
              <a:t>QA</a:t>
            </a:r>
            <a:r>
              <a:rPr lang="ja-JP" altLang="en-US" sz="1000" dirty="0" smtClean="0">
                <a:latin typeface="HG丸ｺﾞｼｯｸM-PRO" pitchFamily="50" charset="-128"/>
                <a:ea typeface="HG丸ｺﾞｼｯｸM-PRO" pitchFamily="50" charset="-128"/>
              </a:rPr>
              <a:t>用）計画に記載している平成</a:t>
            </a:r>
            <a:r>
              <a:rPr lang="en-US" altLang="ja-JP" sz="1000" dirty="0" smtClean="0">
                <a:latin typeface="HG丸ｺﾞｼｯｸM-PRO" pitchFamily="50" charset="-128"/>
                <a:ea typeface="HG丸ｺﾞｼｯｸM-PRO" pitchFamily="50" charset="-128"/>
              </a:rPr>
              <a:t>28</a:t>
            </a:r>
            <a:r>
              <a:rPr lang="ja-JP" altLang="en-US" sz="1000" dirty="0" smtClean="0">
                <a:latin typeface="HG丸ｺﾞｼｯｸM-PRO" pitchFamily="50" charset="-128"/>
                <a:ea typeface="HG丸ｺﾞｼｯｸM-PRO" pitchFamily="50" charset="-128"/>
              </a:rPr>
              <a:t>年データと本スライド</a:t>
            </a:r>
            <a:r>
              <a:rPr lang="en-US" altLang="ja-JP" sz="1000" dirty="0" smtClean="0">
                <a:latin typeface="HG丸ｺﾞｼｯｸM-PRO" pitchFamily="50" charset="-128"/>
                <a:ea typeface="HG丸ｺﾞｼｯｸM-PRO" pitchFamily="50" charset="-128"/>
              </a:rPr>
              <a:t>ORION</a:t>
            </a:r>
            <a:r>
              <a:rPr lang="ja-JP" altLang="en-US" sz="1000" dirty="0" smtClean="0">
                <a:latin typeface="HG丸ｺﾞｼｯｸM-PRO" pitchFamily="50" charset="-128"/>
                <a:ea typeface="HG丸ｺﾞｼｯｸM-PRO" pitchFamily="50" charset="-128"/>
              </a:rPr>
              <a:t>の平成</a:t>
            </a:r>
            <a:r>
              <a:rPr lang="en-US" altLang="ja-JP" sz="1000" dirty="0" smtClean="0">
                <a:latin typeface="HG丸ｺﾞｼｯｸM-PRO" pitchFamily="50" charset="-128"/>
                <a:ea typeface="HG丸ｺﾞｼｯｸM-PRO" pitchFamily="50" charset="-128"/>
              </a:rPr>
              <a:t>28</a:t>
            </a:r>
            <a:r>
              <a:rPr lang="ja-JP" altLang="en-US" sz="1000" dirty="0" smtClean="0">
                <a:latin typeface="HG丸ｺﾞｼｯｸM-PRO" pitchFamily="50" charset="-128"/>
                <a:ea typeface="HG丸ｺﾞｼｯｸM-PRO" pitchFamily="50" charset="-128"/>
              </a:rPr>
              <a:t>年データとの差異（圏域内）</a:t>
            </a:r>
            <a:endParaRPr lang="en-US" altLang="ja-JP" sz="1000" dirty="0" smtClean="0">
              <a:latin typeface="HG丸ｺﾞｼｯｸM-PRO" pitchFamily="50" charset="-128"/>
              <a:ea typeface="HG丸ｺﾞｼｯｸM-PRO" pitchFamily="50" charset="-128"/>
            </a:endParaRPr>
          </a:p>
          <a:p>
            <a:pPr eaLnBrk="1" hangingPunct="1">
              <a:spcBef>
                <a:spcPct val="0"/>
              </a:spcBef>
            </a:pPr>
            <a:r>
              <a:rPr lang="ja-JP" altLang="en-US" sz="1000" u="sng" dirty="0" smtClean="0">
                <a:solidFill>
                  <a:srgbClr val="FF0000"/>
                </a:solidFill>
                <a:latin typeface="HG丸ｺﾞｼｯｸM-PRO" pitchFamily="50" charset="-128"/>
                <a:ea typeface="HG丸ｺﾞｼｯｸM-PRO" pitchFamily="50" charset="-128"/>
              </a:rPr>
              <a:t>　・冒頭、救急搬送の６５歳以上高齢者の割合は年々増加し４割に達している、と申し上げましたが、この結果では</a:t>
            </a:r>
            <a:r>
              <a:rPr lang="en-US" altLang="ja-JP" sz="1000" u="sng" dirty="0" smtClean="0">
                <a:solidFill>
                  <a:srgbClr val="FF0000"/>
                </a:solidFill>
                <a:latin typeface="HG丸ｺﾞｼｯｸM-PRO" pitchFamily="50" charset="-128"/>
                <a:ea typeface="HG丸ｺﾞｼｯｸM-PRO" pitchFamily="50" charset="-128"/>
              </a:rPr>
              <a:t>65</a:t>
            </a:r>
            <a:r>
              <a:rPr lang="ja-JP" altLang="en-US" sz="1000" u="sng" dirty="0" smtClean="0">
                <a:solidFill>
                  <a:srgbClr val="FF0000"/>
                </a:solidFill>
                <a:latin typeface="HG丸ｺﾞｼｯｸM-PRO" pitchFamily="50" charset="-128"/>
                <a:ea typeface="HG丸ｺﾞｼｯｸM-PRO" pitchFamily="50" charset="-128"/>
              </a:rPr>
              <a:t>歳以上は</a:t>
            </a:r>
            <a:r>
              <a:rPr lang="en-US" altLang="ja-JP" sz="1000" u="sng" dirty="0" smtClean="0">
                <a:solidFill>
                  <a:srgbClr val="FF0000"/>
                </a:solidFill>
                <a:latin typeface="HG丸ｺﾞｼｯｸM-PRO" pitchFamily="50" charset="-128"/>
                <a:ea typeface="HG丸ｺﾞｼｯｸM-PRO" pitchFamily="50" charset="-128"/>
              </a:rPr>
              <a:t>5</a:t>
            </a:r>
            <a:r>
              <a:rPr lang="ja-JP" altLang="en-US" sz="1000" u="sng" dirty="0" smtClean="0">
                <a:solidFill>
                  <a:srgbClr val="FF0000"/>
                </a:solidFill>
                <a:latin typeface="HG丸ｺﾞｼｯｸM-PRO" pitchFamily="50" charset="-128"/>
                <a:ea typeface="HG丸ｺﾞｼｯｸM-PRO" pitchFamily="50" charset="-128"/>
              </a:rPr>
              <a:t>割を超えております。</a:t>
            </a:r>
            <a:endParaRPr lang="en-US" altLang="ja-JP" sz="1000" u="sng" dirty="0" smtClean="0">
              <a:solidFill>
                <a:srgbClr val="FF0000"/>
              </a:solidFill>
              <a:latin typeface="HG丸ｺﾞｼｯｸM-PRO" pitchFamily="50" charset="-128"/>
              <a:ea typeface="HG丸ｺﾞｼｯｸM-PRO" pitchFamily="50" charset="-128"/>
            </a:endParaRPr>
          </a:p>
          <a:p>
            <a:pPr eaLnBrk="1" hangingPunct="1">
              <a:spcBef>
                <a:spcPct val="0"/>
              </a:spcBef>
            </a:pPr>
            <a:r>
              <a:rPr lang="ja-JP" altLang="en-US" sz="1000" u="sng" dirty="0" smtClean="0">
                <a:solidFill>
                  <a:srgbClr val="FF0000"/>
                </a:solidFill>
                <a:latin typeface="HG丸ｺﾞｼｯｸM-PRO" pitchFamily="50" charset="-128"/>
                <a:ea typeface="HG丸ｺﾞｼｯｸM-PRO" pitchFamily="50" charset="-128"/>
              </a:rPr>
              <a:t>　・この違いは、使用しているデータの違いですが、冒頭の計画に記載しているデータは、昨年度の本懇話会でもご報告しました、平成</a:t>
            </a:r>
            <a:r>
              <a:rPr lang="en-US" altLang="ja-JP" sz="1000" u="sng" dirty="0" smtClean="0">
                <a:solidFill>
                  <a:srgbClr val="FF0000"/>
                </a:solidFill>
                <a:latin typeface="HG丸ｺﾞｼｯｸM-PRO" pitchFamily="50" charset="-128"/>
                <a:ea typeface="HG丸ｺﾞｼｯｸM-PRO" pitchFamily="50" charset="-128"/>
              </a:rPr>
              <a:t>28</a:t>
            </a:r>
            <a:r>
              <a:rPr lang="ja-JP" altLang="en-US" sz="1000" u="sng" dirty="0" smtClean="0">
                <a:solidFill>
                  <a:srgbClr val="FF0000"/>
                </a:solidFill>
                <a:latin typeface="HG丸ｺﾞｼｯｸM-PRO" pitchFamily="50" charset="-128"/>
                <a:ea typeface="HG丸ｺﾞｼｯｸM-PRO" pitchFamily="50" charset="-128"/>
              </a:rPr>
              <a:t>年の搬送件数を各消防機関からご提出いただいた数で算出したものです。</a:t>
            </a:r>
            <a:endParaRPr lang="en-US" altLang="ja-JP" sz="1000" u="sng" dirty="0" smtClean="0">
              <a:solidFill>
                <a:srgbClr val="FF0000"/>
              </a:solidFill>
              <a:latin typeface="HG丸ｺﾞｼｯｸM-PRO" pitchFamily="50" charset="-128"/>
              <a:ea typeface="HG丸ｺﾞｼｯｸM-PRO" pitchFamily="50" charset="-128"/>
            </a:endParaRPr>
          </a:p>
          <a:p>
            <a:pPr eaLnBrk="1" hangingPunct="1">
              <a:spcBef>
                <a:spcPct val="0"/>
              </a:spcBef>
            </a:pPr>
            <a:r>
              <a:rPr lang="ja-JP" altLang="en-US" sz="1000" u="sng" dirty="0" smtClean="0">
                <a:solidFill>
                  <a:srgbClr val="FF0000"/>
                </a:solidFill>
                <a:latin typeface="HG丸ｺﾞｼｯｸM-PRO" pitchFamily="50" charset="-128"/>
                <a:ea typeface="HG丸ｺﾞｼｯｸM-PRO" pitchFamily="50" charset="-128"/>
              </a:rPr>
              <a:t>　・今回集計に使いました</a:t>
            </a:r>
            <a:r>
              <a:rPr lang="en-US" altLang="ja-JP" sz="1000" u="sng" dirty="0" smtClean="0">
                <a:solidFill>
                  <a:srgbClr val="FF0000"/>
                </a:solidFill>
                <a:latin typeface="HG丸ｺﾞｼｯｸM-PRO" pitchFamily="50" charset="-128"/>
                <a:ea typeface="HG丸ｺﾞｼｯｸM-PRO" pitchFamily="50" charset="-128"/>
              </a:rPr>
              <a:t>ORION</a:t>
            </a:r>
            <a:r>
              <a:rPr lang="ja-JP" altLang="en-US" sz="1000" u="sng" dirty="0" smtClean="0">
                <a:solidFill>
                  <a:srgbClr val="FF0000"/>
                </a:solidFill>
                <a:latin typeface="HG丸ｺﾞｼｯｸM-PRO" pitchFamily="50" charset="-128"/>
                <a:ea typeface="HG丸ｺﾞｼｯｸM-PRO" pitchFamily="50" charset="-128"/>
              </a:rPr>
              <a:t>データは、全搬送件数が約</a:t>
            </a:r>
            <a:r>
              <a:rPr lang="en-US" altLang="ja-JP" sz="1000" u="sng" dirty="0" smtClean="0">
                <a:solidFill>
                  <a:srgbClr val="FF0000"/>
                </a:solidFill>
                <a:latin typeface="HG丸ｺﾞｼｯｸM-PRO" pitchFamily="50" charset="-128"/>
                <a:ea typeface="HG丸ｺﾞｼｯｸM-PRO" pitchFamily="50" charset="-128"/>
              </a:rPr>
              <a:t>6000</a:t>
            </a:r>
            <a:r>
              <a:rPr lang="ja-JP" altLang="en-US" sz="1000" u="sng" dirty="0" smtClean="0">
                <a:solidFill>
                  <a:srgbClr val="FF0000"/>
                </a:solidFill>
                <a:latin typeface="HG丸ｺﾞｼｯｸM-PRO" pitchFamily="50" charset="-128"/>
                <a:ea typeface="HG丸ｺﾞｼｯｸM-PRO" pitchFamily="50" charset="-128"/>
              </a:rPr>
              <a:t>件少なく、</a:t>
            </a:r>
            <a:r>
              <a:rPr lang="en-US" altLang="ja-JP" sz="1000" u="sng" dirty="0" smtClean="0">
                <a:solidFill>
                  <a:srgbClr val="FF0000"/>
                </a:solidFill>
                <a:latin typeface="HG丸ｺﾞｼｯｸM-PRO" pitchFamily="50" charset="-128"/>
                <a:ea typeface="HG丸ｺﾞｼｯｸM-PRO" pitchFamily="50" charset="-128"/>
              </a:rPr>
              <a:t>65</a:t>
            </a:r>
            <a:r>
              <a:rPr lang="ja-JP" altLang="en-US" sz="1000" u="sng" dirty="0" smtClean="0">
                <a:solidFill>
                  <a:srgbClr val="FF0000"/>
                </a:solidFill>
                <a:latin typeface="HG丸ｺﾞｼｯｸM-PRO" pitchFamily="50" charset="-128"/>
                <a:ea typeface="HG丸ｺﾞｼｯｸM-PRO" pitchFamily="50" charset="-128"/>
              </a:rPr>
              <a:t>歳以上の件数は約</a:t>
            </a:r>
            <a:r>
              <a:rPr lang="en-US" altLang="ja-JP" sz="1000" u="sng" dirty="0" smtClean="0">
                <a:solidFill>
                  <a:srgbClr val="FF0000"/>
                </a:solidFill>
                <a:latin typeface="HG丸ｺﾞｼｯｸM-PRO" pitchFamily="50" charset="-128"/>
                <a:ea typeface="HG丸ｺﾞｼｯｸM-PRO" pitchFamily="50" charset="-128"/>
              </a:rPr>
              <a:t>5000</a:t>
            </a:r>
            <a:r>
              <a:rPr lang="ja-JP" altLang="en-US" sz="1000" u="sng" dirty="0" smtClean="0">
                <a:solidFill>
                  <a:srgbClr val="FF0000"/>
                </a:solidFill>
                <a:latin typeface="HG丸ｺﾞｼｯｸM-PRO" pitchFamily="50" charset="-128"/>
                <a:ea typeface="HG丸ｺﾞｼｯｸM-PRO" pitchFamily="50" charset="-128"/>
              </a:rPr>
              <a:t>件多いため、この結果となりました。</a:t>
            </a:r>
          </a:p>
          <a:p>
            <a:pPr eaLnBrk="1" hangingPunct="1">
              <a:spcBef>
                <a:spcPct val="0"/>
              </a:spcBef>
            </a:pPr>
            <a:r>
              <a:rPr lang="ja-JP" altLang="en-US" sz="1000" u="sng" dirty="0" smtClean="0">
                <a:latin typeface="HG丸ｺﾞｼｯｸM-PRO" pitchFamily="50" charset="-128"/>
                <a:ea typeface="HG丸ｺﾞｼｯｸM-PRO" pitchFamily="50" charset="-128"/>
              </a:rPr>
              <a:t>　・医療計画　　　圏域内全搬送件数　</a:t>
            </a:r>
            <a:r>
              <a:rPr lang="en-US" altLang="ja-JP" sz="1000" u="sng" dirty="0" smtClean="0">
                <a:latin typeface="HG丸ｺﾞｼｯｸM-PRO" pitchFamily="50" charset="-128"/>
                <a:ea typeface="HG丸ｺﾞｼｯｸM-PRO" pitchFamily="50" charset="-128"/>
              </a:rPr>
              <a:t>56424</a:t>
            </a:r>
            <a:r>
              <a:rPr lang="ja-JP" altLang="en-US" sz="1000" u="sng" dirty="0" smtClean="0">
                <a:latin typeface="HG丸ｺﾞｼｯｸM-PRO" pitchFamily="50" charset="-128"/>
                <a:ea typeface="HG丸ｺﾞｼｯｸM-PRO" pitchFamily="50" charset="-128"/>
              </a:rPr>
              <a:t>　うち</a:t>
            </a:r>
            <a:r>
              <a:rPr lang="en-US" altLang="ja-JP" sz="1000" u="sng" dirty="0" smtClean="0">
                <a:latin typeface="HG丸ｺﾞｼｯｸM-PRO" pitchFamily="50" charset="-128"/>
                <a:ea typeface="HG丸ｺﾞｼｯｸM-PRO" pitchFamily="50" charset="-128"/>
              </a:rPr>
              <a:t>65</a:t>
            </a:r>
            <a:r>
              <a:rPr lang="ja-JP" altLang="en-US" sz="1000" u="sng" dirty="0" smtClean="0">
                <a:latin typeface="HG丸ｺﾞｼｯｸM-PRO" pitchFamily="50" charset="-128"/>
                <a:ea typeface="HG丸ｺﾞｼｯｸM-PRO" pitchFamily="50" charset="-128"/>
              </a:rPr>
              <a:t>歳以上高齢者数　</a:t>
            </a:r>
            <a:r>
              <a:rPr lang="en-US" altLang="ja-JP" sz="1000" u="sng" dirty="0" smtClean="0">
                <a:latin typeface="HG丸ｺﾞｼｯｸM-PRO" pitchFamily="50" charset="-128"/>
                <a:ea typeface="HG丸ｺﾞｼｯｸM-PRO" pitchFamily="50" charset="-128"/>
              </a:rPr>
              <a:t>22553 (40.0%)</a:t>
            </a:r>
          </a:p>
          <a:p>
            <a:pPr eaLnBrk="1" hangingPunct="1">
              <a:spcBef>
                <a:spcPct val="0"/>
              </a:spcBef>
            </a:pPr>
            <a:r>
              <a:rPr lang="ja-JP" altLang="en-US" sz="1000" u="sng" dirty="0" smtClean="0">
                <a:latin typeface="HG丸ｺﾞｼｯｸM-PRO" pitchFamily="50" charset="-128"/>
                <a:ea typeface="HG丸ｺﾞｼｯｸM-PRO" pitchFamily="50" charset="-128"/>
              </a:rPr>
              <a:t>　・</a:t>
            </a:r>
            <a:r>
              <a:rPr lang="en-US" altLang="ja-JP" sz="1000" u="sng" dirty="0" smtClean="0">
                <a:latin typeface="HG丸ｺﾞｼｯｸM-PRO" pitchFamily="50" charset="-128"/>
                <a:ea typeface="HG丸ｺﾞｼｯｸM-PRO" pitchFamily="50" charset="-128"/>
              </a:rPr>
              <a:t>ORION</a:t>
            </a:r>
            <a:r>
              <a:rPr lang="ja-JP" altLang="en-US" sz="1000" u="sng" dirty="0" smtClean="0">
                <a:latin typeface="HG丸ｺﾞｼｯｸM-PRO" pitchFamily="50" charset="-128"/>
                <a:ea typeface="HG丸ｺﾞｼｯｸM-PRO" pitchFamily="50" charset="-128"/>
              </a:rPr>
              <a:t>データ　圏域内全搬送件数　</a:t>
            </a:r>
            <a:r>
              <a:rPr lang="en-US" altLang="ja-JP" sz="1000" u="sng" dirty="0" smtClean="0">
                <a:latin typeface="HG丸ｺﾞｼｯｸM-PRO" pitchFamily="50" charset="-128"/>
                <a:ea typeface="HG丸ｺﾞｼｯｸM-PRO" pitchFamily="50" charset="-128"/>
              </a:rPr>
              <a:t>50007</a:t>
            </a:r>
            <a:r>
              <a:rPr lang="ja-JP" altLang="en-US" sz="1000" u="sng" dirty="0" smtClean="0">
                <a:latin typeface="HG丸ｺﾞｼｯｸM-PRO" pitchFamily="50" charset="-128"/>
                <a:ea typeface="HG丸ｺﾞｼｯｸM-PRO" pitchFamily="50" charset="-128"/>
              </a:rPr>
              <a:t>　うち</a:t>
            </a:r>
            <a:r>
              <a:rPr lang="en-US" altLang="ja-JP" sz="1000" u="sng" dirty="0" smtClean="0">
                <a:latin typeface="HG丸ｺﾞｼｯｸM-PRO" pitchFamily="50" charset="-128"/>
                <a:ea typeface="HG丸ｺﾞｼｯｸM-PRO" pitchFamily="50" charset="-128"/>
              </a:rPr>
              <a:t>65</a:t>
            </a:r>
            <a:r>
              <a:rPr lang="ja-JP" altLang="en-US" sz="1000" u="sng" dirty="0" smtClean="0">
                <a:latin typeface="HG丸ｺﾞｼｯｸM-PRO" pitchFamily="50" charset="-128"/>
                <a:ea typeface="HG丸ｺﾞｼｯｸM-PRO" pitchFamily="50" charset="-128"/>
              </a:rPr>
              <a:t>歳以上高齢者数　</a:t>
            </a:r>
            <a:r>
              <a:rPr lang="en-US" altLang="ja-JP" sz="1000" u="sng" dirty="0" smtClean="0">
                <a:latin typeface="HG丸ｺﾞｼｯｸM-PRO" pitchFamily="50" charset="-128"/>
                <a:ea typeface="HG丸ｺﾞｼｯｸM-PRO" pitchFamily="50" charset="-128"/>
              </a:rPr>
              <a:t>27899</a:t>
            </a:r>
            <a:r>
              <a:rPr lang="ja-JP" altLang="en-US" sz="1000" u="sng" dirty="0" smtClean="0">
                <a:latin typeface="HG丸ｺﾞｼｯｸM-PRO" pitchFamily="50" charset="-128"/>
                <a:ea typeface="HG丸ｺﾞｼｯｸM-PRO" pitchFamily="50" charset="-128"/>
              </a:rPr>
              <a:t>（</a:t>
            </a:r>
            <a:r>
              <a:rPr lang="en-US" altLang="ja-JP" sz="1000" u="sng" dirty="0" smtClean="0">
                <a:latin typeface="HG丸ｺﾞｼｯｸM-PRO" pitchFamily="50" charset="-128"/>
                <a:ea typeface="HG丸ｺﾞｼｯｸM-PRO" pitchFamily="50" charset="-128"/>
              </a:rPr>
              <a:t>55.8%</a:t>
            </a:r>
            <a:r>
              <a:rPr lang="ja-JP" altLang="en-US" sz="1000" u="sng" dirty="0" smtClean="0">
                <a:latin typeface="HG丸ｺﾞｼｯｸM-PRO" pitchFamily="50" charset="-128"/>
                <a:ea typeface="HG丸ｺﾞｼｯｸM-PRO" pitchFamily="50" charset="-128"/>
              </a:rPr>
              <a:t>）　</a:t>
            </a:r>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7D01EC-D617-42BB-AB79-11D723608B95}"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12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・これは転帰別に搬送件数をみたものです。</a:t>
            </a:r>
          </a:p>
          <a:p>
            <a:pPr eaLnBrk="1" hangingPunct="1">
              <a:spcBef>
                <a:spcPct val="0"/>
              </a:spcBef>
            </a:pPr>
            <a:endParaRPr lang="ja-JP" altLang="en-US" dirty="0" smtClean="0"/>
          </a:p>
          <a:p>
            <a:pPr eaLnBrk="1" hangingPunct="1">
              <a:spcBef>
                <a:spcPct val="0"/>
              </a:spcBef>
            </a:pPr>
            <a:r>
              <a:rPr lang="ja-JP" altLang="en-US" dirty="0" smtClean="0"/>
              <a:t>・ここでの転帰とは、「初診時の転帰」、すなわち救急隊が病院に搬送したその時点の初診時医師の情報でみております。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・「外来のみ」の割合が約</a:t>
            </a:r>
            <a:r>
              <a:rPr lang="en-US" altLang="ja-JP" dirty="0" smtClean="0"/>
              <a:t>5</a:t>
            </a:r>
            <a:r>
              <a:rPr lang="ja-JP" altLang="en-US" dirty="0" smtClean="0"/>
              <a:t>割となっております。</a:t>
            </a:r>
          </a:p>
          <a:p>
            <a:pPr eaLnBrk="1" hangingPunct="1">
              <a:spcBef>
                <a:spcPct val="0"/>
              </a:spcBef>
            </a:pPr>
            <a:endParaRPr lang="ja-JP" altLang="en-US" dirty="0" smtClean="0"/>
          </a:p>
          <a:p>
            <a:pPr eaLnBrk="1" hangingPunct="1">
              <a:spcBef>
                <a:spcPct val="0"/>
              </a:spcBef>
            </a:pPr>
            <a:r>
              <a:rPr lang="ja-JP" altLang="en-US" dirty="0" smtClean="0"/>
              <a:t>・続いて下の段、スライド１８をごらんください。</a:t>
            </a:r>
          </a:p>
          <a:p>
            <a:pPr eaLnBrk="1" hangingPunct="1">
              <a:spcBef>
                <a:spcPct val="0"/>
              </a:spcBef>
            </a:pP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a:t>
            </a:r>
            <a:r>
              <a:rPr lang="en-US" altLang="ja-JP" dirty="0" smtClean="0"/>
              <a:t>QA</a:t>
            </a:r>
            <a:r>
              <a:rPr lang="ja-JP" altLang="en-US" dirty="0" smtClean="0"/>
              <a:t>用）</a:t>
            </a:r>
            <a:endParaRPr lang="en-US" altLang="ja-JP" dirty="0" smtClean="0"/>
          </a:p>
          <a:p>
            <a:pPr eaLnBrk="1" hangingPunct="1">
              <a:spcBef>
                <a:spcPct val="0"/>
              </a:spcBef>
            </a:pPr>
            <a:r>
              <a:rPr lang="ja-JP" altLang="en-US" dirty="0" smtClean="0"/>
              <a:t>　今回のデータの転帰は、初診時転帰（救急隊搬送後のその時の転帰）から抽出している。</a:t>
            </a:r>
            <a:endParaRPr lang="en-US" altLang="ja-JP" dirty="0" smtClean="0"/>
          </a:p>
          <a:p>
            <a:pPr eaLnBrk="1" hangingPunct="1">
              <a:spcBef>
                <a:spcPct val="0"/>
              </a:spcBef>
            </a:pPr>
            <a:r>
              <a:rPr lang="ja-JP" altLang="en-US" dirty="0" smtClean="0"/>
              <a:t>　転帰にはもう一つ「確定時転帰（入院した場合、</a:t>
            </a:r>
            <a:r>
              <a:rPr lang="en-US" altLang="ja-JP" dirty="0" smtClean="0"/>
              <a:t>21</a:t>
            </a:r>
            <a:r>
              <a:rPr lang="ja-JP" altLang="en-US" dirty="0" smtClean="0"/>
              <a:t>日後の転帰）」がある。</a:t>
            </a:r>
          </a:p>
          <a:p>
            <a:pPr eaLnBrk="1" hangingPunct="1">
              <a:spcBef>
                <a:spcPct val="0"/>
              </a:spcBef>
            </a:pPr>
            <a:endParaRPr lang="ja-JP" altLang="en-US" dirty="0" smtClean="0"/>
          </a:p>
        </p:txBody>
      </p:sp>
      <p:sp>
        <p:nvSpPr>
          <p:cNvPr id="409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23213-9CB3-4125-8CFA-4A920A319344}"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32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・これは、先ほどのスライドの転帰別搬送件数を、さらに年齢別にみたものです。</a:t>
            </a:r>
          </a:p>
          <a:p>
            <a:pPr eaLnBrk="1" hangingPunct="1">
              <a:spcBef>
                <a:spcPct val="0"/>
              </a:spcBef>
            </a:pPr>
            <a:endParaRPr lang="ja-JP" altLang="en-US" dirty="0" smtClean="0"/>
          </a:p>
          <a:p>
            <a:pPr eaLnBrk="1" hangingPunct="1">
              <a:spcBef>
                <a:spcPct val="0"/>
              </a:spcBef>
            </a:pPr>
            <a:r>
              <a:rPr lang="ja-JP" altLang="en-US" dirty="0" smtClean="0"/>
              <a:t>・ここからは、平成</a:t>
            </a:r>
            <a:r>
              <a:rPr lang="en-US" altLang="ja-JP" dirty="0" smtClean="0"/>
              <a:t>29</a:t>
            </a:r>
            <a:r>
              <a:rPr lang="ja-JP" altLang="en-US" dirty="0" smtClean="0"/>
              <a:t>年分のみに絞って、他の入力項目とのクロスでみていきます。</a:t>
            </a:r>
            <a:endParaRPr lang="en-US" altLang="ja-JP" dirty="0" smtClean="0">
              <a:solidFill>
                <a:srgbClr val="000000"/>
              </a:solidFill>
            </a:endParaRPr>
          </a:p>
          <a:p>
            <a:pPr eaLnBrk="1" hangingPunct="1">
              <a:spcBef>
                <a:spcPct val="0"/>
              </a:spcBef>
            </a:pPr>
            <a:endParaRPr lang="en-US" altLang="ja-JP" dirty="0" smtClean="0">
              <a:solidFill>
                <a:srgbClr val="000000"/>
              </a:solidFill>
            </a:endParaRPr>
          </a:p>
          <a:p>
            <a:pPr eaLnBrk="1" hangingPunct="1">
              <a:spcBef>
                <a:spcPct val="0"/>
              </a:spcBef>
            </a:pPr>
            <a:r>
              <a:rPr lang="ja-JP" altLang="en-US" u="sng" dirty="0" smtClean="0">
                <a:solidFill>
                  <a:srgbClr val="000000"/>
                </a:solidFill>
              </a:rPr>
              <a:t>・グラフの</a:t>
            </a:r>
            <a:r>
              <a:rPr lang="en-US" altLang="ja-JP" u="sng" dirty="0" smtClean="0">
                <a:solidFill>
                  <a:srgbClr val="000000"/>
                </a:solidFill>
              </a:rPr>
              <a:t>75</a:t>
            </a:r>
            <a:r>
              <a:rPr lang="ja-JP" altLang="en-US" u="sng" dirty="0" smtClean="0">
                <a:solidFill>
                  <a:srgbClr val="000000"/>
                </a:solidFill>
              </a:rPr>
              <a:t>歳以上のところをご覧ください。搬送数は約</a:t>
            </a:r>
            <a:r>
              <a:rPr lang="en-US" altLang="ja-JP" u="sng" dirty="0" smtClean="0">
                <a:solidFill>
                  <a:srgbClr val="000000"/>
                </a:solidFill>
              </a:rPr>
              <a:t>2</a:t>
            </a:r>
            <a:r>
              <a:rPr lang="ja-JP" altLang="en-US" u="sng" dirty="0" smtClean="0">
                <a:solidFill>
                  <a:srgbClr val="000000"/>
                </a:solidFill>
              </a:rPr>
              <a:t>万</a:t>
            </a:r>
            <a:r>
              <a:rPr lang="en-US" altLang="ja-JP" u="sng" dirty="0" smtClean="0">
                <a:solidFill>
                  <a:srgbClr val="000000"/>
                </a:solidFill>
              </a:rPr>
              <a:t>1</a:t>
            </a:r>
            <a:r>
              <a:rPr lang="ja-JP" altLang="en-US" u="sng" dirty="0" smtClean="0">
                <a:solidFill>
                  <a:srgbClr val="000000"/>
                </a:solidFill>
              </a:rPr>
              <a:t>千人と多いうえに、「入院」の割合が５６．２％と半数を超えております。また</a:t>
            </a:r>
            <a:r>
              <a:rPr lang="en-US" altLang="ja-JP" u="sng" dirty="0" smtClean="0">
                <a:solidFill>
                  <a:srgbClr val="000000"/>
                </a:solidFill>
              </a:rPr>
              <a:t>65</a:t>
            </a:r>
            <a:r>
              <a:rPr lang="ja-JP" altLang="en-US" u="sng" dirty="0" smtClean="0">
                <a:solidFill>
                  <a:srgbClr val="000000"/>
                </a:solidFill>
              </a:rPr>
              <a:t>歳～</a:t>
            </a:r>
            <a:r>
              <a:rPr lang="en-US" altLang="ja-JP" u="sng" dirty="0" smtClean="0">
                <a:solidFill>
                  <a:srgbClr val="000000"/>
                </a:solidFill>
              </a:rPr>
              <a:t>74</a:t>
            </a:r>
            <a:r>
              <a:rPr lang="ja-JP" altLang="en-US" u="sng" dirty="0" smtClean="0">
                <a:solidFill>
                  <a:srgbClr val="000000"/>
                </a:solidFill>
              </a:rPr>
              <a:t>歳も「入院」が４７．６％と半数近いです。</a:t>
            </a:r>
            <a:endParaRPr lang="en-US" altLang="ja-JP" u="sng" dirty="0" smtClean="0">
              <a:solidFill>
                <a:srgbClr val="000000"/>
              </a:solidFill>
            </a:endParaRPr>
          </a:p>
          <a:p>
            <a:pPr eaLnBrk="1" hangingPunct="1">
              <a:spcBef>
                <a:spcPct val="0"/>
              </a:spcBef>
            </a:pPr>
            <a:endParaRPr lang="en-US" altLang="ja-JP" u="sng" dirty="0" smtClean="0">
              <a:solidFill>
                <a:srgbClr val="000000"/>
              </a:solidFill>
            </a:endParaRPr>
          </a:p>
          <a:p>
            <a:pPr eaLnBrk="1" hangingPunct="1">
              <a:spcBef>
                <a:spcPct val="0"/>
              </a:spcBef>
            </a:pPr>
            <a:r>
              <a:rPr lang="ja-JP" altLang="en-US" u="sng" dirty="0" smtClean="0">
                <a:solidFill>
                  <a:srgbClr val="000000"/>
                </a:solidFill>
              </a:rPr>
              <a:t>・今後の高齢化の進行により、消防の搬送の負担はもとより、医療機関の病床確保などの負担が増大すると考えられます。</a:t>
            </a:r>
            <a:endParaRPr lang="en-US" altLang="ja-JP" u="sng" dirty="0" smtClean="0">
              <a:solidFill>
                <a:srgbClr val="000000"/>
              </a:solidFill>
            </a:endParaRPr>
          </a:p>
          <a:p>
            <a:pPr eaLnBrk="1" hangingPunct="1">
              <a:spcBef>
                <a:spcPct val="0"/>
              </a:spcBef>
            </a:pPr>
            <a:endParaRPr lang="ja-JP" altLang="en-US" u="sng" dirty="0" smtClean="0">
              <a:solidFill>
                <a:srgbClr val="000000"/>
              </a:solidFill>
            </a:endParaRPr>
          </a:p>
          <a:p>
            <a:pPr eaLnBrk="1" hangingPunct="1">
              <a:spcBef>
                <a:spcPct val="0"/>
              </a:spcBef>
            </a:pPr>
            <a:r>
              <a:rPr lang="ja-JP" altLang="en-US" dirty="0" smtClean="0">
                <a:solidFill>
                  <a:srgbClr val="000000"/>
                </a:solidFill>
              </a:rPr>
              <a:t>・ページをめくり、スライド１９をご覧ください。</a:t>
            </a:r>
          </a:p>
        </p:txBody>
      </p:sp>
      <p:sp>
        <p:nvSpPr>
          <p:cNvPr id="4301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27E74-CDAF-4D61-AEDF-CFFB42419D02}"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73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・これは、先ほどのスライドでみました年齢区分ごとの転帰別搬送のうち、現場滞在時間が</a:t>
            </a:r>
            <a:r>
              <a:rPr lang="en-US" altLang="ja-JP" dirty="0" smtClean="0"/>
              <a:t>30</a:t>
            </a:r>
            <a:r>
              <a:rPr lang="ja-JP" altLang="en-US" dirty="0" smtClean="0"/>
              <a:t>分以上かかった件数と割合です。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a:t>
            </a:r>
            <a:r>
              <a:rPr lang="en-US" altLang="ja-JP" dirty="0" smtClean="0"/>
              <a:t>18</a:t>
            </a:r>
            <a:r>
              <a:rPr lang="ja-JP" altLang="en-US" dirty="0" smtClean="0"/>
              <a:t>歳～</a:t>
            </a:r>
            <a:r>
              <a:rPr lang="en-US" altLang="ja-JP" dirty="0" smtClean="0"/>
              <a:t>64</a:t>
            </a:r>
            <a:r>
              <a:rPr lang="ja-JP" altLang="en-US" dirty="0" smtClean="0"/>
              <a:t>歳の、表に色付けしているところをご覧ください。外来のみ、入院、転院、いずれも</a:t>
            </a:r>
            <a:r>
              <a:rPr lang="en-US" altLang="ja-JP" dirty="0" smtClean="0"/>
              <a:t>30</a:t>
            </a:r>
            <a:r>
              <a:rPr lang="ja-JP" altLang="en-US" dirty="0" smtClean="0"/>
              <a:t>分以上の割合が</a:t>
            </a:r>
            <a:r>
              <a:rPr lang="en-US" altLang="ja-JP" dirty="0" smtClean="0"/>
              <a:t>10%</a:t>
            </a:r>
            <a:r>
              <a:rPr lang="ja-JP" altLang="en-US" dirty="0" smtClean="0"/>
              <a:t>を超え、搬送決定までに時間がかかるケースが他の年齢層より多い傾向です。また</a:t>
            </a:r>
            <a:r>
              <a:rPr lang="en-US" altLang="ja-JP" dirty="0" smtClean="0"/>
              <a:t>75</a:t>
            </a:r>
            <a:r>
              <a:rPr lang="ja-JP" altLang="en-US" dirty="0" smtClean="0"/>
              <a:t>歳以上の「転院」も、１０％となっています。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u="sng" dirty="0" smtClean="0"/>
              <a:t>・合計でみましても、</a:t>
            </a:r>
            <a:r>
              <a:rPr lang="en-US" altLang="ja-JP" dirty="0" smtClean="0"/>
              <a:t>18</a:t>
            </a:r>
            <a:r>
              <a:rPr lang="ja-JP" altLang="en-US" dirty="0" smtClean="0"/>
              <a:t>歳～</a:t>
            </a:r>
            <a:r>
              <a:rPr lang="en-US" altLang="ja-JP" dirty="0" smtClean="0"/>
              <a:t>64</a:t>
            </a:r>
            <a:r>
              <a:rPr lang="ja-JP" altLang="en-US" dirty="0" smtClean="0"/>
              <a:t>歳は１０．３％、</a:t>
            </a:r>
            <a:r>
              <a:rPr lang="en-US" altLang="ja-JP" dirty="0" smtClean="0"/>
              <a:t>65</a:t>
            </a:r>
            <a:r>
              <a:rPr lang="ja-JP" altLang="en-US" dirty="0" smtClean="0"/>
              <a:t>歳～</a:t>
            </a:r>
            <a:r>
              <a:rPr lang="en-US" altLang="ja-JP" dirty="0" smtClean="0"/>
              <a:t>74</a:t>
            </a:r>
            <a:r>
              <a:rPr lang="ja-JP" altLang="en-US" dirty="0" smtClean="0"/>
              <a:t>歳は８．３％、</a:t>
            </a:r>
            <a:r>
              <a:rPr lang="en-US" altLang="ja-JP" dirty="0" smtClean="0"/>
              <a:t>75</a:t>
            </a:r>
            <a:r>
              <a:rPr lang="ja-JP" altLang="en-US" dirty="0" smtClean="0"/>
              <a:t>歳以上は８．９％と、</a:t>
            </a:r>
            <a:r>
              <a:rPr lang="en-US" altLang="ja-JP" dirty="0" smtClean="0"/>
              <a:t>18</a:t>
            </a:r>
            <a:r>
              <a:rPr lang="ja-JP" altLang="en-US" dirty="0" smtClean="0"/>
              <a:t>歳～</a:t>
            </a:r>
            <a:r>
              <a:rPr lang="en-US" altLang="ja-JP" dirty="0" smtClean="0"/>
              <a:t>64</a:t>
            </a:r>
            <a:r>
              <a:rPr lang="ja-JP" altLang="en-US" dirty="0" smtClean="0"/>
              <a:t>歳で時間がかかるケースが多いです。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・また、文字を赤くしておりますところ、「受診しなかった」で現場滞在時間が</a:t>
            </a:r>
            <a:r>
              <a:rPr lang="en-US" altLang="ja-JP" dirty="0" smtClean="0"/>
              <a:t>30</a:t>
            </a:r>
            <a:r>
              <a:rPr lang="ja-JP" altLang="en-US" dirty="0" smtClean="0"/>
              <a:t>分以上かかったケースが数件ありましたが、詳細は把握できませんでした。</a:t>
            </a:r>
            <a:endParaRPr lang="en-US" altLang="ja-JP" dirty="0" smtClean="0"/>
          </a:p>
          <a:p>
            <a:pPr eaLnBrk="1" hangingPunct="1">
              <a:spcBef>
                <a:spcPct val="0"/>
              </a:spcBef>
            </a:pPr>
            <a:endParaRPr lang="ja-JP" altLang="en-US" dirty="0" smtClean="0"/>
          </a:p>
          <a:p>
            <a:pPr eaLnBrk="1" hangingPunct="1">
              <a:spcBef>
                <a:spcPct val="0"/>
              </a:spcBef>
            </a:pPr>
            <a:r>
              <a:rPr lang="ja-JP" altLang="en-US" dirty="0" smtClean="0"/>
              <a:t>・続いて下の段、スライド２０をごらんください。</a:t>
            </a:r>
          </a:p>
          <a:p>
            <a:pPr eaLnBrk="1" hangingPunct="1">
              <a:spcBef>
                <a:spcPct val="0"/>
              </a:spcBef>
            </a:pPr>
            <a:endParaRPr lang="en-US" altLang="ja-JP" dirty="0" smtClean="0"/>
          </a:p>
        </p:txBody>
      </p:sp>
      <p:sp>
        <p:nvSpPr>
          <p:cNvPr id="55299" name="スライド番号プレースホルダー 3"/>
          <p:cNvSpPr txBox="1">
            <a:spLocks noGrp="1"/>
          </p:cNvSpPr>
          <p:nvPr/>
        </p:nvSpPr>
        <p:spPr bwMode="auto">
          <a:xfrm>
            <a:off x="3856038" y="9440863"/>
            <a:ext cx="2949575" cy="496887"/>
          </a:xfrm>
          <a:prstGeom prst="rect">
            <a:avLst/>
          </a:prstGeom>
          <a:noFill/>
          <a:ln>
            <a:miter lim="800000"/>
            <a:headEnd/>
            <a:tailEnd/>
          </a:ln>
        </p:spPr>
        <p:txBody>
          <a:bodyPr anchor="b"/>
          <a:lstStyle/>
          <a:p>
            <a:pPr algn="r">
              <a:defRPr/>
            </a:pPr>
            <a:fld id="{8404A299-2ED4-4C2C-9F1E-3DD7D5B4E98A}" type="slidenum">
              <a:rPr lang="ja-JP" altLang="en-US" sz="1200">
                <a:latin typeface="+mn-lt"/>
                <a:ea typeface="+mn-ea"/>
              </a:rPr>
              <a:pPr algn="r">
                <a:defRPr/>
              </a:pPr>
              <a:t>19</a:t>
            </a:fld>
            <a:endParaRPr lang="en-US" altLang="ja-JP" sz="1200">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ja-JP" altLang="en-US" sz="1000" dirty="0" smtClean="0"/>
              <a:t>・これは先ほどご説明しました当圏域における救急医療の現状と課題</a:t>
            </a:r>
            <a:r>
              <a:rPr lang="en-US" altLang="ja-JP" sz="1000" dirty="0" smtClean="0"/>
              <a:t>,</a:t>
            </a:r>
            <a:r>
              <a:rPr lang="ja-JP" altLang="en-US" sz="1000" dirty="0" err="1" smtClean="0"/>
              <a:t>、</a:t>
            </a:r>
            <a:r>
              <a:rPr lang="ja-JP" altLang="en-US" sz="1000" dirty="0" smtClean="0"/>
              <a:t>取り組みをまとめております。</a:t>
            </a:r>
            <a:endParaRPr lang="en-US" altLang="ja-JP" sz="1000" dirty="0" smtClean="0"/>
          </a:p>
          <a:p>
            <a:pPr eaLnBrk="1" hangingPunct="1"/>
            <a:endParaRPr lang="en-US" altLang="ja-JP" sz="1000" dirty="0" smtClean="0"/>
          </a:p>
          <a:p>
            <a:pPr eaLnBrk="1" hangingPunct="1"/>
            <a:r>
              <a:rPr lang="ja-JP" altLang="en-US" sz="1000" u="sng" dirty="0" smtClean="0"/>
              <a:t>・ここで、</a:t>
            </a:r>
            <a:r>
              <a:rPr lang="en-US" altLang="ja-JP" sz="1000" u="sng" dirty="0" smtClean="0"/>
              <a:t>65</a:t>
            </a:r>
            <a:r>
              <a:rPr lang="ja-JP" altLang="en-US" sz="1000" u="sng" dirty="0" smtClean="0"/>
              <a:t>歳以上の占める割合が</a:t>
            </a:r>
            <a:r>
              <a:rPr lang="en-US" altLang="ja-JP" sz="1000" u="sng" dirty="0" smtClean="0"/>
              <a:t>4</a:t>
            </a:r>
            <a:r>
              <a:rPr lang="ja-JP" altLang="en-US" sz="1000" u="sng" dirty="0" smtClean="0"/>
              <a:t>割に達しているとしていますが、これは消防からの資料をもとにしております。後ほど説明する</a:t>
            </a:r>
            <a:r>
              <a:rPr lang="en-US" altLang="ja-JP" sz="1000" u="sng" dirty="0" smtClean="0"/>
              <a:t>ORION</a:t>
            </a:r>
            <a:r>
              <a:rPr lang="ja-JP" altLang="en-US" sz="1000" u="sng" dirty="0" smtClean="0"/>
              <a:t>データでは、</a:t>
            </a:r>
            <a:r>
              <a:rPr lang="en-US" altLang="ja-JP" sz="1000" u="sng" dirty="0" smtClean="0"/>
              <a:t>65</a:t>
            </a:r>
            <a:r>
              <a:rPr lang="ja-JP" altLang="en-US" sz="1000" u="sng" dirty="0" smtClean="0"/>
              <a:t>歳以上の割合が</a:t>
            </a:r>
            <a:r>
              <a:rPr lang="en-US" altLang="ja-JP" sz="1000" u="sng" dirty="0" smtClean="0"/>
              <a:t>5</a:t>
            </a:r>
            <a:r>
              <a:rPr lang="ja-JP" altLang="en-US" sz="1000" u="sng" dirty="0" smtClean="0"/>
              <a:t>割を超えております。</a:t>
            </a:r>
            <a:endParaRPr lang="en-US" altLang="ja-JP" sz="1000" u="sng" dirty="0" smtClean="0"/>
          </a:p>
          <a:p>
            <a:pPr eaLnBrk="1" hangingPunct="1"/>
            <a:endParaRPr lang="ja-JP" altLang="en-US" sz="1000" dirty="0" smtClean="0"/>
          </a:p>
          <a:p>
            <a:pPr eaLnBrk="1" hangingPunct="1"/>
            <a:r>
              <a:rPr lang="ja-JP" altLang="en-US" sz="1000" dirty="0" smtClean="0"/>
              <a:t>・本日は、</a:t>
            </a:r>
            <a:r>
              <a:rPr lang="ja-JP" altLang="en-US" sz="1000" u="sng" dirty="0" smtClean="0">
                <a:solidFill>
                  <a:srgbClr val="FF0000"/>
                </a:solidFill>
              </a:rPr>
              <a:t>圏域の課題という観点で救急医療体制の現状を</a:t>
            </a:r>
            <a:r>
              <a:rPr lang="ja-JP" altLang="en-US" sz="1000" dirty="0" smtClean="0"/>
              <a:t>データでお示しし、初期、二次、三次、それぞれのお立場でのご意見をいただき、計画の推進に活かしてまいりたいと思います。</a:t>
            </a:r>
          </a:p>
          <a:p>
            <a:pPr eaLnBrk="1" hangingPunct="1"/>
            <a:endParaRPr lang="ja-JP" altLang="en-US" sz="1000" dirty="0" smtClean="0"/>
          </a:p>
          <a:p>
            <a:pPr eaLnBrk="1" hangingPunct="1"/>
            <a:r>
              <a:rPr lang="ja-JP" altLang="en-US" sz="1000" dirty="0" smtClean="0"/>
              <a:t>・ページをめくって上段のスライド３をご覧ください。</a:t>
            </a:r>
            <a:endParaRPr lang="en-US" altLang="ja-JP" sz="1000" dirty="0" smtClean="0"/>
          </a:p>
          <a:p>
            <a:pPr eaLnBrk="1" hangingPunct="1"/>
            <a:endParaRPr lang="en-US" altLang="ja-JP" sz="1000" dirty="0" smtClean="0"/>
          </a:p>
          <a:p>
            <a:pPr eaLnBrk="1" hangingPunct="1"/>
            <a:r>
              <a:rPr lang="ja-JP" altLang="en-US" sz="1000" dirty="0" smtClean="0"/>
              <a:t>注）「高齢者（</a:t>
            </a:r>
            <a:r>
              <a:rPr lang="en-US" altLang="ja-JP" sz="1000" dirty="0" smtClean="0"/>
              <a:t>65</a:t>
            </a:r>
            <a:r>
              <a:rPr lang="ja-JP" altLang="en-US" sz="1000" dirty="0" smtClean="0"/>
              <a:t>歳以上）の占める割合は年々増加し</a:t>
            </a:r>
            <a:r>
              <a:rPr lang="en-US" altLang="ja-JP" sz="1000" dirty="0" smtClean="0"/>
              <a:t>4</a:t>
            </a:r>
            <a:r>
              <a:rPr lang="ja-JP" altLang="en-US" sz="1000" dirty="0" smtClean="0"/>
              <a:t>割に達している」の根拠</a:t>
            </a:r>
            <a:endParaRPr lang="en-US" altLang="ja-JP" sz="1000" dirty="0" smtClean="0"/>
          </a:p>
          <a:p>
            <a:pPr eaLnBrk="1" hangingPunct="1"/>
            <a:r>
              <a:rPr lang="ja-JP" altLang="en-US" sz="1000" dirty="0" smtClean="0"/>
              <a:t>　・平成</a:t>
            </a:r>
            <a:r>
              <a:rPr lang="en-US" altLang="ja-JP" sz="1000" dirty="0" smtClean="0"/>
              <a:t>28</a:t>
            </a:r>
            <a:r>
              <a:rPr lang="ja-JP" altLang="en-US" sz="1000" dirty="0" smtClean="0"/>
              <a:t>年　圏域内４消防機関から入手した搬送数から算出。圏域内全搬送件数　</a:t>
            </a:r>
            <a:r>
              <a:rPr lang="en-US" altLang="ja-JP" sz="1000" dirty="0" smtClean="0"/>
              <a:t>56424</a:t>
            </a:r>
            <a:r>
              <a:rPr lang="ja-JP" altLang="en-US" sz="1000" dirty="0" smtClean="0"/>
              <a:t>　うち</a:t>
            </a:r>
            <a:r>
              <a:rPr lang="en-US" altLang="ja-JP" sz="1000" dirty="0" smtClean="0"/>
              <a:t>65</a:t>
            </a:r>
            <a:r>
              <a:rPr lang="ja-JP" altLang="en-US" sz="1000" dirty="0" smtClean="0"/>
              <a:t>歳以上高齢者数　</a:t>
            </a:r>
            <a:r>
              <a:rPr lang="en-US" altLang="ja-JP" sz="1000" dirty="0" smtClean="0"/>
              <a:t>22553 (40.0%)</a:t>
            </a:r>
          </a:p>
          <a:p>
            <a:pPr eaLnBrk="1" hangingPunct="1"/>
            <a:r>
              <a:rPr lang="ja-JP" altLang="en-US" sz="1000" dirty="0" smtClean="0"/>
              <a:t>　　内訳　枚方寝屋川　全搬送数 </a:t>
            </a:r>
            <a:r>
              <a:rPr lang="en-US" altLang="ja-JP" sz="1000" dirty="0" smtClean="0"/>
              <a:t>30180</a:t>
            </a:r>
            <a:r>
              <a:rPr lang="ja-JP" altLang="en-US" sz="1000" dirty="0" smtClean="0"/>
              <a:t>　うち</a:t>
            </a:r>
            <a:r>
              <a:rPr lang="en-US" altLang="ja-JP" sz="1000" dirty="0" smtClean="0"/>
              <a:t>65</a:t>
            </a:r>
            <a:r>
              <a:rPr lang="ja-JP" altLang="en-US" sz="1000" dirty="0" smtClean="0"/>
              <a:t>歳以上 </a:t>
            </a:r>
            <a:r>
              <a:rPr lang="en-US" altLang="ja-JP" sz="1000" dirty="0" smtClean="0"/>
              <a:t>10140</a:t>
            </a:r>
            <a:r>
              <a:rPr lang="ja-JP" altLang="en-US" sz="1000" dirty="0" smtClean="0"/>
              <a:t>（</a:t>
            </a:r>
            <a:r>
              <a:rPr lang="en-US" altLang="ja-JP" sz="1000" dirty="0" smtClean="0"/>
              <a:t>33.6%)</a:t>
            </a:r>
          </a:p>
          <a:p>
            <a:pPr eaLnBrk="1" hangingPunct="1"/>
            <a:r>
              <a:rPr lang="ja-JP" altLang="en-US" sz="1000" dirty="0" smtClean="0"/>
              <a:t>　　　　　　守口門真　　　全搬送数　</a:t>
            </a:r>
            <a:r>
              <a:rPr lang="en-US" altLang="ja-JP" sz="1000" dirty="0" smtClean="0"/>
              <a:t>14435</a:t>
            </a:r>
            <a:r>
              <a:rPr lang="ja-JP" altLang="en-US" sz="1000" dirty="0" smtClean="0"/>
              <a:t>　うち</a:t>
            </a:r>
            <a:r>
              <a:rPr lang="en-US" altLang="ja-JP" sz="1000" dirty="0" smtClean="0"/>
              <a:t>65</a:t>
            </a:r>
            <a:r>
              <a:rPr lang="ja-JP" altLang="en-US" sz="1000" dirty="0" smtClean="0"/>
              <a:t>歳以上　</a:t>
            </a:r>
            <a:r>
              <a:rPr lang="en-US" altLang="ja-JP" sz="1000" dirty="0" smtClean="0"/>
              <a:t>8218(56.9%)</a:t>
            </a:r>
          </a:p>
          <a:p>
            <a:pPr eaLnBrk="1" hangingPunct="1"/>
            <a:r>
              <a:rPr lang="ja-JP" altLang="en-US" sz="1000" dirty="0" smtClean="0"/>
              <a:t>　　　　　　大東四條畷　全搬送数　</a:t>
            </a:r>
            <a:r>
              <a:rPr lang="en-US" altLang="ja-JP" sz="1000" dirty="0" smtClean="0"/>
              <a:t>8738</a:t>
            </a:r>
            <a:r>
              <a:rPr lang="ja-JP" altLang="en-US" sz="1000" dirty="0" smtClean="0"/>
              <a:t>　うち</a:t>
            </a:r>
            <a:r>
              <a:rPr lang="en-US" altLang="ja-JP" sz="1000" dirty="0" smtClean="0"/>
              <a:t>65</a:t>
            </a:r>
            <a:r>
              <a:rPr lang="ja-JP" altLang="en-US" sz="1000" dirty="0" smtClean="0"/>
              <a:t>歳以上　</a:t>
            </a:r>
            <a:r>
              <a:rPr lang="en-US" altLang="ja-JP" sz="1000" dirty="0" smtClean="0"/>
              <a:t>2424(27.7%)</a:t>
            </a:r>
          </a:p>
          <a:p>
            <a:pPr eaLnBrk="1" hangingPunct="1"/>
            <a:r>
              <a:rPr lang="ja-JP" altLang="en-US" sz="1000" dirty="0" smtClean="0"/>
              <a:t>　　　　　　交野　　　　　　全搬送数　</a:t>
            </a:r>
            <a:r>
              <a:rPr lang="en-US" altLang="ja-JP" sz="1000" dirty="0" smtClean="0"/>
              <a:t>3071</a:t>
            </a:r>
            <a:r>
              <a:rPr lang="ja-JP" altLang="en-US" sz="1000" dirty="0" smtClean="0"/>
              <a:t>　うち</a:t>
            </a:r>
            <a:r>
              <a:rPr lang="en-US" altLang="ja-JP" sz="1000" dirty="0" smtClean="0"/>
              <a:t>65</a:t>
            </a:r>
            <a:r>
              <a:rPr lang="ja-JP" altLang="en-US" sz="1000" dirty="0" smtClean="0"/>
              <a:t>歳以上　</a:t>
            </a:r>
            <a:r>
              <a:rPr lang="en-US" altLang="ja-JP" sz="1000" dirty="0" smtClean="0"/>
              <a:t>1771(57.7%)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93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・これは、見方をかえまして、搬送までに何回連絡しているか、連絡回数が多いのはどの年齢区分のどの転帰かをみたものです。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・連絡回数を３回までと４回以上に分け、４回以上の割合をみました。</a:t>
            </a:r>
          </a:p>
          <a:p>
            <a:pPr eaLnBrk="1" hangingPunct="1">
              <a:spcBef>
                <a:spcPct val="0"/>
              </a:spcBef>
            </a:pPr>
            <a:endParaRPr lang="ja-JP" altLang="en-US" dirty="0" smtClean="0"/>
          </a:p>
          <a:p>
            <a:pPr eaLnBrk="1" hangingPunct="1">
              <a:spcBef>
                <a:spcPct val="0"/>
              </a:spcBef>
            </a:pPr>
            <a:r>
              <a:rPr lang="ja-JP" altLang="en-US" dirty="0" smtClean="0"/>
              <a:t>・表の</a:t>
            </a:r>
            <a:r>
              <a:rPr lang="en-US" altLang="ja-JP" dirty="0" smtClean="0"/>
              <a:t>18</a:t>
            </a:r>
            <a:r>
              <a:rPr lang="ja-JP" altLang="en-US" dirty="0" smtClean="0"/>
              <a:t>歳～</a:t>
            </a:r>
            <a:r>
              <a:rPr lang="en-US" altLang="ja-JP" dirty="0" smtClean="0"/>
              <a:t>64</a:t>
            </a:r>
            <a:r>
              <a:rPr lang="ja-JP" altLang="en-US" dirty="0" smtClean="0"/>
              <a:t>歳のところをごらんください。色付けしておりますところ、入院で２．８％、転院で６．７％、死亡で４．１％となっております。</a:t>
            </a:r>
            <a:r>
              <a:rPr lang="ja-JP" altLang="en-US" u="sng" dirty="0" smtClean="0"/>
              <a:t>他の年齢層と比べても多く、合計でも２．９％となっています。</a:t>
            </a:r>
            <a:endParaRPr lang="en-US" altLang="ja-JP" u="sng" dirty="0" smtClean="0"/>
          </a:p>
          <a:p>
            <a:pPr eaLnBrk="1" hangingPunct="1">
              <a:spcBef>
                <a:spcPct val="0"/>
              </a:spcBef>
            </a:pPr>
            <a:endParaRPr lang="en-US" altLang="ja-JP" u="sng" dirty="0" smtClean="0"/>
          </a:p>
          <a:p>
            <a:pPr eaLnBrk="1" hangingPunct="1">
              <a:spcBef>
                <a:spcPct val="0"/>
              </a:spcBef>
            </a:pPr>
            <a:r>
              <a:rPr lang="ja-JP" altLang="en-US" dirty="0" smtClean="0"/>
              <a:t>・なお、応需率は</a:t>
            </a:r>
            <a:r>
              <a:rPr lang="en-US" altLang="ja-JP" dirty="0" smtClean="0"/>
              <a:t>82.5%</a:t>
            </a:r>
            <a:r>
              <a:rPr lang="ja-JP" altLang="en-US" dirty="0" smtClean="0"/>
              <a:t>でした。（応需率：</a:t>
            </a:r>
            <a:r>
              <a:rPr lang="en-US" altLang="ja-JP" dirty="0" smtClean="0"/>
              <a:t>1</a:t>
            </a:r>
            <a:r>
              <a:rPr lang="ja-JP" altLang="en-US" dirty="0" smtClean="0"/>
              <a:t>回の連絡で搬送先が決まる割合）</a:t>
            </a:r>
          </a:p>
          <a:p>
            <a:pPr eaLnBrk="1" hangingPunct="1">
              <a:spcBef>
                <a:spcPct val="0"/>
              </a:spcBef>
            </a:pPr>
            <a:endParaRPr lang="en-US" altLang="ja-JP" dirty="0" smtClean="0"/>
          </a:p>
          <a:p>
            <a:pPr eaLnBrk="1" hangingPunct="1">
              <a:spcBef>
                <a:spcPct val="0"/>
              </a:spcBef>
            </a:pPr>
            <a:r>
              <a:rPr lang="ja-JP" altLang="en-US" dirty="0" smtClean="0"/>
              <a:t>・続いて、ページをめくってスライド２１をご覧ください。</a:t>
            </a:r>
          </a:p>
          <a:p>
            <a:pPr eaLnBrk="1" hangingPunct="1">
              <a:spcBef>
                <a:spcPct val="0"/>
              </a:spcBef>
            </a:pPr>
            <a:endParaRPr lang="en-US" altLang="ja-JP" dirty="0" smtClean="0"/>
          </a:p>
          <a:p>
            <a:pPr eaLnBrk="1" hangingPunct="1">
              <a:spcBef>
                <a:spcPct val="0"/>
              </a:spcBef>
            </a:pPr>
            <a:r>
              <a:rPr lang="ja-JP" altLang="en-US" dirty="0" smtClean="0"/>
              <a:t>（</a:t>
            </a:r>
            <a:r>
              <a:rPr lang="en-US" altLang="ja-JP" dirty="0" smtClean="0"/>
              <a:t>QA</a:t>
            </a:r>
            <a:r>
              <a:rPr lang="ja-JP" altLang="en-US" dirty="0" smtClean="0"/>
              <a:t>用）</a:t>
            </a:r>
            <a:endParaRPr lang="en-US" altLang="ja-JP" dirty="0" smtClean="0"/>
          </a:p>
          <a:p>
            <a:pPr eaLnBrk="1" hangingPunct="1">
              <a:spcBef>
                <a:spcPct val="0"/>
              </a:spcBef>
            </a:pPr>
            <a:r>
              <a:rPr lang="ja-JP" altLang="en-US" dirty="0" smtClean="0"/>
              <a:t>　不応需の理由で多いもの「手術中、患者対応中」</a:t>
            </a:r>
            <a:endParaRPr lang="en-US" altLang="ja-JP" dirty="0" smtClean="0"/>
          </a:p>
        </p:txBody>
      </p:sp>
      <p:sp>
        <p:nvSpPr>
          <p:cNvPr id="5529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84D0AA-1865-4377-A4F5-C1902FBD4D6F}" type="slidenum">
              <a:rPr lang="ja-JP" altLang="en-US"/>
              <a:pPr fontAlgn="base">
                <a:spcBef>
                  <a:spcPct val="0"/>
                </a:spcBef>
                <a:spcAft>
                  <a:spcPct val="0"/>
                </a:spcAft>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34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latin typeface="HG丸ｺﾞｼｯｸM-PRO" pitchFamily="50" charset="-128"/>
                <a:ea typeface="HG丸ｺﾞｼｯｸM-PRO" pitchFamily="50" charset="-128"/>
              </a:rPr>
              <a:t>・これは、搬送を受け入れた二次、三次の医療機関種別に、緊急度別の件数と割合で、平成</a:t>
            </a:r>
            <a:r>
              <a:rPr lang="en-US" altLang="ja-JP" dirty="0" smtClean="0">
                <a:latin typeface="HG丸ｺﾞｼｯｸM-PRO" pitchFamily="50" charset="-128"/>
                <a:ea typeface="HG丸ｺﾞｼｯｸM-PRO" pitchFamily="50" charset="-128"/>
              </a:rPr>
              <a:t>30</a:t>
            </a:r>
            <a:r>
              <a:rPr lang="ja-JP" altLang="en-US" dirty="0" smtClean="0">
                <a:latin typeface="HG丸ｺﾞｼｯｸM-PRO" pitchFamily="50" charset="-128"/>
                <a:ea typeface="HG丸ｺﾞｼｯｸM-PRO" pitchFamily="50" charset="-128"/>
              </a:rPr>
              <a:t>年</a:t>
            </a:r>
            <a:r>
              <a:rPr lang="en-US" altLang="ja-JP" dirty="0" smtClean="0">
                <a:latin typeface="HG丸ｺﾞｼｯｸM-PRO" pitchFamily="50" charset="-128"/>
                <a:ea typeface="HG丸ｺﾞｼｯｸM-PRO" pitchFamily="50" charset="-128"/>
              </a:rPr>
              <a:t>1</a:t>
            </a:r>
            <a:r>
              <a:rPr lang="ja-JP" altLang="en-US" dirty="0" smtClean="0">
                <a:latin typeface="HG丸ｺﾞｼｯｸM-PRO" pitchFamily="50" charset="-128"/>
                <a:ea typeface="HG丸ｺﾞｼｯｸM-PRO" pitchFamily="50" charset="-128"/>
              </a:rPr>
              <a:t>月～</a:t>
            </a:r>
            <a:r>
              <a:rPr lang="en-US" altLang="ja-JP" dirty="0" smtClean="0">
                <a:latin typeface="HG丸ｺﾞｼｯｸM-PRO" pitchFamily="50" charset="-128"/>
                <a:ea typeface="HG丸ｺﾞｼｯｸM-PRO" pitchFamily="50" charset="-128"/>
              </a:rPr>
              <a:t>10</a:t>
            </a:r>
            <a:r>
              <a:rPr lang="ja-JP" altLang="en-US" dirty="0" smtClean="0">
                <a:latin typeface="HG丸ｺﾞｼｯｸM-PRO" pitchFamily="50" charset="-128"/>
                <a:ea typeface="HG丸ｺﾞｼｯｸM-PRO" pitchFamily="50" charset="-128"/>
              </a:rPr>
              <a:t>月分のデータを集計したものです。</a:t>
            </a:r>
          </a:p>
          <a:p>
            <a:pPr eaLnBrk="1" hangingPunct="1">
              <a:spcBef>
                <a:spcPct val="0"/>
              </a:spcBef>
            </a:pPr>
            <a:endParaRPr lang="ja-JP" altLang="en-US"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・赤１の割合は二次で</a:t>
            </a:r>
            <a:r>
              <a:rPr lang="en-US" altLang="ja-JP" dirty="0" smtClean="0">
                <a:latin typeface="HG丸ｺﾞｼｯｸM-PRO" pitchFamily="50" charset="-128"/>
                <a:ea typeface="HG丸ｺﾞｼｯｸM-PRO" pitchFamily="50" charset="-128"/>
              </a:rPr>
              <a:t>4.5%</a:t>
            </a:r>
            <a:r>
              <a:rPr lang="ja-JP" altLang="en-US" dirty="0" err="1"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三次で</a:t>
            </a:r>
            <a:r>
              <a:rPr lang="en-US" altLang="ja-JP" dirty="0" smtClean="0">
                <a:latin typeface="HG丸ｺﾞｼｯｸM-PRO" pitchFamily="50" charset="-128"/>
                <a:ea typeface="HG丸ｺﾞｼｯｸM-PRO" pitchFamily="50" charset="-128"/>
              </a:rPr>
              <a:t>29%</a:t>
            </a:r>
            <a:r>
              <a:rPr lang="ja-JP" altLang="en-US" dirty="0" smtClean="0">
                <a:latin typeface="HG丸ｺﾞｼｯｸM-PRO" pitchFamily="50" charset="-128"/>
                <a:ea typeface="HG丸ｺﾞｼｯｸM-PRO" pitchFamily="50" charset="-128"/>
              </a:rPr>
              <a:t>　でした。</a:t>
            </a:r>
          </a:p>
          <a:p>
            <a:pPr eaLnBrk="1" hangingPunct="1">
              <a:spcBef>
                <a:spcPct val="0"/>
              </a:spcBef>
            </a:pPr>
            <a:endParaRPr lang="ja-JP" altLang="en-US"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・つづいて下の段、スライド２２をごらんください。</a:t>
            </a:r>
          </a:p>
        </p:txBody>
      </p:sp>
      <p:sp>
        <p:nvSpPr>
          <p:cNvPr id="6553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F50178D-1567-4F92-969C-AB2CF4AB31A4}" type="slidenum">
              <a:rPr lang="ja-JP" altLang="en-US">
                <a:solidFill>
                  <a:prstClr val="black"/>
                </a:solidFill>
              </a:rPr>
              <a:pPr>
                <a:defRPr/>
              </a:pPr>
              <a:t>21</a:t>
            </a:fld>
            <a:endParaRPr lang="en-US" altLang="ja-JP">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55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・上のグラフは、疾患別の、緊急度別件数です。</a:t>
            </a:r>
          </a:p>
          <a:p>
            <a:pPr eaLnBrk="1" hangingPunct="1">
              <a:spcBef>
                <a:spcPct val="0"/>
              </a:spcBef>
            </a:pPr>
            <a:r>
              <a:rPr lang="ja-JP" altLang="en-US" dirty="0" smtClean="0">
                <a:latin typeface="HG丸ｺﾞｼｯｸM-PRO" pitchFamily="50" charset="-128"/>
                <a:ea typeface="HG丸ｺﾞｼｯｸM-PRO" pitchFamily="50" charset="-128"/>
              </a:rPr>
              <a:t>・下のグラフは、緊急度別の、疾患別の割合です。</a:t>
            </a:r>
            <a:endParaRPr lang="en-US" altLang="ja-JP" dirty="0" smtClean="0">
              <a:latin typeface="HG丸ｺﾞｼｯｸM-PRO" pitchFamily="50" charset="-128"/>
              <a:ea typeface="HG丸ｺﾞｼｯｸM-PRO" pitchFamily="50" charset="-128"/>
            </a:endParaRPr>
          </a:p>
          <a:p>
            <a:pPr eaLnBrk="1" hangingPunct="1">
              <a:spcBef>
                <a:spcPct val="0"/>
              </a:spcBef>
            </a:pPr>
            <a:endParaRPr lang="en-US" altLang="ja-JP" dirty="0" smtClean="0">
              <a:latin typeface="HG丸ｺﾞｼｯｸM-PRO" pitchFamily="50" charset="-128"/>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・いずれも平成</a:t>
            </a:r>
            <a:r>
              <a:rPr lang="en-US" altLang="ja-JP" dirty="0" smtClean="0">
                <a:latin typeface="HG丸ｺﾞｼｯｸM-PRO" pitchFamily="50" charset="-128"/>
                <a:ea typeface="HG丸ｺﾞｼｯｸM-PRO" pitchFamily="50" charset="-128"/>
              </a:rPr>
              <a:t>30</a:t>
            </a:r>
            <a:r>
              <a:rPr lang="ja-JP" altLang="en-US" dirty="0" smtClean="0">
                <a:latin typeface="HG丸ｺﾞｼｯｸM-PRO" pitchFamily="50" charset="-128"/>
                <a:ea typeface="HG丸ｺﾞｼｯｸM-PRO" pitchFamily="50" charset="-128"/>
              </a:rPr>
              <a:t>年</a:t>
            </a:r>
            <a:r>
              <a:rPr lang="en-US" altLang="ja-JP" dirty="0" smtClean="0">
                <a:latin typeface="HG丸ｺﾞｼｯｸM-PRO" pitchFamily="50" charset="-128"/>
                <a:ea typeface="HG丸ｺﾞｼｯｸM-PRO" pitchFamily="50" charset="-128"/>
              </a:rPr>
              <a:t>1</a:t>
            </a:r>
            <a:r>
              <a:rPr lang="ja-JP" altLang="en-US" dirty="0" smtClean="0">
                <a:latin typeface="HG丸ｺﾞｼｯｸM-PRO" pitchFamily="50" charset="-128"/>
                <a:ea typeface="HG丸ｺﾞｼｯｸM-PRO" pitchFamily="50" charset="-128"/>
              </a:rPr>
              <a:t>月～</a:t>
            </a:r>
            <a:r>
              <a:rPr lang="en-US" altLang="ja-JP" dirty="0" smtClean="0">
                <a:latin typeface="HG丸ｺﾞｼｯｸM-PRO" pitchFamily="50" charset="-128"/>
                <a:ea typeface="HG丸ｺﾞｼｯｸM-PRO" pitchFamily="50" charset="-128"/>
              </a:rPr>
              <a:t>10</a:t>
            </a:r>
            <a:r>
              <a:rPr lang="ja-JP" altLang="en-US" dirty="0" smtClean="0">
                <a:latin typeface="HG丸ｺﾞｼｯｸM-PRO" pitchFamily="50" charset="-128"/>
                <a:ea typeface="HG丸ｺﾞｼｯｸM-PRO" pitchFamily="50" charset="-128"/>
              </a:rPr>
              <a:t>月分のデータを集計したものです。</a:t>
            </a:r>
          </a:p>
          <a:p>
            <a:pPr eaLnBrk="1" hangingPunct="1">
              <a:spcBef>
                <a:spcPct val="0"/>
              </a:spcBef>
            </a:pPr>
            <a:endParaRPr lang="en-US" altLang="ja-JP" dirty="0" smtClean="0">
              <a:latin typeface="HG丸ｺﾞｼｯｸM-PRO" pitchFamily="50" charset="-128"/>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・上のグラフは、ご覧ください。赤１の数が多いのは「その他」</a:t>
            </a:r>
            <a:r>
              <a:rPr lang="en-US" altLang="ja-JP" dirty="0" smtClean="0">
                <a:latin typeface="HG丸ｺﾞｼｯｸM-PRO" pitchFamily="50" charset="-128"/>
                <a:ea typeface="HG丸ｺﾞｼｯｸM-PRO" pitchFamily="50" charset="-128"/>
              </a:rPr>
              <a:t>913</a:t>
            </a:r>
            <a:r>
              <a:rPr lang="ja-JP" altLang="en-US" dirty="0" smtClean="0">
                <a:latin typeface="HG丸ｺﾞｼｯｸM-PRO" pitchFamily="50" charset="-128"/>
                <a:ea typeface="HG丸ｺﾞｼｯｸM-PRO" pitchFamily="50" charset="-128"/>
              </a:rPr>
              <a:t>件、「呼吸器疾患」</a:t>
            </a:r>
            <a:r>
              <a:rPr lang="en-US" altLang="ja-JP" dirty="0" smtClean="0">
                <a:latin typeface="HG丸ｺﾞｼｯｸM-PRO" pitchFamily="50" charset="-128"/>
                <a:ea typeface="HG丸ｺﾞｼｯｸM-PRO" pitchFamily="50" charset="-128"/>
              </a:rPr>
              <a:t>431</a:t>
            </a:r>
            <a:r>
              <a:rPr lang="ja-JP" altLang="en-US" dirty="0" smtClean="0">
                <a:latin typeface="HG丸ｺﾞｼｯｸM-PRO" pitchFamily="50" charset="-128"/>
                <a:ea typeface="HG丸ｺﾞｼｯｸM-PRO" pitchFamily="50" charset="-128"/>
              </a:rPr>
              <a:t>件でした。</a:t>
            </a:r>
          </a:p>
          <a:p>
            <a:pPr eaLnBrk="1" hangingPunct="1">
              <a:spcBef>
                <a:spcPct val="0"/>
              </a:spcBef>
            </a:pPr>
            <a:endParaRPr lang="ja-JP" altLang="en-US"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・ページをめくって、スライド２３をご覧ください。</a:t>
            </a:r>
          </a:p>
        </p:txBody>
      </p:sp>
      <p:sp>
        <p:nvSpPr>
          <p:cNvPr id="6553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B49C1B-DDBD-4843-909F-5F6797F6892C}" type="slidenum">
              <a:rPr lang="ja-JP" altLang="en-US">
                <a:solidFill>
                  <a:prstClr val="black"/>
                </a:solidFill>
              </a:rPr>
              <a:pPr>
                <a:defRPr/>
              </a:pPr>
              <a:t>22</a:t>
            </a:fld>
            <a:endParaRPr lang="en-US" altLang="ja-JP">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75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latin typeface="HG丸ｺﾞｼｯｸM-PRO" pitchFamily="50" charset="-128"/>
                <a:ea typeface="HG丸ｺﾞｼｯｸM-PRO" pitchFamily="50" charset="-128"/>
              </a:rPr>
              <a:t>・これは疾患別搬送数を四半期ごとに集計し、季節変動はどうかをみたものです。</a:t>
            </a:r>
            <a:endParaRPr lang="en-US" altLang="ja-JP" dirty="0" smtClean="0">
              <a:latin typeface="HG丸ｺﾞｼｯｸM-PRO" pitchFamily="50" charset="-128"/>
              <a:ea typeface="HG丸ｺﾞｼｯｸM-PRO" pitchFamily="50" charset="-128"/>
            </a:endParaRPr>
          </a:p>
          <a:p>
            <a:pPr eaLnBrk="1" hangingPunct="1">
              <a:spcBef>
                <a:spcPct val="0"/>
              </a:spcBef>
            </a:pPr>
            <a:endParaRPr lang="en-US" altLang="ja-JP"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・下の表で色づけしておりますように、搬送数は、夏から秋、初冬にかけて多い傾向です。</a:t>
            </a:r>
          </a:p>
          <a:p>
            <a:pPr eaLnBrk="1" hangingPunct="1">
              <a:spcBef>
                <a:spcPct val="0"/>
              </a:spcBef>
            </a:pPr>
            <a:endParaRPr lang="ja-JP" altLang="en-US"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・また、上のグラフに示しますように、循環器疾患、呼吸器疾患は冬場に多い傾向ですが、それ以外は大きな変動はありません。また、四肢以外の外傷は年を通じて一番多いです。</a:t>
            </a:r>
          </a:p>
          <a:p>
            <a:pPr eaLnBrk="1" hangingPunct="1">
              <a:spcBef>
                <a:spcPct val="0"/>
              </a:spcBef>
            </a:pPr>
            <a:endParaRPr lang="ja-JP" altLang="en-US"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・続いて下の段、スライド２４をごらんください。</a:t>
            </a:r>
          </a:p>
        </p:txBody>
      </p:sp>
      <p:sp>
        <p:nvSpPr>
          <p:cNvPr id="6553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A75D2-2935-4D12-902C-EEFF4A6E8DD6}" type="slidenum">
              <a:rPr lang="ja-JP" altLang="en-US"/>
              <a:pPr fontAlgn="base">
                <a:spcBef>
                  <a:spcPct val="0"/>
                </a:spcBef>
                <a:spcAft>
                  <a:spcPct val="0"/>
                </a:spcAft>
                <a:defRPr/>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96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latin typeface="HG丸ｺﾞｼｯｸM-PRO" pitchFamily="50" charset="-128"/>
                <a:ea typeface="HG丸ｺﾞｼｯｸM-PRO" pitchFamily="50" charset="-128"/>
              </a:rPr>
              <a:t>・これは疾患別搬送数を年齢別にみたものです。</a:t>
            </a:r>
          </a:p>
          <a:p>
            <a:pPr eaLnBrk="1" hangingPunct="1">
              <a:spcBef>
                <a:spcPct val="0"/>
              </a:spcBef>
            </a:pPr>
            <a:endParaRPr lang="ja-JP" altLang="en-US"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・先ほど年を通じて多かった四肢以外の外傷は、黄色の数字で示しています。どの年齢区分も多く、特に７～１７歳で多いです。７歳～１７歳は四肢外傷も多く、１１．２％となっています。</a:t>
            </a:r>
            <a:endParaRPr lang="en-US" altLang="ja-JP" dirty="0" smtClean="0">
              <a:latin typeface="HG丸ｺﾞｼｯｸM-PRO" pitchFamily="50" charset="-128"/>
              <a:ea typeface="HG丸ｺﾞｼｯｸM-PRO" pitchFamily="50" charset="-128"/>
            </a:endParaRPr>
          </a:p>
          <a:p>
            <a:pPr eaLnBrk="1" hangingPunct="1">
              <a:spcBef>
                <a:spcPct val="0"/>
              </a:spcBef>
            </a:pPr>
            <a:endParaRPr lang="en-US" altLang="ja-JP"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・グラフの下の方、</a:t>
            </a:r>
            <a:r>
              <a:rPr lang="en-US" altLang="ja-JP" dirty="0" smtClean="0">
                <a:latin typeface="HG丸ｺﾞｼｯｸM-PRO" pitchFamily="50" charset="-128"/>
                <a:ea typeface="HG丸ｺﾞｼｯｸM-PRO" pitchFamily="50" charset="-128"/>
              </a:rPr>
              <a:t>65</a:t>
            </a:r>
            <a:r>
              <a:rPr lang="ja-JP" altLang="en-US" dirty="0" smtClean="0">
                <a:latin typeface="HG丸ｺﾞｼｯｸM-PRO" pitchFamily="50" charset="-128"/>
                <a:ea typeface="HG丸ｺﾞｼｯｸM-PRO" pitchFamily="50" charset="-128"/>
              </a:rPr>
              <a:t>歳～</a:t>
            </a:r>
            <a:r>
              <a:rPr lang="en-US" altLang="ja-JP" dirty="0" smtClean="0">
                <a:latin typeface="HG丸ｺﾞｼｯｸM-PRO" pitchFamily="50" charset="-128"/>
                <a:ea typeface="HG丸ｺﾞｼｯｸM-PRO" pitchFamily="50" charset="-128"/>
              </a:rPr>
              <a:t>74</a:t>
            </a:r>
            <a:r>
              <a:rPr lang="ja-JP" altLang="en-US" dirty="0" smtClean="0">
                <a:latin typeface="HG丸ｺﾞｼｯｸM-PRO" pitchFamily="50" charset="-128"/>
                <a:ea typeface="HG丸ｺﾞｼｯｸM-PRO" pitchFamily="50" charset="-128"/>
              </a:rPr>
              <a:t>歳、７５歳以上の高齢者をみますと、水色の部分「呼吸器疾患」が８．４％、１３．４％と多いです。</a:t>
            </a:r>
            <a:br>
              <a:rPr lang="ja-JP" altLang="en-US" dirty="0" smtClean="0">
                <a:latin typeface="HG丸ｺﾞｼｯｸM-PRO" pitchFamily="50" charset="-128"/>
                <a:ea typeface="HG丸ｺﾞｼｯｸM-PRO" pitchFamily="50" charset="-128"/>
              </a:rPr>
            </a:br>
            <a:endParaRPr lang="ja-JP" altLang="en-US" dirty="0" smtClean="0">
              <a:latin typeface="HG丸ｺﾞｼｯｸM-PRO" pitchFamily="50" charset="-128"/>
              <a:ea typeface="HG丸ｺﾞｼｯｸM-PRO" pitchFamily="50" charset="-128"/>
            </a:endParaRPr>
          </a:p>
          <a:p>
            <a:pPr eaLnBrk="1" hangingPunct="1">
              <a:spcBef>
                <a:spcPct val="0"/>
              </a:spcBef>
            </a:pPr>
            <a:r>
              <a:rPr lang="ja-JP" altLang="en-US" dirty="0" smtClean="0">
                <a:latin typeface="HG丸ｺﾞｼｯｸM-PRO" pitchFamily="50" charset="-128"/>
                <a:ea typeface="HG丸ｺﾞｼｯｸM-PRO" pitchFamily="50" charset="-128"/>
              </a:rPr>
              <a:t>・ページをめくり、スライド２５をご覧ください。</a:t>
            </a:r>
          </a:p>
          <a:p>
            <a:pPr eaLnBrk="1" hangingPunct="1">
              <a:spcBef>
                <a:spcPct val="0"/>
              </a:spcBef>
            </a:pPr>
            <a:endParaRPr lang="ja-JP" altLang="en-US" dirty="0" smtClean="0"/>
          </a:p>
        </p:txBody>
      </p:sp>
      <p:sp>
        <p:nvSpPr>
          <p:cNvPr id="6758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0240B-7350-46ED-94FD-C6AA55DF193C}" type="slidenum">
              <a:rPr lang="ja-JP" altLang="en-US"/>
              <a:pPr fontAlgn="base">
                <a:spcBef>
                  <a:spcPct val="0"/>
                </a:spcBef>
                <a:spcAft>
                  <a:spcPct val="0"/>
                </a:spcAft>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・これはさきほどのスライドでみました年齢区分別の疾患別搬送数のうち、現場滞在時間が</a:t>
            </a:r>
            <a:r>
              <a:rPr lang="en-US" altLang="ja-JP" dirty="0" smtClean="0"/>
              <a:t>30</a:t>
            </a:r>
            <a:r>
              <a:rPr lang="ja-JP" altLang="en-US" dirty="0" smtClean="0"/>
              <a:t>分以上かかった件数です。</a:t>
            </a:r>
          </a:p>
          <a:p>
            <a:pPr eaLnBrk="1" hangingPunct="1">
              <a:spcBef>
                <a:spcPct val="0"/>
              </a:spcBef>
            </a:pPr>
            <a:endParaRPr lang="en-US" altLang="ja-JP" dirty="0" smtClean="0"/>
          </a:p>
          <a:p>
            <a:pPr eaLnBrk="1" hangingPunct="1">
              <a:spcBef>
                <a:spcPct val="0"/>
              </a:spcBef>
            </a:pPr>
            <a:r>
              <a:rPr lang="ja-JP" altLang="en-US" dirty="0" smtClean="0"/>
              <a:t>・四肢以外の外傷、四肢外傷が、滞在時間の長いケースが多い傾向です。</a:t>
            </a:r>
          </a:p>
          <a:p>
            <a:pPr eaLnBrk="1" hangingPunct="1">
              <a:spcBef>
                <a:spcPct val="0"/>
              </a:spcBef>
            </a:pPr>
            <a:endParaRPr lang="ja-JP" altLang="en-US" dirty="0" smtClean="0"/>
          </a:p>
          <a:p>
            <a:pPr eaLnBrk="1" hangingPunct="1">
              <a:spcBef>
                <a:spcPct val="0"/>
              </a:spcBef>
            </a:pPr>
            <a:r>
              <a:rPr lang="ja-JP" altLang="en-US" dirty="0" smtClean="0"/>
              <a:t>・</a:t>
            </a:r>
            <a:r>
              <a:rPr lang="en-US" altLang="ja-JP" dirty="0" smtClean="0"/>
              <a:t>18</a:t>
            </a:r>
            <a:r>
              <a:rPr lang="ja-JP" altLang="en-US" dirty="0" smtClean="0"/>
              <a:t>歳以上では吐下血・消化管出血でも同様の傾向がみられます。</a:t>
            </a:r>
          </a:p>
          <a:p>
            <a:pPr eaLnBrk="1" hangingPunct="1">
              <a:spcBef>
                <a:spcPct val="0"/>
              </a:spcBef>
            </a:pPr>
            <a:endParaRPr lang="ja-JP" altLang="en-US" dirty="0" smtClean="0"/>
          </a:p>
          <a:p>
            <a:pPr eaLnBrk="1" hangingPunct="1">
              <a:spcBef>
                <a:spcPct val="0"/>
              </a:spcBef>
            </a:pPr>
            <a:r>
              <a:rPr lang="ja-JP" altLang="en-US" dirty="0" smtClean="0"/>
              <a:t>・以上が、 </a:t>
            </a:r>
            <a:r>
              <a:rPr lang="en-US" altLang="ja-JP" dirty="0" smtClean="0"/>
              <a:t>ORION</a:t>
            </a:r>
            <a:r>
              <a:rPr lang="ja-JP" altLang="en-US" dirty="0" smtClean="0"/>
              <a:t>集計分析データからみた、救急医療体制の現状です。</a:t>
            </a:r>
          </a:p>
          <a:p>
            <a:pPr eaLnBrk="1" hangingPunct="1">
              <a:spcBef>
                <a:spcPct val="0"/>
              </a:spcBef>
            </a:pPr>
            <a:endParaRPr lang="ja-JP" altLang="en-US" dirty="0" smtClean="0"/>
          </a:p>
          <a:p>
            <a:pPr eaLnBrk="1" hangingPunct="1">
              <a:spcBef>
                <a:spcPct val="0"/>
              </a:spcBef>
            </a:pPr>
            <a:r>
              <a:rPr lang="ja-JP" altLang="en-US" dirty="0" smtClean="0"/>
              <a:t>・まとめますと、下の段のスライドにございますように</a:t>
            </a:r>
          </a:p>
          <a:p>
            <a:pPr eaLnBrk="1" hangingPunct="1">
              <a:spcBef>
                <a:spcPct val="0"/>
              </a:spcBef>
            </a:pPr>
            <a:endParaRPr lang="en-US" altLang="ja-JP" dirty="0" smtClean="0"/>
          </a:p>
        </p:txBody>
      </p:sp>
      <p:sp>
        <p:nvSpPr>
          <p:cNvPr id="55299" name="スライド番号プレースホルダー 3"/>
          <p:cNvSpPr txBox="1">
            <a:spLocks noGrp="1"/>
          </p:cNvSpPr>
          <p:nvPr/>
        </p:nvSpPr>
        <p:spPr bwMode="auto">
          <a:xfrm>
            <a:off x="3856038" y="9440863"/>
            <a:ext cx="2949575" cy="496887"/>
          </a:xfrm>
          <a:prstGeom prst="rect">
            <a:avLst/>
          </a:prstGeom>
          <a:noFill/>
          <a:ln>
            <a:miter lim="800000"/>
            <a:headEnd/>
            <a:tailEnd/>
          </a:ln>
        </p:spPr>
        <p:txBody>
          <a:bodyPr anchor="b"/>
          <a:lstStyle/>
          <a:p>
            <a:pPr algn="r">
              <a:defRPr/>
            </a:pPr>
            <a:fld id="{45F40CC6-EF54-4235-95D8-A78D0ECED4EE}" type="slidenum">
              <a:rPr lang="ja-JP" altLang="en-US" sz="1200">
                <a:latin typeface="+mn-lt"/>
                <a:ea typeface="+mn-ea"/>
              </a:rPr>
              <a:pPr algn="r">
                <a:defRPr/>
              </a:pPr>
              <a:t>25</a:t>
            </a:fld>
            <a:endParaRPr lang="en-US" altLang="ja-JP" sz="1200">
              <a:latin typeface="+mn-lt"/>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37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・圏域の現状としては</a:t>
            </a:r>
            <a:endParaRPr lang="en-US" altLang="ja-JP" dirty="0" smtClean="0"/>
          </a:p>
          <a:p>
            <a:endParaRPr lang="en-US" altLang="ja-JP" dirty="0" smtClean="0"/>
          </a:p>
          <a:p>
            <a:r>
              <a:rPr lang="ja-JP" altLang="en-US" dirty="0" smtClean="0"/>
              <a:t>　　（読み上げ）</a:t>
            </a:r>
            <a:endParaRPr lang="en-US" altLang="ja-JP" dirty="0" smtClean="0"/>
          </a:p>
          <a:p>
            <a:endParaRPr lang="en-US" altLang="ja-JP" dirty="0" smtClean="0"/>
          </a:p>
          <a:p>
            <a:r>
              <a:rPr lang="ja-JP" altLang="en-US" dirty="0" smtClean="0"/>
              <a:t>・という結果でした。</a:t>
            </a:r>
            <a:endParaRPr lang="en-US" altLang="ja-JP" dirty="0" smtClean="0"/>
          </a:p>
          <a:p>
            <a:endParaRPr lang="en-US" altLang="ja-JP" dirty="0" smtClean="0"/>
          </a:p>
          <a:p>
            <a:r>
              <a:rPr lang="ja-JP" altLang="en-US" dirty="0" smtClean="0"/>
              <a:t>・これらの結果を踏まえ、初期、二次、三次の連携や高齢者救急の課題・対策について、意見交換をお願いいたします。</a:t>
            </a:r>
          </a:p>
        </p:txBody>
      </p:sp>
      <p:sp>
        <p:nvSpPr>
          <p:cNvPr id="4" name="スライド番号プレースホルダー 3"/>
          <p:cNvSpPr>
            <a:spLocks noGrp="1"/>
          </p:cNvSpPr>
          <p:nvPr>
            <p:ph type="sldNum" sz="quarter" idx="5"/>
          </p:nvPr>
        </p:nvSpPr>
        <p:spPr/>
        <p:txBody>
          <a:bodyPr/>
          <a:lstStyle/>
          <a:p>
            <a:pPr>
              <a:defRPr/>
            </a:pPr>
            <a:fld id="{D988E760-B3DA-42C9-85B6-263200BEE330}" type="slidenum">
              <a:rPr lang="ja-JP" altLang="en-US" smtClean="0"/>
              <a:pPr>
                <a:defRPr/>
              </a:pPr>
              <a:t>26</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・まず、圏域における高齢化の状況ですが</a:t>
            </a:r>
          </a:p>
          <a:p>
            <a:endParaRPr lang="ja-JP" altLang="en-US" dirty="0" smtClean="0"/>
          </a:p>
          <a:p>
            <a:r>
              <a:rPr lang="ja-JP" altLang="en-US" dirty="0" smtClean="0"/>
              <a:t>・これは平成</a:t>
            </a:r>
            <a:r>
              <a:rPr lang="en-US" altLang="ja-JP" dirty="0" smtClean="0"/>
              <a:t>28</a:t>
            </a:r>
            <a:r>
              <a:rPr lang="ja-JP" altLang="en-US" dirty="0" smtClean="0"/>
              <a:t>年（２０１７年）の圏域内市町村別人口、６５歳以上の高齢者人口の割合です。</a:t>
            </a:r>
            <a:endParaRPr lang="en-US" altLang="ja-JP" dirty="0" smtClean="0"/>
          </a:p>
          <a:p>
            <a:endParaRPr lang="en-US" altLang="ja-JP" dirty="0" smtClean="0"/>
          </a:p>
          <a:p>
            <a:r>
              <a:rPr lang="ja-JP" altLang="en-US" dirty="0" smtClean="0"/>
              <a:t>・右側のグラフ、赤で○をつけておりますが、寝屋川市、守口市、門真市の高齢化率が、圏域内ではやや高い傾向となっております。</a:t>
            </a:r>
            <a:endParaRPr lang="en-US" altLang="ja-JP" dirty="0" smtClean="0"/>
          </a:p>
          <a:p>
            <a:endParaRPr lang="ja-JP" altLang="en-US" dirty="0" smtClean="0"/>
          </a:p>
          <a:p>
            <a:r>
              <a:rPr lang="ja-JP" altLang="en-US" dirty="0" smtClean="0"/>
              <a:t>・続いて下の段、スライド４をご覧ください。</a:t>
            </a:r>
          </a:p>
        </p:txBody>
      </p:sp>
      <p:sp>
        <p:nvSpPr>
          <p:cNvPr id="4" name="スライド番号プレースホルダー 3"/>
          <p:cNvSpPr>
            <a:spLocks noGrp="1"/>
          </p:cNvSpPr>
          <p:nvPr>
            <p:ph type="sldNum" sz="quarter" idx="5"/>
          </p:nvPr>
        </p:nvSpPr>
        <p:spPr/>
        <p:txBody>
          <a:bodyPr/>
          <a:lstStyle/>
          <a:p>
            <a:pPr>
              <a:defRPr/>
            </a:pPr>
            <a:fld id="{BB7D43DB-2A6A-4015-AD66-2F4DB0D321FB}" type="slidenum">
              <a:rPr lang="ja-JP" altLang="en-US" smtClean="0"/>
              <a:pPr>
                <a:defRPr/>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25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u="sng" dirty="0" smtClean="0"/>
              <a:t>・救急搬送の多くを高齢者が占めている現状ですので、</a:t>
            </a:r>
            <a:r>
              <a:rPr lang="en-US" altLang="ja-JP" u="sng" dirty="0" smtClean="0"/>
              <a:t>65</a:t>
            </a:r>
            <a:r>
              <a:rPr lang="ja-JP" altLang="en-US" u="sng" dirty="0" smtClean="0"/>
              <a:t>歳以上だけではなく</a:t>
            </a:r>
            <a:r>
              <a:rPr lang="en-US" altLang="ja-JP" u="sng" dirty="0" smtClean="0"/>
              <a:t>75</a:t>
            </a:r>
            <a:r>
              <a:rPr lang="ja-JP" altLang="en-US" u="sng" dirty="0" smtClean="0"/>
              <a:t>歳以上の後期高齢者の搬送実態も、みていくことにしました。</a:t>
            </a:r>
            <a:endParaRPr lang="en-US" altLang="ja-JP" u="sng" dirty="0" smtClean="0"/>
          </a:p>
          <a:p>
            <a:pPr eaLnBrk="1" hangingPunct="1">
              <a:spcBef>
                <a:spcPct val="0"/>
              </a:spcBef>
            </a:pPr>
            <a:endParaRPr lang="en-US" altLang="ja-JP" u="sng" dirty="0" smtClean="0"/>
          </a:p>
          <a:p>
            <a:pPr eaLnBrk="1" hangingPunct="1">
              <a:spcBef>
                <a:spcPct val="0"/>
              </a:spcBef>
            </a:pPr>
            <a:r>
              <a:rPr lang="ja-JP" altLang="en-US" u="sng" dirty="0" smtClean="0"/>
              <a:t>・そこで、まずここでは</a:t>
            </a:r>
            <a:r>
              <a:rPr lang="en-US" altLang="ja-JP" u="sng" dirty="0" smtClean="0"/>
              <a:t>75</a:t>
            </a:r>
            <a:r>
              <a:rPr lang="ja-JP" altLang="en-US" u="sng" dirty="0" smtClean="0"/>
              <a:t>歳以上の後期高齢者人口の将来推計をお示しします。</a:t>
            </a:r>
            <a:endParaRPr lang="en-US" altLang="ja-JP" u="sng" dirty="0" smtClean="0"/>
          </a:p>
          <a:p>
            <a:pPr eaLnBrk="1" hangingPunct="1">
              <a:spcBef>
                <a:spcPct val="0"/>
              </a:spcBef>
            </a:pPr>
            <a:endParaRPr lang="en-US" altLang="ja-JP" dirty="0" smtClean="0"/>
          </a:p>
          <a:p>
            <a:pPr eaLnBrk="1" hangingPunct="1">
              <a:spcBef>
                <a:spcPct val="0"/>
              </a:spcBef>
            </a:pPr>
            <a:r>
              <a:rPr lang="ja-JP" altLang="en-US" dirty="0" smtClean="0"/>
              <a:t>・上の表の、中ほど、２０２５年の列と、２０３０年の列をご覧ください。</a:t>
            </a:r>
          </a:p>
          <a:p>
            <a:pPr eaLnBrk="1" hangingPunct="1">
              <a:spcBef>
                <a:spcPct val="0"/>
              </a:spcBef>
            </a:pPr>
            <a:endParaRPr lang="ja-JP" altLang="en-US" dirty="0" smtClean="0"/>
          </a:p>
          <a:p>
            <a:pPr eaLnBrk="1" hangingPunct="1">
              <a:spcBef>
                <a:spcPct val="0"/>
              </a:spcBef>
            </a:pPr>
            <a:r>
              <a:rPr lang="ja-JP" altLang="en-US" dirty="0" smtClean="0"/>
              <a:t>・大阪府全体では２０２５年に１５０万７千人、２０３０年には１５２万３千人と２０３０年に増加のピークが見込まれます。</a:t>
            </a:r>
          </a:p>
          <a:p>
            <a:pPr eaLnBrk="1" hangingPunct="1">
              <a:spcBef>
                <a:spcPct val="0"/>
              </a:spcBef>
            </a:pPr>
            <a:endParaRPr lang="ja-JP" altLang="en-US" dirty="0" smtClean="0"/>
          </a:p>
          <a:p>
            <a:pPr eaLnBrk="1" hangingPunct="1">
              <a:spcBef>
                <a:spcPct val="0"/>
              </a:spcBef>
            </a:pPr>
            <a:r>
              <a:rPr lang="ja-JP" altLang="en-US" dirty="0" smtClean="0"/>
              <a:t>・圏域内各市の状況は、色づけしておりますように、枚方市、寝屋川市、交野市は大阪府と同じ２０３０年、守口市、門真市、四條畷市、大東市はそれより早い２０２５年にピークを迎えると見込まれます。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・下の表は、</a:t>
            </a:r>
            <a:r>
              <a:rPr lang="en-US" altLang="ja-JP" dirty="0" smtClean="0"/>
              <a:t>2015</a:t>
            </a:r>
            <a:r>
              <a:rPr lang="ja-JP" altLang="en-US" dirty="0" smtClean="0"/>
              <a:t>年を</a:t>
            </a:r>
            <a:r>
              <a:rPr lang="en-US" altLang="ja-JP" dirty="0" smtClean="0"/>
              <a:t>100</a:t>
            </a:r>
            <a:r>
              <a:rPr lang="ja-JP" altLang="en-US" dirty="0" smtClean="0"/>
              <a:t>として指数であらわしたものですが、赤で囲んだ２０２５年、２０４０年に注目しますと、枚方市、寝屋川市、交野市においては、２０２５年は府平均を上回って７５歳以上高齢者が多い地域で、枚方市は２０４０年までその傾向が続くと見込まれ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u="sng" dirty="0" smtClean="0"/>
              <a:t>・今後、</a:t>
            </a:r>
            <a:r>
              <a:rPr lang="en-US" altLang="ja-JP" u="sng" dirty="0" smtClean="0"/>
              <a:t>75</a:t>
            </a:r>
            <a:r>
              <a:rPr lang="ja-JP" altLang="en-US" u="sng" dirty="0" smtClean="0"/>
              <a:t>歳以上の後期高齢者の急速な増加により、高齢者の救急搬送もさらに増加していくと考えられます。</a:t>
            </a:r>
          </a:p>
          <a:p>
            <a:pPr eaLnBrk="1" hangingPunct="1">
              <a:spcBef>
                <a:spcPct val="0"/>
              </a:spcBef>
            </a:pPr>
            <a:endParaRPr lang="ja-JP" altLang="en-US" dirty="0" smtClean="0"/>
          </a:p>
          <a:p>
            <a:pPr eaLnBrk="1" hangingPunct="1">
              <a:spcBef>
                <a:spcPct val="0"/>
              </a:spcBef>
            </a:pPr>
            <a:r>
              <a:rPr lang="ja-JP" altLang="en-US" dirty="0" smtClean="0"/>
              <a:t>・ページをめくって、スライド５をご覧ください。</a:t>
            </a:r>
          </a:p>
          <a:p>
            <a:pPr eaLnBrk="1" hangingPunct="1">
              <a:spcBef>
                <a:spcPct val="0"/>
              </a:spcBef>
            </a:pPr>
            <a:endParaRPr lang="ja-JP" altLang="en-US" dirty="0" smtClean="0"/>
          </a:p>
        </p:txBody>
      </p:sp>
      <p:sp>
        <p:nvSpPr>
          <p:cNvPr id="18435" name="スライド番号プレースホルダー 1"/>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17CC36-5492-4D93-9A1D-C5E7F2A08D37}" type="slidenum">
              <a:rPr lang="ja-JP" altLang="en-US"/>
              <a:pPr fontAlgn="base">
                <a:spcBef>
                  <a:spcPct val="0"/>
                </a:spcBef>
                <a:spcAft>
                  <a:spcPct val="0"/>
                </a:spcAft>
                <a:defRPr/>
              </a:pPr>
              <a:t>4</a:t>
            </a:fld>
            <a:endParaRPr lang="en-US" altLang="ja-JP"/>
          </a:p>
        </p:txBody>
      </p:sp>
      <p:sp>
        <p:nvSpPr>
          <p:cNvPr id="18436" name="ヘッダー プレースホルダー 2"/>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ja-JP" altLang="en-US" smtClean="0"/>
              <a:t>地域職域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・これは、高齢者の救急搬送の</a:t>
            </a:r>
            <a:r>
              <a:rPr kumimoji="1" lang="en-US" altLang="ja-JP" u="sng" dirty="0" smtClean="0"/>
              <a:t>2017</a:t>
            </a:r>
            <a:r>
              <a:rPr kumimoji="1" lang="ja-JP" altLang="en-US" u="sng" dirty="0" smtClean="0"/>
              <a:t>年実績と</a:t>
            </a:r>
            <a:r>
              <a:rPr kumimoji="1" lang="en-US" altLang="ja-JP" u="sng" dirty="0" smtClean="0"/>
              <a:t>2025</a:t>
            </a:r>
            <a:r>
              <a:rPr kumimoji="1" lang="ja-JP" altLang="en-US" u="sng" dirty="0" smtClean="0"/>
              <a:t>年推計で、先ごろ出された、大阪府救急医療対策審議会高齢者部会の提言から引用しました。</a:t>
            </a:r>
            <a:endParaRPr kumimoji="1" lang="en-US" altLang="ja-JP" u="sng" dirty="0" smtClean="0"/>
          </a:p>
          <a:p>
            <a:endParaRPr kumimoji="1" lang="en-US" altLang="ja-JP" u="sng" dirty="0" smtClean="0"/>
          </a:p>
          <a:p>
            <a:r>
              <a:rPr kumimoji="1" lang="ja-JP" altLang="en-US" u="sng" dirty="0" smtClean="0"/>
              <a:t>・人口全体は減少傾向ですが、高齢者人口の増加により救急搬送数はさらに増加すると見込まれ、</a:t>
            </a:r>
          </a:p>
          <a:p>
            <a:endParaRPr kumimoji="1" lang="en-US" altLang="ja-JP" u="sng" dirty="0" smtClean="0"/>
          </a:p>
          <a:p>
            <a:r>
              <a:rPr kumimoji="1" lang="ja-JP" altLang="en-US" u="sng" dirty="0" smtClean="0"/>
              <a:t>・</a:t>
            </a:r>
            <a:r>
              <a:rPr kumimoji="1" lang="en-US" altLang="ja-JP" u="sng" dirty="0" smtClean="0"/>
              <a:t>2025</a:t>
            </a:r>
            <a:r>
              <a:rPr kumimoji="1" lang="ja-JP" altLang="en-US" u="sng" dirty="0" smtClean="0"/>
              <a:t>年には、救急搬送に占める</a:t>
            </a:r>
            <a:r>
              <a:rPr kumimoji="1" lang="en-US" altLang="ja-JP" u="sng" dirty="0" smtClean="0"/>
              <a:t>65</a:t>
            </a:r>
            <a:r>
              <a:rPr kumimoji="1" lang="ja-JP" altLang="en-US" u="sng" dirty="0" smtClean="0"/>
              <a:t>歳以上の割合は６１．５％、また、</a:t>
            </a:r>
            <a:r>
              <a:rPr kumimoji="1" lang="en-US" altLang="ja-JP" u="sng" dirty="0" smtClean="0"/>
              <a:t>75</a:t>
            </a:r>
            <a:r>
              <a:rPr kumimoji="1" lang="ja-JP" altLang="en-US" u="sng" dirty="0" smtClean="0"/>
              <a:t>歳以上の割合は４９．６％とされており、救急搬送の約半分が</a:t>
            </a:r>
            <a:r>
              <a:rPr kumimoji="1" lang="en-US" altLang="ja-JP" u="sng" dirty="0" smtClean="0"/>
              <a:t>75</a:t>
            </a:r>
            <a:r>
              <a:rPr kumimoji="1" lang="ja-JP" altLang="en-US" u="sng" dirty="0" smtClean="0"/>
              <a:t>歳以上の後期高齢者という予測です。</a:t>
            </a:r>
            <a:endParaRPr kumimoji="1" lang="en-US" altLang="ja-JP" u="sng" dirty="0" smtClean="0"/>
          </a:p>
          <a:p>
            <a:endParaRPr kumimoji="1" lang="en-US" altLang="ja-JP" dirty="0" smtClean="0"/>
          </a:p>
          <a:p>
            <a:r>
              <a:rPr kumimoji="1" lang="ja-JP" altLang="en-US" u="sng" dirty="0" smtClean="0"/>
              <a:t>・後ほどご説明する</a:t>
            </a:r>
            <a:r>
              <a:rPr kumimoji="1" lang="en-US" altLang="ja-JP" u="sng" dirty="0" smtClean="0"/>
              <a:t>ORION</a:t>
            </a:r>
            <a:r>
              <a:rPr kumimoji="1" lang="ja-JP" altLang="en-US" u="sng" dirty="0" smtClean="0"/>
              <a:t>データ分析結果では、このような高齢化の状況を踏まえ、高齢者を</a:t>
            </a:r>
            <a:r>
              <a:rPr kumimoji="1" lang="en-US" altLang="ja-JP" u="sng" dirty="0" smtClean="0"/>
              <a:t>65</a:t>
            </a:r>
            <a:r>
              <a:rPr kumimoji="1" lang="ja-JP" altLang="en-US" u="sng" dirty="0" smtClean="0"/>
              <a:t>歳以上</a:t>
            </a:r>
            <a:r>
              <a:rPr kumimoji="1" lang="en-US" altLang="ja-JP" u="sng" dirty="0" smtClean="0"/>
              <a:t>74</a:t>
            </a:r>
            <a:r>
              <a:rPr kumimoji="1" lang="ja-JP" altLang="en-US" u="sng" dirty="0" smtClean="0"/>
              <a:t>歳未満、</a:t>
            </a:r>
            <a:r>
              <a:rPr kumimoji="1" lang="en-US" altLang="ja-JP" u="sng" dirty="0" smtClean="0"/>
              <a:t>75</a:t>
            </a:r>
            <a:r>
              <a:rPr kumimoji="1" lang="ja-JP" altLang="en-US" u="sng" dirty="0" smtClean="0"/>
              <a:t>歳以上、に分けてみることにしました。</a:t>
            </a:r>
            <a:endParaRPr kumimoji="1" lang="en-US" altLang="ja-JP" u="sng" dirty="0" smtClean="0"/>
          </a:p>
          <a:p>
            <a:endParaRPr kumimoji="1" lang="en-US" altLang="ja-JP" dirty="0" smtClean="0"/>
          </a:p>
          <a:p>
            <a:r>
              <a:rPr kumimoji="1" lang="ja-JP" altLang="en-US" u="sng" dirty="0" smtClean="0"/>
              <a:t>・続いて下の段、スライド６をご覧ください。</a:t>
            </a:r>
            <a:endParaRPr kumimoji="1" lang="en-US" altLang="ja-JP" u="sng" dirty="0" smtClean="0"/>
          </a:p>
        </p:txBody>
      </p:sp>
      <p:sp>
        <p:nvSpPr>
          <p:cNvPr id="4" name="スライド番号プレースホルダー 3"/>
          <p:cNvSpPr>
            <a:spLocks noGrp="1"/>
          </p:cNvSpPr>
          <p:nvPr>
            <p:ph type="sldNum" sz="quarter" idx="10"/>
          </p:nvPr>
        </p:nvSpPr>
        <p:spPr/>
        <p:txBody>
          <a:bodyPr/>
          <a:lstStyle/>
          <a:p>
            <a:pPr>
              <a:defRPr/>
            </a:pPr>
            <a:fld id="{6F785A9E-78F0-4974-B2C8-77435738FC51}" type="slidenum">
              <a:rPr lang="ja-JP" altLang="en-US" smtClean="0"/>
              <a:pPr>
                <a:defRPr/>
              </a:pPr>
              <a:t>5</a:t>
            </a:fld>
            <a:endParaRPr lang="ja-JP" altLang="en-US"/>
          </a:p>
        </p:txBody>
      </p:sp>
    </p:spTree>
    <p:extLst>
      <p:ext uri="{BB962C8B-B14F-4D97-AF65-F5344CB8AC3E}">
        <p14:creationId xmlns:p14="http://schemas.microsoft.com/office/powerpoint/2010/main" val="181468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68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・ここからは、現在の初期・二次・三次、それぞれの医療提供体制をご説明します。</a:t>
            </a:r>
          </a:p>
          <a:p>
            <a:endParaRPr lang="en-US" altLang="ja-JP" dirty="0" smtClean="0"/>
          </a:p>
          <a:p>
            <a:r>
              <a:rPr lang="ja-JP" altLang="en-US" dirty="0" smtClean="0"/>
              <a:t>・まず、初期救急ですが、圏域内７市で、それぞれ休日・夜間の診療体制がとられています。</a:t>
            </a:r>
          </a:p>
          <a:p>
            <a:endParaRPr lang="ja-JP" altLang="en-US" dirty="0" smtClean="0">
              <a:solidFill>
                <a:srgbClr val="FF0000"/>
              </a:solidFill>
            </a:endParaRPr>
          </a:p>
          <a:p>
            <a:r>
              <a:rPr lang="ja-JP" altLang="en-US" dirty="0" smtClean="0">
                <a:solidFill>
                  <a:srgbClr val="FF0000"/>
                </a:solidFill>
              </a:rPr>
              <a:t>・小児救急については、初期は平成２２年１１月より北河内夜間救急センターに集約されており、二次との機能分担により、救急体制の維持継続が図られているところです。</a:t>
            </a:r>
          </a:p>
          <a:p>
            <a:endParaRPr lang="ja-JP" altLang="en-US" dirty="0" smtClean="0">
              <a:solidFill>
                <a:srgbClr val="FF0000"/>
              </a:solidFill>
            </a:endParaRPr>
          </a:p>
          <a:p>
            <a:r>
              <a:rPr lang="ja-JP" altLang="en-US" dirty="0" smtClean="0">
                <a:solidFill>
                  <a:srgbClr val="FF0000"/>
                </a:solidFill>
              </a:rPr>
              <a:t>・ここで、</a:t>
            </a:r>
            <a:r>
              <a:rPr lang="ja-JP" altLang="en-US" dirty="0" smtClean="0"/>
              <a:t>北河内夜間救急センターの受診状況を、ご紹介します。</a:t>
            </a:r>
            <a:endParaRPr lang="en-US" altLang="ja-JP" dirty="0" smtClean="0"/>
          </a:p>
          <a:p>
            <a:endParaRPr lang="en-US" altLang="ja-JP" dirty="0" smtClean="0"/>
          </a:p>
          <a:p>
            <a:r>
              <a:rPr lang="ja-JP" altLang="en-US" dirty="0" smtClean="0"/>
              <a:t>・ページをめくってスライド７をご覧ください。</a:t>
            </a:r>
          </a:p>
        </p:txBody>
      </p:sp>
      <p:sp>
        <p:nvSpPr>
          <p:cNvPr id="4" name="スライド番号プレースホルダー 3"/>
          <p:cNvSpPr>
            <a:spLocks noGrp="1"/>
          </p:cNvSpPr>
          <p:nvPr>
            <p:ph type="sldNum" sz="quarter" idx="5"/>
          </p:nvPr>
        </p:nvSpPr>
        <p:spPr/>
        <p:txBody>
          <a:bodyPr/>
          <a:lstStyle/>
          <a:p>
            <a:pPr>
              <a:defRPr/>
            </a:pPr>
            <a:fld id="{BD09AD89-C642-4F53-A0AE-90571F7A8389}" type="slidenum">
              <a:rPr lang="ja-JP" altLang="en-US" smtClean="0"/>
              <a:pPr>
                <a:defRPr/>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・これは北河内夜間救急センター協議会で報告された平成２９年度の受診状況です。</a:t>
            </a:r>
            <a:endParaRPr lang="en-US" altLang="ja-JP" dirty="0" smtClean="0"/>
          </a:p>
          <a:p>
            <a:endParaRPr lang="en-US" altLang="ja-JP" dirty="0" smtClean="0"/>
          </a:p>
          <a:p>
            <a:r>
              <a:rPr lang="ja-JP" altLang="en-US" dirty="0" smtClean="0"/>
              <a:t>・（２）住所地別では枚方市の利用が半数以上、（３）年齢別では１～２歳未満の受診が最も多く、（４）受診の時間帯は午後</a:t>
            </a:r>
            <a:r>
              <a:rPr lang="en-US" altLang="ja-JP" dirty="0" smtClean="0"/>
              <a:t>8</a:t>
            </a:r>
            <a:r>
              <a:rPr lang="ja-JP" altLang="en-US" dirty="0" smtClean="0"/>
              <a:t>時半から</a:t>
            </a:r>
            <a:r>
              <a:rPr lang="en-US" altLang="ja-JP" dirty="0" smtClean="0"/>
              <a:t>9</a:t>
            </a:r>
            <a:r>
              <a:rPr lang="ja-JP" altLang="en-US" dirty="0" smtClean="0"/>
              <a:t>時が多いです。</a:t>
            </a:r>
          </a:p>
          <a:p>
            <a:endParaRPr lang="en-US" altLang="ja-JP" dirty="0" smtClean="0"/>
          </a:p>
          <a:p>
            <a:r>
              <a:rPr lang="ja-JP" altLang="en-US" dirty="0" smtClean="0"/>
              <a:t>・続いて下の段、スライド８をご覧ください。</a:t>
            </a:r>
          </a:p>
          <a:p>
            <a:endParaRPr lang="en-US" altLang="ja-JP" dirty="0" smtClean="0"/>
          </a:p>
          <a:p>
            <a:r>
              <a:rPr lang="ja-JP" altLang="en-US" dirty="0" smtClean="0"/>
              <a:t>（</a:t>
            </a:r>
            <a:r>
              <a:rPr lang="en-US" altLang="ja-JP" dirty="0" smtClean="0"/>
              <a:t>QA</a:t>
            </a:r>
            <a:r>
              <a:rPr lang="ja-JP" altLang="en-US" dirty="0" smtClean="0"/>
              <a:t>用）</a:t>
            </a:r>
            <a:endParaRPr lang="en-US" altLang="ja-JP" dirty="0" smtClean="0"/>
          </a:p>
          <a:p>
            <a:r>
              <a:rPr lang="ja-JP" altLang="en-US" dirty="0" smtClean="0"/>
              <a:t>　　</a:t>
            </a:r>
            <a:r>
              <a:rPr lang="en-US" altLang="ja-JP" dirty="0" smtClean="0"/>
              <a:t>15</a:t>
            </a:r>
            <a:r>
              <a:rPr lang="ja-JP" altLang="en-US" dirty="0" smtClean="0"/>
              <a:t>歳未満の人口比（北河内</a:t>
            </a:r>
            <a:r>
              <a:rPr lang="en-US" altLang="ja-JP" dirty="0" smtClean="0"/>
              <a:t>7</a:t>
            </a:r>
            <a:r>
              <a:rPr lang="ja-JP" altLang="en-US" dirty="0" smtClean="0"/>
              <a:t>市全体の</a:t>
            </a:r>
            <a:r>
              <a:rPr lang="en-US" altLang="ja-JP" dirty="0" smtClean="0"/>
              <a:t>15</a:t>
            </a:r>
            <a:r>
              <a:rPr lang="ja-JP" altLang="en-US" dirty="0" smtClean="0"/>
              <a:t>歳未満人口を母数として）</a:t>
            </a:r>
            <a:endParaRPr lang="en-US" altLang="ja-JP" dirty="0" smtClean="0"/>
          </a:p>
          <a:p>
            <a:r>
              <a:rPr lang="ja-JP" altLang="en-US" dirty="0" smtClean="0"/>
              <a:t>　　枚方市</a:t>
            </a:r>
            <a:r>
              <a:rPr lang="en-US" altLang="ja-JP" dirty="0" smtClean="0"/>
              <a:t>36.9%</a:t>
            </a:r>
            <a:r>
              <a:rPr lang="ja-JP" altLang="en-US" dirty="0" err="1" smtClean="0"/>
              <a:t>、</a:t>
            </a:r>
            <a:r>
              <a:rPr lang="ja-JP" altLang="en-US" dirty="0" smtClean="0"/>
              <a:t>寝屋川市</a:t>
            </a:r>
            <a:r>
              <a:rPr lang="en-US" altLang="ja-JP" dirty="0" smtClean="0"/>
              <a:t>18.4%</a:t>
            </a:r>
            <a:r>
              <a:rPr lang="ja-JP" altLang="en-US" dirty="0" err="1" smtClean="0"/>
              <a:t>、</a:t>
            </a:r>
            <a:r>
              <a:rPr lang="ja-JP" altLang="en-US" dirty="0" smtClean="0"/>
              <a:t>交野市</a:t>
            </a:r>
            <a:r>
              <a:rPr lang="en-US" altLang="ja-JP" dirty="0" smtClean="0"/>
              <a:t>7.5%</a:t>
            </a:r>
            <a:r>
              <a:rPr lang="ja-JP" altLang="en-US" dirty="0" err="1" smtClean="0"/>
              <a:t>、</a:t>
            </a:r>
            <a:r>
              <a:rPr lang="ja-JP" altLang="en-US" dirty="0" smtClean="0"/>
              <a:t>四條畷市</a:t>
            </a:r>
            <a:r>
              <a:rPr lang="en-US" altLang="ja-JP" dirty="0" smtClean="0"/>
              <a:t>5.6%</a:t>
            </a:r>
            <a:r>
              <a:rPr lang="ja-JP" altLang="en-US" dirty="0" err="1" smtClean="0"/>
              <a:t>、</a:t>
            </a:r>
            <a:endParaRPr lang="en-US" altLang="ja-JP" dirty="0" smtClean="0"/>
          </a:p>
          <a:p>
            <a:r>
              <a:rPr lang="ja-JP" altLang="en-US" dirty="0" smtClean="0"/>
              <a:t>　　大東市</a:t>
            </a:r>
            <a:r>
              <a:rPr lang="en-US" altLang="ja-JP" dirty="0" smtClean="0"/>
              <a:t>11.1%</a:t>
            </a:r>
            <a:r>
              <a:rPr lang="ja-JP" altLang="en-US" dirty="0" err="1" smtClean="0"/>
              <a:t>、</a:t>
            </a:r>
            <a:r>
              <a:rPr lang="ja-JP" altLang="en-US" dirty="0" smtClean="0"/>
              <a:t>守口市</a:t>
            </a:r>
            <a:r>
              <a:rPr lang="en-US" altLang="ja-JP" dirty="0" smtClean="0"/>
              <a:t>10.4%</a:t>
            </a:r>
            <a:r>
              <a:rPr lang="ja-JP" altLang="en-US" dirty="0" err="1" smtClean="0"/>
              <a:t>、</a:t>
            </a:r>
            <a:r>
              <a:rPr lang="ja-JP" altLang="en-US" dirty="0" smtClean="0"/>
              <a:t>門真市</a:t>
            </a:r>
            <a:r>
              <a:rPr lang="en-US" altLang="ja-JP" dirty="0" smtClean="0"/>
              <a:t>10.1%</a:t>
            </a:r>
            <a:r>
              <a:rPr lang="ja-JP" altLang="en-US" dirty="0" smtClean="0"/>
              <a:t>　　（平成</a:t>
            </a:r>
            <a:r>
              <a:rPr lang="en-US" altLang="ja-JP" dirty="0" smtClean="0"/>
              <a:t>27</a:t>
            </a:r>
            <a:r>
              <a:rPr lang="ja-JP" altLang="en-US" dirty="0" smtClean="0"/>
              <a:t>年</a:t>
            </a:r>
            <a:r>
              <a:rPr lang="en-US" altLang="ja-JP" dirty="0" smtClean="0"/>
              <a:t>10</a:t>
            </a:r>
            <a:r>
              <a:rPr lang="ja-JP" altLang="en-US" dirty="0" smtClean="0"/>
              <a:t>月国勢調査）</a:t>
            </a:r>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4B1DA149-4505-4F70-93A5-42F3E9E8FFBF}" type="slidenum">
              <a:rPr lang="ja-JP" altLang="en-US" smtClean="0"/>
              <a:pPr>
                <a:defRPr/>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072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　後送比率は３．５１％、後送先は（７）に示しますように市立ひらかた病院が約</a:t>
            </a:r>
            <a:r>
              <a:rPr lang="en-US" altLang="ja-JP" dirty="0" smtClean="0"/>
              <a:t>9</a:t>
            </a:r>
            <a:r>
              <a:rPr lang="ja-JP" altLang="en-US" dirty="0" smtClean="0"/>
              <a:t>割です。</a:t>
            </a:r>
            <a:r>
              <a:rPr lang="ja-JP" altLang="en-US" u="sng" dirty="0" smtClean="0"/>
              <a:t>協議会事務局からは、後送先の二次救急との連携はスムーズであるとの情報をいただいております。また、休日夜間診療所での小児科医師の確保が難しい状況は当圏域でも聞き及んでいますが、北河内夜間救急センターは</a:t>
            </a:r>
            <a:r>
              <a:rPr lang="en-US" altLang="ja-JP" u="sng" dirty="0" smtClean="0"/>
              <a:t>2</a:t>
            </a:r>
            <a:r>
              <a:rPr lang="ja-JP" altLang="en-US" u="sng" dirty="0" err="1" smtClean="0"/>
              <a:t>つの</a:t>
            </a:r>
            <a:r>
              <a:rPr lang="ja-JP" altLang="en-US" u="sng" smtClean="0"/>
              <a:t>大学病院の協力や医師会の協力により、現在は確保されているとのことです。</a:t>
            </a:r>
            <a:endParaRPr lang="ja-JP" altLang="en-US" u="sng" dirty="0" smtClean="0"/>
          </a:p>
          <a:p>
            <a:endParaRPr lang="ja-JP" altLang="en-US" dirty="0" smtClean="0"/>
          </a:p>
          <a:p>
            <a:r>
              <a:rPr lang="ja-JP" altLang="en-US" dirty="0" smtClean="0"/>
              <a:t>・来院方法は（８）に示しますように自家用車が９割です。</a:t>
            </a:r>
          </a:p>
          <a:p>
            <a:endParaRPr lang="en-US" altLang="ja-JP" dirty="0" smtClean="0"/>
          </a:p>
          <a:p>
            <a:r>
              <a:rPr lang="ja-JP" altLang="en-US" dirty="0" smtClean="0"/>
              <a:t>・ページをめくり、スライド９をご覧ください。</a:t>
            </a:r>
          </a:p>
          <a:p>
            <a:endParaRPr lang="en-US" altLang="ja-JP" dirty="0" smtClean="0"/>
          </a:p>
          <a:p>
            <a:r>
              <a:rPr lang="ja-JP" altLang="en-US" u="sng" dirty="0" smtClean="0"/>
              <a:t>（</a:t>
            </a:r>
            <a:r>
              <a:rPr lang="en-US" altLang="ja-JP" u="sng" dirty="0" smtClean="0"/>
              <a:t>QA</a:t>
            </a:r>
            <a:r>
              <a:rPr lang="ja-JP" altLang="en-US" u="sng" dirty="0" smtClean="0"/>
              <a:t>用）平成</a:t>
            </a:r>
            <a:r>
              <a:rPr lang="en-US" altLang="ja-JP" u="sng" dirty="0" smtClean="0"/>
              <a:t>29</a:t>
            </a:r>
            <a:r>
              <a:rPr lang="ja-JP" altLang="en-US" u="sng" dirty="0" smtClean="0"/>
              <a:t>年</a:t>
            </a:r>
            <a:r>
              <a:rPr lang="en-US" altLang="ja-JP" u="sng" dirty="0" smtClean="0"/>
              <a:t>2</a:t>
            </a:r>
            <a:r>
              <a:rPr lang="ja-JP" altLang="en-US" u="sng" dirty="0" smtClean="0"/>
              <a:t>月の協議会議事録より</a:t>
            </a:r>
          </a:p>
          <a:p>
            <a:r>
              <a:rPr lang="ja-JP" altLang="en-US" u="sng" dirty="0" smtClean="0"/>
              <a:t>　（後送の状況より）適切に二次救急に繋がれ、二次救急である市立ひらかた病院との円滑な連携ができていると考えられます。</a:t>
            </a:r>
          </a:p>
          <a:p>
            <a:r>
              <a:rPr lang="ja-JP" altLang="en-US" dirty="0" smtClean="0"/>
              <a:t>　　　➡　後送は特に問題ない（枚方市に確認済み）</a:t>
            </a:r>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E56A07B3-05F3-464A-AFB9-CFDA3992F94D}" type="slidenum">
              <a:rPr lang="ja-JP" altLang="en-US" smtClean="0">
                <a:solidFill>
                  <a:prstClr val="black"/>
                </a:solidFill>
              </a:rPr>
              <a:pPr>
                <a:defRPr/>
              </a:pPr>
              <a:t>8</a:t>
            </a:fld>
            <a:endParaRPr lang="ja-JP"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　診察結果は呼吸器系疾患が約半数でした。</a:t>
            </a:r>
            <a:endParaRPr lang="en-US" altLang="ja-JP" dirty="0" smtClean="0"/>
          </a:p>
          <a:p>
            <a:endParaRPr lang="en-US" altLang="ja-JP" dirty="0" smtClean="0"/>
          </a:p>
          <a:p>
            <a:r>
              <a:rPr lang="ja-JP" altLang="en-US" dirty="0" smtClean="0"/>
              <a:t>・　診察した医師の判断として「（受診は）翌日でもよかった」、が約</a:t>
            </a:r>
            <a:r>
              <a:rPr lang="en-US" altLang="ja-JP" dirty="0" smtClean="0"/>
              <a:t>6</a:t>
            </a:r>
            <a:r>
              <a:rPr lang="ja-JP" altLang="en-US" dirty="0" smtClean="0"/>
              <a:t>割となっています。</a:t>
            </a:r>
          </a:p>
          <a:p>
            <a:endParaRPr lang="en-US" altLang="ja-JP" dirty="0" smtClean="0"/>
          </a:p>
          <a:p>
            <a:r>
              <a:rPr lang="ja-JP" altLang="en-US" dirty="0" smtClean="0"/>
              <a:t>・　夜間救急センターの受診状況については、以上です。</a:t>
            </a:r>
            <a:endParaRPr lang="en-US" altLang="ja-JP" dirty="0" smtClean="0"/>
          </a:p>
          <a:p>
            <a:endParaRPr lang="en-US" altLang="ja-JP" dirty="0" smtClean="0"/>
          </a:p>
          <a:p>
            <a:r>
              <a:rPr lang="ja-JP" altLang="en-US" dirty="0" smtClean="0"/>
              <a:t>・続いて下の段、スライド１０をご覧ください</a:t>
            </a:r>
          </a:p>
          <a:p>
            <a:endParaRPr lang="en-US" altLang="ja-JP" dirty="0" smtClean="0"/>
          </a:p>
          <a:p>
            <a:r>
              <a:rPr lang="ja-JP" altLang="en-US" dirty="0" smtClean="0"/>
              <a:t>（</a:t>
            </a:r>
            <a:r>
              <a:rPr lang="en-US" altLang="ja-JP" dirty="0" smtClean="0"/>
              <a:t>QA</a:t>
            </a:r>
            <a:r>
              <a:rPr lang="ja-JP" altLang="en-US" dirty="0" smtClean="0"/>
              <a:t>用）</a:t>
            </a:r>
            <a:endParaRPr lang="en-US" altLang="ja-JP" dirty="0" smtClean="0"/>
          </a:p>
          <a:p>
            <a:r>
              <a:rPr lang="ja-JP" altLang="en-US" dirty="0" smtClean="0"/>
              <a:t>　医師の確保は？（枚方市に確認）</a:t>
            </a:r>
            <a:endParaRPr lang="en-US" altLang="ja-JP" dirty="0" smtClean="0"/>
          </a:p>
          <a:p>
            <a:r>
              <a:rPr lang="ja-JP" altLang="en-US" dirty="0" smtClean="0"/>
              <a:t>　　➡平日は医局に任せている。土日は枚方市健康総務課で医師の当番編成しているが、希望が多い。（編成では困っていない）　</a:t>
            </a:r>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30B538B9-8ACD-490E-A325-355FCD7723DD}" type="slidenum">
              <a:rPr lang="ja-JP" altLang="en-US" smtClean="0">
                <a:solidFill>
                  <a:prstClr val="black"/>
                </a:solidFill>
              </a:rPr>
              <a:pPr>
                <a:defRPr/>
              </a:pPr>
              <a:t>9</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C73E0D7-F10F-4306-82E9-750CEB3FE93E}" type="datetime1">
              <a:rPr lang="ja-JP" altLang="en-US"/>
              <a:pPr>
                <a:defRPr/>
              </a:pPr>
              <a:t>2019/2/19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D43B1D9-9114-4278-BB54-15CE32B5350A}"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7134984-E997-4AA5-B24A-B4BA1BD965B3}" type="datetime1">
              <a:rPr lang="ja-JP" altLang="en-US"/>
              <a:pPr>
                <a:defRPr/>
              </a:pPr>
              <a:t>2019/2/19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B8996A-37B9-4A4A-9D96-95EA9E55B98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97D42A8-AE35-4AFC-961B-21AB33E855BA}" type="datetime1">
              <a:rPr lang="ja-JP" altLang="en-US"/>
              <a:pPr>
                <a:defRPr/>
              </a:pPr>
              <a:t>2019/2/19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DF6E2DB-76A0-4163-B5EE-680FFBE4368E}"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770BA3A-E606-4520-B401-E128C94D9352}" type="datetime1">
              <a:rPr lang="ja-JP" altLang="en-US"/>
              <a:pPr>
                <a:defRPr/>
              </a:pPr>
              <a:t>2019/2/19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70AA7FC-3431-4327-A019-EE93AA799B55}"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E4D6F81-D489-4861-ADFF-421886C7E5DA}" type="datetime1">
              <a:rPr lang="ja-JP" altLang="en-US"/>
              <a:pPr>
                <a:defRPr/>
              </a:pPr>
              <a:t>2019/2/19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5280D3B-0B1C-4400-8DE6-268D7FBF8D7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790500F-E679-4832-B5B8-0114096999FD}" type="datetime1">
              <a:rPr lang="ja-JP" altLang="en-US"/>
              <a:pPr>
                <a:defRPr/>
              </a:pPr>
              <a:t>2019/2/19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51D15AF-2FB4-4A6C-875B-40D75C9834DA}"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AB6D6E81-6DC9-4411-AA23-6A702CBFA2AE}" type="datetime1">
              <a:rPr lang="ja-JP" altLang="en-US"/>
              <a:pPr>
                <a:defRPr/>
              </a:pPr>
              <a:t>2019/2/19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E0DBD46-8677-4C2B-8FEB-E061ACB421F8}"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DD34BB12-1053-4F33-B427-898B906E7AD4}" type="datetime1">
              <a:rPr lang="ja-JP" altLang="en-US"/>
              <a:pPr>
                <a:defRPr/>
              </a:pPr>
              <a:t>2019/2/19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3E79D1E-0776-42ED-A7AF-B21EE37216E0}"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BE29F0-E512-47A9-AA20-4759718CB601}" type="datetime1">
              <a:rPr lang="ja-JP" altLang="en-US"/>
              <a:pPr>
                <a:defRPr/>
              </a:pPr>
              <a:t>2019/2/19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8C596C3-07A1-422F-87CA-1A898C3775CC}"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98398A8-30A5-4808-9B79-E88DDBFD938D}" type="datetime1">
              <a:rPr lang="ja-JP" altLang="en-US"/>
              <a:pPr>
                <a:defRPr/>
              </a:pPr>
              <a:t>2019/2/19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1E844B5-7B4A-40D2-BA61-379A88E0F536}"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10447DB-B4E9-4DE0-BFEB-1791D57AC501}" type="datetime1">
              <a:rPr lang="ja-JP" altLang="en-US"/>
              <a:pPr>
                <a:defRPr/>
              </a:pPr>
              <a:t>2019/2/19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C39B03B-CD95-47EC-9302-91144775100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53F47AF-ABF1-4501-A96A-072798663732}" type="datetime1">
              <a:rPr lang="ja-JP" altLang="en-US"/>
              <a:pPr>
                <a:defRPr/>
              </a:pPr>
              <a:t>2019/2/19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5C43983-0626-4AAF-9694-BF6154DDAC1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jpeg"/><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jpe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wmf"/><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611188" y="1412875"/>
            <a:ext cx="7885112" cy="2166938"/>
          </a:xfrm>
        </p:spPr>
        <p:txBody>
          <a:bodyPr/>
          <a:lstStyle/>
          <a:p>
            <a:pPr eaLnBrk="1" hangingPunct="1"/>
            <a:r>
              <a:rPr lang="ja-JP" altLang="en-US" sz="3600" smtClean="0">
                <a:latin typeface="Meiryo UI" pitchFamily="50" charset="-128"/>
                <a:ea typeface="Meiryo UI" pitchFamily="50" charset="-128"/>
                <a:cs typeface="Meiryo UI" pitchFamily="50" charset="-128"/>
              </a:rPr>
              <a:t>北河内二次医療圏における</a:t>
            </a:r>
            <a:r>
              <a:rPr lang="en-US" altLang="ja-JP" sz="3600" smtClean="0">
                <a:latin typeface="Meiryo UI" pitchFamily="50" charset="-128"/>
                <a:ea typeface="Meiryo UI" pitchFamily="50" charset="-128"/>
                <a:cs typeface="Meiryo UI" pitchFamily="50" charset="-128"/>
              </a:rPr>
              <a:t/>
            </a:r>
            <a:br>
              <a:rPr lang="en-US" altLang="ja-JP" sz="3600" smtClean="0">
                <a:latin typeface="Meiryo UI" pitchFamily="50" charset="-128"/>
                <a:ea typeface="Meiryo UI" pitchFamily="50" charset="-128"/>
                <a:cs typeface="Meiryo UI" pitchFamily="50" charset="-128"/>
              </a:rPr>
            </a:br>
            <a:r>
              <a:rPr lang="ja-JP" altLang="en-US" sz="3600" smtClean="0">
                <a:latin typeface="Meiryo UI" pitchFamily="50" charset="-128"/>
                <a:ea typeface="Meiryo UI" pitchFamily="50" charset="-128"/>
                <a:cs typeface="Meiryo UI" pitchFamily="50" charset="-128"/>
              </a:rPr>
              <a:t>救急医療体制について</a:t>
            </a:r>
          </a:p>
        </p:txBody>
      </p:sp>
      <p:sp>
        <p:nvSpPr>
          <p:cNvPr id="14338" name="サブタイトル 2"/>
          <p:cNvSpPr>
            <a:spLocks noGrp="1"/>
          </p:cNvSpPr>
          <p:nvPr>
            <p:ph type="subTitle" idx="1"/>
          </p:nvPr>
        </p:nvSpPr>
        <p:spPr>
          <a:xfrm>
            <a:off x="4716463" y="4437063"/>
            <a:ext cx="3887787" cy="1079500"/>
          </a:xfrm>
        </p:spPr>
        <p:txBody>
          <a:bodyPr/>
          <a:lstStyle/>
          <a:p>
            <a:pPr algn="r" eaLnBrk="1" hangingPunct="1"/>
            <a:r>
              <a:rPr lang="ja-JP" altLang="en-US" sz="2000" smtClean="0">
                <a:solidFill>
                  <a:schemeClr val="tx1"/>
                </a:solidFill>
                <a:latin typeface="Meiryo UI" pitchFamily="50" charset="-128"/>
                <a:ea typeface="Meiryo UI" pitchFamily="50" charset="-128"/>
                <a:cs typeface="Meiryo UI" pitchFamily="50" charset="-128"/>
              </a:rPr>
              <a:t>北河内救急懇話会　資料</a:t>
            </a:r>
          </a:p>
          <a:p>
            <a:pPr algn="r" eaLnBrk="1" hangingPunct="1"/>
            <a:r>
              <a:rPr lang="ja-JP" altLang="en-US" sz="2000" smtClean="0">
                <a:solidFill>
                  <a:schemeClr val="tx1"/>
                </a:solidFill>
                <a:latin typeface="Meiryo UI" pitchFamily="50" charset="-128"/>
                <a:ea typeface="Meiryo UI" pitchFamily="50" charset="-128"/>
                <a:cs typeface="Meiryo UI" pitchFamily="50" charset="-128"/>
              </a:rPr>
              <a:t>　　平成</a:t>
            </a:r>
            <a:r>
              <a:rPr lang="en-US" altLang="ja-JP" sz="2000" smtClean="0">
                <a:solidFill>
                  <a:schemeClr val="tx1"/>
                </a:solidFill>
                <a:latin typeface="Meiryo UI" pitchFamily="50" charset="-128"/>
                <a:ea typeface="Meiryo UI" pitchFamily="50" charset="-128"/>
                <a:cs typeface="Meiryo UI" pitchFamily="50" charset="-128"/>
              </a:rPr>
              <a:t>31</a:t>
            </a:r>
            <a:r>
              <a:rPr lang="ja-JP" altLang="en-US" sz="2000" smtClean="0">
                <a:solidFill>
                  <a:schemeClr val="tx1"/>
                </a:solidFill>
                <a:latin typeface="Meiryo UI" pitchFamily="50" charset="-128"/>
                <a:ea typeface="Meiryo UI" pitchFamily="50" charset="-128"/>
                <a:cs typeface="Meiryo UI" pitchFamily="50" charset="-128"/>
              </a:rPr>
              <a:t>年</a:t>
            </a:r>
            <a:r>
              <a:rPr lang="en-US" altLang="ja-JP" sz="2000" smtClean="0">
                <a:solidFill>
                  <a:schemeClr val="tx1"/>
                </a:solidFill>
                <a:latin typeface="Meiryo UI" pitchFamily="50" charset="-128"/>
                <a:ea typeface="Meiryo UI" pitchFamily="50" charset="-128"/>
                <a:cs typeface="Meiryo UI" pitchFamily="50" charset="-128"/>
              </a:rPr>
              <a:t>2</a:t>
            </a:r>
            <a:r>
              <a:rPr lang="ja-JP" altLang="en-US" sz="2000" smtClean="0">
                <a:solidFill>
                  <a:schemeClr val="tx1"/>
                </a:solidFill>
                <a:latin typeface="Meiryo UI" pitchFamily="50" charset="-128"/>
                <a:ea typeface="Meiryo UI" pitchFamily="50" charset="-128"/>
                <a:cs typeface="Meiryo UI" pitchFamily="50" charset="-128"/>
              </a:rPr>
              <a:t>月</a:t>
            </a:r>
            <a:r>
              <a:rPr lang="en-US" altLang="ja-JP" sz="2000" smtClean="0">
                <a:solidFill>
                  <a:schemeClr val="tx1"/>
                </a:solidFill>
                <a:latin typeface="Meiryo UI" pitchFamily="50" charset="-128"/>
                <a:ea typeface="Meiryo UI" pitchFamily="50" charset="-128"/>
                <a:cs typeface="Meiryo UI" pitchFamily="50" charset="-128"/>
              </a:rPr>
              <a:t>8</a:t>
            </a:r>
            <a:r>
              <a:rPr lang="ja-JP" altLang="en-US" sz="2000" smtClean="0">
                <a:solidFill>
                  <a:schemeClr val="tx1"/>
                </a:solidFill>
                <a:latin typeface="Meiryo UI" pitchFamily="50" charset="-128"/>
                <a:ea typeface="Meiryo UI" pitchFamily="50" charset="-128"/>
                <a:cs typeface="Meiryo UI" pitchFamily="50" charset="-128"/>
              </a:rPr>
              <a:t>日（金）</a:t>
            </a:r>
          </a:p>
        </p:txBody>
      </p:sp>
      <p:sp>
        <p:nvSpPr>
          <p:cNvPr id="2" name="スライド番号プレースホルダー 1"/>
          <p:cNvSpPr>
            <a:spLocks noGrp="1"/>
          </p:cNvSpPr>
          <p:nvPr>
            <p:ph type="sldNum" sz="quarter" idx="12"/>
          </p:nvPr>
        </p:nvSpPr>
        <p:spPr/>
        <p:txBody>
          <a:bodyPr/>
          <a:lstStyle/>
          <a:p>
            <a:pPr>
              <a:defRPr/>
            </a:pPr>
            <a:fld id="{ED9CE7B8-EC22-480F-98FB-8B676EE80707}" type="slidenum">
              <a:rPr lang="ja-JP" altLang="en-US" sz="1800" smtClean="0"/>
              <a:pPr>
                <a:defRPr/>
              </a:pPr>
              <a:t>1</a:t>
            </a:fld>
            <a:endParaRPr lang="ja-JP" altLang="en-US" sz="1800"/>
          </a:p>
        </p:txBody>
      </p:sp>
      <p:sp>
        <p:nvSpPr>
          <p:cNvPr id="14340" name="Text Box 5"/>
          <p:cNvSpPr txBox="1">
            <a:spLocks noChangeArrowheads="1"/>
          </p:cNvSpPr>
          <p:nvPr/>
        </p:nvSpPr>
        <p:spPr bwMode="auto">
          <a:xfrm>
            <a:off x="6948488" y="765175"/>
            <a:ext cx="1439862" cy="376238"/>
          </a:xfrm>
          <a:prstGeom prst="rect">
            <a:avLst/>
          </a:prstGeom>
          <a:noFill/>
          <a:ln w="9525">
            <a:solidFill>
              <a:schemeClr val="tx1"/>
            </a:solidFill>
            <a:miter lim="800000"/>
            <a:headEnd/>
            <a:tailEnd/>
          </a:ln>
        </p:spPr>
        <p:txBody>
          <a:bodyPr>
            <a:spAutoFit/>
          </a:bodyPr>
          <a:lstStyle/>
          <a:p>
            <a:pPr algn="ctr">
              <a:spcBef>
                <a:spcPct val="50000"/>
              </a:spcBef>
            </a:pPr>
            <a:r>
              <a:rPr lang="ja-JP" altLang="en-US"/>
              <a:t>資料１－２</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a:xfrm>
            <a:off x="323850" y="244475"/>
            <a:ext cx="8388350" cy="760413"/>
          </a:xfrm>
          <a:ln>
            <a:solidFill>
              <a:schemeClr val="tx1"/>
            </a:solidFill>
          </a:ln>
        </p:spPr>
        <p:txBody>
          <a:bodyPr/>
          <a:lstStyle/>
          <a:p>
            <a:pPr eaLnBrk="1" hangingPunct="1"/>
            <a:r>
              <a:rPr lang="ja-JP" altLang="en-US" sz="2800" smtClean="0">
                <a:latin typeface="Meiryo UI" pitchFamily="50" charset="-128"/>
                <a:ea typeface="Meiryo UI" pitchFamily="50" charset="-128"/>
                <a:cs typeface="Meiryo UI" pitchFamily="50" charset="-128"/>
              </a:rPr>
              <a:t>北河内圏域 二次救急医療体制</a:t>
            </a:r>
            <a:endParaRPr lang="ja-JP" altLang="en-US" sz="2000" smtClean="0">
              <a:latin typeface="Meiryo UI" pitchFamily="50" charset="-128"/>
              <a:ea typeface="Meiryo UI" pitchFamily="50" charset="-128"/>
              <a:cs typeface="Meiryo UI" pitchFamily="50" charset="-128"/>
            </a:endParaRPr>
          </a:p>
        </p:txBody>
      </p:sp>
      <p:sp>
        <p:nvSpPr>
          <p:cNvPr id="31746" name="テキスト ボックス 4"/>
          <p:cNvSpPr txBox="1">
            <a:spLocks noChangeArrowheads="1"/>
          </p:cNvSpPr>
          <p:nvPr/>
        </p:nvSpPr>
        <p:spPr bwMode="auto">
          <a:xfrm>
            <a:off x="6732588" y="1004888"/>
            <a:ext cx="2376487" cy="5330825"/>
          </a:xfrm>
          <a:prstGeom prst="rect">
            <a:avLst/>
          </a:prstGeom>
          <a:noFill/>
          <a:ln w="9525">
            <a:noFill/>
            <a:miter lim="800000"/>
            <a:headEnd/>
            <a:tailEnd/>
          </a:ln>
        </p:spPr>
        <p:txBody>
          <a:bodyPr>
            <a:spAutoFit/>
          </a:bodyPr>
          <a:lstStyle/>
          <a:p>
            <a:r>
              <a:rPr lang="ja-JP" altLang="en-US" sz="1600" b="1">
                <a:solidFill>
                  <a:srgbClr val="FF0000"/>
                </a:solidFill>
                <a:latin typeface="Meiryo UI" pitchFamily="50" charset="-128"/>
                <a:ea typeface="Meiryo UI" pitchFamily="50" charset="-128"/>
                <a:cs typeface="Meiryo UI" pitchFamily="50" charset="-128"/>
              </a:rPr>
              <a:t>〇</a:t>
            </a:r>
            <a:r>
              <a:rPr lang="ja-JP" altLang="ja-JP" sz="1600" b="1">
                <a:solidFill>
                  <a:srgbClr val="FF0000"/>
                </a:solidFill>
                <a:latin typeface="Meiryo UI" pitchFamily="50" charset="-128"/>
                <a:ea typeface="Meiryo UI" pitchFamily="50" charset="-128"/>
                <a:cs typeface="Meiryo UI" pitchFamily="50" charset="-128"/>
              </a:rPr>
              <a:t>守口市</a:t>
            </a:r>
            <a:r>
              <a:rPr lang="ja-JP" altLang="en-US" sz="1600" b="1">
                <a:solidFill>
                  <a:srgbClr val="FF0000"/>
                </a:solidFill>
                <a:latin typeface="Meiryo UI" pitchFamily="50" charset="-128"/>
                <a:ea typeface="Meiryo UI" pitchFamily="50" charset="-128"/>
                <a:cs typeface="Meiryo UI" pitchFamily="50" charset="-128"/>
              </a:rPr>
              <a:t>　６病院</a:t>
            </a:r>
            <a:endParaRPr lang="ja-JP" altLang="ja-JP" sz="1600" b="1">
              <a:solidFill>
                <a:srgbClr val="FF0000"/>
              </a:solidFill>
              <a:latin typeface="Meiryo UI" pitchFamily="50" charset="-128"/>
              <a:ea typeface="Meiryo UI" pitchFamily="50" charset="-128"/>
              <a:cs typeface="Meiryo UI" pitchFamily="50" charset="-128"/>
            </a:endParaRP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京阪病院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関西医科大学総合医療センター</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鶴見緑地病院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松下記念病院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守口敬仁会病院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守口生野記念病院</a:t>
            </a:r>
          </a:p>
          <a:p>
            <a:endParaRPr lang="en-US" altLang="ja-JP" sz="1200">
              <a:latin typeface="Meiryo UI" pitchFamily="50" charset="-128"/>
              <a:ea typeface="Meiryo UI" pitchFamily="50" charset="-128"/>
              <a:cs typeface="Meiryo UI" pitchFamily="50" charset="-128"/>
            </a:endParaRPr>
          </a:p>
          <a:p>
            <a:r>
              <a:rPr lang="ja-JP" altLang="en-US" sz="1600" b="1">
                <a:solidFill>
                  <a:srgbClr val="FF0000"/>
                </a:solidFill>
                <a:latin typeface="Meiryo UI" pitchFamily="50" charset="-128"/>
                <a:ea typeface="Meiryo UI" pitchFamily="50" charset="-128"/>
                <a:cs typeface="Meiryo UI" pitchFamily="50" charset="-128"/>
              </a:rPr>
              <a:t>〇</a:t>
            </a:r>
            <a:r>
              <a:rPr lang="ja-JP" altLang="ja-JP" sz="1600" b="1">
                <a:solidFill>
                  <a:srgbClr val="FF0000"/>
                </a:solidFill>
                <a:latin typeface="Meiryo UI" pitchFamily="50" charset="-128"/>
                <a:ea typeface="Meiryo UI" pitchFamily="50" charset="-128"/>
                <a:cs typeface="Meiryo UI" pitchFamily="50" charset="-128"/>
              </a:rPr>
              <a:t>門真市</a:t>
            </a:r>
            <a:r>
              <a:rPr lang="ja-JP" altLang="en-US" sz="1600" b="1">
                <a:solidFill>
                  <a:srgbClr val="FF0000"/>
                </a:solidFill>
                <a:latin typeface="Meiryo UI" pitchFamily="50" charset="-128"/>
                <a:ea typeface="Meiryo UI" pitchFamily="50" charset="-128"/>
                <a:cs typeface="Meiryo UI" pitchFamily="50" charset="-128"/>
              </a:rPr>
              <a:t>　３病院</a:t>
            </a:r>
            <a:endParaRPr lang="ja-JP" altLang="ja-JP" sz="1600" b="1">
              <a:solidFill>
                <a:srgbClr val="FF0000"/>
              </a:solidFill>
              <a:latin typeface="Meiryo UI" pitchFamily="50" charset="-128"/>
              <a:ea typeface="Meiryo UI" pitchFamily="50" charset="-128"/>
              <a:cs typeface="Meiryo UI" pitchFamily="50" charset="-128"/>
            </a:endParaRP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萱島生野病院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蒼生病院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摂南総合病院</a:t>
            </a:r>
            <a:endParaRPr lang="en-US" altLang="ja-JP" sz="1200">
              <a:latin typeface="Meiryo UI" pitchFamily="50" charset="-128"/>
              <a:ea typeface="Meiryo UI" pitchFamily="50" charset="-128"/>
              <a:cs typeface="Meiryo UI" pitchFamily="50" charset="-128"/>
            </a:endParaRPr>
          </a:p>
          <a:p>
            <a:endParaRPr lang="en-US" altLang="ja-JP" sz="1200">
              <a:latin typeface="Meiryo UI" pitchFamily="50" charset="-128"/>
              <a:ea typeface="Meiryo UI" pitchFamily="50" charset="-128"/>
              <a:cs typeface="Meiryo UI" pitchFamily="50" charset="-128"/>
            </a:endParaRPr>
          </a:p>
          <a:p>
            <a:r>
              <a:rPr lang="ja-JP" altLang="en-US" sz="1600" b="1">
                <a:solidFill>
                  <a:srgbClr val="FF0000"/>
                </a:solidFill>
                <a:latin typeface="Meiryo UI" pitchFamily="50" charset="-128"/>
                <a:ea typeface="Meiryo UI" pitchFamily="50" charset="-128"/>
                <a:cs typeface="Meiryo UI" pitchFamily="50" charset="-128"/>
              </a:rPr>
              <a:t>〇</a:t>
            </a:r>
            <a:r>
              <a:rPr lang="ja-JP" altLang="ja-JP" sz="1600" b="1">
                <a:solidFill>
                  <a:srgbClr val="FF0000"/>
                </a:solidFill>
                <a:latin typeface="Meiryo UI" pitchFamily="50" charset="-128"/>
                <a:ea typeface="Meiryo UI" pitchFamily="50" charset="-128"/>
                <a:cs typeface="Meiryo UI" pitchFamily="50" charset="-128"/>
              </a:rPr>
              <a:t>四條畷市</a:t>
            </a:r>
            <a:r>
              <a:rPr lang="ja-JP" altLang="en-US" sz="1600" b="1">
                <a:solidFill>
                  <a:srgbClr val="FF0000"/>
                </a:solidFill>
                <a:latin typeface="Meiryo UI" pitchFamily="50" charset="-128"/>
                <a:ea typeface="Meiryo UI" pitchFamily="50" charset="-128"/>
                <a:cs typeface="Meiryo UI" pitchFamily="50" charset="-128"/>
              </a:rPr>
              <a:t>　２病院</a:t>
            </a:r>
            <a:endParaRPr lang="ja-JP" altLang="ja-JP" sz="1600" b="1">
              <a:solidFill>
                <a:srgbClr val="FF0000"/>
              </a:solidFill>
              <a:latin typeface="Meiryo UI" pitchFamily="50" charset="-128"/>
              <a:ea typeface="Meiryo UI" pitchFamily="50" charset="-128"/>
              <a:cs typeface="Meiryo UI" pitchFamily="50" charset="-128"/>
            </a:endParaRP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北河内藤井病院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畷生会脳神経外科病院</a:t>
            </a:r>
          </a:p>
          <a:p>
            <a:r>
              <a:rPr lang="en-US" altLang="ja-JP" sz="1200">
                <a:latin typeface="Meiryo UI" pitchFamily="50" charset="-128"/>
                <a:ea typeface="Meiryo UI" pitchFamily="50" charset="-128"/>
                <a:cs typeface="Meiryo UI" pitchFamily="50" charset="-128"/>
              </a:rPr>
              <a:t> </a:t>
            </a:r>
            <a:endParaRPr lang="ja-JP" altLang="ja-JP" sz="1200">
              <a:latin typeface="Meiryo UI" pitchFamily="50" charset="-128"/>
              <a:ea typeface="Meiryo UI" pitchFamily="50" charset="-128"/>
              <a:cs typeface="Meiryo UI" pitchFamily="50" charset="-128"/>
            </a:endParaRPr>
          </a:p>
          <a:p>
            <a:r>
              <a:rPr lang="ja-JP" altLang="en-US" sz="1600" b="1">
                <a:solidFill>
                  <a:srgbClr val="FF0000"/>
                </a:solidFill>
                <a:latin typeface="Meiryo UI" pitchFamily="50" charset="-128"/>
                <a:ea typeface="Meiryo UI" pitchFamily="50" charset="-128"/>
                <a:cs typeface="Meiryo UI" pitchFamily="50" charset="-128"/>
              </a:rPr>
              <a:t>〇</a:t>
            </a:r>
            <a:r>
              <a:rPr lang="ja-JP" altLang="ja-JP" sz="1600" b="1">
                <a:solidFill>
                  <a:srgbClr val="FF0000"/>
                </a:solidFill>
                <a:latin typeface="Meiryo UI" pitchFamily="50" charset="-128"/>
                <a:ea typeface="Meiryo UI" pitchFamily="50" charset="-128"/>
                <a:cs typeface="Meiryo UI" pitchFamily="50" charset="-128"/>
              </a:rPr>
              <a:t>交野市</a:t>
            </a:r>
            <a:r>
              <a:rPr lang="ja-JP" altLang="en-US" sz="1600" b="1">
                <a:solidFill>
                  <a:srgbClr val="FF0000"/>
                </a:solidFill>
                <a:latin typeface="Meiryo UI" pitchFamily="50" charset="-128"/>
                <a:ea typeface="Meiryo UI" pitchFamily="50" charset="-128"/>
                <a:cs typeface="Meiryo UI" pitchFamily="50" charset="-128"/>
              </a:rPr>
              <a:t>　</a:t>
            </a:r>
            <a:r>
              <a:rPr lang="en-US" altLang="ja-JP" sz="1600" b="1">
                <a:solidFill>
                  <a:srgbClr val="FF0000"/>
                </a:solidFill>
                <a:latin typeface="Meiryo UI" pitchFamily="50" charset="-128"/>
                <a:ea typeface="Meiryo UI" pitchFamily="50" charset="-128"/>
                <a:cs typeface="Meiryo UI" pitchFamily="50" charset="-128"/>
              </a:rPr>
              <a:t>1</a:t>
            </a:r>
            <a:r>
              <a:rPr lang="ja-JP" altLang="en-US" sz="1600" b="1">
                <a:solidFill>
                  <a:srgbClr val="FF0000"/>
                </a:solidFill>
                <a:latin typeface="Meiryo UI" pitchFamily="50" charset="-128"/>
                <a:ea typeface="Meiryo UI" pitchFamily="50" charset="-128"/>
                <a:cs typeface="Meiryo UI" pitchFamily="50" charset="-128"/>
              </a:rPr>
              <a:t>病院</a:t>
            </a:r>
            <a:endParaRPr lang="ja-JP" altLang="ja-JP" sz="1600" b="1">
              <a:solidFill>
                <a:srgbClr val="FF0000"/>
              </a:solidFill>
              <a:latin typeface="Meiryo UI" pitchFamily="50" charset="-128"/>
              <a:ea typeface="Meiryo UI" pitchFamily="50" charset="-128"/>
              <a:cs typeface="Meiryo UI" pitchFamily="50" charset="-128"/>
            </a:endParaRP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交野病院</a:t>
            </a:r>
          </a:p>
          <a:p>
            <a:r>
              <a:rPr lang="en-US" altLang="ja-JP" sz="1200">
                <a:latin typeface="Meiryo UI" pitchFamily="50" charset="-128"/>
                <a:ea typeface="Meiryo UI" pitchFamily="50" charset="-128"/>
                <a:cs typeface="Meiryo UI" pitchFamily="50" charset="-128"/>
              </a:rPr>
              <a:t> </a:t>
            </a:r>
            <a:endParaRPr lang="ja-JP" altLang="ja-JP" sz="1200">
              <a:latin typeface="Meiryo UI" pitchFamily="50" charset="-128"/>
              <a:ea typeface="Meiryo UI" pitchFamily="50" charset="-128"/>
              <a:cs typeface="Meiryo UI" pitchFamily="50" charset="-128"/>
            </a:endParaRPr>
          </a:p>
          <a:p>
            <a:r>
              <a:rPr lang="ja-JP" altLang="en-US" sz="1600" b="1">
                <a:solidFill>
                  <a:srgbClr val="FF0000"/>
                </a:solidFill>
                <a:latin typeface="Meiryo UI" pitchFamily="50" charset="-128"/>
                <a:ea typeface="Meiryo UI" pitchFamily="50" charset="-128"/>
                <a:cs typeface="Meiryo UI" pitchFamily="50" charset="-128"/>
              </a:rPr>
              <a:t>〇</a:t>
            </a:r>
            <a:r>
              <a:rPr lang="ja-JP" altLang="ja-JP" sz="1600" b="1">
                <a:solidFill>
                  <a:srgbClr val="FF0000"/>
                </a:solidFill>
                <a:latin typeface="Meiryo UI" pitchFamily="50" charset="-128"/>
                <a:ea typeface="Meiryo UI" pitchFamily="50" charset="-128"/>
                <a:cs typeface="Meiryo UI" pitchFamily="50" charset="-128"/>
              </a:rPr>
              <a:t>大東市</a:t>
            </a:r>
            <a:r>
              <a:rPr lang="ja-JP" altLang="en-US" sz="1600" b="1">
                <a:solidFill>
                  <a:srgbClr val="FF0000"/>
                </a:solidFill>
                <a:latin typeface="Meiryo UI" pitchFamily="50" charset="-128"/>
                <a:ea typeface="Meiryo UI" pitchFamily="50" charset="-128"/>
                <a:cs typeface="Meiryo UI" pitchFamily="50" charset="-128"/>
              </a:rPr>
              <a:t>　４病院</a:t>
            </a:r>
            <a:endParaRPr lang="ja-JP" altLang="ja-JP" sz="1600" b="1">
              <a:solidFill>
                <a:srgbClr val="FF0000"/>
              </a:solidFill>
              <a:latin typeface="Meiryo UI" pitchFamily="50" charset="-128"/>
              <a:ea typeface="Meiryo UI" pitchFamily="50" charset="-128"/>
              <a:cs typeface="Meiryo UI" pitchFamily="50" charset="-128"/>
            </a:endParaRP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野崎徳洲会病院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大東中央病院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仁泉会病院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阪奈病院</a:t>
            </a:r>
          </a:p>
          <a:p>
            <a:endParaRPr lang="en-US" altLang="ja-JP" sz="1200">
              <a:latin typeface="Meiryo UI" pitchFamily="50" charset="-128"/>
              <a:ea typeface="Meiryo UI" pitchFamily="50" charset="-128"/>
              <a:cs typeface="Meiryo UI" pitchFamily="50" charset="-128"/>
            </a:endParaRPr>
          </a:p>
          <a:p>
            <a:endParaRPr lang="ja-JP" altLang="ja-JP" sz="1200">
              <a:latin typeface="Meiryo UI" pitchFamily="50" charset="-128"/>
              <a:ea typeface="Meiryo UI" pitchFamily="50" charset="-128"/>
              <a:cs typeface="Meiryo UI" pitchFamily="50" charset="-128"/>
            </a:endParaRPr>
          </a:p>
        </p:txBody>
      </p:sp>
      <p:pic>
        <p:nvPicPr>
          <p:cNvPr id="31747" name="Picture 2"/>
          <p:cNvPicPr>
            <a:picLocks noChangeAspect="1" noChangeArrowheads="1"/>
          </p:cNvPicPr>
          <p:nvPr/>
        </p:nvPicPr>
        <p:blipFill>
          <a:blip r:embed="rId3"/>
          <a:srcRect/>
          <a:stretch>
            <a:fillRect/>
          </a:stretch>
        </p:blipFill>
        <p:spPr bwMode="auto">
          <a:xfrm>
            <a:off x="323850" y="1700213"/>
            <a:ext cx="4144963" cy="4321175"/>
          </a:xfrm>
          <a:prstGeom prst="rect">
            <a:avLst/>
          </a:prstGeom>
          <a:noFill/>
          <a:ln w="9525">
            <a:noFill/>
            <a:miter lim="800000"/>
            <a:headEnd/>
            <a:tailEnd/>
          </a:ln>
        </p:spPr>
      </p:pic>
      <p:sp>
        <p:nvSpPr>
          <p:cNvPr id="31748" name="正方形/長方形 6"/>
          <p:cNvSpPr>
            <a:spLocks noChangeArrowheads="1"/>
          </p:cNvSpPr>
          <p:nvPr/>
        </p:nvSpPr>
        <p:spPr bwMode="auto">
          <a:xfrm>
            <a:off x="2392363" y="3070225"/>
            <a:ext cx="881062" cy="369888"/>
          </a:xfrm>
          <a:prstGeom prst="rect">
            <a:avLst/>
          </a:prstGeom>
          <a:noFill/>
          <a:ln w="9525">
            <a:noFill/>
            <a:miter lim="800000"/>
            <a:headEnd/>
            <a:tailEnd/>
          </a:ln>
        </p:spPr>
        <p:txBody>
          <a:bodyPr wrap="none">
            <a:spAutoFit/>
          </a:bodyPr>
          <a:lstStyle/>
          <a:p>
            <a:r>
              <a:rPr lang="ja-JP" altLang="ja-JP" b="1">
                <a:latin typeface="Calibri" pitchFamily="34" charset="0"/>
              </a:rPr>
              <a:t>枚方市</a:t>
            </a:r>
            <a:endParaRPr lang="ja-JP" altLang="en-US">
              <a:latin typeface="Calibri" pitchFamily="34" charset="0"/>
            </a:endParaRPr>
          </a:p>
        </p:txBody>
      </p:sp>
      <p:sp>
        <p:nvSpPr>
          <p:cNvPr id="31749" name="正方形/長方形 7"/>
          <p:cNvSpPr>
            <a:spLocks noChangeArrowheads="1"/>
          </p:cNvSpPr>
          <p:nvPr/>
        </p:nvSpPr>
        <p:spPr bwMode="auto">
          <a:xfrm>
            <a:off x="179388" y="4652963"/>
            <a:ext cx="882650" cy="369887"/>
          </a:xfrm>
          <a:prstGeom prst="rect">
            <a:avLst/>
          </a:prstGeom>
          <a:noFill/>
          <a:ln w="9525">
            <a:noFill/>
            <a:miter lim="800000"/>
            <a:headEnd/>
            <a:tailEnd/>
          </a:ln>
        </p:spPr>
        <p:txBody>
          <a:bodyPr wrap="none">
            <a:spAutoFit/>
          </a:bodyPr>
          <a:lstStyle/>
          <a:p>
            <a:r>
              <a:rPr lang="ja-JP" altLang="ja-JP" b="1">
                <a:latin typeface="Calibri" pitchFamily="34" charset="0"/>
              </a:rPr>
              <a:t>守口市</a:t>
            </a:r>
            <a:endParaRPr lang="ja-JP" altLang="en-US">
              <a:latin typeface="Calibri" pitchFamily="34" charset="0"/>
            </a:endParaRPr>
          </a:p>
        </p:txBody>
      </p:sp>
      <p:sp>
        <p:nvSpPr>
          <p:cNvPr id="31750" name="正方形/長方形 8"/>
          <p:cNvSpPr>
            <a:spLocks noChangeArrowheads="1"/>
          </p:cNvSpPr>
          <p:nvPr/>
        </p:nvSpPr>
        <p:spPr bwMode="auto">
          <a:xfrm>
            <a:off x="1041400" y="5022850"/>
            <a:ext cx="882650" cy="368300"/>
          </a:xfrm>
          <a:prstGeom prst="rect">
            <a:avLst/>
          </a:prstGeom>
          <a:noFill/>
          <a:ln w="9525">
            <a:noFill/>
            <a:miter lim="800000"/>
            <a:headEnd/>
            <a:tailEnd/>
          </a:ln>
        </p:spPr>
        <p:txBody>
          <a:bodyPr wrap="none">
            <a:spAutoFit/>
          </a:bodyPr>
          <a:lstStyle/>
          <a:p>
            <a:r>
              <a:rPr lang="ja-JP" altLang="ja-JP" b="1">
                <a:latin typeface="Calibri" pitchFamily="34" charset="0"/>
              </a:rPr>
              <a:t>門真市</a:t>
            </a:r>
            <a:endParaRPr lang="ja-JP" altLang="en-US">
              <a:latin typeface="Calibri" pitchFamily="34" charset="0"/>
            </a:endParaRPr>
          </a:p>
        </p:txBody>
      </p:sp>
      <p:sp>
        <p:nvSpPr>
          <p:cNvPr id="31751" name="正方形/長方形 9"/>
          <p:cNvSpPr>
            <a:spLocks noChangeArrowheads="1"/>
          </p:cNvSpPr>
          <p:nvPr/>
        </p:nvSpPr>
        <p:spPr bwMode="auto">
          <a:xfrm>
            <a:off x="2159000" y="5018088"/>
            <a:ext cx="1114425" cy="368300"/>
          </a:xfrm>
          <a:prstGeom prst="rect">
            <a:avLst/>
          </a:prstGeom>
          <a:noFill/>
          <a:ln w="9525">
            <a:noFill/>
            <a:miter lim="800000"/>
            <a:headEnd/>
            <a:tailEnd/>
          </a:ln>
        </p:spPr>
        <p:txBody>
          <a:bodyPr wrap="none">
            <a:spAutoFit/>
          </a:bodyPr>
          <a:lstStyle/>
          <a:p>
            <a:r>
              <a:rPr lang="ja-JP" altLang="ja-JP" b="1">
                <a:latin typeface="Calibri" pitchFamily="34" charset="0"/>
              </a:rPr>
              <a:t>四條畷市</a:t>
            </a:r>
            <a:endParaRPr lang="ja-JP" altLang="en-US">
              <a:latin typeface="Calibri" pitchFamily="34" charset="0"/>
            </a:endParaRPr>
          </a:p>
        </p:txBody>
      </p:sp>
      <p:sp>
        <p:nvSpPr>
          <p:cNvPr id="31752" name="正方形/長方形 10"/>
          <p:cNvSpPr>
            <a:spLocks noChangeArrowheads="1"/>
          </p:cNvSpPr>
          <p:nvPr/>
        </p:nvSpPr>
        <p:spPr bwMode="auto">
          <a:xfrm>
            <a:off x="1366838" y="4265613"/>
            <a:ext cx="1114425" cy="369887"/>
          </a:xfrm>
          <a:prstGeom prst="rect">
            <a:avLst/>
          </a:prstGeom>
          <a:noFill/>
          <a:ln w="9525">
            <a:noFill/>
            <a:miter lim="800000"/>
            <a:headEnd/>
            <a:tailEnd/>
          </a:ln>
        </p:spPr>
        <p:txBody>
          <a:bodyPr wrap="none">
            <a:spAutoFit/>
          </a:bodyPr>
          <a:lstStyle/>
          <a:p>
            <a:r>
              <a:rPr lang="ja-JP" altLang="ja-JP" b="1">
                <a:latin typeface="Calibri" pitchFamily="34" charset="0"/>
              </a:rPr>
              <a:t>寝屋川市</a:t>
            </a:r>
            <a:endParaRPr lang="ja-JP" altLang="en-US">
              <a:latin typeface="Calibri" pitchFamily="34" charset="0"/>
            </a:endParaRPr>
          </a:p>
        </p:txBody>
      </p:sp>
      <p:sp>
        <p:nvSpPr>
          <p:cNvPr id="31753" name="正方形/長方形 11"/>
          <p:cNvSpPr>
            <a:spLocks noChangeArrowheads="1"/>
          </p:cNvSpPr>
          <p:nvPr/>
        </p:nvSpPr>
        <p:spPr bwMode="auto">
          <a:xfrm>
            <a:off x="2470150" y="4062413"/>
            <a:ext cx="881063" cy="369887"/>
          </a:xfrm>
          <a:prstGeom prst="rect">
            <a:avLst/>
          </a:prstGeom>
          <a:noFill/>
          <a:ln w="9525">
            <a:noFill/>
            <a:miter lim="800000"/>
            <a:headEnd/>
            <a:tailEnd/>
          </a:ln>
        </p:spPr>
        <p:txBody>
          <a:bodyPr wrap="none">
            <a:spAutoFit/>
          </a:bodyPr>
          <a:lstStyle/>
          <a:p>
            <a:r>
              <a:rPr lang="ja-JP" altLang="ja-JP" b="1">
                <a:latin typeface="Calibri" pitchFamily="34" charset="0"/>
              </a:rPr>
              <a:t>交野市</a:t>
            </a:r>
            <a:endParaRPr lang="ja-JP" altLang="en-US">
              <a:latin typeface="Calibri" pitchFamily="34" charset="0"/>
            </a:endParaRPr>
          </a:p>
        </p:txBody>
      </p:sp>
      <p:sp>
        <p:nvSpPr>
          <p:cNvPr id="31754" name="正方形/長方形 12"/>
          <p:cNvSpPr>
            <a:spLocks noChangeArrowheads="1"/>
          </p:cNvSpPr>
          <p:nvPr/>
        </p:nvSpPr>
        <p:spPr bwMode="auto">
          <a:xfrm>
            <a:off x="1679575" y="5391150"/>
            <a:ext cx="882650" cy="369888"/>
          </a:xfrm>
          <a:prstGeom prst="rect">
            <a:avLst/>
          </a:prstGeom>
          <a:noFill/>
          <a:ln w="9525">
            <a:noFill/>
            <a:miter lim="800000"/>
            <a:headEnd/>
            <a:tailEnd/>
          </a:ln>
        </p:spPr>
        <p:txBody>
          <a:bodyPr wrap="none">
            <a:spAutoFit/>
          </a:bodyPr>
          <a:lstStyle/>
          <a:p>
            <a:r>
              <a:rPr lang="ja-JP" altLang="ja-JP" b="1">
                <a:latin typeface="Calibri" pitchFamily="34" charset="0"/>
              </a:rPr>
              <a:t>大東市</a:t>
            </a:r>
            <a:endParaRPr lang="ja-JP" altLang="en-US">
              <a:latin typeface="Calibri" pitchFamily="34" charset="0"/>
            </a:endParaRPr>
          </a:p>
        </p:txBody>
      </p:sp>
      <p:sp>
        <p:nvSpPr>
          <p:cNvPr id="31755" name="テキスト ボックス 2"/>
          <p:cNvSpPr txBox="1">
            <a:spLocks noChangeArrowheads="1"/>
          </p:cNvSpPr>
          <p:nvPr/>
        </p:nvSpPr>
        <p:spPr bwMode="auto">
          <a:xfrm>
            <a:off x="4306888" y="1004888"/>
            <a:ext cx="2232025" cy="5692775"/>
          </a:xfrm>
          <a:prstGeom prst="rect">
            <a:avLst/>
          </a:prstGeom>
          <a:noFill/>
          <a:ln w="9525">
            <a:noFill/>
            <a:miter lim="800000"/>
            <a:headEnd/>
            <a:tailEnd/>
          </a:ln>
        </p:spPr>
        <p:txBody>
          <a:bodyPr>
            <a:spAutoFit/>
          </a:bodyPr>
          <a:lstStyle/>
          <a:p>
            <a:r>
              <a:rPr lang="ja-JP" altLang="en-US" sz="1600" b="1">
                <a:solidFill>
                  <a:srgbClr val="FF0000"/>
                </a:solidFill>
                <a:latin typeface="Meiryo UI" pitchFamily="50" charset="-128"/>
                <a:ea typeface="Meiryo UI" pitchFamily="50" charset="-128"/>
                <a:cs typeface="Meiryo UI" pitchFamily="50" charset="-128"/>
              </a:rPr>
              <a:t>〇</a:t>
            </a:r>
            <a:r>
              <a:rPr lang="ja-JP" altLang="ja-JP" sz="1600" b="1">
                <a:solidFill>
                  <a:srgbClr val="FF0000"/>
                </a:solidFill>
                <a:latin typeface="Meiryo UI" pitchFamily="50" charset="-128"/>
                <a:ea typeface="Meiryo UI" pitchFamily="50" charset="-128"/>
                <a:cs typeface="Meiryo UI" pitchFamily="50" charset="-128"/>
              </a:rPr>
              <a:t>枚方市</a:t>
            </a:r>
            <a:r>
              <a:rPr lang="ja-JP" altLang="en-US" sz="1600" b="1">
                <a:solidFill>
                  <a:srgbClr val="FF0000"/>
                </a:solidFill>
                <a:latin typeface="Meiryo UI" pitchFamily="50" charset="-128"/>
                <a:ea typeface="Meiryo UI" pitchFamily="50" charset="-128"/>
                <a:cs typeface="Meiryo UI" pitchFamily="50" charset="-128"/>
              </a:rPr>
              <a:t>　１７病院</a:t>
            </a:r>
            <a:endParaRPr lang="ja-JP" altLang="ja-JP" sz="1600" b="1">
              <a:solidFill>
                <a:srgbClr val="FF0000"/>
              </a:solidFill>
              <a:latin typeface="Meiryo UI" pitchFamily="50" charset="-128"/>
              <a:ea typeface="Meiryo UI" pitchFamily="50" charset="-128"/>
              <a:cs typeface="Meiryo UI" pitchFamily="50" charset="-128"/>
            </a:endParaRP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星ヶ丘医療センター</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枚方公済病院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東香里病院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市立ひらかた病院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香里ヶ丘有恵会病院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有澤総合病院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協立病院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吉田病院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福田総合病院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中村病院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高井病院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関西記念病院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向山病院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佐藤病院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関西医科大学附属病院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新世病院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関西医科大学くずは病院</a:t>
            </a:r>
            <a:endParaRPr lang="en-US" altLang="ja-JP" sz="1200">
              <a:latin typeface="Meiryo UI" pitchFamily="50" charset="-128"/>
              <a:ea typeface="Meiryo UI" pitchFamily="50" charset="-128"/>
              <a:cs typeface="Meiryo UI" pitchFamily="50" charset="-128"/>
            </a:endParaRPr>
          </a:p>
          <a:p>
            <a:endParaRPr lang="en-US" altLang="ja-JP" sz="1200">
              <a:latin typeface="Meiryo UI" pitchFamily="50" charset="-128"/>
              <a:ea typeface="Meiryo UI" pitchFamily="50" charset="-128"/>
              <a:cs typeface="Meiryo UI" pitchFamily="50" charset="-128"/>
            </a:endParaRPr>
          </a:p>
          <a:p>
            <a:r>
              <a:rPr lang="ja-JP" altLang="en-US" sz="1600" b="1">
                <a:solidFill>
                  <a:srgbClr val="FF0000"/>
                </a:solidFill>
                <a:latin typeface="Meiryo UI" pitchFamily="50" charset="-128"/>
                <a:ea typeface="Meiryo UI" pitchFamily="50" charset="-128"/>
                <a:cs typeface="Meiryo UI" pitchFamily="50" charset="-128"/>
              </a:rPr>
              <a:t>〇</a:t>
            </a:r>
            <a:r>
              <a:rPr lang="ja-JP" altLang="ja-JP" sz="1600" b="1">
                <a:solidFill>
                  <a:srgbClr val="FF0000"/>
                </a:solidFill>
                <a:latin typeface="Meiryo UI" pitchFamily="50" charset="-128"/>
                <a:ea typeface="Meiryo UI" pitchFamily="50" charset="-128"/>
                <a:cs typeface="Meiryo UI" pitchFamily="50" charset="-128"/>
              </a:rPr>
              <a:t>寝屋川市</a:t>
            </a:r>
            <a:r>
              <a:rPr lang="ja-JP" altLang="en-US" sz="1600" b="1">
                <a:solidFill>
                  <a:srgbClr val="FF0000"/>
                </a:solidFill>
                <a:latin typeface="Meiryo UI" pitchFamily="50" charset="-128"/>
                <a:ea typeface="Meiryo UI" pitchFamily="50" charset="-128"/>
                <a:cs typeface="Meiryo UI" pitchFamily="50" charset="-128"/>
              </a:rPr>
              <a:t>　</a:t>
            </a:r>
            <a:r>
              <a:rPr lang="en-US" altLang="ja-JP" sz="1600" b="1">
                <a:solidFill>
                  <a:srgbClr val="FF0000"/>
                </a:solidFill>
                <a:latin typeface="Meiryo UI" pitchFamily="50" charset="-128"/>
                <a:ea typeface="Meiryo UI" pitchFamily="50" charset="-128"/>
                <a:cs typeface="Meiryo UI" pitchFamily="50" charset="-128"/>
              </a:rPr>
              <a:t>8</a:t>
            </a:r>
            <a:r>
              <a:rPr lang="ja-JP" altLang="en-US" sz="1600" b="1">
                <a:solidFill>
                  <a:srgbClr val="FF0000"/>
                </a:solidFill>
                <a:latin typeface="Meiryo UI" pitchFamily="50" charset="-128"/>
                <a:ea typeface="Meiryo UI" pitchFamily="50" charset="-128"/>
                <a:cs typeface="Meiryo UI" pitchFamily="50" charset="-128"/>
              </a:rPr>
              <a:t>病院</a:t>
            </a:r>
            <a:endParaRPr lang="ja-JP" altLang="ja-JP" sz="1600" b="1">
              <a:solidFill>
                <a:srgbClr val="FF0000"/>
              </a:solidFill>
              <a:latin typeface="Meiryo UI" pitchFamily="50" charset="-128"/>
              <a:ea typeface="Meiryo UI" pitchFamily="50" charset="-128"/>
              <a:cs typeface="Meiryo UI" pitchFamily="50" charset="-128"/>
            </a:endParaRP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大阪府結核予防会大阪病院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寝屋川生野病院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藤本病院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小松病院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ねや川サナトリウム</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上山病院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星光病院</a:t>
            </a:r>
          </a:p>
          <a:p>
            <a:r>
              <a:rPr lang="ja-JP" altLang="en-US" sz="1200">
                <a:latin typeface="Meiryo UI" pitchFamily="50" charset="-128"/>
                <a:ea typeface="Meiryo UI" pitchFamily="50" charset="-128"/>
                <a:cs typeface="Meiryo UI" pitchFamily="50" charset="-128"/>
              </a:rPr>
              <a:t>　</a:t>
            </a:r>
            <a:r>
              <a:rPr lang="ja-JP" altLang="ja-JP" sz="1200">
                <a:latin typeface="Meiryo UI" pitchFamily="50" charset="-128"/>
                <a:ea typeface="Meiryo UI" pitchFamily="50" charset="-128"/>
                <a:cs typeface="Meiryo UI" pitchFamily="50" charset="-128"/>
              </a:rPr>
              <a:t>寝屋川ひかり病院</a:t>
            </a:r>
          </a:p>
          <a:p>
            <a:r>
              <a:rPr lang="en-US" altLang="ja-JP" sz="1200">
                <a:latin typeface="Meiryo UI" pitchFamily="50" charset="-128"/>
                <a:ea typeface="Meiryo UI" pitchFamily="50" charset="-128"/>
                <a:cs typeface="Meiryo UI" pitchFamily="50" charset="-128"/>
              </a:rPr>
              <a:t> </a:t>
            </a:r>
            <a:endParaRPr lang="ja-JP" altLang="ja-JP" sz="1200">
              <a:latin typeface="Meiryo UI" pitchFamily="50" charset="-128"/>
              <a:ea typeface="Meiryo UI" pitchFamily="50" charset="-128"/>
              <a:cs typeface="Meiryo UI" pitchFamily="50" charset="-128"/>
            </a:endParaRPr>
          </a:p>
          <a:p>
            <a:endParaRPr lang="ja-JP" altLang="ja-JP" sz="120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716B44F9-5930-405F-869B-1F32594100A1}" type="slidenum">
              <a:rPr lang="ja-JP" altLang="en-US" sz="1800" smtClean="0"/>
              <a:pPr>
                <a:defRPr/>
              </a:pPr>
              <a:t>10</a:t>
            </a:fld>
            <a:endParaRPr lang="ja-JP" altLang="en-US" sz="1800"/>
          </a:p>
        </p:txBody>
      </p:sp>
      <p:sp>
        <p:nvSpPr>
          <p:cNvPr id="31757" name="正方形/長方形 13"/>
          <p:cNvSpPr>
            <a:spLocks noChangeArrowheads="1"/>
          </p:cNvSpPr>
          <p:nvPr/>
        </p:nvSpPr>
        <p:spPr bwMode="auto">
          <a:xfrm>
            <a:off x="198438" y="6430963"/>
            <a:ext cx="6677025" cy="307975"/>
          </a:xfrm>
          <a:prstGeom prst="rect">
            <a:avLst/>
          </a:prstGeom>
          <a:noFill/>
          <a:ln w="9525">
            <a:noFill/>
            <a:miter lim="800000"/>
            <a:headEnd/>
            <a:tailEnd/>
          </a:ln>
        </p:spPr>
        <p:txBody>
          <a:bodyPr>
            <a:spAutoFit/>
          </a:bodyPr>
          <a:lstStyle/>
          <a:p>
            <a:r>
              <a:rPr lang="ja-JP" altLang="en-US" sz="1400">
                <a:latin typeface="Meiryo UI" pitchFamily="50" charset="-128"/>
                <a:ea typeface="Meiryo UI" pitchFamily="50" charset="-128"/>
                <a:cs typeface="Meiryo UI" pitchFamily="50" charset="-128"/>
              </a:rPr>
              <a:t>出典：大阪府ウエブサイト「大阪府の救急医療体制」（平成</a:t>
            </a:r>
            <a:r>
              <a:rPr lang="en-US" altLang="ja-JP" sz="1400">
                <a:latin typeface="Meiryo UI" pitchFamily="50" charset="-128"/>
                <a:ea typeface="Meiryo UI" pitchFamily="50" charset="-128"/>
                <a:cs typeface="Meiryo UI" pitchFamily="50" charset="-128"/>
              </a:rPr>
              <a:t>30</a:t>
            </a:r>
            <a:r>
              <a:rPr lang="ja-JP" altLang="en-US" sz="1400">
                <a:latin typeface="Meiryo UI" pitchFamily="50" charset="-128"/>
                <a:ea typeface="Meiryo UI" pitchFamily="50" charset="-128"/>
                <a:cs typeface="Meiryo UI" pitchFamily="50" charset="-128"/>
              </a:rPr>
              <a:t>年</a:t>
            </a:r>
            <a:r>
              <a:rPr lang="en-US" altLang="ja-JP" sz="1400">
                <a:latin typeface="Meiryo UI" pitchFamily="50" charset="-128"/>
                <a:ea typeface="Meiryo UI" pitchFamily="50" charset="-128"/>
                <a:cs typeface="Meiryo UI" pitchFamily="50" charset="-128"/>
              </a:rPr>
              <a:t>12</a:t>
            </a:r>
            <a:r>
              <a:rPr lang="ja-JP" altLang="en-US" sz="1400">
                <a:latin typeface="Meiryo UI" pitchFamily="50" charset="-128"/>
                <a:ea typeface="Meiryo UI" pitchFamily="50" charset="-128"/>
                <a:cs typeface="Meiryo UI" pitchFamily="50" charset="-128"/>
              </a:rPr>
              <a:t>月</a:t>
            </a:r>
            <a:r>
              <a:rPr lang="en-US" altLang="ja-JP" sz="1400">
                <a:latin typeface="Meiryo UI" pitchFamily="50" charset="-128"/>
                <a:ea typeface="Meiryo UI" pitchFamily="50" charset="-128"/>
                <a:cs typeface="Meiryo UI" pitchFamily="50" charset="-128"/>
              </a:rPr>
              <a:t>17</a:t>
            </a:r>
            <a:r>
              <a:rPr lang="ja-JP" altLang="en-US" sz="1400">
                <a:latin typeface="Meiryo UI" pitchFamily="50" charset="-128"/>
                <a:ea typeface="Meiryo UI" pitchFamily="50" charset="-128"/>
                <a:cs typeface="Meiryo UI" pitchFamily="50" charset="-128"/>
              </a:rPr>
              <a:t>日現在）より</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a:xfrm>
            <a:off x="457200" y="188913"/>
            <a:ext cx="8229600" cy="792162"/>
          </a:xfrm>
          <a:ln>
            <a:solidFill>
              <a:schemeClr val="tx1"/>
            </a:solidFill>
          </a:ln>
        </p:spPr>
        <p:txBody>
          <a:bodyPr/>
          <a:lstStyle/>
          <a:p>
            <a:pPr eaLnBrk="1" hangingPunct="1"/>
            <a:r>
              <a:rPr lang="ja-JP" altLang="en-US" sz="2800" smtClean="0">
                <a:latin typeface="Meiryo UI" pitchFamily="50" charset="-128"/>
                <a:ea typeface="Meiryo UI" pitchFamily="50" charset="-128"/>
                <a:cs typeface="Meiryo UI" pitchFamily="50" charset="-128"/>
              </a:rPr>
              <a:t>北河内圏域 三次救急医療体制</a:t>
            </a:r>
          </a:p>
        </p:txBody>
      </p:sp>
      <p:pic>
        <p:nvPicPr>
          <p:cNvPr id="33794" name="Picture 2"/>
          <p:cNvPicPr>
            <a:picLocks noChangeAspect="1" noChangeArrowheads="1"/>
          </p:cNvPicPr>
          <p:nvPr/>
        </p:nvPicPr>
        <p:blipFill>
          <a:blip r:embed="rId3"/>
          <a:srcRect/>
          <a:stretch>
            <a:fillRect/>
          </a:stretch>
        </p:blipFill>
        <p:spPr bwMode="auto">
          <a:xfrm>
            <a:off x="296863" y="1758950"/>
            <a:ext cx="4144962" cy="4321175"/>
          </a:xfrm>
          <a:prstGeom prst="rect">
            <a:avLst/>
          </a:prstGeom>
          <a:noFill/>
          <a:ln w="9525">
            <a:noFill/>
            <a:miter lim="800000"/>
            <a:headEnd/>
            <a:tailEnd/>
          </a:ln>
        </p:spPr>
      </p:pic>
      <p:sp>
        <p:nvSpPr>
          <p:cNvPr id="33795" name="正方形/長方形 6"/>
          <p:cNvSpPr>
            <a:spLocks noChangeArrowheads="1"/>
          </p:cNvSpPr>
          <p:nvPr/>
        </p:nvSpPr>
        <p:spPr bwMode="auto">
          <a:xfrm>
            <a:off x="2392363" y="3070225"/>
            <a:ext cx="881062" cy="369888"/>
          </a:xfrm>
          <a:prstGeom prst="rect">
            <a:avLst/>
          </a:prstGeom>
          <a:noFill/>
          <a:ln w="9525">
            <a:noFill/>
            <a:miter lim="800000"/>
            <a:headEnd/>
            <a:tailEnd/>
          </a:ln>
        </p:spPr>
        <p:txBody>
          <a:bodyPr wrap="none">
            <a:spAutoFit/>
          </a:bodyPr>
          <a:lstStyle/>
          <a:p>
            <a:r>
              <a:rPr lang="ja-JP" altLang="ja-JP" b="1">
                <a:latin typeface="Calibri" pitchFamily="34" charset="0"/>
              </a:rPr>
              <a:t>枚方市</a:t>
            </a:r>
            <a:endParaRPr lang="ja-JP" altLang="en-US">
              <a:latin typeface="Calibri" pitchFamily="34" charset="0"/>
            </a:endParaRPr>
          </a:p>
        </p:txBody>
      </p:sp>
      <p:sp>
        <p:nvSpPr>
          <p:cNvPr id="33796" name="正方形/長方形 7"/>
          <p:cNvSpPr>
            <a:spLocks noChangeArrowheads="1"/>
          </p:cNvSpPr>
          <p:nvPr/>
        </p:nvSpPr>
        <p:spPr bwMode="auto">
          <a:xfrm>
            <a:off x="179388" y="4652963"/>
            <a:ext cx="882650" cy="369887"/>
          </a:xfrm>
          <a:prstGeom prst="rect">
            <a:avLst/>
          </a:prstGeom>
          <a:noFill/>
          <a:ln w="9525">
            <a:noFill/>
            <a:miter lim="800000"/>
            <a:headEnd/>
            <a:tailEnd/>
          </a:ln>
        </p:spPr>
        <p:txBody>
          <a:bodyPr wrap="none">
            <a:spAutoFit/>
          </a:bodyPr>
          <a:lstStyle/>
          <a:p>
            <a:r>
              <a:rPr lang="ja-JP" altLang="ja-JP" b="1">
                <a:latin typeface="Calibri" pitchFamily="34" charset="0"/>
              </a:rPr>
              <a:t>守口市</a:t>
            </a:r>
            <a:endParaRPr lang="ja-JP" altLang="en-US">
              <a:latin typeface="Calibri" pitchFamily="34" charset="0"/>
            </a:endParaRPr>
          </a:p>
        </p:txBody>
      </p:sp>
      <p:sp>
        <p:nvSpPr>
          <p:cNvPr id="33797" name="正方形/長方形 8"/>
          <p:cNvSpPr>
            <a:spLocks noChangeArrowheads="1"/>
          </p:cNvSpPr>
          <p:nvPr/>
        </p:nvSpPr>
        <p:spPr bwMode="auto">
          <a:xfrm>
            <a:off x="971550" y="5022850"/>
            <a:ext cx="882650" cy="368300"/>
          </a:xfrm>
          <a:prstGeom prst="rect">
            <a:avLst/>
          </a:prstGeom>
          <a:noFill/>
          <a:ln w="9525">
            <a:noFill/>
            <a:miter lim="800000"/>
            <a:headEnd/>
            <a:tailEnd/>
          </a:ln>
        </p:spPr>
        <p:txBody>
          <a:bodyPr wrap="none">
            <a:spAutoFit/>
          </a:bodyPr>
          <a:lstStyle/>
          <a:p>
            <a:r>
              <a:rPr lang="ja-JP" altLang="ja-JP" b="1">
                <a:latin typeface="Calibri" pitchFamily="34" charset="0"/>
              </a:rPr>
              <a:t>門真市</a:t>
            </a:r>
            <a:endParaRPr lang="ja-JP" altLang="en-US">
              <a:latin typeface="Calibri" pitchFamily="34" charset="0"/>
            </a:endParaRPr>
          </a:p>
        </p:txBody>
      </p:sp>
      <p:sp>
        <p:nvSpPr>
          <p:cNvPr id="33798" name="正方形/長方形 9"/>
          <p:cNvSpPr>
            <a:spLocks noChangeArrowheads="1"/>
          </p:cNvSpPr>
          <p:nvPr/>
        </p:nvSpPr>
        <p:spPr bwMode="auto">
          <a:xfrm>
            <a:off x="2159000" y="5018088"/>
            <a:ext cx="1114425" cy="368300"/>
          </a:xfrm>
          <a:prstGeom prst="rect">
            <a:avLst/>
          </a:prstGeom>
          <a:noFill/>
          <a:ln w="9525">
            <a:noFill/>
            <a:miter lim="800000"/>
            <a:headEnd/>
            <a:tailEnd/>
          </a:ln>
        </p:spPr>
        <p:txBody>
          <a:bodyPr wrap="none">
            <a:spAutoFit/>
          </a:bodyPr>
          <a:lstStyle/>
          <a:p>
            <a:r>
              <a:rPr lang="ja-JP" altLang="ja-JP" b="1">
                <a:latin typeface="Calibri" pitchFamily="34" charset="0"/>
              </a:rPr>
              <a:t>四條畷市</a:t>
            </a:r>
            <a:endParaRPr lang="ja-JP" altLang="en-US">
              <a:latin typeface="Calibri" pitchFamily="34" charset="0"/>
            </a:endParaRPr>
          </a:p>
        </p:txBody>
      </p:sp>
      <p:sp>
        <p:nvSpPr>
          <p:cNvPr id="33799" name="正方形/長方形 10"/>
          <p:cNvSpPr>
            <a:spLocks noChangeArrowheads="1"/>
          </p:cNvSpPr>
          <p:nvPr/>
        </p:nvSpPr>
        <p:spPr bwMode="auto">
          <a:xfrm>
            <a:off x="1331913" y="4356100"/>
            <a:ext cx="1114425" cy="368300"/>
          </a:xfrm>
          <a:prstGeom prst="rect">
            <a:avLst/>
          </a:prstGeom>
          <a:noFill/>
          <a:ln w="9525">
            <a:noFill/>
            <a:miter lim="800000"/>
            <a:headEnd/>
            <a:tailEnd/>
          </a:ln>
        </p:spPr>
        <p:txBody>
          <a:bodyPr wrap="none">
            <a:spAutoFit/>
          </a:bodyPr>
          <a:lstStyle/>
          <a:p>
            <a:r>
              <a:rPr lang="ja-JP" altLang="ja-JP" b="1">
                <a:latin typeface="Calibri" pitchFamily="34" charset="0"/>
              </a:rPr>
              <a:t>寝屋川市</a:t>
            </a:r>
            <a:endParaRPr lang="ja-JP" altLang="en-US">
              <a:latin typeface="Calibri" pitchFamily="34" charset="0"/>
            </a:endParaRPr>
          </a:p>
        </p:txBody>
      </p:sp>
      <p:sp>
        <p:nvSpPr>
          <p:cNvPr id="33800" name="正方形/長方形 11"/>
          <p:cNvSpPr>
            <a:spLocks noChangeArrowheads="1"/>
          </p:cNvSpPr>
          <p:nvPr/>
        </p:nvSpPr>
        <p:spPr bwMode="auto">
          <a:xfrm>
            <a:off x="2470150" y="4140200"/>
            <a:ext cx="881063" cy="368300"/>
          </a:xfrm>
          <a:prstGeom prst="rect">
            <a:avLst/>
          </a:prstGeom>
          <a:noFill/>
          <a:ln w="9525">
            <a:noFill/>
            <a:miter lim="800000"/>
            <a:headEnd/>
            <a:tailEnd/>
          </a:ln>
        </p:spPr>
        <p:txBody>
          <a:bodyPr wrap="none">
            <a:spAutoFit/>
          </a:bodyPr>
          <a:lstStyle/>
          <a:p>
            <a:r>
              <a:rPr lang="ja-JP" altLang="ja-JP" b="1">
                <a:latin typeface="Calibri" pitchFamily="34" charset="0"/>
              </a:rPr>
              <a:t>交野市</a:t>
            </a:r>
            <a:endParaRPr lang="ja-JP" altLang="en-US">
              <a:latin typeface="Calibri" pitchFamily="34" charset="0"/>
            </a:endParaRPr>
          </a:p>
        </p:txBody>
      </p:sp>
      <p:sp>
        <p:nvSpPr>
          <p:cNvPr id="33801" name="正方形/長方形 12"/>
          <p:cNvSpPr>
            <a:spLocks noChangeArrowheads="1"/>
          </p:cNvSpPr>
          <p:nvPr/>
        </p:nvSpPr>
        <p:spPr bwMode="auto">
          <a:xfrm>
            <a:off x="1619250" y="5435600"/>
            <a:ext cx="882650" cy="369888"/>
          </a:xfrm>
          <a:prstGeom prst="rect">
            <a:avLst/>
          </a:prstGeom>
          <a:noFill/>
          <a:ln w="9525">
            <a:noFill/>
            <a:miter lim="800000"/>
            <a:headEnd/>
            <a:tailEnd/>
          </a:ln>
        </p:spPr>
        <p:txBody>
          <a:bodyPr wrap="none">
            <a:spAutoFit/>
          </a:bodyPr>
          <a:lstStyle/>
          <a:p>
            <a:r>
              <a:rPr lang="ja-JP" altLang="ja-JP" b="1">
                <a:latin typeface="Calibri" pitchFamily="34" charset="0"/>
              </a:rPr>
              <a:t>大東市</a:t>
            </a:r>
            <a:endParaRPr lang="ja-JP" altLang="en-US">
              <a:latin typeface="Calibri" pitchFamily="34" charset="0"/>
            </a:endParaRPr>
          </a:p>
        </p:txBody>
      </p:sp>
      <p:sp>
        <p:nvSpPr>
          <p:cNvPr id="33802" name="テキスト ボックス 2"/>
          <p:cNvSpPr txBox="1">
            <a:spLocks noChangeArrowheads="1"/>
          </p:cNvSpPr>
          <p:nvPr/>
        </p:nvSpPr>
        <p:spPr bwMode="auto">
          <a:xfrm>
            <a:off x="4843463" y="2374900"/>
            <a:ext cx="4300537" cy="1323975"/>
          </a:xfrm>
          <a:prstGeom prst="rect">
            <a:avLst/>
          </a:prstGeom>
          <a:noFill/>
          <a:ln w="9525">
            <a:noFill/>
            <a:miter lim="800000"/>
            <a:headEnd/>
            <a:tailEnd/>
          </a:ln>
        </p:spPr>
        <p:txBody>
          <a:bodyPr>
            <a:spAutoFit/>
          </a:bodyPr>
          <a:lstStyle/>
          <a:p>
            <a:r>
              <a:rPr lang="ja-JP" altLang="en-US" sz="2000">
                <a:latin typeface="HG丸ｺﾞｼｯｸM-PRO" pitchFamily="50" charset="-128"/>
                <a:ea typeface="Meiryo UI" pitchFamily="50" charset="-128"/>
                <a:cs typeface="Meiryo UI" pitchFamily="50" charset="-128"/>
              </a:rPr>
              <a:t>○</a:t>
            </a:r>
            <a:r>
              <a:rPr lang="ja-JP" altLang="ja-JP" sz="2000">
                <a:latin typeface="HG丸ｺﾞｼｯｸM-PRO" pitchFamily="50" charset="-128"/>
                <a:ea typeface="Meiryo UI" pitchFamily="50" charset="-128"/>
                <a:cs typeface="Meiryo UI" pitchFamily="50" charset="-128"/>
              </a:rPr>
              <a:t>関西医科大学附属病院</a:t>
            </a:r>
            <a:endParaRPr lang="en-US" altLang="ja-JP" sz="2000">
              <a:latin typeface="HG丸ｺﾞｼｯｸM-PRO" pitchFamily="50" charset="-128"/>
              <a:ea typeface="Meiryo UI" pitchFamily="50" charset="-128"/>
              <a:cs typeface="Meiryo UI" pitchFamily="50" charset="-128"/>
            </a:endParaRPr>
          </a:p>
          <a:p>
            <a:r>
              <a:rPr lang="ja-JP" altLang="en-US" sz="2000">
                <a:latin typeface="HG丸ｺﾞｼｯｸM-PRO" pitchFamily="50" charset="-128"/>
                <a:ea typeface="Meiryo UI" pitchFamily="50" charset="-128"/>
                <a:cs typeface="Meiryo UI" pitchFamily="50" charset="-128"/>
              </a:rPr>
              <a:t>　（高度救命救急センター）</a:t>
            </a:r>
            <a:endParaRPr lang="en-US" altLang="ja-JP" sz="2000">
              <a:latin typeface="HG丸ｺﾞｼｯｸM-PRO" pitchFamily="50" charset="-128"/>
              <a:ea typeface="Meiryo UI" pitchFamily="50" charset="-128"/>
              <a:cs typeface="Meiryo UI" pitchFamily="50" charset="-128"/>
            </a:endParaRPr>
          </a:p>
          <a:p>
            <a:endParaRPr lang="ja-JP" altLang="ja-JP" sz="2000">
              <a:latin typeface="HG丸ｺﾞｼｯｸM-PRO" pitchFamily="50" charset="-128"/>
              <a:ea typeface="Meiryo UI" pitchFamily="50" charset="-128"/>
              <a:cs typeface="Meiryo UI" pitchFamily="50" charset="-128"/>
            </a:endParaRPr>
          </a:p>
          <a:p>
            <a:r>
              <a:rPr lang="ja-JP" altLang="en-US" sz="2000">
                <a:latin typeface="HG丸ｺﾞｼｯｸM-PRO" pitchFamily="50" charset="-128"/>
                <a:ea typeface="Meiryo UI" pitchFamily="50" charset="-128"/>
                <a:cs typeface="Meiryo UI" pitchFamily="50" charset="-128"/>
              </a:rPr>
              <a:t>○</a:t>
            </a:r>
            <a:r>
              <a:rPr lang="ja-JP" altLang="ja-JP" sz="2000">
                <a:latin typeface="HG丸ｺﾞｼｯｸM-PRO" pitchFamily="50" charset="-128"/>
                <a:ea typeface="Meiryo UI" pitchFamily="50" charset="-128"/>
                <a:cs typeface="Meiryo UI" pitchFamily="50" charset="-128"/>
              </a:rPr>
              <a:t>関西医科大学総合医療センター</a:t>
            </a:r>
            <a:endParaRPr lang="ja-JP" altLang="ja-JP" sz="2000">
              <a:latin typeface="Calibri" pitchFamily="34" charset="0"/>
              <a:ea typeface="Meiryo UI" pitchFamily="50" charset="-128"/>
              <a:cs typeface="Meiryo UI" pitchFamily="50" charset="-128"/>
            </a:endParaRPr>
          </a:p>
        </p:txBody>
      </p:sp>
      <p:sp>
        <p:nvSpPr>
          <p:cNvPr id="15" name="円/楕円 14"/>
          <p:cNvSpPr/>
          <p:nvPr/>
        </p:nvSpPr>
        <p:spPr>
          <a:xfrm>
            <a:off x="2097088" y="3070225"/>
            <a:ext cx="271462" cy="184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円/楕円 15"/>
          <p:cNvSpPr/>
          <p:nvPr/>
        </p:nvSpPr>
        <p:spPr>
          <a:xfrm>
            <a:off x="563563" y="4959350"/>
            <a:ext cx="271462" cy="184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スライド番号プレースホルダー 1"/>
          <p:cNvSpPr>
            <a:spLocks noGrp="1"/>
          </p:cNvSpPr>
          <p:nvPr>
            <p:ph type="sldNum" sz="quarter" idx="12"/>
          </p:nvPr>
        </p:nvSpPr>
        <p:spPr/>
        <p:txBody>
          <a:bodyPr/>
          <a:lstStyle/>
          <a:p>
            <a:pPr>
              <a:defRPr/>
            </a:pPr>
            <a:fld id="{362DBDCB-1ED7-4378-861F-297D4FF22946}" type="slidenum">
              <a:rPr lang="ja-JP" altLang="en-US" sz="1800" smtClean="0"/>
              <a:pPr>
                <a:defRPr/>
              </a:pPr>
              <a:t>11</a:t>
            </a:fld>
            <a:endParaRPr lang="ja-JP" altLang="en-US" sz="1800"/>
          </a:p>
        </p:txBody>
      </p:sp>
      <p:sp>
        <p:nvSpPr>
          <p:cNvPr id="33806" name="正方形/長方形 13"/>
          <p:cNvSpPr>
            <a:spLocks noChangeArrowheads="1"/>
          </p:cNvSpPr>
          <p:nvPr/>
        </p:nvSpPr>
        <p:spPr bwMode="auto">
          <a:xfrm>
            <a:off x="198438" y="6430963"/>
            <a:ext cx="6677025" cy="307975"/>
          </a:xfrm>
          <a:prstGeom prst="rect">
            <a:avLst/>
          </a:prstGeom>
          <a:noFill/>
          <a:ln w="9525">
            <a:noFill/>
            <a:miter lim="800000"/>
            <a:headEnd/>
            <a:tailEnd/>
          </a:ln>
        </p:spPr>
        <p:txBody>
          <a:bodyPr>
            <a:spAutoFit/>
          </a:bodyPr>
          <a:lstStyle/>
          <a:p>
            <a:r>
              <a:rPr lang="ja-JP" altLang="en-US" sz="1400">
                <a:latin typeface="Meiryo UI" pitchFamily="50" charset="-128"/>
                <a:ea typeface="Meiryo UI" pitchFamily="50" charset="-128"/>
                <a:cs typeface="Meiryo UI" pitchFamily="50" charset="-128"/>
              </a:rPr>
              <a:t>出典：大阪府ウエブサイト「大阪府の救急医療体制」（平成</a:t>
            </a:r>
            <a:r>
              <a:rPr lang="en-US" altLang="ja-JP" sz="1400">
                <a:latin typeface="Meiryo UI" pitchFamily="50" charset="-128"/>
                <a:ea typeface="Meiryo UI" pitchFamily="50" charset="-128"/>
                <a:cs typeface="Meiryo UI" pitchFamily="50" charset="-128"/>
              </a:rPr>
              <a:t>30</a:t>
            </a:r>
            <a:r>
              <a:rPr lang="ja-JP" altLang="en-US" sz="1400">
                <a:latin typeface="Meiryo UI" pitchFamily="50" charset="-128"/>
                <a:ea typeface="Meiryo UI" pitchFamily="50" charset="-128"/>
                <a:cs typeface="Meiryo UI" pitchFamily="50" charset="-128"/>
              </a:rPr>
              <a:t>年</a:t>
            </a:r>
            <a:r>
              <a:rPr lang="en-US" altLang="ja-JP" sz="1400">
                <a:latin typeface="Meiryo UI" pitchFamily="50" charset="-128"/>
                <a:ea typeface="Meiryo UI" pitchFamily="50" charset="-128"/>
                <a:cs typeface="Meiryo UI" pitchFamily="50" charset="-128"/>
              </a:rPr>
              <a:t>12</a:t>
            </a:r>
            <a:r>
              <a:rPr lang="ja-JP" altLang="en-US" sz="1400">
                <a:latin typeface="Meiryo UI" pitchFamily="50" charset="-128"/>
                <a:ea typeface="Meiryo UI" pitchFamily="50" charset="-128"/>
                <a:cs typeface="Meiryo UI" pitchFamily="50" charset="-128"/>
              </a:rPr>
              <a:t>月</a:t>
            </a:r>
            <a:r>
              <a:rPr lang="en-US" altLang="ja-JP" sz="1400">
                <a:latin typeface="Meiryo UI" pitchFamily="50" charset="-128"/>
                <a:ea typeface="Meiryo UI" pitchFamily="50" charset="-128"/>
                <a:cs typeface="Meiryo UI" pitchFamily="50" charset="-128"/>
              </a:rPr>
              <a:t>17</a:t>
            </a:r>
            <a:r>
              <a:rPr lang="ja-JP" altLang="en-US" sz="1400">
                <a:latin typeface="Meiryo UI" pitchFamily="50" charset="-128"/>
                <a:ea typeface="Meiryo UI" pitchFamily="50" charset="-128"/>
                <a:cs typeface="Meiryo UI" pitchFamily="50" charset="-128"/>
              </a:rPr>
              <a:t>日現在）より</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60" name="タイトル 3"/>
          <p:cNvSpPr>
            <a:spLocks noGrp="1"/>
          </p:cNvSpPr>
          <p:nvPr>
            <p:ph type="title"/>
          </p:nvPr>
        </p:nvSpPr>
        <p:spPr>
          <a:xfrm>
            <a:off x="468313" y="333375"/>
            <a:ext cx="8229600" cy="706438"/>
          </a:xfrm>
          <a:ln>
            <a:solidFill>
              <a:schemeClr val="tx1"/>
            </a:solidFill>
          </a:ln>
        </p:spPr>
        <p:txBody>
          <a:bodyPr/>
          <a:lstStyle/>
          <a:p>
            <a:pPr eaLnBrk="1" hangingPunct="1"/>
            <a:r>
              <a:rPr lang="ja-JP" altLang="en-US" sz="2800" smtClean="0">
                <a:latin typeface="Meiryo UI" pitchFamily="50" charset="-128"/>
                <a:ea typeface="Meiryo UI" pitchFamily="50" charset="-128"/>
                <a:cs typeface="Meiryo UI" pitchFamily="50" charset="-128"/>
              </a:rPr>
              <a:t>救急医療の提供体制</a:t>
            </a:r>
          </a:p>
        </p:txBody>
      </p:sp>
      <p:sp>
        <p:nvSpPr>
          <p:cNvPr id="24761" name="テキスト プレースホルダー 4"/>
          <p:cNvSpPr>
            <a:spLocks noGrp="1"/>
          </p:cNvSpPr>
          <p:nvPr>
            <p:ph type="body" idx="1"/>
          </p:nvPr>
        </p:nvSpPr>
        <p:spPr>
          <a:xfrm>
            <a:off x="755650" y="1484313"/>
            <a:ext cx="3600450" cy="576262"/>
          </a:xfrm>
        </p:spPr>
        <p:txBody>
          <a:bodyPr/>
          <a:lstStyle/>
          <a:p>
            <a:pPr eaLnBrk="1" hangingPunct="1"/>
            <a:r>
              <a:rPr lang="ja-JP" altLang="en-US" sz="1600" b="0" smtClean="0">
                <a:latin typeface="Meiryo UI" pitchFamily="50" charset="-128"/>
                <a:ea typeface="Meiryo UI" pitchFamily="50" charset="-128"/>
                <a:cs typeface="Meiryo UI" pitchFamily="50" charset="-128"/>
              </a:rPr>
              <a:t>在宅当番制有りの施設数</a:t>
            </a:r>
            <a:r>
              <a:rPr lang="en-US" altLang="ja-JP" sz="1600" b="0" smtClean="0">
                <a:latin typeface="Meiryo UI" pitchFamily="50" charset="-128"/>
                <a:ea typeface="Meiryo UI" pitchFamily="50" charset="-128"/>
                <a:cs typeface="Meiryo UI" pitchFamily="50" charset="-128"/>
              </a:rPr>
              <a:t>/</a:t>
            </a:r>
            <a:r>
              <a:rPr lang="ja-JP" altLang="en-US" sz="1600" b="0" smtClean="0">
                <a:latin typeface="Meiryo UI" pitchFamily="50" charset="-128"/>
                <a:ea typeface="Meiryo UI" pitchFamily="50" charset="-128"/>
                <a:cs typeface="Meiryo UI" pitchFamily="50" charset="-128"/>
              </a:rPr>
              <a:t>診療所数</a:t>
            </a:r>
          </a:p>
        </p:txBody>
      </p:sp>
      <p:graphicFrame>
        <p:nvGraphicFramePr>
          <p:cNvPr id="24758" name="Object 182"/>
          <p:cNvGraphicFramePr>
            <a:graphicFrameLocks noGrp="1"/>
          </p:cNvGraphicFramePr>
          <p:nvPr>
            <p:ph sz="half" idx="2"/>
          </p:nvPr>
        </p:nvGraphicFramePr>
        <p:xfrm>
          <a:off x="395288" y="2133600"/>
          <a:ext cx="4360862" cy="4092575"/>
        </p:xfrm>
        <a:graphic>
          <a:graphicData uri="http://schemas.openxmlformats.org/presentationml/2006/ole">
            <mc:AlternateContent xmlns:mc="http://schemas.openxmlformats.org/markup-compatibility/2006">
              <mc:Choice xmlns:v="urn:schemas-microsoft-com:vml" Requires="v">
                <p:oleObj spid="_x0000_s24842" r:id="rId4" imgW="4359018" imgH="4096867" progId="Excel.Chart.8">
                  <p:embed/>
                </p:oleObj>
              </mc:Choice>
              <mc:Fallback>
                <p:oleObj r:id="rId4" imgW="4359018" imgH="4096867" progId="Excel.Chart.8">
                  <p:embed/>
                  <p:pic>
                    <p:nvPicPr>
                      <p:cNvPr id="0" name="Picture 18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133600"/>
                        <a:ext cx="4360862" cy="409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762" name="テキスト プレースホルダー 6"/>
          <p:cNvSpPr>
            <a:spLocks noGrp="1"/>
          </p:cNvSpPr>
          <p:nvPr>
            <p:ph type="body" sz="quarter" idx="3"/>
          </p:nvPr>
        </p:nvSpPr>
        <p:spPr>
          <a:xfrm>
            <a:off x="5003800" y="1579563"/>
            <a:ext cx="3205163" cy="495300"/>
          </a:xfrm>
        </p:spPr>
        <p:txBody>
          <a:bodyPr/>
          <a:lstStyle/>
          <a:p>
            <a:pPr eaLnBrk="1" hangingPunct="1"/>
            <a:r>
              <a:rPr lang="ja-JP" altLang="en-US" sz="1600" b="0" smtClean="0">
                <a:latin typeface="Meiryo UI" pitchFamily="50" charset="-128"/>
                <a:ea typeface="Meiryo UI" pitchFamily="50" charset="-128"/>
                <a:cs typeface="Meiryo UI" pitchFamily="50" charset="-128"/>
              </a:rPr>
              <a:t>初期救急医療体制有施設数</a:t>
            </a:r>
            <a:endParaRPr lang="en-US" altLang="ja-JP" sz="1600" b="0" smtClean="0">
              <a:latin typeface="Meiryo UI" pitchFamily="50" charset="-128"/>
              <a:ea typeface="Meiryo UI" pitchFamily="50" charset="-128"/>
              <a:cs typeface="Meiryo UI" pitchFamily="50" charset="-128"/>
            </a:endParaRPr>
          </a:p>
        </p:txBody>
      </p:sp>
      <p:graphicFrame>
        <p:nvGraphicFramePr>
          <p:cNvPr id="24759" name="Object 183"/>
          <p:cNvGraphicFramePr>
            <a:graphicFrameLocks noGrp="1"/>
          </p:cNvGraphicFramePr>
          <p:nvPr>
            <p:ph sz="quarter" idx="4"/>
          </p:nvPr>
        </p:nvGraphicFramePr>
        <p:xfrm>
          <a:off x="4427538" y="2133600"/>
          <a:ext cx="4430712" cy="4052888"/>
        </p:xfrm>
        <a:graphic>
          <a:graphicData uri="http://schemas.openxmlformats.org/presentationml/2006/ole">
            <mc:AlternateContent xmlns:mc="http://schemas.openxmlformats.org/markup-compatibility/2006">
              <mc:Choice xmlns:v="urn:schemas-microsoft-com:vml" Requires="v">
                <p:oleObj spid="_x0000_s24843" r:id="rId6" imgW="4432176" imgH="4054191" progId="Excel.Chart.8">
                  <p:embed/>
                </p:oleObj>
              </mc:Choice>
              <mc:Fallback>
                <p:oleObj r:id="rId6" imgW="4432176" imgH="4054191" progId="Excel.Chart.8">
                  <p:embed/>
                  <p:pic>
                    <p:nvPicPr>
                      <p:cNvPr id="0" name="Picture 183"/>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2133600"/>
                        <a:ext cx="4430712"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763" name="正方形/長方形 9"/>
          <p:cNvSpPr>
            <a:spLocks noChangeArrowheads="1"/>
          </p:cNvSpPr>
          <p:nvPr/>
        </p:nvSpPr>
        <p:spPr bwMode="auto">
          <a:xfrm>
            <a:off x="5895975" y="6267450"/>
            <a:ext cx="2024063"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平成</a:t>
            </a:r>
            <a:r>
              <a:rPr lang="en-US" altLang="ja-JP" sz="1400">
                <a:latin typeface="Meiryo UI" pitchFamily="50" charset="-128"/>
                <a:ea typeface="Meiryo UI" pitchFamily="50" charset="-128"/>
                <a:cs typeface="Meiryo UI" pitchFamily="50" charset="-128"/>
              </a:rPr>
              <a:t>26</a:t>
            </a:r>
            <a:r>
              <a:rPr lang="ja-JP" altLang="en-US" sz="1400">
                <a:latin typeface="Meiryo UI" pitchFamily="50" charset="-128"/>
                <a:ea typeface="Meiryo UI" pitchFamily="50" charset="-128"/>
                <a:cs typeface="Meiryo UI" pitchFamily="50" charset="-128"/>
              </a:rPr>
              <a:t>年医療施設調査</a:t>
            </a:r>
          </a:p>
        </p:txBody>
      </p:sp>
      <p:sp>
        <p:nvSpPr>
          <p:cNvPr id="2" name="正方形/長方形 1"/>
          <p:cNvSpPr/>
          <p:nvPr/>
        </p:nvSpPr>
        <p:spPr>
          <a:xfrm flipV="1">
            <a:off x="3708400" y="2708275"/>
            <a:ext cx="431800" cy="3457575"/>
          </a:xfrm>
          <a:prstGeom prst="rect">
            <a:avLst/>
          </a:prstGeom>
          <a:noFill/>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24765" name="テキスト ボックス 2"/>
          <p:cNvSpPr txBox="1">
            <a:spLocks noChangeArrowheads="1"/>
          </p:cNvSpPr>
          <p:nvPr/>
        </p:nvSpPr>
        <p:spPr bwMode="auto">
          <a:xfrm>
            <a:off x="3414713" y="2074863"/>
            <a:ext cx="1152525" cy="338137"/>
          </a:xfrm>
          <a:prstGeom prst="rect">
            <a:avLst/>
          </a:prstGeom>
          <a:noFill/>
          <a:ln w="9525">
            <a:noFill/>
            <a:miter lim="800000"/>
            <a:headEnd/>
            <a:tailEnd/>
          </a:ln>
        </p:spPr>
        <p:txBody>
          <a:bodyPr>
            <a:spAutoFit/>
          </a:bodyPr>
          <a:lstStyle/>
          <a:p>
            <a:r>
              <a:rPr lang="ja-JP" altLang="en-US" sz="1600">
                <a:latin typeface="Meiryo UI" pitchFamily="50" charset="-128"/>
                <a:ea typeface="Meiryo UI" pitchFamily="50" charset="-128"/>
                <a:cs typeface="Meiryo UI" pitchFamily="50" charset="-128"/>
              </a:rPr>
              <a:t>（％）</a:t>
            </a:r>
          </a:p>
        </p:txBody>
      </p:sp>
      <p:sp>
        <p:nvSpPr>
          <p:cNvPr id="24766" name="テキスト ボックス 7"/>
          <p:cNvSpPr txBox="1">
            <a:spLocks noChangeArrowheads="1"/>
          </p:cNvSpPr>
          <p:nvPr/>
        </p:nvSpPr>
        <p:spPr bwMode="auto">
          <a:xfrm>
            <a:off x="6875463" y="2208213"/>
            <a:ext cx="2089150" cy="339725"/>
          </a:xfrm>
          <a:prstGeom prst="rect">
            <a:avLst/>
          </a:prstGeom>
          <a:noFill/>
          <a:ln w="9525">
            <a:noFill/>
            <a:miter lim="800000"/>
            <a:headEnd/>
            <a:tailEnd/>
          </a:ln>
        </p:spPr>
        <p:txBody>
          <a:bodyPr>
            <a:spAutoFit/>
          </a:bodyPr>
          <a:lstStyle/>
          <a:p>
            <a:r>
              <a:rPr lang="ja-JP" altLang="en-US" sz="1600">
                <a:latin typeface="Meiryo UI" pitchFamily="50" charset="-128"/>
                <a:ea typeface="Meiryo UI" pitchFamily="50" charset="-128"/>
                <a:cs typeface="Meiryo UI" pitchFamily="50" charset="-128"/>
              </a:rPr>
              <a:t>（人口</a:t>
            </a:r>
            <a:r>
              <a:rPr lang="en-US" altLang="ja-JP" sz="1600">
                <a:latin typeface="Meiryo UI" pitchFamily="50" charset="-128"/>
                <a:ea typeface="Meiryo UI" pitchFamily="50" charset="-128"/>
                <a:cs typeface="Meiryo UI" pitchFamily="50" charset="-128"/>
              </a:rPr>
              <a:t>10</a:t>
            </a:r>
            <a:r>
              <a:rPr lang="ja-JP" altLang="en-US" sz="1600">
                <a:latin typeface="Meiryo UI" pitchFamily="50" charset="-128"/>
                <a:ea typeface="Meiryo UI" pitchFamily="50" charset="-128"/>
                <a:cs typeface="Meiryo UI" pitchFamily="50" charset="-128"/>
              </a:rPr>
              <a:t>万対）</a:t>
            </a:r>
          </a:p>
        </p:txBody>
      </p:sp>
      <p:sp>
        <p:nvSpPr>
          <p:cNvPr id="24767" name="正方形/長方形 5"/>
          <p:cNvSpPr>
            <a:spLocks noChangeArrowheads="1"/>
          </p:cNvSpPr>
          <p:nvPr/>
        </p:nvSpPr>
        <p:spPr bwMode="auto">
          <a:xfrm>
            <a:off x="1919288" y="6280150"/>
            <a:ext cx="2024062"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平成</a:t>
            </a:r>
            <a:r>
              <a:rPr lang="en-US" altLang="ja-JP" sz="1400">
                <a:latin typeface="Meiryo UI" pitchFamily="50" charset="-128"/>
                <a:ea typeface="Meiryo UI" pitchFamily="50" charset="-128"/>
                <a:cs typeface="Meiryo UI" pitchFamily="50" charset="-128"/>
              </a:rPr>
              <a:t>26</a:t>
            </a:r>
            <a:r>
              <a:rPr lang="ja-JP" altLang="en-US" sz="1400">
                <a:latin typeface="Meiryo UI" pitchFamily="50" charset="-128"/>
                <a:ea typeface="Meiryo UI" pitchFamily="50" charset="-128"/>
                <a:cs typeface="Meiryo UI" pitchFamily="50" charset="-128"/>
              </a:rPr>
              <a:t>年医療施設調査</a:t>
            </a:r>
          </a:p>
        </p:txBody>
      </p:sp>
      <p:sp>
        <p:nvSpPr>
          <p:cNvPr id="3" name="スライド番号プレースホルダー 2"/>
          <p:cNvSpPr>
            <a:spLocks noGrp="1"/>
          </p:cNvSpPr>
          <p:nvPr>
            <p:ph type="sldNum" sz="quarter" idx="12"/>
          </p:nvPr>
        </p:nvSpPr>
        <p:spPr/>
        <p:txBody>
          <a:bodyPr/>
          <a:lstStyle/>
          <a:p>
            <a:pPr>
              <a:defRPr/>
            </a:pPr>
            <a:fld id="{46443D8E-995D-4B66-B66B-A83980064183}" type="slidenum">
              <a:rPr lang="ja-JP" altLang="en-US" sz="1800" smtClean="0"/>
              <a:pPr>
                <a:defRPr/>
              </a:pPr>
              <a:t>12</a:t>
            </a:fld>
            <a:endParaRPr lang="ja-JP" alt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idx="4294967295"/>
          </p:nvPr>
        </p:nvSpPr>
        <p:spPr>
          <a:xfrm>
            <a:off x="468313" y="1412875"/>
            <a:ext cx="8229600" cy="2295525"/>
          </a:xfrm>
        </p:spPr>
        <p:txBody>
          <a:bodyPr/>
          <a:lstStyle/>
          <a:p>
            <a:pPr eaLnBrk="1" hangingPunct="1"/>
            <a:r>
              <a:rPr lang="en-US" altLang="ja-JP" sz="3600" smtClean="0">
                <a:latin typeface="Meiryo UI" pitchFamily="50" charset="-128"/>
                <a:ea typeface="Meiryo UI" pitchFamily="50" charset="-128"/>
                <a:cs typeface="Meiryo UI" pitchFamily="50" charset="-128"/>
              </a:rPr>
              <a:t>ORION</a:t>
            </a:r>
            <a:r>
              <a:rPr lang="ja-JP" altLang="en-US" sz="3600" smtClean="0">
                <a:latin typeface="Meiryo UI" pitchFamily="50" charset="-128"/>
                <a:ea typeface="Meiryo UI" pitchFamily="50" charset="-128"/>
                <a:cs typeface="Meiryo UI" pitchFamily="50" charset="-128"/>
              </a:rPr>
              <a:t>集計分析データからみた</a:t>
            </a:r>
            <a:r>
              <a:rPr lang="en-US" altLang="ja-JP" sz="3600" smtClean="0">
                <a:latin typeface="Meiryo UI" pitchFamily="50" charset="-128"/>
                <a:ea typeface="Meiryo UI" pitchFamily="50" charset="-128"/>
                <a:cs typeface="Meiryo UI" pitchFamily="50" charset="-128"/>
              </a:rPr>
              <a:t/>
            </a:r>
            <a:br>
              <a:rPr lang="en-US" altLang="ja-JP" sz="3600" smtClean="0">
                <a:latin typeface="Meiryo UI" pitchFamily="50" charset="-128"/>
                <a:ea typeface="Meiryo UI" pitchFamily="50" charset="-128"/>
                <a:cs typeface="Meiryo UI" pitchFamily="50" charset="-128"/>
              </a:rPr>
            </a:br>
            <a:r>
              <a:rPr lang="ja-JP" altLang="en-US" sz="3600" smtClean="0">
                <a:latin typeface="Meiryo UI" pitchFamily="50" charset="-128"/>
                <a:ea typeface="Meiryo UI" pitchFamily="50" charset="-128"/>
                <a:cs typeface="Meiryo UI" pitchFamily="50" charset="-128"/>
              </a:rPr>
              <a:t>北河内圏域の現状</a:t>
            </a:r>
          </a:p>
        </p:txBody>
      </p:sp>
      <p:sp>
        <p:nvSpPr>
          <p:cNvPr id="2" name="スライド番号プレースホルダー 1"/>
          <p:cNvSpPr>
            <a:spLocks noGrp="1"/>
          </p:cNvSpPr>
          <p:nvPr>
            <p:ph type="sldNum" sz="quarter" idx="12"/>
          </p:nvPr>
        </p:nvSpPr>
        <p:spPr/>
        <p:txBody>
          <a:bodyPr/>
          <a:lstStyle/>
          <a:p>
            <a:pPr>
              <a:defRPr/>
            </a:pPr>
            <a:fld id="{93FADBE4-1D4E-450A-ACAE-479F037A67EC}" type="slidenum">
              <a:rPr lang="ja-JP" altLang="en-US" sz="1800" smtClean="0"/>
              <a:pPr>
                <a:defRPr/>
              </a:pPr>
              <a:t>13</a:t>
            </a:fld>
            <a:endParaRPr lang="ja-JP" alt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角丸四角形 107"/>
          <p:cNvSpPr/>
          <p:nvPr/>
        </p:nvSpPr>
        <p:spPr>
          <a:xfrm>
            <a:off x="2135188" y="5456238"/>
            <a:ext cx="5302250" cy="1085850"/>
          </a:xfrm>
          <a:prstGeom prst="roundRect">
            <a:avLst>
              <a:gd name="adj" fmla="val 7184"/>
            </a:avLst>
          </a:prstGeom>
          <a:solidFill>
            <a:srgbClr val="FFFFCC"/>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2" name="正方形/長方形 1"/>
          <p:cNvSpPr/>
          <p:nvPr/>
        </p:nvSpPr>
        <p:spPr>
          <a:xfrm>
            <a:off x="111125" y="1744663"/>
            <a:ext cx="8670925" cy="35385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77" name="角丸四角形 76"/>
          <p:cNvSpPr/>
          <p:nvPr/>
        </p:nvSpPr>
        <p:spPr>
          <a:xfrm>
            <a:off x="5218113" y="2076450"/>
            <a:ext cx="1506537" cy="2727325"/>
          </a:xfrm>
          <a:prstGeom prst="roundRect">
            <a:avLst>
              <a:gd name="adj" fmla="val 7184"/>
            </a:avLst>
          </a:prstGeom>
          <a:solidFill>
            <a:srgbClr val="FFFFCC"/>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grpSp>
        <p:nvGrpSpPr>
          <p:cNvPr id="44036" name="グループ化 23"/>
          <p:cNvGrpSpPr>
            <a:grpSpLocks/>
          </p:cNvGrpSpPr>
          <p:nvPr/>
        </p:nvGrpSpPr>
        <p:grpSpPr bwMode="auto">
          <a:xfrm>
            <a:off x="0" y="620713"/>
            <a:ext cx="8686800" cy="1052512"/>
            <a:chOff x="-6599" y="1208957"/>
            <a:chExt cx="11581212" cy="1051703"/>
          </a:xfrm>
        </p:grpSpPr>
        <p:sp>
          <p:nvSpPr>
            <p:cNvPr id="7" name="右矢印 6"/>
            <p:cNvSpPr/>
            <p:nvPr/>
          </p:nvSpPr>
          <p:spPr>
            <a:xfrm>
              <a:off x="8818996" y="1833951"/>
              <a:ext cx="768272" cy="29346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b="1">
                <a:solidFill>
                  <a:prstClr val="white"/>
                </a:solidFill>
                <a:latin typeface="ＭＳ Ｐゴシック"/>
              </a:endParaRPr>
            </a:p>
          </p:txBody>
        </p:sp>
        <p:sp>
          <p:nvSpPr>
            <p:cNvPr id="10" name="角丸四角形 9"/>
            <p:cNvSpPr/>
            <p:nvPr/>
          </p:nvSpPr>
          <p:spPr>
            <a:xfrm>
              <a:off x="9853940" y="1805398"/>
              <a:ext cx="1536542" cy="328359"/>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退院・転帰</a:t>
              </a:r>
            </a:p>
          </p:txBody>
        </p:sp>
        <p:sp>
          <p:nvSpPr>
            <p:cNvPr id="5" name="右矢印 4"/>
            <p:cNvSpPr/>
            <p:nvPr/>
          </p:nvSpPr>
          <p:spPr>
            <a:xfrm>
              <a:off x="2907753" y="1821261"/>
              <a:ext cx="759805" cy="295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b="1">
                <a:solidFill>
                  <a:prstClr val="white"/>
                </a:solidFill>
                <a:latin typeface="ＭＳ Ｐゴシック"/>
              </a:endParaRPr>
            </a:p>
          </p:txBody>
        </p:sp>
        <p:sp>
          <p:nvSpPr>
            <p:cNvPr id="20" name="右矢印 19"/>
            <p:cNvSpPr/>
            <p:nvPr/>
          </p:nvSpPr>
          <p:spPr>
            <a:xfrm>
              <a:off x="5811522" y="1854572"/>
              <a:ext cx="759805" cy="29504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b="1">
                <a:solidFill>
                  <a:prstClr val="white"/>
                </a:solidFill>
                <a:latin typeface="ＭＳ Ｐゴシック"/>
              </a:endParaRPr>
            </a:p>
          </p:txBody>
        </p:sp>
        <p:sp>
          <p:nvSpPr>
            <p:cNvPr id="6" name="角丸四角形 5"/>
            <p:cNvSpPr/>
            <p:nvPr/>
          </p:nvSpPr>
          <p:spPr>
            <a:xfrm>
              <a:off x="6818952" y="1786363"/>
              <a:ext cx="1625433" cy="341050"/>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搬送・入院</a:t>
              </a:r>
            </a:p>
          </p:txBody>
        </p:sp>
        <p:sp>
          <p:nvSpPr>
            <p:cNvPr id="21" name="角丸四角形 20"/>
            <p:cNvSpPr/>
            <p:nvPr/>
          </p:nvSpPr>
          <p:spPr>
            <a:xfrm>
              <a:off x="3858038" y="1637253"/>
              <a:ext cx="1733373" cy="62340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現場活動</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病院選定</a:t>
              </a:r>
            </a:p>
          </p:txBody>
        </p:sp>
        <p:pic>
          <p:nvPicPr>
            <p:cNvPr id="44103" name="図 11"/>
            <p:cNvPicPr>
              <a:picLocks noChangeAspect="1"/>
            </p:cNvPicPr>
            <p:nvPr/>
          </p:nvPicPr>
          <p:blipFill>
            <a:blip r:embed="rId3"/>
            <a:srcRect/>
            <a:stretch>
              <a:fillRect/>
            </a:stretch>
          </p:blipFill>
          <p:spPr bwMode="auto">
            <a:xfrm>
              <a:off x="11108512" y="1249660"/>
              <a:ext cx="466101" cy="536538"/>
            </a:xfrm>
            <a:prstGeom prst="rect">
              <a:avLst/>
            </a:prstGeom>
            <a:noFill/>
            <a:ln w="9525">
              <a:noFill/>
              <a:miter lim="800000"/>
              <a:headEnd/>
              <a:tailEnd/>
            </a:ln>
          </p:spPr>
        </p:pic>
        <p:pic>
          <p:nvPicPr>
            <p:cNvPr id="44104" name="図 38"/>
            <p:cNvPicPr>
              <a:picLocks noChangeAspect="1"/>
            </p:cNvPicPr>
            <p:nvPr/>
          </p:nvPicPr>
          <p:blipFill>
            <a:blip r:embed="rId4"/>
            <a:srcRect/>
            <a:stretch>
              <a:fillRect/>
            </a:stretch>
          </p:blipFill>
          <p:spPr bwMode="auto">
            <a:xfrm>
              <a:off x="2927211" y="1404833"/>
              <a:ext cx="673455" cy="365755"/>
            </a:xfrm>
            <a:prstGeom prst="rect">
              <a:avLst/>
            </a:prstGeom>
            <a:noFill/>
            <a:ln w="9525">
              <a:noFill/>
              <a:miter lim="800000"/>
              <a:headEnd/>
              <a:tailEnd/>
            </a:ln>
          </p:spPr>
        </p:pic>
        <p:pic>
          <p:nvPicPr>
            <p:cNvPr id="44105" name="図 39"/>
            <p:cNvPicPr>
              <a:picLocks noChangeAspect="1"/>
            </p:cNvPicPr>
            <p:nvPr/>
          </p:nvPicPr>
          <p:blipFill>
            <a:blip r:embed="rId4"/>
            <a:srcRect/>
            <a:stretch>
              <a:fillRect/>
            </a:stretch>
          </p:blipFill>
          <p:spPr bwMode="auto">
            <a:xfrm>
              <a:off x="5811844" y="1444513"/>
              <a:ext cx="707820" cy="384419"/>
            </a:xfrm>
            <a:prstGeom prst="rect">
              <a:avLst/>
            </a:prstGeom>
            <a:noFill/>
            <a:ln w="9525">
              <a:noFill/>
              <a:miter lim="800000"/>
              <a:headEnd/>
              <a:tailEnd/>
            </a:ln>
          </p:spPr>
        </p:pic>
        <p:pic>
          <p:nvPicPr>
            <p:cNvPr id="44106" name="図 13"/>
            <p:cNvPicPr>
              <a:picLocks noChangeAspect="1"/>
            </p:cNvPicPr>
            <p:nvPr/>
          </p:nvPicPr>
          <p:blipFill>
            <a:blip r:embed="rId5"/>
            <a:srcRect/>
            <a:stretch>
              <a:fillRect/>
            </a:stretch>
          </p:blipFill>
          <p:spPr bwMode="auto">
            <a:xfrm>
              <a:off x="556662" y="1208957"/>
              <a:ext cx="842544" cy="622999"/>
            </a:xfrm>
            <a:prstGeom prst="rect">
              <a:avLst/>
            </a:prstGeom>
            <a:noFill/>
            <a:ln w="9525">
              <a:noFill/>
              <a:miter lim="800000"/>
              <a:headEnd/>
              <a:tailEnd/>
            </a:ln>
          </p:spPr>
        </p:pic>
        <p:pic>
          <p:nvPicPr>
            <p:cNvPr id="44107" name="Object 407"/>
            <p:cNvPicPr>
              <a:picLocks noChangeAspect="1"/>
            </p:cNvPicPr>
            <p:nvPr/>
          </p:nvPicPr>
          <p:blipFill>
            <a:blip r:embed="rId6"/>
            <a:srcRect/>
            <a:stretch>
              <a:fillRect/>
            </a:stretch>
          </p:blipFill>
          <p:spPr bwMode="auto">
            <a:xfrm>
              <a:off x="7038623" y="1311309"/>
              <a:ext cx="480831" cy="418293"/>
            </a:xfrm>
            <a:prstGeom prst="rect">
              <a:avLst/>
            </a:prstGeom>
            <a:noFill/>
            <a:ln w="9525">
              <a:noFill/>
              <a:miter lim="800000"/>
              <a:headEnd/>
              <a:tailEnd/>
            </a:ln>
          </p:spPr>
        </p:pic>
        <p:pic>
          <p:nvPicPr>
            <p:cNvPr id="44108" name="図 12"/>
            <p:cNvPicPr>
              <a:picLocks noChangeAspect="1"/>
            </p:cNvPicPr>
            <p:nvPr/>
          </p:nvPicPr>
          <p:blipFill>
            <a:blip r:embed="rId7"/>
            <a:srcRect/>
            <a:stretch>
              <a:fillRect/>
            </a:stretch>
          </p:blipFill>
          <p:spPr bwMode="auto">
            <a:xfrm>
              <a:off x="7654946" y="1371240"/>
              <a:ext cx="733184" cy="367956"/>
            </a:xfrm>
            <a:prstGeom prst="rect">
              <a:avLst/>
            </a:prstGeom>
            <a:noFill/>
            <a:ln w="9525">
              <a:noFill/>
              <a:miter lim="800000"/>
              <a:headEnd/>
              <a:tailEnd/>
            </a:ln>
          </p:spPr>
        </p:pic>
        <p:sp>
          <p:nvSpPr>
            <p:cNvPr id="4" name="爆発 2 3"/>
            <p:cNvSpPr/>
            <p:nvPr/>
          </p:nvSpPr>
          <p:spPr>
            <a:xfrm>
              <a:off x="-6599" y="1554766"/>
              <a:ext cx="2975728" cy="705894"/>
            </a:xfrm>
            <a:prstGeom prst="irregularSeal2">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p>
            <a:p>
              <a:pPr algn="ctr" fontAlgn="auto">
                <a:spcBef>
                  <a:spcPts val="0"/>
                </a:spcBef>
                <a:spcAft>
                  <a:spcPts val="0"/>
                </a:spcAf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要請</a:t>
              </a:r>
            </a:p>
          </p:txBody>
        </p:sp>
      </p:grpSp>
      <p:grpSp>
        <p:nvGrpSpPr>
          <p:cNvPr id="44037" name="グループ化 26"/>
          <p:cNvGrpSpPr>
            <a:grpSpLocks/>
          </p:cNvGrpSpPr>
          <p:nvPr/>
        </p:nvGrpSpPr>
        <p:grpSpPr bwMode="auto">
          <a:xfrm>
            <a:off x="539750" y="2162175"/>
            <a:ext cx="1579563" cy="1943100"/>
            <a:chOff x="723928" y="2555110"/>
            <a:chExt cx="2105518" cy="1806954"/>
          </a:xfrm>
        </p:grpSpPr>
        <p:sp>
          <p:nvSpPr>
            <p:cNvPr id="8" name="角丸四角形 7"/>
            <p:cNvSpPr/>
            <p:nvPr/>
          </p:nvSpPr>
          <p:spPr>
            <a:xfrm>
              <a:off x="723928" y="2555110"/>
              <a:ext cx="2018757" cy="1806954"/>
            </a:xfrm>
            <a:prstGeom prst="roundRect">
              <a:avLst>
                <a:gd name="adj" fmla="val 8586"/>
              </a:avLst>
            </a:prstGeom>
            <a:solidFill>
              <a:srgbClr val="FFFFCC"/>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pic>
          <p:nvPicPr>
            <p:cNvPr id="44095" name="Picture 2"/>
            <p:cNvPicPr>
              <a:picLocks noChangeAspect="1" noChangeArrowheads="1"/>
            </p:cNvPicPr>
            <p:nvPr/>
          </p:nvPicPr>
          <p:blipFill>
            <a:blip r:embed="rId8"/>
            <a:srcRect/>
            <a:stretch>
              <a:fillRect/>
            </a:stretch>
          </p:blipFill>
          <p:spPr bwMode="auto">
            <a:xfrm>
              <a:off x="1528801" y="2774344"/>
              <a:ext cx="1120270" cy="1298823"/>
            </a:xfrm>
            <a:prstGeom prst="rect">
              <a:avLst/>
            </a:prstGeom>
            <a:noFill/>
            <a:ln w="9525">
              <a:solidFill>
                <a:schemeClr val="tx1"/>
              </a:solidFill>
              <a:miter lim="800000"/>
              <a:headEnd/>
              <a:tailEnd/>
            </a:ln>
          </p:spPr>
        </p:pic>
        <p:sp>
          <p:nvSpPr>
            <p:cNvPr id="44096" name="テキスト ボックス 8"/>
            <p:cNvSpPr txBox="1">
              <a:spLocks noChangeArrowheads="1"/>
            </p:cNvSpPr>
            <p:nvPr/>
          </p:nvSpPr>
          <p:spPr bwMode="auto">
            <a:xfrm>
              <a:off x="1526526" y="3752968"/>
              <a:ext cx="1302920" cy="286252"/>
            </a:xfrm>
            <a:prstGeom prst="rect">
              <a:avLst/>
            </a:prstGeom>
            <a:noFill/>
            <a:ln w="9525">
              <a:noFill/>
              <a:miter lim="800000"/>
              <a:headEnd/>
              <a:tailEnd/>
            </a:ln>
          </p:spPr>
          <p:txBody>
            <a:bodyPr>
              <a:spAutoFit/>
            </a:bodyPr>
            <a:lstStyle/>
            <a:p>
              <a:r>
                <a:rPr lang="ja-JP" altLang="en-US" sz="1400" b="1">
                  <a:solidFill>
                    <a:srgbClr val="FF0000"/>
                  </a:solidFill>
                  <a:latin typeface="Meiryo UI" pitchFamily="50" charset="-128"/>
                  <a:ea typeface="Meiryo UI" pitchFamily="50" charset="-128"/>
                  <a:cs typeface="Meiryo UI" pitchFamily="50" charset="-128"/>
                </a:rPr>
                <a:t>応需情報</a:t>
              </a:r>
            </a:p>
          </p:txBody>
        </p:sp>
      </p:grpSp>
      <p:grpSp>
        <p:nvGrpSpPr>
          <p:cNvPr id="44038" name="グループ化 75"/>
          <p:cNvGrpSpPr>
            <a:grpSpLocks/>
          </p:cNvGrpSpPr>
          <p:nvPr/>
        </p:nvGrpSpPr>
        <p:grpSpPr bwMode="auto">
          <a:xfrm>
            <a:off x="2397125" y="2033588"/>
            <a:ext cx="2273300" cy="2468562"/>
            <a:chOff x="3302730" y="2561062"/>
            <a:chExt cx="2811993" cy="1681997"/>
          </a:xfrm>
        </p:grpSpPr>
        <p:grpSp>
          <p:nvGrpSpPr>
            <p:cNvPr id="44085" name="グループ化 7"/>
            <p:cNvGrpSpPr>
              <a:grpSpLocks noChangeAspect="1"/>
            </p:cNvGrpSpPr>
            <p:nvPr/>
          </p:nvGrpSpPr>
          <p:grpSpPr bwMode="auto">
            <a:xfrm>
              <a:off x="3396174" y="2585354"/>
              <a:ext cx="2686162" cy="1634706"/>
              <a:chOff x="319095" y="1052736"/>
              <a:chExt cx="8444632" cy="5464918"/>
            </a:xfrm>
          </p:grpSpPr>
          <p:pic>
            <p:nvPicPr>
              <p:cNvPr id="44087" name="Picture 4" descr="\\ls-ql3a2\qq_folder\0620_大阪府医療機関情報システム\49_スマホ配備事業_平成２３年度から平成２５年度再生基金事業\20120828_スマホ画面_NTTデータから\gid005 動態.jpg"/>
              <p:cNvPicPr>
                <a:picLocks noChangeAspect="1" noChangeArrowheads="1"/>
              </p:cNvPicPr>
              <p:nvPr/>
            </p:nvPicPr>
            <p:blipFill>
              <a:blip r:embed="rId9"/>
              <a:srcRect/>
              <a:stretch>
                <a:fillRect/>
              </a:stretch>
            </p:blipFill>
            <p:spPr bwMode="auto">
              <a:xfrm>
                <a:off x="319095" y="1052736"/>
                <a:ext cx="1710757" cy="5464918"/>
              </a:xfrm>
              <a:prstGeom prst="rect">
                <a:avLst/>
              </a:prstGeom>
              <a:noFill/>
              <a:ln w="9525">
                <a:noFill/>
                <a:miter lim="800000"/>
                <a:headEnd/>
                <a:tailEnd/>
              </a:ln>
            </p:spPr>
          </p:pic>
          <p:pic>
            <p:nvPicPr>
              <p:cNvPr id="44088" name="Picture 5" descr="\\ls-ql3a2\qq_folder\0620_大阪府医療機関情報システム\49_スマホ配備事業_平成２３年度から平成２５年度再生基金事業\20120828_スマホ画面_NTTデータから\gid008 傷病者情報入力.jpg"/>
              <p:cNvPicPr>
                <a:picLocks noChangeAspect="1" noChangeArrowheads="1"/>
              </p:cNvPicPr>
              <p:nvPr/>
            </p:nvPicPr>
            <p:blipFill>
              <a:blip r:embed="rId10"/>
              <a:srcRect/>
              <a:stretch>
                <a:fillRect/>
              </a:stretch>
            </p:blipFill>
            <p:spPr bwMode="auto">
              <a:xfrm>
                <a:off x="2627784" y="1069657"/>
                <a:ext cx="1776029" cy="5426757"/>
              </a:xfrm>
              <a:prstGeom prst="rect">
                <a:avLst/>
              </a:prstGeom>
              <a:noFill/>
              <a:ln w="9525">
                <a:noFill/>
                <a:miter lim="800000"/>
                <a:headEnd/>
                <a:tailEnd/>
              </a:ln>
            </p:spPr>
          </p:pic>
          <p:pic>
            <p:nvPicPr>
              <p:cNvPr id="44089" name="Picture 6" descr="\\ls-ql3a2\qq_folder\0620_大阪府医療機関情報システム\49_スマホ配備事業_平成２３年度から平成２５年度再生基金事業\20120828_スマホ画面_NTTデータから\gid012 病院検索指定.jpg"/>
              <p:cNvPicPr>
                <a:picLocks noChangeAspect="1" noChangeArrowheads="1"/>
              </p:cNvPicPr>
              <p:nvPr/>
            </p:nvPicPr>
            <p:blipFill>
              <a:blip r:embed="rId11"/>
              <a:srcRect/>
              <a:stretch>
                <a:fillRect/>
              </a:stretch>
            </p:blipFill>
            <p:spPr bwMode="auto">
              <a:xfrm>
                <a:off x="4901159" y="1988840"/>
                <a:ext cx="1615057" cy="2871212"/>
              </a:xfrm>
              <a:prstGeom prst="rect">
                <a:avLst/>
              </a:prstGeom>
              <a:noFill/>
              <a:ln w="9525">
                <a:noFill/>
                <a:miter lim="800000"/>
                <a:headEnd/>
                <a:tailEnd/>
              </a:ln>
            </p:spPr>
          </p:pic>
          <p:sp>
            <p:nvSpPr>
              <p:cNvPr id="49" name="二等辺三角形 48"/>
              <p:cNvSpPr/>
              <p:nvPr/>
            </p:nvSpPr>
            <p:spPr>
              <a:xfrm rot="5400000">
                <a:off x="4189914" y="3290158"/>
                <a:ext cx="918486" cy="3457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dirty="0">
                  <a:latin typeface="HGPｺﾞｼｯｸE" pitchFamily="50" charset="-128"/>
                  <a:ea typeface="HGPｺﾞｼｯｸE" pitchFamily="50" charset="-128"/>
                </a:endParaRPr>
              </a:p>
            </p:txBody>
          </p:sp>
          <p:sp>
            <p:nvSpPr>
              <p:cNvPr id="51" name="二等辺三角形 50"/>
              <p:cNvSpPr/>
              <p:nvPr/>
            </p:nvSpPr>
            <p:spPr>
              <a:xfrm rot="5400000">
                <a:off x="1890346" y="3293246"/>
                <a:ext cx="918486" cy="3395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dirty="0">
                  <a:latin typeface="HGPｺﾞｼｯｸE" pitchFamily="50" charset="-128"/>
                  <a:ea typeface="HGPｺﾞｼｯｸE" pitchFamily="50" charset="-128"/>
                </a:endParaRPr>
              </a:p>
            </p:txBody>
          </p:sp>
          <p:sp>
            <p:nvSpPr>
              <p:cNvPr id="54" name="二等辺三角形 53"/>
              <p:cNvSpPr/>
              <p:nvPr/>
            </p:nvSpPr>
            <p:spPr>
              <a:xfrm rot="5400000">
                <a:off x="6316629" y="3293242"/>
                <a:ext cx="918486" cy="3395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dirty="0">
                  <a:latin typeface="HGPｺﾞｼｯｸE" pitchFamily="50" charset="-128"/>
                  <a:ea typeface="HGPｺﾞｼｯｸE" pitchFamily="50" charset="-128"/>
                </a:endParaRPr>
              </a:p>
            </p:txBody>
          </p:sp>
          <p:pic>
            <p:nvPicPr>
              <p:cNvPr id="44093" name="Picture 7" descr="\\ls-ql3a2\qq_folder\0620_大阪府医療機関情報システム\49_スマホ配備事業_平成２３年度から平成２５年度再生基金事業\20120828_スマホ画面_NTTデータから\gid013a 病院検索結果(観察).jpg"/>
              <p:cNvPicPr>
                <a:picLocks noChangeAspect="1" noChangeArrowheads="1"/>
              </p:cNvPicPr>
              <p:nvPr/>
            </p:nvPicPr>
            <p:blipFill>
              <a:blip r:embed="rId12"/>
              <a:srcRect/>
              <a:stretch>
                <a:fillRect/>
              </a:stretch>
            </p:blipFill>
            <p:spPr bwMode="auto">
              <a:xfrm>
                <a:off x="6942382" y="1622106"/>
                <a:ext cx="1821345" cy="3237946"/>
              </a:xfrm>
              <a:prstGeom prst="rect">
                <a:avLst/>
              </a:prstGeom>
              <a:noFill/>
              <a:ln w="9525">
                <a:noFill/>
                <a:miter lim="800000"/>
                <a:headEnd/>
                <a:tailEnd/>
              </a:ln>
            </p:spPr>
          </p:pic>
        </p:grpSp>
        <p:sp>
          <p:nvSpPr>
            <p:cNvPr id="59" name="角丸四角形 58"/>
            <p:cNvSpPr/>
            <p:nvPr/>
          </p:nvSpPr>
          <p:spPr>
            <a:xfrm>
              <a:off x="3302730" y="2561062"/>
              <a:ext cx="2811993" cy="1681997"/>
            </a:xfrm>
            <a:prstGeom prst="roundRect">
              <a:avLst>
                <a:gd name="adj" fmla="val 8586"/>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grpSp>
      <p:sp>
        <p:nvSpPr>
          <p:cNvPr id="64" name="正方形/長方形 63"/>
          <p:cNvSpPr/>
          <p:nvPr/>
        </p:nvSpPr>
        <p:spPr>
          <a:xfrm>
            <a:off x="127000" y="5397500"/>
            <a:ext cx="8670925" cy="120332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70" name="右矢印 69"/>
          <p:cNvSpPr/>
          <p:nvPr/>
        </p:nvSpPr>
        <p:spPr>
          <a:xfrm>
            <a:off x="2130425" y="2620963"/>
            <a:ext cx="284163" cy="295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b="1">
              <a:solidFill>
                <a:prstClr val="white"/>
              </a:solidFill>
              <a:latin typeface="ＭＳ Ｐゴシック"/>
            </a:endParaRPr>
          </a:p>
        </p:txBody>
      </p:sp>
      <p:pic>
        <p:nvPicPr>
          <p:cNvPr id="44041" name="Object 407"/>
          <p:cNvPicPr>
            <a:picLocks noChangeAspect="1"/>
          </p:cNvPicPr>
          <p:nvPr/>
        </p:nvPicPr>
        <p:blipFill>
          <a:blip r:embed="rId13"/>
          <a:srcRect/>
          <a:stretch>
            <a:fillRect/>
          </a:stretch>
        </p:blipFill>
        <p:spPr bwMode="auto">
          <a:xfrm>
            <a:off x="5691188" y="2605088"/>
            <a:ext cx="482600" cy="558800"/>
          </a:xfrm>
          <a:prstGeom prst="rect">
            <a:avLst/>
          </a:prstGeom>
          <a:noFill/>
          <a:ln w="9525">
            <a:noFill/>
            <a:miter lim="800000"/>
            <a:headEnd/>
            <a:tailEnd/>
          </a:ln>
        </p:spPr>
      </p:pic>
      <p:grpSp>
        <p:nvGrpSpPr>
          <p:cNvPr id="44042" name="グループ化 14"/>
          <p:cNvGrpSpPr>
            <a:grpSpLocks/>
          </p:cNvGrpSpPr>
          <p:nvPr/>
        </p:nvGrpSpPr>
        <p:grpSpPr bwMode="auto">
          <a:xfrm>
            <a:off x="5235575" y="3263900"/>
            <a:ext cx="803275" cy="615950"/>
            <a:chOff x="6571526" y="4363082"/>
            <a:chExt cx="1108659" cy="677862"/>
          </a:xfrm>
        </p:grpSpPr>
        <p:pic>
          <p:nvPicPr>
            <p:cNvPr id="44083" name="Picture 10" descr="MC900433937[1]"/>
            <p:cNvPicPr>
              <a:picLocks noChangeAspect="1" noChangeArrowheads="1"/>
            </p:cNvPicPr>
            <p:nvPr/>
          </p:nvPicPr>
          <p:blipFill>
            <a:blip r:embed="rId14"/>
            <a:srcRect/>
            <a:stretch>
              <a:fillRect/>
            </a:stretch>
          </p:blipFill>
          <p:spPr bwMode="auto">
            <a:xfrm flipH="1">
              <a:off x="6571526" y="4432769"/>
              <a:ext cx="805197" cy="608175"/>
            </a:xfrm>
            <a:prstGeom prst="rect">
              <a:avLst/>
            </a:prstGeom>
            <a:noFill/>
            <a:ln w="9525">
              <a:noFill/>
              <a:miter lim="800000"/>
              <a:headEnd/>
              <a:tailEnd/>
            </a:ln>
          </p:spPr>
        </p:pic>
        <p:pic>
          <p:nvPicPr>
            <p:cNvPr id="44084" name="Picture 33" descr="C:\Users\nakatake\AppData\Local\Microsoft\Windows\Temporary Internet Files\Content.IE5\E1XIO4F2\MC900404029[1].wmf"/>
            <p:cNvPicPr>
              <a:picLocks noChangeAspect="1" noChangeArrowheads="1"/>
            </p:cNvPicPr>
            <p:nvPr/>
          </p:nvPicPr>
          <p:blipFill>
            <a:blip r:embed="rId15"/>
            <a:srcRect/>
            <a:stretch>
              <a:fillRect/>
            </a:stretch>
          </p:blipFill>
          <p:spPr bwMode="auto">
            <a:xfrm>
              <a:off x="7172178" y="4363082"/>
              <a:ext cx="508007" cy="677862"/>
            </a:xfrm>
            <a:prstGeom prst="rect">
              <a:avLst/>
            </a:prstGeom>
            <a:noFill/>
            <a:ln w="9525">
              <a:noFill/>
              <a:miter lim="800000"/>
              <a:headEnd/>
              <a:tailEnd/>
            </a:ln>
          </p:spPr>
        </p:pic>
      </p:grpSp>
      <p:sp>
        <p:nvSpPr>
          <p:cNvPr id="44043" name="テキスト ボックス 72"/>
          <p:cNvSpPr txBox="1">
            <a:spLocks noChangeArrowheads="1"/>
          </p:cNvSpPr>
          <p:nvPr/>
        </p:nvSpPr>
        <p:spPr bwMode="auto">
          <a:xfrm>
            <a:off x="5426075" y="2176463"/>
            <a:ext cx="1090613" cy="338137"/>
          </a:xfrm>
          <a:prstGeom prst="rect">
            <a:avLst/>
          </a:prstGeom>
          <a:noFill/>
          <a:ln w="9525">
            <a:noFill/>
            <a:miter lim="800000"/>
            <a:headEnd/>
            <a:tailEnd/>
          </a:ln>
        </p:spPr>
        <p:txBody>
          <a:bodyPr>
            <a:spAutoFit/>
          </a:bodyPr>
          <a:lstStyle/>
          <a:p>
            <a:pPr algn="ctr"/>
            <a:r>
              <a:rPr lang="ja-JP" altLang="en-US" sz="1600" b="1">
                <a:solidFill>
                  <a:srgbClr val="FF0000"/>
                </a:solidFill>
                <a:latin typeface="Meiryo UI" pitchFamily="50" charset="-128"/>
                <a:ea typeface="Meiryo UI" pitchFamily="50" charset="-128"/>
                <a:cs typeface="Meiryo UI" pitchFamily="50" charset="-128"/>
              </a:rPr>
              <a:t>受入要請</a:t>
            </a:r>
            <a:endParaRPr lang="en-US" altLang="ja-JP" sz="1600" b="1">
              <a:solidFill>
                <a:srgbClr val="FF0000"/>
              </a:solidFill>
              <a:latin typeface="Meiryo UI" pitchFamily="50" charset="-128"/>
              <a:ea typeface="Meiryo UI" pitchFamily="50" charset="-128"/>
              <a:cs typeface="Meiryo UI" pitchFamily="50" charset="-128"/>
            </a:endParaRPr>
          </a:p>
        </p:txBody>
      </p:sp>
      <p:sp>
        <p:nvSpPr>
          <p:cNvPr id="81" name="テキスト ボックス 80"/>
          <p:cNvSpPr txBox="1"/>
          <p:nvPr/>
        </p:nvSpPr>
        <p:spPr>
          <a:xfrm>
            <a:off x="-28575" y="1768475"/>
            <a:ext cx="492125" cy="3529013"/>
          </a:xfrm>
          <a:prstGeom prst="rect">
            <a:avLst/>
          </a:prstGeom>
          <a:solidFill>
            <a:schemeClr val="accent5">
              <a:lumMod val="60000"/>
              <a:lumOff val="40000"/>
            </a:schemeClr>
          </a:solidFill>
          <a:ln>
            <a:solidFill>
              <a:schemeClr val="tx2"/>
            </a:solidFill>
          </a:ln>
        </p:spPr>
        <p:txBody>
          <a:bodyPr vert="eaVert">
            <a:spAutoFit/>
          </a:bodyPr>
          <a:lstStyle/>
          <a:p>
            <a:pPr algn="ctr" fontAlgn="auto">
              <a:spcBef>
                <a:spcPts val="0"/>
              </a:spcBef>
              <a:spcAft>
                <a:spcPts val="0"/>
              </a:spcAft>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搬送･受入れ</a:t>
            </a:r>
          </a:p>
        </p:txBody>
      </p:sp>
      <p:sp>
        <p:nvSpPr>
          <p:cNvPr id="82" name="テキスト ボックス 81"/>
          <p:cNvSpPr txBox="1"/>
          <p:nvPr/>
        </p:nvSpPr>
        <p:spPr>
          <a:xfrm>
            <a:off x="-39688" y="5384800"/>
            <a:ext cx="492126" cy="1444625"/>
          </a:xfrm>
          <a:prstGeom prst="rect">
            <a:avLst/>
          </a:prstGeom>
          <a:solidFill>
            <a:schemeClr val="accent5">
              <a:lumMod val="60000"/>
              <a:lumOff val="40000"/>
            </a:schemeClr>
          </a:solidFill>
          <a:ln>
            <a:solidFill>
              <a:schemeClr val="tx2"/>
            </a:solidFill>
          </a:ln>
        </p:spPr>
        <p:txBody>
          <a:bodyPr vert="eaVert">
            <a:spAutoFit/>
          </a:bodyPr>
          <a:lstStyle/>
          <a:p>
            <a:pPr algn="ctr" fontAlgn="auto">
              <a:spcBef>
                <a:spcPts val="0"/>
              </a:spcBef>
              <a:spcAft>
                <a:spcPts val="0"/>
              </a:spcAft>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収集･分析</a:t>
            </a:r>
          </a:p>
        </p:txBody>
      </p:sp>
      <p:pic>
        <p:nvPicPr>
          <p:cNvPr id="44046" name="Picture 4" descr="D:\KatayamaYu\Desktop\ORION\ORION画面画像\03_inputsystem.jpg"/>
          <p:cNvPicPr>
            <a:picLocks noChangeAspect="1" noChangeArrowheads="1"/>
          </p:cNvPicPr>
          <p:nvPr/>
        </p:nvPicPr>
        <p:blipFill>
          <a:blip r:embed="rId16"/>
          <a:srcRect/>
          <a:stretch>
            <a:fillRect/>
          </a:stretch>
        </p:blipFill>
        <p:spPr bwMode="auto">
          <a:xfrm>
            <a:off x="2824163" y="5518150"/>
            <a:ext cx="1143000" cy="965200"/>
          </a:xfrm>
          <a:prstGeom prst="rect">
            <a:avLst/>
          </a:prstGeom>
          <a:noFill/>
          <a:ln w="9525">
            <a:solidFill>
              <a:schemeClr val="tx1"/>
            </a:solidFill>
            <a:miter lim="800000"/>
            <a:headEnd/>
            <a:tailEnd/>
          </a:ln>
        </p:spPr>
      </p:pic>
      <p:pic>
        <p:nvPicPr>
          <p:cNvPr id="44047" name="Picture 10"/>
          <p:cNvPicPr>
            <a:picLocks noChangeAspect="1" noChangeArrowheads="1"/>
          </p:cNvPicPr>
          <p:nvPr/>
        </p:nvPicPr>
        <p:blipFill>
          <a:blip r:embed="rId17"/>
          <a:srcRect/>
          <a:stretch>
            <a:fillRect/>
          </a:stretch>
        </p:blipFill>
        <p:spPr bwMode="auto">
          <a:xfrm>
            <a:off x="4551363" y="5500688"/>
            <a:ext cx="1287462" cy="973137"/>
          </a:xfrm>
          <a:prstGeom prst="rect">
            <a:avLst/>
          </a:prstGeom>
          <a:noFill/>
          <a:ln w="6350">
            <a:solidFill>
              <a:schemeClr val="tx1"/>
            </a:solidFill>
            <a:miter lim="800000"/>
            <a:headEnd/>
            <a:tailEnd/>
          </a:ln>
        </p:spPr>
      </p:pic>
      <p:grpSp>
        <p:nvGrpSpPr>
          <p:cNvPr id="44048" name="グループ化 90"/>
          <p:cNvGrpSpPr>
            <a:grpSpLocks/>
          </p:cNvGrpSpPr>
          <p:nvPr/>
        </p:nvGrpSpPr>
        <p:grpSpPr bwMode="auto">
          <a:xfrm>
            <a:off x="4270375" y="3846513"/>
            <a:ext cx="666750" cy="600075"/>
            <a:chOff x="5901766" y="2857002"/>
            <a:chExt cx="902016" cy="671004"/>
          </a:xfrm>
        </p:grpSpPr>
        <p:pic>
          <p:nvPicPr>
            <p:cNvPr id="44081" name="Picture 23" descr="MC900433928[1]"/>
            <p:cNvPicPr>
              <a:picLocks noChangeAspect="1" noChangeArrowheads="1"/>
            </p:cNvPicPr>
            <p:nvPr/>
          </p:nvPicPr>
          <p:blipFill>
            <a:blip r:embed="rId18"/>
            <a:srcRect/>
            <a:stretch>
              <a:fillRect/>
            </a:stretch>
          </p:blipFill>
          <p:spPr bwMode="auto">
            <a:xfrm>
              <a:off x="5901766" y="2928344"/>
              <a:ext cx="491720" cy="599662"/>
            </a:xfrm>
            <a:prstGeom prst="rect">
              <a:avLst/>
            </a:prstGeom>
            <a:noFill/>
            <a:ln w="9525">
              <a:noFill/>
              <a:miter lim="800000"/>
              <a:headEnd/>
              <a:tailEnd/>
            </a:ln>
          </p:spPr>
        </p:pic>
        <p:pic>
          <p:nvPicPr>
            <p:cNvPr id="44082" name="Picture 8" descr="クリックすると新しいウィンドウで開きます"/>
            <p:cNvPicPr>
              <a:picLocks noChangeAspect="1" noChangeArrowheads="1"/>
            </p:cNvPicPr>
            <p:nvPr/>
          </p:nvPicPr>
          <p:blipFill>
            <a:blip r:embed="rId19"/>
            <a:srcRect/>
            <a:stretch>
              <a:fillRect/>
            </a:stretch>
          </p:blipFill>
          <p:spPr bwMode="auto">
            <a:xfrm>
              <a:off x="6063497" y="2857002"/>
              <a:ext cx="740285" cy="555213"/>
            </a:xfrm>
            <a:prstGeom prst="rect">
              <a:avLst/>
            </a:prstGeom>
            <a:noFill/>
            <a:ln w="9525">
              <a:noFill/>
              <a:miter lim="800000"/>
              <a:headEnd/>
              <a:tailEnd/>
            </a:ln>
          </p:spPr>
        </p:pic>
      </p:grpSp>
      <p:sp>
        <p:nvSpPr>
          <p:cNvPr id="92" name="右矢印 91"/>
          <p:cNvSpPr/>
          <p:nvPr/>
        </p:nvSpPr>
        <p:spPr>
          <a:xfrm>
            <a:off x="6794500" y="2405063"/>
            <a:ext cx="469900" cy="3302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b="1">
              <a:solidFill>
                <a:prstClr val="white"/>
              </a:solidFill>
              <a:latin typeface="ＭＳ Ｐゴシック"/>
            </a:endParaRPr>
          </a:p>
        </p:txBody>
      </p:sp>
      <p:sp>
        <p:nvSpPr>
          <p:cNvPr id="103" name="屈折矢印 102"/>
          <p:cNvSpPr/>
          <p:nvPr/>
        </p:nvSpPr>
        <p:spPr>
          <a:xfrm rot="5400000" flipV="1">
            <a:off x="7331075" y="5175250"/>
            <a:ext cx="1182688" cy="439738"/>
          </a:xfrm>
          <a:prstGeom prst="bentUpArrow">
            <a:avLst>
              <a:gd name="adj1" fmla="val 19952"/>
              <a:gd name="adj2" fmla="val 17427"/>
              <a:gd name="adj3" fmla="val 1826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4" name="角丸四角形 103"/>
          <p:cNvSpPr/>
          <p:nvPr/>
        </p:nvSpPr>
        <p:spPr>
          <a:xfrm>
            <a:off x="7329488" y="2033588"/>
            <a:ext cx="1398587" cy="2770187"/>
          </a:xfrm>
          <a:prstGeom prst="roundRect">
            <a:avLst>
              <a:gd name="adj" fmla="val 7184"/>
            </a:avLst>
          </a:prstGeom>
          <a:solidFill>
            <a:srgbClr val="FFFFCC"/>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pic>
        <p:nvPicPr>
          <p:cNvPr id="44052" name="Picture 5"/>
          <p:cNvPicPr>
            <a:picLocks noChangeAspect="1" noChangeArrowheads="1"/>
          </p:cNvPicPr>
          <p:nvPr/>
        </p:nvPicPr>
        <p:blipFill>
          <a:blip r:embed="rId20"/>
          <a:srcRect/>
          <a:stretch>
            <a:fillRect/>
          </a:stretch>
        </p:blipFill>
        <p:spPr bwMode="auto">
          <a:xfrm>
            <a:off x="7527925" y="2228850"/>
            <a:ext cx="1050925" cy="1730375"/>
          </a:xfrm>
          <a:prstGeom prst="rect">
            <a:avLst/>
          </a:prstGeom>
          <a:noFill/>
          <a:ln w="9525">
            <a:solidFill>
              <a:schemeClr val="tx1"/>
            </a:solidFill>
            <a:miter lim="800000"/>
            <a:headEnd/>
            <a:tailEnd/>
          </a:ln>
        </p:spPr>
      </p:pic>
      <p:sp>
        <p:nvSpPr>
          <p:cNvPr id="44053" name="テキスト ボックス 16"/>
          <p:cNvSpPr txBox="1">
            <a:spLocks noChangeArrowheads="1"/>
          </p:cNvSpPr>
          <p:nvPr/>
        </p:nvSpPr>
        <p:spPr bwMode="auto">
          <a:xfrm>
            <a:off x="7570788" y="2216150"/>
            <a:ext cx="958850" cy="307975"/>
          </a:xfrm>
          <a:prstGeom prst="rect">
            <a:avLst/>
          </a:prstGeom>
          <a:noFill/>
          <a:ln w="9525">
            <a:noFill/>
            <a:miter lim="800000"/>
            <a:headEnd/>
            <a:tailEnd/>
          </a:ln>
        </p:spPr>
        <p:txBody>
          <a:bodyPr>
            <a:spAutoFit/>
          </a:bodyPr>
          <a:lstStyle/>
          <a:p>
            <a:pPr algn="ctr"/>
            <a:r>
              <a:rPr lang="ja-JP" altLang="en-US" sz="1400" b="1">
                <a:solidFill>
                  <a:srgbClr val="FF0000"/>
                </a:solidFill>
                <a:latin typeface="Meiryo UI" pitchFamily="50" charset="-128"/>
                <a:ea typeface="Meiryo UI" pitchFamily="50" charset="-128"/>
                <a:cs typeface="Meiryo UI" pitchFamily="50" charset="-128"/>
              </a:rPr>
              <a:t>患者情報</a:t>
            </a:r>
          </a:p>
        </p:txBody>
      </p:sp>
      <p:sp>
        <p:nvSpPr>
          <p:cNvPr id="107" name="右矢印 106"/>
          <p:cNvSpPr/>
          <p:nvPr/>
        </p:nvSpPr>
        <p:spPr>
          <a:xfrm>
            <a:off x="4741863" y="2384425"/>
            <a:ext cx="476250" cy="29368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b="1">
              <a:solidFill>
                <a:prstClr val="white"/>
              </a:solidFill>
              <a:latin typeface="ＭＳ Ｐゴシック"/>
            </a:endParaRPr>
          </a:p>
        </p:txBody>
      </p:sp>
      <p:sp>
        <p:nvSpPr>
          <p:cNvPr id="85" name="下矢印 84"/>
          <p:cNvSpPr/>
          <p:nvPr/>
        </p:nvSpPr>
        <p:spPr>
          <a:xfrm>
            <a:off x="3978275" y="5287963"/>
            <a:ext cx="1106488" cy="219075"/>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44056" name="Picture 2" descr="C:\Program Files\Microsoft Office\MEDIA\CAGCAT10\j0195384.wmf"/>
          <p:cNvPicPr>
            <a:picLocks noChangeAspect="1" noChangeArrowheads="1"/>
          </p:cNvPicPr>
          <p:nvPr/>
        </p:nvPicPr>
        <p:blipFill>
          <a:blip r:embed="rId21"/>
          <a:srcRect/>
          <a:stretch>
            <a:fillRect/>
          </a:stretch>
        </p:blipFill>
        <p:spPr bwMode="auto">
          <a:xfrm>
            <a:off x="8191500" y="3603625"/>
            <a:ext cx="357188" cy="485775"/>
          </a:xfrm>
          <a:prstGeom prst="rect">
            <a:avLst/>
          </a:prstGeom>
          <a:noFill/>
          <a:ln w="9525">
            <a:noFill/>
            <a:miter lim="800000"/>
            <a:headEnd/>
            <a:tailEnd/>
          </a:ln>
        </p:spPr>
      </p:pic>
      <p:pic>
        <p:nvPicPr>
          <p:cNvPr id="44057" name="Object 407"/>
          <p:cNvPicPr>
            <a:picLocks noChangeAspect="1"/>
          </p:cNvPicPr>
          <p:nvPr/>
        </p:nvPicPr>
        <p:blipFill>
          <a:blip r:embed="rId22"/>
          <a:srcRect/>
          <a:stretch>
            <a:fillRect/>
          </a:stretch>
        </p:blipFill>
        <p:spPr bwMode="auto">
          <a:xfrm>
            <a:off x="6762750" y="5715000"/>
            <a:ext cx="382588" cy="444500"/>
          </a:xfrm>
          <a:prstGeom prst="rect">
            <a:avLst/>
          </a:prstGeom>
          <a:noFill/>
          <a:ln w="9525">
            <a:noFill/>
            <a:miter lim="800000"/>
            <a:headEnd/>
            <a:tailEnd/>
          </a:ln>
        </p:spPr>
      </p:pic>
      <p:pic>
        <p:nvPicPr>
          <p:cNvPr id="44058" name="Picture 10" descr="MC900433937[1]"/>
          <p:cNvPicPr>
            <a:picLocks noChangeAspect="1" noChangeArrowheads="1"/>
          </p:cNvPicPr>
          <p:nvPr/>
        </p:nvPicPr>
        <p:blipFill>
          <a:blip r:embed="rId23"/>
          <a:srcRect/>
          <a:stretch>
            <a:fillRect/>
          </a:stretch>
        </p:blipFill>
        <p:spPr bwMode="auto">
          <a:xfrm>
            <a:off x="6988175" y="5599113"/>
            <a:ext cx="449263" cy="596900"/>
          </a:xfrm>
          <a:prstGeom prst="rect">
            <a:avLst/>
          </a:prstGeom>
          <a:noFill/>
          <a:ln w="9525">
            <a:noFill/>
            <a:miter lim="800000"/>
            <a:headEnd/>
            <a:tailEnd/>
          </a:ln>
        </p:spPr>
      </p:pic>
      <p:pic>
        <p:nvPicPr>
          <p:cNvPr id="44059" name="Picture 6" descr="C:\Users\nakatake\AppData\Local\Microsoft\Windows\Temporary Internet Files\Content.IE5\3FLF2P61\MC900029984[1].wmf"/>
          <p:cNvPicPr>
            <a:picLocks noChangeAspect="1" noChangeArrowheads="1"/>
          </p:cNvPicPr>
          <p:nvPr/>
        </p:nvPicPr>
        <p:blipFill>
          <a:blip r:embed="rId24"/>
          <a:srcRect/>
          <a:stretch>
            <a:fillRect/>
          </a:stretch>
        </p:blipFill>
        <p:spPr bwMode="auto">
          <a:xfrm>
            <a:off x="5927725" y="5842000"/>
            <a:ext cx="528638" cy="376238"/>
          </a:xfrm>
          <a:prstGeom prst="rect">
            <a:avLst/>
          </a:prstGeom>
          <a:noFill/>
          <a:ln w="9525">
            <a:noFill/>
            <a:miter lim="800000"/>
            <a:headEnd/>
            <a:tailEnd/>
          </a:ln>
        </p:spPr>
      </p:pic>
      <p:pic>
        <p:nvPicPr>
          <p:cNvPr id="44060" name="Picture 23" descr="MC900433928[1]"/>
          <p:cNvPicPr>
            <a:picLocks noChangeAspect="1" noChangeArrowheads="1"/>
          </p:cNvPicPr>
          <p:nvPr/>
        </p:nvPicPr>
        <p:blipFill>
          <a:blip r:embed="rId25"/>
          <a:srcRect/>
          <a:stretch>
            <a:fillRect/>
          </a:stretch>
        </p:blipFill>
        <p:spPr bwMode="auto">
          <a:xfrm>
            <a:off x="6062663" y="5619750"/>
            <a:ext cx="369887" cy="493713"/>
          </a:xfrm>
          <a:prstGeom prst="rect">
            <a:avLst/>
          </a:prstGeom>
          <a:noFill/>
          <a:ln w="9525">
            <a:noFill/>
            <a:miter lim="800000"/>
            <a:headEnd/>
            <a:tailEnd/>
          </a:ln>
        </p:spPr>
      </p:pic>
      <p:sp>
        <p:nvSpPr>
          <p:cNvPr id="95" name="十字形 94"/>
          <p:cNvSpPr/>
          <p:nvPr/>
        </p:nvSpPr>
        <p:spPr>
          <a:xfrm>
            <a:off x="6481763" y="5732463"/>
            <a:ext cx="263525" cy="328612"/>
          </a:xfrm>
          <a:prstGeom prst="plus">
            <a:avLst>
              <a:gd name="adj" fmla="val 381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44062" name="図 97"/>
          <p:cNvPicPr>
            <a:picLocks noChangeAspect="1" noChangeArrowheads="1"/>
          </p:cNvPicPr>
          <p:nvPr/>
        </p:nvPicPr>
        <p:blipFill>
          <a:blip r:embed="rId26"/>
          <a:srcRect/>
          <a:stretch>
            <a:fillRect/>
          </a:stretch>
        </p:blipFill>
        <p:spPr bwMode="auto">
          <a:xfrm>
            <a:off x="6038850" y="3375025"/>
            <a:ext cx="550863" cy="458788"/>
          </a:xfrm>
          <a:prstGeom prst="rect">
            <a:avLst/>
          </a:prstGeom>
          <a:noFill/>
          <a:ln w="9525">
            <a:noFill/>
            <a:miter lim="800000"/>
            <a:headEnd/>
            <a:tailEnd/>
          </a:ln>
        </p:spPr>
      </p:pic>
      <p:pic>
        <p:nvPicPr>
          <p:cNvPr id="44063" name="図 105"/>
          <p:cNvPicPr>
            <a:picLocks noChangeAspect="1" noChangeArrowheads="1"/>
          </p:cNvPicPr>
          <p:nvPr/>
        </p:nvPicPr>
        <p:blipFill>
          <a:blip r:embed="rId26"/>
          <a:srcRect/>
          <a:stretch>
            <a:fillRect/>
          </a:stretch>
        </p:blipFill>
        <p:spPr bwMode="auto">
          <a:xfrm>
            <a:off x="606425" y="2605088"/>
            <a:ext cx="550863" cy="458787"/>
          </a:xfrm>
          <a:prstGeom prst="rect">
            <a:avLst/>
          </a:prstGeom>
          <a:noFill/>
          <a:ln w="9525">
            <a:noFill/>
            <a:miter lim="800000"/>
            <a:headEnd/>
            <a:tailEnd/>
          </a:ln>
        </p:spPr>
      </p:pic>
      <p:pic>
        <p:nvPicPr>
          <p:cNvPr id="44064" name="図 110"/>
          <p:cNvPicPr>
            <a:picLocks noChangeAspect="1" noChangeArrowheads="1"/>
          </p:cNvPicPr>
          <p:nvPr/>
        </p:nvPicPr>
        <p:blipFill>
          <a:blip r:embed="rId26"/>
          <a:srcRect/>
          <a:stretch>
            <a:fillRect/>
          </a:stretch>
        </p:blipFill>
        <p:spPr bwMode="auto">
          <a:xfrm>
            <a:off x="7559675" y="3630613"/>
            <a:ext cx="552450" cy="458787"/>
          </a:xfrm>
          <a:prstGeom prst="rect">
            <a:avLst/>
          </a:prstGeom>
          <a:noFill/>
          <a:ln w="9525">
            <a:noFill/>
            <a:miter lim="800000"/>
            <a:headEnd/>
            <a:tailEnd/>
          </a:ln>
        </p:spPr>
      </p:pic>
      <p:sp>
        <p:nvSpPr>
          <p:cNvPr id="96" name="正方形/長方形 95"/>
          <p:cNvSpPr/>
          <p:nvPr/>
        </p:nvSpPr>
        <p:spPr>
          <a:xfrm>
            <a:off x="779463" y="1854200"/>
            <a:ext cx="1046162" cy="28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a:t>
            </a:r>
          </a:p>
        </p:txBody>
      </p:sp>
      <p:sp>
        <p:nvSpPr>
          <p:cNvPr id="97" name="正方形/長方形 96"/>
          <p:cNvSpPr/>
          <p:nvPr/>
        </p:nvSpPr>
        <p:spPr>
          <a:xfrm>
            <a:off x="5467350" y="1849438"/>
            <a:ext cx="965200" cy="274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a:t>
            </a:r>
          </a:p>
        </p:txBody>
      </p:sp>
      <p:sp>
        <p:nvSpPr>
          <p:cNvPr id="99" name="正方形/長方形 98"/>
          <p:cNvSpPr/>
          <p:nvPr/>
        </p:nvSpPr>
        <p:spPr>
          <a:xfrm>
            <a:off x="2994025" y="1816100"/>
            <a:ext cx="1139825"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消防機関</a:t>
            </a:r>
          </a:p>
        </p:txBody>
      </p:sp>
      <p:sp>
        <p:nvSpPr>
          <p:cNvPr id="101" name="正方形/長方形 100"/>
          <p:cNvSpPr/>
          <p:nvPr/>
        </p:nvSpPr>
        <p:spPr>
          <a:xfrm>
            <a:off x="7527925" y="1855788"/>
            <a:ext cx="1017588"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a:t>
            </a:r>
          </a:p>
        </p:txBody>
      </p:sp>
      <p:sp>
        <p:nvSpPr>
          <p:cNvPr id="102" name="正方形/長方形 101"/>
          <p:cNvSpPr/>
          <p:nvPr/>
        </p:nvSpPr>
        <p:spPr>
          <a:xfrm>
            <a:off x="860425" y="5451475"/>
            <a:ext cx="1203325" cy="369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消防機関</a:t>
            </a:r>
          </a:p>
        </p:txBody>
      </p:sp>
      <p:pic>
        <p:nvPicPr>
          <p:cNvPr id="44070" name="Picture 3" descr="C:\Users\nakatake\AppData\Local\Microsoft\Windows\Temporary Internet Files\Content.IE5\0Y21BG6G\MC900428949[1].wmf"/>
          <p:cNvPicPr>
            <a:picLocks noChangeAspect="1" noChangeArrowheads="1"/>
          </p:cNvPicPr>
          <p:nvPr/>
        </p:nvPicPr>
        <p:blipFill>
          <a:blip r:embed="rId27"/>
          <a:srcRect/>
          <a:stretch>
            <a:fillRect/>
          </a:stretch>
        </p:blipFill>
        <p:spPr bwMode="auto">
          <a:xfrm>
            <a:off x="2200275" y="5608638"/>
            <a:ext cx="393700" cy="655637"/>
          </a:xfrm>
          <a:prstGeom prst="rect">
            <a:avLst/>
          </a:prstGeom>
          <a:noFill/>
          <a:ln w="9525">
            <a:noFill/>
            <a:miter lim="800000"/>
            <a:headEnd/>
            <a:tailEnd/>
          </a:ln>
        </p:spPr>
      </p:pic>
      <p:pic>
        <p:nvPicPr>
          <p:cNvPr id="44071" name="Picture 23" descr="MC900433928[1]"/>
          <p:cNvPicPr>
            <a:picLocks noChangeAspect="1" noChangeArrowheads="1"/>
          </p:cNvPicPr>
          <p:nvPr/>
        </p:nvPicPr>
        <p:blipFill>
          <a:blip r:embed="rId25"/>
          <a:srcRect/>
          <a:stretch>
            <a:fillRect/>
          </a:stretch>
        </p:blipFill>
        <p:spPr bwMode="auto">
          <a:xfrm>
            <a:off x="2466975" y="5845175"/>
            <a:ext cx="369888" cy="493713"/>
          </a:xfrm>
          <a:prstGeom prst="rect">
            <a:avLst/>
          </a:prstGeom>
          <a:noFill/>
          <a:ln w="9525">
            <a:noFill/>
            <a:miter lim="800000"/>
            <a:headEnd/>
            <a:tailEnd/>
          </a:ln>
        </p:spPr>
      </p:pic>
      <p:sp>
        <p:nvSpPr>
          <p:cNvPr id="113" name="正方形/長方形 112"/>
          <p:cNvSpPr/>
          <p:nvPr/>
        </p:nvSpPr>
        <p:spPr>
          <a:xfrm>
            <a:off x="6859588" y="5097463"/>
            <a:ext cx="1103312" cy="409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a:t>
            </a:r>
          </a:p>
        </p:txBody>
      </p:sp>
      <p:sp>
        <p:nvSpPr>
          <p:cNvPr id="112" name="Text Box 2"/>
          <p:cNvSpPr txBox="1">
            <a:spLocks noChangeArrowheads="1"/>
          </p:cNvSpPr>
          <p:nvPr/>
        </p:nvSpPr>
        <p:spPr bwMode="auto">
          <a:xfrm>
            <a:off x="41275" y="28575"/>
            <a:ext cx="8785225" cy="822325"/>
          </a:xfrm>
          <a:prstGeom prst="rect">
            <a:avLst/>
          </a:prstGeom>
          <a:gradFill rotWithShape="1">
            <a:gsLst>
              <a:gs pos="0">
                <a:schemeClr val="tx2">
                  <a:lumMod val="20000"/>
                  <a:lumOff val="80000"/>
                </a:schemeClr>
              </a:gs>
              <a:gs pos="50000">
                <a:schemeClr val="bg1"/>
              </a:gs>
              <a:gs pos="100000">
                <a:schemeClr val="tx2">
                  <a:lumMod val="20000"/>
                  <a:lumOff val="80000"/>
                </a:schemeClr>
              </a:gs>
            </a:gsLst>
            <a:lin ang="5400000" scaled="1"/>
          </a:gradFill>
          <a:ln>
            <a:noFill/>
          </a:ln>
          <a:effectLst/>
          <a:extLst/>
        </p:spPr>
        <p:txBody>
          <a:bodyPr>
            <a:spAutoFit/>
          </a:bodyPr>
          <a:lstStyle/>
          <a:p>
            <a:pPr algn="ctr">
              <a:defRPr/>
            </a:pPr>
            <a:r>
              <a:rPr lang="en-US" altLang="ja-JP" sz="2400" b="1" dirty="0">
                <a:latin typeface="Meiryo UI" pitchFamily="50" charset="-128"/>
                <a:ea typeface="Meiryo UI" pitchFamily="50" charset="-128"/>
                <a:cs typeface="Meiryo UI" pitchFamily="50" charset="-128"/>
              </a:rPr>
              <a:t>ORION</a:t>
            </a:r>
            <a:r>
              <a:rPr lang="ja-JP" altLang="en-US" sz="2400" b="1" dirty="0">
                <a:latin typeface="Meiryo UI" pitchFamily="50" charset="-128"/>
                <a:ea typeface="Meiryo UI" pitchFamily="50" charset="-128"/>
                <a:cs typeface="Meiryo UI" pitchFamily="50" charset="-128"/>
              </a:rPr>
              <a:t>（大阪府救急搬送支援・情報収集・集計分析</a:t>
            </a:r>
            <a:endParaRPr lang="en-US" altLang="ja-JP" sz="2400" b="1" dirty="0">
              <a:latin typeface="Meiryo UI" pitchFamily="50" charset="-128"/>
              <a:ea typeface="Meiryo UI" pitchFamily="50" charset="-128"/>
              <a:cs typeface="Meiryo UI" pitchFamily="50" charset="-128"/>
            </a:endParaRPr>
          </a:p>
          <a:p>
            <a:pPr algn="ctr">
              <a:defRPr/>
            </a:pPr>
            <a:r>
              <a:rPr lang="ja-JP" altLang="en-US" sz="2400" b="1" dirty="0">
                <a:latin typeface="Meiryo UI" pitchFamily="50" charset="-128"/>
                <a:ea typeface="Meiryo UI" pitchFamily="50" charset="-128"/>
                <a:cs typeface="Meiryo UI" pitchFamily="50" charset="-128"/>
              </a:rPr>
              <a:t>システム）全体イメージ</a:t>
            </a:r>
          </a:p>
        </p:txBody>
      </p:sp>
      <p:sp>
        <p:nvSpPr>
          <p:cNvPr id="44074" name="テキスト ボックス 120"/>
          <p:cNvSpPr txBox="1">
            <a:spLocks noChangeArrowheads="1"/>
          </p:cNvSpPr>
          <p:nvPr/>
        </p:nvSpPr>
        <p:spPr bwMode="auto">
          <a:xfrm>
            <a:off x="5235575" y="4149725"/>
            <a:ext cx="1624013" cy="338138"/>
          </a:xfrm>
          <a:prstGeom prst="rect">
            <a:avLst/>
          </a:prstGeom>
          <a:noFill/>
          <a:ln w="9525">
            <a:noFill/>
            <a:miter lim="800000"/>
            <a:headEnd/>
            <a:tailEnd/>
          </a:ln>
        </p:spPr>
        <p:txBody>
          <a:bodyPr>
            <a:spAutoFit/>
          </a:bodyPr>
          <a:lstStyle/>
          <a:p>
            <a:r>
              <a:rPr lang="ja-JP" altLang="en-US" sz="1600" b="1">
                <a:solidFill>
                  <a:srgbClr val="FF0000"/>
                </a:solidFill>
                <a:latin typeface="Meiryo UI" pitchFamily="50" charset="-128"/>
                <a:ea typeface="Meiryo UI" pitchFamily="50" charset="-128"/>
                <a:cs typeface="Meiryo UI" pitchFamily="50" charset="-128"/>
              </a:rPr>
              <a:t>病院前情報提供</a:t>
            </a:r>
          </a:p>
        </p:txBody>
      </p:sp>
      <p:sp>
        <p:nvSpPr>
          <p:cNvPr id="44075" name="テキスト ボックス 121"/>
          <p:cNvSpPr txBox="1">
            <a:spLocks noChangeArrowheads="1"/>
          </p:cNvSpPr>
          <p:nvPr/>
        </p:nvSpPr>
        <p:spPr bwMode="auto">
          <a:xfrm>
            <a:off x="7299325" y="4157663"/>
            <a:ext cx="1527175" cy="307975"/>
          </a:xfrm>
          <a:prstGeom prst="rect">
            <a:avLst/>
          </a:prstGeom>
          <a:noFill/>
          <a:ln w="9525">
            <a:noFill/>
            <a:miter lim="800000"/>
            <a:headEnd/>
            <a:tailEnd/>
          </a:ln>
        </p:spPr>
        <p:txBody>
          <a:bodyPr>
            <a:spAutoFit/>
          </a:bodyPr>
          <a:lstStyle/>
          <a:p>
            <a:r>
              <a:rPr lang="ja-JP" altLang="en-US" sz="1400" b="1">
                <a:solidFill>
                  <a:srgbClr val="FF0000"/>
                </a:solidFill>
                <a:latin typeface="Meiryo UI" pitchFamily="50" charset="-128"/>
                <a:ea typeface="Meiryo UI" pitchFamily="50" charset="-128"/>
                <a:cs typeface="Meiryo UI" pitchFamily="50" charset="-128"/>
              </a:rPr>
              <a:t>病院後情報入力</a:t>
            </a:r>
          </a:p>
        </p:txBody>
      </p:sp>
      <p:sp>
        <p:nvSpPr>
          <p:cNvPr id="44076" name="テキスト ボックス 122"/>
          <p:cNvSpPr txBox="1">
            <a:spLocks noChangeArrowheads="1"/>
          </p:cNvSpPr>
          <p:nvPr/>
        </p:nvSpPr>
        <p:spPr bwMode="auto">
          <a:xfrm>
            <a:off x="7437438" y="6076950"/>
            <a:ext cx="1401762" cy="400050"/>
          </a:xfrm>
          <a:prstGeom prst="rect">
            <a:avLst/>
          </a:prstGeom>
          <a:noFill/>
          <a:ln w="9525">
            <a:noFill/>
            <a:miter lim="800000"/>
            <a:headEnd/>
            <a:tailEnd/>
          </a:ln>
        </p:spPr>
        <p:txBody>
          <a:bodyPr>
            <a:spAutoFit/>
          </a:bodyPr>
          <a:lstStyle/>
          <a:p>
            <a:pPr algn="ctr"/>
            <a:r>
              <a:rPr lang="ja-JP" altLang="en-US" sz="2000" b="1">
                <a:solidFill>
                  <a:srgbClr val="FF0000"/>
                </a:solidFill>
                <a:latin typeface="Meiryo UI" pitchFamily="50" charset="-128"/>
                <a:ea typeface="Meiryo UI" pitchFamily="50" charset="-128"/>
                <a:cs typeface="Meiryo UI" pitchFamily="50" charset="-128"/>
              </a:rPr>
              <a:t>データ活用</a:t>
            </a:r>
            <a:endParaRPr lang="en-US" altLang="ja-JP" sz="2000" b="1">
              <a:solidFill>
                <a:srgbClr val="FF0000"/>
              </a:solidFill>
              <a:latin typeface="Meiryo UI" pitchFamily="50" charset="-128"/>
              <a:ea typeface="Meiryo UI" pitchFamily="50" charset="-128"/>
              <a:cs typeface="Meiryo UI" pitchFamily="50" charset="-128"/>
            </a:endParaRPr>
          </a:p>
        </p:txBody>
      </p:sp>
      <p:sp>
        <p:nvSpPr>
          <p:cNvPr id="109" name="角丸四角形 108"/>
          <p:cNvSpPr/>
          <p:nvPr/>
        </p:nvSpPr>
        <p:spPr>
          <a:xfrm>
            <a:off x="2254250" y="4565650"/>
            <a:ext cx="2559050" cy="476250"/>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を用いた病院検索</a:t>
            </a:r>
          </a:p>
        </p:txBody>
      </p:sp>
      <p:sp>
        <p:nvSpPr>
          <p:cNvPr id="114" name="角丸四角形 113"/>
          <p:cNvSpPr/>
          <p:nvPr/>
        </p:nvSpPr>
        <p:spPr>
          <a:xfrm>
            <a:off x="779463" y="6338888"/>
            <a:ext cx="3460750" cy="474662"/>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救急医療に関する情報の集約化</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114"/>
          <p:cNvSpPr/>
          <p:nvPr/>
        </p:nvSpPr>
        <p:spPr>
          <a:xfrm>
            <a:off x="4298950" y="6343650"/>
            <a:ext cx="3171825" cy="454025"/>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集約された情報の集計・分析</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pPr>
              <a:defRPr/>
            </a:pPr>
            <a:fld id="{43553CD6-FE7F-4ECB-A39C-300D0A3BFCC9}" type="slidenum">
              <a:rPr lang="ja-JP" altLang="en-US" sz="1800" smtClean="0"/>
              <a:pPr>
                <a:defRPr/>
              </a:pPr>
              <a:t>14</a:t>
            </a:fld>
            <a:endParaRPr lang="ja-JP" altLang="en-US" sz="1800"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a:xfrm>
            <a:off x="468313" y="188913"/>
            <a:ext cx="8229600" cy="792162"/>
          </a:xfrm>
          <a:ln>
            <a:solidFill>
              <a:schemeClr val="tx1"/>
            </a:solidFill>
          </a:ln>
        </p:spPr>
        <p:txBody>
          <a:bodyPr/>
          <a:lstStyle/>
          <a:p>
            <a:pPr eaLnBrk="1" hangingPunct="1"/>
            <a:r>
              <a:rPr lang="en-US" altLang="ja-JP" sz="2800" smtClean="0">
                <a:latin typeface="Meiryo UI" pitchFamily="50" charset="-128"/>
                <a:ea typeface="Meiryo UI" pitchFamily="50" charset="-128"/>
                <a:cs typeface="Meiryo UI" pitchFamily="50" charset="-128"/>
              </a:rPr>
              <a:t>ORION</a:t>
            </a:r>
            <a:r>
              <a:rPr lang="ja-JP" altLang="en-US" sz="2800" smtClean="0">
                <a:latin typeface="Meiryo UI" pitchFamily="50" charset="-128"/>
                <a:ea typeface="Meiryo UI" pitchFamily="50" charset="-128"/>
                <a:cs typeface="Meiryo UI" pitchFamily="50" charset="-128"/>
              </a:rPr>
              <a:t>データ</a:t>
            </a:r>
          </a:p>
        </p:txBody>
      </p:sp>
      <p:sp>
        <p:nvSpPr>
          <p:cNvPr id="46082" name="コンテンツ プレースホルダー 2"/>
          <p:cNvSpPr>
            <a:spLocks noGrp="1"/>
          </p:cNvSpPr>
          <p:nvPr>
            <p:ph idx="1"/>
          </p:nvPr>
        </p:nvSpPr>
        <p:spPr>
          <a:xfrm>
            <a:off x="468313" y="1196975"/>
            <a:ext cx="7991475" cy="5472113"/>
          </a:xfrm>
        </p:spPr>
        <p:txBody>
          <a:bodyPr/>
          <a:lstStyle/>
          <a:p>
            <a:pPr eaLnBrk="1" hangingPunct="1">
              <a:lnSpc>
                <a:spcPct val="90000"/>
              </a:lnSpc>
            </a:pPr>
            <a:r>
              <a:rPr lang="ja-JP" altLang="en-US" sz="2400" dirty="0" smtClean="0">
                <a:latin typeface="Meiryo UI" pitchFamily="50" charset="-128"/>
                <a:ea typeface="Meiryo UI" pitchFamily="50" charset="-128"/>
                <a:cs typeface="Meiryo UI" pitchFamily="50" charset="-128"/>
              </a:rPr>
              <a:t>情報収集システムで一元化された情報を集計分析システムで集計したもの。</a:t>
            </a:r>
            <a:endParaRPr lang="en-US" altLang="ja-JP" sz="2400" dirty="0" smtClean="0">
              <a:latin typeface="Meiryo UI" pitchFamily="50" charset="-128"/>
              <a:ea typeface="Meiryo UI" pitchFamily="50" charset="-128"/>
              <a:cs typeface="Meiryo UI" pitchFamily="50" charset="-128"/>
            </a:endParaRPr>
          </a:p>
          <a:p>
            <a:pPr eaLnBrk="1" hangingPunct="1">
              <a:lnSpc>
                <a:spcPct val="90000"/>
              </a:lnSpc>
              <a:buFont typeface="Arial" charset="0"/>
              <a:buNone/>
            </a:pPr>
            <a:endParaRPr lang="en-US" altLang="ja-JP" sz="2400" dirty="0" smtClean="0">
              <a:latin typeface="Meiryo UI" pitchFamily="50" charset="-128"/>
              <a:ea typeface="Meiryo UI" pitchFamily="50" charset="-128"/>
              <a:cs typeface="Meiryo UI" pitchFamily="50" charset="-128"/>
            </a:endParaRPr>
          </a:p>
          <a:p>
            <a:pPr eaLnBrk="1" hangingPunct="1">
              <a:lnSpc>
                <a:spcPct val="90000"/>
              </a:lnSpc>
            </a:pPr>
            <a:r>
              <a:rPr lang="ja-JP" altLang="en-US" sz="2400" dirty="0" smtClean="0">
                <a:latin typeface="Meiryo UI" pitchFamily="50" charset="-128"/>
                <a:ea typeface="Meiryo UI" pitchFamily="50" charset="-128"/>
                <a:cs typeface="Meiryo UI" pitchFamily="50" charset="-128"/>
              </a:rPr>
              <a:t>消防への入電から搬送までの病院前情報は消防機関が入力。搬送後の情報は二次及び三次救急告示医療機関が入力。</a:t>
            </a:r>
            <a:r>
              <a:rPr lang="ja-JP" altLang="en-US" sz="2400" dirty="0" smtClean="0">
                <a:solidFill>
                  <a:srgbClr val="FF0000"/>
                </a:solidFill>
                <a:latin typeface="Meiryo UI" pitchFamily="50" charset="-128"/>
                <a:ea typeface="Meiryo UI" pitchFamily="50" charset="-128"/>
                <a:cs typeface="Meiryo UI" pitchFamily="50" charset="-128"/>
              </a:rPr>
              <a:t>病院前情報と病院後情報で整合性が取れていないものもあり、</a:t>
            </a:r>
            <a:r>
              <a:rPr lang="ja-JP" altLang="en-US" sz="2400" u="sng" dirty="0" smtClean="0">
                <a:solidFill>
                  <a:srgbClr val="FF0000"/>
                </a:solidFill>
                <a:latin typeface="Meiryo UI" pitchFamily="50" charset="-128"/>
                <a:ea typeface="Meiryo UI" pitchFamily="50" charset="-128"/>
                <a:cs typeface="Meiryo UI" pitchFamily="50" charset="-128"/>
              </a:rPr>
              <a:t>分析結果は傾向を見るものとして活用。</a:t>
            </a:r>
            <a:endParaRPr lang="en-US" altLang="ja-JP" sz="2400" u="sng" dirty="0" smtClean="0">
              <a:solidFill>
                <a:srgbClr val="FF0000"/>
              </a:solidFill>
              <a:latin typeface="Meiryo UI" pitchFamily="50" charset="-128"/>
              <a:ea typeface="Meiryo UI" pitchFamily="50" charset="-128"/>
              <a:cs typeface="Meiryo UI" pitchFamily="50" charset="-128"/>
            </a:endParaRPr>
          </a:p>
          <a:p>
            <a:pPr eaLnBrk="1" hangingPunct="1">
              <a:lnSpc>
                <a:spcPct val="90000"/>
              </a:lnSpc>
              <a:buFont typeface="Arial" charset="0"/>
              <a:buNone/>
            </a:pPr>
            <a:endParaRPr lang="ja-JP" altLang="en-US" sz="2400" dirty="0" smtClean="0">
              <a:latin typeface="Meiryo UI" pitchFamily="50" charset="-128"/>
              <a:ea typeface="Meiryo UI" pitchFamily="50" charset="-128"/>
              <a:cs typeface="Meiryo UI" pitchFamily="50" charset="-128"/>
            </a:endParaRPr>
          </a:p>
          <a:p>
            <a:pPr eaLnBrk="1" hangingPunct="1">
              <a:lnSpc>
                <a:spcPct val="90000"/>
              </a:lnSpc>
            </a:pPr>
            <a:r>
              <a:rPr lang="ja-JP" altLang="en-US" sz="2400" dirty="0" smtClean="0">
                <a:latin typeface="Meiryo UI" pitchFamily="50" charset="-128"/>
                <a:ea typeface="Meiryo UI" pitchFamily="50" charset="-128"/>
                <a:cs typeface="Meiryo UI" pitchFamily="50" charset="-128"/>
              </a:rPr>
              <a:t>今回のデータは北河内圏域の４消防機関が搬送したものを活用している。</a:t>
            </a:r>
            <a:endParaRPr lang="en-US" altLang="ja-JP" sz="2400" dirty="0" smtClean="0">
              <a:latin typeface="Meiryo UI" pitchFamily="50" charset="-128"/>
              <a:ea typeface="Meiryo UI" pitchFamily="50" charset="-128"/>
              <a:cs typeface="Meiryo UI" pitchFamily="50" charset="-128"/>
            </a:endParaRPr>
          </a:p>
          <a:p>
            <a:pPr eaLnBrk="1" hangingPunct="1">
              <a:lnSpc>
                <a:spcPct val="90000"/>
              </a:lnSpc>
            </a:pPr>
            <a:endParaRPr lang="en-US" altLang="ja-JP" sz="2400" dirty="0" smtClean="0">
              <a:latin typeface="Meiryo UI" pitchFamily="50" charset="-128"/>
              <a:ea typeface="Meiryo UI" pitchFamily="50" charset="-128"/>
              <a:cs typeface="Meiryo UI" pitchFamily="50" charset="-128"/>
            </a:endParaRPr>
          </a:p>
          <a:p>
            <a:pPr eaLnBrk="1" hangingPunct="1">
              <a:lnSpc>
                <a:spcPct val="90000"/>
              </a:lnSpc>
            </a:pPr>
            <a:r>
              <a:rPr lang="ja-JP" altLang="en-US" sz="2400" dirty="0" smtClean="0">
                <a:latin typeface="Meiryo UI" pitchFamily="50" charset="-128"/>
                <a:ea typeface="Meiryo UI" pitchFamily="50" charset="-128"/>
                <a:cs typeface="Meiryo UI" pitchFamily="50" charset="-128"/>
              </a:rPr>
              <a:t>リンク率（病院前情報と病院後情報が紐付いている割合）</a:t>
            </a:r>
            <a:endParaRPr lang="en-US" altLang="ja-JP" sz="2400" dirty="0" smtClean="0">
              <a:latin typeface="Meiryo UI" pitchFamily="50" charset="-128"/>
              <a:ea typeface="Meiryo UI" pitchFamily="50" charset="-128"/>
              <a:cs typeface="Meiryo UI" pitchFamily="50" charset="-128"/>
            </a:endParaRPr>
          </a:p>
          <a:p>
            <a:pPr eaLnBrk="1" hangingPunct="1">
              <a:lnSpc>
                <a:spcPct val="90000"/>
              </a:lnSpc>
              <a:buFont typeface="Arial" charset="0"/>
              <a:buNone/>
            </a:pPr>
            <a:r>
              <a:rPr lang="ja-JP" altLang="en-US" sz="2400" dirty="0" smtClean="0">
                <a:latin typeface="Meiryo UI" pitchFamily="50" charset="-128"/>
                <a:ea typeface="Meiryo UI" pitchFamily="50" charset="-128"/>
                <a:cs typeface="Meiryo UI" pitchFamily="50" charset="-128"/>
              </a:rPr>
              <a:t>　　　　平成</a:t>
            </a:r>
            <a:r>
              <a:rPr lang="en-US" altLang="ja-JP" sz="2400" dirty="0" smtClean="0">
                <a:latin typeface="Meiryo UI" pitchFamily="50" charset="-128"/>
                <a:ea typeface="Meiryo UI" pitchFamily="50" charset="-128"/>
                <a:cs typeface="Meiryo UI" pitchFamily="50" charset="-128"/>
              </a:rPr>
              <a:t>28</a:t>
            </a:r>
            <a:r>
              <a:rPr lang="ja-JP" altLang="en-US" sz="2400" dirty="0" smtClean="0">
                <a:latin typeface="Meiryo UI" pitchFamily="50" charset="-128"/>
                <a:ea typeface="Meiryo UI" pitchFamily="50" charset="-128"/>
                <a:cs typeface="Meiryo UI" pitchFamily="50" charset="-128"/>
              </a:rPr>
              <a:t>年　　</a:t>
            </a:r>
            <a:r>
              <a:rPr lang="en-US" altLang="ja-JP" sz="2400" dirty="0" smtClean="0">
                <a:latin typeface="Meiryo UI" pitchFamily="50" charset="-128"/>
                <a:ea typeface="Meiryo UI" pitchFamily="50" charset="-128"/>
                <a:cs typeface="Meiryo UI" pitchFamily="50" charset="-128"/>
              </a:rPr>
              <a:t>96</a:t>
            </a:r>
            <a:r>
              <a:rPr lang="ja-JP" altLang="en-US" sz="2400" dirty="0" smtClean="0">
                <a:latin typeface="Meiryo UI" pitchFamily="50" charset="-128"/>
                <a:ea typeface="Meiryo UI" pitchFamily="50" charset="-128"/>
                <a:cs typeface="Meiryo UI" pitchFamily="50" charset="-128"/>
              </a:rPr>
              <a:t>％　</a:t>
            </a:r>
            <a:endParaRPr lang="en-US" altLang="ja-JP" sz="2400" dirty="0" smtClean="0">
              <a:latin typeface="Meiryo UI" pitchFamily="50" charset="-128"/>
              <a:ea typeface="Meiryo UI" pitchFamily="50" charset="-128"/>
              <a:cs typeface="Meiryo UI" pitchFamily="50" charset="-128"/>
            </a:endParaRPr>
          </a:p>
          <a:p>
            <a:pPr eaLnBrk="1" hangingPunct="1">
              <a:lnSpc>
                <a:spcPct val="90000"/>
              </a:lnSpc>
              <a:buFont typeface="Arial" charset="0"/>
              <a:buNone/>
            </a:pPr>
            <a:r>
              <a:rPr lang="ja-JP" altLang="en-US" sz="2400" dirty="0" smtClean="0">
                <a:latin typeface="Meiryo UI" pitchFamily="50" charset="-128"/>
                <a:ea typeface="Meiryo UI" pitchFamily="50" charset="-128"/>
                <a:cs typeface="Meiryo UI" pitchFamily="50" charset="-128"/>
              </a:rPr>
              <a:t>　　　　平成</a:t>
            </a:r>
            <a:r>
              <a:rPr lang="en-US" altLang="ja-JP" sz="2400" dirty="0" smtClean="0">
                <a:latin typeface="Meiryo UI" pitchFamily="50" charset="-128"/>
                <a:ea typeface="Meiryo UI" pitchFamily="50" charset="-128"/>
                <a:cs typeface="Meiryo UI" pitchFamily="50" charset="-128"/>
              </a:rPr>
              <a:t>29</a:t>
            </a:r>
            <a:r>
              <a:rPr lang="ja-JP" altLang="en-US" sz="2400" dirty="0" smtClean="0">
                <a:latin typeface="Meiryo UI" pitchFamily="50" charset="-128"/>
                <a:ea typeface="Meiryo UI" pitchFamily="50" charset="-128"/>
                <a:cs typeface="Meiryo UI" pitchFamily="50" charset="-128"/>
              </a:rPr>
              <a:t>年　　</a:t>
            </a:r>
            <a:r>
              <a:rPr lang="en-US" altLang="ja-JP" sz="2400" dirty="0" smtClean="0">
                <a:latin typeface="Meiryo UI" pitchFamily="50" charset="-128"/>
                <a:ea typeface="Meiryo UI" pitchFamily="50" charset="-128"/>
                <a:cs typeface="Meiryo UI" pitchFamily="50" charset="-128"/>
              </a:rPr>
              <a:t>97</a:t>
            </a:r>
            <a:r>
              <a:rPr lang="ja-JP" altLang="en-US" sz="2400" dirty="0" smtClean="0">
                <a:latin typeface="Meiryo UI" pitchFamily="50" charset="-128"/>
                <a:ea typeface="Meiryo UI" pitchFamily="50" charset="-128"/>
                <a:cs typeface="Meiryo UI" pitchFamily="50" charset="-128"/>
              </a:rPr>
              <a:t>％</a:t>
            </a:r>
          </a:p>
        </p:txBody>
      </p:sp>
      <p:sp>
        <p:nvSpPr>
          <p:cNvPr id="2" name="スライド番号プレースホルダー 1"/>
          <p:cNvSpPr>
            <a:spLocks noGrp="1"/>
          </p:cNvSpPr>
          <p:nvPr>
            <p:ph type="sldNum" sz="quarter" idx="12"/>
          </p:nvPr>
        </p:nvSpPr>
        <p:spPr/>
        <p:txBody>
          <a:bodyPr/>
          <a:lstStyle/>
          <a:p>
            <a:pPr>
              <a:defRPr/>
            </a:pPr>
            <a:fld id="{08272C7C-6073-4FC7-9137-90CBBA233662}" type="slidenum">
              <a:rPr lang="ja-JP" altLang="en-US" sz="1800" smtClean="0"/>
              <a:pPr>
                <a:defRPr/>
              </a:pPr>
              <a:t>15</a:t>
            </a:fld>
            <a:endParaRPr lang="ja-JP" alt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4"/>
          <p:cNvPicPr>
            <a:picLocks noChangeAspect="1" noChangeArrowheads="1"/>
          </p:cNvPicPr>
          <p:nvPr/>
        </p:nvPicPr>
        <p:blipFill>
          <a:blip r:embed="rId3"/>
          <a:srcRect/>
          <a:stretch>
            <a:fillRect/>
          </a:stretch>
        </p:blipFill>
        <p:spPr bwMode="auto">
          <a:xfrm>
            <a:off x="101600" y="2093913"/>
            <a:ext cx="8969375" cy="3160712"/>
          </a:xfrm>
          <a:prstGeom prst="rect">
            <a:avLst/>
          </a:prstGeom>
          <a:noFill/>
          <a:ln w="9525">
            <a:noFill/>
            <a:miter lim="800000"/>
            <a:headEnd/>
            <a:tailEnd/>
          </a:ln>
        </p:spPr>
      </p:pic>
      <p:graphicFrame>
        <p:nvGraphicFramePr>
          <p:cNvPr id="37935" name="Group 47"/>
          <p:cNvGraphicFramePr>
            <a:graphicFrameLocks noGrp="1"/>
          </p:cNvGraphicFramePr>
          <p:nvPr>
            <p:ph sz="half" idx="2"/>
          </p:nvPr>
        </p:nvGraphicFramePr>
        <p:xfrm>
          <a:off x="165100" y="5445125"/>
          <a:ext cx="8843962" cy="991269"/>
        </p:xfrm>
        <a:graphic>
          <a:graphicData uri="http://schemas.openxmlformats.org/drawingml/2006/table">
            <a:tbl>
              <a:tblPr/>
              <a:tblGrid>
                <a:gridCol w="1104900">
                  <a:extLst>
                    <a:ext uri="{9D8B030D-6E8A-4147-A177-3AD203B41FA5}"/>
                  </a:extLst>
                </a:gridCol>
                <a:gridCol w="1106487">
                  <a:extLst>
                    <a:ext uri="{9D8B030D-6E8A-4147-A177-3AD203B41FA5}"/>
                  </a:extLst>
                </a:gridCol>
                <a:gridCol w="1104900">
                  <a:extLst>
                    <a:ext uri="{9D8B030D-6E8A-4147-A177-3AD203B41FA5}"/>
                  </a:extLst>
                </a:gridCol>
                <a:gridCol w="1104900">
                  <a:extLst>
                    <a:ext uri="{9D8B030D-6E8A-4147-A177-3AD203B41FA5}"/>
                  </a:extLst>
                </a:gridCol>
                <a:gridCol w="1106488">
                  <a:extLst>
                    <a:ext uri="{9D8B030D-6E8A-4147-A177-3AD203B41FA5}"/>
                  </a:extLst>
                </a:gridCol>
                <a:gridCol w="1104900">
                  <a:extLst>
                    <a:ext uri="{9D8B030D-6E8A-4147-A177-3AD203B41FA5}"/>
                  </a:extLst>
                </a:gridCol>
                <a:gridCol w="1106487">
                  <a:extLst>
                    <a:ext uri="{9D8B030D-6E8A-4147-A177-3AD203B41FA5}"/>
                  </a:extLst>
                </a:gridCol>
                <a:gridCol w="1104900">
                  <a:extLst>
                    <a:ext uri="{9D8B030D-6E8A-4147-A177-3AD203B41FA5}"/>
                  </a:extLst>
                </a:gridCol>
              </a:tblGrid>
              <a:tr h="3304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endParaRPr kumimoji="0" lang="zh-TW"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17</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endParaRPr kumimoji="0" lang="zh-TW"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18</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64</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65</a:t>
                      </a:r>
                      <a:r>
                        <a:rPr kumimoji="0" lang="ja-JP" altLang="en-US"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0" lang="en-US" altLang="ja-JP"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a:t>
                      </a:r>
                      <a:r>
                        <a:rPr kumimoji="0" lang="ja-JP" altLang="en-US"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75</a:t>
                      </a:r>
                      <a:r>
                        <a:rPr kumimoji="0" lang="ja-JP" altLang="en-US" sz="1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歳以上</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304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平成</a:t>
                      </a: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28</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年</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412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2,682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2,287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16,727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9,147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18,752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50,007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304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平成</a:t>
                      </a: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29</a:t>
                      </a:r>
                      <a:r>
                        <a:rPr kumimoji="0" lang="ja-JP" altLang="en-US"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年</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434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2,687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2,330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17,569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9,694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21,951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54,665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 name="スライド番号プレースホルダー 1"/>
          <p:cNvSpPr>
            <a:spLocks noGrp="1"/>
          </p:cNvSpPr>
          <p:nvPr>
            <p:ph type="sldNum" sz="quarter" idx="12"/>
          </p:nvPr>
        </p:nvSpPr>
        <p:spPr>
          <a:xfrm>
            <a:off x="6884988" y="6462713"/>
            <a:ext cx="2133600" cy="365125"/>
          </a:xfrm>
        </p:spPr>
        <p:txBody>
          <a:bodyPr/>
          <a:lstStyle/>
          <a:p>
            <a:pPr>
              <a:defRPr/>
            </a:pPr>
            <a:fld id="{B98E3BD7-565D-422B-80F8-53F6C9DD6084}" type="slidenum">
              <a:rPr lang="ja-JP" altLang="en-US" sz="1800" smtClean="0"/>
              <a:pPr>
                <a:defRPr/>
              </a:pPr>
              <a:t>16</a:t>
            </a:fld>
            <a:endParaRPr lang="ja-JP" altLang="en-US" sz="1800" dirty="0"/>
          </a:p>
        </p:txBody>
      </p:sp>
      <p:sp>
        <p:nvSpPr>
          <p:cNvPr id="9" name="正方形/長方形 8"/>
          <p:cNvSpPr/>
          <p:nvPr/>
        </p:nvSpPr>
        <p:spPr>
          <a:xfrm>
            <a:off x="565150" y="1301750"/>
            <a:ext cx="804386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u="sng" dirty="0">
                <a:solidFill>
                  <a:schemeClr val="tx1"/>
                </a:solidFill>
                <a:latin typeface="Meiryo UI" panose="020B0604030504040204" pitchFamily="50" charset="-128"/>
                <a:ea typeface="Meiryo UI" panose="020B0604030504040204" pitchFamily="50" charset="-128"/>
              </a:rPr>
              <a:t>搬送件数の約</a:t>
            </a:r>
            <a:r>
              <a:rPr lang="en-US" altLang="ja-JP" sz="2000" u="sng" dirty="0">
                <a:solidFill>
                  <a:schemeClr val="tx1"/>
                </a:solidFill>
                <a:latin typeface="Meiryo UI" panose="020B0604030504040204" pitchFamily="50" charset="-128"/>
                <a:ea typeface="Meiryo UI" panose="020B0604030504040204" pitchFamily="50" charset="-128"/>
              </a:rPr>
              <a:t>4</a:t>
            </a:r>
            <a:r>
              <a:rPr lang="ja-JP" altLang="en-US" sz="2000" u="sng" dirty="0">
                <a:solidFill>
                  <a:schemeClr val="tx1"/>
                </a:solidFill>
                <a:latin typeface="Meiryo UI" panose="020B0604030504040204" pitchFamily="50" charset="-128"/>
                <a:ea typeface="Meiryo UI" panose="020B0604030504040204" pitchFamily="50" charset="-128"/>
              </a:rPr>
              <a:t>割が</a:t>
            </a:r>
            <a:r>
              <a:rPr lang="en-US" altLang="ja-JP" sz="2000" u="sng" dirty="0">
                <a:solidFill>
                  <a:schemeClr val="tx1"/>
                </a:solidFill>
                <a:latin typeface="Meiryo UI" panose="020B0604030504040204" pitchFamily="50" charset="-128"/>
                <a:ea typeface="Meiryo UI" panose="020B0604030504040204" pitchFamily="50" charset="-128"/>
              </a:rPr>
              <a:t>75</a:t>
            </a:r>
            <a:r>
              <a:rPr lang="ja-JP" altLang="en-US" sz="2000" u="sng" dirty="0">
                <a:solidFill>
                  <a:schemeClr val="tx1"/>
                </a:solidFill>
                <a:latin typeface="Meiryo UI" panose="020B0604030504040204" pitchFamily="50" charset="-128"/>
                <a:ea typeface="Meiryo UI" panose="020B0604030504040204" pitchFamily="50" charset="-128"/>
              </a:rPr>
              <a:t>歳以上の高齢者。</a:t>
            </a:r>
          </a:p>
        </p:txBody>
      </p:sp>
      <p:sp>
        <p:nvSpPr>
          <p:cNvPr id="48170" name="タイトル 1"/>
          <p:cNvSpPr txBox="1">
            <a:spLocks/>
          </p:cNvSpPr>
          <p:nvPr/>
        </p:nvSpPr>
        <p:spPr bwMode="auto">
          <a:xfrm>
            <a:off x="323850" y="188913"/>
            <a:ext cx="8591550" cy="963612"/>
          </a:xfrm>
          <a:prstGeom prst="rect">
            <a:avLst/>
          </a:prstGeom>
          <a:noFill/>
          <a:ln w="9525">
            <a:solidFill>
              <a:schemeClr val="tx1"/>
            </a:solidFill>
            <a:miter lim="800000"/>
            <a:headEnd/>
            <a:tailEnd/>
          </a:ln>
        </p:spPr>
        <p:txBody>
          <a:bodyPr anchor="ctr"/>
          <a:lstStyle/>
          <a:p>
            <a:pPr algn="ctr"/>
            <a:r>
              <a:rPr lang="ja-JP" altLang="en-US" sz="2800" dirty="0">
                <a:latin typeface="Meiryo UI" pitchFamily="50" charset="-128"/>
                <a:ea typeface="Meiryo UI" pitchFamily="50" charset="-128"/>
                <a:cs typeface="Meiryo UI" pitchFamily="50" charset="-128"/>
              </a:rPr>
              <a:t>年齢区分</a:t>
            </a:r>
            <a:r>
              <a:rPr lang="ja-JP" altLang="en-US" sz="2800" dirty="0" smtClean="0">
                <a:latin typeface="Meiryo UI" pitchFamily="50" charset="-128"/>
                <a:ea typeface="Meiryo UI" pitchFamily="50" charset="-128"/>
                <a:cs typeface="Meiryo UI" pitchFamily="50" charset="-128"/>
              </a:rPr>
              <a:t>別・搬送件数、割合</a:t>
            </a:r>
            <a:endParaRPr lang="en-US" altLang="ja-JP" sz="2800" dirty="0">
              <a:latin typeface="Meiryo UI" pitchFamily="50" charset="-128"/>
              <a:ea typeface="Meiryo UI" pitchFamily="50" charset="-128"/>
              <a:cs typeface="Meiryo UI" pitchFamily="50" charset="-128"/>
            </a:endParaRPr>
          </a:p>
          <a:p>
            <a:pPr algn="ctr"/>
            <a:r>
              <a:rPr lang="ja-JP" altLang="en-US" sz="2800" dirty="0">
                <a:latin typeface="Meiryo UI" pitchFamily="50" charset="-128"/>
                <a:ea typeface="Meiryo UI" pitchFamily="50" charset="-128"/>
                <a:cs typeface="Meiryo UI" pitchFamily="50" charset="-128"/>
              </a:rPr>
              <a:t>（平成</a:t>
            </a:r>
            <a:r>
              <a:rPr lang="en-US" altLang="ja-JP" sz="2800" dirty="0">
                <a:latin typeface="Meiryo UI" pitchFamily="50" charset="-128"/>
                <a:ea typeface="Meiryo UI" pitchFamily="50" charset="-128"/>
                <a:cs typeface="Meiryo UI" pitchFamily="50" charset="-128"/>
              </a:rPr>
              <a:t>28</a:t>
            </a:r>
            <a:r>
              <a:rPr lang="ja-JP" altLang="en-US" sz="2800" dirty="0">
                <a:latin typeface="Meiryo UI" pitchFamily="50" charset="-128"/>
                <a:ea typeface="Meiryo UI" pitchFamily="50" charset="-128"/>
                <a:cs typeface="Meiryo UI" pitchFamily="50" charset="-128"/>
              </a:rPr>
              <a:t>年、</a:t>
            </a:r>
            <a:r>
              <a:rPr lang="en-US" altLang="ja-JP" sz="2800" dirty="0">
                <a:latin typeface="Meiryo UI" pitchFamily="50" charset="-128"/>
                <a:ea typeface="Meiryo UI" pitchFamily="50" charset="-128"/>
                <a:cs typeface="Meiryo UI" pitchFamily="50" charset="-128"/>
              </a:rPr>
              <a:t>29</a:t>
            </a:r>
            <a:r>
              <a:rPr lang="ja-JP" altLang="en-US" sz="2800" dirty="0">
                <a:latin typeface="Meiryo UI" pitchFamily="50" charset="-128"/>
                <a:ea typeface="Meiryo UI" pitchFamily="50" charset="-128"/>
                <a:cs typeface="Meiryo UI" pitchFamily="50" charset="-128"/>
              </a:rPr>
              <a:t>年）</a:t>
            </a:r>
          </a:p>
        </p:txBody>
      </p:sp>
      <p:sp>
        <p:nvSpPr>
          <p:cNvPr id="48171" name="テキスト ボックス 2"/>
          <p:cNvSpPr txBox="1">
            <a:spLocks noChangeArrowheads="1"/>
          </p:cNvSpPr>
          <p:nvPr/>
        </p:nvSpPr>
        <p:spPr bwMode="auto">
          <a:xfrm>
            <a:off x="8115300" y="5084763"/>
            <a:ext cx="800100" cy="339725"/>
          </a:xfrm>
          <a:prstGeom prst="rect">
            <a:avLst/>
          </a:prstGeom>
          <a:noFill/>
          <a:ln w="9525">
            <a:noFill/>
            <a:miter lim="800000"/>
            <a:headEnd/>
            <a:tailEnd/>
          </a:ln>
        </p:spPr>
        <p:txBody>
          <a:bodyPr wrap="none">
            <a:spAutoFit/>
          </a:bodyPr>
          <a:lstStyle/>
          <a:p>
            <a:r>
              <a:rPr lang="ja-JP" altLang="en-US" sz="1600">
                <a:latin typeface="Meiryo UI" pitchFamily="50" charset="-128"/>
                <a:ea typeface="Meiryo UI" pitchFamily="50" charset="-128"/>
                <a:cs typeface="Meiryo UI" pitchFamily="50" charset="-128"/>
              </a:rPr>
              <a:t>（人）</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4"/>
          <p:cNvPicPr>
            <a:picLocks noChangeAspect="1" noChangeArrowheads="1"/>
          </p:cNvPicPr>
          <p:nvPr/>
        </p:nvPicPr>
        <p:blipFill>
          <a:blip r:embed="rId3"/>
          <a:srcRect/>
          <a:stretch>
            <a:fillRect/>
          </a:stretch>
        </p:blipFill>
        <p:spPr bwMode="auto">
          <a:xfrm>
            <a:off x="179388" y="1916113"/>
            <a:ext cx="8574087" cy="3101975"/>
          </a:xfrm>
          <a:prstGeom prst="rect">
            <a:avLst/>
          </a:prstGeom>
          <a:noFill/>
          <a:ln w="9525">
            <a:noFill/>
            <a:miter lim="800000"/>
            <a:headEnd/>
            <a:tailEnd/>
          </a:ln>
        </p:spPr>
      </p:pic>
      <p:graphicFrame>
        <p:nvGraphicFramePr>
          <p:cNvPr id="39978" name="Group 42"/>
          <p:cNvGraphicFramePr>
            <a:graphicFrameLocks noGrp="1"/>
          </p:cNvGraphicFramePr>
          <p:nvPr>
            <p:ph sz="half" idx="2"/>
          </p:nvPr>
        </p:nvGraphicFramePr>
        <p:xfrm>
          <a:off x="112713" y="5373688"/>
          <a:ext cx="8640762" cy="977479"/>
        </p:xfrm>
        <a:graphic>
          <a:graphicData uri="http://schemas.openxmlformats.org/drawingml/2006/table">
            <a:tbl>
              <a:tblPr/>
              <a:tblGrid>
                <a:gridCol w="1233487">
                  <a:extLst>
                    <a:ext uri="{9D8B030D-6E8A-4147-A177-3AD203B41FA5}"/>
                  </a:extLst>
                </a:gridCol>
                <a:gridCol w="1235075">
                  <a:extLst>
                    <a:ext uri="{9D8B030D-6E8A-4147-A177-3AD203B41FA5}"/>
                  </a:extLst>
                </a:gridCol>
                <a:gridCol w="1233488">
                  <a:extLst>
                    <a:ext uri="{9D8B030D-6E8A-4147-A177-3AD203B41FA5}"/>
                  </a:extLst>
                </a:gridCol>
                <a:gridCol w="1235075">
                  <a:extLst>
                    <a:ext uri="{9D8B030D-6E8A-4147-A177-3AD203B41FA5}"/>
                  </a:extLst>
                </a:gridCol>
                <a:gridCol w="1235075">
                  <a:extLst>
                    <a:ext uri="{9D8B030D-6E8A-4147-A177-3AD203B41FA5}"/>
                  </a:extLst>
                </a:gridCol>
                <a:gridCol w="1235075">
                  <a:extLst>
                    <a:ext uri="{9D8B030D-6E8A-4147-A177-3AD203B41FA5}"/>
                  </a:extLst>
                </a:gridCol>
                <a:gridCol w="1233487">
                  <a:extLst>
                    <a:ext uri="{9D8B030D-6E8A-4147-A177-3AD203B41FA5}"/>
                  </a:extLst>
                </a:gridCol>
              </a:tblGrid>
              <a:tr h="32268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発生年</a:t>
                      </a:r>
                      <a:r>
                        <a:rPr kumimoji="0"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　</a:t>
                      </a:r>
                      <a:endParaRPr kumimoji="0" lang="ja-JP" altLang="en-US" sz="1600" b="0"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2792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平成</a:t>
                      </a: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28</a:t>
                      </a:r>
                      <a:r>
                        <a:rPr kumimoji="0" lang="ja-JP" altLang="en-US"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年</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27,779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20,326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557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8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597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49,267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2687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平成</a:t>
                      </a: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29</a:t>
                      </a:r>
                      <a:r>
                        <a:rPr kumimoji="0" lang="ja-JP" altLang="en-US"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年</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30,042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23,167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704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731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54,676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 name="スライド番号プレースホルダー 2"/>
          <p:cNvSpPr>
            <a:spLocks noGrp="1"/>
          </p:cNvSpPr>
          <p:nvPr>
            <p:ph type="sldNum" sz="quarter" idx="12"/>
          </p:nvPr>
        </p:nvSpPr>
        <p:spPr/>
        <p:txBody>
          <a:bodyPr/>
          <a:lstStyle/>
          <a:p>
            <a:pPr>
              <a:defRPr/>
            </a:pPr>
            <a:fld id="{16238A5D-4423-4CD1-8B68-8F85CAF014D2}" type="slidenum">
              <a:rPr lang="ja-JP" altLang="en-US" sz="1800" smtClean="0"/>
              <a:pPr>
                <a:defRPr/>
              </a:pPr>
              <a:t>17</a:t>
            </a:fld>
            <a:endParaRPr lang="ja-JP" altLang="en-US" sz="1800"/>
          </a:p>
        </p:txBody>
      </p:sp>
      <p:sp>
        <p:nvSpPr>
          <p:cNvPr id="12" name="正方形/長方形 11"/>
          <p:cNvSpPr/>
          <p:nvPr/>
        </p:nvSpPr>
        <p:spPr>
          <a:xfrm>
            <a:off x="484188" y="1270000"/>
            <a:ext cx="8043862" cy="646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u="sng">
                <a:solidFill>
                  <a:schemeClr val="tx1"/>
                </a:solidFill>
                <a:latin typeface="Meiryo UI" pitchFamily="50" charset="-128"/>
                <a:ea typeface="Meiryo UI" pitchFamily="50" charset="-128"/>
                <a:cs typeface="Meiryo UI" pitchFamily="50" charset="-128"/>
              </a:rPr>
              <a:t>「外来のみ」の割合が約</a:t>
            </a:r>
            <a:r>
              <a:rPr lang="en-US" altLang="ja-JP" sz="2000" u="sng">
                <a:solidFill>
                  <a:schemeClr val="tx1"/>
                </a:solidFill>
                <a:latin typeface="Meiryo UI" pitchFamily="50" charset="-128"/>
                <a:ea typeface="Meiryo UI" pitchFamily="50" charset="-128"/>
                <a:cs typeface="Meiryo UI" pitchFamily="50" charset="-128"/>
              </a:rPr>
              <a:t>5</a:t>
            </a:r>
            <a:r>
              <a:rPr lang="ja-JP" altLang="en-US" sz="2000" u="sng">
                <a:solidFill>
                  <a:schemeClr val="tx1"/>
                </a:solidFill>
                <a:latin typeface="Meiryo UI" pitchFamily="50" charset="-128"/>
                <a:ea typeface="Meiryo UI" pitchFamily="50" charset="-128"/>
                <a:cs typeface="Meiryo UI" pitchFamily="50" charset="-128"/>
              </a:rPr>
              <a:t>割</a:t>
            </a:r>
          </a:p>
        </p:txBody>
      </p:sp>
      <p:sp>
        <p:nvSpPr>
          <p:cNvPr id="50214" name="タイトル 1"/>
          <p:cNvSpPr txBox="1">
            <a:spLocks/>
          </p:cNvSpPr>
          <p:nvPr/>
        </p:nvSpPr>
        <p:spPr bwMode="auto">
          <a:xfrm>
            <a:off x="179388" y="138113"/>
            <a:ext cx="8691562" cy="1087437"/>
          </a:xfrm>
          <a:prstGeom prst="rect">
            <a:avLst/>
          </a:prstGeom>
          <a:noFill/>
          <a:ln w="9525">
            <a:solidFill>
              <a:schemeClr val="tx1"/>
            </a:solidFill>
            <a:miter lim="800000"/>
            <a:headEnd/>
            <a:tailEnd/>
          </a:ln>
        </p:spPr>
        <p:txBody>
          <a:bodyPr anchor="ctr"/>
          <a:lstStyle/>
          <a:p>
            <a:pPr algn="ctr"/>
            <a:r>
              <a:rPr lang="ja-JP" altLang="en-US" sz="2800" dirty="0">
                <a:latin typeface="Meiryo UI" pitchFamily="50" charset="-128"/>
                <a:ea typeface="Meiryo UI" pitchFamily="50" charset="-128"/>
                <a:cs typeface="Meiryo UI" pitchFamily="50" charset="-128"/>
              </a:rPr>
              <a:t>転帰</a:t>
            </a:r>
            <a:r>
              <a:rPr lang="ja-JP" altLang="en-US" sz="2800" dirty="0" smtClean="0">
                <a:latin typeface="Meiryo UI" pitchFamily="50" charset="-128"/>
                <a:ea typeface="Meiryo UI" pitchFamily="50" charset="-128"/>
                <a:cs typeface="Meiryo UI" pitchFamily="50" charset="-128"/>
              </a:rPr>
              <a:t>別・搬送件数、割合</a:t>
            </a:r>
            <a:endParaRPr lang="en-US" altLang="ja-JP" sz="2800" dirty="0">
              <a:latin typeface="Meiryo UI" pitchFamily="50" charset="-128"/>
              <a:ea typeface="Meiryo UI" pitchFamily="50" charset="-128"/>
              <a:cs typeface="Meiryo UI" pitchFamily="50" charset="-128"/>
            </a:endParaRPr>
          </a:p>
          <a:p>
            <a:pPr algn="ctr"/>
            <a:r>
              <a:rPr lang="ja-JP" altLang="en-US" sz="2800" dirty="0">
                <a:latin typeface="Meiryo UI" pitchFamily="50" charset="-128"/>
                <a:ea typeface="Meiryo UI" pitchFamily="50" charset="-128"/>
                <a:cs typeface="Meiryo UI" pitchFamily="50" charset="-128"/>
              </a:rPr>
              <a:t>（平成</a:t>
            </a:r>
            <a:r>
              <a:rPr lang="en-US" altLang="ja-JP" sz="2800" dirty="0">
                <a:latin typeface="Meiryo UI" pitchFamily="50" charset="-128"/>
                <a:ea typeface="Meiryo UI" pitchFamily="50" charset="-128"/>
                <a:cs typeface="Meiryo UI" pitchFamily="50" charset="-128"/>
              </a:rPr>
              <a:t>28</a:t>
            </a:r>
            <a:r>
              <a:rPr lang="ja-JP" altLang="en-US" sz="2800" dirty="0">
                <a:latin typeface="Meiryo UI" pitchFamily="50" charset="-128"/>
                <a:ea typeface="Meiryo UI" pitchFamily="50" charset="-128"/>
                <a:cs typeface="Meiryo UI" pitchFamily="50" charset="-128"/>
              </a:rPr>
              <a:t>年、</a:t>
            </a:r>
            <a:r>
              <a:rPr lang="en-US" altLang="ja-JP" sz="2800" dirty="0">
                <a:latin typeface="Meiryo UI" pitchFamily="50" charset="-128"/>
                <a:ea typeface="Meiryo UI" pitchFamily="50" charset="-128"/>
                <a:cs typeface="Meiryo UI" pitchFamily="50" charset="-128"/>
              </a:rPr>
              <a:t>29</a:t>
            </a:r>
            <a:r>
              <a:rPr lang="ja-JP" altLang="en-US" sz="2800" dirty="0">
                <a:latin typeface="Meiryo UI" pitchFamily="50" charset="-128"/>
                <a:ea typeface="Meiryo UI" pitchFamily="50" charset="-128"/>
                <a:cs typeface="Meiryo UI" pitchFamily="50" charset="-128"/>
              </a:rPr>
              <a:t>年）</a:t>
            </a:r>
          </a:p>
        </p:txBody>
      </p:sp>
      <p:sp>
        <p:nvSpPr>
          <p:cNvPr id="50215" name="テキスト ボックス 2"/>
          <p:cNvSpPr txBox="1">
            <a:spLocks noChangeArrowheads="1"/>
          </p:cNvSpPr>
          <p:nvPr/>
        </p:nvSpPr>
        <p:spPr bwMode="auto">
          <a:xfrm>
            <a:off x="8070850" y="5049838"/>
            <a:ext cx="800100" cy="338137"/>
          </a:xfrm>
          <a:prstGeom prst="rect">
            <a:avLst/>
          </a:prstGeom>
          <a:noFill/>
          <a:ln w="9525">
            <a:noFill/>
            <a:miter lim="800000"/>
            <a:headEnd/>
            <a:tailEnd/>
          </a:ln>
        </p:spPr>
        <p:txBody>
          <a:bodyPr wrap="none">
            <a:spAutoFit/>
          </a:bodyPr>
          <a:lstStyle/>
          <a:p>
            <a:r>
              <a:rPr lang="ja-JP" altLang="en-US" sz="1600">
                <a:latin typeface="Meiryo UI" pitchFamily="50" charset="-128"/>
                <a:ea typeface="Meiryo UI" pitchFamily="50" charset="-128"/>
                <a:cs typeface="Meiryo UI" pitchFamily="50" charset="-128"/>
              </a:rPr>
              <a:t>（人）</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srcRect/>
          <a:stretch>
            <a:fillRect/>
          </a:stretch>
        </p:blipFill>
        <p:spPr bwMode="auto">
          <a:xfrm>
            <a:off x="60325" y="1844675"/>
            <a:ext cx="9083675" cy="2852738"/>
          </a:xfrm>
          <a:prstGeom prst="rect">
            <a:avLst/>
          </a:prstGeom>
          <a:noFill/>
          <a:ln w="9525">
            <a:noFill/>
            <a:miter lim="800000"/>
            <a:headEnd/>
            <a:tailEnd/>
          </a:ln>
        </p:spPr>
      </p:pic>
      <p:sp>
        <p:nvSpPr>
          <p:cNvPr id="52226" name="タイトル 1"/>
          <p:cNvSpPr>
            <a:spLocks noGrp="1"/>
          </p:cNvSpPr>
          <p:nvPr>
            <p:ph type="title"/>
          </p:nvPr>
        </p:nvSpPr>
        <p:spPr>
          <a:xfrm>
            <a:off x="250825" y="115888"/>
            <a:ext cx="8713788" cy="638175"/>
          </a:xfrm>
          <a:ln>
            <a:solidFill>
              <a:schemeClr val="tx1"/>
            </a:solidFill>
          </a:ln>
        </p:spPr>
        <p:txBody>
          <a:bodyPr/>
          <a:lstStyle/>
          <a:p>
            <a:pPr eaLnBrk="1" hangingPunct="1"/>
            <a:r>
              <a:rPr lang="ja-JP" altLang="en-US" sz="2800" dirty="0" smtClean="0">
                <a:latin typeface="Meiryo UI" pitchFamily="50" charset="-128"/>
                <a:ea typeface="Meiryo UI" pitchFamily="50" charset="-128"/>
                <a:cs typeface="Meiryo UI" pitchFamily="50" charset="-128"/>
              </a:rPr>
              <a:t>年齢区分別・転帰別・搬送件数、割合（平成</a:t>
            </a:r>
            <a:r>
              <a:rPr lang="en-US" altLang="ja-JP" sz="2800" dirty="0" smtClean="0">
                <a:latin typeface="Meiryo UI" pitchFamily="50" charset="-128"/>
                <a:ea typeface="Meiryo UI" pitchFamily="50" charset="-128"/>
                <a:cs typeface="Meiryo UI" pitchFamily="50" charset="-128"/>
              </a:rPr>
              <a:t>29</a:t>
            </a:r>
            <a:r>
              <a:rPr lang="ja-JP" altLang="en-US" sz="2800" dirty="0" smtClean="0">
                <a:latin typeface="Meiryo UI" pitchFamily="50" charset="-128"/>
                <a:ea typeface="Meiryo UI" pitchFamily="50" charset="-128"/>
                <a:cs typeface="Meiryo UI" pitchFamily="50" charset="-128"/>
              </a:rPr>
              <a:t>年）</a:t>
            </a:r>
          </a:p>
        </p:txBody>
      </p:sp>
      <p:graphicFrame>
        <p:nvGraphicFramePr>
          <p:cNvPr id="52309" name="Group 85"/>
          <p:cNvGraphicFramePr>
            <a:graphicFrameLocks noGrp="1"/>
          </p:cNvGraphicFramePr>
          <p:nvPr>
            <p:ph idx="1"/>
          </p:nvPr>
        </p:nvGraphicFramePr>
        <p:xfrm>
          <a:off x="544513" y="5000625"/>
          <a:ext cx="8061325" cy="1788795"/>
        </p:xfrm>
        <a:graphic>
          <a:graphicData uri="http://schemas.openxmlformats.org/drawingml/2006/table">
            <a:tbl>
              <a:tblPr/>
              <a:tblGrid>
                <a:gridCol w="1073150"/>
                <a:gridCol w="1165225"/>
                <a:gridCol w="1165225"/>
                <a:gridCol w="1163637"/>
                <a:gridCol w="1165225"/>
                <a:gridCol w="1165225"/>
                <a:gridCol w="1163638"/>
              </a:tblGrid>
              <a:tr h="228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年齢区分</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歳</a:t>
                      </a:r>
                      <a:endPar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308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116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434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6</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歳</a:t>
                      </a:r>
                      <a:endPar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2,113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554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2,687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7</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17</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歳</a:t>
                      </a:r>
                      <a:endPar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1,852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451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2,330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18</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64</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歳</a:t>
                      </a:r>
                      <a:endPar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12,145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5,097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194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122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17,569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65</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74</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歳</a:t>
                      </a:r>
                      <a:endPar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4,810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4,617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9,694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75</a:t>
                      </a: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歳以上</a:t>
                      </a:r>
                      <a:endPar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8,810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12,327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341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465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21,951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総数</a:t>
                      </a:r>
                      <a:endPar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30,038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23,162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704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730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54,665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01" name="正方形/長方形 2"/>
          <p:cNvSpPr>
            <a:spLocks noChangeArrowheads="1"/>
          </p:cNvSpPr>
          <p:nvPr/>
        </p:nvSpPr>
        <p:spPr bwMode="auto">
          <a:xfrm>
            <a:off x="7893050" y="4691063"/>
            <a:ext cx="723900"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（人）</a:t>
            </a:r>
          </a:p>
        </p:txBody>
      </p:sp>
      <p:sp>
        <p:nvSpPr>
          <p:cNvPr id="2" name="スライド番号プレースホルダー 1"/>
          <p:cNvSpPr>
            <a:spLocks noGrp="1"/>
          </p:cNvSpPr>
          <p:nvPr>
            <p:ph type="sldNum" sz="quarter" idx="12"/>
          </p:nvPr>
        </p:nvSpPr>
        <p:spPr>
          <a:xfrm>
            <a:off x="6992938" y="6308725"/>
            <a:ext cx="2133600" cy="365125"/>
          </a:xfrm>
        </p:spPr>
        <p:txBody>
          <a:bodyPr/>
          <a:lstStyle/>
          <a:p>
            <a:pPr>
              <a:defRPr/>
            </a:pPr>
            <a:fld id="{96DDFB6C-0859-4870-844A-E7AFF886C7E8}" type="slidenum">
              <a:rPr lang="ja-JP" altLang="en-US" sz="1800" smtClean="0"/>
              <a:pPr>
                <a:defRPr/>
              </a:pPr>
              <a:t>18</a:t>
            </a:fld>
            <a:endParaRPr lang="ja-JP" altLang="en-US" sz="1800" dirty="0"/>
          </a:p>
        </p:txBody>
      </p:sp>
      <p:sp>
        <p:nvSpPr>
          <p:cNvPr id="8" name="正方形/長方形 7"/>
          <p:cNvSpPr/>
          <p:nvPr/>
        </p:nvSpPr>
        <p:spPr>
          <a:xfrm>
            <a:off x="2195736" y="931957"/>
            <a:ext cx="5184179" cy="920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u="sng" dirty="0" smtClean="0">
                <a:solidFill>
                  <a:schemeClr val="tx1"/>
                </a:solidFill>
                <a:latin typeface="Meiryo UI" pitchFamily="50" charset="-128"/>
                <a:ea typeface="Meiryo UI" pitchFamily="50" charset="-128"/>
                <a:cs typeface="Meiryo UI" pitchFamily="50" charset="-128"/>
              </a:rPr>
              <a:t>「</a:t>
            </a:r>
            <a:r>
              <a:rPr lang="ja-JP" altLang="en-US" u="sng" dirty="0">
                <a:solidFill>
                  <a:schemeClr val="tx1"/>
                </a:solidFill>
                <a:latin typeface="Meiryo UI" pitchFamily="50" charset="-128"/>
                <a:ea typeface="Meiryo UI" pitchFamily="50" charset="-128"/>
                <a:cs typeface="Meiryo UI" pitchFamily="50" charset="-128"/>
              </a:rPr>
              <a:t>入院</a:t>
            </a:r>
            <a:r>
              <a:rPr lang="ja-JP" altLang="en-US" u="sng" dirty="0" smtClean="0">
                <a:solidFill>
                  <a:schemeClr val="tx1"/>
                </a:solidFill>
                <a:latin typeface="Meiryo UI" pitchFamily="50" charset="-128"/>
                <a:ea typeface="Meiryo UI" pitchFamily="50" charset="-128"/>
                <a:cs typeface="Meiryo UI" pitchFamily="50" charset="-128"/>
              </a:rPr>
              <a:t>」「死亡」は若年者より高齢者で多い。</a:t>
            </a:r>
            <a:endParaRPr lang="ja-JP" altLang="en-US" u="sng" dirty="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タイトル 1"/>
          <p:cNvSpPr>
            <a:spLocks noGrp="1"/>
          </p:cNvSpPr>
          <p:nvPr>
            <p:ph type="title" idx="4294967295"/>
          </p:nvPr>
        </p:nvSpPr>
        <p:spPr>
          <a:xfrm>
            <a:off x="179388" y="188913"/>
            <a:ext cx="8785225" cy="1002506"/>
          </a:xfrm>
          <a:ln>
            <a:solidFill>
              <a:schemeClr val="tx1"/>
            </a:solidFill>
          </a:ln>
        </p:spPr>
        <p:txBody>
          <a:bodyPr/>
          <a:lstStyle/>
          <a:p>
            <a:pPr eaLnBrk="1" hangingPunct="1"/>
            <a:r>
              <a:rPr lang="ja-JP" altLang="en-US" sz="2000" dirty="0" smtClean="0">
                <a:latin typeface="Meiryo UI" pitchFamily="50" charset="-128"/>
                <a:ea typeface="Meiryo UI" pitchFamily="50" charset="-128"/>
                <a:cs typeface="Meiryo UI" pitchFamily="50" charset="-128"/>
              </a:rPr>
              <a:t>年齢区分別・転帰別・搬送件数のうち、現場滞在時間</a:t>
            </a:r>
            <a:r>
              <a:rPr lang="en-US" altLang="ja-JP" sz="2000" dirty="0" smtClean="0">
                <a:latin typeface="Meiryo UI" pitchFamily="50" charset="-128"/>
                <a:ea typeface="Meiryo UI" pitchFamily="50" charset="-128"/>
                <a:cs typeface="Meiryo UI" pitchFamily="50" charset="-128"/>
              </a:rPr>
              <a:t>30</a:t>
            </a:r>
            <a:r>
              <a:rPr lang="ja-JP" altLang="en-US" sz="2000" dirty="0" smtClean="0">
                <a:latin typeface="Meiryo UI" pitchFamily="50" charset="-128"/>
                <a:ea typeface="Meiryo UI" pitchFamily="50" charset="-128"/>
                <a:cs typeface="Meiryo UI" pitchFamily="50" charset="-128"/>
              </a:rPr>
              <a:t>分以上の件数、割合</a:t>
            </a:r>
            <a:r>
              <a:rPr lang="en-US" altLang="ja-JP" sz="2000" dirty="0" smtClean="0">
                <a:latin typeface="Meiryo UI" pitchFamily="50" charset="-128"/>
                <a:ea typeface="Meiryo UI" pitchFamily="50" charset="-128"/>
                <a:cs typeface="Meiryo UI" pitchFamily="50" charset="-128"/>
              </a:rPr>
              <a:t/>
            </a:r>
            <a:br>
              <a:rPr lang="en-US" altLang="ja-JP" sz="2000" dirty="0" smtClean="0">
                <a:latin typeface="Meiryo UI" pitchFamily="50" charset="-128"/>
                <a:ea typeface="Meiryo UI" pitchFamily="50" charset="-128"/>
                <a:cs typeface="Meiryo UI" pitchFamily="50" charset="-128"/>
              </a:rPr>
            </a:br>
            <a:r>
              <a:rPr lang="ja-JP" altLang="en-US" sz="2000" dirty="0" smtClean="0">
                <a:latin typeface="Meiryo UI" pitchFamily="50" charset="-128"/>
                <a:ea typeface="Meiryo UI" pitchFamily="50" charset="-128"/>
                <a:cs typeface="Meiryo UI" pitchFamily="50" charset="-128"/>
              </a:rPr>
              <a:t>（平成</a:t>
            </a:r>
            <a:r>
              <a:rPr lang="en-US" altLang="ja-JP" sz="2000" dirty="0" smtClean="0">
                <a:latin typeface="Meiryo UI" pitchFamily="50" charset="-128"/>
                <a:ea typeface="Meiryo UI" pitchFamily="50" charset="-128"/>
                <a:cs typeface="Meiryo UI" pitchFamily="50" charset="-128"/>
              </a:rPr>
              <a:t>29</a:t>
            </a:r>
            <a:r>
              <a:rPr lang="ja-JP" altLang="en-US" sz="2000" dirty="0" smtClean="0">
                <a:latin typeface="Meiryo UI" pitchFamily="50" charset="-128"/>
                <a:ea typeface="Meiryo UI" pitchFamily="50" charset="-128"/>
                <a:cs typeface="Meiryo UI" pitchFamily="50" charset="-128"/>
              </a:rPr>
              <a:t>年）</a:t>
            </a:r>
          </a:p>
        </p:txBody>
      </p:sp>
      <p:graphicFrame>
        <p:nvGraphicFramePr>
          <p:cNvPr id="56509" name="Group 189"/>
          <p:cNvGraphicFramePr>
            <a:graphicFrameLocks noGrp="1"/>
          </p:cNvGraphicFramePr>
          <p:nvPr>
            <p:extLst>
              <p:ext uri="{D42A27DB-BD31-4B8C-83A1-F6EECF244321}">
                <p14:modId xmlns:p14="http://schemas.microsoft.com/office/powerpoint/2010/main" val="2070991543"/>
              </p:ext>
            </p:extLst>
          </p:nvPr>
        </p:nvGraphicFramePr>
        <p:xfrm>
          <a:off x="327187" y="1758155"/>
          <a:ext cx="8397875" cy="4766070"/>
        </p:xfrm>
        <a:graphic>
          <a:graphicData uri="http://schemas.openxmlformats.org/drawingml/2006/table">
            <a:tbl>
              <a:tblPr/>
              <a:tblGrid>
                <a:gridCol w="839787"/>
                <a:gridCol w="839788"/>
                <a:gridCol w="839787"/>
                <a:gridCol w="839788"/>
                <a:gridCol w="839787"/>
                <a:gridCol w="839788"/>
                <a:gridCol w="839787"/>
                <a:gridCol w="839788"/>
                <a:gridCol w="839787"/>
                <a:gridCol w="839788"/>
              </a:tblGrid>
              <a:tr h="5981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年齢区分</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全件数</a:t>
                      </a:r>
                    </a:p>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分以上の割合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年齢区分</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全件数</a:t>
                      </a:r>
                    </a:p>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分以上の割合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621">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18</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64</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12,145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1,247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5,097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194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15.5%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27.3%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122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621">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17,569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1,804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36621">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rPr>
                        <a:t>2,113</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71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65</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74</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4,810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4,617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373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7.2%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33.3%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621">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rPr>
                        <a:t>2,687</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77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9,694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806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36621">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17</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1,852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6.5%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75</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歳以上</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外来のみ</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8,810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846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9.6%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451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7.1%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入院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12,327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1,066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621">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9.5%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転院</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341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06195">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受診せず</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6195">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465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195">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2,330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154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6.6%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21,951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1,958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7" name="スライド番号プレースホルダー 6"/>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fld id="{363C54C2-9143-48DC-9B87-5855DF8280A2}" type="slidenum">
              <a:rPr lang="ja-JP" altLang="en-US">
                <a:solidFill>
                  <a:schemeClr val="tx1">
                    <a:tint val="75000"/>
                  </a:schemeClr>
                </a:solidFill>
                <a:latin typeface="+mn-lt"/>
                <a:ea typeface="+mn-ea"/>
              </a:rPr>
              <a:pPr algn="r" fontAlgn="auto">
                <a:spcBef>
                  <a:spcPts val="0"/>
                </a:spcBef>
                <a:spcAft>
                  <a:spcPts val="0"/>
                </a:spcAft>
                <a:defRPr/>
              </a:pPr>
              <a:t>19</a:t>
            </a:fld>
            <a:endParaRPr lang="ja-JP" altLang="en-US" dirty="0">
              <a:solidFill>
                <a:schemeClr val="tx1">
                  <a:tint val="75000"/>
                </a:schemeClr>
              </a:solidFill>
              <a:latin typeface="+mn-lt"/>
              <a:ea typeface="+mn-ea"/>
            </a:endParaRPr>
          </a:p>
        </p:txBody>
      </p:sp>
      <p:sp>
        <p:nvSpPr>
          <p:cNvPr id="12" name="正方形/長方形 11"/>
          <p:cNvSpPr/>
          <p:nvPr/>
        </p:nvSpPr>
        <p:spPr>
          <a:xfrm>
            <a:off x="611560" y="1191419"/>
            <a:ext cx="8137153" cy="566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u="sng" dirty="0">
                <a:solidFill>
                  <a:schemeClr val="tx1"/>
                </a:solidFill>
                <a:latin typeface="Meiryo UI" pitchFamily="50" charset="-128"/>
                <a:ea typeface="Meiryo UI" pitchFamily="50" charset="-128"/>
                <a:cs typeface="Meiryo UI" pitchFamily="50" charset="-128"/>
              </a:rPr>
              <a:t>現場滞在時間が長いのは</a:t>
            </a:r>
            <a:r>
              <a:rPr lang="en-US" altLang="ja-JP" sz="2000" u="sng" dirty="0">
                <a:solidFill>
                  <a:schemeClr val="tx1"/>
                </a:solidFill>
                <a:latin typeface="Meiryo UI" pitchFamily="50" charset="-128"/>
                <a:ea typeface="Meiryo UI" pitchFamily="50" charset="-128"/>
                <a:cs typeface="Meiryo UI" pitchFamily="50" charset="-128"/>
              </a:rPr>
              <a:t>18</a:t>
            </a:r>
            <a:r>
              <a:rPr lang="ja-JP" altLang="en-US" sz="2000" u="sng" dirty="0" smtClean="0">
                <a:solidFill>
                  <a:schemeClr val="tx1"/>
                </a:solidFill>
                <a:latin typeface="Meiryo UI" pitchFamily="50" charset="-128"/>
                <a:ea typeface="Meiryo UI" pitchFamily="50" charset="-128"/>
                <a:cs typeface="Meiryo UI" pitchFamily="50" charset="-128"/>
              </a:rPr>
              <a:t>歳～</a:t>
            </a:r>
            <a:r>
              <a:rPr lang="en-US" altLang="ja-JP" sz="2000" u="sng" dirty="0" smtClean="0">
                <a:solidFill>
                  <a:schemeClr val="tx1"/>
                </a:solidFill>
                <a:latin typeface="Meiryo UI" pitchFamily="50" charset="-128"/>
                <a:ea typeface="Meiryo UI" pitchFamily="50" charset="-128"/>
                <a:cs typeface="Meiryo UI" pitchFamily="50" charset="-128"/>
              </a:rPr>
              <a:t>64</a:t>
            </a:r>
            <a:r>
              <a:rPr lang="ja-JP" altLang="en-US" sz="2000" u="sng" dirty="0" smtClean="0">
                <a:solidFill>
                  <a:schemeClr val="tx1"/>
                </a:solidFill>
                <a:latin typeface="Meiryo UI" pitchFamily="50" charset="-128"/>
                <a:ea typeface="Meiryo UI" pitchFamily="50" charset="-128"/>
                <a:cs typeface="Meiryo UI" pitchFamily="50" charset="-128"/>
              </a:rPr>
              <a:t>歳に多く、受診</a:t>
            </a:r>
            <a:r>
              <a:rPr lang="ja-JP" altLang="en-US" sz="2000" u="sng" dirty="0">
                <a:solidFill>
                  <a:schemeClr val="tx1"/>
                </a:solidFill>
                <a:latin typeface="Meiryo UI" pitchFamily="50" charset="-128"/>
                <a:ea typeface="Meiryo UI" pitchFamily="50" charset="-128"/>
                <a:cs typeface="Meiryo UI" pitchFamily="50" charset="-128"/>
              </a:rPr>
              <a:t>しなかったケースもあった。</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idx="4294967295"/>
          </p:nvPr>
        </p:nvSpPr>
        <p:spPr>
          <a:xfrm>
            <a:off x="228600" y="116632"/>
            <a:ext cx="8661400" cy="1008905"/>
          </a:xfrm>
          <a:ln>
            <a:solidFill>
              <a:schemeClr val="tx1"/>
            </a:solidFill>
          </a:ln>
        </p:spPr>
        <p:txBody>
          <a:bodyPr/>
          <a:lstStyle/>
          <a:p>
            <a:pPr eaLnBrk="1" hangingPunct="1"/>
            <a:r>
              <a:rPr lang="ja-JP" altLang="en-US" sz="2800" dirty="0" smtClean="0">
                <a:latin typeface="Meiryo UI" pitchFamily="50" charset="-128"/>
                <a:ea typeface="Meiryo UI" pitchFamily="50" charset="-128"/>
                <a:cs typeface="Meiryo UI" pitchFamily="50" charset="-128"/>
              </a:rPr>
              <a:t>第</a:t>
            </a:r>
            <a:r>
              <a:rPr lang="en-US" altLang="ja-JP" sz="2800" dirty="0" smtClean="0">
                <a:latin typeface="Meiryo UI" pitchFamily="50" charset="-128"/>
                <a:ea typeface="Meiryo UI" pitchFamily="50" charset="-128"/>
                <a:cs typeface="Meiryo UI" pitchFamily="50" charset="-128"/>
              </a:rPr>
              <a:t>7</a:t>
            </a:r>
            <a:r>
              <a:rPr lang="ja-JP" altLang="en-US" sz="2800" dirty="0" smtClean="0">
                <a:latin typeface="Meiryo UI" pitchFamily="50" charset="-128"/>
                <a:ea typeface="Meiryo UI" pitchFamily="50" charset="-128"/>
                <a:cs typeface="Meiryo UI" pitchFamily="50" charset="-128"/>
              </a:rPr>
              <a:t>次大阪府医療計画 北河内圏域に</a:t>
            </a:r>
            <a:r>
              <a:rPr lang="ja-JP" altLang="en-US" sz="2400" dirty="0" smtClean="0">
                <a:latin typeface="Meiryo UI" pitchFamily="50" charset="-128"/>
                <a:ea typeface="Meiryo UI" pitchFamily="50" charset="-128"/>
                <a:cs typeface="Meiryo UI" pitchFamily="50" charset="-128"/>
              </a:rPr>
              <a:t>おける</a:t>
            </a:r>
            <a:r>
              <a:rPr lang="en-US" altLang="ja-JP" sz="2800" dirty="0" smtClean="0">
                <a:latin typeface="Meiryo UI" pitchFamily="50" charset="-128"/>
                <a:ea typeface="Meiryo UI" pitchFamily="50" charset="-128"/>
                <a:cs typeface="Meiryo UI" pitchFamily="50" charset="-128"/>
              </a:rPr>
              <a:t/>
            </a:r>
            <a:br>
              <a:rPr lang="en-US" altLang="ja-JP" sz="2800" dirty="0" smtClean="0">
                <a:latin typeface="Meiryo UI" pitchFamily="50" charset="-128"/>
                <a:ea typeface="Meiryo UI" pitchFamily="50" charset="-128"/>
                <a:cs typeface="Meiryo UI" pitchFamily="50" charset="-128"/>
              </a:rPr>
            </a:br>
            <a:r>
              <a:rPr lang="ja-JP" altLang="en-US" sz="2800" dirty="0" smtClean="0">
                <a:latin typeface="Meiryo UI" pitchFamily="50" charset="-128"/>
                <a:ea typeface="Meiryo UI" pitchFamily="50" charset="-128"/>
                <a:cs typeface="Meiryo UI" pitchFamily="50" charset="-128"/>
              </a:rPr>
              <a:t>現状と課題及び取り組み</a:t>
            </a:r>
          </a:p>
        </p:txBody>
      </p:sp>
      <p:sp>
        <p:nvSpPr>
          <p:cNvPr id="19458" name="Rectangle 4"/>
          <p:cNvSpPr>
            <a:spLocks noChangeArrowheads="1"/>
          </p:cNvSpPr>
          <p:nvPr/>
        </p:nvSpPr>
        <p:spPr bwMode="auto">
          <a:xfrm>
            <a:off x="228600" y="1268760"/>
            <a:ext cx="8890000" cy="1716087"/>
          </a:xfrm>
          <a:prstGeom prst="rect">
            <a:avLst/>
          </a:prstGeom>
          <a:noFill/>
          <a:ln w="9525">
            <a:noFill/>
            <a:miter lim="800000"/>
            <a:headEnd/>
            <a:tailEnd/>
          </a:ln>
        </p:spPr>
        <p:txBody>
          <a:bodyPr>
            <a:spAutoFit/>
          </a:bodyPr>
          <a:lstStyle/>
          <a:p>
            <a:pPr>
              <a:lnSpc>
                <a:spcPct val="80000"/>
              </a:lnSpc>
              <a:spcBef>
                <a:spcPct val="20000"/>
              </a:spcBef>
              <a:buFont typeface="Arial" charset="0"/>
              <a:buNone/>
            </a:pPr>
            <a:r>
              <a:rPr lang="ja-JP" altLang="en-US" sz="2200" dirty="0">
                <a:latin typeface="Meiryo UI" pitchFamily="50" charset="-128"/>
                <a:ea typeface="Meiryo UI" pitchFamily="50" charset="-128"/>
                <a:cs typeface="Meiryo UI" pitchFamily="50" charset="-128"/>
              </a:rPr>
              <a:t>・救急搬送数のうち</a:t>
            </a:r>
            <a:r>
              <a:rPr lang="ja-JP" altLang="en-US" sz="2200" dirty="0">
                <a:solidFill>
                  <a:srgbClr val="FF0000"/>
                </a:solidFill>
                <a:latin typeface="Meiryo UI" pitchFamily="50" charset="-128"/>
                <a:ea typeface="Meiryo UI" pitchFamily="50" charset="-128"/>
                <a:cs typeface="Meiryo UI" pitchFamily="50" charset="-128"/>
              </a:rPr>
              <a:t>軽症者の占める割合は</a:t>
            </a:r>
            <a:r>
              <a:rPr lang="ja-JP" altLang="en-US" sz="2200" b="1" u="sng" dirty="0">
                <a:solidFill>
                  <a:srgbClr val="FF0000"/>
                </a:solidFill>
                <a:latin typeface="Meiryo UI" pitchFamily="50" charset="-128"/>
                <a:ea typeface="Meiryo UI" pitchFamily="50" charset="-128"/>
                <a:cs typeface="Meiryo UI" pitchFamily="50" charset="-128"/>
              </a:rPr>
              <a:t>７割弱</a:t>
            </a:r>
            <a:r>
              <a:rPr lang="ja-JP" altLang="en-US" sz="2200" dirty="0">
                <a:latin typeface="Meiryo UI" pitchFamily="50" charset="-128"/>
                <a:ea typeface="Meiryo UI" pitchFamily="50" charset="-128"/>
                <a:cs typeface="Meiryo UI" pitchFamily="50" charset="-128"/>
              </a:rPr>
              <a:t>で推移。</a:t>
            </a:r>
          </a:p>
          <a:p>
            <a:pPr>
              <a:lnSpc>
                <a:spcPct val="80000"/>
              </a:lnSpc>
              <a:spcBef>
                <a:spcPct val="20000"/>
              </a:spcBef>
              <a:buFont typeface="Arial" charset="0"/>
              <a:buNone/>
            </a:pPr>
            <a:endParaRPr lang="ja-JP" altLang="en-US" sz="2200" dirty="0">
              <a:latin typeface="Meiryo UI" pitchFamily="50" charset="-128"/>
              <a:ea typeface="Meiryo UI" pitchFamily="50" charset="-128"/>
              <a:cs typeface="Meiryo UI" pitchFamily="50" charset="-128"/>
            </a:endParaRPr>
          </a:p>
          <a:p>
            <a:pPr>
              <a:lnSpc>
                <a:spcPct val="80000"/>
              </a:lnSpc>
              <a:spcBef>
                <a:spcPct val="20000"/>
              </a:spcBef>
              <a:buFont typeface="Arial" charset="0"/>
              <a:buNone/>
            </a:pPr>
            <a:r>
              <a:rPr lang="ja-JP" altLang="en-US" sz="2200" dirty="0">
                <a:latin typeface="Meiryo UI" pitchFamily="50" charset="-128"/>
                <a:ea typeface="Meiryo UI" pitchFamily="50" charset="-128"/>
                <a:cs typeface="Meiryo UI" pitchFamily="50" charset="-128"/>
              </a:rPr>
              <a:t>・</a:t>
            </a:r>
            <a:r>
              <a:rPr lang="ja-JP" altLang="en-US" sz="2200" dirty="0">
                <a:solidFill>
                  <a:srgbClr val="FF0000"/>
                </a:solidFill>
                <a:latin typeface="Meiryo UI" pitchFamily="50" charset="-128"/>
                <a:ea typeface="Meiryo UI" pitchFamily="50" charset="-128"/>
                <a:cs typeface="Meiryo UI" pitchFamily="50" charset="-128"/>
              </a:rPr>
              <a:t>高齢者（</a:t>
            </a:r>
            <a:r>
              <a:rPr lang="en-US" altLang="ja-JP" sz="2200" dirty="0">
                <a:solidFill>
                  <a:srgbClr val="FF0000"/>
                </a:solidFill>
                <a:latin typeface="Meiryo UI" pitchFamily="50" charset="-128"/>
                <a:ea typeface="Meiryo UI" pitchFamily="50" charset="-128"/>
                <a:cs typeface="Meiryo UI" pitchFamily="50" charset="-128"/>
              </a:rPr>
              <a:t>65</a:t>
            </a:r>
            <a:r>
              <a:rPr lang="ja-JP" altLang="en-US" sz="2200" dirty="0">
                <a:solidFill>
                  <a:srgbClr val="FF0000"/>
                </a:solidFill>
                <a:latin typeface="Meiryo UI" pitchFamily="50" charset="-128"/>
                <a:ea typeface="Meiryo UI" pitchFamily="50" charset="-128"/>
                <a:cs typeface="Meiryo UI" pitchFamily="50" charset="-128"/>
              </a:rPr>
              <a:t>歳以上）の占める割合</a:t>
            </a:r>
            <a:r>
              <a:rPr lang="ja-JP" altLang="en-US" sz="2200" dirty="0">
                <a:latin typeface="Meiryo UI" pitchFamily="50" charset="-128"/>
                <a:ea typeface="Meiryo UI" pitchFamily="50" charset="-128"/>
                <a:cs typeface="Meiryo UI" pitchFamily="50" charset="-128"/>
              </a:rPr>
              <a:t>は年々増加し</a:t>
            </a:r>
            <a:r>
              <a:rPr lang="en-US" altLang="ja-JP" sz="2200" b="1" u="sng" dirty="0">
                <a:solidFill>
                  <a:srgbClr val="FF0000"/>
                </a:solidFill>
                <a:latin typeface="Meiryo UI" pitchFamily="50" charset="-128"/>
                <a:ea typeface="Meiryo UI" pitchFamily="50" charset="-128"/>
                <a:cs typeface="Meiryo UI" pitchFamily="50" charset="-128"/>
              </a:rPr>
              <a:t>4</a:t>
            </a:r>
            <a:r>
              <a:rPr lang="ja-JP" altLang="en-US" sz="2200" b="1" u="sng" dirty="0">
                <a:solidFill>
                  <a:srgbClr val="FF0000"/>
                </a:solidFill>
                <a:latin typeface="Meiryo UI" pitchFamily="50" charset="-128"/>
                <a:ea typeface="Meiryo UI" pitchFamily="50" charset="-128"/>
                <a:cs typeface="Meiryo UI" pitchFamily="50" charset="-128"/>
              </a:rPr>
              <a:t>割</a:t>
            </a:r>
            <a:r>
              <a:rPr lang="ja-JP" altLang="en-US" sz="2200" dirty="0">
                <a:latin typeface="Meiryo UI" pitchFamily="50" charset="-128"/>
                <a:ea typeface="Meiryo UI" pitchFamily="50" charset="-128"/>
                <a:cs typeface="Meiryo UI" pitchFamily="50" charset="-128"/>
              </a:rPr>
              <a:t>に達している。</a:t>
            </a:r>
          </a:p>
          <a:p>
            <a:pPr>
              <a:lnSpc>
                <a:spcPct val="80000"/>
              </a:lnSpc>
              <a:spcBef>
                <a:spcPct val="20000"/>
              </a:spcBef>
              <a:buFont typeface="Arial" charset="0"/>
              <a:buNone/>
            </a:pPr>
            <a:endParaRPr lang="ja-JP" altLang="en-US" sz="2200" dirty="0">
              <a:latin typeface="Meiryo UI" pitchFamily="50" charset="-128"/>
              <a:ea typeface="Meiryo UI" pitchFamily="50" charset="-128"/>
              <a:cs typeface="Meiryo UI" pitchFamily="50" charset="-128"/>
            </a:endParaRPr>
          </a:p>
          <a:p>
            <a:pPr>
              <a:lnSpc>
                <a:spcPct val="80000"/>
              </a:lnSpc>
              <a:spcBef>
                <a:spcPct val="20000"/>
              </a:spcBef>
              <a:buFont typeface="Arial" charset="0"/>
              <a:buNone/>
            </a:pPr>
            <a:r>
              <a:rPr lang="ja-JP" altLang="en-US" sz="2200" dirty="0">
                <a:latin typeface="Meiryo UI" pitchFamily="50" charset="-128"/>
                <a:ea typeface="Meiryo UI" pitchFamily="50" charset="-128"/>
                <a:cs typeface="Meiryo UI" pitchFamily="50" charset="-128"/>
              </a:rPr>
              <a:t>・このことが</a:t>
            </a:r>
            <a:r>
              <a:rPr lang="ja-JP" altLang="en-US" sz="2200" dirty="0">
                <a:solidFill>
                  <a:srgbClr val="FF0000"/>
                </a:solidFill>
                <a:latin typeface="Meiryo UI" pitchFamily="50" charset="-128"/>
                <a:ea typeface="Meiryo UI" pitchFamily="50" charset="-128"/>
                <a:cs typeface="Meiryo UI" pitchFamily="50" charset="-128"/>
              </a:rPr>
              <a:t>二次・三次救急医療機関の負担増に繋がる要因</a:t>
            </a:r>
            <a:r>
              <a:rPr lang="ja-JP" altLang="en-US" sz="2200" dirty="0">
                <a:latin typeface="Meiryo UI" pitchFamily="50" charset="-128"/>
                <a:ea typeface="Meiryo UI" pitchFamily="50" charset="-128"/>
                <a:cs typeface="Meiryo UI" pitchFamily="50" charset="-128"/>
              </a:rPr>
              <a:t>として考えられる。</a:t>
            </a:r>
          </a:p>
        </p:txBody>
      </p:sp>
      <p:sp>
        <p:nvSpPr>
          <p:cNvPr id="19459" name="Text Box 7"/>
          <p:cNvSpPr txBox="1">
            <a:spLocks noChangeArrowheads="1"/>
          </p:cNvSpPr>
          <p:nvPr/>
        </p:nvSpPr>
        <p:spPr bwMode="auto">
          <a:xfrm>
            <a:off x="3563938" y="6254750"/>
            <a:ext cx="4465637" cy="304800"/>
          </a:xfrm>
          <a:prstGeom prst="rect">
            <a:avLst/>
          </a:prstGeom>
          <a:noFill/>
          <a:ln w="9525">
            <a:noFill/>
            <a:miter lim="800000"/>
            <a:headEnd/>
            <a:tailEnd/>
          </a:ln>
        </p:spPr>
        <p:txBody>
          <a:bodyPr>
            <a:spAutoFit/>
          </a:bodyPr>
          <a:lstStyle/>
          <a:p>
            <a:pPr>
              <a:spcBef>
                <a:spcPct val="50000"/>
              </a:spcBef>
            </a:pPr>
            <a:r>
              <a:rPr lang="ja-JP" altLang="en-US" sz="1400">
                <a:latin typeface="Meiryo UI" pitchFamily="50" charset="-128"/>
                <a:ea typeface="Meiryo UI" pitchFamily="50" charset="-128"/>
                <a:cs typeface="Meiryo UI" pitchFamily="50" charset="-128"/>
              </a:rPr>
              <a:t>「第</a:t>
            </a:r>
            <a:r>
              <a:rPr lang="en-US" altLang="ja-JP" sz="1400">
                <a:latin typeface="Meiryo UI" pitchFamily="50" charset="-128"/>
                <a:ea typeface="Meiryo UI" pitchFamily="50" charset="-128"/>
                <a:cs typeface="Meiryo UI" pitchFamily="50" charset="-128"/>
              </a:rPr>
              <a:t>7</a:t>
            </a:r>
            <a:r>
              <a:rPr lang="ja-JP" altLang="en-US" sz="1400">
                <a:latin typeface="Meiryo UI" pitchFamily="50" charset="-128"/>
                <a:ea typeface="Meiryo UI" pitchFamily="50" charset="-128"/>
                <a:cs typeface="Meiryo UI" pitchFamily="50" charset="-128"/>
              </a:rPr>
              <a:t>次大阪府医療計画 北河内圏域の医療体制」より</a:t>
            </a:r>
          </a:p>
        </p:txBody>
      </p:sp>
      <p:sp>
        <p:nvSpPr>
          <p:cNvPr id="2" name="スライド番号プレースホルダー 1"/>
          <p:cNvSpPr>
            <a:spLocks noGrp="1"/>
          </p:cNvSpPr>
          <p:nvPr>
            <p:ph type="sldNum" sz="quarter" idx="12"/>
          </p:nvPr>
        </p:nvSpPr>
        <p:spPr/>
        <p:txBody>
          <a:bodyPr/>
          <a:lstStyle/>
          <a:p>
            <a:pPr>
              <a:defRPr/>
            </a:pPr>
            <a:fld id="{8553989B-CED7-4E6E-AA52-8D2F987303E5}" type="slidenum">
              <a:rPr lang="ja-JP" altLang="en-US" sz="1800" smtClean="0"/>
              <a:pPr>
                <a:defRPr/>
              </a:pPr>
              <a:t>2</a:t>
            </a:fld>
            <a:endParaRPr lang="ja-JP" altLang="en-US" sz="1800"/>
          </a:p>
        </p:txBody>
      </p:sp>
      <p:sp>
        <p:nvSpPr>
          <p:cNvPr id="3" name="下矢印 2"/>
          <p:cNvSpPr/>
          <p:nvPr/>
        </p:nvSpPr>
        <p:spPr>
          <a:xfrm>
            <a:off x="3776846" y="3186906"/>
            <a:ext cx="129698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62" name="Rectangle 3"/>
          <p:cNvSpPr>
            <a:spLocks noChangeArrowheads="1"/>
          </p:cNvSpPr>
          <p:nvPr/>
        </p:nvSpPr>
        <p:spPr bwMode="auto">
          <a:xfrm>
            <a:off x="228600" y="3868738"/>
            <a:ext cx="8661400" cy="1938337"/>
          </a:xfrm>
          <a:prstGeom prst="rect">
            <a:avLst/>
          </a:prstGeom>
          <a:noFill/>
          <a:ln w="9525">
            <a:solidFill>
              <a:schemeClr val="tx1"/>
            </a:solidFill>
            <a:miter lim="800000"/>
            <a:headEnd/>
            <a:tailEnd/>
          </a:ln>
        </p:spPr>
        <p:txBody>
          <a:bodyPr anchor="ctr">
            <a:spAutoFit/>
          </a:bodyPr>
          <a:lstStyle/>
          <a:p>
            <a:r>
              <a:rPr lang="ja-JP" altLang="en-US" sz="2000">
                <a:ea typeface="Meiryo UI" pitchFamily="50" charset="-128"/>
                <a:cs typeface="Meiryo UI" pitchFamily="50" charset="-128"/>
              </a:rPr>
              <a:t>・圏域内の市、医師会ほか関係機関と連携し、</a:t>
            </a:r>
            <a:r>
              <a:rPr lang="ja-JP" altLang="en-US" sz="2000">
                <a:solidFill>
                  <a:srgbClr val="FF0000"/>
                </a:solidFill>
                <a:ea typeface="Meiryo UI" pitchFamily="50" charset="-128"/>
                <a:cs typeface="Meiryo UI" pitchFamily="50" charset="-128"/>
              </a:rPr>
              <a:t>救急車の適正利用</a:t>
            </a:r>
            <a:r>
              <a:rPr lang="ja-JP" altLang="en-US" sz="2000">
                <a:ea typeface="Meiryo UI" pitchFamily="50" charset="-128"/>
                <a:cs typeface="Meiryo UI" pitchFamily="50" charset="-128"/>
              </a:rPr>
              <a:t>に係る住民啓発の他、</a:t>
            </a:r>
            <a:r>
              <a:rPr lang="ja-JP" altLang="en-US" sz="2000">
                <a:solidFill>
                  <a:srgbClr val="FF0000"/>
                </a:solidFill>
                <a:ea typeface="Meiryo UI" pitchFamily="50" charset="-128"/>
                <a:cs typeface="Meiryo UI" pitchFamily="50" charset="-128"/>
              </a:rPr>
              <a:t>初期・二次・三次救急医療機関間の相互連携の強化並びに役割分担</a:t>
            </a:r>
            <a:r>
              <a:rPr lang="ja-JP" altLang="en-US" sz="2000">
                <a:ea typeface="Meiryo UI" pitchFamily="50" charset="-128"/>
                <a:cs typeface="Meiryo UI" pitchFamily="50" charset="-128"/>
              </a:rPr>
              <a:t>の明確化のための方策を検討します。</a:t>
            </a:r>
          </a:p>
          <a:p>
            <a:endParaRPr lang="ja-JP" altLang="en-US" sz="2000">
              <a:ea typeface="Meiryo UI" pitchFamily="50" charset="-128"/>
              <a:cs typeface="Meiryo UI" pitchFamily="50" charset="-128"/>
            </a:endParaRPr>
          </a:p>
          <a:p>
            <a:r>
              <a:rPr lang="ja-JP" altLang="en-US" sz="2000">
                <a:ea typeface="Meiryo UI" pitchFamily="50" charset="-128"/>
                <a:cs typeface="Meiryo UI" pitchFamily="50" charset="-128"/>
              </a:rPr>
              <a:t>・</a:t>
            </a:r>
            <a:r>
              <a:rPr lang="ja-JP" altLang="en-US" sz="2000">
                <a:solidFill>
                  <a:srgbClr val="FF0000"/>
                </a:solidFill>
                <a:ea typeface="Meiryo UI" pitchFamily="50" charset="-128"/>
                <a:cs typeface="Meiryo UI" pitchFamily="50" charset="-128"/>
              </a:rPr>
              <a:t>初期救急医療機関のうち、深夜帯対応を行っている医療機関は小児科において１か所</a:t>
            </a:r>
            <a:r>
              <a:rPr lang="ja-JP" altLang="en-US" sz="2000">
                <a:ea typeface="Meiryo UI" pitchFamily="50" charset="-128"/>
                <a:cs typeface="Meiryo UI" pitchFamily="50" charset="-128"/>
              </a:rPr>
              <a:t>のみのため、関係機関等と連携し、診療日等拡充のための方策を検討します。</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555" name="Group 187"/>
          <p:cNvGraphicFramePr>
            <a:graphicFrameLocks noGrp="1"/>
          </p:cNvGraphicFramePr>
          <p:nvPr>
            <p:extLst>
              <p:ext uri="{D42A27DB-BD31-4B8C-83A1-F6EECF244321}">
                <p14:modId xmlns:p14="http://schemas.microsoft.com/office/powerpoint/2010/main" val="2460826968"/>
              </p:ext>
            </p:extLst>
          </p:nvPr>
        </p:nvGraphicFramePr>
        <p:xfrm>
          <a:off x="323528" y="1427014"/>
          <a:ext cx="8310562" cy="4996815"/>
        </p:xfrm>
        <a:graphic>
          <a:graphicData uri="http://schemas.openxmlformats.org/drawingml/2006/table">
            <a:tbl>
              <a:tblPr/>
              <a:tblGrid>
                <a:gridCol w="804862"/>
                <a:gridCol w="804863"/>
                <a:gridCol w="849312"/>
                <a:gridCol w="849313"/>
                <a:gridCol w="849312"/>
                <a:gridCol w="863600"/>
                <a:gridCol w="822325"/>
                <a:gridCol w="822325"/>
                <a:gridCol w="822325"/>
                <a:gridCol w="822325"/>
              </a:tblGrid>
              <a:tr h="4123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年齢区分</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１～</a:t>
                      </a:r>
                      <a:r>
                        <a:rPr kumimoji="0" lang="en-US" altLang="ja-JP"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a:t>
                      </a: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回</a:t>
                      </a:r>
                    </a:p>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a:t>
                      </a: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回以上</a:t>
                      </a:r>
                    </a:p>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a:t>
                      </a: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回以上の割合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年齢区分</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１～</a:t>
                      </a:r>
                      <a:r>
                        <a:rPr kumimoji="0" lang="en-US" altLang="ja-JP"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a:t>
                      </a: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回</a:t>
                      </a:r>
                    </a:p>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（人）</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a:t>
                      </a: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回以上</a:t>
                      </a:r>
                    </a:p>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（人）</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a:t>
                      </a: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回以上の割合</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9482">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外来のみ</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305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18</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64</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外来のみ</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11,800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343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2.8%</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115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0.9%</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4,955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142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2.8%</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6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14.3%</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転院</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181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13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6.7%</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受診せず</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受診せず</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11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3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117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4.1%</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239482">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429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17,064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503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39482">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外来のみ</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2,060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52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2.5%</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65</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74</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外来のみ</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4,716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92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1.9%</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545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9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4,535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82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1.8%</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転院</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122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3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2.4%</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受診せず</a:t>
                      </a:r>
                      <a:endParaRPr kumimoji="0" lang="ja-JP" altLang="en-US" sz="1400" b="1" i="0" u="none" strike="noStrike" cap="none" normalizeH="0" baseline="0" smtClean="0">
                        <a:ln>
                          <a:noFill/>
                        </a:ln>
                        <a:solidFill>
                          <a:srgbClr val="FF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1 </a:t>
                      </a:r>
                      <a:endPar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1 </a:t>
                      </a:r>
                      <a:endPar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50.0%</a:t>
                      </a:r>
                      <a:endPar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受診せず</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6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132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2.9%</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239482">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2,624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62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9,511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181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39482">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17</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外来のみ</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1,807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45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2.4%</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75</a:t>
                      </a: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歳以上</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外来のみ</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8,686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123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1.4%</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入院</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437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14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3.1%</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入院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12,130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194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転院</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21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転院</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335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1.8%</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受診せず</a:t>
                      </a:r>
                      <a:endParaRPr kumimoji="0" lang="ja-JP" altLang="en-US" sz="1400" b="1"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4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受診せず</a:t>
                      </a:r>
                      <a:endParaRPr kumimoji="0" lang="ja-JP" altLang="en-US" sz="1400" b="1" i="0" u="none" strike="noStrike" cap="none" normalizeH="0" baseline="0" smtClean="0">
                        <a:ln>
                          <a:noFill/>
                        </a:ln>
                        <a:solidFill>
                          <a:srgbClr val="FF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7 </a:t>
                      </a:r>
                      <a:endPar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1 </a:t>
                      </a:r>
                      <a:endPar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12.5%</a:t>
                      </a:r>
                      <a:endPar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9482">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0.0%</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死亡</a:t>
                      </a: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452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13 </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2.8%</a:t>
                      </a:r>
                      <a:endPar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239482">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2,271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合計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21,610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337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7" name="スライド番号プレースホルダー 6"/>
          <p:cNvSpPr>
            <a:spLocks noGrp="1"/>
          </p:cNvSpPr>
          <p:nvPr>
            <p:ph type="sldNum" sz="quarter" idx="12"/>
          </p:nvPr>
        </p:nvSpPr>
        <p:spPr>
          <a:xfrm>
            <a:off x="7010400" y="6492875"/>
            <a:ext cx="2133600" cy="365125"/>
          </a:xfrm>
        </p:spPr>
        <p:txBody>
          <a:bodyPr/>
          <a:lstStyle/>
          <a:p>
            <a:pPr>
              <a:defRPr/>
            </a:pPr>
            <a:fld id="{3D6A4A55-D8C4-43C6-B701-308FA84CA1E2}" type="slidenum">
              <a:rPr lang="ja-JP" altLang="en-US" sz="1800" smtClean="0"/>
              <a:pPr>
                <a:defRPr/>
              </a:pPr>
              <a:t>20</a:t>
            </a:fld>
            <a:endParaRPr lang="ja-JP" altLang="en-US" sz="1800" dirty="0"/>
          </a:p>
        </p:txBody>
      </p:sp>
      <p:sp>
        <p:nvSpPr>
          <p:cNvPr id="12" name="正方形/長方形 11"/>
          <p:cNvSpPr/>
          <p:nvPr/>
        </p:nvSpPr>
        <p:spPr>
          <a:xfrm>
            <a:off x="1326960" y="908720"/>
            <a:ext cx="7056909" cy="566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u="sng" dirty="0" smtClean="0">
                <a:solidFill>
                  <a:schemeClr val="tx1"/>
                </a:solidFill>
                <a:latin typeface="Meiryo UI" pitchFamily="50" charset="-128"/>
                <a:ea typeface="Meiryo UI" pitchFamily="50" charset="-128"/>
                <a:cs typeface="Meiryo UI" pitchFamily="50" charset="-128"/>
              </a:rPr>
              <a:t>連絡回数が多いのは、</a:t>
            </a:r>
            <a:r>
              <a:rPr lang="en-US" altLang="ja-JP" sz="2000" u="sng" dirty="0" smtClean="0">
                <a:solidFill>
                  <a:schemeClr val="tx1"/>
                </a:solidFill>
                <a:latin typeface="Meiryo UI" pitchFamily="50" charset="-128"/>
                <a:ea typeface="Meiryo UI" pitchFamily="50" charset="-128"/>
                <a:cs typeface="Meiryo UI" pitchFamily="50" charset="-128"/>
              </a:rPr>
              <a:t>18</a:t>
            </a:r>
            <a:r>
              <a:rPr lang="ja-JP" altLang="en-US" sz="2000" u="sng" dirty="0" smtClean="0">
                <a:solidFill>
                  <a:schemeClr val="tx1"/>
                </a:solidFill>
                <a:latin typeface="Meiryo UI" pitchFamily="50" charset="-128"/>
                <a:ea typeface="Meiryo UI" pitchFamily="50" charset="-128"/>
                <a:cs typeface="Meiryo UI" pitchFamily="50" charset="-128"/>
              </a:rPr>
              <a:t>歳～</a:t>
            </a:r>
            <a:r>
              <a:rPr lang="en-US" altLang="ja-JP" sz="2000" u="sng" dirty="0" smtClean="0">
                <a:solidFill>
                  <a:schemeClr val="tx1"/>
                </a:solidFill>
                <a:latin typeface="Meiryo UI" pitchFamily="50" charset="-128"/>
                <a:ea typeface="Meiryo UI" pitchFamily="50" charset="-128"/>
                <a:cs typeface="Meiryo UI" pitchFamily="50" charset="-128"/>
              </a:rPr>
              <a:t>64</a:t>
            </a:r>
            <a:r>
              <a:rPr lang="ja-JP" altLang="en-US" sz="2000" u="sng" dirty="0" smtClean="0">
                <a:solidFill>
                  <a:schemeClr val="tx1"/>
                </a:solidFill>
                <a:latin typeface="Meiryo UI" pitchFamily="50" charset="-128"/>
                <a:ea typeface="Meiryo UI" pitchFamily="50" charset="-128"/>
                <a:cs typeface="Meiryo UI" pitchFamily="50" charset="-128"/>
              </a:rPr>
              <a:t>歳の入院</a:t>
            </a:r>
            <a:r>
              <a:rPr lang="ja-JP" altLang="en-US" sz="2000" u="sng" dirty="0">
                <a:solidFill>
                  <a:schemeClr val="tx1"/>
                </a:solidFill>
                <a:latin typeface="Meiryo UI" pitchFamily="50" charset="-128"/>
                <a:ea typeface="Meiryo UI" pitchFamily="50" charset="-128"/>
                <a:cs typeface="Meiryo UI" pitchFamily="50" charset="-128"/>
              </a:rPr>
              <a:t>、転院、</a:t>
            </a:r>
            <a:r>
              <a:rPr lang="ja-JP" altLang="en-US" sz="2000" u="sng" dirty="0" smtClean="0">
                <a:solidFill>
                  <a:schemeClr val="tx1"/>
                </a:solidFill>
                <a:latin typeface="Meiryo UI" pitchFamily="50" charset="-128"/>
                <a:ea typeface="Meiryo UI" pitchFamily="50" charset="-128"/>
                <a:cs typeface="Meiryo UI" pitchFamily="50" charset="-128"/>
              </a:rPr>
              <a:t>死亡。</a:t>
            </a:r>
            <a:endParaRPr lang="en-US" altLang="ja-JP" sz="2000" u="sng" dirty="0">
              <a:solidFill>
                <a:schemeClr val="tx1"/>
              </a:solidFill>
              <a:latin typeface="Meiryo UI" pitchFamily="50" charset="-128"/>
              <a:ea typeface="Meiryo UI" pitchFamily="50" charset="-128"/>
              <a:cs typeface="Meiryo UI" pitchFamily="50" charset="-128"/>
            </a:endParaRPr>
          </a:p>
        </p:txBody>
      </p:sp>
      <p:sp>
        <p:nvSpPr>
          <p:cNvPr id="58549" name="テキスト ボックス 1"/>
          <p:cNvSpPr txBox="1">
            <a:spLocks noChangeArrowheads="1"/>
          </p:cNvSpPr>
          <p:nvPr/>
        </p:nvSpPr>
        <p:spPr bwMode="auto">
          <a:xfrm>
            <a:off x="179388" y="6470650"/>
            <a:ext cx="2592387" cy="369332"/>
          </a:xfrm>
          <a:prstGeom prst="rect">
            <a:avLst/>
          </a:prstGeom>
          <a:noFill/>
          <a:ln w="9525">
            <a:noFill/>
            <a:miter lim="800000"/>
            <a:headEnd/>
            <a:tailEnd/>
          </a:ln>
        </p:spPr>
        <p:txBody>
          <a:bodyPr>
            <a:spAutoFit/>
          </a:bodyPr>
          <a:lstStyle/>
          <a:p>
            <a:pPr algn="ctr"/>
            <a:r>
              <a:rPr lang="ja-JP" altLang="en-US" u="sng" dirty="0">
                <a:latin typeface="Meiryo UI" pitchFamily="50" charset="-128"/>
                <a:ea typeface="Meiryo UI" pitchFamily="50" charset="-128"/>
                <a:cs typeface="Meiryo UI" pitchFamily="50" charset="-128"/>
              </a:rPr>
              <a:t>応需率　</a:t>
            </a:r>
            <a:r>
              <a:rPr lang="en-US" altLang="ja-JP" u="sng" dirty="0">
                <a:latin typeface="Meiryo UI" pitchFamily="50" charset="-128"/>
                <a:ea typeface="Meiryo UI" pitchFamily="50" charset="-128"/>
                <a:cs typeface="Meiryo UI" pitchFamily="50" charset="-128"/>
              </a:rPr>
              <a:t>82.5%</a:t>
            </a:r>
            <a:endParaRPr lang="ja-JP" altLang="en-US" u="sng" dirty="0">
              <a:latin typeface="Meiryo UI" pitchFamily="50" charset="-128"/>
              <a:ea typeface="Meiryo UI" pitchFamily="50" charset="-128"/>
              <a:cs typeface="Meiryo UI" pitchFamily="50" charset="-128"/>
            </a:endParaRPr>
          </a:p>
        </p:txBody>
      </p:sp>
      <p:sp>
        <p:nvSpPr>
          <p:cNvPr id="8" name="タイトル 1"/>
          <p:cNvSpPr>
            <a:spLocks noGrp="1"/>
          </p:cNvSpPr>
          <p:nvPr>
            <p:ph type="title" idx="4294967295"/>
          </p:nvPr>
        </p:nvSpPr>
        <p:spPr>
          <a:xfrm>
            <a:off x="186236" y="129522"/>
            <a:ext cx="8785225" cy="779198"/>
          </a:xfrm>
          <a:ln>
            <a:solidFill>
              <a:schemeClr val="tx1"/>
            </a:solidFill>
          </a:ln>
        </p:spPr>
        <p:txBody>
          <a:bodyPr/>
          <a:lstStyle/>
          <a:p>
            <a:pPr eaLnBrk="1" hangingPunct="1"/>
            <a:r>
              <a:rPr lang="ja-JP" altLang="en-US" sz="2000" dirty="0" smtClean="0">
                <a:latin typeface="Meiryo UI" pitchFamily="50" charset="-128"/>
                <a:ea typeface="Meiryo UI" pitchFamily="50" charset="-128"/>
                <a:cs typeface="Meiryo UI" pitchFamily="50" charset="-128"/>
              </a:rPr>
              <a:t>年齢区分別・転帰別・搬送件数のうち、連絡回数４回以上の件数、割合</a:t>
            </a:r>
            <a:r>
              <a:rPr lang="en-US" altLang="ja-JP" sz="2000" dirty="0" smtClean="0">
                <a:latin typeface="Meiryo UI" pitchFamily="50" charset="-128"/>
                <a:ea typeface="Meiryo UI" pitchFamily="50" charset="-128"/>
                <a:cs typeface="Meiryo UI" pitchFamily="50" charset="-128"/>
              </a:rPr>
              <a:t/>
            </a:r>
            <a:br>
              <a:rPr lang="en-US" altLang="ja-JP" sz="2000" dirty="0" smtClean="0">
                <a:latin typeface="Meiryo UI" pitchFamily="50" charset="-128"/>
                <a:ea typeface="Meiryo UI" pitchFamily="50" charset="-128"/>
                <a:cs typeface="Meiryo UI" pitchFamily="50" charset="-128"/>
              </a:rPr>
            </a:br>
            <a:r>
              <a:rPr lang="ja-JP" altLang="en-US" sz="2000" dirty="0" smtClean="0">
                <a:latin typeface="Meiryo UI" pitchFamily="50" charset="-128"/>
                <a:ea typeface="Meiryo UI" pitchFamily="50" charset="-128"/>
                <a:cs typeface="Meiryo UI" pitchFamily="50" charset="-128"/>
              </a:rPr>
              <a:t>（平成</a:t>
            </a:r>
            <a:r>
              <a:rPr lang="en-US" altLang="ja-JP" sz="2000" dirty="0" smtClean="0">
                <a:latin typeface="Meiryo UI" pitchFamily="50" charset="-128"/>
                <a:ea typeface="Meiryo UI" pitchFamily="50" charset="-128"/>
                <a:cs typeface="Meiryo UI" pitchFamily="50" charset="-128"/>
              </a:rPr>
              <a:t>29</a:t>
            </a:r>
            <a:r>
              <a:rPr lang="ja-JP" altLang="en-US" sz="2000" dirty="0" smtClean="0">
                <a:latin typeface="Meiryo UI" pitchFamily="50" charset="-128"/>
                <a:ea typeface="Meiryo UI" pitchFamily="50" charset="-128"/>
                <a:cs typeface="Meiryo UI" pitchFamily="50" charset="-128"/>
              </a:rPr>
              <a:t>年）</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4"/>
          <p:cNvSpPr>
            <a:spLocks noGrp="1"/>
          </p:cNvSpPr>
          <p:nvPr>
            <p:ph type="title"/>
          </p:nvPr>
        </p:nvSpPr>
        <p:spPr>
          <a:xfrm>
            <a:off x="323850" y="188913"/>
            <a:ext cx="8597900" cy="1079500"/>
          </a:xfrm>
          <a:ln>
            <a:solidFill>
              <a:schemeClr val="tx1"/>
            </a:solidFill>
          </a:ln>
        </p:spPr>
        <p:txBody>
          <a:bodyPr/>
          <a:lstStyle/>
          <a:p>
            <a:pPr eaLnBrk="1" hangingPunct="1"/>
            <a:r>
              <a:rPr lang="ja-JP" altLang="en-US" sz="2800" dirty="0" smtClean="0">
                <a:latin typeface="Meiryo UI" pitchFamily="50" charset="-128"/>
                <a:ea typeface="Meiryo UI" pitchFamily="50" charset="-128"/>
                <a:cs typeface="Meiryo UI" pitchFamily="50" charset="-128"/>
              </a:rPr>
              <a:t>搬送先医療機関種別・緊急度別・搬送件数、割合</a:t>
            </a:r>
            <a:br>
              <a:rPr lang="ja-JP" altLang="en-US" sz="2800" dirty="0" smtClean="0">
                <a:latin typeface="Meiryo UI" pitchFamily="50" charset="-128"/>
                <a:ea typeface="Meiryo UI" pitchFamily="50" charset="-128"/>
                <a:cs typeface="Meiryo UI" pitchFamily="50" charset="-128"/>
              </a:rPr>
            </a:br>
            <a:r>
              <a:rPr lang="ja-JP" altLang="en-US" sz="2800" dirty="0" smtClean="0">
                <a:latin typeface="Meiryo UI" pitchFamily="50" charset="-128"/>
                <a:ea typeface="Meiryo UI" pitchFamily="50" charset="-128"/>
                <a:cs typeface="Meiryo UI" pitchFamily="50" charset="-128"/>
              </a:rPr>
              <a:t>（平成</a:t>
            </a:r>
            <a:r>
              <a:rPr lang="en-US" altLang="ja-JP" sz="2800" dirty="0" smtClean="0">
                <a:latin typeface="Meiryo UI" pitchFamily="50" charset="-128"/>
                <a:ea typeface="Meiryo UI" pitchFamily="50" charset="-128"/>
                <a:cs typeface="Meiryo UI" pitchFamily="50" charset="-128"/>
              </a:rPr>
              <a:t>30</a:t>
            </a:r>
            <a:r>
              <a:rPr lang="ja-JP" altLang="en-US" sz="2800" dirty="0" smtClean="0">
                <a:latin typeface="Meiryo UI" pitchFamily="50" charset="-128"/>
                <a:ea typeface="Meiryo UI" pitchFamily="50" charset="-128"/>
                <a:cs typeface="Meiryo UI" pitchFamily="50" charset="-128"/>
              </a:rPr>
              <a:t>年</a:t>
            </a:r>
            <a:r>
              <a:rPr lang="en-US" altLang="ja-JP" sz="2800" dirty="0" smtClean="0">
                <a:latin typeface="Meiryo UI" pitchFamily="50" charset="-128"/>
                <a:ea typeface="Meiryo UI" pitchFamily="50" charset="-128"/>
                <a:cs typeface="Meiryo UI" pitchFamily="50" charset="-128"/>
              </a:rPr>
              <a:t>1</a:t>
            </a:r>
            <a:r>
              <a:rPr lang="ja-JP" altLang="en-US" sz="2800" dirty="0" smtClean="0">
                <a:latin typeface="Meiryo UI" pitchFamily="50" charset="-128"/>
                <a:ea typeface="Meiryo UI" pitchFamily="50" charset="-128"/>
                <a:cs typeface="Meiryo UI" pitchFamily="50" charset="-128"/>
              </a:rPr>
              <a:t>月～</a:t>
            </a:r>
            <a:r>
              <a:rPr lang="en-US" altLang="ja-JP" sz="2800" dirty="0" smtClean="0">
                <a:latin typeface="Meiryo UI" pitchFamily="50" charset="-128"/>
                <a:ea typeface="Meiryo UI" pitchFamily="50" charset="-128"/>
                <a:cs typeface="Meiryo UI" pitchFamily="50" charset="-128"/>
              </a:rPr>
              <a:t>10</a:t>
            </a:r>
            <a:r>
              <a:rPr lang="ja-JP" altLang="en-US" sz="2800" dirty="0" smtClean="0">
                <a:latin typeface="Meiryo UI" pitchFamily="50" charset="-128"/>
                <a:ea typeface="Meiryo UI" pitchFamily="50" charset="-128"/>
                <a:cs typeface="Meiryo UI" pitchFamily="50" charset="-128"/>
              </a:rPr>
              <a:t>月）</a:t>
            </a:r>
          </a:p>
        </p:txBody>
      </p:sp>
      <p:graphicFrame>
        <p:nvGraphicFramePr>
          <p:cNvPr id="75889" name="Group 113"/>
          <p:cNvGraphicFramePr>
            <a:graphicFrameLocks noGrp="1"/>
          </p:cNvGraphicFramePr>
          <p:nvPr>
            <p:ph idx="1"/>
          </p:nvPr>
        </p:nvGraphicFramePr>
        <p:xfrm>
          <a:off x="1900238" y="4867275"/>
          <a:ext cx="5976663" cy="1405939"/>
        </p:xfrm>
        <a:graphic>
          <a:graphicData uri="http://schemas.openxmlformats.org/drawingml/2006/table">
            <a:tbl>
              <a:tblPr/>
              <a:tblGrid>
                <a:gridCol w="1392599">
                  <a:extLst>
                    <a:ext uri="{9D8B030D-6E8A-4147-A177-3AD203B41FA5}"/>
                  </a:extLst>
                </a:gridCol>
                <a:gridCol w="1146016">
                  <a:extLst>
                    <a:ext uri="{9D8B030D-6E8A-4147-A177-3AD203B41FA5}"/>
                  </a:extLst>
                </a:gridCol>
                <a:gridCol w="1146016">
                  <a:extLst>
                    <a:ext uri="{9D8B030D-6E8A-4147-A177-3AD203B41FA5}"/>
                  </a:extLst>
                </a:gridCol>
                <a:gridCol w="1146016"/>
                <a:gridCol w="1146016">
                  <a:extLst>
                    <a:ext uri="{9D8B030D-6E8A-4147-A177-3AD203B41FA5}"/>
                  </a:extLst>
                </a:gridCol>
              </a:tblGrid>
              <a:tr h="4882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赤</a:t>
                      </a:r>
                      <a:r>
                        <a:rPr lang="en-US" altLang="ja-JP" sz="1200" b="0" i="0" u="none" strike="noStrike" dirty="0">
                          <a:effectLst/>
                          <a:latin typeface="Meiryo UI" panose="020B0604030504040204" pitchFamily="50" charset="-128"/>
                          <a:ea typeface="Meiryo UI"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赤</a:t>
                      </a:r>
                      <a:r>
                        <a:rPr lang="en-US" altLang="ja-JP" sz="1200" b="0" i="0" u="none" strike="noStrike">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黄以下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合計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03859">
                <a:tc>
                  <a:txBody>
                    <a:bodyPr/>
                    <a:lstStyle/>
                    <a:p>
                      <a:pPr algn="ctr" fontAlgn="b"/>
                      <a:r>
                        <a:rPr lang="ja-JP" altLang="en-US" sz="1200" b="0" i="0" u="none" strike="noStrike" dirty="0">
                          <a:effectLst/>
                          <a:latin typeface="Meiryo UI" panose="020B0604030504040204" pitchFamily="50" charset="-128"/>
                          <a:ea typeface="Meiryo UI" panose="020B0604030504040204" pitchFamily="50" charset="-128"/>
                        </a:rPr>
                        <a:t>二次救急</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1,749</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7,510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29,838</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39,097</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03859">
                <a:tc>
                  <a:txBody>
                    <a:bodyPr/>
                    <a:lstStyle/>
                    <a:p>
                      <a:pPr algn="ctr" fontAlgn="b"/>
                      <a:r>
                        <a:rPr lang="ja-JP" altLang="en-US" sz="1200" b="0" i="0" u="none" strike="noStrike" dirty="0" smtClean="0">
                          <a:effectLst/>
                          <a:latin typeface="Meiryo UI" panose="020B0604030504040204" pitchFamily="50" charset="-128"/>
                          <a:ea typeface="Meiryo UI" panose="020B0604030504040204" pitchFamily="50" charset="-128"/>
                        </a:rPr>
                        <a:t>三次救急</a:t>
                      </a:r>
                      <a:endParaRPr lang="ja-JP" altLang="en-US"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a:effectLst/>
                          <a:latin typeface="Meiryo UI" panose="020B0604030504040204" pitchFamily="50" charset="-128"/>
                          <a:ea typeface="Meiryo UI" panose="020B0604030504040204" pitchFamily="50" charset="-128"/>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a:effectLst/>
                          <a:latin typeface="Meiryo UI" panose="020B0604030504040204" pitchFamily="50" charset="-128"/>
                          <a:ea typeface="Meiryo UI" panose="020B0604030504040204" pitchFamily="50" charset="-128"/>
                        </a:rPr>
                        <a:t>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a:effectLst/>
                          <a:latin typeface="Meiryo UI" panose="020B0604030504040204" pitchFamily="50" charset="-128"/>
                          <a:ea typeface="Meiryo UI" panose="020B0604030504040204" pitchFamily="50" charset="-128"/>
                        </a:rPr>
                        <a:t>659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1,435</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991">
                <a:tc>
                  <a:txBody>
                    <a:bodyPr/>
                    <a:lstStyle/>
                    <a:p>
                      <a:pPr algn="ctr" fontAlgn="b"/>
                      <a:r>
                        <a:rPr lang="ja-JP" altLang="en-US" sz="1200" b="0" i="0" u="none" strike="noStrike" dirty="0" smtClean="0">
                          <a:effectLst/>
                          <a:latin typeface="Meiryo UI" panose="020B0604030504040204" pitchFamily="50" charset="-128"/>
                          <a:ea typeface="Meiryo UI" panose="020B0604030504040204" pitchFamily="50" charset="-128"/>
                        </a:rPr>
                        <a:t>総計</a:t>
                      </a:r>
                      <a:endParaRPr lang="ja-JP" altLang="en-US"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2,165</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7,870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30,497</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altLang="ja-JP" sz="1200" b="0" i="0" u="none" strike="noStrike" dirty="0" smtClean="0">
                          <a:effectLst/>
                          <a:latin typeface="Meiryo UI" panose="020B0604030504040204" pitchFamily="50" charset="-128"/>
                          <a:ea typeface="Meiryo UI" panose="020B0604030504040204" pitchFamily="50" charset="-128"/>
                        </a:rPr>
                        <a:t>40,532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62498" name="正方形/長方形 7"/>
          <p:cNvSpPr>
            <a:spLocks noChangeArrowheads="1"/>
          </p:cNvSpPr>
          <p:nvPr/>
        </p:nvSpPr>
        <p:spPr bwMode="auto">
          <a:xfrm>
            <a:off x="7051675" y="4559300"/>
            <a:ext cx="723900" cy="307975"/>
          </a:xfrm>
          <a:prstGeom prst="rect">
            <a:avLst/>
          </a:prstGeom>
          <a:noFill/>
          <a:ln w="9525">
            <a:noFill/>
            <a:miter lim="800000"/>
            <a:headEnd/>
            <a:tailEnd/>
          </a:ln>
        </p:spPr>
        <p:txBody>
          <a:bodyPr wrap="none">
            <a:spAutoFit/>
          </a:bodyPr>
          <a:lstStyle/>
          <a:p>
            <a:r>
              <a:rPr lang="ja-JP" altLang="en-US" sz="1400">
                <a:solidFill>
                  <a:srgbClr val="000000"/>
                </a:solidFill>
                <a:latin typeface="Meiryo UI" pitchFamily="50" charset="-128"/>
                <a:ea typeface="Meiryo UI" pitchFamily="50" charset="-128"/>
                <a:cs typeface="Meiryo UI" pitchFamily="50" charset="-128"/>
              </a:rPr>
              <a:t>（人）</a:t>
            </a:r>
          </a:p>
        </p:txBody>
      </p:sp>
      <p:sp>
        <p:nvSpPr>
          <p:cNvPr id="2" name="スライド番号プレースホルダー 1"/>
          <p:cNvSpPr>
            <a:spLocks noGrp="1"/>
          </p:cNvSpPr>
          <p:nvPr>
            <p:ph type="sldNum" sz="quarter" idx="12"/>
          </p:nvPr>
        </p:nvSpPr>
        <p:spPr>
          <a:xfrm>
            <a:off x="7010400" y="6381750"/>
            <a:ext cx="2133600" cy="365125"/>
          </a:xfrm>
        </p:spPr>
        <p:txBody>
          <a:bodyPr/>
          <a:lstStyle/>
          <a:p>
            <a:pPr>
              <a:defRPr/>
            </a:pPr>
            <a:fld id="{66D9B139-370F-4A7A-A2E3-737AF47FAD76}" type="slidenum">
              <a:rPr lang="ja-JP" altLang="en-US" sz="1800" smtClean="0">
                <a:solidFill>
                  <a:prstClr val="black">
                    <a:tint val="75000"/>
                  </a:prstClr>
                </a:solidFill>
              </a:rPr>
              <a:pPr>
                <a:defRPr/>
              </a:pPr>
              <a:t>21</a:t>
            </a:fld>
            <a:endParaRPr lang="ja-JP" altLang="en-US" sz="1800" dirty="0">
              <a:solidFill>
                <a:prstClr val="black">
                  <a:tint val="75000"/>
                </a:prstClr>
              </a:solidFill>
            </a:endParaRPr>
          </a:p>
        </p:txBody>
      </p:sp>
      <p:pic>
        <p:nvPicPr>
          <p:cNvPr id="62500" name="Picture 2"/>
          <p:cNvPicPr>
            <a:picLocks noChangeAspect="1" noChangeArrowheads="1"/>
          </p:cNvPicPr>
          <p:nvPr/>
        </p:nvPicPr>
        <p:blipFill>
          <a:blip r:embed="rId3"/>
          <a:srcRect/>
          <a:stretch>
            <a:fillRect/>
          </a:stretch>
        </p:blipFill>
        <p:spPr bwMode="auto">
          <a:xfrm>
            <a:off x="990600" y="1628775"/>
            <a:ext cx="6886575"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4"/>
          <p:cNvSpPr>
            <a:spLocks noGrp="1"/>
          </p:cNvSpPr>
          <p:nvPr>
            <p:ph type="title"/>
          </p:nvPr>
        </p:nvSpPr>
        <p:spPr>
          <a:xfrm>
            <a:off x="166688" y="188913"/>
            <a:ext cx="8596312" cy="719807"/>
          </a:xfrm>
          <a:ln>
            <a:solidFill>
              <a:schemeClr val="tx1"/>
            </a:solidFill>
          </a:ln>
        </p:spPr>
        <p:txBody>
          <a:bodyPr/>
          <a:lstStyle/>
          <a:p>
            <a:pPr eaLnBrk="1" hangingPunct="1"/>
            <a:r>
              <a:rPr lang="ja-JP" altLang="en-US" sz="2400" dirty="0" smtClean="0">
                <a:latin typeface="Meiryo UI" pitchFamily="50" charset="-128"/>
                <a:ea typeface="Meiryo UI" pitchFamily="50" charset="-128"/>
                <a:cs typeface="Meiryo UI" pitchFamily="50" charset="-128"/>
              </a:rPr>
              <a:t>疾患別・緊急度別・搬送件数（平成</a:t>
            </a:r>
            <a:r>
              <a:rPr lang="en-US" altLang="ja-JP" sz="2400" dirty="0" smtClean="0">
                <a:latin typeface="Meiryo UI" pitchFamily="50" charset="-128"/>
                <a:ea typeface="Meiryo UI" pitchFamily="50" charset="-128"/>
                <a:cs typeface="Meiryo UI" pitchFamily="50" charset="-128"/>
              </a:rPr>
              <a:t>30</a:t>
            </a:r>
            <a:r>
              <a:rPr lang="ja-JP" altLang="en-US" sz="2400" dirty="0" smtClean="0">
                <a:latin typeface="Meiryo UI" pitchFamily="50" charset="-128"/>
                <a:ea typeface="Meiryo UI" pitchFamily="50" charset="-128"/>
                <a:cs typeface="Meiryo UI" pitchFamily="50" charset="-128"/>
              </a:rPr>
              <a:t>年</a:t>
            </a:r>
            <a:r>
              <a:rPr lang="en-US" altLang="ja-JP" sz="2400" dirty="0" smtClean="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月～</a:t>
            </a:r>
            <a:r>
              <a:rPr lang="en-US" altLang="ja-JP" sz="2400" dirty="0" smtClean="0">
                <a:latin typeface="Meiryo UI" pitchFamily="50" charset="-128"/>
                <a:ea typeface="Meiryo UI" pitchFamily="50" charset="-128"/>
                <a:cs typeface="Meiryo UI" pitchFamily="50" charset="-128"/>
              </a:rPr>
              <a:t>10</a:t>
            </a:r>
            <a:r>
              <a:rPr lang="ja-JP" altLang="en-US" sz="2400" dirty="0" smtClean="0">
                <a:latin typeface="Meiryo UI" pitchFamily="50" charset="-128"/>
                <a:ea typeface="Meiryo UI" pitchFamily="50" charset="-128"/>
                <a:cs typeface="Meiryo UI" pitchFamily="50" charset="-128"/>
              </a:rPr>
              <a:t>月）</a:t>
            </a:r>
          </a:p>
        </p:txBody>
      </p:sp>
      <p:sp>
        <p:nvSpPr>
          <p:cNvPr id="2" name="スライド番号プレースホルダー 1"/>
          <p:cNvSpPr>
            <a:spLocks noGrp="1"/>
          </p:cNvSpPr>
          <p:nvPr>
            <p:ph type="sldNum" sz="quarter" idx="12"/>
          </p:nvPr>
        </p:nvSpPr>
        <p:spPr>
          <a:xfrm>
            <a:off x="7010400" y="6381750"/>
            <a:ext cx="2133600" cy="365125"/>
          </a:xfrm>
        </p:spPr>
        <p:txBody>
          <a:bodyPr/>
          <a:lstStyle/>
          <a:p>
            <a:pPr>
              <a:defRPr/>
            </a:pPr>
            <a:fld id="{CC36BAFD-4CA6-400D-9437-EDFEEC790A0B}" type="slidenum">
              <a:rPr lang="ja-JP" altLang="en-US" sz="1800" smtClean="0">
                <a:solidFill>
                  <a:prstClr val="black">
                    <a:tint val="75000"/>
                  </a:prstClr>
                </a:solidFill>
              </a:rPr>
              <a:pPr>
                <a:defRPr/>
              </a:pPr>
              <a:t>22</a:t>
            </a:fld>
            <a:endParaRPr lang="ja-JP" altLang="en-US" sz="1800" dirty="0">
              <a:solidFill>
                <a:prstClr val="black">
                  <a:tint val="75000"/>
                </a:prstClr>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1" y="1268760"/>
            <a:ext cx="8768209" cy="345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12"/>
          <p:cNvSpPr txBox="1"/>
          <p:nvPr/>
        </p:nvSpPr>
        <p:spPr>
          <a:xfrm>
            <a:off x="6969503" y="3432175"/>
            <a:ext cx="476250"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a:defRPr sz="1000"/>
            </a:pPr>
            <a:r>
              <a:rPr lang="ja-JP" altLang="en-US" sz="1100" b="0" i="0" u="none" strike="noStrike" baseline="0" dirty="0">
                <a:solidFill>
                  <a:srgbClr val="000000"/>
                </a:solidFill>
                <a:latin typeface="Calibri"/>
              </a:rPr>
              <a:t>5755 </a:t>
            </a:r>
          </a:p>
          <a:p>
            <a:pPr algn="l" rtl="0">
              <a:defRPr sz="1000"/>
            </a:pPr>
            <a:endParaRPr lang="ja-JP" altLang="en-US" sz="1100" b="0" i="0" u="none" strike="noStrike" baseline="0" dirty="0">
              <a:solidFill>
                <a:srgbClr val="000000"/>
              </a:solidFill>
              <a:latin typeface="Calibri"/>
            </a:endParaRPr>
          </a:p>
        </p:txBody>
      </p:sp>
      <p:sp>
        <p:nvSpPr>
          <p:cNvPr id="10" name="テキスト ボックス 7"/>
          <p:cNvSpPr txBox="1"/>
          <p:nvPr/>
        </p:nvSpPr>
        <p:spPr bwMode="auto">
          <a:xfrm>
            <a:off x="7681974" y="3933056"/>
            <a:ext cx="574003"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rtl="0">
              <a:defRPr sz="1000"/>
            </a:pPr>
            <a:r>
              <a:rPr lang="ja-JP" altLang="en-US" sz="1100" b="0" i="0" u="none" strike="noStrike" baseline="0" dirty="0">
                <a:solidFill>
                  <a:srgbClr val="000000"/>
                </a:solidFill>
                <a:latin typeface="Calibri"/>
              </a:rPr>
              <a:t>16314 </a:t>
            </a:r>
          </a:p>
        </p:txBody>
      </p:sp>
      <p:sp>
        <p:nvSpPr>
          <p:cNvPr id="11" name="テキスト ボックス 1"/>
          <p:cNvSpPr txBox="1"/>
          <p:nvPr/>
        </p:nvSpPr>
        <p:spPr bwMode="auto">
          <a:xfrm>
            <a:off x="8269872" y="1502704"/>
            <a:ext cx="628650" cy="1905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a:defRPr sz="1000"/>
            </a:pPr>
            <a:r>
              <a:rPr lang="ja-JP" altLang="en-US" sz="1100" b="0" i="0" u="none" strike="noStrike" baseline="0" dirty="0">
                <a:solidFill>
                  <a:srgbClr val="000000"/>
                </a:solidFill>
                <a:latin typeface="Calibri"/>
              </a:rPr>
              <a:t>20000</a:t>
            </a:r>
          </a:p>
        </p:txBody>
      </p:sp>
      <p:sp>
        <p:nvSpPr>
          <p:cNvPr id="12" name="小波 11"/>
          <p:cNvSpPr/>
          <p:nvPr/>
        </p:nvSpPr>
        <p:spPr bwMode="auto">
          <a:xfrm rot="5400000">
            <a:off x="6969709" y="2829781"/>
            <a:ext cx="2543175" cy="57150"/>
          </a:xfrm>
          <a:prstGeom prst="doubleWave">
            <a:avLst>
              <a:gd name="adj1" fmla="val 12500"/>
              <a:gd name="adj2" fmla="val 77"/>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802" y="4581128"/>
            <a:ext cx="6158396" cy="211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a:srcRect/>
          <a:stretch>
            <a:fillRect/>
          </a:stretch>
        </p:blipFill>
        <p:spPr bwMode="auto">
          <a:xfrm>
            <a:off x="142875" y="1292225"/>
            <a:ext cx="8389938" cy="3338513"/>
          </a:xfrm>
          <a:prstGeom prst="rect">
            <a:avLst/>
          </a:prstGeom>
          <a:noFill/>
          <a:ln w="9525">
            <a:noFill/>
            <a:miter lim="800000"/>
            <a:headEnd/>
            <a:tailEnd/>
          </a:ln>
        </p:spPr>
      </p:pic>
      <p:sp>
        <p:nvSpPr>
          <p:cNvPr id="66562" name="タイトル 4"/>
          <p:cNvSpPr>
            <a:spLocks noGrp="1"/>
          </p:cNvSpPr>
          <p:nvPr>
            <p:ph type="title"/>
          </p:nvPr>
        </p:nvSpPr>
        <p:spPr>
          <a:xfrm>
            <a:off x="166688" y="115888"/>
            <a:ext cx="8596312" cy="576262"/>
          </a:xfrm>
          <a:ln>
            <a:solidFill>
              <a:schemeClr val="tx1"/>
            </a:solidFill>
          </a:ln>
        </p:spPr>
        <p:txBody>
          <a:bodyPr/>
          <a:lstStyle/>
          <a:p>
            <a:pPr eaLnBrk="1" hangingPunct="1"/>
            <a:r>
              <a:rPr lang="ja-JP" altLang="en-US" sz="2000" dirty="0" smtClean="0">
                <a:latin typeface="Meiryo UI" pitchFamily="50" charset="-128"/>
                <a:ea typeface="Meiryo UI" pitchFamily="50" charset="-128"/>
                <a:cs typeface="Meiryo UI" pitchFamily="50" charset="-128"/>
              </a:rPr>
              <a:t>四半期別・疾患別・搬送件数、割合（平成</a:t>
            </a:r>
            <a:r>
              <a:rPr lang="en-US" altLang="ja-JP" sz="2000" dirty="0" smtClean="0">
                <a:latin typeface="Meiryo UI" pitchFamily="50" charset="-128"/>
                <a:ea typeface="Meiryo UI" pitchFamily="50" charset="-128"/>
                <a:cs typeface="Meiryo UI" pitchFamily="50" charset="-128"/>
              </a:rPr>
              <a:t>28</a:t>
            </a:r>
            <a:r>
              <a:rPr lang="ja-JP" altLang="en-US" sz="2000" dirty="0" smtClean="0">
                <a:latin typeface="Meiryo UI" pitchFamily="50" charset="-128"/>
                <a:ea typeface="Meiryo UI" pitchFamily="50" charset="-128"/>
                <a:cs typeface="Meiryo UI" pitchFamily="50" charset="-128"/>
              </a:rPr>
              <a:t>年</a:t>
            </a:r>
            <a:r>
              <a:rPr lang="en-US" altLang="ja-JP" sz="2000" dirty="0" smtClean="0">
                <a:latin typeface="Meiryo UI" pitchFamily="50" charset="-128"/>
                <a:ea typeface="Meiryo UI" pitchFamily="50" charset="-128"/>
                <a:cs typeface="Meiryo UI" pitchFamily="50" charset="-128"/>
              </a:rPr>
              <a:t>7</a:t>
            </a:r>
            <a:r>
              <a:rPr lang="ja-JP" altLang="en-US" sz="2000" dirty="0" smtClean="0">
                <a:latin typeface="Meiryo UI" pitchFamily="50" charset="-128"/>
                <a:ea typeface="Meiryo UI" pitchFamily="50" charset="-128"/>
                <a:cs typeface="Meiryo UI" pitchFamily="50" charset="-128"/>
              </a:rPr>
              <a:t>月～平成</a:t>
            </a:r>
            <a:r>
              <a:rPr lang="en-US" altLang="ja-JP" sz="2000" dirty="0" smtClean="0">
                <a:latin typeface="Meiryo UI" pitchFamily="50" charset="-128"/>
                <a:ea typeface="Meiryo UI" pitchFamily="50" charset="-128"/>
                <a:cs typeface="Meiryo UI" pitchFamily="50" charset="-128"/>
              </a:rPr>
              <a:t>29</a:t>
            </a:r>
            <a:r>
              <a:rPr lang="ja-JP" altLang="en-US" sz="2000" dirty="0" smtClean="0">
                <a:latin typeface="Meiryo UI" pitchFamily="50" charset="-128"/>
                <a:ea typeface="Meiryo UI" pitchFamily="50" charset="-128"/>
                <a:cs typeface="Meiryo UI" pitchFamily="50" charset="-128"/>
              </a:rPr>
              <a:t>年</a:t>
            </a:r>
            <a:r>
              <a:rPr lang="en-US" altLang="ja-JP" sz="2000" dirty="0" smtClean="0">
                <a:latin typeface="Meiryo UI" pitchFamily="50" charset="-128"/>
                <a:ea typeface="Meiryo UI" pitchFamily="50" charset="-128"/>
                <a:cs typeface="Meiryo UI" pitchFamily="50" charset="-128"/>
              </a:rPr>
              <a:t>6</a:t>
            </a:r>
            <a:r>
              <a:rPr lang="ja-JP" altLang="en-US" sz="2000" dirty="0" smtClean="0">
                <a:latin typeface="Meiryo UI" pitchFamily="50" charset="-128"/>
                <a:ea typeface="Meiryo UI" pitchFamily="50" charset="-128"/>
                <a:cs typeface="Meiryo UI" pitchFamily="50" charset="-128"/>
              </a:rPr>
              <a:t>月）</a:t>
            </a:r>
          </a:p>
        </p:txBody>
      </p:sp>
      <p:graphicFrame>
        <p:nvGraphicFramePr>
          <p:cNvPr id="75889" name="Group 113"/>
          <p:cNvGraphicFramePr>
            <a:graphicFrameLocks noGrp="1"/>
          </p:cNvGraphicFramePr>
          <p:nvPr>
            <p:ph idx="1"/>
            <p:extLst>
              <p:ext uri="{D42A27DB-BD31-4B8C-83A1-F6EECF244321}">
                <p14:modId xmlns:p14="http://schemas.microsoft.com/office/powerpoint/2010/main" val="3335714643"/>
              </p:ext>
            </p:extLst>
          </p:nvPr>
        </p:nvGraphicFramePr>
        <p:xfrm>
          <a:off x="138113" y="4692650"/>
          <a:ext cx="8640768" cy="1951270"/>
        </p:xfrm>
        <a:graphic>
          <a:graphicData uri="http://schemas.openxmlformats.org/drawingml/2006/table">
            <a:tbl>
              <a:tblPr/>
              <a:tblGrid>
                <a:gridCol w="936228">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gridCol w="770454">
                  <a:extLst>
                    <a:ext uri="{9D8B030D-6E8A-4147-A177-3AD203B41FA5}"/>
                  </a:extLst>
                </a:gridCol>
              </a:tblGrid>
              <a:tr h="4882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ACS</a:t>
                      </a:r>
                      <a:r>
                        <a:rPr kumimoji="0"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(ACS</a:t>
                      </a:r>
                      <a:r>
                        <a:rPr kumimoji="0"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以外</a:t>
                      </a:r>
                      <a:r>
                        <a:rPr kumimoji="0"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脳血管疾患</a:t>
                      </a:r>
                      <a:r>
                        <a:rPr kumimoji="0"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0"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脳卒中</a:t>
                      </a:r>
                      <a:r>
                        <a:rPr kumimoji="0"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呼吸器疾患</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急性</a:t>
                      </a:r>
                      <a:endParaRPr kumimoji="0" lang="en-US"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腹症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吐下血・消化管出血</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四肢以外の外傷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四肢</a:t>
                      </a:r>
                      <a:endParaRPr kumimoji="0" lang="en-US"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外傷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その他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合計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038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H28</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7</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9</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a:effectLst/>
                          <a:latin typeface="Meiryo UI" panose="020B0604030504040204" pitchFamily="50" charset="-128"/>
                          <a:ea typeface="Meiryo UI" panose="020B0604030504040204" pitchFamily="50" charset="-128"/>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494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972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2,599</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7,037</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a:effectLst/>
                          <a:latin typeface="Meiryo UI" panose="020B0604030504040204" pitchFamily="50" charset="-128"/>
                          <a:ea typeface="Meiryo UI" panose="020B0604030504040204" pitchFamily="50" charset="-128"/>
                        </a:rPr>
                        <a:t>13,746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extLst>
              </a:tr>
              <a:tr h="3099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H28</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endPar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10</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12</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731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1,198</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3,010</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889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6,270</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a:effectLst/>
                          <a:latin typeface="Meiryo UI" panose="020B0604030504040204" pitchFamily="50" charset="-128"/>
                          <a:ea typeface="Meiryo UI" panose="020B0604030504040204" pitchFamily="50" charset="-128"/>
                        </a:rPr>
                        <a:t>13,992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extLst>
              </a:tr>
              <a:tr h="3099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H29</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1</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3</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1,300</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2,070</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5,025</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11,064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3099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H29</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4</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r>
                        <a:rPr kumimoji="0" lang="pt-BR" altLang="ja-JP"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6</a:t>
                      </a:r>
                      <a:r>
                        <a:rPr kumimoji="0" lang="pt-BR" sz="12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月</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579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478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a:effectLst/>
                          <a:latin typeface="Meiryo UI" panose="020B0604030504040204" pitchFamily="50" charset="-128"/>
                          <a:ea typeface="Meiryo UI" panose="020B0604030504040204" pitchFamily="50" charset="-128"/>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2,620</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a:effectLst/>
                          <a:latin typeface="Meiryo UI" panose="020B0604030504040204" pitchFamily="50" charset="-128"/>
                          <a:ea typeface="Meiryo UI" panose="020B0604030504040204" pitchFamily="50" charset="-128"/>
                        </a:rPr>
                        <a:t>812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smtClean="0">
                          <a:effectLst/>
                          <a:latin typeface="Meiryo UI" panose="020B0604030504040204" pitchFamily="50" charset="-128"/>
                          <a:ea typeface="Meiryo UI" panose="020B0604030504040204" pitchFamily="50" charset="-128"/>
                        </a:rPr>
                        <a:t>5,886</a:t>
                      </a:r>
                      <a:endParaRPr lang="en-US" altLang="ja-JP" sz="14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ja-JP" sz="1400" b="0" i="0" u="none" strike="noStrike" dirty="0">
                          <a:effectLst/>
                          <a:latin typeface="Meiryo UI" panose="020B0604030504040204" pitchFamily="50" charset="-128"/>
                          <a:ea typeface="Meiryo UI" panose="020B0604030504040204" pitchFamily="50" charset="-128"/>
                        </a:rPr>
                        <a:t>12,378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66637" name="正方形/長方形 7"/>
          <p:cNvSpPr>
            <a:spLocks noChangeArrowheads="1"/>
          </p:cNvSpPr>
          <p:nvPr/>
        </p:nvSpPr>
        <p:spPr bwMode="auto">
          <a:xfrm>
            <a:off x="8316913" y="4384675"/>
            <a:ext cx="723900"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（人）</a:t>
            </a:r>
          </a:p>
        </p:txBody>
      </p:sp>
      <p:sp>
        <p:nvSpPr>
          <p:cNvPr id="66638" name="Rectangle 114"/>
          <p:cNvSpPr>
            <a:spLocks noChangeArrowheads="1"/>
          </p:cNvSpPr>
          <p:nvPr/>
        </p:nvSpPr>
        <p:spPr bwMode="auto">
          <a:xfrm>
            <a:off x="5076825" y="4005263"/>
            <a:ext cx="1296988" cy="257175"/>
          </a:xfrm>
          <a:prstGeom prst="rect">
            <a:avLst/>
          </a:prstGeom>
          <a:solidFill>
            <a:srgbClr val="FF00FF">
              <a:alpha val="23921"/>
            </a:srgbClr>
          </a:solidFill>
          <a:ln w="9525">
            <a:noFill/>
            <a:miter lim="800000"/>
            <a:headEnd/>
            <a:tailEnd/>
          </a:ln>
        </p:spPr>
        <p:txBody>
          <a:bodyPr wrap="none" anchor="ctr"/>
          <a:lstStyle/>
          <a:p>
            <a:endParaRPr lang="ja-JP" altLang="en-US"/>
          </a:p>
        </p:txBody>
      </p:sp>
      <p:sp>
        <p:nvSpPr>
          <p:cNvPr id="66639" name="Rectangle 115"/>
          <p:cNvSpPr>
            <a:spLocks noChangeArrowheads="1"/>
          </p:cNvSpPr>
          <p:nvPr/>
        </p:nvSpPr>
        <p:spPr bwMode="auto">
          <a:xfrm>
            <a:off x="323850" y="4005263"/>
            <a:ext cx="3168650" cy="287337"/>
          </a:xfrm>
          <a:prstGeom prst="rect">
            <a:avLst/>
          </a:prstGeom>
          <a:solidFill>
            <a:srgbClr val="FF00FF">
              <a:alpha val="23921"/>
            </a:srgbClr>
          </a:solidFill>
          <a:ln w="9525">
            <a:noFill/>
            <a:miter lim="800000"/>
            <a:headEnd/>
            <a:tailEnd/>
          </a:ln>
        </p:spPr>
        <p:txBody>
          <a:bodyPr wrap="none" anchor="ctr"/>
          <a:lstStyle/>
          <a:p>
            <a:endParaRPr lang="ja-JP" altLang="en-US"/>
          </a:p>
        </p:txBody>
      </p:sp>
      <p:sp>
        <p:nvSpPr>
          <p:cNvPr id="2" name="スライド番号プレースホルダー 1"/>
          <p:cNvSpPr>
            <a:spLocks noGrp="1"/>
          </p:cNvSpPr>
          <p:nvPr>
            <p:ph type="sldNum" sz="quarter" idx="12"/>
          </p:nvPr>
        </p:nvSpPr>
        <p:spPr>
          <a:xfrm>
            <a:off x="7010400" y="6381750"/>
            <a:ext cx="2133600" cy="365125"/>
          </a:xfrm>
        </p:spPr>
        <p:txBody>
          <a:bodyPr/>
          <a:lstStyle/>
          <a:p>
            <a:pPr>
              <a:defRPr/>
            </a:pPr>
            <a:fld id="{4A05F024-945D-40A7-BD43-A8C330F5E525}" type="slidenum">
              <a:rPr lang="ja-JP" altLang="en-US" sz="1800" smtClean="0"/>
              <a:pPr>
                <a:defRPr/>
              </a:pPr>
              <a:t>23</a:t>
            </a:fld>
            <a:endParaRPr lang="ja-JP" altLang="en-US" sz="1800" dirty="0"/>
          </a:p>
        </p:txBody>
      </p:sp>
      <p:sp>
        <p:nvSpPr>
          <p:cNvPr id="16" name="正方形/長方形 15"/>
          <p:cNvSpPr/>
          <p:nvPr/>
        </p:nvSpPr>
        <p:spPr>
          <a:xfrm>
            <a:off x="323850" y="692150"/>
            <a:ext cx="8716963"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u="sng" dirty="0">
                <a:solidFill>
                  <a:schemeClr val="tx1"/>
                </a:solidFill>
                <a:latin typeface="Meiryo UI" panose="020B0604030504040204" pitchFamily="50" charset="-128"/>
                <a:ea typeface="Meiryo UI" panose="020B0604030504040204" pitchFamily="50" charset="-128"/>
              </a:rPr>
              <a:t>循環器疾患、呼吸器疾患は冬場に多い傾向で、それ以外の疾患は大きな変動はない。</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p:cNvPicPr>
            <a:picLocks noChangeAspect="1" noChangeArrowheads="1"/>
          </p:cNvPicPr>
          <p:nvPr/>
        </p:nvPicPr>
        <p:blipFill>
          <a:blip r:embed="rId3"/>
          <a:srcRect/>
          <a:stretch>
            <a:fillRect/>
          </a:stretch>
        </p:blipFill>
        <p:spPr bwMode="auto">
          <a:xfrm>
            <a:off x="127000" y="1133475"/>
            <a:ext cx="8764588" cy="3890963"/>
          </a:xfrm>
          <a:prstGeom prst="rect">
            <a:avLst/>
          </a:prstGeom>
          <a:noFill/>
          <a:ln w="9525">
            <a:noFill/>
            <a:miter lim="800000"/>
            <a:headEnd/>
            <a:tailEnd/>
          </a:ln>
        </p:spPr>
      </p:pic>
      <p:sp>
        <p:nvSpPr>
          <p:cNvPr id="68610" name="タイトル 1"/>
          <p:cNvSpPr>
            <a:spLocks noGrp="1"/>
          </p:cNvSpPr>
          <p:nvPr>
            <p:ph type="title"/>
          </p:nvPr>
        </p:nvSpPr>
        <p:spPr>
          <a:xfrm>
            <a:off x="127000" y="142875"/>
            <a:ext cx="8964613" cy="549275"/>
          </a:xfrm>
          <a:ln>
            <a:solidFill>
              <a:schemeClr val="tx1"/>
            </a:solidFill>
          </a:ln>
        </p:spPr>
        <p:txBody>
          <a:bodyPr/>
          <a:lstStyle/>
          <a:p>
            <a:pPr eaLnBrk="1" hangingPunct="1"/>
            <a:r>
              <a:rPr lang="ja-JP" altLang="en-US" sz="2000" dirty="0" smtClean="0">
                <a:latin typeface="Meiryo UI" pitchFamily="50" charset="-128"/>
                <a:ea typeface="Meiryo UI" pitchFamily="50" charset="-128"/>
                <a:cs typeface="Meiryo UI" pitchFamily="50" charset="-128"/>
              </a:rPr>
              <a:t>年齢区分別・疾患別搬送数、割合（平成</a:t>
            </a:r>
            <a:r>
              <a:rPr lang="en-US" altLang="ja-JP" sz="2000" dirty="0" smtClean="0">
                <a:latin typeface="Meiryo UI" pitchFamily="50" charset="-128"/>
                <a:ea typeface="Meiryo UI" pitchFamily="50" charset="-128"/>
                <a:cs typeface="Meiryo UI" pitchFamily="50" charset="-128"/>
              </a:rPr>
              <a:t>28</a:t>
            </a:r>
            <a:r>
              <a:rPr lang="ja-JP" altLang="en-US" sz="2000" dirty="0" smtClean="0">
                <a:latin typeface="Meiryo UI" pitchFamily="50" charset="-128"/>
                <a:ea typeface="Meiryo UI" pitchFamily="50" charset="-128"/>
                <a:cs typeface="Meiryo UI" pitchFamily="50" charset="-128"/>
              </a:rPr>
              <a:t>年</a:t>
            </a:r>
            <a:r>
              <a:rPr lang="en-US" altLang="ja-JP" sz="2000" dirty="0" smtClean="0">
                <a:latin typeface="Meiryo UI" pitchFamily="50" charset="-128"/>
                <a:ea typeface="Meiryo UI" pitchFamily="50" charset="-128"/>
                <a:cs typeface="Meiryo UI" pitchFamily="50" charset="-128"/>
              </a:rPr>
              <a:t>7</a:t>
            </a:r>
            <a:r>
              <a:rPr lang="ja-JP" altLang="en-US" sz="2000" dirty="0" smtClean="0">
                <a:latin typeface="Meiryo UI" pitchFamily="50" charset="-128"/>
                <a:ea typeface="Meiryo UI" pitchFamily="50" charset="-128"/>
                <a:cs typeface="Meiryo UI" pitchFamily="50" charset="-128"/>
              </a:rPr>
              <a:t>月～平成</a:t>
            </a:r>
            <a:r>
              <a:rPr lang="en-US" altLang="ja-JP" sz="2000" dirty="0" smtClean="0">
                <a:latin typeface="Meiryo UI" pitchFamily="50" charset="-128"/>
                <a:ea typeface="Meiryo UI" pitchFamily="50" charset="-128"/>
                <a:cs typeface="Meiryo UI" pitchFamily="50" charset="-128"/>
              </a:rPr>
              <a:t>29</a:t>
            </a:r>
            <a:r>
              <a:rPr lang="ja-JP" altLang="en-US" sz="2000" dirty="0" smtClean="0">
                <a:latin typeface="Meiryo UI" pitchFamily="50" charset="-128"/>
                <a:ea typeface="Meiryo UI" pitchFamily="50" charset="-128"/>
                <a:cs typeface="Meiryo UI" pitchFamily="50" charset="-128"/>
              </a:rPr>
              <a:t>年</a:t>
            </a:r>
            <a:r>
              <a:rPr lang="en-US" altLang="ja-JP" sz="2000" dirty="0" smtClean="0">
                <a:latin typeface="Meiryo UI" pitchFamily="50" charset="-128"/>
                <a:ea typeface="Meiryo UI" pitchFamily="50" charset="-128"/>
                <a:cs typeface="Meiryo UI" pitchFamily="50" charset="-128"/>
              </a:rPr>
              <a:t>6</a:t>
            </a:r>
            <a:r>
              <a:rPr lang="ja-JP" altLang="en-US" sz="2000" dirty="0" smtClean="0">
                <a:latin typeface="Meiryo UI" pitchFamily="50" charset="-128"/>
                <a:ea typeface="Meiryo UI" pitchFamily="50" charset="-128"/>
                <a:cs typeface="Meiryo UI" pitchFamily="50" charset="-128"/>
              </a:rPr>
              <a:t>月） </a:t>
            </a:r>
          </a:p>
        </p:txBody>
      </p:sp>
      <p:graphicFrame>
        <p:nvGraphicFramePr>
          <p:cNvPr id="78095" name="Group 271"/>
          <p:cNvGraphicFramePr>
            <a:graphicFrameLocks noGrp="1"/>
          </p:cNvGraphicFramePr>
          <p:nvPr>
            <p:extLst>
              <p:ext uri="{D42A27DB-BD31-4B8C-83A1-F6EECF244321}">
                <p14:modId xmlns:p14="http://schemas.microsoft.com/office/powerpoint/2010/main" val="3563188986"/>
              </p:ext>
            </p:extLst>
          </p:nvPr>
        </p:nvGraphicFramePr>
        <p:xfrm>
          <a:off x="30163" y="5084763"/>
          <a:ext cx="8756650" cy="1651973"/>
        </p:xfrm>
        <a:graphic>
          <a:graphicData uri="http://schemas.openxmlformats.org/drawingml/2006/table">
            <a:tbl>
              <a:tblPr/>
              <a:tblGrid>
                <a:gridCol w="776287">
                  <a:extLst>
                    <a:ext uri="{9D8B030D-6E8A-4147-A177-3AD203B41FA5}"/>
                  </a:extLst>
                </a:gridCol>
                <a:gridCol w="803275">
                  <a:extLst>
                    <a:ext uri="{9D8B030D-6E8A-4147-A177-3AD203B41FA5}"/>
                  </a:extLst>
                </a:gridCol>
                <a:gridCol w="801688">
                  <a:extLst>
                    <a:ext uri="{9D8B030D-6E8A-4147-A177-3AD203B41FA5}"/>
                  </a:extLst>
                </a:gridCol>
                <a:gridCol w="803275">
                  <a:extLst>
                    <a:ext uri="{9D8B030D-6E8A-4147-A177-3AD203B41FA5}"/>
                  </a:extLst>
                </a:gridCol>
                <a:gridCol w="803275">
                  <a:extLst>
                    <a:ext uri="{9D8B030D-6E8A-4147-A177-3AD203B41FA5}"/>
                  </a:extLst>
                </a:gridCol>
                <a:gridCol w="801687">
                  <a:extLst>
                    <a:ext uri="{9D8B030D-6E8A-4147-A177-3AD203B41FA5}"/>
                  </a:extLst>
                </a:gridCol>
                <a:gridCol w="803275">
                  <a:extLst>
                    <a:ext uri="{9D8B030D-6E8A-4147-A177-3AD203B41FA5}"/>
                  </a:extLst>
                </a:gridCol>
                <a:gridCol w="801688">
                  <a:extLst>
                    <a:ext uri="{9D8B030D-6E8A-4147-A177-3AD203B41FA5}"/>
                  </a:extLst>
                </a:gridCol>
                <a:gridCol w="803275">
                  <a:extLst>
                    <a:ext uri="{9D8B030D-6E8A-4147-A177-3AD203B41FA5}"/>
                  </a:extLst>
                </a:gridCol>
                <a:gridCol w="803275">
                  <a:extLst>
                    <a:ext uri="{9D8B030D-6E8A-4147-A177-3AD203B41FA5}"/>
                  </a:extLst>
                </a:gridCol>
                <a:gridCol w="755650">
                  <a:extLst>
                    <a:ext uri="{9D8B030D-6E8A-4147-A177-3AD203B41FA5}"/>
                  </a:extLst>
                </a:gridCol>
              </a:tblGrid>
              <a:tr h="4921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rgbClr val="000000"/>
                        </a:solidFill>
                        <a:effectLst/>
                        <a:latin typeface="HG丸ｺﾞｼｯｸM-PRO" pitchFamily="50" charset="-128"/>
                        <a:ea typeface="Meiryo UI" pitchFamily="50" charset="-128"/>
                        <a:cs typeface="Meiryo UI" pitchFamily="50" charset="-128"/>
                      </a:endParaRPr>
                    </a:p>
                  </a:txBody>
                  <a:tcPr marL="5963" marR="5963" marT="59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循環器疾患</a:t>
                      </a:r>
                      <a:r>
                        <a:rPr kumimoji="0" lang="en-US" altLang="zh-TW"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(ACS</a:t>
                      </a:r>
                      <a:r>
                        <a:rPr kumimoji="0" lang="zh-TW"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循環器疾患</a:t>
                      </a:r>
                      <a:r>
                        <a:rPr kumimoji="0" lang="en-US" altLang="zh-TW"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(ACS</a:t>
                      </a:r>
                      <a:r>
                        <a:rPr kumimoji="0" lang="zh-TW"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以外）</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脳血管疾患</a:t>
                      </a:r>
                      <a:b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b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脳卒中</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呼吸器疾患</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急性</a:t>
                      </a:r>
                      <a:endPar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腹症</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吐下血・消化管出血</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四肢以外の外傷</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四肢</a:t>
                      </a:r>
                      <a:endPar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外傷</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その他</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合計</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9330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0 </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9330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a:t>
                      </a:r>
                      <a:r>
                        <a:rPr kumimoji="0"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歳</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1,498</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2,472</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9330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7</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17</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873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2,116</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9330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18</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64</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684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3,838</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1,091</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8,473</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16,331</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9330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65</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a:t>
                      </a: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74</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1,560</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4,308</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9,156</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9330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75</a:t>
                      </a:r>
                      <a:r>
                        <a:rPr kumimoji="0"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歳以上</a:t>
                      </a:r>
                    </a:p>
                  </a:txBody>
                  <a:tcPr marL="5963" marR="5963" marT="59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1,473</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1,455</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2,827</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3,481</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1,273</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9,095</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100" b="0" i="0" u="none" strike="noStrike" dirty="0" smtClean="0">
                          <a:effectLst/>
                          <a:latin typeface="Meiryo UI" panose="020B0604030504040204" pitchFamily="50" charset="-128"/>
                          <a:ea typeface="Meiryo UI" panose="020B0604030504040204" pitchFamily="50" charset="-128"/>
                        </a:rPr>
                        <a:t>21,176</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 name="スライド番号プレースホルダー 1"/>
          <p:cNvSpPr>
            <a:spLocks noGrp="1"/>
          </p:cNvSpPr>
          <p:nvPr>
            <p:ph type="sldNum" sz="quarter" idx="12"/>
          </p:nvPr>
        </p:nvSpPr>
        <p:spPr>
          <a:xfrm>
            <a:off x="7010400" y="6492875"/>
            <a:ext cx="2133600" cy="365125"/>
          </a:xfrm>
        </p:spPr>
        <p:txBody>
          <a:bodyPr/>
          <a:lstStyle/>
          <a:p>
            <a:pPr>
              <a:defRPr/>
            </a:pPr>
            <a:fld id="{051AE404-78AB-41E6-9819-542C79D78127}" type="slidenum">
              <a:rPr lang="ja-JP" altLang="en-US" sz="1800" smtClean="0"/>
              <a:pPr>
                <a:defRPr/>
              </a:pPr>
              <a:t>24</a:t>
            </a:fld>
            <a:endParaRPr lang="ja-JP" altLang="en-US" sz="1800" dirty="0"/>
          </a:p>
        </p:txBody>
      </p:sp>
      <p:sp>
        <p:nvSpPr>
          <p:cNvPr id="68710" name="正方形/長方形 7"/>
          <p:cNvSpPr>
            <a:spLocks noChangeArrowheads="1"/>
          </p:cNvSpPr>
          <p:nvPr/>
        </p:nvSpPr>
        <p:spPr bwMode="auto">
          <a:xfrm>
            <a:off x="8169275" y="4781550"/>
            <a:ext cx="722313"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（人）</a:t>
            </a:r>
          </a:p>
        </p:txBody>
      </p:sp>
      <p:sp>
        <p:nvSpPr>
          <p:cNvPr id="68713" name="Rectangle 284"/>
          <p:cNvSpPr>
            <a:spLocks noChangeArrowheads="1"/>
          </p:cNvSpPr>
          <p:nvPr/>
        </p:nvSpPr>
        <p:spPr bwMode="auto">
          <a:xfrm>
            <a:off x="3708400" y="4646613"/>
            <a:ext cx="942975" cy="288925"/>
          </a:xfrm>
          <a:prstGeom prst="rect">
            <a:avLst/>
          </a:prstGeom>
          <a:solidFill>
            <a:srgbClr val="FF00FF">
              <a:alpha val="23921"/>
            </a:srgbClr>
          </a:solidFill>
          <a:ln w="9525">
            <a:noFill/>
            <a:miter lim="800000"/>
            <a:headEnd/>
            <a:tailEnd/>
          </a:ln>
        </p:spPr>
        <p:txBody>
          <a:bodyPr wrap="none" anchor="ctr"/>
          <a:lstStyle/>
          <a:p>
            <a:endParaRPr lang="ja-JP" altLang="en-US"/>
          </a:p>
        </p:txBody>
      </p:sp>
      <p:sp>
        <p:nvSpPr>
          <p:cNvPr id="68714" name="Rectangle 283"/>
          <p:cNvSpPr>
            <a:spLocks noChangeArrowheads="1"/>
          </p:cNvSpPr>
          <p:nvPr/>
        </p:nvSpPr>
        <p:spPr bwMode="auto">
          <a:xfrm>
            <a:off x="2085975" y="4637088"/>
            <a:ext cx="1223963" cy="288925"/>
          </a:xfrm>
          <a:prstGeom prst="rect">
            <a:avLst/>
          </a:prstGeom>
          <a:solidFill>
            <a:srgbClr val="FF00FF">
              <a:alpha val="23921"/>
            </a:srgbClr>
          </a:solidFill>
          <a:ln w="9525">
            <a:noFill/>
            <a:miter lim="800000"/>
            <a:headEnd/>
            <a:tailEnd/>
          </a:ln>
        </p:spPr>
        <p:txBody>
          <a:bodyPr wrap="none" anchor="ctr"/>
          <a:lstStyle/>
          <a:p>
            <a:endParaRPr lang="ja-JP" altLang="en-US"/>
          </a:p>
        </p:txBody>
      </p:sp>
      <p:sp>
        <p:nvSpPr>
          <p:cNvPr id="68715" name="Rectangle 282"/>
          <p:cNvSpPr>
            <a:spLocks noChangeArrowheads="1"/>
          </p:cNvSpPr>
          <p:nvPr/>
        </p:nvSpPr>
        <p:spPr bwMode="auto">
          <a:xfrm>
            <a:off x="5380038" y="4348163"/>
            <a:ext cx="936625" cy="288925"/>
          </a:xfrm>
          <a:prstGeom prst="rect">
            <a:avLst/>
          </a:prstGeom>
          <a:solidFill>
            <a:srgbClr val="FF00FF">
              <a:alpha val="23921"/>
            </a:srgbClr>
          </a:solidFill>
          <a:ln w="9525">
            <a:noFill/>
            <a:miter lim="800000"/>
            <a:headEnd/>
            <a:tailEnd/>
          </a:ln>
        </p:spPr>
        <p:txBody>
          <a:bodyPr wrap="none" anchor="ctr"/>
          <a:lstStyle/>
          <a:p>
            <a:endParaRPr lang="ja-JP" altLang="en-US"/>
          </a:p>
        </p:txBody>
      </p:sp>
      <p:sp>
        <p:nvSpPr>
          <p:cNvPr id="68716" name="テキスト ボックス 15"/>
          <p:cNvSpPr txBox="1">
            <a:spLocks noChangeArrowheads="1"/>
          </p:cNvSpPr>
          <p:nvPr/>
        </p:nvSpPr>
        <p:spPr bwMode="auto">
          <a:xfrm>
            <a:off x="1976437" y="692150"/>
            <a:ext cx="6192838" cy="585788"/>
          </a:xfrm>
          <a:prstGeom prst="rect">
            <a:avLst/>
          </a:prstGeom>
          <a:noFill/>
          <a:ln w="9525">
            <a:noFill/>
            <a:miter lim="800000"/>
            <a:headEnd/>
            <a:tailEnd/>
          </a:ln>
        </p:spPr>
        <p:txBody>
          <a:bodyPr>
            <a:spAutoFit/>
          </a:bodyPr>
          <a:lstStyle/>
          <a:p>
            <a:r>
              <a:rPr lang="ja-JP" altLang="en-US" sz="1600" u="sng" dirty="0">
                <a:latin typeface="Meiryo UI" pitchFamily="50" charset="-128"/>
                <a:ea typeface="Meiryo UI" pitchFamily="50" charset="-128"/>
                <a:cs typeface="Meiryo UI" pitchFamily="50" charset="-128"/>
              </a:rPr>
              <a:t>どの年齢区分も四肢以外の外傷が</a:t>
            </a:r>
            <a:r>
              <a:rPr lang="ja-JP" altLang="en-US" sz="1600" u="sng" dirty="0" smtClean="0">
                <a:latin typeface="Meiryo UI" pitchFamily="50" charset="-128"/>
                <a:ea typeface="Meiryo UI" pitchFamily="50" charset="-128"/>
                <a:cs typeface="Meiryo UI" pitchFamily="50" charset="-128"/>
              </a:rPr>
              <a:t>多い。</a:t>
            </a:r>
            <a:endParaRPr lang="en-US" altLang="ja-JP" sz="1600" u="sng" dirty="0" smtClean="0">
              <a:latin typeface="Meiryo UI" pitchFamily="50" charset="-128"/>
              <a:ea typeface="Meiryo UI" pitchFamily="50" charset="-128"/>
              <a:cs typeface="Meiryo UI" pitchFamily="50" charset="-128"/>
            </a:endParaRPr>
          </a:p>
          <a:p>
            <a:r>
              <a:rPr lang="ja-JP" altLang="en-US" sz="1600" u="sng" dirty="0" smtClean="0">
                <a:latin typeface="Meiryo UI" pitchFamily="50" charset="-128"/>
                <a:ea typeface="Meiryo UI" pitchFamily="50" charset="-128"/>
                <a:cs typeface="Meiryo UI" pitchFamily="50" charset="-128"/>
              </a:rPr>
              <a:t>７～</a:t>
            </a:r>
            <a:r>
              <a:rPr lang="en-US" altLang="ja-JP" sz="1600" u="sng" dirty="0">
                <a:latin typeface="Meiryo UI" pitchFamily="50" charset="-128"/>
                <a:ea typeface="Meiryo UI" pitchFamily="50" charset="-128"/>
                <a:cs typeface="Meiryo UI" pitchFamily="50" charset="-128"/>
              </a:rPr>
              <a:t>17</a:t>
            </a:r>
            <a:r>
              <a:rPr lang="ja-JP" altLang="en-US" sz="1600" u="sng" dirty="0">
                <a:latin typeface="Meiryo UI" pitchFamily="50" charset="-128"/>
                <a:ea typeface="Meiryo UI" pitchFamily="50" charset="-128"/>
                <a:cs typeface="Meiryo UI" pitchFamily="50" charset="-128"/>
              </a:rPr>
              <a:t>歳の四肢外傷</a:t>
            </a:r>
            <a:r>
              <a:rPr lang="ja-JP" altLang="en-US" sz="1600" u="sng" dirty="0" smtClean="0">
                <a:latin typeface="Meiryo UI" pitchFamily="50" charset="-128"/>
                <a:ea typeface="Meiryo UI" pitchFamily="50" charset="-128"/>
                <a:cs typeface="Meiryo UI" pitchFamily="50" charset="-128"/>
              </a:rPr>
              <a:t>、</a:t>
            </a:r>
            <a:r>
              <a:rPr lang="en-US" altLang="ja-JP" sz="1600" u="sng" dirty="0" smtClean="0">
                <a:latin typeface="Meiryo UI" pitchFamily="50" charset="-128"/>
                <a:ea typeface="Meiryo UI" pitchFamily="50" charset="-128"/>
                <a:cs typeface="Meiryo UI" pitchFamily="50" charset="-128"/>
              </a:rPr>
              <a:t>65</a:t>
            </a:r>
            <a:r>
              <a:rPr lang="ja-JP" altLang="en-US" sz="1600" u="sng" dirty="0" smtClean="0">
                <a:latin typeface="Meiryo UI" pitchFamily="50" charset="-128"/>
                <a:ea typeface="Meiryo UI" pitchFamily="50" charset="-128"/>
                <a:cs typeface="Meiryo UI" pitchFamily="50" charset="-128"/>
              </a:rPr>
              <a:t>歳</a:t>
            </a:r>
            <a:r>
              <a:rPr lang="ja-JP" altLang="en-US" sz="1600" u="sng" dirty="0">
                <a:latin typeface="Meiryo UI" pitchFamily="50" charset="-128"/>
                <a:ea typeface="Meiryo UI" pitchFamily="50" charset="-128"/>
                <a:cs typeface="Meiryo UI" pitchFamily="50" charset="-128"/>
              </a:rPr>
              <a:t>以上の呼吸器</a:t>
            </a:r>
            <a:r>
              <a:rPr lang="ja-JP" altLang="en-US" sz="1600" u="sng" dirty="0" smtClean="0">
                <a:latin typeface="Meiryo UI" pitchFamily="50" charset="-128"/>
                <a:ea typeface="Meiryo UI" pitchFamily="50" charset="-128"/>
                <a:cs typeface="Meiryo UI" pitchFamily="50" charset="-128"/>
              </a:rPr>
              <a:t>疾患も多い。</a:t>
            </a:r>
            <a:endParaRPr lang="ja-JP" altLang="en-US" sz="1600" u="sng"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idx="4294967295"/>
          </p:nvPr>
        </p:nvSpPr>
        <p:spPr>
          <a:xfrm>
            <a:off x="179388" y="188913"/>
            <a:ext cx="8785225" cy="647700"/>
          </a:xfrm>
          <a:ln>
            <a:solidFill>
              <a:schemeClr val="tx1"/>
            </a:solidFill>
          </a:ln>
        </p:spPr>
        <p:txBody>
          <a:bodyPr/>
          <a:lstStyle/>
          <a:p>
            <a:pPr eaLnBrk="1" hangingPunct="1"/>
            <a:r>
              <a:rPr lang="ja-JP" altLang="en-US" sz="2000" dirty="0" smtClean="0">
                <a:latin typeface="Meiryo UI" pitchFamily="50" charset="-128"/>
                <a:ea typeface="Meiryo UI" pitchFamily="50" charset="-128"/>
                <a:cs typeface="Meiryo UI" pitchFamily="50" charset="-128"/>
              </a:rPr>
              <a:t>年齢区分別・疾患別・現場滞在時間</a:t>
            </a:r>
            <a:r>
              <a:rPr lang="en-US" altLang="ja-JP" sz="2000" dirty="0" smtClean="0">
                <a:latin typeface="Meiryo UI" pitchFamily="50" charset="-128"/>
                <a:ea typeface="Meiryo UI" pitchFamily="50" charset="-128"/>
                <a:cs typeface="Meiryo UI" pitchFamily="50" charset="-128"/>
              </a:rPr>
              <a:t>30</a:t>
            </a:r>
            <a:r>
              <a:rPr lang="ja-JP" altLang="en-US" sz="2000" dirty="0" smtClean="0">
                <a:latin typeface="Meiryo UI" pitchFamily="50" charset="-128"/>
                <a:ea typeface="Meiryo UI" pitchFamily="50" charset="-128"/>
                <a:cs typeface="Meiryo UI" pitchFamily="50" charset="-128"/>
              </a:rPr>
              <a:t>分以上の件数、割合</a:t>
            </a:r>
            <a:br>
              <a:rPr lang="ja-JP" altLang="en-US" sz="2000" dirty="0" smtClean="0">
                <a:latin typeface="Meiryo UI" pitchFamily="50" charset="-128"/>
                <a:ea typeface="Meiryo UI" pitchFamily="50" charset="-128"/>
                <a:cs typeface="Meiryo UI" pitchFamily="50" charset="-128"/>
              </a:rPr>
            </a:b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平成</a:t>
            </a:r>
            <a:r>
              <a:rPr lang="en-US" altLang="ja-JP" sz="2000" dirty="0" smtClean="0">
                <a:latin typeface="Meiryo UI" pitchFamily="50" charset="-128"/>
                <a:ea typeface="Meiryo UI" pitchFamily="50" charset="-128"/>
                <a:cs typeface="Meiryo UI" pitchFamily="50" charset="-128"/>
              </a:rPr>
              <a:t>28</a:t>
            </a:r>
            <a:r>
              <a:rPr lang="ja-JP" altLang="en-US" sz="2000" dirty="0" smtClean="0">
                <a:latin typeface="Meiryo UI" pitchFamily="50" charset="-128"/>
                <a:ea typeface="Meiryo UI" pitchFamily="50" charset="-128"/>
                <a:cs typeface="Meiryo UI" pitchFamily="50" charset="-128"/>
              </a:rPr>
              <a:t>年</a:t>
            </a:r>
            <a:r>
              <a:rPr lang="en-US" altLang="ja-JP" sz="2000" dirty="0" smtClean="0">
                <a:latin typeface="Meiryo UI" pitchFamily="50" charset="-128"/>
                <a:ea typeface="Meiryo UI" pitchFamily="50" charset="-128"/>
                <a:cs typeface="Meiryo UI" pitchFamily="50" charset="-128"/>
              </a:rPr>
              <a:t>7</a:t>
            </a:r>
            <a:r>
              <a:rPr lang="ja-JP" altLang="en-US" sz="2000" dirty="0" smtClean="0">
                <a:latin typeface="Meiryo UI" pitchFamily="50" charset="-128"/>
                <a:ea typeface="Meiryo UI" pitchFamily="50" charset="-128"/>
                <a:cs typeface="Meiryo UI" pitchFamily="50" charset="-128"/>
              </a:rPr>
              <a:t>月～平成</a:t>
            </a:r>
            <a:r>
              <a:rPr lang="en-US" altLang="ja-JP" sz="2000" dirty="0" smtClean="0">
                <a:latin typeface="Meiryo UI" pitchFamily="50" charset="-128"/>
                <a:ea typeface="Meiryo UI" pitchFamily="50" charset="-128"/>
                <a:cs typeface="Meiryo UI" pitchFamily="50" charset="-128"/>
              </a:rPr>
              <a:t>29</a:t>
            </a:r>
            <a:r>
              <a:rPr lang="ja-JP" altLang="en-US" sz="2000" dirty="0" smtClean="0">
                <a:latin typeface="Meiryo UI" pitchFamily="50" charset="-128"/>
                <a:ea typeface="Meiryo UI" pitchFamily="50" charset="-128"/>
                <a:cs typeface="Meiryo UI" pitchFamily="50" charset="-128"/>
              </a:rPr>
              <a:t>年</a:t>
            </a:r>
            <a:r>
              <a:rPr lang="en-US" altLang="ja-JP" sz="2000" dirty="0" smtClean="0">
                <a:latin typeface="Meiryo UI" pitchFamily="50" charset="-128"/>
                <a:ea typeface="Meiryo UI" pitchFamily="50" charset="-128"/>
                <a:cs typeface="Meiryo UI" pitchFamily="50" charset="-128"/>
              </a:rPr>
              <a:t>6</a:t>
            </a:r>
            <a:r>
              <a:rPr lang="ja-JP" altLang="en-US" sz="2000" dirty="0" smtClean="0">
                <a:latin typeface="Meiryo UI" pitchFamily="50" charset="-128"/>
                <a:ea typeface="Meiryo UI" pitchFamily="50" charset="-128"/>
                <a:cs typeface="Meiryo UI" pitchFamily="50" charset="-128"/>
              </a:rPr>
              <a:t>月）</a:t>
            </a:r>
          </a:p>
        </p:txBody>
      </p:sp>
      <p:graphicFrame>
        <p:nvGraphicFramePr>
          <p:cNvPr id="75618" name="Group 866"/>
          <p:cNvGraphicFramePr>
            <a:graphicFrameLocks noGrp="1"/>
          </p:cNvGraphicFramePr>
          <p:nvPr>
            <p:extLst>
              <p:ext uri="{D42A27DB-BD31-4B8C-83A1-F6EECF244321}">
                <p14:modId xmlns:p14="http://schemas.microsoft.com/office/powerpoint/2010/main" val="2856062957"/>
              </p:ext>
            </p:extLst>
          </p:nvPr>
        </p:nvGraphicFramePr>
        <p:xfrm>
          <a:off x="179388" y="1412875"/>
          <a:ext cx="8726487" cy="5256224"/>
        </p:xfrm>
        <a:graphic>
          <a:graphicData uri="http://schemas.openxmlformats.org/drawingml/2006/table">
            <a:tbl>
              <a:tblPr/>
              <a:tblGrid>
                <a:gridCol w="576262"/>
                <a:gridCol w="1368425"/>
                <a:gridCol w="503238"/>
                <a:gridCol w="973137"/>
                <a:gridCol w="900113"/>
                <a:gridCol w="576262"/>
                <a:gridCol w="1366838"/>
                <a:gridCol w="576262"/>
                <a:gridCol w="942975"/>
                <a:gridCol w="942975"/>
              </a:tblGrid>
              <a:tr h="506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年齢区分</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疾患名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全件数（人）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分以上件数（人）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分以上の割合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年齢区分</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疾患名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全件数（人）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分以上件数（人）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現場滞在</a:t>
                      </a: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30</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分以上の割合</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0</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 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18</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64</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253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以外</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以外</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434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5.8%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脳血管疾患（脳卒中）</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脳血管疾患（脳卒中）</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850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77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9.1%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呼吸器疾患</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呼吸器疾患</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566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6.4%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急性腹症</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急性腹症</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684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4.5%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吐下血・消化管出血</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吐下血・消化管出血</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142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13.4%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四肢以外の外傷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91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12.1%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四肢以外の外傷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3,838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478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四肢外傷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1,091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105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9.6%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その他</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その他</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8,473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852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10.1%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6</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65</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74</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211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0.9%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以外</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以外</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526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脳血管疾患（脳卒中）</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脳血管疾患（脳卒中）</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746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50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6.7%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呼吸器疾患</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191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呼吸器疾患</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767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61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8.0%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急性腹症</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4.3%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急性腹症</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417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4.6%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吐下血・消化管出血</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吐下血・消化管出血</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129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12.4%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四肢以外の外傷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625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7.7%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四肢以外の外傷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1,560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187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492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64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その他</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1,498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その他</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4,308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350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8.1%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7</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17</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75</a:t>
                      </a: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411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4.9%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以外</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循環器疾患</a:t>
                      </a:r>
                      <a:r>
                        <a:rPr kumimoji="0" lang="en-US" altLang="zh-TW"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(ACS</a:t>
                      </a:r>
                      <a:r>
                        <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以外</a:t>
                      </a:r>
                      <a:r>
                        <a:rPr kumimoji="0" lang="zh-TW"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0" lang="ja-JP" altLang="en-US"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1,473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64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4.3%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脳血管疾患（脳卒中）</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125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脳血管疾患（脳卒中）</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1,455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8.9%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呼吸器疾患</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93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呼吸器疾患</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2,827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222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7.9%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急性腹症</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58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3.4%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急性腹症</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850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58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6.8%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吐下血・消化管出血</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16.7%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吐下血・消化管出血</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11.6%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74625">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四肢以外の外傷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714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6.7%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四肢以外の外傷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3,481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430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12.4%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236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Meiryo UI" pitchFamily="50" charset="-128"/>
                          <a:ea typeface="Meiryo UI" pitchFamily="50" charset="-128"/>
                          <a:cs typeface="メイリオ" pitchFamily="50" charset="-128"/>
                        </a:rPr>
                        <a:t>18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7.6%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四肢外傷</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1,273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123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Meiryo UI" pitchFamily="50" charset="-128"/>
                          <a:ea typeface="Meiryo UI" pitchFamily="50" charset="-128"/>
                          <a:cs typeface="メイリオ" pitchFamily="50" charset="-128"/>
                        </a:rPr>
                        <a:t>9.7%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76213">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その他</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873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49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メイリオ" pitchFamily="50" charset="-128"/>
                        </a:rPr>
                        <a:t>5.6%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その他</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9,095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315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Meiryo UI" pitchFamily="50" charset="-128"/>
                          <a:ea typeface="Meiryo UI" pitchFamily="50" charset="-128"/>
                          <a:cs typeface="メイリオ" pitchFamily="50" charset="-128"/>
                        </a:rPr>
                        <a:t>8.9%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スライド番号プレースホルダー 6"/>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fld id="{C0FBAD63-AFB0-4167-877E-75198BD0A49C}" type="slidenum">
              <a:rPr lang="ja-JP" altLang="en-US">
                <a:solidFill>
                  <a:schemeClr val="tx1">
                    <a:tint val="75000"/>
                  </a:schemeClr>
                </a:solidFill>
                <a:latin typeface="+mn-lt"/>
                <a:ea typeface="+mn-ea"/>
              </a:rPr>
              <a:pPr algn="r" fontAlgn="auto">
                <a:spcBef>
                  <a:spcPts val="0"/>
                </a:spcBef>
                <a:spcAft>
                  <a:spcPts val="0"/>
                </a:spcAft>
                <a:defRPr/>
              </a:pPr>
              <a:t>25</a:t>
            </a:fld>
            <a:endParaRPr lang="ja-JP" altLang="en-US" dirty="0">
              <a:solidFill>
                <a:schemeClr val="tx1">
                  <a:tint val="75000"/>
                </a:schemeClr>
              </a:solidFill>
              <a:latin typeface="+mn-lt"/>
              <a:ea typeface="+mn-ea"/>
            </a:endParaRPr>
          </a:p>
        </p:txBody>
      </p:sp>
      <p:sp>
        <p:nvSpPr>
          <p:cNvPr id="75607" name="テキスト ボックス 2"/>
          <p:cNvSpPr txBox="1">
            <a:spLocks noChangeArrowheads="1"/>
          </p:cNvSpPr>
          <p:nvPr/>
        </p:nvSpPr>
        <p:spPr bwMode="auto">
          <a:xfrm>
            <a:off x="971600" y="908050"/>
            <a:ext cx="7632774" cy="366713"/>
          </a:xfrm>
          <a:prstGeom prst="rect">
            <a:avLst/>
          </a:prstGeom>
          <a:noFill/>
          <a:ln w="9525">
            <a:noFill/>
            <a:miter lim="800000"/>
            <a:headEnd/>
            <a:tailEnd/>
          </a:ln>
        </p:spPr>
        <p:txBody>
          <a:bodyPr wrap="square">
            <a:spAutoFit/>
          </a:bodyPr>
          <a:lstStyle/>
          <a:p>
            <a:r>
              <a:rPr lang="ja-JP" altLang="en-US" u="sng" dirty="0" smtClean="0">
                <a:latin typeface="Meiryo UI" pitchFamily="50" charset="-128"/>
                <a:ea typeface="Meiryo UI" pitchFamily="50" charset="-128"/>
                <a:cs typeface="Meiryo UI" pitchFamily="50" charset="-128"/>
              </a:rPr>
              <a:t>現場</a:t>
            </a:r>
            <a:r>
              <a:rPr lang="ja-JP" altLang="en-US" u="sng" dirty="0">
                <a:latin typeface="Meiryo UI" pitchFamily="50" charset="-128"/>
                <a:ea typeface="Meiryo UI" pitchFamily="50" charset="-128"/>
                <a:cs typeface="Meiryo UI" pitchFamily="50" charset="-128"/>
              </a:rPr>
              <a:t>滞在時間</a:t>
            </a:r>
            <a:r>
              <a:rPr lang="ja-JP" altLang="en-US" u="sng" dirty="0" smtClean="0">
                <a:latin typeface="Meiryo UI" pitchFamily="50" charset="-128"/>
                <a:ea typeface="Meiryo UI" pitchFamily="50" charset="-128"/>
                <a:cs typeface="Meiryo UI" pitchFamily="50" charset="-128"/>
              </a:rPr>
              <a:t>が長いの</a:t>
            </a:r>
            <a:r>
              <a:rPr lang="ja-JP" altLang="en-US" u="sng" dirty="0">
                <a:latin typeface="Meiryo UI" pitchFamily="50" charset="-128"/>
                <a:ea typeface="Meiryo UI" pitchFamily="50" charset="-128"/>
                <a:cs typeface="Meiryo UI" pitchFamily="50" charset="-128"/>
              </a:rPr>
              <a:t>は、「四肢以外の外傷」「四肢外傷</a:t>
            </a:r>
            <a:r>
              <a:rPr lang="ja-JP" altLang="en-US" u="sng" dirty="0" smtClean="0">
                <a:latin typeface="Meiryo UI" pitchFamily="50" charset="-128"/>
                <a:ea typeface="Meiryo UI" pitchFamily="50" charset="-128"/>
                <a:cs typeface="Meiryo UI" pitchFamily="50" charset="-128"/>
              </a:rPr>
              <a:t>」で多い。</a:t>
            </a:r>
            <a:endParaRPr lang="ja-JP" altLang="en-US" u="sng"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CE095983-D879-495E-90D9-BDCFBF2200D6}" type="slidenum">
              <a:rPr lang="ja-JP" altLang="en-US" sz="1800" smtClean="0"/>
              <a:pPr>
                <a:defRPr/>
              </a:pPr>
              <a:t>26</a:t>
            </a:fld>
            <a:endParaRPr lang="ja-JP" altLang="en-US" sz="1800"/>
          </a:p>
        </p:txBody>
      </p:sp>
      <p:sp>
        <p:nvSpPr>
          <p:cNvPr id="72706" name="タイトル 1"/>
          <p:cNvSpPr>
            <a:spLocks noGrp="1"/>
          </p:cNvSpPr>
          <p:nvPr>
            <p:ph type="title"/>
          </p:nvPr>
        </p:nvSpPr>
        <p:spPr>
          <a:xfrm>
            <a:off x="323850" y="188913"/>
            <a:ext cx="8507413" cy="706437"/>
          </a:xfrm>
          <a:ln>
            <a:solidFill>
              <a:schemeClr val="tx1"/>
            </a:solidFill>
          </a:ln>
        </p:spPr>
        <p:txBody>
          <a:bodyPr/>
          <a:lstStyle/>
          <a:p>
            <a:r>
              <a:rPr lang="ja-JP" altLang="en-US" sz="2800" dirty="0" smtClean="0">
                <a:latin typeface="Meiryo UI" pitchFamily="50" charset="-128"/>
                <a:ea typeface="Meiryo UI" pitchFamily="50" charset="-128"/>
                <a:cs typeface="Meiryo UI" pitchFamily="50" charset="-128"/>
              </a:rPr>
              <a:t>圏域の現状</a:t>
            </a:r>
          </a:p>
        </p:txBody>
      </p:sp>
      <p:sp>
        <p:nvSpPr>
          <p:cNvPr id="72707" name="正方形/長方形 8"/>
          <p:cNvSpPr>
            <a:spLocks noChangeArrowheads="1"/>
          </p:cNvSpPr>
          <p:nvPr/>
        </p:nvSpPr>
        <p:spPr bwMode="auto">
          <a:xfrm>
            <a:off x="664710" y="1700808"/>
            <a:ext cx="7848600" cy="3785652"/>
          </a:xfrm>
          <a:prstGeom prst="rect">
            <a:avLst/>
          </a:prstGeom>
          <a:noFill/>
          <a:ln w="9525">
            <a:noFill/>
            <a:miter lim="800000"/>
            <a:headEnd/>
            <a:tailEnd/>
          </a:ln>
        </p:spPr>
        <p:txBody>
          <a:bodyPr>
            <a:spAutoFit/>
          </a:bodyPr>
          <a:lstStyle/>
          <a:p>
            <a:r>
              <a:rPr lang="ja-JP" altLang="en-US" sz="2000" dirty="0">
                <a:latin typeface="Meiryo UI" pitchFamily="50" charset="-128"/>
                <a:ea typeface="Meiryo UI" pitchFamily="50" charset="-128"/>
                <a:cs typeface="Meiryo UI" pitchFamily="50" charset="-128"/>
              </a:rPr>
              <a:t>・搬送件数の約</a:t>
            </a:r>
            <a:r>
              <a:rPr lang="en-US" altLang="ja-JP" sz="2000" dirty="0">
                <a:latin typeface="Meiryo UI" pitchFamily="50" charset="-128"/>
                <a:ea typeface="Meiryo UI" pitchFamily="50" charset="-128"/>
                <a:cs typeface="Meiryo UI" pitchFamily="50" charset="-128"/>
              </a:rPr>
              <a:t>4</a:t>
            </a:r>
            <a:r>
              <a:rPr lang="ja-JP" altLang="en-US" sz="2000" dirty="0">
                <a:latin typeface="Meiryo UI" pitchFamily="50" charset="-128"/>
                <a:ea typeface="Meiryo UI" pitchFamily="50" charset="-128"/>
                <a:cs typeface="Meiryo UI" pitchFamily="50" charset="-128"/>
              </a:rPr>
              <a:t>割が</a:t>
            </a:r>
            <a:r>
              <a:rPr lang="en-US" altLang="ja-JP" sz="2000" dirty="0">
                <a:latin typeface="Meiryo UI" pitchFamily="50" charset="-128"/>
                <a:ea typeface="Meiryo UI" pitchFamily="50" charset="-128"/>
                <a:cs typeface="Meiryo UI" pitchFamily="50" charset="-128"/>
              </a:rPr>
              <a:t>75</a:t>
            </a:r>
            <a:r>
              <a:rPr lang="ja-JP" altLang="en-US" sz="2000" dirty="0">
                <a:latin typeface="Meiryo UI" pitchFamily="50" charset="-128"/>
                <a:ea typeface="Meiryo UI" pitchFamily="50" charset="-128"/>
                <a:cs typeface="Meiryo UI" pitchFamily="50" charset="-128"/>
              </a:rPr>
              <a:t>歳以上の</a:t>
            </a:r>
            <a:r>
              <a:rPr lang="ja-JP" altLang="en-US" sz="2000" dirty="0" smtClean="0">
                <a:latin typeface="Meiryo UI" pitchFamily="50" charset="-128"/>
                <a:ea typeface="Meiryo UI" pitchFamily="50" charset="-128"/>
                <a:cs typeface="Meiryo UI" pitchFamily="50" charset="-128"/>
              </a:rPr>
              <a:t>高齢者で、搬送数が多いうえに、結果として「入院」に至るケースも半数を超える。</a:t>
            </a:r>
            <a:endParaRPr lang="en-US" altLang="ja-JP" sz="2000" dirty="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a:t>
            </a:r>
            <a:r>
              <a:rPr lang="en-US" altLang="ja-JP" sz="2000" dirty="0" smtClean="0">
                <a:latin typeface="Meiryo UI" pitchFamily="50" charset="-128"/>
                <a:ea typeface="Meiryo UI" pitchFamily="50" charset="-128"/>
                <a:cs typeface="Meiryo UI" pitchFamily="50" charset="-128"/>
              </a:rPr>
              <a:t>18</a:t>
            </a:r>
            <a:r>
              <a:rPr lang="ja-JP" altLang="en-US" sz="2000" dirty="0" smtClean="0">
                <a:latin typeface="Meiryo UI" pitchFamily="50" charset="-128"/>
                <a:ea typeface="Meiryo UI" pitchFamily="50" charset="-128"/>
                <a:cs typeface="Meiryo UI" pitchFamily="50" charset="-128"/>
              </a:rPr>
              <a:t>歳～</a:t>
            </a:r>
            <a:r>
              <a:rPr lang="en-US" altLang="ja-JP" sz="2000" dirty="0" smtClean="0">
                <a:latin typeface="Meiryo UI" pitchFamily="50" charset="-128"/>
                <a:ea typeface="Meiryo UI" pitchFamily="50" charset="-128"/>
                <a:cs typeface="Meiryo UI" pitchFamily="50" charset="-128"/>
              </a:rPr>
              <a:t>64</a:t>
            </a:r>
            <a:r>
              <a:rPr lang="ja-JP" altLang="en-US" sz="2000" dirty="0" smtClean="0">
                <a:latin typeface="Meiryo UI" pitchFamily="50" charset="-128"/>
                <a:ea typeface="Meiryo UI" pitchFamily="50" charset="-128"/>
                <a:cs typeface="Meiryo UI" pitchFamily="50" charset="-128"/>
              </a:rPr>
              <a:t>歳は、救急隊</a:t>
            </a:r>
            <a:r>
              <a:rPr lang="ja-JP" altLang="en-US" sz="2000" dirty="0">
                <a:latin typeface="Meiryo UI" pitchFamily="50" charset="-128"/>
                <a:ea typeface="Meiryo UI" pitchFamily="50" charset="-128"/>
                <a:cs typeface="Meiryo UI" pitchFamily="50" charset="-128"/>
              </a:rPr>
              <a:t>の現場滞在時間が</a:t>
            </a:r>
            <a:r>
              <a:rPr lang="en-US" altLang="ja-JP" sz="2000" dirty="0">
                <a:latin typeface="Meiryo UI" pitchFamily="50" charset="-128"/>
                <a:ea typeface="Meiryo UI" pitchFamily="50" charset="-128"/>
                <a:cs typeface="Meiryo UI" pitchFamily="50" charset="-128"/>
              </a:rPr>
              <a:t>30</a:t>
            </a:r>
            <a:r>
              <a:rPr lang="ja-JP" altLang="en-US" sz="2000" dirty="0">
                <a:latin typeface="Meiryo UI" pitchFamily="50" charset="-128"/>
                <a:ea typeface="Meiryo UI" pitchFamily="50" charset="-128"/>
                <a:cs typeface="Meiryo UI" pitchFamily="50" charset="-128"/>
              </a:rPr>
              <a:t>分以上</a:t>
            </a:r>
            <a:r>
              <a:rPr lang="ja-JP" altLang="en-US" sz="2000" dirty="0" smtClean="0">
                <a:latin typeface="Meiryo UI" pitchFamily="50" charset="-128"/>
                <a:ea typeface="Meiryo UI" pitchFamily="50" charset="-128"/>
                <a:cs typeface="Meiryo UI" pitchFamily="50" charset="-128"/>
              </a:rPr>
              <a:t>かかるケースが約</a:t>
            </a:r>
            <a:r>
              <a:rPr lang="en-US" altLang="ja-JP" sz="2000" dirty="0">
                <a:latin typeface="Meiryo UI" pitchFamily="50" charset="-128"/>
                <a:ea typeface="Meiryo UI" pitchFamily="50" charset="-128"/>
                <a:cs typeface="Meiryo UI" pitchFamily="50" charset="-128"/>
              </a:rPr>
              <a:t>1</a:t>
            </a:r>
            <a:r>
              <a:rPr lang="ja-JP" altLang="en-US" sz="2000" dirty="0" smtClean="0">
                <a:latin typeface="Meiryo UI" pitchFamily="50" charset="-128"/>
                <a:ea typeface="Meiryo UI" pitchFamily="50" charset="-128"/>
                <a:cs typeface="Meiryo UI" pitchFamily="50" charset="-128"/>
              </a:rPr>
              <a:t>割、また医療機関への連絡回数が</a:t>
            </a:r>
            <a:r>
              <a:rPr lang="en-US" altLang="ja-JP" sz="2000" dirty="0" smtClean="0">
                <a:latin typeface="Meiryo UI" pitchFamily="50" charset="-128"/>
                <a:ea typeface="Meiryo UI" pitchFamily="50" charset="-128"/>
                <a:cs typeface="Meiryo UI" pitchFamily="50" charset="-128"/>
              </a:rPr>
              <a:t>4</a:t>
            </a:r>
            <a:r>
              <a:rPr lang="ja-JP" altLang="en-US" sz="2000" dirty="0" smtClean="0">
                <a:latin typeface="Meiryo UI" pitchFamily="50" charset="-128"/>
                <a:ea typeface="Meiryo UI" pitchFamily="50" charset="-128"/>
                <a:cs typeface="Meiryo UI" pitchFamily="50" charset="-128"/>
              </a:rPr>
              <a:t>回以上のケースは約</a:t>
            </a:r>
            <a:r>
              <a:rPr lang="en-US" altLang="ja-JP" sz="2000" dirty="0" smtClean="0">
                <a:latin typeface="Meiryo UI" pitchFamily="50" charset="-128"/>
                <a:ea typeface="Meiryo UI" pitchFamily="50" charset="-128"/>
                <a:cs typeface="Meiryo UI" pitchFamily="50" charset="-128"/>
              </a:rPr>
              <a:t>3</a:t>
            </a:r>
            <a:r>
              <a:rPr lang="ja-JP" altLang="en-US" sz="2000" dirty="0" smtClean="0">
                <a:latin typeface="Meiryo UI" pitchFamily="50" charset="-128"/>
                <a:ea typeface="Meiryo UI" pitchFamily="50" charset="-128"/>
                <a:cs typeface="Meiryo UI" pitchFamily="50" charset="-128"/>
              </a:rPr>
              <a:t>割で、結果として「死亡」「入院」「転院」に至ることが多い。一方で、結果的</a:t>
            </a:r>
            <a:r>
              <a:rPr lang="ja-JP" altLang="en-US" sz="2000" dirty="0">
                <a:latin typeface="Meiryo UI" pitchFamily="50" charset="-128"/>
                <a:ea typeface="Meiryo UI" pitchFamily="50" charset="-128"/>
                <a:cs typeface="Meiryo UI" pitchFamily="50" charset="-128"/>
              </a:rPr>
              <a:t>に受診しなかったケース</a:t>
            </a:r>
            <a:r>
              <a:rPr lang="ja-JP" altLang="en-US" sz="2000" dirty="0" smtClean="0">
                <a:latin typeface="Meiryo UI" pitchFamily="50" charset="-128"/>
                <a:ea typeface="Meiryo UI" pitchFamily="50" charset="-128"/>
                <a:cs typeface="Meiryo UI" pitchFamily="50" charset="-128"/>
              </a:rPr>
              <a:t>もわずかながらあった</a:t>
            </a:r>
            <a:r>
              <a:rPr lang="ja-JP" altLang="en-US" sz="2000" dirty="0">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季節変動は、循環器疾患、呼吸器疾患は冬場に多く、それ以外は大きな</a:t>
            </a:r>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変動はない。</a:t>
            </a:r>
          </a:p>
          <a:p>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・どの年齢区分も四肢以外の</a:t>
            </a:r>
            <a:r>
              <a:rPr lang="ja-JP" altLang="en-US" sz="2000" dirty="0" smtClean="0">
                <a:latin typeface="Meiryo UI" pitchFamily="50" charset="-128"/>
                <a:ea typeface="Meiryo UI" pitchFamily="50" charset="-128"/>
                <a:cs typeface="Meiryo UI" pitchFamily="50" charset="-128"/>
              </a:rPr>
              <a:t>外傷が</a:t>
            </a:r>
            <a:r>
              <a:rPr lang="ja-JP" altLang="en-US" sz="2000" dirty="0">
                <a:latin typeface="Meiryo UI" pitchFamily="50" charset="-128"/>
                <a:ea typeface="Meiryo UI" pitchFamily="50" charset="-128"/>
                <a:cs typeface="Meiryo UI" pitchFamily="50" charset="-128"/>
              </a:rPr>
              <a:t>多い。</a:t>
            </a:r>
            <a:endParaRPr lang="en-US" altLang="ja-JP" sz="2000" dirty="0">
              <a:latin typeface="Meiryo UI" pitchFamily="50" charset="-128"/>
              <a:ea typeface="Meiryo UI" pitchFamily="50" charset="-128"/>
              <a:cs typeface="Meiryo UI"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 name="タイトル 2"/>
          <p:cNvSpPr>
            <a:spLocks noGrp="1"/>
          </p:cNvSpPr>
          <p:nvPr>
            <p:ph type="title"/>
          </p:nvPr>
        </p:nvSpPr>
        <p:spPr>
          <a:xfrm>
            <a:off x="179388" y="115888"/>
            <a:ext cx="8761412" cy="1022350"/>
          </a:xfrm>
          <a:ln>
            <a:solidFill>
              <a:schemeClr val="tx1"/>
            </a:solidFill>
          </a:ln>
        </p:spPr>
        <p:txBody>
          <a:bodyPr/>
          <a:lstStyle/>
          <a:p>
            <a:pPr eaLnBrk="1" hangingPunct="1"/>
            <a:r>
              <a:rPr lang="ja-JP" altLang="en-US" sz="2800" smtClean="0">
                <a:latin typeface="Meiryo UI" pitchFamily="50" charset="-128"/>
                <a:ea typeface="Meiryo UI" pitchFamily="50" charset="-128"/>
                <a:cs typeface="Meiryo UI" pitchFamily="50" charset="-128"/>
              </a:rPr>
              <a:t>市町村別人口および高齢者人口（</a:t>
            </a:r>
            <a:r>
              <a:rPr lang="en-US" altLang="ja-JP" sz="2800" smtClean="0">
                <a:latin typeface="Meiryo UI" pitchFamily="50" charset="-128"/>
                <a:ea typeface="Meiryo UI" pitchFamily="50" charset="-128"/>
                <a:cs typeface="Meiryo UI" pitchFamily="50" charset="-128"/>
              </a:rPr>
              <a:t>65</a:t>
            </a:r>
            <a:r>
              <a:rPr lang="ja-JP" altLang="en-US" sz="2800" smtClean="0">
                <a:latin typeface="Meiryo UI" pitchFamily="50" charset="-128"/>
                <a:ea typeface="Meiryo UI" pitchFamily="50" charset="-128"/>
                <a:cs typeface="Meiryo UI" pitchFamily="50" charset="-128"/>
              </a:rPr>
              <a:t>歳以上）の割合</a:t>
            </a:r>
            <a:r>
              <a:rPr lang="en-US" altLang="ja-JP" sz="2800" smtClean="0">
                <a:latin typeface="Meiryo UI" pitchFamily="50" charset="-128"/>
                <a:ea typeface="Meiryo UI" pitchFamily="50" charset="-128"/>
                <a:cs typeface="Meiryo UI" pitchFamily="50" charset="-128"/>
              </a:rPr>
              <a:t/>
            </a:r>
            <a:br>
              <a:rPr lang="en-US" altLang="ja-JP" sz="2800" smtClean="0">
                <a:latin typeface="Meiryo UI" pitchFamily="50" charset="-128"/>
                <a:ea typeface="Meiryo UI" pitchFamily="50" charset="-128"/>
                <a:cs typeface="Meiryo UI" pitchFamily="50" charset="-128"/>
              </a:rPr>
            </a:br>
            <a:r>
              <a:rPr lang="ja-JP" altLang="en-US" sz="2800" smtClean="0">
                <a:latin typeface="Meiryo UI" pitchFamily="50" charset="-128"/>
                <a:ea typeface="Meiryo UI" pitchFamily="50" charset="-128"/>
                <a:cs typeface="Meiryo UI" pitchFamily="50" charset="-128"/>
              </a:rPr>
              <a:t>（平成</a:t>
            </a:r>
            <a:r>
              <a:rPr lang="en-US" altLang="ja-JP" sz="2800" smtClean="0">
                <a:latin typeface="Meiryo UI" pitchFamily="50" charset="-128"/>
                <a:ea typeface="Meiryo UI" pitchFamily="50" charset="-128"/>
                <a:cs typeface="Meiryo UI" pitchFamily="50" charset="-128"/>
              </a:rPr>
              <a:t>28</a:t>
            </a:r>
            <a:r>
              <a:rPr lang="ja-JP" altLang="en-US" sz="2800" smtClean="0">
                <a:latin typeface="Meiryo UI" pitchFamily="50" charset="-128"/>
                <a:ea typeface="Meiryo UI" pitchFamily="50" charset="-128"/>
                <a:cs typeface="Meiryo UI" pitchFamily="50" charset="-128"/>
              </a:rPr>
              <a:t>年）</a:t>
            </a:r>
          </a:p>
        </p:txBody>
      </p:sp>
      <p:sp>
        <p:nvSpPr>
          <p:cNvPr id="16569" name="テキスト プレースホルダー 3"/>
          <p:cNvSpPr>
            <a:spLocks noGrp="1"/>
          </p:cNvSpPr>
          <p:nvPr>
            <p:ph type="body" idx="1"/>
          </p:nvPr>
        </p:nvSpPr>
        <p:spPr>
          <a:xfrm>
            <a:off x="1027113" y="1651000"/>
            <a:ext cx="2603500" cy="649288"/>
          </a:xfrm>
        </p:spPr>
        <p:txBody>
          <a:bodyPr/>
          <a:lstStyle/>
          <a:p>
            <a:pPr algn="ctr" eaLnBrk="1" hangingPunct="1"/>
            <a:r>
              <a:rPr lang="ja-JP" altLang="ja-JP" sz="2000" b="0" smtClean="0">
                <a:latin typeface="Meiryo UI" pitchFamily="50" charset="-128"/>
                <a:ea typeface="Meiryo UI" pitchFamily="50" charset="-128"/>
                <a:cs typeface="Meiryo UI" pitchFamily="50" charset="-128"/>
              </a:rPr>
              <a:t>市町村別人口</a:t>
            </a:r>
            <a:endParaRPr lang="ja-JP" altLang="en-US" sz="2000" b="0" smtClean="0">
              <a:latin typeface="Meiryo UI" pitchFamily="50" charset="-128"/>
              <a:ea typeface="Meiryo UI" pitchFamily="50" charset="-128"/>
              <a:cs typeface="Meiryo UI" pitchFamily="50" charset="-128"/>
            </a:endParaRPr>
          </a:p>
        </p:txBody>
      </p:sp>
      <p:graphicFrame>
        <p:nvGraphicFramePr>
          <p:cNvPr id="16566" name="Object 182"/>
          <p:cNvGraphicFramePr>
            <a:graphicFrameLocks noGrp="1"/>
          </p:cNvGraphicFramePr>
          <p:nvPr>
            <p:ph sz="half" idx="2"/>
          </p:nvPr>
        </p:nvGraphicFramePr>
        <p:xfrm>
          <a:off x="200025" y="2154238"/>
          <a:ext cx="4351338" cy="4421187"/>
        </p:xfrm>
        <a:graphic>
          <a:graphicData uri="http://schemas.openxmlformats.org/presentationml/2006/ole">
            <mc:AlternateContent xmlns:mc="http://schemas.openxmlformats.org/markup-compatibility/2006">
              <mc:Choice xmlns:v="urn:schemas-microsoft-com:vml" Requires="v">
                <p:oleObj spid="_x0000_s16648" r:id="rId4" imgW="4352921" imgH="4426080" progId="Excel.Chart.8">
                  <p:embed/>
                </p:oleObj>
              </mc:Choice>
              <mc:Fallback>
                <p:oleObj r:id="rId4" imgW="4352921" imgH="4426080" progId="Excel.Chart.8">
                  <p:embed/>
                  <p:pic>
                    <p:nvPicPr>
                      <p:cNvPr id="0" name="Picture 18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2154238"/>
                        <a:ext cx="4351338" cy="442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70" name="テキスト プレースホルダー 5"/>
          <p:cNvSpPr>
            <a:spLocks noGrp="1"/>
          </p:cNvSpPr>
          <p:nvPr>
            <p:ph type="body" sz="quarter" idx="3"/>
          </p:nvPr>
        </p:nvSpPr>
        <p:spPr>
          <a:xfrm>
            <a:off x="4645025" y="1611313"/>
            <a:ext cx="4319588" cy="639762"/>
          </a:xfrm>
        </p:spPr>
        <p:txBody>
          <a:bodyPr/>
          <a:lstStyle/>
          <a:p>
            <a:pPr eaLnBrk="1" hangingPunct="1"/>
            <a:endParaRPr lang="en-US" altLang="ja-JP" sz="2200" smtClean="0">
              <a:latin typeface="HG丸ｺﾞｼｯｸM-PRO" pitchFamily="50" charset="-128"/>
              <a:ea typeface="HG丸ｺﾞｼｯｸM-PRO" pitchFamily="50" charset="-128"/>
            </a:endParaRPr>
          </a:p>
          <a:p>
            <a:pPr eaLnBrk="1" hangingPunct="1"/>
            <a:endParaRPr lang="en-US" altLang="ja-JP" sz="2200" smtClean="0">
              <a:latin typeface="HG丸ｺﾞｼｯｸM-PRO" pitchFamily="50" charset="-128"/>
              <a:ea typeface="HG丸ｺﾞｼｯｸM-PRO" pitchFamily="50" charset="-128"/>
            </a:endParaRPr>
          </a:p>
          <a:p>
            <a:pPr eaLnBrk="1" hangingPunct="1"/>
            <a:endParaRPr lang="ja-JP" altLang="en-US" smtClean="0"/>
          </a:p>
        </p:txBody>
      </p:sp>
      <p:graphicFrame>
        <p:nvGraphicFramePr>
          <p:cNvPr id="16567" name="Object 183"/>
          <p:cNvGraphicFramePr>
            <a:graphicFrameLocks noGrp="1"/>
          </p:cNvGraphicFramePr>
          <p:nvPr>
            <p:ph sz="quarter" idx="4"/>
          </p:nvPr>
        </p:nvGraphicFramePr>
        <p:xfrm>
          <a:off x="4594225" y="2124075"/>
          <a:ext cx="4146550" cy="4386263"/>
        </p:xfrm>
        <a:graphic>
          <a:graphicData uri="http://schemas.openxmlformats.org/presentationml/2006/ole">
            <mc:AlternateContent xmlns:mc="http://schemas.openxmlformats.org/markup-compatibility/2006">
              <mc:Choice xmlns:v="urn:schemas-microsoft-com:vml" Requires="v">
                <p:oleObj spid="_x0000_s16649" r:id="rId6" imgW="4145639" imgH="4389500" progId="Excel.Chart.8">
                  <p:embed/>
                </p:oleObj>
              </mc:Choice>
              <mc:Fallback>
                <p:oleObj r:id="rId6" imgW="4145639" imgH="4389500" progId="Excel.Chart.8">
                  <p:embed/>
                  <p:pic>
                    <p:nvPicPr>
                      <p:cNvPr id="0" name="Picture 183"/>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4225" y="2124075"/>
                        <a:ext cx="4146550" cy="438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71" name="正方形/長方形 8"/>
          <p:cNvSpPr>
            <a:spLocks noChangeArrowheads="1"/>
          </p:cNvSpPr>
          <p:nvPr/>
        </p:nvSpPr>
        <p:spPr bwMode="auto">
          <a:xfrm>
            <a:off x="1116013" y="6459538"/>
            <a:ext cx="2425700"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平成</a:t>
            </a:r>
            <a:r>
              <a:rPr lang="en-US" altLang="ja-JP" sz="1400">
                <a:latin typeface="Meiryo UI" pitchFamily="50" charset="-128"/>
                <a:ea typeface="Meiryo UI" pitchFamily="50" charset="-128"/>
                <a:cs typeface="Meiryo UI" pitchFamily="50" charset="-128"/>
              </a:rPr>
              <a:t>28</a:t>
            </a:r>
            <a:r>
              <a:rPr lang="ja-JP" altLang="en-US" sz="1400">
                <a:latin typeface="Meiryo UI" pitchFamily="50" charset="-128"/>
                <a:ea typeface="Meiryo UI" pitchFamily="50" charset="-128"/>
                <a:cs typeface="Meiryo UI" pitchFamily="50" charset="-128"/>
              </a:rPr>
              <a:t>年度大阪府統計年鑑</a:t>
            </a:r>
          </a:p>
        </p:txBody>
      </p:sp>
      <p:sp>
        <p:nvSpPr>
          <p:cNvPr id="16572" name="テキスト プレースホルダー 3"/>
          <p:cNvSpPr txBox="1">
            <a:spLocks/>
          </p:cNvSpPr>
          <p:nvPr/>
        </p:nvSpPr>
        <p:spPr bwMode="auto">
          <a:xfrm>
            <a:off x="4384675" y="1660525"/>
            <a:ext cx="4040188" cy="639763"/>
          </a:xfrm>
          <a:prstGeom prst="rect">
            <a:avLst/>
          </a:prstGeom>
          <a:noFill/>
          <a:ln w="9525">
            <a:noFill/>
            <a:miter lim="800000"/>
            <a:headEnd/>
            <a:tailEnd/>
          </a:ln>
        </p:spPr>
        <p:txBody>
          <a:bodyPr anchor="b"/>
          <a:lstStyle/>
          <a:p>
            <a:pPr algn="ctr">
              <a:spcBef>
                <a:spcPct val="20000"/>
              </a:spcBef>
              <a:buFont typeface="Arial" charset="0"/>
              <a:buNone/>
            </a:pPr>
            <a:r>
              <a:rPr lang="ja-JP" altLang="ja-JP" sz="2000">
                <a:latin typeface="Meiryo UI" pitchFamily="50" charset="-128"/>
                <a:ea typeface="Meiryo UI" pitchFamily="50" charset="-128"/>
                <a:cs typeface="Meiryo UI" pitchFamily="50" charset="-128"/>
              </a:rPr>
              <a:t>市町村別</a:t>
            </a:r>
            <a:r>
              <a:rPr lang="ja-JP" altLang="en-US" sz="2000">
                <a:latin typeface="Meiryo UI" pitchFamily="50" charset="-128"/>
                <a:ea typeface="Meiryo UI" pitchFamily="50" charset="-128"/>
                <a:cs typeface="Meiryo UI" pitchFamily="50" charset="-128"/>
              </a:rPr>
              <a:t>高齢者人口の割合</a:t>
            </a:r>
          </a:p>
        </p:txBody>
      </p:sp>
      <p:sp>
        <p:nvSpPr>
          <p:cNvPr id="16573" name="テキスト ボックス 11"/>
          <p:cNvSpPr txBox="1">
            <a:spLocks noChangeArrowheads="1"/>
          </p:cNvSpPr>
          <p:nvPr/>
        </p:nvSpPr>
        <p:spPr bwMode="auto">
          <a:xfrm>
            <a:off x="3668713" y="2133600"/>
            <a:ext cx="723900"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（人）</a:t>
            </a:r>
          </a:p>
        </p:txBody>
      </p:sp>
      <p:sp>
        <p:nvSpPr>
          <p:cNvPr id="16574" name="正方形/長方形 12"/>
          <p:cNvSpPr>
            <a:spLocks noChangeArrowheads="1"/>
          </p:cNvSpPr>
          <p:nvPr/>
        </p:nvSpPr>
        <p:spPr bwMode="auto">
          <a:xfrm>
            <a:off x="7780338" y="2144713"/>
            <a:ext cx="723900"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a:t>
            </a:r>
          </a:p>
        </p:txBody>
      </p:sp>
      <p:sp>
        <p:nvSpPr>
          <p:cNvPr id="16575" name="テキスト ボックス 14"/>
          <p:cNvSpPr txBox="1">
            <a:spLocks noChangeArrowheads="1"/>
          </p:cNvSpPr>
          <p:nvPr/>
        </p:nvSpPr>
        <p:spPr bwMode="auto">
          <a:xfrm>
            <a:off x="4441825" y="6459538"/>
            <a:ext cx="4244975" cy="261937"/>
          </a:xfrm>
          <a:prstGeom prst="rect">
            <a:avLst/>
          </a:prstGeom>
          <a:noFill/>
          <a:ln w="9525">
            <a:noFill/>
            <a:miter lim="800000"/>
            <a:headEnd/>
            <a:tailEnd/>
          </a:ln>
        </p:spPr>
        <p:txBody>
          <a:bodyPr wrap="none">
            <a:spAutoFit/>
          </a:bodyPr>
          <a:lstStyle/>
          <a:p>
            <a:r>
              <a:rPr lang="ja-JP" altLang="en-US" sz="1100">
                <a:latin typeface="Meiryo UI" pitchFamily="50" charset="-128"/>
                <a:ea typeface="Meiryo UI" pitchFamily="50" charset="-128"/>
                <a:cs typeface="Meiryo UI" pitchFamily="50" charset="-128"/>
              </a:rPr>
              <a:t>大阪府毎月統計集計人口、年齢別推計人口（平成</a:t>
            </a:r>
            <a:r>
              <a:rPr lang="en-US" altLang="ja-JP" sz="1100">
                <a:latin typeface="Meiryo UI" pitchFamily="50" charset="-128"/>
                <a:ea typeface="Meiryo UI" pitchFamily="50" charset="-128"/>
                <a:cs typeface="Meiryo UI" pitchFamily="50" charset="-128"/>
              </a:rPr>
              <a:t>28</a:t>
            </a:r>
            <a:r>
              <a:rPr lang="ja-JP" altLang="en-US" sz="1100">
                <a:latin typeface="Meiryo UI" pitchFamily="50" charset="-128"/>
                <a:ea typeface="Meiryo UI" pitchFamily="50" charset="-128"/>
                <a:cs typeface="Meiryo UI" pitchFamily="50" charset="-128"/>
              </a:rPr>
              <a:t>年</a:t>
            </a:r>
            <a:r>
              <a:rPr lang="en-US" altLang="ja-JP" sz="1100">
                <a:latin typeface="Meiryo UI" pitchFamily="50" charset="-128"/>
                <a:ea typeface="Meiryo UI" pitchFamily="50" charset="-128"/>
                <a:cs typeface="Meiryo UI" pitchFamily="50" charset="-128"/>
              </a:rPr>
              <a:t>11</a:t>
            </a:r>
            <a:r>
              <a:rPr lang="ja-JP" altLang="en-US" sz="1100">
                <a:latin typeface="Meiryo UI" pitchFamily="50" charset="-128"/>
                <a:ea typeface="Meiryo UI" pitchFamily="50" charset="-128"/>
                <a:cs typeface="Meiryo UI" pitchFamily="50" charset="-128"/>
              </a:rPr>
              <a:t>月</a:t>
            </a:r>
            <a:r>
              <a:rPr lang="en-US" altLang="ja-JP" sz="1100">
                <a:latin typeface="Meiryo UI" pitchFamily="50" charset="-128"/>
                <a:ea typeface="Meiryo UI" pitchFamily="50" charset="-128"/>
                <a:cs typeface="Meiryo UI" pitchFamily="50" charset="-128"/>
              </a:rPr>
              <a:t>1</a:t>
            </a:r>
            <a:r>
              <a:rPr lang="ja-JP" altLang="en-US" sz="1100">
                <a:latin typeface="Meiryo UI" pitchFamily="50" charset="-128"/>
                <a:ea typeface="Meiryo UI" pitchFamily="50" charset="-128"/>
                <a:cs typeface="Meiryo UI" pitchFamily="50" charset="-128"/>
              </a:rPr>
              <a:t>日）</a:t>
            </a:r>
          </a:p>
        </p:txBody>
      </p:sp>
      <p:cxnSp>
        <p:nvCxnSpPr>
          <p:cNvPr id="17" name="直線コネクタ 16"/>
          <p:cNvCxnSpPr/>
          <p:nvPr/>
        </p:nvCxnSpPr>
        <p:spPr>
          <a:xfrm>
            <a:off x="4918075" y="3297238"/>
            <a:ext cx="3294063" cy="0"/>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18" name="四角形吹き出し 17"/>
          <p:cNvSpPr/>
          <p:nvPr/>
        </p:nvSpPr>
        <p:spPr>
          <a:xfrm>
            <a:off x="7983538" y="2636838"/>
            <a:ext cx="957262" cy="504825"/>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578" name="テキスト ボックス 18"/>
          <p:cNvSpPr txBox="1">
            <a:spLocks noChangeArrowheads="1"/>
          </p:cNvSpPr>
          <p:nvPr/>
        </p:nvSpPr>
        <p:spPr bwMode="auto">
          <a:xfrm>
            <a:off x="7940675" y="2611438"/>
            <a:ext cx="1141413" cy="522287"/>
          </a:xfrm>
          <a:prstGeom prst="rect">
            <a:avLst/>
          </a:prstGeom>
          <a:noFill/>
          <a:ln w="9525">
            <a:noFill/>
            <a:miter lim="800000"/>
            <a:headEnd/>
            <a:tailEnd/>
          </a:ln>
        </p:spPr>
        <p:txBody>
          <a:bodyPr>
            <a:spAutoFit/>
          </a:bodyPr>
          <a:lstStyle/>
          <a:p>
            <a:r>
              <a:rPr lang="ja-JP" altLang="en-US" sz="1400">
                <a:latin typeface="Meiryo UI" pitchFamily="50" charset="-128"/>
                <a:ea typeface="Meiryo UI" pitchFamily="50" charset="-128"/>
                <a:cs typeface="Meiryo UI" pitchFamily="50" charset="-128"/>
              </a:rPr>
              <a:t>北河内平均</a:t>
            </a:r>
            <a:endParaRPr lang="en-US" altLang="ja-JP" sz="1400">
              <a:latin typeface="Meiryo UI" pitchFamily="50" charset="-128"/>
              <a:ea typeface="Meiryo UI" pitchFamily="50" charset="-128"/>
              <a:cs typeface="Meiryo UI" pitchFamily="50" charset="-128"/>
            </a:endParaRPr>
          </a:p>
          <a:p>
            <a:r>
              <a:rPr lang="en-US" altLang="ja-JP" sz="1400">
                <a:latin typeface="Meiryo UI" pitchFamily="50" charset="-128"/>
                <a:ea typeface="Meiryo UI" pitchFamily="50" charset="-128"/>
                <a:cs typeface="Meiryo UI" pitchFamily="50" charset="-128"/>
              </a:rPr>
              <a:t>27.2</a:t>
            </a:r>
            <a:r>
              <a:rPr lang="ja-JP" altLang="en-US" sz="1400">
                <a:latin typeface="Meiryo UI" pitchFamily="50" charset="-128"/>
                <a:ea typeface="Meiryo UI" pitchFamily="50" charset="-128"/>
                <a:cs typeface="Meiryo UI" pitchFamily="50" charset="-128"/>
              </a:rPr>
              <a:t>％</a:t>
            </a:r>
          </a:p>
        </p:txBody>
      </p:sp>
      <p:sp>
        <p:nvSpPr>
          <p:cNvPr id="21" name="テキスト ボックス 20"/>
          <p:cNvSpPr txBox="1"/>
          <p:nvPr/>
        </p:nvSpPr>
        <p:spPr>
          <a:xfrm>
            <a:off x="5794375" y="2452688"/>
            <a:ext cx="1301750" cy="307975"/>
          </a:xfrm>
          <a:prstGeom prst="rect">
            <a:avLst/>
          </a:prstGeom>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ja-JP" altLang="en-US" sz="1400" dirty="0">
                <a:latin typeface="Meiryo UI" panose="020B0604030504040204" pitchFamily="50" charset="-128"/>
                <a:ea typeface="Meiryo UI" panose="020B0604030504040204" pitchFamily="50" charset="-128"/>
              </a:rPr>
              <a:t>府平均</a:t>
            </a:r>
            <a:r>
              <a:rPr lang="en-US" altLang="ja-JP" sz="1400" dirty="0">
                <a:latin typeface="Meiryo UI" panose="020B0604030504040204" pitchFamily="50" charset="-128"/>
                <a:ea typeface="Meiryo UI" panose="020B0604030504040204" pitchFamily="50" charset="-128"/>
              </a:rPr>
              <a:t>26.8</a:t>
            </a:r>
            <a:r>
              <a:rPr lang="ja-JP" altLang="en-US" sz="1400" dirty="0">
                <a:latin typeface="Meiryo UI" panose="020B0604030504040204" pitchFamily="50" charset="-128"/>
                <a:ea typeface="Meiryo UI" panose="020B0604030504040204" pitchFamily="50" charset="-128"/>
              </a:rPr>
              <a:t>％</a:t>
            </a:r>
          </a:p>
        </p:txBody>
      </p:sp>
      <p:sp>
        <p:nvSpPr>
          <p:cNvPr id="16580" name="Oval 277"/>
          <p:cNvSpPr>
            <a:spLocks noChangeArrowheads="1"/>
          </p:cNvSpPr>
          <p:nvPr/>
        </p:nvSpPr>
        <p:spPr bwMode="auto">
          <a:xfrm>
            <a:off x="5507038" y="2760663"/>
            <a:ext cx="1296987" cy="739775"/>
          </a:xfrm>
          <a:prstGeom prst="ellipse">
            <a:avLst/>
          </a:prstGeom>
          <a:noFill/>
          <a:ln w="38100">
            <a:solidFill>
              <a:srgbClr val="FF0000"/>
            </a:solidFill>
            <a:round/>
            <a:headEnd/>
            <a:tailEnd/>
          </a:ln>
        </p:spPr>
        <p:txBody>
          <a:bodyPr wrap="none" anchor="ctr"/>
          <a:lstStyle/>
          <a:p>
            <a:endParaRPr lang="ja-JP" altLang="en-US"/>
          </a:p>
        </p:txBody>
      </p:sp>
      <p:sp>
        <p:nvSpPr>
          <p:cNvPr id="2" name="スライド番号プレースホルダー 1"/>
          <p:cNvSpPr>
            <a:spLocks noGrp="1"/>
          </p:cNvSpPr>
          <p:nvPr>
            <p:ph type="sldNum" sz="quarter" idx="12"/>
          </p:nvPr>
        </p:nvSpPr>
        <p:spPr>
          <a:xfrm>
            <a:off x="6873875" y="6221413"/>
            <a:ext cx="2133600" cy="365125"/>
          </a:xfrm>
        </p:spPr>
        <p:txBody>
          <a:bodyPr/>
          <a:lstStyle/>
          <a:p>
            <a:pPr>
              <a:defRPr/>
            </a:pPr>
            <a:fld id="{9D7A8A12-27E7-42C4-8421-6086A4FEF25B}" type="slidenum">
              <a:rPr lang="ja-JP" altLang="en-US" sz="1800" smtClean="0"/>
              <a:pPr>
                <a:defRPr/>
              </a:pPr>
              <a:t>3</a:t>
            </a:fld>
            <a:endParaRPr lang="ja-JP" altLang="en-US" sz="1800" dirty="0"/>
          </a:p>
        </p:txBody>
      </p:sp>
      <p:sp>
        <p:nvSpPr>
          <p:cNvPr id="4" name="正方形/長方形 3"/>
          <p:cNvSpPr/>
          <p:nvPr/>
        </p:nvSpPr>
        <p:spPr>
          <a:xfrm>
            <a:off x="755650" y="1138238"/>
            <a:ext cx="775493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u="sng" dirty="0">
                <a:solidFill>
                  <a:schemeClr val="tx1"/>
                </a:solidFill>
                <a:latin typeface="Meiryo UI" panose="020B0604030504040204" pitchFamily="50" charset="-128"/>
                <a:ea typeface="Meiryo UI" panose="020B0604030504040204" pitchFamily="50" charset="-128"/>
              </a:rPr>
              <a:t>高齢者人口の割合は守口市、門真市、寝屋川市で高い傾向。</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a:xfrm>
            <a:off x="557213" y="74613"/>
            <a:ext cx="7988300" cy="574675"/>
          </a:xfrm>
          <a:ln>
            <a:solidFill>
              <a:schemeClr val="tx1"/>
            </a:solidFill>
          </a:ln>
        </p:spPr>
        <p:txBody>
          <a:bodyPr/>
          <a:lstStyle/>
          <a:p>
            <a:pPr eaLnBrk="1" hangingPunct="1"/>
            <a:r>
              <a:rPr lang="ja-JP" altLang="en-US" sz="2800" smtClean="0">
                <a:latin typeface="Meiryo UI" pitchFamily="50" charset="-128"/>
                <a:ea typeface="Meiryo UI" pitchFamily="50" charset="-128"/>
                <a:cs typeface="Meiryo UI" pitchFamily="50" charset="-128"/>
              </a:rPr>
              <a:t>後期高齢者（</a:t>
            </a:r>
            <a:r>
              <a:rPr lang="en-US" altLang="ja-JP" sz="2800" smtClean="0">
                <a:latin typeface="Meiryo UI" pitchFamily="50" charset="-128"/>
                <a:ea typeface="Meiryo UI" pitchFamily="50" charset="-128"/>
                <a:cs typeface="Meiryo UI" pitchFamily="50" charset="-128"/>
              </a:rPr>
              <a:t>75</a:t>
            </a:r>
            <a:r>
              <a:rPr lang="ja-JP" altLang="en-US" sz="2800" smtClean="0">
                <a:latin typeface="Meiryo UI" pitchFamily="50" charset="-128"/>
                <a:ea typeface="Meiryo UI" pitchFamily="50" charset="-128"/>
                <a:cs typeface="Meiryo UI" pitchFamily="50" charset="-128"/>
              </a:rPr>
              <a:t>歳以上）人口の将来推計</a:t>
            </a:r>
          </a:p>
        </p:txBody>
      </p:sp>
      <p:graphicFrame>
        <p:nvGraphicFramePr>
          <p:cNvPr id="17500" name="Group 92"/>
          <p:cNvGraphicFramePr>
            <a:graphicFrameLocks noGrp="1"/>
          </p:cNvGraphicFramePr>
          <p:nvPr/>
        </p:nvGraphicFramePr>
        <p:xfrm>
          <a:off x="176213" y="788988"/>
          <a:ext cx="8694736" cy="2592360"/>
        </p:xfrm>
        <a:graphic>
          <a:graphicData uri="http://schemas.openxmlformats.org/drawingml/2006/table">
            <a:tbl>
              <a:tblPr/>
              <a:tblGrid>
                <a:gridCol w="1224136">
                  <a:extLst>
                    <a:ext uri="{9D8B030D-6E8A-4147-A177-3AD203B41FA5}"/>
                  </a:extLst>
                </a:gridCol>
                <a:gridCol w="1245100">
                  <a:extLst>
                    <a:ext uri="{9D8B030D-6E8A-4147-A177-3AD203B41FA5}"/>
                  </a:extLst>
                </a:gridCol>
                <a:gridCol w="1245100">
                  <a:extLst>
                    <a:ext uri="{9D8B030D-6E8A-4147-A177-3AD203B41FA5}"/>
                  </a:extLst>
                </a:gridCol>
                <a:gridCol w="1245100">
                  <a:extLst>
                    <a:ext uri="{9D8B030D-6E8A-4147-A177-3AD203B41FA5}"/>
                  </a:extLst>
                </a:gridCol>
                <a:gridCol w="1245100">
                  <a:extLst>
                    <a:ext uri="{9D8B030D-6E8A-4147-A177-3AD203B41FA5}"/>
                  </a:extLst>
                </a:gridCol>
                <a:gridCol w="1245100">
                  <a:extLst>
                    <a:ext uri="{9D8B030D-6E8A-4147-A177-3AD203B41FA5}"/>
                  </a:extLst>
                </a:gridCol>
                <a:gridCol w="1245100">
                  <a:extLst>
                    <a:ext uri="{9D8B030D-6E8A-4147-A177-3AD203B41FA5}"/>
                  </a:extLst>
                </a:gridCol>
              </a:tblGrid>
              <a:tr h="288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　</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2015</a:t>
                      </a: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2020</a:t>
                      </a: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2025</a:t>
                      </a: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2030</a:t>
                      </a: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年　</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2035</a:t>
                      </a: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2040</a:t>
                      </a:r>
                      <a:r>
                        <a:rPr kumimoji="1"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年</a:t>
                      </a:r>
                      <a:endPar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endParaRP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枚方市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46,613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62,298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77,766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81,681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78,409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76,938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寝屋川市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27,730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36,152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43,869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45,020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41,558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39,959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守口市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19,343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23,936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27,038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26,037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23,842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23,593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門真市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14,859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18,609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20,763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19,410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16,720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15,706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四條畷市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5,887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7,762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9,205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8,970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8,027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7,843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交野市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8,524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11,437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13,734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13,883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13,074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13,025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大東市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13,433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17,118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20,322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20,146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18,305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17,823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880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algn="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1,049,859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algn="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1,285,408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algn="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1,507,245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algn="r" rtl="0" fontAlgn="ctr"/>
                      <a:r>
                        <a:rPr lang="en-US" altLang="ja-JP" sz="1600" b="1" i="0" u="none" strike="noStrike" dirty="0">
                          <a:solidFill>
                            <a:srgbClr val="FF0000"/>
                          </a:solidFill>
                          <a:effectLst/>
                          <a:latin typeface="Meiryo UI" panose="020B0604030504040204" pitchFamily="50" charset="-128"/>
                          <a:ea typeface="Meiryo UI" panose="020B0604030504040204" pitchFamily="50" charset="-128"/>
                        </a:rPr>
                        <a:t>1,523,311</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algn="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1,445,022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algn="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1,433,265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extLst>
                  <a:ext uri="{0D108BD9-81ED-4DB2-BD59-A6C34878D82A}"/>
                </a:extLst>
              </a:tr>
            </a:tbl>
          </a:graphicData>
        </a:graphic>
      </p:graphicFrame>
      <p:sp>
        <p:nvSpPr>
          <p:cNvPr id="21588" name="テキスト ボックス 7"/>
          <p:cNvSpPr txBox="1">
            <a:spLocks noChangeArrowheads="1"/>
          </p:cNvSpPr>
          <p:nvPr/>
        </p:nvSpPr>
        <p:spPr bwMode="auto">
          <a:xfrm>
            <a:off x="179388" y="6489700"/>
            <a:ext cx="8747125" cy="304800"/>
          </a:xfrm>
          <a:prstGeom prst="rect">
            <a:avLst/>
          </a:prstGeom>
          <a:noFill/>
          <a:ln w="9525">
            <a:noFill/>
            <a:miter lim="800000"/>
            <a:headEnd/>
            <a:tailEnd/>
          </a:ln>
        </p:spPr>
        <p:txBody>
          <a:bodyPr>
            <a:spAutoFit/>
          </a:bodyPr>
          <a:lstStyle/>
          <a:p>
            <a:r>
              <a:rPr lang="ja-JP" altLang="en-US" sz="1400" dirty="0">
                <a:solidFill>
                  <a:srgbClr val="000000"/>
                </a:solidFill>
                <a:latin typeface="Meiryo UI" pitchFamily="50" charset="-128"/>
                <a:ea typeface="Meiryo UI" pitchFamily="50" charset="-128"/>
                <a:cs typeface="Meiryo UI" pitchFamily="50" charset="-128"/>
              </a:rPr>
              <a:t>出典：日本の地域別将来推計人口（国立社会保障・人口問題研究所　平成</a:t>
            </a:r>
            <a:r>
              <a:rPr lang="en-US" altLang="ja-JP" sz="1400" dirty="0">
                <a:solidFill>
                  <a:srgbClr val="000000"/>
                </a:solidFill>
                <a:latin typeface="Meiryo UI" pitchFamily="50" charset="-128"/>
                <a:ea typeface="Meiryo UI" pitchFamily="50" charset="-128"/>
                <a:cs typeface="Meiryo UI" pitchFamily="50" charset="-128"/>
              </a:rPr>
              <a:t>30</a:t>
            </a:r>
            <a:r>
              <a:rPr lang="ja-JP" altLang="en-US" sz="1400" dirty="0">
                <a:solidFill>
                  <a:srgbClr val="000000"/>
                </a:solidFill>
                <a:latin typeface="Meiryo UI" pitchFamily="50" charset="-128"/>
                <a:ea typeface="Meiryo UI" pitchFamily="50" charset="-128"/>
                <a:cs typeface="Meiryo UI" pitchFamily="50" charset="-128"/>
              </a:rPr>
              <a:t>年</a:t>
            </a:r>
            <a:r>
              <a:rPr lang="en-US" altLang="ja-JP" sz="1400" dirty="0">
                <a:solidFill>
                  <a:srgbClr val="000000"/>
                </a:solidFill>
                <a:latin typeface="Meiryo UI" pitchFamily="50" charset="-128"/>
                <a:ea typeface="Meiryo UI" pitchFamily="50" charset="-128"/>
                <a:cs typeface="Meiryo UI" pitchFamily="50" charset="-128"/>
              </a:rPr>
              <a:t>3</a:t>
            </a:r>
            <a:r>
              <a:rPr lang="ja-JP" altLang="en-US" sz="1400" dirty="0">
                <a:solidFill>
                  <a:srgbClr val="000000"/>
                </a:solidFill>
                <a:latin typeface="Meiryo UI" pitchFamily="50" charset="-128"/>
                <a:ea typeface="Meiryo UI" pitchFamily="50" charset="-128"/>
                <a:cs typeface="Meiryo UI" pitchFamily="50" charset="-128"/>
              </a:rPr>
              <a:t>月推計）</a:t>
            </a:r>
          </a:p>
        </p:txBody>
      </p:sp>
      <p:sp>
        <p:nvSpPr>
          <p:cNvPr id="2" name="スライド番号プレースホルダー 1"/>
          <p:cNvSpPr>
            <a:spLocks noGrp="1"/>
          </p:cNvSpPr>
          <p:nvPr>
            <p:ph type="sldNum" sz="quarter" idx="12"/>
          </p:nvPr>
        </p:nvSpPr>
        <p:spPr>
          <a:xfrm>
            <a:off x="6799263" y="6442075"/>
            <a:ext cx="2133600" cy="365125"/>
          </a:xfrm>
        </p:spPr>
        <p:txBody>
          <a:bodyPr/>
          <a:lstStyle/>
          <a:p>
            <a:pPr>
              <a:defRPr/>
            </a:pPr>
            <a:fld id="{28075ED3-F0D0-426F-94BF-453E60356C2C}" type="slidenum">
              <a:rPr lang="ja-JP" altLang="en-US" sz="1800" smtClean="0"/>
              <a:pPr>
                <a:defRPr/>
              </a:pPr>
              <a:t>4</a:t>
            </a:fld>
            <a:endParaRPr lang="ja-JP" altLang="en-US" sz="1800"/>
          </a:p>
        </p:txBody>
      </p:sp>
      <p:sp>
        <p:nvSpPr>
          <p:cNvPr id="21590" name="正方形/長方形 7"/>
          <p:cNvSpPr>
            <a:spLocks noChangeArrowheads="1"/>
          </p:cNvSpPr>
          <p:nvPr/>
        </p:nvSpPr>
        <p:spPr bwMode="auto">
          <a:xfrm>
            <a:off x="8397875" y="465138"/>
            <a:ext cx="723900" cy="307975"/>
          </a:xfrm>
          <a:prstGeom prst="rect">
            <a:avLst/>
          </a:prstGeom>
          <a:noFill/>
          <a:ln w="9525">
            <a:noFill/>
            <a:miter lim="800000"/>
            <a:headEnd/>
            <a:tailEnd/>
          </a:ln>
        </p:spPr>
        <p:txBody>
          <a:bodyPr wrap="none">
            <a:spAutoFit/>
          </a:bodyPr>
          <a:lstStyle/>
          <a:p>
            <a:r>
              <a:rPr lang="ja-JP" altLang="en-US" sz="1400">
                <a:latin typeface="Meiryo UI" pitchFamily="50" charset="-128"/>
                <a:ea typeface="Meiryo UI" pitchFamily="50" charset="-128"/>
                <a:cs typeface="Meiryo UI" pitchFamily="50" charset="-128"/>
              </a:rPr>
              <a:t>（人）</a:t>
            </a:r>
          </a:p>
        </p:txBody>
      </p:sp>
      <p:graphicFrame>
        <p:nvGraphicFramePr>
          <p:cNvPr id="21682" name="Group 178"/>
          <p:cNvGraphicFramePr>
            <a:graphicFrameLocks noGrp="1"/>
          </p:cNvGraphicFramePr>
          <p:nvPr/>
        </p:nvGraphicFramePr>
        <p:xfrm>
          <a:off x="166688" y="3897313"/>
          <a:ext cx="8726487" cy="2528892"/>
        </p:xfrm>
        <a:graphic>
          <a:graphicData uri="http://schemas.openxmlformats.org/drawingml/2006/table">
            <a:tbl>
              <a:tblPr/>
              <a:tblGrid>
                <a:gridCol w="1236662"/>
                <a:gridCol w="1247775"/>
                <a:gridCol w="1249363"/>
                <a:gridCol w="1247775"/>
                <a:gridCol w="1247775"/>
                <a:gridCol w="1247775"/>
                <a:gridCol w="1249362"/>
              </a:tblGrid>
              <a:tr h="2809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　</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2015</a:t>
                      </a: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2020</a:t>
                      </a: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2025</a:t>
                      </a: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2030</a:t>
                      </a: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2035</a:t>
                      </a: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2040</a:t>
                      </a:r>
                      <a:r>
                        <a:rPr kumimoji="1"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年</a:t>
                      </a:r>
                      <a:endPar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526" marR="9526"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枚方市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133.6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166.8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175.2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168.2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165.1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寝屋川市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130.4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158.2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162.4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149.9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144.1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守口市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123.7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139.8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134.6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123.3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122.0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門真市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125.2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139.7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130.6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112.5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105.7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四條畷市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131.8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156.4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152.4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136.4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133.2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交野市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134.2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161.1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162.9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153.4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152.8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大東市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127.4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151.3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150.0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136.3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132.7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大阪府</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100.0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122.4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143.6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0000"/>
                          </a:solidFill>
                          <a:effectLst/>
                          <a:latin typeface="Meiryo UI" pitchFamily="50" charset="-128"/>
                          <a:ea typeface="Meiryo UI" pitchFamily="50" charset="-128"/>
                          <a:cs typeface="Meiryo UI" pitchFamily="50" charset="-128"/>
                        </a:rPr>
                        <a:t>145.1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137.6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136.5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bl>
          </a:graphicData>
        </a:graphic>
      </p:graphicFrame>
      <p:sp>
        <p:nvSpPr>
          <p:cNvPr id="21673" name="正方形/長方形 2"/>
          <p:cNvSpPr>
            <a:spLocks noChangeArrowheads="1"/>
          </p:cNvSpPr>
          <p:nvPr/>
        </p:nvSpPr>
        <p:spPr bwMode="auto">
          <a:xfrm>
            <a:off x="168275" y="3560763"/>
            <a:ext cx="2195513" cy="307975"/>
          </a:xfrm>
          <a:prstGeom prst="rect">
            <a:avLst/>
          </a:prstGeom>
          <a:noFill/>
          <a:ln w="9525">
            <a:noFill/>
            <a:miter lim="800000"/>
            <a:headEnd/>
            <a:tailEnd/>
          </a:ln>
        </p:spPr>
        <p:txBody>
          <a:bodyPr wrap="none">
            <a:spAutoFit/>
          </a:bodyPr>
          <a:lstStyle/>
          <a:p>
            <a:r>
              <a:rPr lang="ja-JP" altLang="en-US" sz="1400">
                <a:solidFill>
                  <a:srgbClr val="000000"/>
                </a:solidFill>
                <a:latin typeface="Meiryo UI" pitchFamily="50" charset="-128"/>
                <a:ea typeface="Meiryo UI" pitchFamily="50" charset="-128"/>
                <a:cs typeface="Meiryo UI" pitchFamily="50" charset="-128"/>
              </a:rPr>
              <a:t>・</a:t>
            </a:r>
            <a:r>
              <a:rPr lang="en-US" altLang="ja-JP" sz="1400">
                <a:solidFill>
                  <a:srgbClr val="000000"/>
                </a:solidFill>
                <a:latin typeface="Meiryo UI" pitchFamily="50" charset="-128"/>
                <a:ea typeface="Meiryo UI" pitchFamily="50" charset="-128"/>
                <a:cs typeface="Meiryo UI" pitchFamily="50" charset="-128"/>
              </a:rPr>
              <a:t>2015</a:t>
            </a:r>
            <a:r>
              <a:rPr lang="ja-JP" altLang="en-US" sz="1400">
                <a:solidFill>
                  <a:srgbClr val="000000"/>
                </a:solidFill>
                <a:latin typeface="Meiryo UI" pitchFamily="50" charset="-128"/>
                <a:ea typeface="Meiryo UI" pitchFamily="50" charset="-128"/>
                <a:cs typeface="Meiryo UI" pitchFamily="50" charset="-128"/>
              </a:rPr>
              <a:t>年を</a:t>
            </a:r>
            <a:r>
              <a:rPr lang="en-US" altLang="ja-JP" sz="1400">
                <a:solidFill>
                  <a:srgbClr val="000000"/>
                </a:solidFill>
                <a:latin typeface="Meiryo UI" pitchFamily="50" charset="-128"/>
                <a:ea typeface="Meiryo UI" pitchFamily="50" charset="-128"/>
                <a:cs typeface="Meiryo UI" pitchFamily="50" charset="-128"/>
              </a:rPr>
              <a:t>100</a:t>
            </a:r>
            <a:r>
              <a:rPr lang="ja-JP" altLang="en-US" sz="1400">
                <a:solidFill>
                  <a:srgbClr val="000000"/>
                </a:solidFill>
                <a:latin typeface="Meiryo UI" pitchFamily="50" charset="-128"/>
                <a:ea typeface="Meiryo UI" pitchFamily="50" charset="-128"/>
                <a:cs typeface="Meiryo UI" pitchFamily="50" charset="-128"/>
              </a:rPr>
              <a:t>とした指数</a:t>
            </a:r>
            <a:endParaRPr lang="ja-JP" altLang="en-US" sz="1400">
              <a:latin typeface="Meiryo UI" pitchFamily="50" charset="-128"/>
              <a:ea typeface="Meiryo UI" pitchFamily="50" charset="-128"/>
              <a:cs typeface="Meiryo UI" pitchFamily="50" charset="-128"/>
            </a:endParaRPr>
          </a:p>
        </p:txBody>
      </p:sp>
      <p:sp>
        <p:nvSpPr>
          <p:cNvPr id="4" name="正方形/長方形 3"/>
          <p:cNvSpPr/>
          <p:nvPr/>
        </p:nvSpPr>
        <p:spPr>
          <a:xfrm>
            <a:off x="3779838" y="3868738"/>
            <a:ext cx="1439862" cy="2620962"/>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a:off x="7667625" y="3859213"/>
            <a:ext cx="1258888" cy="2620962"/>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F3E79D1E-0776-42ED-A7AF-B21EE37216E0}" type="slidenum">
              <a:rPr lang="ja-JP" altLang="en-US" sz="1800" smtClean="0"/>
              <a:pPr>
                <a:defRPr/>
              </a:pPr>
              <a:t>5</a:t>
            </a:fld>
            <a:endParaRPr lang="ja-JP" altLang="en-US" sz="1800"/>
          </a:p>
        </p:txBody>
      </p:sp>
      <p:sp>
        <p:nvSpPr>
          <p:cNvPr id="4" name="タイトル 1"/>
          <p:cNvSpPr txBox="1">
            <a:spLocks/>
          </p:cNvSpPr>
          <p:nvPr/>
        </p:nvSpPr>
        <p:spPr bwMode="auto">
          <a:xfrm>
            <a:off x="557213" y="260648"/>
            <a:ext cx="7988300" cy="720080"/>
          </a:xfrm>
          <a:prstGeom prst="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ja-JP" altLang="en-US" sz="2800" dirty="0" smtClean="0">
                <a:latin typeface="Meiryo UI" pitchFamily="50" charset="-128"/>
                <a:ea typeface="Meiryo UI" pitchFamily="50" charset="-128"/>
                <a:cs typeface="Meiryo UI" pitchFamily="50" charset="-128"/>
              </a:rPr>
              <a:t>大阪府の人口及び救急搬送数の推移</a:t>
            </a:r>
          </a:p>
        </p:txBody>
      </p:sp>
      <p:graphicFrame>
        <p:nvGraphicFramePr>
          <p:cNvPr id="5" name="表 4"/>
          <p:cNvGraphicFramePr>
            <a:graphicFrameLocks noGrp="1"/>
          </p:cNvGraphicFramePr>
          <p:nvPr>
            <p:extLst>
              <p:ext uri="{D42A27DB-BD31-4B8C-83A1-F6EECF244321}">
                <p14:modId xmlns:p14="http://schemas.microsoft.com/office/powerpoint/2010/main" val="3029926884"/>
              </p:ext>
            </p:extLst>
          </p:nvPr>
        </p:nvGraphicFramePr>
        <p:xfrm>
          <a:off x="557215" y="1340768"/>
          <a:ext cx="7988298" cy="4072488"/>
        </p:xfrm>
        <a:graphic>
          <a:graphicData uri="http://schemas.openxmlformats.org/drawingml/2006/table">
            <a:tbl>
              <a:tblPr firstRow="1" bandRow="1">
                <a:tableStyleId>{5C22544A-7EE6-4342-B048-85BDC9FD1C3A}</a:tableStyleId>
              </a:tblPr>
              <a:tblGrid>
                <a:gridCol w="2662766"/>
                <a:gridCol w="2662766"/>
                <a:gridCol w="2662766"/>
              </a:tblGrid>
              <a:tr h="504056">
                <a:tc>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2017</a:t>
                      </a:r>
                      <a:r>
                        <a:rPr kumimoji="1" lang="ja-JP" altLang="en-US" dirty="0" smtClean="0">
                          <a:solidFill>
                            <a:schemeClr val="tx1"/>
                          </a:solidFill>
                          <a:latin typeface="Meiryo UI" panose="020B0604030504040204" pitchFamily="50" charset="-128"/>
                          <a:ea typeface="Meiryo UI" panose="020B0604030504040204" pitchFamily="50" charset="-128"/>
                        </a:rPr>
                        <a:t>年</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2025</a:t>
                      </a:r>
                      <a:r>
                        <a:rPr kumimoji="1" lang="ja-JP" altLang="en-US" dirty="0" smtClean="0">
                          <a:solidFill>
                            <a:schemeClr val="tx1"/>
                          </a:solidFill>
                          <a:latin typeface="Meiryo UI" panose="020B0604030504040204" pitchFamily="50" charset="-128"/>
                          <a:ea typeface="Meiryo UI" panose="020B0604030504040204" pitchFamily="50" charset="-128"/>
                        </a:rPr>
                        <a:t>年</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504056">
                <a:tc>
                  <a:txBody>
                    <a:bodyPr/>
                    <a:lstStyle/>
                    <a:p>
                      <a:pPr algn="l"/>
                      <a:r>
                        <a:rPr kumimoji="1" lang="ja-JP" altLang="en-US" dirty="0" smtClean="0">
                          <a:solidFill>
                            <a:schemeClr val="tx1"/>
                          </a:solidFill>
                          <a:latin typeface="Meiryo UI" panose="020B0604030504040204" pitchFamily="50" charset="-128"/>
                          <a:ea typeface="Meiryo UI" panose="020B0604030504040204" pitchFamily="50" charset="-128"/>
                        </a:rPr>
                        <a:t>　大阪府人口</a:t>
                      </a:r>
                      <a:r>
                        <a:rPr kumimoji="1" lang="en-US" altLang="ja-JP" dirty="0" smtClean="0">
                          <a:solidFill>
                            <a:schemeClr val="tx1"/>
                          </a:solidFill>
                          <a:latin typeface="Meiryo UI" panose="020B0604030504040204" pitchFamily="50" charset="-128"/>
                          <a:ea typeface="Meiryo UI" panose="020B0604030504040204" pitchFamily="50" charset="-128"/>
                        </a:rPr>
                        <a:t>(A)</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約</a:t>
                      </a:r>
                      <a:r>
                        <a:rPr kumimoji="1" lang="en-US" altLang="ja-JP" dirty="0" smtClean="0">
                          <a:solidFill>
                            <a:schemeClr val="tx1"/>
                          </a:solidFill>
                          <a:latin typeface="Meiryo UI" panose="020B0604030504040204" pitchFamily="50" charset="-128"/>
                          <a:ea typeface="Meiryo UI" panose="020B0604030504040204" pitchFamily="50" charset="-128"/>
                        </a:rPr>
                        <a:t>883</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2</a:t>
                      </a:r>
                      <a:r>
                        <a:rPr kumimoji="1" lang="ja-JP" altLang="en-US" dirty="0" smtClean="0">
                          <a:solidFill>
                            <a:schemeClr val="tx1"/>
                          </a:solidFill>
                          <a:latin typeface="Meiryo UI" panose="020B0604030504040204" pitchFamily="50" charset="-128"/>
                          <a:ea typeface="Meiryo UI" panose="020B0604030504040204" pitchFamily="50" charset="-128"/>
                        </a:rPr>
                        <a:t>千人</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852</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6</a:t>
                      </a:r>
                      <a:r>
                        <a:rPr kumimoji="1" lang="ja-JP" altLang="en-US" dirty="0" smtClean="0">
                          <a:solidFill>
                            <a:schemeClr val="tx1"/>
                          </a:solidFill>
                          <a:latin typeface="Meiryo UI" panose="020B0604030504040204" pitchFamily="50" charset="-128"/>
                          <a:ea typeface="Meiryo UI" panose="020B0604030504040204" pitchFamily="50" charset="-128"/>
                        </a:rPr>
                        <a:t>千人</a:t>
                      </a:r>
                      <a:r>
                        <a:rPr kumimoji="1" lang="en-US" altLang="ja-JP" baseline="30000" dirty="0" smtClean="0">
                          <a:solidFill>
                            <a:schemeClr val="tx1"/>
                          </a:solidFill>
                          <a:latin typeface="Meiryo UI" panose="020B0604030504040204" pitchFamily="50" charset="-128"/>
                          <a:ea typeface="Meiryo UI" panose="020B0604030504040204" pitchFamily="50" charset="-128"/>
                        </a:rPr>
                        <a:t>※</a:t>
                      </a:r>
                      <a:endParaRPr kumimoji="1" lang="ja-JP" altLang="en-US" baseline="30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rPr>
                        <a:t>A</a:t>
                      </a:r>
                      <a:r>
                        <a:rPr kumimoji="1" lang="ja-JP" altLang="en-US" dirty="0" smtClean="0">
                          <a:solidFill>
                            <a:schemeClr val="tx1"/>
                          </a:solidFill>
                          <a:latin typeface="Meiryo UI" panose="020B0604030504040204" pitchFamily="50" charset="-128"/>
                          <a:ea typeface="Meiryo UI" panose="020B0604030504040204" pitchFamily="50" charset="-128"/>
                        </a:rPr>
                        <a:t>のうち</a:t>
                      </a:r>
                      <a:r>
                        <a:rPr kumimoji="1" lang="en-US" altLang="ja-JP" dirty="0" smtClean="0">
                          <a:solidFill>
                            <a:schemeClr val="tx1"/>
                          </a:solidFill>
                          <a:latin typeface="Meiryo UI" panose="020B0604030504040204" pitchFamily="50" charset="-128"/>
                          <a:ea typeface="Meiryo UI" panose="020B0604030504040204" pitchFamily="50" charset="-128"/>
                        </a:rPr>
                        <a:t>65</a:t>
                      </a:r>
                      <a:r>
                        <a:rPr kumimoji="1" lang="ja-JP" altLang="en-US" dirty="0" smtClean="0">
                          <a:solidFill>
                            <a:schemeClr val="tx1"/>
                          </a:solidFill>
                          <a:latin typeface="Meiryo UI" panose="020B0604030504040204" pitchFamily="50" charset="-128"/>
                          <a:ea typeface="Meiryo UI" panose="020B0604030504040204" pitchFamily="50" charset="-128"/>
                        </a:rPr>
                        <a:t>歳以上</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約</a:t>
                      </a:r>
                      <a:r>
                        <a:rPr kumimoji="1" lang="en-US" altLang="ja-JP" dirty="0" smtClean="0">
                          <a:solidFill>
                            <a:schemeClr val="tx1"/>
                          </a:solidFill>
                          <a:latin typeface="Meiryo UI" panose="020B0604030504040204" pitchFamily="50" charset="-128"/>
                          <a:ea typeface="Meiryo UI" panose="020B0604030504040204" pitchFamily="50" charset="-128"/>
                        </a:rPr>
                        <a:t>234</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8</a:t>
                      </a:r>
                      <a:r>
                        <a:rPr kumimoji="1" lang="ja-JP" altLang="en-US" dirty="0" smtClean="0">
                          <a:solidFill>
                            <a:schemeClr val="tx1"/>
                          </a:solidFill>
                          <a:latin typeface="Meiryo UI" panose="020B0604030504040204" pitchFamily="50" charset="-128"/>
                          <a:ea typeface="Meiryo UI" panose="020B0604030504040204" pitchFamily="50" charset="-128"/>
                        </a:rPr>
                        <a:t>千人</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26.6%)</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eiryo UI" panose="020B0604030504040204" pitchFamily="50" charset="-128"/>
                          <a:ea typeface="Meiryo UI" panose="020B0604030504040204" pitchFamily="50" charset="-128"/>
                        </a:rPr>
                        <a:t>約</a:t>
                      </a:r>
                      <a:r>
                        <a:rPr kumimoji="1" lang="en-US" altLang="ja-JP" dirty="0" smtClean="0">
                          <a:solidFill>
                            <a:schemeClr val="tx1"/>
                          </a:solidFill>
                          <a:latin typeface="Meiryo UI" panose="020B0604030504040204" pitchFamily="50" charset="-128"/>
                          <a:ea typeface="Meiryo UI" panose="020B0604030504040204" pitchFamily="50" charset="-128"/>
                        </a:rPr>
                        <a:t>242</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8</a:t>
                      </a:r>
                      <a:r>
                        <a:rPr kumimoji="1" lang="ja-JP" altLang="en-US" dirty="0" smtClean="0">
                          <a:solidFill>
                            <a:schemeClr val="tx1"/>
                          </a:solidFill>
                          <a:latin typeface="Meiryo UI" panose="020B0604030504040204" pitchFamily="50" charset="-128"/>
                          <a:ea typeface="Meiryo UI" panose="020B0604030504040204" pitchFamily="50" charset="-128"/>
                        </a:rPr>
                        <a:t>千人</a:t>
                      </a:r>
                      <a:r>
                        <a:rPr kumimoji="1" lang="en-US" altLang="ja-JP" baseline="30000"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28.5%</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04056">
                <a:tc>
                  <a:txBody>
                    <a:bodyPr/>
                    <a:lstStyle/>
                    <a:p>
                      <a:pPr algn="l"/>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rPr>
                        <a:t>A</a:t>
                      </a:r>
                      <a:r>
                        <a:rPr kumimoji="1" lang="ja-JP" altLang="en-US" dirty="0" smtClean="0">
                          <a:solidFill>
                            <a:schemeClr val="tx1"/>
                          </a:solidFill>
                          <a:latin typeface="Meiryo UI" panose="020B0604030504040204" pitchFamily="50" charset="-128"/>
                          <a:ea typeface="Meiryo UI" panose="020B0604030504040204" pitchFamily="50" charset="-128"/>
                        </a:rPr>
                        <a:t>のうち</a:t>
                      </a:r>
                      <a:r>
                        <a:rPr kumimoji="1" lang="en-US" altLang="ja-JP" dirty="0" smtClean="0">
                          <a:solidFill>
                            <a:schemeClr val="tx1"/>
                          </a:solidFill>
                          <a:latin typeface="Meiryo UI" panose="020B0604030504040204" pitchFamily="50" charset="-128"/>
                          <a:ea typeface="Meiryo UI" panose="020B0604030504040204" pitchFamily="50" charset="-128"/>
                        </a:rPr>
                        <a:t>75</a:t>
                      </a:r>
                      <a:r>
                        <a:rPr kumimoji="1" lang="ja-JP" altLang="en-US" dirty="0" smtClean="0">
                          <a:solidFill>
                            <a:schemeClr val="tx1"/>
                          </a:solidFill>
                          <a:latin typeface="Meiryo UI" panose="020B0604030504040204" pitchFamily="50" charset="-128"/>
                          <a:ea typeface="Meiryo UI" panose="020B0604030504040204" pitchFamily="50" charset="-128"/>
                        </a:rPr>
                        <a:t>歳以上</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約</a:t>
                      </a:r>
                      <a:r>
                        <a:rPr kumimoji="1" lang="en-US" altLang="ja-JP" dirty="0" smtClean="0">
                          <a:solidFill>
                            <a:schemeClr val="tx1"/>
                          </a:solidFill>
                          <a:latin typeface="Meiryo UI" panose="020B0604030504040204" pitchFamily="50" charset="-128"/>
                          <a:ea typeface="Meiryo UI" panose="020B0604030504040204" pitchFamily="50" charset="-128"/>
                        </a:rPr>
                        <a:t>113</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9</a:t>
                      </a:r>
                      <a:r>
                        <a:rPr kumimoji="1" lang="ja-JP" altLang="en-US" dirty="0" smtClean="0">
                          <a:solidFill>
                            <a:schemeClr val="tx1"/>
                          </a:solidFill>
                          <a:latin typeface="Meiryo UI" panose="020B0604030504040204" pitchFamily="50" charset="-128"/>
                          <a:ea typeface="Meiryo UI" panose="020B0604030504040204" pitchFamily="50" charset="-128"/>
                        </a:rPr>
                        <a:t>千人</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12.9%)</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約</a:t>
                      </a:r>
                      <a:r>
                        <a:rPr kumimoji="1" lang="en-US" altLang="ja-JP" dirty="0" smtClean="0">
                          <a:solidFill>
                            <a:schemeClr val="tx1"/>
                          </a:solidFill>
                          <a:latin typeface="Meiryo UI" panose="020B0604030504040204" pitchFamily="50" charset="-128"/>
                          <a:ea typeface="Meiryo UI" panose="020B0604030504040204" pitchFamily="50" charset="-128"/>
                        </a:rPr>
                        <a:t>150</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7</a:t>
                      </a:r>
                      <a:r>
                        <a:rPr kumimoji="1" lang="ja-JP" altLang="en-US" dirty="0" smtClean="0">
                          <a:solidFill>
                            <a:schemeClr val="tx1"/>
                          </a:solidFill>
                          <a:latin typeface="Meiryo UI" panose="020B0604030504040204" pitchFamily="50" charset="-128"/>
                          <a:ea typeface="Meiryo UI" panose="020B0604030504040204" pitchFamily="50" charset="-128"/>
                        </a:rPr>
                        <a:t>千人</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17.7%</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504056">
                <a:tc>
                  <a:txBody>
                    <a:bodyPr/>
                    <a:lstStyle/>
                    <a:p>
                      <a:pPr algn="l"/>
                      <a:r>
                        <a:rPr kumimoji="1" lang="ja-JP" altLang="en-US" dirty="0" smtClean="0">
                          <a:solidFill>
                            <a:schemeClr val="tx1"/>
                          </a:solidFill>
                          <a:latin typeface="Meiryo UI" panose="020B0604030504040204" pitchFamily="50" charset="-128"/>
                          <a:ea typeface="Meiryo UI" panose="020B0604030504040204" pitchFamily="50" charset="-128"/>
                        </a:rPr>
                        <a:t>　救急搬送数</a:t>
                      </a:r>
                      <a:r>
                        <a:rPr kumimoji="1" lang="en-US" altLang="ja-JP" dirty="0" smtClean="0">
                          <a:solidFill>
                            <a:schemeClr val="tx1"/>
                          </a:solidFill>
                          <a:latin typeface="Meiryo UI" panose="020B0604030504040204" pitchFamily="50" charset="-128"/>
                          <a:ea typeface="Meiryo UI" panose="020B0604030504040204" pitchFamily="50" charset="-128"/>
                        </a:rPr>
                        <a:t>(B)</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46</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818</a:t>
                      </a:r>
                      <a:r>
                        <a:rPr kumimoji="1" lang="ja-JP" altLang="en-US" dirty="0" smtClean="0">
                          <a:solidFill>
                            <a:schemeClr val="tx1"/>
                          </a:solidFill>
                          <a:latin typeface="Meiryo UI" panose="020B0604030504040204" pitchFamily="50" charset="-128"/>
                          <a:ea typeface="Meiryo UI" panose="020B0604030504040204" pitchFamily="50" charset="-128"/>
                        </a:rPr>
                        <a:t>人</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48</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9773</a:t>
                      </a:r>
                      <a:r>
                        <a:rPr kumimoji="1" lang="ja-JP" altLang="en-US" dirty="0" smtClean="0">
                          <a:solidFill>
                            <a:schemeClr val="tx1"/>
                          </a:solidFill>
                          <a:latin typeface="Meiryo UI" panose="020B0604030504040204" pitchFamily="50" charset="-128"/>
                          <a:ea typeface="Meiryo UI" panose="020B0604030504040204" pitchFamily="50" charset="-128"/>
                        </a:rPr>
                        <a:t>人</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04056">
                <a:tc>
                  <a:txBody>
                    <a:bodyPr/>
                    <a:lstStyle/>
                    <a:p>
                      <a:pPr algn="l"/>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rPr>
                        <a:t>B</a:t>
                      </a:r>
                      <a:r>
                        <a:rPr kumimoji="1" lang="ja-JP" altLang="en-US" dirty="0" smtClean="0">
                          <a:solidFill>
                            <a:schemeClr val="tx1"/>
                          </a:solidFill>
                          <a:latin typeface="Meiryo UI" panose="020B0604030504040204" pitchFamily="50" charset="-128"/>
                          <a:ea typeface="Meiryo UI" panose="020B0604030504040204" pitchFamily="50" charset="-128"/>
                        </a:rPr>
                        <a:t>のうち</a:t>
                      </a:r>
                      <a:r>
                        <a:rPr kumimoji="1" lang="en-US" altLang="ja-JP" dirty="0" smtClean="0">
                          <a:solidFill>
                            <a:schemeClr val="tx1"/>
                          </a:solidFill>
                          <a:latin typeface="Meiryo UI" panose="020B0604030504040204" pitchFamily="50" charset="-128"/>
                          <a:ea typeface="Meiryo UI" panose="020B0604030504040204" pitchFamily="50" charset="-128"/>
                        </a:rPr>
                        <a:t>65</a:t>
                      </a:r>
                      <a:r>
                        <a:rPr kumimoji="1" lang="ja-JP" altLang="en-US" dirty="0" smtClean="0">
                          <a:solidFill>
                            <a:schemeClr val="tx1"/>
                          </a:solidFill>
                          <a:latin typeface="Meiryo UI" panose="020B0604030504040204" pitchFamily="50" charset="-128"/>
                          <a:ea typeface="Meiryo UI" panose="020B0604030504040204" pitchFamily="50" charset="-128"/>
                        </a:rPr>
                        <a:t>歳以上</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26</a:t>
                      </a:r>
                      <a:r>
                        <a:rPr kumimoji="1" lang="ja-JP" altLang="en-US" dirty="0" smtClean="0">
                          <a:solidFill>
                            <a:schemeClr val="tx1"/>
                          </a:solidFill>
                          <a:latin typeface="Meiryo UI" panose="020B0604030504040204" pitchFamily="50" charset="-128"/>
                          <a:ea typeface="Meiryo UI" panose="020B0604030504040204" pitchFamily="50" charset="-128"/>
                        </a:rPr>
                        <a:t>万人</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56.4%)</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30</a:t>
                      </a:r>
                      <a:r>
                        <a:rPr kumimoji="1" lang="ja-JP" altLang="en-US" dirty="0" smtClean="0">
                          <a:solidFill>
                            <a:schemeClr val="tx1"/>
                          </a:solidFill>
                          <a:latin typeface="Meiryo UI" panose="020B0604030504040204" pitchFamily="50" charset="-128"/>
                          <a:ea typeface="Meiryo UI" panose="020B0604030504040204" pitchFamily="50" charset="-128"/>
                        </a:rPr>
                        <a:t>万</a:t>
                      </a:r>
                      <a:r>
                        <a:rPr kumimoji="1" lang="en-US" altLang="ja-JP" dirty="0" smtClean="0">
                          <a:solidFill>
                            <a:schemeClr val="tx1"/>
                          </a:solidFill>
                          <a:latin typeface="Meiryo UI" panose="020B0604030504040204" pitchFamily="50" charset="-128"/>
                          <a:ea typeface="Meiryo UI" panose="020B0604030504040204" pitchFamily="50" charset="-128"/>
                        </a:rPr>
                        <a:t>1</a:t>
                      </a:r>
                      <a:r>
                        <a:rPr kumimoji="1" lang="ja-JP" altLang="en-US" dirty="0" smtClean="0">
                          <a:solidFill>
                            <a:schemeClr val="tx1"/>
                          </a:solidFill>
                          <a:latin typeface="Meiryo UI" panose="020B0604030504040204" pitchFamily="50" charset="-128"/>
                          <a:ea typeface="Meiryo UI" panose="020B0604030504040204" pitchFamily="50" charset="-128"/>
                        </a:rPr>
                        <a:t>千人</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61.5%</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04056">
                <a:tc>
                  <a:txBody>
                    <a:bodyPr/>
                    <a:lstStyle/>
                    <a:p>
                      <a:pPr algn="l"/>
                      <a:r>
                        <a:rPr kumimoji="1" lang="ja-JP" altLang="en-US" dirty="0" smtClean="0">
                          <a:solidFill>
                            <a:srgbClr val="FF0000"/>
                          </a:solidFill>
                          <a:latin typeface="Meiryo UI" panose="020B0604030504040204" pitchFamily="50" charset="-128"/>
                          <a:ea typeface="Meiryo UI" panose="020B0604030504040204" pitchFamily="50" charset="-128"/>
                        </a:rPr>
                        <a:t>　　　</a:t>
                      </a:r>
                      <a:r>
                        <a:rPr kumimoji="1" lang="en-US" altLang="ja-JP" dirty="0" smtClean="0">
                          <a:solidFill>
                            <a:srgbClr val="FF0000"/>
                          </a:solidFill>
                          <a:latin typeface="Meiryo UI" panose="020B0604030504040204" pitchFamily="50" charset="-128"/>
                          <a:ea typeface="Meiryo UI" panose="020B0604030504040204" pitchFamily="50" charset="-128"/>
                        </a:rPr>
                        <a:t>B</a:t>
                      </a:r>
                      <a:r>
                        <a:rPr kumimoji="1" lang="ja-JP" altLang="en-US" dirty="0" smtClean="0">
                          <a:solidFill>
                            <a:srgbClr val="FF0000"/>
                          </a:solidFill>
                          <a:latin typeface="Meiryo UI" panose="020B0604030504040204" pitchFamily="50" charset="-128"/>
                          <a:ea typeface="Meiryo UI" panose="020B0604030504040204" pitchFamily="50" charset="-128"/>
                        </a:rPr>
                        <a:t>のうち</a:t>
                      </a:r>
                      <a:r>
                        <a:rPr kumimoji="1" lang="en-US" altLang="ja-JP" dirty="0" smtClean="0">
                          <a:solidFill>
                            <a:srgbClr val="FF0000"/>
                          </a:solidFill>
                          <a:latin typeface="Meiryo UI" panose="020B0604030504040204" pitchFamily="50" charset="-128"/>
                          <a:ea typeface="Meiryo UI" panose="020B0604030504040204" pitchFamily="50" charset="-128"/>
                        </a:rPr>
                        <a:t>75</a:t>
                      </a:r>
                      <a:r>
                        <a:rPr kumimoji="1" lang="ja-JP" altLang="en-US" dirty="0" smtClean="0">
                          <a:solidFill>
                            <a:srgbClr val="FF0000"/>
                          </a:solidFill>
                          <a:latin typeface="Meiryo UI" panose="020B0604030504040204" pitchFamily="50" charset="-128"/>
                          <a:ea typeface="Meiryo UI" panose="020B0604030504040204" pitchFamily="50" charset="-128"/>
                        </a:rPr>
                        <a:t>歳以上</a:t>
                      </a:r>
                      <a:endParaRPr kumimoji="1" lang="ja-JP" altLang="en-US"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rgbClr val="FF0000"/>
                          </a:solidFill>
                          <a:latin typeface="Meiryo UI" panose="020B0604030504040204" pitchFamily="50" charset="-128"/>
                          <a:ea typeface="Meiryo UI" panose="020B0604030504040204" pitchFamily="50" charset="-128"/>
                        </a:rPr>
                        <a:t>18</a:t>
                      </a:r>
                      <a:r>
                        <a:rPr kumimoji="1" lang="ja-JP" altLang="en-US" dirty="0" smtClean="0">
                          <a:solidFill>
                            <a:srgbClr val="FF0000"/>
                          </a:solidFill>
                          <a:latin typeface="Meiryo UI" panose="020B0604030504040204" pitchFamily="50" charset="-128"/>
                          <a:ea typeface="Meiryo UI" panose="020B0604030504040204" pitchFamily="50" charset="-128"/>
                        </a:rPr>
                        <a:t>万</a:t>
                      </a:r>
                      <a:r>
                        <a:rPr kumimoji="1" lang="en-US" altLang="ja-JP" dirty="0" smtClean="0">
                          <a:solidFill>
                            <a:srgbClr val="FF0000"/>
                          </a:solidFill>
                          <a:latin typeface="Meiryo UI" panose="020B0604030504040204" pitchFamily="50" charset="-128"/>
                          <a:ea typeface="Meiryo UI" panose="020B0604030504040204" pitchFamily="50" charset="-128"/>
                        </a:rPr>
                        <a:t>3440</a:t>
                      </a:r>
                      <a:r>
                        <a:rPr kumimoji="1" lang="ja-JP" altLang="en-US" dirty="0" smtClean="0">
                          <a:solidFill>
                            <a:srgbClr val="FF0000"/>
                          </a:solidFill>
                          <a:latin typeface="Meiryo UI" panose="020B0604030504040204" pitchFamily="50" charset="-128"/>
                          <a:ea typeface="Meiryo UI" panose="020B0604030504040204" pitchFamily="50" charset="-128"/>
                        </a:rPr>
                        <a:t>人</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dirty="0" smtClean="0">
                          <a:solidFill>
                            <a:srgbClr val="FF0000"/>
                          </a:solidFill>
                          <a:latin typeface="Meiryo UI" panose="020B0604030504040204" pitchFamily="50" charset="-128"/>
                          <a:ea typeface="Meiryo UI" panose="020B0604030504040204" pitchFamily="50" charset="-128"/>
                        </a:rPr>
                        <a:t>（</a:t>
                      </a:r>
                      <a:r>
                        <a:rPr kumimoji="1" lang="en-US" altLang="ja-JP" dirty="0" smtClean="0">
                          <a:solidFill>
                            <a:srgbClr val="FF0000"/>
                          </a:solidFill>
                          <a:latin typeface="Meiryo UI" panose="020B0604030504040204" pitchFamily="50" charset="-128"/>
                          <a:ea typeface="Meiryo UI" panose="020B0604030504040204" pitchFamily="50" charset="-128"/>
                        </a:rPr>
                        <a:t>39.8%)</a:t>
                      </a:r>
                      <a:endParaRPr kumimoji="1" lang="ja-JP" altLang="en-US"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rgbClr val="FF0000"/>
                          </a:solidFill>
                          <a:latin typeface="Meiryo UI" panose="020B0604030504040204" pitchFamily="50" charset="-128"/>
                          <a:ea typeface="Meiryo UI" panose="020B0604030504040204" pitchFamily="50" charset="-128"/>
                        </a:rPr>
                        <a:t>24</a:t>
                      </a:r>
                      <a:r>
                        <a:rPr kumimoji="1" lang="ja-JP" altLang="en-US" dirty="0" smtClean="0">
                          <a:solidFill>
                            <a:srgbClr val="FF0000"/>
                          </a:solidFill>
                          <a:latin typeface="Meiryo UI" panose="020B0604030504040204" pitchFamily="50" charset="-128"/>
                          <a:ea typeface="Meiryo UI" panose="020B0604030504040204" pitchFamily="50" charset="-128"/>
                        </a:rPr>
                        <a:t>万</a:t>
                      </a:r>
                      <a:r>
                        <a:rPr kumimoji="1" lang="en-US" altLang="ja-JP" dirty="0" smtClean="0">
                          <a:solidFill>
                            <a:srgbClr val="FF0000"/>
                          </a:solidFill>
                          <a:latin typeface="Meiryo UI" panose="020B0604030504040204" pitchFamily="50" charset="-128"/>
                          <a:ea typeface="Meiryo UI" panose="020B0604030504040204" pitchFamily="50" charset="-128"/>
                        </a:rPr>
                        <a:t>2755</a:t>
                      </a:r>
                      <a:r>
                        <a:rPr kumimoji="1" lang="ja-JP" altLang="en-US" dirty="0" smtClean="0">
                          <a:solidFill>
                            <a:srgbClr val="FF0000"/>
                          </a:solidFill>
                          <a:latin typeface="Meiryo UI" panose="020B0604030504040204" pitchFamily="50" charset="-128"/>
                          <a:ea typeface="Meiryo UI" panose="020B0604030504040204" pitchFamily="50" charset="-128"/>
                        </a:rPr>
                        <a:t>人</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dirty="0" smtClean="0">
                          <a:solidFill>
                            <a:srgbClr val="FF0000"/>
                          </a:solidFill>
                          <a:latin typeface="Meiryo UI" panose="020B0604030504040204" pitchFamily="50" charset="-128"/>
                          <a:ea typeface="Meiryo UI" panose="020B0604030504040204" pitchFamily="50" charset="-128"/>
                        </a:rPr>
                        <a:t>（</a:t>
                      </a:r>
                      <a:r>
                        <a:rPr kumimoji="1" lang="en-US" altLang="ja-JP" dirty="0" smtClean="0">
                          <a:solidFill>
                            <a:srgbClr val="FF0000"/>
                          </a:solidFill>
                          <a:latin typeface="Meiryo UI" panose="020B0604030504040204" pitchFamily="50" charset="-128"/>
                          <a:ea typeface="Meiryo UI" panose="020B0604030504040204" pitchFamily="50" charset="-128"/>
                        </a:rPr>
                        <a:t>49.6%</a:t>
                      </a:r>
                      <a:r>
                        <a:rPr kumimoji="1" lang="ja-JP" altLang="en-US" dirty="0" smtClean="0">
                          <a:solidFill>
                            <a:srgbClr val="FF0000"/>
                          </a:solidFill>
                          <a:latin typeface="Meiryo UI" panose="020B0604030504040204" pitchFamily="50" charset="-128"/>
                          <a:ea typeface="Meiryo UI" panose="020B0604030504040204" pitchFamily="50" charset="-128"/>
                        </a:rPr>
                        <a:t>）</a:t>
                      </a:r>
                      <a:endParaRPr kumimoji="1" lang="ja-JP" altLang="en-US"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テキスト ボックス 5"/>
          <p:cNvSpPr txBox="1"/>
          <p:nvPr/>
        </p:nvSpPr>
        <p:spPr>
          <a:xfrm>
            <a:off x="770943" y="5805264"/>
            <a:ext cx="7560840"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：日本</a:t>
            </a:r>
            <a:r>
              <a:rPr lang="ja-JP" altLang="en-US" sz="1400" dirty="0">
                <a:latin typeface="Meiryo UI" panose="020B0604030504040204" pitchFamily="50" charset="-128"/>
                <a:ea typeface="Meiryo UI" panose="020B0604030504040204" pitchFamily="50" charset="-128"/>
              </a:rPr>
              <a:t>の地域別将来推計人口（国立社会保障・人口問題研究所　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月推計</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以外：大阪府における高齢者救急医療体制のあり方について</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　大阪府救急医療対策審議会　高齢者部会　提言）</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543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1"/>
          <p:cNvSpPr>
            <a:spLocks noGrp="1"/>
          </p:cNvSpPr>
          <p:nvPr>
            <p:ph type="title"/>
          </p:nvPr>
        </p:nvSpPr>
        <p:spPr>
          <a:xfrm>
            <a:off x="488950" y="188913"/>
            <a:ext cx="8229600" cy="863600"/>
          </a:xfrm>
          <a:ln>
            <a:solidFill>
              <a:schemeClr val="tx1"/>
            </a:solidFill>
          </a:ln>
        </p:spPr>
        <p:txBody>
          <a:bodyPr/>
          <a:lstStyle/>
          <a:p>
            <a:pPr eaLnBrk="1" hangingPunct="1"/>
            <a:r>
              <a:rPr lang="ja-JP" altLang="en-US" sz="2800" smtClean="0">
                <a:latin typeface="Meiryo UI" pitchFamily="50" charset="-128"/>
                <a:ea typeface="Meiryo UI" pitchFamily="50" charset="-128"/>
                <a:cs typeface="Meiryo UI" pitchFamily="50" charset="-128"/>
              </a:rPr>
              <a:t>北河内圏域 初期救急医療体制</a:t>
            </a:r>
          </a:p>
        </p:txBody>
      </p:sp>
      <p:sp>
        <p:nvSpPr>
          <p:cNvPr id="23554" name="テキスト ボックス 4"/>
          <p:cNvSpPr txBox="1">
            <a:spLocks noChangeArrowheads="1"/>
          </p:cNvSpPr>
          <p:nvPr/>
        </p:nvSpPr>
        <p:spPr bwMode="auto">
          <a:xfrm>
            <a:off x="6372225" y="1484313"/>
            <a:ext cx="2771775" cy="4770437"/>
          </a:xfrm>
          <a:prstGeom prst="rect">
            <a:avLst/>
          </a:prstGeom>
          <a:noFill/>
          <a:ln w="9525">
            <a:noFill/>
            <a:miter lim="800000"/>
            <a:headEnd/>
            <a:tailEnd/>
          </a:ln>
        </p:spPr>
        <p:txBody>
          <a:bodyPr>
            <a:spAutoFit/>
          </a:bodyPr>
          <a:lstStyle/>
          <a:p>
            <a:r>
              <a:rPr lang="ja-JP" altLang="en-US" sz="1600">
                <a:latin typeface="Meiryo UI" pitchFamily="50" charset="-128"/>
                <a:ea typeface="Meiryo UI" pitchFamily="50" charset="-128"/>
                <a:cs typeface="Meiryo UI" pitchFamily="50" charset="-128"/>
              </a:rPr>
              <a:t>〇</a:t>
            </a:r>
            <a:r>
              <a:rPr lang="ja-JP" altLang="ja-JP" sz="1600">
                <a:latin typeface="Meiryo UI" pitchFamily="50" charset="-128"/>
                <a:ea typeface="Meiryo UI" pitchFamily="50" charset="-128"/>
                <a:cs typeface="Meiryo UI" pitchFamily="50" charset="-128"/>
              </a:rPr>
              <a:t>門真市</a:t>
            </a:r>
            <a:r>
              <a:rPr lang="ja-JP" altLang="en-US" sz="1600">
                <a:latin typeface="Meiryo UI" pitchFamily="50" charset="-128"/>
                <a:ea typeface="Meiryo UI" pitchFamily="50" charset="-128"/>
                <a:cs typeface="Meiryo UI" pitchFamily="50" charset="-128"/>
              </a:rPr>
              <a:t>保健福祉</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センター診療所</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（内科・小児科・歯科）</a:t>
            </a:r>
            <a:endParaRPr lang="ja-JP" altLang="ja-JP" sz="1600">
              <a:latin typeface="Meiryo UI" pitchFamily="50" charset="-128"/>
              <a:ea typeface="Meiryo UI" pitchFamily="50" charset="-128"/>
              <a:cs typeface="Meiryo UI" pitchFamily="50" charset="-128"/>
            </a:endParaRPr>
          </a:p>
          <a:p>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〇</a:t>
            </a:r>
            <a:r>
              <a:rPr lang="ja-JP" altLang="ja-JP" sz="1600">
                <a:latin typeface="Meiryo UI" pitchFamily="50" charset="-128"/>
                <a:ea typeface="Meiryo UI" pitchFamily="50" charset="-128"/>
                <a:cs typeface="Meiryo UI" pitchFamily="50" charset="-128"/>
              </a:rPr>
              <a:t>四條畷市</a:t>
            </a:r>
            <a:r>
              <a:rPr lang="ja-JP" altLang="en-US" sz="1600">
                <a:latin typeface="Meiryo UI" pitchFamily="50" charset="-128"/>
                <a:ea typeface="Meiryo UI" pitchFamily="50" charset="-128"/>
                <a:cs typeface="Meiryo UI" pitchFamily="50" charset="-128"/>
              </a:rPr>
              <a:t>立保健センター</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休日診療所（小児科）</a:t>
            </a:r>
            <a:endParaRPr lang="ja-JP"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a:t>
            </a:r>
            <a:r>
              <a:rPr lang="en-US" altLang="ja-JP" sz="1600">
                <a:latin typeface="Meiryo UI" pitchFamily="50" charset="-128"/>
                <a:ea typeface="Meiryo UI" pitchFamily="50" charset="-128"/>
                <a:cs typeface="Meiryo UI" pitchFamily="50" charset="-128"/>
              </a:rPr>
              <a:t> </a:t>
            </a:r>
            <a:endParaRPr lang="ja-JP"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〇</a:t>
            </a:r>
            <a:r>
              <a:rPr lang="zh-TW" altLang="en-US" sz="1600">
                <a:latin typeface="Meiryo UI" pitchFamily="50" charset="-128"/>
                <a:ea typeface="Meiryo UI" pitchFamily="50" charset="-128"/>
                <a:cs typeface="Meiryo UI" pitchFamily="50" charset="-128"/>
              </a:rPr>
              <a:t>交野市立休日急病診療所</a:t>
            </a:r>
            <a:endParaRPr lang="en-US" altLang="zh-TW"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（内科・小児科・歯科）</a:t>
            </a:r>
            <a:endParaRPr lang="ja-JP" altLang="ja-JP" sz="1600">
              <a:latin typeface="Meiryo UI" pitchFamily="50" charset="-128"/>
              <a:ea typeface="Meiryo UI" pitchFamily="50" charset="-128"/>
              <a:cs typeface="Meiryo UI" pitchFamily="50" charset="-128"/>
            </a:endParaRPr>
          </a:p>
          <a:p>
            <a:endParaRPr lang="en-US" altLang="zh-TW" sz="1600">
              <a:latin typeface="Meiryo UI" pitchFamily="50" charset="-128"/>
              <a:ea typeface="Meiryo UI" pitchFamily="50" charset="-128"/>
              <a:cs typeface="Meiryo UI" pitchFamily="50" charset="-128"/>
            </a:endParaRPr>
          </a:p>
          <a:p>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〇</a:t>
            </a:r>
            <a:r>
              <a:rPr lang="ja-JP" altLang="ja-JP" sz="1600">
                <a:latin typeface="Meiryo UI" pitchFamily="50" charset="-128"/>
                <a:ea typeface="Meiryo UI" pitchFamily="50" charset="-128"/>
                <a:cs typeface="Meiryo UI" pitchFamily="50" charset="-128"/>
              </a:rPr>
              <a:t>交野市</a:t>
            </a:r>
            <a:r>
              <a:rPr lang="ja-JP" altLang="en-US" sz="1600">
                <a:latin typeface="Meiryo UI" pitchFamily="50" charset="-128"/>
                <a:ea typeface="Meiryo UI" pitchFamily="50" charset="-128"/>
                <a:cs typeface="Meiryo UI" pitchFamily="50" charset="-128"/>
              </a:rPr>
              <a:t>土曜・休日夜間</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急病センター（内科）</a:t>
            </a:r>
            <a:endParaRPr lang="ja-JP"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a:r>
            <a:br>
              <a:rPr lang="ja-JP" altLang="en-US" sz="1600">
                <a:latin typeface="Meiryo UI" pitchFamily="50" charset="-128"/>
                <a:ea typeface="Meiryo UI" pitchFamily="50" charset="-128"/>
                <a:cs typeface="Meiryo UI" pitchFamily="50" charset="-128"/>
              </a:rPr>
            </a:br>
            <a:r>
              <a:rPr lang="en-US" altLang="ja-JP" sz="1600">
                <a:latin typeface="Meiryo UI" pitchFamily="50" charset="-128"/>
                <a:ea typeface="Meiryo UI" pitchFamily="50" charset="-128"/>
                <a:cs typeface="Meiryo UI" pitchFamily="50" charset="-128"/>
              </a:rPr>
              <a:t> </a:t>
            </a:r>
            <a:endParaRPr lang="ja-JP"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〇</a:t>
            </a:r>
            <a:r>
              <a:rPr lang="ja-JP" altLang="ja-JP" sz="1600">
                <a:latin typeface="Meiryo UI" pitchFamily="50" charset="-128"/>
                <a:ea typeface="Meiryo UI" pitchFamily="50" charset="-128"/>
                <a:cs typeface="Meiryo UI" pitchFamily="50" charset="-128"/>
              </a:rPr>
              <a:t>大東市</a:t>
            </a:r>
            <a:r>
              <a:rPr lang="ja-JP" altLang="en-US" sz="1600">
                <a:latin typeface="Meiryo UI" pitchFamily="50" charset="-128"/>
                <a:ea typeface="Meiryo UI" pitchFamily="50" charset="-128"/>
                <a:cs typeface="Meiryo UI" pitchFamily="50" charset="-128"/>
              </a:rPr>
              <a:t>立休日診療所　</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（小児科）</a:t>
            </a:r>
            <a:endParaRPr lang="en-US" altLang="ja-JP" sz="1600">
              <a:latin typeface="Meiryo UI" pitchFamily="50" charset="-128"/>
              <a:ea typeface="Meiryo UI" pitchFamily="50" charset="-128"/>
              <a:cs typeface="Meiryo UI" pitchFamily="50" charset="-128"/>
            </a:endParaRPr>
          </a:p>
          <a:p>
            <a:endParaRPr lang="en-US" altLang="ja-JP" sz="1600">
              <a:solidFill>
                <a:srgbClr val="FF0000"/>
              </a:solidFill>
              <a:latin typeface="Meiryo UI" pitchFamily="50" charset="-128"/>
              <a:ea typeface="Meiryo UI" pitchFamily="50" charset="-128"/>
              <a:cs typeface="Meiryo UI" pitchFamily="50" charset="-128"/>
            </a:endParaRPr>
          </a:p>
          <a:p>
            <a:endParaRPr lang="en-US" altLang="ja-JP" sz="1600">
              <a:latin typeface="Meiryo UI" pitchFamily="50" charset="-128"/>
              <a:ea typeface="Meiryo UI" pitchFamily="50" charset="-128"/>
              <a:cs typeface="Meiryo UI" pitchFamily="50" charset="-128"/>
            </a:endParaRPr>
          </a:p>
        </p:txBody>
      </p:sp>
      <p:pic>
        <p:nvPicPr>
          <p:cNvPr id="23555" name="Picture 2"/>
          <p:cNvPicPr>
            <a:picLocks noChangeAspect="1" noChangeArrowheads="1"/>
          </p:cNvPicPr>
          <p:nvPr/>
        </p:nvPicPr>
        <p:blipFill>
          <a:blip r:embed="rId3"/>
          <a:srcRect/>
          <a:stretch>
            <a:fillRect/>
          </a:stretch>
        </p:blipFill>
        <p:spPr bwMode="auto">
          <a:xfrm>
            <a:off x="323850" y="1700213"/>
            <a:ext cx="4144963" cy="4321175"/>
          </a:xfrm>
          <a:prstGeom prst="rect">
            <a:avLst/>
          </a:prstGeom>
          <a:noFill/>
          <a:ln w="9525">
            <a:noFill/>
            <a:miter lim="800000"/>
            <a:headEnd/>
            <a:tailEnd/>
          </a:ln>
        </p:spPr>
      </p:pic>
      <p:sp>
        <p:nvSpPr>
          <p:cNvPr id="23556" name="正方形/長方形 6"/>
          <p:cNvSpPr>
            <a:spLocks noChangeArrowheads="1"/>
          </p:cNvSpPr>
          <p:nvPr/>
        </p:nvSpPr>
        <p:spPr bwMode="auto">
          <a:xfrm>
            <a:off x="2392363" y="3070225"/>
            <a:ext cx="881062" cy="369888"/>
          </a:xfrm>
          <a:prstGeom prst="rect">
            <a:avLst/>
          </a:prstGeom>
          <a:noFill/>
          <a:ln w="9525">
            <a:noFill/>
            <a:miter lim="800000"/>
            <a:headEnd/>
            <a:tailEnd/>
          </a:ln>
        </p:spPr>
        <p:txBody>
          <a:bodyPr wrap="none">
            <a:spAutoFit/>
          </a:bodyPr>
          <a:lstStyle/>
          <a:p>
            <a:r>
              <a:rPr lang="ja-JP" altLang="ja-JP" b="1">
                <a:latin typeface="Calibri" pitchFamily="34" charset="0"/>
              </a:rPr>
              <a:t>枚方市</a:t>
            </a:r>
            <a:endParaRPr lang="ja-JP" altLang="en-US">
              <a:latin typeface="Calibri" pitchFamily="34" charset="0"/>
            </a:endParaRPr>
          </a:p>
        </p:txBody>
      </p:sp>
      <p:sp>
        <p:nvSpPr>
          <p:cNvPr id="23557" name="正方形/長方形 7"/>
          <p:cNvSpPr>
            <a:spLocks noChangeArrowheads="1"/>
          </p:cNvSpPr>
          <p:nvPr/>
        </p:nvSpPr>
        <p:spPr bwMode="auto">
          <a:xfrm>
            <a:off x="179388" y="4652963"/>
            <a:ext cx="882650" cy="369887"/>
          </a:xfrm>
          <a:prstGeom prst="rect">
            <a:avLst/>
          </a:prstGeom>
          <a:noFill/>
          <a:ln w="9525">
            <a:noFill/>
            <a:miter lim="800000"/>
            <a:headEnd/>
            <a:tailEnd/>
          </a:ln>
        </p:spPr>
        <p:txBody>
          <a:bodyPr wrap="none">
            <a:spAutoFit/>
          </a:bodyPr>
          <a:lstStyle/>
          <a:p>
            <a:r>
              <a:rPr lang="ja-JP" altLang="ja-JP" b="1">
                <a:latin typeface="Calibri" pitchFamily="34" charset="0"/>
              </a:rPr>
              <a:t>守口市</a:t>
            </a:r>
            <a:endParaRPr lang="ja-JP" altLang="en-US">
              <a:latin typeface="Calibri" pitchFamily="34" charset="0"/>
            </a:endParaRPr>
          </a:p>
        </p:txBody>
      </p:sp>
      <p:sp>
        <p:nvSpPr>
          <p:cNvPr id="23558" name="正方形/長方形 8"/>
          <p:cNvSpPr>
            <a:spLocks noChangeArrowheads="1"/>
          </p:cNvSpPr>
          <p:nvPr/>
        </p:nvSpPr>
        <p:spPr bwMode="auto">
          <a:xfrm>
            <a:off x="1041400" y="5022850"/>
            <a:ext cx="882650" cy="368300"/>
          </a:xfrm>
          <a:prstGeom prst="rect">
            <a:avLst/>
          </a:prstGeom>
          <a:noFill/>
          <a:ln w="9525">
            <a:noFill/>
            <a:miter lim="800000"/>
            <a:headEnd/>
            <a:tailEnd/>
          </a:ln>
        </p:spPr>
        <p:txBody>
          <a:bodyPr wrap="none">
            <a:spAutoFit/>
          </a:bodyPr>
          <a:lstStyle/>
          <a:p>
            <a:r>
              <a:rPr lang="ja-JP" altLang="ja-JP" b="1">
                <a:latin typeface="Calibri" pitchFamily="34" charset="0"/>
              </a:rPr>
              <a:t>門真市</a:t>
            </a:r>
            <a:endParaRPr lang="ja-JP" altLang="en-US">
              <a:latin typeface="Calibri" pitchFamily="34" charset="0"/>
            </a:endParaRPr>
          </a:p>
        </p:txBody>
      </p:sp>
      <p:sp>
        <p:nvSpPr>
          <p:cNvPr id="23559" name="正方形/長方形 9"/>
          <p:cNvSpPr>
            <a:spLocks noChangeArrowheads="1"/>
          </p:cNvSpPr>
          <p:nvPr/>
        </p:nvSpPr>
        <p:spPr bwMode="auto">
          <a:xfrm>
            <a:off x="2159000" y="5018088"/>
            <a:ext cx="1114425" cy="368300"/>
          </a:xfrm>
          <a:prstGeom prst="rect">
            <a:avLst/>
          </a:prstGeom>
          <a:noFill/>
          <a:ln w="9525">
            <a:noFill/>
            <a:miter lim="800000"/>
            <a:headEnd/>
            <a:tailEnd/>
          </a:ln>
        </p:spPr>
        <p:txBody>
          <a:bodyPr wrap="none">
            <a:spAutoFit/>
          </a:bodyPr>
          <a:lstStyle/>
          <a:p>
            <a:r>
              <a:rPr lang="ja-JP" altLang="ja-JP" b="1">
                <a:latin typeface="Calibri" pitchFamily="34" charset="0"/>
              </a:rPr>
              <a:t>四條畷市</a:t>
            </a:r>
            <a:endParaRPr lang="ja-JP" altLang="en-US">
              <a:latin typeface="Calibri" pitchFamily="34" charset="0"/>
            </a:endParaRPr>
          </a:p>
        </p:txBody>
      </p:sp>
      <p:sp>
        <p:nvSpPr>
          <p:cNvPr id="23560" name="正方形/長方形 10"/>
          <p:cNvSpPr>
            <a:spLocks noChangeArrowheads="1"/>
          </p:cNvSpPr>
          <p:nvPr/>
        </p:nvSpPr>
        <p:spPr bwMode="auto">
          <a:xfrm>
            <a:off x="1366838" y="4265613"/>
            <a:ext cx="1114425" cy="369887"/>
          </a:xfrm>
          <a:prstGeom prst="rect">
            <a:avLst/>
          </a:prstGeom>
          <a:noFill/>
          <a:ln w="9525">
            <a:noFill/>
            <a:miter lim="800000"/>
            <a:headEnd/>
            <a:tailEnd/>
          </a:ln>
        </p:spPr>
        <p:txBody>
          <a:bodyPr wrap="none">
            <a:spAutoFit/>
          </a:bodyPr>
          <a:lstStyle/>
          <a:p>
            <a:r>
              <a:rPr lang="ja-JP" altLang="ja-JP" b="1">
                <a:latin typeface="Calibri" pitchFamily="34" charset="0"/>
              </a:rPr>
              <a:t>寝屋川市</a:t>
            </a:r>
            <a:endParaRPr lang="ja-JP" altLang="en-US">
              <a:latin typeface="Calibri" pitchFamily="34" charset="0"/>
            </a:endParaRPr>
          </a:p>
        </p:txBody>
      </p:sp>
      <p:sp>
        <p:nvSpPr>
          <p:cNvPr id="23561" name="正方形/長方形 11"/>
          <p:cNvSpPr>
            <a:spLocks noChangeArrowheads="1"/>
          </p:cNvSpPr>
          <p:nvPr/>
        </p:nvSpPr>
        <p:spPr bwMode="auto">
          <a:xfrm>
            <a:off x="2470150" y="4062413"/>
            <a:ext cx="881063" cy="369887"/>
          </a:xfrm>
          <a:prstGeom prst="rect">
            <a:avLst/>
          </a:prstGeom>
          <a:noFill/>
          <a:ln w="9525">
            <a:noFill/>
            <a:miter lim="800000"/>
            <a:headEnd/>
            <a:tailEnd/>
          </a:ln>
        </p:spPr>
        <p:txBody>
          <a:bodyPr wrap="none">
            <a:spAutoFit/>
          </a:bodyPr>
          <a:lstStyle/>
          <a:p>
            <a:r>
              <a:rPr lang="ja-JP" altLang="ja-JP" b="1">
                <a:latin typeface="Calibri" pitchFamily="34" charset="0"/>
              </a:rPr>
              <a:t>交野市</a:t>
            </a:r>
            <a:endParaRPr lang="ja-JP" altLang="en-US">
              <a:latin typeface="Calibri" pitchFamily="34" charset="0"/>
            </a:endParaRPr>
          </a:p>
        </p:txBody>
      </p:sp>
      <p:sp>
        <p:nvSpPr>
          <p:cNvPr id="23562" name="正方形/長方形 12"/>
          <p:cNvSpPr>
            <a:spLocks noChangeArrowheads="1"/>
          </p:cNvSpPr>
          <p:nvPr/>
        </p:nvSpPr>
        <p:spPr bwMode="auto">
          <a:xfrm>
            <a:off x="1679575" y="5391150"/>
            <a:ext cx="882650" cy="369888"/>
          </a:xfrm>
          <a:prstGeom prst="rect">
            <a:avLst/>
          </a:prstGeom>
          <a:noFill/>
          <a:ln w="9525">
            <a:noFill/>
            <a:miter lim="800000"/>
            <a:headEnd/>
            <a:tailEnd/>
          </a:ln>
        </p:spPr>
        <p:txBody>
          <a:bodyPr wrap="none">
            <a:spAutoFit/>
          </a:bodyPr>
          <a:lstStyle/>
          <a:p>
            <a:r>
              <a:rPr lang="ja-JP" altLang="ja-JP" b="1">
                <a:latin typeface="Calibri" pitchFamily="34" charset="0"/>
              </a:rPr>
              <a:t>大東市</a:t>
            </a:r>
            <a:endParaRPr lang="ja-JP" altLang="en-US">
              <a:latin typeface="Calibri" pitchFamily="34" charset="0"/>
            </a:endParaRPr>
          </a:p>
        </p:txBody>
      </p:sp>
      <p:sp>
        <p:nvSpPr>
          <p:cNvPr id="23563" name="正方形/長方形 13"/>
          <p:cNvSpPr>
            <a:spLocks noChangeArrowheads="1"/>
          </p:cNvSpPr>
          <p:nvPr/>
        </p:nvSpPr>
        <p:spPr bwMode="auto">
          <a:xfrm>
            <a:off x="522288" y="6359525"/>
            <a:ext cx="4622800" cy="307975"/>
          </a:xfrm>
          <a:prstGeom prst="rect">
            <a:avLst/>
          </a:prstGeom>
          <a:noFill/>
          <a:ln w="9525">
            <a:noFill/>
            <a:miter lim="800000"/>
            <a:headEnd/>
            <a:tailEnd/>
          </a:ln>
        </p:spPr>
        <p:txBody>
          <a:bodyPr>
            <a:spAutoFit/>
          </a:bodyPr>
          <a:lstStyle/>
          <a:p>
            <a:r>
              <a:rPr lang="ja-JP" altLang="en-US" sz="1400">
                <a:latin typeface="Meiryo UI" pitchFamily="50" charset="-128"/>
                <a:ea typeface="Meiryo UI" pitchFamily="50" charset="-128"/>
                <a:cs typeface="Meiryo UI" pitchFamily="50" charset="-128"/>
              </a:rPr>
              <a:t>出典：大阪府ウエブサイト「大阪府の救急医療体制」</a:t>
            </a:r>
          </a:p>
        </p:txBody>
      </p:sp>
      <p:sp>
        <p:nvSpPr>
          <p:cNvPr id="23564" name="テキスト ボックス 2"/>
          <p:cNvSpPr txBox="1">
            <a:spLocks noChangeArrowheads="1"/>
          </p:cNvSpPr>
          <p:nvPr/>
        </p:nvSpPr>
        <p:spPr bwMode="auto">
          <a:xfrm>
            <a:off x="3916363" y="1466850"/>
            <a:ext cx="2447925" cy="4770438"/>
          </a:xfrm>
          <a:prstGeom prst="rect">
            <a:avLst/>
          </a:prstGeom>
          <a:noFill/>
          <a:ln w="9525">
            <a:noFill/>
            <a:miter lim="800000"/>
            <a:headEnd/>
            <a:tailEnd/>
          </a:ln>
        </p:spPr>
        <p:txBody>
          <a:bodyPr>
            <a:spAutoFit/>
          </a:bodyPr>
          <a:lstStyle/>
          <a:p>
            <a:r>
              <a:rPr lang="ja-JP" altLang="en-US" sz="1600">
                <a:latin typeface="Meiryo UI" pitchFamily="50" charset="-128"/>
                <a:ea typeface="Meiryo UI" pitchFamily="50" charset="-128"/>
                <a:cs typeface="Meiryo UI" pitchFamily="50" charset="-128"/>
              </a:rPr>
              <a:t>〇</a:t>
            </a:r>
            <a:r>
              <a:rPr lang="ja-JP" altLang="ja-JP" sz="1600">
                <a:latin typeface="Meiryo UI" pitchFamily="50" charset="-128"/>
                <a:ea typeface="Meiryo UI" pitchFamily="50" charset="-128"/>
                <a:cs typeface="Meiryo UI" pitchFamily="50" charset="-128"/>
              </a:rPr>
              <a:t>枚方</a:t>
            </a:r>
            <a:r>
              <a:rPr lang="ja-JP" altLang="en-US" sz="1600">
                <a:latin typeface="Meiryo UI" pitchFamily="50" charset="-128"/>
                <a:ea typeface="Meiryo UI" pitchFamily="50" charset="-128"/>
                <a:cs typeface="Meiryo UI" pitchFamily="50" charset="-128"/>
              </a:rPr>
              <a:t>休日急病診療所</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（内科・小児科）</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枚方休日歯科救急</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診療所（歯科）</a:t>
            </a:r>
            <a:endParaRPr lang="ja-JP" altLang="ja-JP" sz="1600">
              <a:latin typeface="Meiryo UI" pitchFamily="50" charset="-128"/>
              <a:ea typeface="Meiryo UI" pitchFamily="50" charset="-128"/>
              <a:cs typeface="Meiryo UI" pitchFamily="50" charset="-128"/>
            </a:endParaRPr>
          </a:p>
          <a:p>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〇北河内夜間救急</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センター（枚方市）</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（小児科</a:t>
            </a:r>
            <a:r>
              <a:rPr lang="en-US" altLang="ja-JP" sz="1600">
                <a:latin typeface="Meiryo UI" pitchFamily="50" charset="-128"/>
                <a:ea typeface="Meiryo UI" pitchFamily="50" charset="-128"/>
                <a:cs typeface="Meiryo UI" pitchFamily="50" charset="-128"/>
              </a:rPr>
              <a:t>15</a:t>
            </a:r>
            <a:r>
              <a:rPr lang="ja-JP" altLang="en-US" sz="1600">
                <a:latin typeface="Meiryo UI" pitchFamily="50" charset="-128"/>
                <a:ea typeface="Meiryo UI" pitchFamily="50" charset="-128"/>
                <a:cs typeface="Meiryo UI" pitchFamily="50" charset="-128"/>
              </a:rPr>
              <a:t>歳未満）</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a:t>
            </a:r>
            <a:r>
              <a:rPr lang="ja-JP" altLang="en-US" sz="1600">
                <a:solidFill>
                  <a:srgbClr val="FF0000"/>
                </a:solidFill>
                <a:latin typeface="Meiryo UI" pitchFamily="50" charset="-128"/>
                <a:ea typeface="Meiryo UI" pitchFamily="50" charset="-128"/>
                <a:cs typeface="Meiryo UI" pitchFamily="50" charset="-128"/>
              </a:rPr>
              <a:t>平日・土・休日</a:t>
            </a:r>
            <a:endParaRPr lang="en-US" altLang="ja-JP" sz="1600">
              <a:solidFill>
                <a:srgbClr val="FF0000"/>
              </a:solidFill>
              <a:latin typeface="Meiryo UI" pitchFamily="50" charset="-128"/>
              <a:ea typeface="Meiryo UI" pitchFamily="50" charset="-128"/>
              <a:cs typeface="Meiryo UI" pitchFamily="50" charset="-128"/>
            </a:endParaRPr>
          </a:p>
          <a:p>
            <a:r>
              <a:rPr lang="ja-JP" altLang="en-US" sz="1600">
                <a:solidFill>
                  <a:srgbClr val="FF0000"/>
                </a:solidFill>
                <a:latin typeface="Meiryo UI" pitchFamily="50" charset="-128"/>
                <a:ea typeface="Meiryo UI" pitchFamily="50" charset="-128"/>
                <a:cs typeface="Meiryo UI" pitchFamily="50" charset="-128"/>
              </a:rPr>
              <a:t>　　</a:t>
            </a:r>
            <a:r>
              <a:rPr lang="en-US" altLang="ja-JP" sz="1600">
                <a:solidFill>
                  <a:srgbClr val="FF0000"/>
                </a:solidFill>
                <a:latin typeface="Meiryo UI" pitchFamily="50" charset="-128"/>
                <a:ea typeface="Meiryo UI" pitchFamily="50" charset="-128"/>
                <a:cs typeface="Meiryo UI" pitchFamily="50" charset="-128"/>
              </a:rPr>
              <a:t>20:30</a:t>
            </a:r>
            <a:r>
              <a:rPr lang="ja-JP" altLang="en-US" sz="1600">
                <a:solidFill>
                  <a:srgbClr val="FF0000"/>
                </a:solidFill>
                <a:latin typeface="Meiryo UI" pitchFamily="50" charset="-128"/>
                <a:ea typeface="Meiryo UI" pitchFamily="50" charset="-128"/>
                <a:cs typeface="Meiryo UI" pitchFamily="50" charset="-128"/>
              </a:rPr>
              <a:t>～</a:t>
            </a:r>
            <a:r>
              <a:rPr lang="en-US" altLang="ja-JP" sz="1600">
                <a:solidFill>
                  <a:srgbClr val="FF0000"/>
                </a:solidFill>
                <a:latin typeface="Meiryo UI" pitchFamily="50" charset="-128"/>
                <a:ea typeface="Meiryo UI" pitchFamily="50" charset="-128"/>
                <a:cs typeface="Meiryo UI" pitchFamily="50" charset="-128"/>
              </a:rPr>
              <a:t>5:30</a:t>
            </a:r>
            <a:endParaRPr lang="ja-JP" altLang="ja-JP" sz="1600">
              <a:solidFill>
                <a:srgbClr val="FF0000"/>
              </a:solidFill>
              <a:latin typeface="Meiryo UI" pitchFamily="50" charset="-128"/>
              <a:ea typeface="Meiryo UI" pitchFamily="50" charset="-128"/>
              <a:cs typeface="Meiryo UI" pitchFamily="50" charset="-128"/>
            </a:endParaRPr>
          </a:p>
          <a:p>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〇</a:t>
            </a:r>
            <a:r>
              <a:rPr lang="ja-JP" altLang="ja-JP" sz="1600">
                <a:latin typeface="Meiryo UI" pitchFamily="50" charset="-128"/>
                <a:ea typeface="Meiryo UI" pitchFamily="50" charset="-128"/>
                <a:cs typeface="Meiryo UI" pitchFamily="50" charset="-128"/>
              </a:rPr>
              <a:t>寝屋川市</a:t>
            </a:r>
            <a:r>
              <a:rPr lang="ja-JP" altLang="en-US" sz="1600">
                <a:latin typeface="Meiryo UI" pitchFamily="50" charset="-128"/>
                <a:ea typeface="Meiryo UI" pitchFamily="50" charset="-128"/>
                <a:cs typeface="Meiryo UI" pitchFamily="50" charset="-128"/>
              </a:rPr>
              <a:t>立保健福祉　</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センター診療所</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（内科・小児科・歯科）</a:t>
            </a:r>
            <a:endParaRPr lang="ja-JP" altLang="ja-JP" sz="1600">
              <a:latin typeface="Meiryo UI" pitchFamily="50" charset="-128"/>
              <a:ea typeface="Meiryo UI" pitchFamily="50" charset="-128"/>
              <a:cs typeface="Meiryo UI" pitchFamily="50" charset="-128"/>
            </a:endParaRPr>
          </a:p>
          <a:p>
            <a:endParaRPr lang="en-US" altLang="ja-JP" sz="1600">
              <a:latin typeface="Meiryo UI" pitchFamily="50" charset="-128"/>
              <a:ea typeface="Meiryo UI" pitchFamily="50" charset="-128"/>
              <a:cs typeface="Meiryo UI" pitchFamily="50" charset="-128"/>
            </a:endParaRPr>
          </a:p>
          <a:p>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〇</a:t>
            </a:r>
            <a:r>
              <a:rPr lang="ja-JP" altLang="ja-JP" sz="1600">
                <a:latin typeface="Meiryo UI" pitchFamily="50" charset="-128"/>
                <a:ea typeface="Meiryo UI" pitchFamily="50" charset="-128"/>
                <a:cs typeface="Meiryo UI" pitchFamily="50" charset="-128"/>
              </a:rPr>
              <a:t>守口市</a:t>
            </a:r>
            <a:r>
              <a:rPr lang="ja-JP" altLang="en-US" sz="1600">
                <a:latin typeface="Meiryo UI" pitchFamily="50" charset="-128"/>
                <a:ea typeface="Meiryo UI" pitchFamily="50" charset="-128"/>
                <a:cs typeface="Meiryo UI" pitchFamily="50" charset="-128"/>
              </a:rPr>
              <a:t>内科・小児</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　　休日応急診療所</a:t>
            </a:r>
            <a:endParaRPr lang="en-US" altLang="ja-JP" sz="1600">
              <a:latin typeface="Meiryo UI" pitchFamily="50" charset="-128"/>
              <a:ea typeface="Meiryo UI" pitchFamily="50" charset="-128"/>
              <a:cs typeface="Meiryo UI" pitchFamily="50" charset="-128"/>
            </a:endParaRPr>
          </a:p>
          <a:p>
            <a:r>
              <a:rPr lang="ja-JP" altLang="en-US" sz="1600">
                <a:latin typeface="Meiryo UI" pitchFamily="50" charset="-128"/>
                <a:ea typeface="Meiryo UI" pitchFamily="50" charset="-128"/>
                <a:cs typeface="Meiryo UI" pitchFamily="50" charset="-128"/>
              </a:rPr>
              <a:t>（内科・小児科・歯科）</a:t>
            </a:r>
            <a:endParaRPr lang="ja-JP" altLang="ja-JP" sz="160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4681BFD3-C9EC-49DF-A6D7-16F330C2D0B5}" type="slidenum">
              <a:rPr lang="ja-JP" altLang="en-US" sz="1800" smtClean="0"/>
              <a:pPr>
                <a:defRPr/>
              </a:pPr>
              <a:t>6</a:t>
            </a:fld>
            <a:endParaRPr lang="ja-JP" altLang="en-US"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a:xfrm>
            <a:off x="179388" y="260350"/>
            <a:ext cx="8640762" cy="820738"/>
          </a:xfrm>
          <a:ln>
            <a:solidFill>
              <a:schemeClr val="tx1"/>
            </a:solidFill>
          </a:ln>
        </p:spPr>
        <p:txBody>
          <a:bodyPr/>
          <a:lstStyle/>
          <a:p>
            <a:r>
              <a:rPr lang="ja-JP" altLang="en-US" sz="2800" smtClean="0">
                <a:latin typeface="Meiryo UI" pitchFamily="50" charset="-128"/>
                <a:ea typeface="Meiryo UI" pitchFamily="50" charset="-128"/>
                <a:cs typeface="Meiryo UI" pitchFamily="50" charset="-128"/>
              </a:rPr>
              <a:t>平成</a:t>
            </a:r>
            <a:r>
              <a:rPr lang="en-US" altLang="ja-JP" sz="2800" smtClean="0">
                <a:latin typeface="Meiryo UI" pitchFamily="50" charset="-128"/>
                <a:ea typeface="Meiryo UI" pitchFamily="50" charset="-128"/>
                <a:cs typeface="Meiryo UI" pitchFamily="50" charset="-128"/>
              </a:rPr>
              <a:t>29</a:t>
            </a:r>
            <a:r>
              <a:rPr lang="ja-JP" altLang="en-US" sz="2800" smtClean="0">
                <a:latin typeface="Meiryo UI" pitchFamily="50" charset="-128"/>
                <a:ea typeface="Meiryo UI" pitchFamily="50" charset="-128"/>
                <a:cs typeface="Meiryo UI" pitchFamily="50" charset="-128"/>
              </a:rPr>
              <a:t>年度　北河内夜間救急センター受診状況①</a:t>
            </a:r>
          </a:p>
        </p:txBody>
      </p:sp>
      <p:sp>
        <p:nvSpPr>
          <p:cNvPr id="3" name="コンテンツ プレースホルダー 2"/>
          <p:cNvSpPr>
            <a:spLocks noGrp="1"/>
          </p:cNvSpPr>
          <p:nvPr>
            <p:ph idx="1"/>
          </p:nvPr>
        </p:nvSpPr>
        <p:spPr>
          <a:xfrm>
            <a:off x="0" y="1125538"/>
            <a:ext cx="9144000" cy="4914900"/>
          </a:xfrm>
        </p:spPr>
        <p:txBody>
          <a:bodyPr/>
          <a:lstStyle/>
          <a:p>
            <a:pPr marL="0" indent="0">
              <a:buFont typeface="Arial" charset="0"/>
              <a:buNone/>
              <a:defRPr/>
            </a:pP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rPr>
              <a:t>）総患者数　</a:t>
            </a:r>
            <a:r>
              <a:rPr lang="en-US" altLang="ja-JP" sz="2000" dirty="0" smtClean="0">
                <a:latin typeface="Meiryo UI" panose="020B0604030504040204" pitchFamily="50" charset="-128"/>
                <a:ea typeface="Meiryo UI" panose="020B0604030504040204" pitchFamily="50" charset="-128"/>
              </a:rPr>
              <a:t>7,545</a:t>
            </a:r>
            <a:r>
              <a:rPr lang="ja-JP" altLang="en-US" sz="2000" dirty="0" smtClean="0">
                <a:latin typeface="Meiryo UI" panose="020B0604030504040204" pitchFamily="50" charset="-128"/>
                <a:ea typeface="Meiryo UI" panose="020B0604030504040204" pitchFamily="50" charset="-128"/>
              </a:rPr>
              <a:t>人</a:t>
            </a: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a:latin typeface="Meiryo UI" panose="020B0604030504040204" pitchFamily="50" charset="-128"/>
              <a:ea typeface="Meiryo UI" panose="020B0604030504040204" pitchFamily="50" charset="-128"/>
            </a:endParaRPr>
          </a:p>
          <a:p>
            <a:pPr marL="0" indent="0">
              <a:buFont typeface="Arial" charset="0"/>
              <a:buNone/>
              <a:defRPr/>
            </a:pP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rPr>
              <a:t>）住所地別受診者数割合</a:t>
            </a: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rPr>
              <a:t>）年齢</a:t>
            </a:r>
            <a:r>
              <a:rPr lang="ja-JP" altLang="en-US" sz="2000" dirty="0">
                <a:latin typeface="Meiryo UI" panose="020B0604030504040204" pitchFamily="50" charset="-128"/>
                <a:ea typeface="Meiryo UI" panose="020B0604030504040204" pitchFamily="50" charset="-128"/>
              </a:rPr>
              <a:t>別受診者数割合（</a:t>
            </a:r>
            <a:r>
              <a:rPr lang="ja-JP" altLang="en-US" sz="2000" dirty="0" smtClean="0">
                <a:latin typeface="Meiryo UI" panose="020B0604030504040204" pitchFamily="50" charset="-128"/>
                <a:ea typeface="Meiryo UI" panose="020B0604030504040204" pitchFamily="50" charset="-128"/>
              </a:rPr>
              <a:t>上位</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区分）</a:t>
            </a: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a:latin typeface="Meiryo UI" panose="020B0604030504040204" pitchFamily="50" charset="-128"/>
              <a:ea typeface="Meiryo UI" panose="020B0604030504040204" pitchFamily="50" charset="-128"/>
            </a:endParaRPr>
          </a:p>
          <a:p>
            <a:pPr marL="0" indent="0">
              <a:buFont typeface="Arial" charset="0"/>
              <a:buNone/>
              <a:defRPr/>
            </a:pPr>
            <a:r>
              <a:rPr lang="zh-TW" altLang="en-US" sz="2000" dirty="0" smtClean="0">
                <a:latin typeface="Meiryo UI" panose="020B0604030504040204" pitchFamily="50" charset="-128"/>
                <a:ea typeface="Meiryo UI" panose="020B0604030504040204" pitchFamily="50" charset="-128"/>
              </a:rPr>
              <a:t>（</a:t>
            </a:r>
            <a:r>
              <a:rPr lang="en-US" altLang="zh-TW" sz="2000" dirty="0">
                <a:latin typeface="Meiryo UI" panose="020B0604030504040204" pitchFamily="50" charset="-128"/>
                <a:ea typeface="Meiryo UI" panose="020B0604030504040204" pitchFamily="50" charset="-128"/>
              </a:rPr>
              <a:t>4</a:t>
            </a:r>
            <a:r>
              <a:rPr lang="zh-TW" altLang="en-US" sz="2000" dirty="0">
                <a:latin typeface="Meiryo UI" panose="020B0604030504040204" pitchFamily="50" charset="-128"/>
                <a:ea typeface="Meiryo UI" panose="020B0604030504040204" pitchFamily="50" charset="-128"/>
              </a:rPr>
              <a:t>）来所時間別受診者割合（上位</a:t>
            </a:r>
            <a:r>
              <a:rPr lang="en-US" altLang="zh-TW" sz="2000" dirty="0">
                <a:latin typeface="Meiryo UI" panose="020B0604030504040204" pitchFamily="50" charset="-128"/>
                <a:ea typeface="Meiryo UI" panose="020B0604030504040204" pitchFamily="50" charset="-128"/>
              </a:rPr>
              <a:t>5</a:t>
            </a:r>
            <a:r>
              <a:rPr lang="zh-TW" altLang="en-US" sz="2000" dirty="0">
                <a:latin typeface="Meiryo UI" panose="020B0604030504040204" pitchFamily="50" charset="-128"/>
                <a:ea typeface="Meiryo UI" panose="020B0604030504040204" pitchFamily="50" charset="-128"/>
              </a:rPr>
              <a:t>区分）</a:t>
            </a:r>
            <a:endParaRPr lang="en-US" altLang="ja-JP" sz="2000" dirty="0" smtClean="0">
              <a:latin typeface="Meiryo UI" panose="020B0604030504040204" pitchFamily="50" charset="-128"/>
              <a:ea typeface="Meiryo UI" panose="020B0604030504040204" pitchFamily="50" charset="-128"/>
            </a:endParaRPr>
          </a:p>
          <a:p>
            <a:pPr>
              <a:defRPr/>
            </a:pPr>
            <a:endParaRPr lang="ja-JP" altLang="en-US" sz="2000" dirty="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smtClean="0">
              <a:latin typeface="Meiryo UI" panose="020B0604030504040204" pitchFamily="50" charset="-128"/>
              <a:ea typeface="Meiryo UI" panose="020B0604030504040204" pitchFamily="50" charset="-128"/>
            </a:endParaRPr>
          </a:p>
          <a:p>
            <a:pPr marL="0" indent="0">
              <a:buFont typeface="Arial" charset="0"/>
              <a:buNone/>
              <a:defRPr/>
            </a:pPr>
            <a:endParaRPr lang="en-US" altLang="ja-JP" sz="2000" dirty="0" smtClean="0">
              <a:latin typeface="Meiryo UI" panose="020B0604030504040204" pitchFamily="50" charset="-128"/>
              <a:ea typeface="Meiryo UI" panose="020B0604030504040204" pitchFamily="50" charset="-128"/>
            </a:endParaRPr>
          </a:p>
        </p:txBody>
      </p:sp>
      <p:sp>
        <p:nvSpPr>
          <p:cNvPr id="25603" name="テキスト ボックス 3"/>
          <p:cNvSpPr txBox="1">
            <a:spLocks noChangeArrowheads="1"/>
          </p:cNvSpPr>
          <p:nvPr/>
        </p:nvSpPr>
        <p:spPr bwMode="auto">
          <a:xfrm>
            <a:off x="250825" y="6300788"/>
            <a:ext cx="8569325" cy="307975"/>
          </a:xfrm>
          <a:prstGeom prst="rect">
            <a:avLst/>
          </a:prstGeom>
          <a:noFill/>
          <a:ln w="9525">
            <a:noFill/>
            <a:miter lim="800000"/>
            <a:headEnd/>
            <a:tailEnd/>
          </a:ln>
        </p:spPr>
        <p:txBody>
          <a:bodyPr>
            <a:spAutoFit/>
          </a:bodyPr>
          <a:lstStyle/>
          <a:p>
            <a:r>
              <a:rPr lang="ja-JP" altLang="en-US" sz="1400">
                <a:latin typeface="Meiryo UI" pitchFamily="50" charset="-128"/>
                <a:ea typeface="Meiryo UI" pitchFamily="50" charset="-128"/>
                <a:cs typeface="Meiryo UI" pitchFamily="50" charset="-128"/>
              </a:rPr>
              <a:t>平成</a:t>
            </a:r>
            <a:r>
              <a:rPr lang="en-US" altLang="ja-JP" sz="1400">
                <a:latin typeface="Meiryo UI" pitchFamily="50" charset="-128"/>
                <a:ea typeface="Meiryo UI" pitchFamily="50" charset="-128"/>
                <a:cs typeface="Meiryo UI" pitchFamily="50" charset="-128"/>
              </a:rPr>
              <a:t>30</a:t>
            </a:r>
            <a:r>
              <a:rPr lang="ja-JP" altLang="en-US" sz="1400">
                <a:latin typeface="Meiryo UI" pitchFamily="50" charset="-128"/>
                <a:ea typeface="Meiryo UI" pitchFamily="50" charset="-128"/>
                <a:cs typeface="Meiryo UI" pitchFamily="50" charset="-128"/>
              </a:rPr>
              <a:t>年度第</a:t>
            </a:r>
            <a:r>
              <a:rPr lang="en-US" altLang="ja-JP" sz="1400">
                <a:latin typeface="Meiryo UI" pitchFamily="50" charset="-128"/>
                <a:ea typeface="Meiryo UI" pitchFamily="50" charset="-128"/>
                <a:cs typeface="Meiryo UI" pitchFamily="50" charset="-128"/>
              </a:rPr>
              <a:t>1</a:t>
            </a:r>
            <a:r>
              <a:rPr lang="ja-JP" altLang="en-US" sz="1400">
                <a:latin typeface="Meiryo UI" pitchFamily="50" charset="-128"/>
                <a:ea typeface="Meiryo UI" pitchFamily="50" charset="-128"/>
                <a:cs typeface="Meiryo UI" pitchFamily="50" charset="-128"/>
              </a:rPr>
              <a:t>回北河内夜間救急センター協議会・北河内二次救急医療協議会資料「平成</a:t>
            </a:r>
            <a:r>
              <a:rPr lang="en-US" altLang="ja-JP" sz="1400">
                <a:latin typeface="Meiryo UI" pitchFamily="50" charset="-128"/>
                <a:ea typeface="Meiryo UI" pitchFamily="50" charset="-128"/>
                <a:cs typeface="Meiryo UI" pitchFamily="50" charset="-128"/>
              </a:rPr>
              <a:t>29</a:t>
            </a:r>
            <a:r>
              <a:rPr lang="ja-JP" altLang="en-US" sz="1400">
                <a:latin typeface="Meiryo UI" pitchFamily="50" charset="-128"/>
                <a:ea typeface="Meiryo UI" pitchFamily="50" charset="-128"/>
                <a:cs typeface="Meiryo UI" pitchFamily="50" charset="-128"/>
              </a:rPr>
              <a:t>年度患者統計」より</a:t>
            </a:r>
          </a:p>
        </p:txBody>
      </p:sp>
      <p:sp>
        <p:nvSpPr>
          <p:cNvPr id="5" name="スライド番号プレースホルダー 4"/>
          <p:cNvSpPr>
            <a:spLocks noGrp="1"/>
          </p:cNvSpPr>
          <p:nvPr>
            <p:ph type="sldNum" sz="quarter" idx="12"/>
          </p:nvPr>
        </p:nvSpPr>
        <p:spPr>
          <a:xfrm>
            <a:off x="6988175" y="6330950"/>
            <a:ext cx="2133600" cy="365125"/>
          </a:xfrm>
        </p:spPr>
        <p:txBody>
          <a:bodyPr/>
          <a:lstStyle/>
          <a:p>
            <a:pPr>
              <a:defRPr/>
            </a:pPr>
            <a:fld id="{6DB3C3C5-D3CA-408A-9E6B-68AB7BCA787B}" type="slidenum">
              <a:rPr lang="ja-JP" altLang="en-US" sz="1800" smtClean="0"/>
              <a:pPr>
                <a:defRPr/>
              </a:pPr>
              <a:t>7</a:t>
            </a:fld>
            <a:endParaRPr lang="ja-JP" altLang="en-US" sz="1800"/>
          </a:p>
        </p:txBody>
      </p:sp>
      <p:graphicFrame>
        <p:nvGraphicFramePr>
          <p:cNvPr id="9" name="表 8"/>
          <p:cNvGraphicFramePr>
            <a:graphicFrameLocks noGrp="1"/>
          </p:cNvGraphicFramePr>
          <p:nvPr/>
        </p:nvGraphicFramePr>
        <p:xfrm>
          <a:off x="755650" y="2276475"/>
          <a:ext cx="8064896" cy="792088"/>
        </p:xfrm>
        <a:graphic>
          <a:graphicData uri="http://schemas.openxmlformats.org/drawingml/2006/table">
            <a:tbl>
              <a:tblPr firstRow="1" bandRow="1">
                <a:tableStyleId>{5C22544A-7EE6-4342-B048-85BDC9FD1C3A}</a:tableStyleId>
              </a:tblPr>
              <a:tblGrid>
                <a:gridCol w="1152128">
                  <a:extLst>
                    <a:ext uri="{9D8B030D-6E8A-4147-A177-3AD203B41FA5}"/>
                  </a:extLst>
                </a:gridCol>
                <a:gridCol w="1152128">
                  <a:extLst>
                    <a:ext uri="{9D8B030D-6E8A-4147-A177-3AD203B41FA5}"/>
                  </a:extLst>
                </a:gridCol>
                <a:gridCol w="1152128">
                  <a:extLst>
                    <a:ext uri="{9D8B030D-6E8A-4147-A177-3AD203B41FA5}"/>
                  </a:extLst>
                </a:gridCol>
                <a:gridCol w="1152128">
                  <a:extLst>
                    <a:ext uri="{9D8B030D-6E8A-4147-A177-3AD203B41FA5}"/>
                  </a:extLst>
                </a:gridCol>
                <a:gridCol w="1152128">
                  <a:extLst>
                    <a:ext uri="{9D8B030D-6E8A-4147-A177-3AD203B41FA5}"/>
                  </a:extLst>
                </a:gridCol>
                <a:gridCol w="1152128">
                  <a:extLst>
                    <a:ext uri="{9D8B030D-6E8A-4147-A177-3AD203B41FA5}"/>
                  </a:extLst>
                </a:gridCol>
                <a:gridCol w="1152128">
                  <a:extLst>
                    <a:ext uri="{9D8B030D-6E8A-4147-A177-3AD203B41FA5}"/>
                  </a:extLst>
                </a:gridCol>
              </a:tblGrid>
              <a:tr h="396044">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枚方市</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寝屋川市</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交野市</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四條畷市</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大東市</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守口市</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門真市</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96044">
                <a:tc>
                  <a:txBody>
                    <a:bodyPr/>
                    <a:lstStyle/>
                    <a:p>
                      <a:pPr algn="ctr"/>
                      <a:r>
                        <a:rPr kumimoji="1" lang="en-US" altLang="ja-JP" sz="1600" b="1" dirty="0" smtClean="0">
                          <a:solidFill>
                            <a:srgbClr val="FF0000"/>
                          </a:solidFill>
                          <a:latin typeface="Meiryo UI" panose="020B0604030504040204" pitchFamily="50" charset="-128"/>
                          <a:ea typeface="Meiryo UI" panose="020B0604030504040204" pitchFamily="50" charset="-128"/>
                        </a:rPr>
                        <a:t>57.43%</a:t>
                      </a: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19.31%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10.11%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2.96%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2.73%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2.13%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1.94%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10" name="表 9"/>
          <p:cNvGraphicFramePr>
            <a:graphicFrameLocks noGrp="1"/>
          </p:cNvGraphicFramePr>
          <p:nvPr/>
        </p:nvGraphicFramePr>
        <p:xfrm>
          <a:off x="755650" y="3789363"/>
          <a:ext cx="8064895" cy="792088"/>
        </p:xfrm>
        <a:graphic>
          <a:graphicData uri="http://schemas.openxmlformats.org/drawingml/2006/table">
            <a:tbl>
              <a:tblPr firstRow="1" bandRow="1">
                <a:tableStyleId>{5C22544A-7EE6-4342-B048-85BDC9FD1C3A}</a:tableStyleId>
              </a:tblPr>
              <a:tblGrid>
                <a:gridCol w="1612979">
                  <a:extLst>
                    <a:ext uri="{9D8B030D-6E8A-4147-A177-3AD203B41FA5}"/>
                  </a:extLst>
                </a:gridCol>
                <a:gridCol w="1612979">
                  <a:extLst>
                    <a:ext uri="{9D8B030D-6E8A-4147-A177-3AD203B41FA5}"/>
                  </a:extLst>
                </a:gridCol>
                <a:gridCol w="1612979">
                  <a:extLst>
                    <a:ext uri="{9D8B030D-6E8A-4147-A177-3AD203B41FA5}"/>
                  </a:extLst>
                </a:gridCol>
                <a:gridCol w="1612979">
                  <a:extLst>
                    <a:ext uri="{9D8B030D-6E8A-4147-A177-3AD203B41FA5}"/>
                  </a:extLst>
                </a:gridCol>
                <a:gridCol w="1612979">
                  <a:extLst>
                    <a:ext uri="{9D8B030D-6E8A-4147-A177-3AD203B41FA5}"/>
                  </a:extLst>
                </a:gridCol>
              </a:tblGrid>
              <a:tr h="396044">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2</a:t>
                      </a:r>
                      <a:r>
                        <a:rPr kumimoji="1" lang="ja-JP" altLang="en-US" sz="1600" b="0" dirty="0" smtClean="0">
                          <a:solidFill>
                            <a:schemeClr val="tx1"/>
                          </a:solidFill>
                          <a:latin typeface="Meiryo UI" panose="020B0604030504040204" pitchFamily="50" charset="-128"/>
                          <a:ea typeface="Meiryo UI" panose="020B0604030504040204" pitchFamily="50" charset="-128"/>
                        </a:rPr>
                        <a:t>歳未満 </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3</a:t>
                      </a:r>
                      <a:r>
                        <a:rPr kumimoji="1" lang="ja-JP" altLang="en-US" sz="1600" b="0" dirty="0" smtClean="0">
                          <a:solidFill>
                            <a:schemeClr val="tx1"/>
                          </a:solidFill>
                          <a:latin typeface="Meiryo UI" panose="020B0604030504040204" pitchFamily="50" charset="-128"/>
                          <a:ea typeface="Meiryo UI" panose="020B0604030504040204" pitchFamily="50" charset="-128"/>
                        </a:rPr>
                        <a:t>歳未満</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3</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4</a:t>
                      </a:r>
                      <a:r>
                        <a:rPr kumimoji="1" lang="ja-JP" altLang="en-US" sz="1600" b="0" dirty="0" smtClean="0">
                          <a:solidFill>
                            <a:schemeClr val="tx1"/>
                          </a:solidFill>
                          <a:latin typeface="Meiryo UI" panose="020B0604030504040204" pitchFamily="50" charset="-128"/>
                          <a:ea typeface="Meiryo UI" panose="020B0604030504040204" pitchFamily="50" charset="-128"/>
                        </a:rPr>
                        <a:t>歳未満</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a:t>
                      </a:r>
                      <a:r>
                        <a:rPr kumimoji="1" lang="ja-JP" altLang="en-US" sz="1600" b="0" dirty="0" smtClean="0">
                          <a:solidFill>
                            <a:schemeClr val="tx1"/>
                          </a:solidFill>
                          <a:latin typeface="Meiryo UI" panose="020B0604030504040204" pitchFamily="50" charset="-128"/>
                          <a:ea typeface="Meiryo UI" panose="020B0604030504040204" pitchFamily="50" charset="-128"/>
                        </a:rPr>
                        <a:t>歳未満 </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4</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5</a:t>
                      </a:r>
                      <a:r>
                        <a:rPr kumimoji="1" lang="ja-JP" altLang="en-US" sz="1600" b="0" dirty="0" smtClean="0">
                          <a:solidFill>
                            <a:schemeClr val="tx1"/>
                          </a:solidFill>
                          <a:latin typeface="Meiryo UI" panose="020B0604030504040204" pitchFamily="50" charset="-128"/>
                          <a:ea typeface="Meiryo UI" panose="020B0604030504040204" pitchFamily="50" charset="-128"/>
                        </a:rPr>
                        <a:t>歳未満 </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96044">
                <a:tc>
                  <a:txBody>
                    <a:bodyPr/>
                    <a:lstStyle/>
                    <a:p>
                      <a:pPr algn="ctr"/>
                      <a:r>
                        <a:rPr kumimoji="1" lang="en-US" altLang="ja-JP" sz="1600" b="1" dirty="0" smtClean="0">
                          <a:solidFill>
                            <a:srgbClr val="FF0000"/>
                          </a:solidFill>
                          <a:latin typeface="Meiryo UI" panose="020B0604030504040204" pitchFamily="50" charset="-128"/>
                          <a:ea typeface="Meiryo UI" panose="020B0604030504040204" pitchFamily="50" charset="-128"/>
                        </a:rPr>
                        <a:t>17.20%</a:t>
                      </a: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10.83%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10.11%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9.80%</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9.60%</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graphicFrame>
        <p:nvGraphicFramePr>
          <p:cNvPr id="12" name="表 11"/>
          <p:cNvGraphicFramePr>
            <a:graphicFrameLocks noGrp="1"/>
          </p:cNvGraphicFramePr>
          <p:nvPr/>
        </p:nvGraphicFramePr>
        <p:xfrm>
          <a:off x="708025" y="5157788"/>
          <a:ext cx="8136905" cy="720080"/>
        </p:xfrm>
        <a:graphic>
          <a:graphicData uri="http://schemas.openxmlformats.org/drawingml/2006/table">
            <a:tbl>
              <a:tblPr firstRow="1" bandRow="1">
                <a:tableStyleId>{5C22544A-7EE6-4342-B048-85BDC9FD1C3A}</a:tableStyleId>
              </a:tblPr>
              <a:tblGrid>
                <a:gridCol w="1627381">
                  <a:extLst>
                    <a:ext uri="{9D8B030D-6E8A-4147-A177-3AD203B41FA5}"/>
                  </a:extLst>
                </a:gridCol>
                <a:gridCol w="1627381">
                  <a:extLst>
                    <a:ext uri="{9D8B030D-6E8A-4147-A177-3AD203B41FA5}"/>
                  </a:extLst>
                </a:gridCol>
                <a:gridCol w="1627381">
                  <a:extLst>
                    <a:ext uri="{9D8B030D-6E8A-4147-A177-3AD203B41FA5}"/>
                  </a:extLst>
                </a:gridCol>
                <a:gridCol w="1627381">
                  <a:extLst>
                    <a:ext uri="{9D8B030D-6E8A-4147-A177-3AD203B41FA5}"/>
                  </a:extLst>
                </a:gridCol>
                <a:gridCol w="1627381">
                  <a:extLst>
                    <a:ext uri="{9D8B030D-6E8A-4147-A177-3AD203B41FA5}"/>
                  </a:extLst>
                </a:gridCol>
              </a:tblGrid>
              <a:tr h="360040">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20:30</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21:00</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21:00</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21:30</a:t>
                      </a:r>
                      <a:r>
                        <a:rPr kumimoji="1" lang="ja-JP" altLang="en-US" sz="1600" b="0" dirty="0" smtClean="0">
                          <a:solidFill>
                            <a:schemeClr val="tx1"/>
                          </a:solidFill>
                          <a:latin typeface="Meiryo UI" panose="020B0604030504040204" pitchFamily="50" charset="-128"/>
                          <a:ea typeface="Meiryo UI" panose="020B0604030504040204" pitchFamily="50" charset="-128"/>
                        </a:rPr>
                        <a:t>　</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21:30</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22:00</a:t>
                      </a:r>
                      <a:r>
                        <a:rPr kumimoji="1" lang="ja-JP" altLang="en-US" sz="1600" b="0" dirty="0" smtClean="0">
                          <a:solidFill>
                            <a:schemeClr val="tx1"/>
                          </a:solidFill>
                          <a:latin typeface="Meiryo UI" panose="020B0604030504040204" pitchFamily="50" charset="-128"/>
                          <a:ea typeface="Meiryo UI" panose="020B0604030504040204" pitchFamily="50" charset="-128"/>
                        </a:rPr>
                        <a:t>　</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22:00</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22:30</a:t>
                      </a:r>
                      <a:r>
                        <a:rPr kumimoji="1" lang="ja-JP" altLang="en-US" sz="1600" b="0" dirty="0" smtClean="0">
                          <a:solidFill>
                            <a:schemeClr val="tx1"/>
                          </a:solidFill>
                          <a:latin typeface="Meiryo UI" panose="020B0604030504040204" pitchFamily="50" charset="-128"/>
                          <a:ea typeface="Meiryo UI" panose="020B0604030504040204" pitchFamily="50" charset="-128"/>
                        </a:rPr>
                        <a:t>　</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22:30</a:t>
                      </a:r>
                      <a:r>
                        <a:rPr kumimoji="1" lang="ja-JP" altLang="en-US" sz="1600" b="0" dirty="0" smtClean="0">
                          <a:solidFill>
                            <a:schemeClr val="tx1"/>
                          </a:solidFill>
                          <a:latin typeface="Meiryo UI" panose="020B0604030504040204" pitchFamily="50" charset="-128"/>
                          <a:ea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rPr>
                        <a:t>23:00</a:t>
                      </a:r>
                      <a:r>
                        <a:rPr kumimoji="1" lang="ja-JP" altLang="en-US" sz="1600" b="0" dirty="0" smtClean="0">
                          <a:solidFill>
                            <a:schemeClr val="tx1"/>
                          </a:solidFill>
                          <a:latin typeface="Meiryo UI" panose="020B0604030504040204" pitchFamily="50" charset="-128"/>
                          <a:ea typeface="Meiryo UI" panose="020B0604030504040204" pitchFamily="50" charset="-128"/>
                        </a:rPr>
                        <a:t>　</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60040">
                <a:tc>
                  <a:txBody>
                    <a:bodyPr/>
                    <a:lstStyle/>
                    <a:p>
                      <a:pPr algn="ctr"/>
                      <a:r>
                        <a:rPr kumimoji="1" lang="en-US" altLang="ja-JP" sz="1600" b="1" dirty="0" smtClean="0">
                          <a:solidFill>
                            <a:srgbClr val="FF0000"/>
                          </a:solidFill>
                          <a:latin typeface="Meiryo UI" panose="020B0604030504040204" pitchFamily="50" charset="-128"/>
                          <a:ea typeface="Meiryo UI" panose="020B0604030504040204" pitchFamily="50" charset="-128"/>
                        </a:rPr>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13.6%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10.3%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7.2%</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a:xfrm>
            <a:off x="303213" y="260350"/>
            <a:ext cx="8516937" cy="865188"/>
          </a:xfrm>
          <a:ln>
            <a:solidFill>
              <a:schemeClr val="tx1"/>
            </a:solidFill>
          </a:ln>
        </p:spPr>
        <p:txBody>
          <a:bodyPr/>
          <a:lstStyle/>
          <a:p>
            <a:r>
              <a:rPr lang="ja-JP" altLang="en-US" sz="2800" dirty="0" smtClean="0">
                <a:latin typeface="Meiryo UI" pitchFamily="50" charset="-128"/>
                <a:ea typeface="Meiryo UI" pitchFamily="50" charset="-128"/>
                <a:cs typeface="Meiryo UI" pitchFamily="50" charset="-128"/>
              </a:rPr>
              <a:t>平成</a:t>
            </a:r>
            <a:r>
              <a:rPr lang="en-US" altLang="ja-JP" sz="2800" dirty="0" smtClean="0">
                <a:latin typeface="Meiryo UI" pitchFamily="50" charset="-128"/>
                <a:ea typeface="Meiryo UI" pitchFamily="50" charset="-128"/>
                <a:cs typeface="Meiryo UI" pitchFamily="50" charset="-128"/>
              </a:rPr>
              <a:t>29</a:t>
            </a:r>
            <a:r>
              <a:rPr lang="ja-JP" altLang="en-US" sz="2800" dirty="0" smtClean="0">
                <a:latin typeface="Meiryo UI" pitchFamily="50" charset="-128"/>
                <a:ea typeface="Meiryo UI" pitchFamily="50" charset="-128"/>
                <a:cs typeface="Meiryo UI" pitchFamily="50" charset="-128"/>
              </a:rPr>
              <a:t>年度　北河内夜間救急センター受診状況②</a:t>
            </a:r>
          </a:p>
        </p:txBody>
      </p:sp>
      <p:sp>
        <p:nvSpPr>
          <p:cNvPr id="29698" name="コンテンツ プレースホルダー 2"/>
          <p:cNvSpPr>
            <a:spLocks noGrp="1"/>
          </p:cNvSpPr>
          <p:nvPr>
            <p:ph idx="1"/>
          </p:nvPr>
        </p:nvSpPr>
        <p:spPr>
          <a:xfrm>
            <a:off x="250825" y="1123950"/>
            <a:ext cx="8893175" cy="5176838"/>
          </a:xfrm>
        </p:spPr>
        <p:txBody>
          <a:bodyPr/>
          <a:lstStyle/>
          <a:p>
            <a:pPr marL="0" indent="0">
              <a:buFont typeface="Arial" charset="0"/>
              <a:buNone/>
            </a:pPr>
            <a:r>
              <a:rPr lang="ja-JP" altLang="en-US" sz="2000" smtClean="0">
                <a:latin typeface="Meiryo UI" pitchFamily="50" charset="-128"/>
                <a:ea typeface="Meiryo UI" pitchFamily="50" charset="-128"/>
                <a:cs typeface="Meiryo UI" pitchFamily="50" charset="-128"/>
              </a:rPr>
              <a:t>（</a:t>
            </a:r>
            <a:r>
              <a:rPr lang="en-US" altLang="ja-JP" sz="2000" smtClean="0">
                <a:latin typeface="Meiryo UI" pitchFamily="50" charset="-128"/>
                <a:ea typeface="Meiryo UI" pitchFamily="50" charset="-128"/>
                <a:cs typeface="Meiryo UI" pitchFamily="50" charset="-128"/>
              </a:rPr>
              <a:t>5</a:t>
            </a:r>
            <a:r>
              <a:rPr lang="ja-JP" altLang="en-US" sz="2000" smtClean="0">
                <a:latin typeface="Meiryo UI" pitchFamily="50" charset="-128"/>
                <a:ea typeface="Meiryo UI" pitchFamily="50" charset="-128"/>
                <a:cs typeface="Meiryo UI" pitchFamily="50" charset="-128"/>
              </a:rPr>
              <a:t>）後送患者数　　</a:t>
            </a:r>
            <a:r>
              <a:rPr lang="en-US" altLang="ja-JP" sz="2000" smtClean="0">
                <a:latin typeface="Meiryo UI" pitchFamily="50" charset="-128"/>
                <a:ea typeface="Meiryo UI" pitchFamily="50" charset="-128"/>
                <a:cs typeface="Meiryo UI" pitchFamily="50" charset="-128"/>
              </a:rPr>
              <a:t>265</a:t>
            </a:r>
            <a:r>
              <a:rPr lang="ja-JP" altLang="en-US" sz="2000" smtClean="0">
                <a:latin typeface="Meiryo UI" pitchFamily="50" charset="-128"/>
                <a:ea typeface="Meiryo UI" pitchFamily="50" charset="-128"/>
                <a:cs typeface="Meiryo UI" pitchFamily="50" charset="-128"/>
              </a:rPr>
              <a:t>人　　</a:t>
            </a:r>
            <a:r>
              <a:rPr lang="ja-JP" altLang="en-US" sz="2000" smtClean="0">
                <a:solidFill>
                  <a:srgbClr val="FF0000"/>
                </a:solidFill>
                <a:latin typeface="Meiryo UI" pitchFamily="50" charset="-128"/>
                <a:ea typeface="Meiryo UI" pitchFamily="50" charset="-128"/>
                <a:cs typeface="Meiryo UI" pitchFamily="50" charset="-128"/>
              </a:rPr>
              <a:t>後送比率　</a:t>
            </a:r>
            <a:r>
              <a:rPr lang="en-US" altLang="ja-JP" sz="2000" smtClean="0">
                <a:solidFill>
                  <a:srgbClr val="FF0000"/>
                </a:solidFill>
                <a:latin typeface="Meiryo UI" pitchFamily="50" charset="-128"/>
                <a:ea typeface="Meiryo UI" pitchFamily="50" charset="-128"/>
                <a:cs typeface="Meiryo UI" pitchFamily="50" charset="-128"/>
              </a:rPr>
              <a:t>3.51%</a:t>
            </a: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r>
              <a:rPr lang="ja-JP" altLang="en-US" sz="2000" smtClean="0">
                <a:latin typeface="Meiryo UI" pitchFamily="50" charset="-128"/>
                <a:ea typeface="Meiryo UI" pitchFamily="50" charset="-128"/>
                <a:cs typeface="Meiryo UI" pitchFamily="50" charset="-128"/>
              </a:rPr>
              <a:t>（</a:t>
            </a:r>
            <a:r>
              <a:rPr lang="en-US" altLang="ja-JP" sz="2000" smtClean="0">
                <a:latin typeface="Meiryo UI" pitchFamily="50" charset="-128"/>
                <a:ea typeface="Meiryo UI" pitchFamily="50" charset="-128"/>
                <a:cs typeface="Meiryo UI" pitchFamily="50" charset="-128"/>
              </a:rPr>
              <a:t>6</a:t>
            </a:r>
            <a:r>
              <a:rPr lang="ja-JP" altLang="en-US" sz="2000" smtClean="0">
                <a:latin typeface="Meiryo UI" pitchFamily="50" charset="-128"/>
                <a:ea typeface="Meiryo UI" pitchFamily="50" charset="-128"/>
                <a:cs typeface="Meiryo UI" pitchFamily="50" charset="-128"/>
              </a:rPr>
              <a:t>）後送後、入院に至った患者　         </a:t>
            </a:r>
            <a:r>
              <a:rPr lang="en-US" altLang="ja-JP" sz="2000" smtClean="0">
                <a:latin typeface="Meiryo UI" pitchFamily="50" charset="-128"/>
                <a:ea typeface="Meiryo UI" pitchFamily="50" charset="-128"/>
                <a:cs typeface="Meiryo UI" pitchFamily="50" charset="-128"/>
              </a:rPr>
              <a:t>79.62%</a:t>
            </a: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r>
              <a:rPr lang="ja-JP" altLang="en-US" sz="2000" smtClean="0">
                <a:latin typeface="Meiryo UI" pitchFamily="50" charset="-128"/>
                <a:ea typeface="Meiryo UI" pitchFamily="50" charset="-128"/>
                <a:cs typeface="Meiryo UI" pitchFamily="50" charset="-128"/>
              </a:rPr>
              <a:t>（</a:t>
            </a:r>
            <a:r>
              <a:rPr lang="en-US" altLang="ja-JP" sz="2000" smtClean="0">
                <a:latin typeface="Meiryo UI" pitchFamily="50" charset="-128"/>
                <a:ea typeface="Meiryo UI" pitchFamily="50" charset="-128"/>
                <a:cs typeface="Meiryo UI" pitchFamily="50" charset="-128"/>
              </a:rPr>
              <a:t>7</a:t>
            </a:r>
            <a:r>
              <a:rPr lang="ja-JP" altLang="en-US" sz="2000" smtClean="0">
                <a:latin typeface="Meiryo UI" pitchFamily="50" charset="-128"/>
                <a:ea typeface="Meiryo UI" pitchFamily="50" charset="-128"/>
                <a:cs typeface="Meiryo UI" pitchFamily="50" charset="-128"/>
              </a:rPr>
              <a:t>）後送病院（上位</a:t>
            </a:r>
            <a:r>
              <a:rPr lang="en-US" altLang="ja-JP" sz="2000" smtClean="0">
                <a:latin typeface="Meiryo UI" pitchFamily="50" charset="-128"/>
                <a:ea typeface="Meiryo UI" pitchFamily="50" charset="-128"/>
                <a:cs typeface="Meiryo UI" pitchFamily="50" charset="-128"/>
              </a:rPr>
              <a:t>5</a:t>
            </a:r>
            <a:r>
              <a:rPr lang="ja-JP" altLang="en-US" sz="2000" smtClean="0">
                <a:latin typeface="Meiryo UI" pitchFamily="50" charset="-128"/>
                <a:ea typeface="Meiryo UI" pitchFamily="50" charset="-128"/>
                <a:cs typeface="Meiryo UI" pitchFamily="50" charset="-128"/>
              </a:rPr>
              <a:t>か所）</a:t>
            </a:r>
          </a:p>
          <a:p>
            <a:pPr marL="0" indent="0">
              <a:buFont typeface="Arial" charset="0"/>
              <a:buNone/>
            </a:pPr>
            <a:r>
              <a:rPr lang="ja-JP" altLang="en-US" sz="2000" smtClean="0">
                <a:latin typeface="Meiryo UI" pitchFamily="50" charset="-128"/>
                <a:ea typeface="Meiryo UI" pitchFamily="50" charset="-128"/>
                <a:cs typeface="Meiryo UI" pitchFamily="50" charset="-128"/>
              </a:rPr>
              <a:t>　</a:t>
            </a: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r>
              <a:rPr lang="ja-JP" altLang="en-US" sz="2000" smtClean="0">
                <a:latin typeface="Meiryo UI" pitchFamily="50" charset="-128"/>
                <a:ea typeface="Meiryo UI" pitchFamily="50" charset="-128"/>
                <a:cs typeface="Meiryo UI" pitchFamily="50" charset="-128"/>
              </a:rPr>
              <a:t>（</a:t>
            </a:r>
            <a:r>
              <a:rPr lang="en-US" altLang="ja-JP" sz="2000" smtClean="0">
                <a:latin typeface="Meiryo UI" pitchFamily="50" charset="-128"/>
                <a:ea typeface="Meiryo UI" pitchFamily="50" charset="-128"/>
                <a:cs typeface="Meiryo UI" pitchFamily="50" charset="-128"/>
              </a:rPr>
              <a:t>8</a:t>
            </a:r>
            <a:r>
              <a:rPr lang="ja-JP" altLang="en-US" sz="2000" smtClean="0">
                <a:latin typeface="Meiryo UI" pitchFamily="50" charset="-128"/>
                <a:ea typeface="Meiryo UI" pitchFamily="50" charset="-128"/>
                <a:cs typeface="Meiryo UI" pitchFamily="50" charset="-128"/>
              </a:rPr>
              <a:t>）来院方法</a:t>
            </a: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2"/>
          </p:nvPr>
        </p:nvSpPr>
        <p:spPr>
          <a:xfrm>
            <a:off x="6980238" y="6243638"/>
            <a:ext cx="2133600" cy="365125"/>
          </a:xfrm>
        </p:spPr>
        <p:txBody>
          <a:bodyPr/>
          <a:lstStyle/>
          <a:p>
            <a:pPr>
              <a:defRPr/>
            </a:pPr>
            <a:fld id="{A99D61DA-83F0-40ED-BE11-EB2457001F03}" type="slidenum">
              <a:rPr lang="ja-JP" altLang="en-US" sz="1800" smtClean="0">
                <a:solidFill>
                  <a:prstClr val="black">
                    <a:tint val="75000"/>
                  </a:prstClr>
                </a:solidFill>
              </a:rPr>
              <a:pPr>
                <a:defRPr/>
              </a:pPr>
              <a:t>8</a:t>
            </a:fld>
            <a:endParaRPr lang="ja-JP" altLang="en-US" sz="1800">
              <a:solidFill>
                <a:prstClr val="black">
                  <a:tint val="75000"/>
                </a:prstClr>
              </a:solidFill>
            </a:endParaRPr>
          </a:p>
        </p:txBody>
      </p:sp>
      <p:sp>
        <p:nvSpPr>
          <p:cNvPr id="29700" name="テキスト ボックス 11"/>
          <p:cNvSpPr txBox="1">
            <a:spLocks noChangeArrowheads="1"/>
          </p:cNvSpPr>
          <p:nvPr/>
        </p:nvSpPr>
        <p:spPr bwMode="auto">
          <a:xfrm>
            <a:off x="250825" y="6300788"/>
            <a:ext cx="8569325" cy="307975"/>
          </a:xfrm>
          <a:prstGeom prst="rect">
            <a:avLst/>
          </a:prstGeom>
          <a:noFill/>
          <a:ln w="9525">
            <a:noFill/>
            <a:miter lim="800000"/>
            <a:headEnd/>
            <a:tailEnd/>
          </a:ln>
        </p:spPr>
        <p:txBody>
          <a:bodyPr>
            <a:spAutoFit/>
          </a:bodyPr>
          <a:lstStyle/>
          <a:p>
            <a:r>
              <a:rPr lang="ja-JP" altLang="en-US" sz="1400">
                <a:latin typeface="Meiryo UI" pitchFamily="50" charset="-128"/>
                <a:ea typeface="Meiryo UI" pitchFamily="50" charset="-128"/>
                <a:cs typeface="Meiryo UI" pitchFamily="50" charset="-128"/>
              </a:rPr>
              <a:t>平成</a:t>
            </a:r>
            <a:r>
              <a:rPr lang="en-US" altLang="ja-JP" sz="1400">
                <a:latin typeface="Meiryo UI" pitchFamily="50" charset="-128"/>
                <a:ea typeface="Meiryo UI" pitchFamily="50" charset="-128"/>
                <a:cs typeface="Meiryo UI" pitchFamily="50" charset="-128"/>
              </a:rPr>
              <a:t>30</a:t>
            </a:r>
            <a:r>
              <a:rPr lang="ja-JP" altLang="en-US" sz="1400">
                <a:latin typeface="Meiryo UI" pitchFamily="50" charset="-128"/>
                <a:ea typeface="Meiryo UI" pitchFamily="50" charset="-128"/>
                <a:cs typeface="Meiryo UI" pitchFamily="50" charset="-128"/>
              </a:rPr>
              <a:t>年度第</a:t>
            </a:r>
            <a:r>
              <a:rPr lang="en-US" altLang="ja-JP" sz="1400">
                <a:latin typeface="Meiryo UI" pitchFamily="50" charset="-128"/>
                <a:ea typeface="Meiryo UI" pitchFamily="50" charset="-128"/>
                <a:cs typeface="Meiryo UI" pitchFamily="50" charset="-128"/>
              </a:rPr>
              <a:t>1</a:t>
            </a:r>
            <a:r>
              <a:rPr lang="ja-JP" altLang="en-US" sz="1400">
                <a:latin typeface="Meiryo UI" pitchFamily="50" charset="-128"/>
                <a:ea typeface="Meiryo UI" pitchFamily="50" charset="-128"/>
                <a:cs typeface="Meiryo UI" pitchFamily="50" charset="-128"/>
              </a:rPr>
              <a:t>回北河内夜間救急センター協議会・北河内二次救急医療協議会資料「平成</a:t>
            </a:r>
            <a:r>
              <a:rPr lang="en-US" altLang="ja-JP" sz="1400">
                <a:latin typeface="Meiryo UI" pitchFamily="50" charset="-128"/>
                <a:ea typeface="Meiryo UI" pitchFamily="50" charset="-128"/>
                <a:cs typeface="Meiryo UI" pitchFamily="50" charset="-128"/>
              </a:rPr>
              <a:t>29</a:t>
            </a:r>
            <a:r>
              <a:rPr lang="ja-JP" altLang="en-US" sz="1400">
                <a:latin typeface="Meiryo UI" pitchFamily="50" charset="-128"/>
                <a:ea typeface="Meiryo UI" pitchFamily="50" charset="-128"/>
                <a:cs typeface="Meiryo UI" pitchFamily="50" charset="-128"/>
              </a:rPr>
              <a:t>年度患者統計」より</a:t>
            </a:r>
          </a:p>
        </p:txBody>
      </p:sp>
      <p:graphicFrame>
        <p:nvGraphicFramePr>
          <p:cNvPr id="7" name="表 6"/>
          <p:cNvGraphicFramePr>
            <a:graphicFrameLocks noGrp="1"/>
          </p:cNvGraphicFramePr>
          <p:nvPr/>
        </p:nvGraphicFramePr>
        <p:xfrm>
          <a:off x="971550" y="3068638"/>
          <a:ext cx="7488830" cy="1440160"/>
        </p:xfrm>
        <a:graphic>
          <a:graphicData uri="http://schemas.openxmlformats.org/drawingml/2006/table">
            <a:tbl>
              <a:tblPr firstRow="1" bandRow="1">
                <a:tableStyleId>{5C22544A-7EE6-4342-B048-85BDC9FD1C3A}</a:tableStyleId>
              </a:tblPr>
              <a:tblGrid>
                <a:gridCol w="1497766">
                  <a:extLst>
                    <a:ext uri="{9D8B030D-6E8A-4147-A177-3AD203B41FA5}"/>
                  </a:extLst>
                </a:gridCol>
                <a:gridCol w="1497766">
                  <a:extLst>
                    <a:ext uri="{9D8B030D-6E8A-4147-A177-3AD203B41FA5}"/>
                  </a:extLst>
                </a:gridCol>
                <a:gridCol w="1497766">
                  <a:extLst>
                    <a:ext uri="{9D8B030D-6E8A-4147-A177-3AD203B41FA5}"/>
                  </a:extLst>
                </a:gridCol>
                <a:gridCol w="1497766">
                  <a:extLst>
                    <a:ext uri="{9D8B030D-6E8A-4147-A177-3AD203B41FA5}"/>
                  </a:extLst>
                </a:gridCol>
                <a:gridCol w="1497766">
                  <a:extLst>
                    <a:ext uri="{9D8B030D-6E8A-4147-A177-3AD203B41FA5}"/>
                  </a:extLst>
                </a:gridCol>
              </a:tblGrid>
              <a:tr h="992791">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市立</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ひらかた病院</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zh-CN" altLang="en-US" sz="1600" b="0" dirty="0" smtClean="0">
                          <a:solidFill>
                            <a:schemeClr val="tx1"/>
                          </a:solidFill>
                          <a:latin typeface="Meiryo UI" panose="020B0604030504040204" pitchFamily="50" charset="-128"/>
                          <a:ea typeface="Meiryo UI" panose="020B0604030504040204" pitchFamily="50" charset="-128"/>
                        </a:rPr>
                        <a:t>関西医科大学</a:t>
                      </a:r>
                      <a:endParaRPr kumimoji="1" lang="en-US" altLang="zh-CN" sz="1600" b="0" dirty="0" smtClean="0">
                        <a:solidFill>
                          <a:schemeClr val="tx1"/>
                        </a:solidFill>
                        <a:latin typeface="Meiryo UI" panose="020B0604030504040204" pitchFamily="50" charset="-128"/>
                        <a:ea typeface="Meiryo UI" panose="020B0604030504040204" pitchFamily="50" charset="-128"/>
                      </a:endParaRPr>
                    </a:p>
                    <a:p>
                      <a:pPr algn="ctr"/>
                      <a:r>
                        <a:rPr kumimoji="1" lang="zh-CN" altLang="en-US" sz="1600" b="0" dirty="0" smtClean="0">
                          <a:solidFill>
                            <a:schemeClr val="tx1"/>
                          </a:solidFill>
                          <a:latin typeface="Meiryo UI" panose="020B0604030504040204" pitchFamily="50" charset="-128"/>
                          <a:ea typeface="Meiryo UI" panose="020B0604030504040204" pitchFamily="50" charset="-128"/>
                        </a:rPr>
                        <a:t>枚方病院</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高槻病院</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中野こども病院</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小松病院・</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大阪市立総合医療センター</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447369">
                <a:tc>
                  <a:txBody>
                    <a:bodyPr/>
                    <a:lstStyle/>
                    <a:p>
                      <a:pPr algn="ctr"/>
                      <a:r>
                        <a:rPr kumimoji="1" lang="en-US" altLang="ja-JP" sz="1600" b="1" dirty="0" smtClean="0">
                          <a:solidFill>
                            <a:srgbClr val="FF0000"/>
                          </a:solidFill>
                          <a:latin typeface="Meiryo UI" panose="020B0604030504040204" pitchFamily="50" charset="-128"/>
                          <a:ea typeface="Meiryo UI" panose="020B0604030504040204" pitchFamily="50" charset="-128"/>
                        </a:rPr>
                        <a:t>89.43%</a:t>
                      </a: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5.66%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2.26%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1.89%</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0.38%</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graphicFrame>
        <p:nvGraphicFramePr>
          <p:cNvPr id="8" name="表 7"/>
          <p:cNvGraphicFramePr>
            <a:graphicFrameLocks noGrp="1"/>
          </p:cNvGraphicFramePr>
          <p:nvPr/>
        </p:nvGraphicFramePr>
        <p:xfrm>
          <a:off x="900113" y="5229225"/>
          <a:ext cx="7632850" cy="936106"/>
        </p:xfrm>
        <a:graphic>
          <a:graphicData uri="http://schemas.openxmlformats.org/drawingml/2006/table">
            <a:tbl>
              <a:tblPr firstRow="1" bandRow="1">
                <a:tableStyleId>{5C22544A-7EE6-4342-B048-85BDC9FD1C3A}</a:tableStyleId>
              </a:tblPr>
              <a:tblGrid>
                <a:gridCol w="1526570">
                  <a:extLst>
                    <a:ext uri="{9D8B030D-6E8A-4147-A177-3AD203B41FA5}"/>
                  </a:extLst>
                </a:gridCol>
                <a:gridCol w="1526570">
                  <a:extLst>
                    <a:ext uri="{9D8B030D-6E8A-4147-A177-3AD203B41FA5}"/>
                  </a:extLst>
                </a:gridCol>
                <a:gridCol w="1526570">
                  <a:extLst>
                    <a:ext uri="{9D8B030D-6E8A-4147-A177-3AD203B41FA5}"/>
                  </a:extLst>
                </a:gridCol>
                <a:gridCol w="1526570">
                  <a:extLst>
                    <a:ext uri="{9D8B030D-6E8A-4147-A177-3AD203B41FA5}"/>
                  </a:extLst>
                </a:gridCol>
                <a:gridCol w="1526570">
                  <a:extLst>
                    <a:ext uri="{9D8B030D-6E8A-4147-A177-3AD203B41FA5}"/>
                  </a:extLst>
                </a:gridCol>
              </a:tblGrid>
              <a:tr h="468053">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自家用車</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タクシー</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歩行</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自転車</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468053">
                <a:tc>
                  <a:txBody>
                    <a:bodyPr/>
                    <a:lstStyle/>
                    <a:p>
                      <a:pPr algn="ctr"/>
                      <a:r>
                        <a:rPr kumimoji="1" lang="en-US" altLang="ja-JP" sz="1600" b="1" dirty="0" smtClean="0">
                          <a:solidFill>
                            <a:srgbClr val="FF0000"/>
                          </a:solidFill>
                          <a:latin typeface="Meiryo UI" panose="020B0604030504040204" pitchFamily="50" charset="-128"/>
                          <a:ea typeface="Meiryo UI" panose="020B0604030504040204" pitchFamily="50" charset="-128"/>
                        </a:rPr>
                        <a:t>91.08%</a:t>
                      </a: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6.07%</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1.25%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1.19%</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0.41%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a:xfrm>
            <a:off x="539750" y="188913"/>
            <a:ext cx="8229600" cy="936625"/>
          </a:xfrm>
          <a:ln>
            <a:solidFill>
              <a:schemeClr val="tx1"/>
            </a:solidFill>
          </a:ln>
        </p:spPr>
        <p:txBody>
          <a:bodyPr/>
          <a:lstStyle/>
          <a:p>
            <a:r>
              <a:rPr lang="ja-JP" altLang="en-US" sz="2800" dirty="0" smtClean="0">
                <a:latin typeface="Meiryo UI" pitchFamily="50" charset="-128"/>
                <a:ea typeface="Meiryo UI" pitchFamily="50" charset="-128"/>
                <a:cs typeface="Meiryo UI" pitchFamily="50" charset="-128"/>
              </a:rPr>
              <a:t>平成</a:t>
            </a:r>
            <a:r>
              <a:rPr lang="en-US" altLang="ja-JP" sz="2800" dirty="0" smtClean="0">
                <a:latin typeface="Meiryo UI" pitchFamily="50" charset="-128"/>
                <a:ea typeface="Meiryo UI" pitchFamily="50" charset="-128"/>
                <a:cs typeface="Meiryo UI" pitchFamily="50" charset="-128"/>
              </a:rPr>
              <a:t>29</a:t>
            </a:r>
            <a:r>
              <a:rPr lang="ja-JP" altLang="en-US" sz="2800" dirty="0" smtClean="0">
                <a:latin typeface="Meiryo UI" pitchFamily="50" charset="-128"/>
                <a:ea typeface="Meiryo UI" pitchFamily="50" charset="-128"/>
                <a:cs typeface="Meiryo UI" pitchFamily="50" charset="-128"/>
              </a:rPr>
              <a:t>年度　北河内夜間救急センター受診状況③</a:t>
            </a:r>
          </a:p>
        </p:txBody>
      </p:sp>
      <p:sp>
        <p:nvSpPr>
          <p:cNvPr id="27650" name="コンテンツ プレースホルダー 2"/>
          <p:cNvSpPr>
            <a:spLocks noGrp="1"/>
          </p:cNvSpPr>
          <p:nvPr>
            <p:ph idx="1"/>
          </p:nvPr>
        </p:nvSpPr>
        <p:spPr>
          <a:xfrm>
            <a:off x="250825" y="1628775"/>
            <a:ext cx="8208963" cy="3600450"/>
          </a:xfrm>
        </p:spPr>
        <p:txBody>
          <a:bodyPr/>
          <a:lstStyle/>
          <a:p>
            <a:pPr marL="0" indent="0">
              <a:buFont typeface="Arial" charset="0"/>
              <a:buNone/>
            </a:pPr>
            <a:r>
              <a:rPr lang="ja-JP" altLang="en-US" sz="2000" smtClean="0">
                <a:latin typeface="Meiryo UI" pitchFamily="50" charset="-128"/>
                <a:ea typeface="Meiryo UI" pitchFamily="50" charset="-128"/>
                <a:cs typeface="Meiryo UI" pitchFamily="50" charset="-128"/>
              </a:rPr>
              <a:t>　（</a:t>
            </a:r>
            <a:r>
              <a:rPr lang="en-US" altLang="ja-JP" sz="2000" smtClean="0">
                <a:latin typeface="Meiryo UI" pitchFamily="50" charset="-128"/>
                <a:ea typeface="Meiryo UI" pitchFamily="50" charset="-128"/>
                <a:cs typeface="Meiryo UI" pitchFamily="50" charset="-128"/>
              </a:rPr>
              <a:t>9</a:t>
            </a:r>
            <a:r>
              <a:rPr lang="ja-JP" altLang="en-US" sz="2000" smtClean="0">
                <a:latin typeface="Meiryo UI" pitchFamily="50" charset="-128"/>
                <a:ea typeface="Meiryo UI" pitchFamily="50" charset="-128"/>
                <a:cs typeface="Meiryo UI" pitchFamily="50" charset="-128"/>
              </a:rPr>
              <a:t>）</a:t>
            </a:r>
            <a:r>
              <a:rPr lang="zh-TW" altLang="en-US" sz="2000" smtClean="0">
                <a:latin typeface="Meiryo UI" pitchFamily="50" charset="-128"/>
                <a:ea typeface="Meiryo UI" pitchFamily="50" charset="-128"/>
                <a:cs typeface="Meiryo UI" pitchFamily="50" charset="-128"/>
              </a:rPr>
              <a:t>診察結果（疾病区分別割合）</a:t>
            </a: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a:p>
            <a:pPr marL="0" indent="0">
              <a:buFont typeface="Arial" charset="0"/>
              <a:buNone/>
            </a:pPr>
            <a:r>
              <a:rPr lang="ja-JP" altLang="en-US" sz="2000" smtClean="0">
                <a:latin typeface="Meiryo UI" pitchFamily="50" charset="-128"/>
                <a:ea typeface="Meiryo UI" pitchFamily="50" charset="-128"/>
                <a:cs typeface="Meiryo UI" pitchFamily="50" charset="-128"/>
              </a:rPr>
              <a:t>　（</a:t>
            </a:r>
            <a:r>
              <a:rPr lang="en-US" altLang="ja-JP" sz="2000" smtClean="0">
                <a:latin typeface="Meiryo UI" pitchFamily="50" charset="-128"/>
                <a:ea typeface="Meiryo UI" pitchFamily="50" charset="-128"/>
                <a:cs typeface="Meiryo UI" pitchFamily="50" charset="-128"/>
              </a:rPr>
              <a:t>10</a:t>
            </a:r>
            <a:r>
              <a:rPr lang="ja-JP" altLang="en-US" sz="2000" smtClean="0">
                <a:latin typeface="Meiryo UI" pitchFamily="50" charset="-128"/>
                <a:ea typeface="Meiryo UI" pitchFamily="50" charset="-128"/>
                <a:cs typeface="Meiryo UI" pitchFamily="50" charset="-128"/>
              </a:rPr>
              <a:t>）診察にあたった医師の判断</a:t>
            </a:r>
            <a:endParaRPr lang="en-US" altLang="ja-JP" sz="2000" smtClean="0">
              <a:latin typeface="Meiryo UI" pitchFamily="50" charset="-128"/>
              <a:ea typeface="Meiryo UI" pitchFamily="50" charset="-128"/>
              <a:cs typeface="Meiryo UI" pitchFamily="50" charset="-128"/>
            </a:endParaRPr>
          </a:p>
          <a:p>
            <a:pPr marL="0" indent="0">
              <a:buFont typeface="Arial" charset="0"/>
              <a:buNone/>
            </a:pPr>
            <a:r>
              <a:rPr lang="ja-JP" altLang="en-US" sz="2000" smtClean="0">
                <a:latin typeface="Meiryo UI" pitchFamily="50" charset="-128"/>
                <a:ea typeface="Meiryo UI" pitchFamily="50" charset="-128"/>
                <a:cs typeface="Meiryo UI" pitchFamily="50" charset="-128"/>
              </a:rPr>
              <a:t>　　　　救急患者　　　　　　　　　　　　　　　　　　　　　　</a:t>
            </a:r>
            <a:r>
              <a:rPr lang="en-US" altLang="ja-JP" sz="2000" smtClean="0">
                <a:latin typeface="Meiryo UI" pitchFamily="50" charset="-128"/>
                <a:ea typeface="Meiryo UI" pitchFamily="50" charset="-128"/>
                <a:cs typeface="Meiryo UI" pitchFamily="50" charset="-128"/>
              </a:rPr>
              <a:t>35.15%</a:t>
            </a:r>
          </a:p>
          <a:p>
            <a:pPr marL="0" indent="0">
              <a:buFont typeface="Arial" charset="0"/>
              <a:buNone/>
            </a:pPr>
            <a:r>
              <a:rPr lang="ja-JP" altLang="en-US" sz="2000" smtClean="0">
                <a:latin typeface="Meiryo UI" pitchFamily="50" charset="-128"/>
                <a:ea typeface="Meiryo UI" pitchFamily="50" charset="-128"/>
                <a:cs typeface="Meiryo UI" pitchFamily="50" charset="-128"/>
              </a:rPr>
              <a:t>　　　　前日に他の医療機関で受診すべきだった患者　　</a:t>
            </a:r>
            <a:r>
              <a:rPr lang="en-US" altLang="ja-JP" sz="2000" smtClean="0">
                <a:latin typeface="Meiryo UI" pitchFamily="50" charset="-128"/>
                <a:ea typeface="Meiryo UI" pitchFamily="50" charset="-128"/>
                <a:cs typeface="Meiryo UI" pitchFamily="50" charset="-128"/>
              </a:rPr>
              <a:t>1.97%</a:t>
            </a:r>
          </a:p>
          <a:p>
            <a:pPr marL="0" indent="0">
              <a:buFont typeface="Arial" charset="0"/>
              <a:buNone/>
            </a:pPr>
            <a:r>
              <a:rPr lang="en-US" altLang="ja-JP" sz="2000" smtClean="0">
                <a:latin typeface="Meiryo UI" pitchFamily="50" charset="-128"/>
                <a:ea typeface="Meiryo UI" pitchFamily="50" charset="-128"/>
                <a:cs typeface="Meiryo UI" pitchFamily="50" charset="-128"/>
              </a:rPr>
              <a:t>        </a:t>
            </a:r>
            <a:r>
              <a:rPr lang="ja-JP" altLang="en-US" sz="2000" smtClean="0">
                <a:solidFill>
                  <a:srgbClr val="FF0000"/>
                </a:solidFill>
                <a:latin typeface="Meiryo UI" pitchFamily="50" charset="-128"/>
                <a:ea typeface="Meiryo UI" pitchFamily="50" charset="-128"/>
                <a:cs typeface="Meiryo UI" pitchFamily="50" charset="-128"/>
              </a:rPr>
              <a:t>翌日でもよかった　　　　　　　　　　　　　　　　　　</a:t>
            </a:r>
            <a:r>
              <a:rPr lang="en-US" altLang="ja-JP" sz="2000" smtClean="0">
                <a:solidFill>
                  <a:srgbClr val="FF0000"/>
                </a:solidFill>
                <a:latin typeface="Meiryo UI" pitchFamily="50" charset="-128"/>
                <a:ea typeface="Meiryo UI" pitchFamily="50" charset="-128"/>
                <a:cs typeface="Meiryo UI" pitchFamily="50" charset="-128"/>
              </a:rPr>
              <a:t>62.88%</a:t>
            </a:r>
            <a:r>
              <a:rPr lang="ja-JP" altLang="en-US" sz="2000" smtClean="0">
                <a:latin typeface="Meiryo UI" pitchFamily="50" charset="-128"/>
                <a:ea typeface="Meiryo UI" pitchFamily="50" charset="-128"/>
                <a:cs typeface="Meiryo UI" pitchFamily="50" charset="-128"/>
              </a:rPr>
              <a:t>　</a:t>
            </a:r>
            <a:endParaRPr lang="en-US" altLang="ja-JP" sz="2000" smtClean="0">
              <a:latin typeface="Meiryo UI" pitchFamily="50" charset="-128"/>
              <a:ea typeface="Meiryo UI" pitchFamily="50" charset="-128"/>
              <a:cs typeface="Meiryo UI" pitchFamily="50" charset="-128"/>
            </a:endParaRPr>
          </a:p>
          <a:p>
            <a:pPr marL="0" indent="0">
              <a:buFont typeface="Arial" charset="0"/>
              <a:buNone/>
            </a:pPr>
            <a:endParaRPr lang="en-US" altLang="ja-JP" sz="2000" smtClean="0">
              <a:latin typeface="Meiryo UI"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2"/>
          </p:nvPr>
        </p:nvSpPr>
        <p:spPr>
          <a:xfrm>
            <a:off x="7010400" y="6308725"/>
            <a:ext cx="2133600" cy="365125"/>
          </a:xfrm>
        </p:spPr>
        <p:txBody>
          <a:bodyPr/>
          <a:lstStyle/>
          <a:p>
            <a:pPr>
              <a:defRPr/>
            </a:pPr>
            <a:fld id="{4B2A0C98-C42B-4469-9D3B-E2CCFCE408D3}" type="slidenum">
              <a:rPr lang="ja-JP" altLang="en-US" sz="1800" smtClean="0">
                <a:solidFill>
                  <a:prstClr val="black">
                    <a:tint val="75000"/>
                  </a:prstClr>
                </a:solidFill>
              </a:rPr>
              <a:pPr>
                <a:defRPr/>
              </a:pPr>
              <a:t>9</a:t>
            </a:fld>
            <a:endParaRPr lang="ja-JP" altLang="en-US" sz="1800">
              <a:solidFill>
                <a:prstClr val="black">
                  <a:tint val="75000"/>
                </a:prstClr>
              </a:solidFill>
            </a:endParaRPr>
          </a:p>
        </p:txBody>
      </p:sp>
      <p:sp>
        <p:nvSpPr>
          <p:cNvPr id="27652" name="テキスト ボックス 5"/>
          <p:cNvSpPr txBox="1">
            <a:spLocks noChangeArrowheads="1"/>
          </p:cNvSpPr>
          <p:nvPr/>
        </p:nvSpPr>
        <p:spPr bwMode="auto">
          <a:xfrm>
            <a:off x="250825" y="6300788"/>
            <a:ext cx="8569325" cy="307975"/>
          </a:xfrm>
          <a:prstGeom prst="rect">
            <a:avLst/>
          </a:prstGeom>
          <a:noFill/>
          <a:ln w="9525">
            <a:noFill/>
            <a:miter lim="800000"/>
            <a:headEnd/>
            <a:tailEnd/>
          </a:ln>
        </p:spPr>
        <p:txBody>
          <a:bodyPr>
            <a:spAutoFit/>
          </a:bodyPr>
          <a:lstStyle/>
          <a:p>
            <a:r>
              <a:rPr lang="ja-JP" altLang="en-US" sz="1400">
                <a:solidFill>
                  <a:prstClr val="black"/>
                </a:solidFill>
                <a:latin typeface="Meiryo UI" pitchFamily="50" charset="-128"/>
                <a:ea typeface="Meiryo UI" pitchFamily="50" charset="-128"/>
                <a:cs typeface="Meiryo UI" pitchFamily="50" charset="-128"/>
              </a:rPr>
              <a:t>平成</a:t>
            </a:r>
            <a:r>
              <a:rPr lang="en-US" altLang="ja-JP" sz="1400">
                <a:solidFill>
                  <a:prstClr val="black"/>
                </a:solidFill>
                <a:latin typeface="Meiryo UI" pitchFamily="50" charset="-128"/>
                <a:ea typeface="Meiryo UI" pitchFamily="50" charset="-128"/>
                <a:cs typeface="Meiryo UI" pitchFamily="50" charset="-128"/>
              </a:rPr>
              <a:t>30</a:t>
            </a:r>
            <a:r>
              <a:rPr lang="ja-JP" altLang="en-US" sz="1400">
                <a:solidFill>
                  <a:prstClr val="black"/>
                </a:solidFill>
                <a:latin typeface="Meiryo UI" pitchFamily="50" charset="-128"/>
                <a:ea typeface="Meiryo UI" pitchFamily="50" charset="-128"/>
                <a:cs typeface="Meiryo UI" pitchFamily="50" charset="-128"/>
              </a:rPr>
              <a:t>年度第</a:t>
            </a:r>
            <a:r>
              <a:rPr lang="en-US" altLang="ja-JP" sz="1400">
                <a:solidFill>
                  <a:prstClr val="black"/>
                </a:solidFill>
                <a:latin typeface="Meiryo UI" pitchFamily="50" charset="-128"/>
                <a:ea typeface="Meiryo UI" pitchFamily="50" charset="-128"/>
                <a:cs typeface="Meiryo UI" pitchFamily="50" charset="-128"/>
              </a:rPr>
              <a:t>1</a:t>
            </a:r>
            <a:r>
              <a:rPr lang="ja-JP" altLang="en-US" sz="1400">
                <a:solidFill>
                  <a:prstClr val="black"/>
                </a:solidFill>
                <a:latin typeface="Meiryo UI" pitchFamily="50" charset="-128"/>
                <a:ea typeface="Meiryo UI" pitchFamily="50" charset="-128"/>
                <a:cs typeface="Meiryo UI" pitchFamily="50" charset="-128"/>
              </a:rPr>
              <a:t>回北河内夜間救急センター協議会・北河内二次救急医療協議会資料「平成</a:t>
            </a:r>
            <a:r>
              <a:rPr lang="en-US" altLang="ja-JP" sz="1400">
                <a:solidFill>
                  <a:prstClr val="black"/>
                </a:solidFill>
                <a:latin typeface="Meiryo UI" pitchFamily="50" charset="-128"/>
                <a:ea typeface="Meiryo UI" pitchFamily="50" charset="-128"/>
                <a:cs typeface="Meiryo UI" pitchFamily="50" charset="-128"/>
              </a:rPr>
              <a:t>29</a:t>
            </a:r>
            <a:r>
              <a:rPr lang="ja-JP" altLang="en-US" sz="1400">
                <a:solidFill>
                  <a:prstClr val="black"/>
                </a:solidFill>
                <a:latin typeface="Meiryo UI" pitchFamily="50" charset="-128"/>
                <a:ea typeface="Meiryo UI" pitchFamily="50" charset="-128"/>
                <a:cs typeface="Meiryo UI" pitchFamily="50" charset="-128"/>
              </a:rPr>
              <a:t>年度患者統計」より</a:t>
            </a:r>
          </a:p>
        </p:txBody>
      </p:sp>
      <p:graphicFrame>
        <p:nvGraphicFramePr>
          <p:cNvPr id="7" name="表 6"/>
          <p:cNvGraphicFramePr>
            <a:graphicFrameLocks noGrp="1"/>
          </p:cNvGraphicFramePr>
          <p:nvPr/>
        </p:nvGraphicFramePr>
        <p:xfrm>
          <a:off x="1116013" y="2133600"/>
          <a:ext cx="6096000" cy="1008112"/>
        </p:xfrm>
        <a:graphic>
          <a:graphicData uri="http://schemas.openxmlformats.org/drawingml/2006/table">
            <a:tbl>
              <a:tblPr firstRow="1" bandRow="1">
                <a:tableStyleId>{5C22544A-7EE6-4342-B048-85BDC9FD1C3A}</a:tableStyleId>
              </a:tblPr>
              <a:tblGrid>
                <a:gridCol w="1524000">
                  <a:extLst>
                    <a:ext uri="{9D8B030D-6E8A-4147-A177-3AD203B41FA5}"/>
                  </a:extLst>
                </a:gridCol>
                <a:gridCol w="1524000">
                  <a:extLst>
                    <a:ext uri="{9D8B030D-6E8A-4147-A177-3AD203B41FA5}"/>
                  </a:extLst>
                </a:gridCol>
                <a:gridCol w="1524000">
                  <a:extLst>
                    <a:ext uri="{9D8B030D-6E8A-4147-A177-3AD203B41FA5}"/>
                  </a:extLst>
                </a:gridCol>
                <a:gridCol w="1524000">
                  <a:extLst>
                    <a:ext uri="{9D8B030D-6E8A-4147-A177-3AD203B41FA5}"/>
                  </a:extLst>
                </a:gridCol>
              </a:tblGrid>
              <a:tr h="504056">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呼吸器系</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消化器系</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循環器系</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504056">
                <a:tc>
                  <a:txBody>
                    <a:bodyPr/>
                    <a:lstStyle/>
                    <a:p>
                      <a:pPr algn="ctr"/>
                      <a:r>
                        <a:rPr kumimoji="1" lang="en-US" altLang="ja-JP" sz="1600" b="1" dirty="0" smtClean="0">
                          <a:solidFill>
                            <a:srgbClr val="FF0000"/>
                          </a:solidFill>
                          <a:latin typeface="Meiryo UI" panose="020B0604030504040204" pitchFamily="50" charset="-128"/>
                          <a:ea typeface="Meiryo UI" panose="020B0604030504040204" pitchFamily="50" charset="-128"/>
                        </a:rPr>
                        <a:t>54.91</a:t>
                      </a:r>
                      <a:r>
                        <a:rPr kumimoji="1" lang="ja-JP" altLang="en-US" sz="1600" b="1" dirty="0" smtClean="0">
                          <a:solidFill>
                            <a:srgbClr val="FF0000"/>
                          </a:solidFill>
                          <a:latin typeface="Meiryo UI" panose="020B0604030504040204" pitchFamily="50" charset="-128"/>
                          <a:ea typeface="Meiryo UI" panose="020B0604030504040204" pitchFamily="50" charset="-128"/>
                        </a:rPr>
                        <a:t>％</a:t>
                      </a: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23.01%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0.13%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21.95%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Tree>
    <p:extLst>
      <p:ext uri="{BB962C8B-B14F-4D97-AF65-F5344CB8AC3E}">
        <p14:creationId xmlns:p14="http://schemas.microsoft.com/office/powerpoint/2010/main" val="158197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7001</TotalTime>
  <Words>5238</Words>
  <Application>Microsoft Office PowerPoint</Application>
  <PresentationFormat>画面に合わせる (4:3)</PresentationFormat>
  <Paragraphs>1594</Paragraphs>
  <Slides>26</Slides>
  <Notes>26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Office ​​テーマ</vt:lpstr>
      <vt:lpstr>Microsoft Excel グラフ</vt:lpstr>
      <vt:lpstr>北河内二次医療圏における 救急医療体制について</vt:lpstr>
      <vt:lpstr>第7次大阪府医療計画 北河内圏域における 現状と課題及び取り組み</vt:lpstr>
      <vt:lpstr>市町村別人口および高齢者人口（65歳以上）の割合 （平成28年）</vt:lpstr>
      <vt:lpstr>後期高齢者（75歳以上）人口の将来推計</vt:lpstr>
      <vt:lpstr>PowerPoint プレゼンテーション</vt:lpstr>
      <vt:lpstr>北河内圏域 初期救急医療体制</vt:lpstr>
      <vt:lpstr>平成29年度　北河内夜間救急センター受診状況①</vt:lpstr>
      <vt:lpstr>平成29年度　北河内夜間救急センター受診状況②</vt:lpstr>
      <vt:lpstr>平成29年度　北河内夜間救急センター受診状況③</vt:lpstr>
      <vt:lpstr>北河内圏域 二次救急医療体制</vt:lpstr>
      <vt:lpstr>北河内圏域 三次救急医療体制</vt:lpstr>
      <vt:lpstr>救急医療の提供体制</vt:lpstr>
      <vt:lpstr>ORION集計分析データからみた 北河内圏域の現状</vt:lpstr>
      <vt:lpstr>PowerPoint プレゼンテーション</vt:lpstr>
      <vt:lpstr>ORIONデータ</vt:lpstr>
      <vt:lpstr>PowerPoint プレゼンテーション</vt:lpstr>
      <vt:lpstr>PowerPoint プレゼンテーション</vt:lpstr>
      <vt:lpstr>年齢区分別・転帰別・搬送件数、割合（平成29年）</vt:lpstr>
      <vt:lpstr>年齢区分別・転帰別・搬送件数のうち、現場滞在時間30分以上の件数、割合 （平成29年）</vt:lpstr>
      <vt:lpstr>年齢区分別・転帰別・搬送件数のうち、連絡回数４回以上の件数、割合 （平成29年）</vt:lpstr>
      <vt:lpstr>搬送先医療機関種別・緊急度別・搬送件数、割合 （平成30年1月～10月）</vt:lpstr>
      <vt:lpstr>疾患別・緊急度別・搬送件数（平成30年1月～10月）</vt:lpstr>
      <vt:lpstr>四半期別・疾患別・搬送件数、割合（平成28年7月～平成29年6月）</vt:lpstr>
      <vt:lpstr>年齢区分別・疾患別搬送数、割合（平成28年7月～平成29年6月） </vt:lpstr>
      <vt:lpstr>年齢区分別・疾患別・現場滞在時間30分以上の件数、割合 (平成28年7月～平成29年6月）</vt:lpstr>
      <vt:lpstr>圏域の現状</vt:lpstr>
    </vt:vector>
  </TitlesOfParts>
  <Company>総務部IT推進課</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北河内救急懇話会</dc:title>
  <dc:creator>髙山　暁美</dc:creator>
  <cp:lastModifiedBy>寺嶋　智之</cp:lastModifiedBy>
  <cp:revision>634</cp:revision>
  <cp:lastPrinted>2019-02-05T10:36:11Z</cp:lastPrinted>
  <dcterms:created xsi:type="dcterms:W3CDTF">2018-11-14T00:31:48Z</dcterms:created>
  <dcterms:modified xsi:type="dcterms:W3CDTF">2019-02-19T04:55:18Z</dcterms:modified>
</cp:coreProperties>
</file>