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265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929" autoAdjust="0"/>
  </p:normalViewPr>
  <p:slideViewPr>
    <p:cSldViewPr>
      <p:cViewPr>
        <p:scale>
          <a:sx n="70" d="100"/>
          <a:sy n="70" d="100"/>
        </p:scale>
        <p:origin x="-1044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70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5068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9788" cy="496967"/>
          </a:xfrm>
          <a:prstGeom prst="rect">
            <a:avLst/>
          </a:prstGeom>
        </p:spPr>
        <p:txBody>
          <a:bodyPr vert="horz" lIns="91403" tIns="45705" rIns="91403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1"/>
            <a:ext cx="2949788" cy="496967"/>
          </a:xfrm>
          <a:prstGeom prst="rect">
            <a:avLst/>
          </a:prstGeom>
        </p:spPr>
        <p:txBody>
          <a:bodyPr vert="horz" lIns="91403" tIns="45705" rIns="91403" bIns="45705" rtlCol="0"/>
          <a:lstStyle>
            <a:lvl1pPr algn="r">
              <a:defRPr sz="1200"/>
            </a:lvl1pPr>
          </a:lstStyle>
          <a:p>
            <a:fld id="{40E27A4A-2BA8-4EFF-B7DF-CA3F12739FAC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5" rIns="91403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2"/>
          </a:xfrm>
          <a:prstGeom prst="rect">
            <a:avLst/>
          </a:prstGeom>
        </p:spPr>
        <p:txBody>
          <a:bodyPr vert="horz" lIns="91403" tIns="45705" rIns="91403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654"/>
            <a:ext cx="2949788" cy="496967"/>
          </a:xfrm>
          <a:prstGeom prst="rect">
            <a:avLst/>
          </a:prstGeom>
        </p:spPr>
        <p:txBody>
          <a:bodyPr vert="horz" lIns="91403" tIns="45705" rIns="91403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4"/>
            <a:ext cx="2949788" cy="496967"/>
          </a:xfrm>
          <a:prstGeom prst="rect">
            <a:avLst/>
          </a:prstGeom>
        </p:spPr>
        <p:txBody>
          <a:bodyPr vert="horz" lIns="91403" tIns="45705" rIns="91403" bIns="45705" rtlCol="0" anchor="b"/>
          <a:lstStyle>
            <a:lvl1pPr algn="r">
              <a:defRPr sz="1200"/>
            </a:lvl1pPr>
          </a:lstStyle>
          <a:p>
            <a:fld id="{9B1C333C-01F4-42FB-86A1-E1F93E60EF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6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333C-01F4-42FB-86A1-E1F93E60EF3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8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333C-01F4-42FB-86A1-E1F93E60EF3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29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下矢印 93"/>
          <p:cNvSpPr/>
          <p:nvPr/>
        </p:nvSpPr>
        <p:spPr>
          <a:xfrm rot="5400000" flipH="1">
            <a:off x="4744544" y="3160236"/>
            <a:ext cx="318193" cy="34718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>
            <a:off x="2576736" y="5157834"/>
            <a:ext cx="4032447" cy="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角丸四角形 3"/>
          <p:cNvSpPr/>
          <p:nvPr/>
        </p:nvSpPr>
        <p:spPr>
          <a:xfrm>
            <a:off x="446075" y="1279774"/>
            <a:ext cx="2749670" cy="4238100"/>
          </a:xfrm>
          <a:prstGeom prst="roundRect">
            <a:avLst>
              <a:gd name="adj" fmla="val 6944"/>
            </a:avLst>
          </a:prstGeom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3726" y="168052"/>
            <a:ext cx="9065778" cy="514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夜間・休日精神科合併症支援システム</a:t>
            </a:r>
            <a:endParaRPr lang="ja-JP" altLang="en-US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93401" y="4531237"/>
            <a:ext cx="1375662" cy="6265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サポートのための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身体科医師が待機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93401" y="892102"/>
            <a:ext cx="8898181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504514" y="909870"/>
            <a:ext cx="8887068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699822" y="960121"/>
            <a:ext cx="2152728" cy="654866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合併症支援病院）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0993" y="3522179"/>
            <a:ext cx="1527061" cy="697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転院受入の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ベッド・スタッフの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  <a:endParaRPr lang="ja-JP" altLang="en-US" sz="12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99822" y="2164215"/>
            <a:ext cx="1584976" cy="6893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コンサルを行う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精神科医師の配置</a:t>
            </a:r>
            <a:endParaRPr lang="ja-JP" altLang="en-US" sz="12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屈折矢印 64"/>
          <p:cNvSpPr/>
          <p:nvPr/>
        </p:nvSpPr>
        <p:spPr>
          <a:xfrm>
            <a:off x="2626237" y="4353653"/>
            <a:ext cx="291343" cy="604369"/>
          </a:xfrm>
          <a:prstGeom prst="bentUpArrow">
            <a:avLst>
              <a:gd name="adj1" fmla="val 33174"/>
              <a:gd name="adj2" fmla="val 33991"/>
              <a:gd name="adj3" fmla="val 3644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0" name="下矢印 69"/>
          <p:cNvSpPr/>
          <p:nvPr/>
        </p:nvSpPr>
        <p:spPr>
          <a:xfrm rot="16200000" flipH="1">
            <a:off x="2998848" y="5651955"/>
            <a:ext cx="307904" cy="1152128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3728864" y="5734346"/>
            <a:ext cx="2626480" cy="791640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検証会議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（行政・精神科・救命救急センターや二次救急病院・医師会）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3847698" y="5472323"/>
            <a:ext cx="2364700" cy="26730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課題の集約・改善方策の検討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936045" y="6021930"/>
            <a:ext cx="1112694" cy="469765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大阪精神科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病院協会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856656" y="4504360"/>
            <a:ext cx="745956" cy="711000"/>
          </a:xfrm>
          <a:prstGeom prst="roundRect">
            <a:avLst>
              <a:gd name="adj" fmla="val 85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6506555" y="6249858"/>
            <a:ext cx="3264546" cy="416232"/>
            <a:chOff x="5792912" y="6400186"/>
            <a:chExt cx="3264546" cy="433896"/>
          </a:xfrm>
        </p:grpSpPr>
        <p:sp>
          <p:nvSpPr>
            <p:cNvPr id="2" name="正方形/長方形 1"/>
            <p:cNvSpPr/>
            <p:nvPr/>
          </p:nvSpPr>
          <p:spPr>
            <a:xfrm>
              <a:off x="5792912" y="6400186"/>
              <a:ext cx="3264546" cy="411977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＜システム運用時間＞</a:t>
              </a:r>
              <a:endParaRPr lang="en-US" altLang="ja-JP" sz="1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平日夜間（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17</a:t>
              </a:r>
              <a:r>
                <a:rPr lang="ja-JP" altLang="en-US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時から翌朝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時）</a:t>
              </a:r>
              <a:r>
                <a:rPr lang="ja-JP" altLang="en-US" sz="8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　休日（朝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時から翌朝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8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時）</a:t>
              </a:r>
              <a:endParaRPr lang="en-US" altLang="ja-JP" sz="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6801285" y="6645044"/>
              <a:ext cx="1453276" cy="18903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＊休日とは土日・祝・年末年始</a:t>
              </a:r>
              <a:endParaRPr lang="en-US" altLang="ja-JP" sz="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7" name="直線矢印コネクタ 6"/>
          <p:cNvCxnSpPr>
            <a:endCxn id="66" idx="0"/>
          </p:cNvCxnSpPr>
          <p:nvPr/>
        </p:nvCxnSpPr>
        <p:spPr>
          <a:xfrm>
            <a:off x="1181232" y="5508453"/>
            <a:ext cx="0" cy="451404"/>
          </a:xfrm>
          <a:prstGeom prst="straightConnector1">
            <a:avLst/>
          </a:prstGeom>
          <a:ln w="28575"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角丸四角形 65"/>
          <p:cNvSpPr/>
          <p:nvPr/>
        </p:nvSpPr>
        <p:spPr>
          <a:xfrm>
            <a:off x="621150" y="5959857"/>
            <a:ext cx="1120163" cy="350105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救命救急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下矢印 80"/>
          <p:cNvSpPr/>
          <p:nvPr/>
        </p:nvSpPr>
        <p:spPr>
          <a:xfrm rot="3304849" flipH="1">
            <a:off x="6781209" y="4873621"/>
            <a:ext cx="277668" cy="1382082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332849" y="5644562"/>
            <a:ext cx="983065" cy="238237"/>
          </a:xfrm>
          <a:prstGeom prst="roundRect">
            <a:avLst/>
          </a:prstGeom>
          <a:noFill/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493400" y="3120508"/>
            <a:ext cx="1795303" cy="40167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２病院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１床＝　合計２床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下矢印 36"/>
          <p:cNvSpPr/>
          <p:nvPr/>
        </p:nvSpPr>
        <p:spPr>
          <a:xfrm rot="5400000">
            <a:off x="8549265" y="5516655"/>
            <a:ext cx="324878" cy="5416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7783" y="5661890"/>
            <a:ext cx="870408" cy="380502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6696851" y="1269402"/>
            <a:ext cx="2648637" cy="4198508"/>
          </a:xfrm>
          <a:prstGeom prst="roundRect">
            <a:avLst>
              <a:gd name="adj" fmla="val 6944"/>
            </a:avLst>
          </a:prstGeom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895656" y="960120"/>
            <a:ext cx="2338047" cy="707723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二次救急病院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救命救急センター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 flipV="1">
            <a:off x="7801776" y="4219579"/>
            <a:ext cx="391584" cy="104079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5" name="Picture 6" descr="救急車の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09796" y="5180241"/>
            <a:ext cx="741392" cy="54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角丸四角形 82"/>
          <p:cNvSpPr/>
          <p:nvPr/>
        </p:nvSpPr>
        <p:spPr>
          <a:xfrm>
            <a:off x="2240470" y="2061490"/>
            <a:ext cx="850816" cy="938366"/>
          </a:xfrm>
          <a:prstGeom prst="roundRect">
            <a:avLst>
              <a:gd name="adj" fmla="val 85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90" name="下矢印吹き出し 89"/>
          <p:cNvSpPr/>
          <p:nvPr/>
        </p:nvSpPr>
        <p:spPr>
          <a:xfrm>
            <a:off x="7801776" y="2421529"/>
            <a:ext cx="1399696" cy="720079"/>
          </a:xfrm>
          <a:prstGeom prst="downArrowCallout">
            <a:avLst/>
          </a:prstGeom>
          <a:ln w="952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身体的な処置</a:t>
            </a:r>
            <a:endParaRPr lang="ja-JP" altLang="en-US" sz="14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" name="Picture 2" descr="問診のイラスト「お医者さんとお爺さん」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69" b="35433"/>
          <a:stretch/>
        </p:blipFill>
        <p:spPr bwMode="auto">
          <a:xfrm flipH="1">
            <a:off x="2282118" y="2103078"/>
            <a:ext cx="809167" cy="84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角丸四角形 88"/>
          <p:cNvSpPr/>
          <p:nvPr/>
        </p:nvSpPr>
        <p:spPr>
          <a:xfrm>
            <a:off x="6775638" y="1924428"/>
            <a:ext cx="912330" cy="1217181"/>
          </a:xfrm>
          <a:prstGeom prst="roundRect">
            <a:avLst>
              <a:gd name="adj" fmla="val 85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pic>
        <p:nvPicPr>
          <p:cNvPr id="1032" name="Picture 8" descr="外科医のイラスト（医療）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7" b="21239"/>
          <a:stretch/>
        </p:blipFill>
        <p:spPr bwMode="auto">
          <a:xfrm>
            <a:off x="6786894" y="2122626"/>
            <a:ext cx="901073" cy="93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 rot="1752536">
            <a:off x="7293580" y="1815490"/>
            <a:ext cx="396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？</a:t>
            </a:r>
            <a:endParaRPr kumimoji="1" lang="ja-JP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雲形吹き出し 23"/>
          <p:cNvSpPr/>
          <p:nvPr/>
        </p:nvSpPr>
        <p:spPr>
          <a:xfrm>
            <a:off x="5194939" y="1053378"/>
            <a:ext cx="1725103" cy="871050"/>
          </a:xfrm>
          <a:prstGeom prst="cloudCallout">
            <a:avLst>
              <a:gd name="adj1" fmla="val 50216"/>
              <a:gd name="adj2" fmla="val 7962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54976" y="1273459"/>
            <a:ext cx="1459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この精神症状には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どう対応したら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いいの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下矢印 66"/>
          <p:cNvSpPr/>
          <p:nvPr/>
        </p:nvSpPr>
        <p:spPr>
          <a:xfrm rot="5400000" flipH="1">
            <a:off x="4735152" y="2282709"/>
            <a:ext cx="394263" cy="352913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3650963" y="4531236"/>
            <a:ext cx="2571119" cy="770969"/>
          </a:xfrm>
          <a:prstGeom prst="round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④精神科病院への転院</a:t>
            </a:r>
            <a:endParaRPr lang="en-US" altLang="ja-JP" sz="14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048009" y="3431856"/>
            <a:ext cx="1000730" cy="938465"/>
            <a:chOff x="1936045" y="3512030"/>
            <a:chExt cx="1000730" cy="938465"/>
          </a:xfrm>
        </p:grpSpPr>
        <p:sp>
          <p:nvSpPr>
            <p:cNvPr id="53" name="角丸四角形 52"/>
            <p:cNvSpPr/>
            <p:nvPr/>
          </p:nvSpPr>
          <p:spPr>
            <a:xfrm>
              <a:off x="1936045" y="3512030"/>
              <a:ext cx="1000730" cy="938465"/>
            </a:xfrm>
            <a:prstGeom prst="roundRect">
              <a:avLst>
                <a:gd name="adj" fmla="val 8574"/>
              </a:avLst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1026" name="Picture 2" descr="http://1.bp.blogspot.com/-oJxzvNc3gGk/U2LurG-8hXI/AAAAAAAAfuo/7p4IvXv437A/s800/bed_sheet_kangosh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797" y="3558318"/>
              <a:ext cx="931226" cy="76907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10" descr="切り傷のイラスト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251" y="5259169"/>
            <a:ext cx="692904" cy="83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走っているお医者さんのイラスト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3" r="30900" b="49623"/>
          <a:stretch/>
        </p:blipFill>
        <p:spPr bwMode="auto">
          <a:xfrm flipH="1">
            <a:off x="1927638" y="4498026"/>
            <a:ext cx="577090" cy="65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下矢印 76"/>
          <p:cNvSpPr/>
          <p:nvPr/>
        </p:nvSpPr>
        <p:spPr>
          <a:xfrm flipH="1">
            <a:off x="2288704" y="5553219"/>
            <a:ext cx="397276" cy="492582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2207785" y="5414972"/>
            <a:ext cx="584975" cy="2649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3171540" y="5834258"/>
            <a:ext cx="269292" cy="65743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告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6494406" y="5553727"/>
            <a:ext cx="584975" cy="2649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下矢印 24"/>
          <p:cNvSpPr/>
          <p:nvPr/>
        </p:nvSpPr>
        <p:spPr>
          <a:xfrm rot="5400000">
            <a:off x="4747697" y="611028"/>
            <a:ext cx="370795" cy="335217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1038" name="Picture 14" descr="電話のイラスト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259" y="1544404"/>
            <a:ext cx="747642" cy="53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雲形吹き出し 57"/>
          <p:cNvSpPr/>
          <p:nvPr/>
        </p:nvSpPr>
        <p:spPr>
          <a:xfrm>
            <a:off x="5300659" y="2826949"/>
            <a:ext cx="1594997" cy="857002"/>
          </a:xfrm>
          <a:prstGeom prst="cloudCallout">
            <a:avLst>
              <a:gd name="adj1" fmla="val 47847"/>
              <a:gd name="adj2" fmla="val -7156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419478" y="3040006"/>
            <a:ext cx="14590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受入先の精神科病院が見つからない・・・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34" name="Picture 10" descr="ベッドで点滴をしている患者のイラスト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495" y="3218178"/>
            <a:ext cx="1196815" cy="100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二等辺三角形 4"/>
          <p:cNvSpPr/>
          <p:nvPr/>
        </p:nvSpPr>
        <p:spPr>
          <a:xfrm rot="17533150">
            <a:off x="3036892" y="2883952"/>
            <a:ext cx="252064" cy="337522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雲 9"/>
          <p:cNvSpPr/>
          <p:nvPr/>
        </p:nvSpPr>
        <p:spPr>
          <a:xfrm>
            <a:off x="3195745" y="2811397"/>
            <a:ext cx="1459357" cy="779639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363228" y="2870729"/>
            <a:ext cx="12561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のような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○○するのがいいですよ。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000879" y="3756031"/>
            <a:ext cx="1277373" cy="983943"/>
          </a:xfrm>
          <a:prstGeom prst="roundRect">
            <a:avLst>
              <a:gd name="adj" fmla="val 4071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43443" rIns="36000" bIns="43443"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・システム利用（受診）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依頼書（様式１）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・身体治療状況等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確認シート（様式２）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・精神科病院へ転院すること  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8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同意書（様式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・診療情報提供書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4600438" y="3803779"/>
            <a:ext cx="1400441" cy="232806"/>
          </a:xfrm>
          <a:prstGeom prst="roundRect">
            <a:avLst/>
          </a:prstGeom>
          <a:ln w="12700"/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支援病院へＦＡＸ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919897" y="5027230"/>
            <a:ext cx="1967485" cy="2616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prstDash val="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病状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悪化時等は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「戻しあり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3832206" y="2119104"/>
            <a:ext cx="1574426" cy="3169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電話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コンサル依頼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下矢印 84"/>
          <p:cNvSpPr/>
          <p:nvPr/>
        </p:nvSpPr>
        <p:spPr>
          <a:xfrm rot="16200000">
            <a:off x="4732258" y="945317"/>
            <a:ext cx="370795" cy="34438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3848757" y="2523058"/>
            <a:ext cx="1748322" cy="28833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精神科電話コンサル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3401225" y="3652928"/>
            <a:ext cx="1195147" cy="3017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③受入れ依頼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6639565" y="5852141"/>
            <a:ext cx="864096" cy="2976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様式４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事例あれば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2812681" y="5428345"/>
            <a:ext cx="717717" cy="2382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様式５・６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71561" y="1705223"/>
            <a:ext cx="2208559" cy="26460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輪番制で府内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118454" y="6447460"/>
            <a:ext cx="4909208" cy="37672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出典：新しい「精神科合併症の救急医療システム」イメージ図より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8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システムの概要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268760"/>
            <a:ext cx="8915400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24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システムの概要</a:t>
            </a:r>
            <a:endParaRPr lang="en-US" altLang="ja-JP" sz="24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精神科合併症患者を受け入れた二次救急病院や救命救急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</a:t>
            </a:r>
            <a:endParaRPr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下「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二次救急病院等」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が、精神科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病院（合併症支援病院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精神科領域の電話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コンサルテーション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を受けられる。 </a:t>
            </a:r>
          </a:p>
          <a:p>
            <a:pPr marL="0" indent="0">
              <a:buNone/>
            </a:pP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二次救急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身体的な処置を終えた患者のうち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、精神科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治療が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</a:t>
            </a:r>
            <a:endParaRPr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な患者を</a:t>
            </a:r>
            <a:r>
              <a:rPr lang="ja-JP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精神科</a:t>
            </a:r>
            <a:r>
              <a:rPr lang="ja-JP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病院（合併症支援病院）へつなぐ。</a:t>
            </a:r>
          </a:p>
          <a:p>
            <a:pPr marL="457200" lvl="1" indent="0">
              <a:buNone/>
            </a:pP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＊精神科合併症患者：精神疾患と身体疾患を併せ持つ患者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システムの稼働時間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平日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夜間（午後５時から翌朝９時まで）及び休日（土・日曜日、祝日、年始・年末）</a:t>
            </a:r>
          </a:p>
          <a:p>
            <a:pPr>
              <a:buFont typeface="Wingdings" panose="05000000000000000000" pitchFamily="2" charset="2"/>
              <a:buChar char="Ø"/>
            </a:pP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輪番</a:t>
            </a:r>
            <a:r>
              <a:rPr lang="ja-JP" altLang="en-US" sz="24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の精神科病院（合併症支援病院</a:t>
            </a:r>
            <a:r>
              <a:rPr lang="ja-JP" altLang="en-US" sz="2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）数及びベッド数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病院、ベッド数２床（各病院１床ずつ）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9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5020</TotalTime>
  <Words>222</Words>
  <Application>Microsoft Office PowerPoint</Application>
  <PresentationFormat>A4 210 x 297 mm</PresentationFormat>
  <Paragraphs>68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システムの概要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2018-10-19T01:06:10Z</cp:lastPrinted>
  <dcterms:created xsi:type="dcterms:W3CDTF">2015-01-27T02:25:32Z</dcterms:created>
  <dcterms:modified xsi:type="dcterms:W3CDTF">2018-10-31T06:28:30Z</dcterms:modified>
</cp:coreProperties>
</file>