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3"/>
  </p:notesMasterIdLst>
  <p:sldIdLst>
    <p:sldId id="256" r:id="rId2"/>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8" d="100"/>
          <a:sy n="48" d="100"/>
        </p:scale>
        <p:origin x="2280"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6" cy="498693"/>
          </a:xfrm>
          <a:prstGeom prst="rect">
            <a:avLst/>
          </a:prstGeom>
        </p:spPr>
        <p:txBody>
          <a:bodyPr vert="horz" lIns="95687" tIns="47844" rIns="95687" bIns="47844"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5687" tIns="47844" rIns="95687" bIns="47844" rtlCol="0"/>
          <a:lstStyle>
            <a:lvl1pPr algn="r">
              <a:defRPr sz="1300"/>
            </a:lvl1pPr>
          </a:lstStyle>
          <a:p>
            <a:fld id="{181C4167-46B2-4387-835E-F1FB3CB894E7}" type="datetimeFigureOut">
              <a:rPr kumimoji="1" lang="ja-JP" altLang="en-US" smtClean="0"/>
              <a:t>2022/4/22</a:t>
            </a:fld>
            <a:endParaRPr kumimoji="1" lang="ja-JP" altLang="en-US"/>
          </a:p>
        </p:txBody>
      </p:sp>
      <p:sp>
        <p:nvSpPr>
          <p:cNvPr id="4" name="スライド イメージ プレースホルダー 3"/>
          <p:cNvSpPr>
            <a:spLocks noGrp="1" noRot="1" noChangeAspect="1"/>
          </p:cNvSpPr>
          <p:nvPr>
            <p:ph type="sldImg" idx="2"/>
          </p:nvPr>
        </p:nvSpPr>
        <p:spPr>
          <a:xfrm>
            <a:off x="2217738" y="1243013"/>
            <a:ext cx="2371725" cy="3354387"/>
          </a:xfrm>
          <a:prstGeom prst="rect">
            <a:avLst/>
          </a:prstGeom>
          <a:noFill/>
          <a:ln w="12700">
            <a:solidFill>
              <a:prstClr val="black"/>
            </a:solidFill>
          </a:ln>
        </p:spPr>
        <p:txBody>
          <a:bodyPr vert="horz" lIns="95687" tIns="47844" rIns="95687" bIns="47844"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5687" tIns="47844" rIns="95687" bIns="4784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5687" tIns="47844" rIns="95687" bIns="47844"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5687" tIns="47844" rIns="95687" bIns="47844" rtlCol="0" anchor="b"/>
          <a:lstStyle>
            <a:lvl1pPr algn="r">
              <a:defRPr sz="1300"/>
            </a:lvl1pPr>
          </a:lstStyle>
          <a:p>
            <a:fld id="{6FAD17ED-BA60-462B-B2FE-FBD496651F9D}" type="slidenum">
              <a:rPr kumimoji="1" lang="ja-JP" altLang="en-US" smtClean="0"/>
              <a:t>‹#›</a:t>
            </a:fld>
            <a:endParaRPr kumimoji="1" lang="ja-JP" altLang="en-US"/>
          </a:p>
        </p:txBody>
      </p:sp>
    </p:spTree>
    <p:extLst>
      <p:ext uri="{BB962C8B-B14F-4D97-AF65-F5344CB8AC3E}">
        <p14:creationId xmlns:p14="http://schemas.microsoft.com/office/powerpoint/2010/main" val="237090657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434D1D9-017A-4F7A-9730-116617B38287}" type="datetimeFigureOut">
              <a:rPr kumimoji="1" lang="ja-JP" altLang="en-US" smtClean="0"/>
              <a:t>2022/4/22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708DDF-A0B0-4D8A-8627-8C74877F4CC1}" type="slidenum">
              <a:rPr kumimoji="1" lang="ja-JP" altLang="en-US" smtClean="0"/>
              <a:t>‹#›</a:t>
            </a:fld>
            <a:endParaRPr kumimoji="1" lang="ja-JP" altLang="en-US"/>
          </a:p>
        </p:txBody>
      </p:sp>
    </p:spTree>
    <p:extLst>
      <p:ext uri="{BB962C8B-B14F-4D97-AF65-F5344CB8AC3E}">
        <p14:creationId xmlns:p14="http://schemas.microsoft.com/office/powerpoint/2010/main" val="3626735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434D1D9-017A-4F7A-9730-116617B38287}" type="datetimeFigureOut">
              <a:rPr kumimoji="1" lang="ja-JP" altLang="en-US" smtClean="0"/>
              <a:t>2022/4/22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708DDF-A0B0-4D8A-8627-8C74877F4CC1}" type="slidenum">
              <a:rPr kumimoji="1" lang="ja-JP" altLang="en-US" smtClean="0"/>
              <a:t>‹#›</a:t>
            </a:fld>
            <a:endParaRPr kumimoji="1" lang="ja-JP" altLang="en-US"/>
          </a:p>
        </p:txBody>
      </p:sp>
    </p:spTree>
    <p:extLst>
      <p:ext uri="{BB962C8B-B14F-4D97-AF65-F5344CB8AC3E}">
        <p14:creationId xmlns:p14="http://schemas.microsoft.com/office/powerpoint/2010/main" val="3565053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434D1D9-017A-4F7A-9730-116617B38287}" type="datetimeFigureOut">
              <a:rPr kumimoji="1" lang="ja-JP" altLang="en-US" smtClean="0"/>
              <a:t>2022/4/22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708DDF-A0B0-4D8A-8627-8C74877F4CC1}" type="slidenum">
              <a:rPr kumimoji="1" lang="ja-JP" altLang="en-US" smtClean="0"/>
              <a:t>‹#›</a:t>
            </a:fld>
            <a:endParaRPr kumimoji="1" lang="ja-JP" altLang="en-US"/>
          </a:p>
        </p:txBody>
      </p:sp>
    </p:spTree>
    <p:extLst>
      <p:ext uri="{BB962C8B-B14F-4D97-AF65-F5344CB8AC3E}">
        <p14:creationId xmlns:p14="http://schemas.microsoft.com/office/powerpoint/2010/main" val="2461482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434D1D9-017A-4F7A-9730-116617B38287}" type="datetimeFigureOut">
              <a:rPr kumimoji="1" lang="ja-JP" altLang="en-US" smtClean="0"/>
              <a:t>2022/4/22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708DDF-A0B0-4D8A-8627-8C74877F4CC1}" type="slidenum">
              <a:rPr kumimoji="1" lang="ja-JP" altLang="en-US" smtClean="0"/>
              <a:t>‹#›</a:t>
            </a:fld>
            <a:endParaRPr kumimoji="1" lang="ja-JP" altLang="en-US"/>
          </a:p>
        </p:txBody>
      </p:sp>
    </p:spTree>
    <p:extLst>
      <p:ext uri="{BB962C8B-B14F-4D97-AF65-F5344CB8AC3E}">
        <p14:creationId xmlns:p14="http://schemas.microsoft.com/office/powerpoint/2010/main" val="3022673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434D1D9-017A-4F7A-9730-116617B38287}" type="datetimeFigureOut">
              <a:rPr kumimoji="1" lang="ja-JP" altLang="en-US" smtClean="0"/>
              <a:t>2022/4/22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C708DDF-A0B0-4D8A-8627-8C74877F4CC1}" type="slidenum">
              <a:rPr kumimoji="1" lang="ja-JP" altLang="en-US" smtClean="0"/>
              <a:t>‹#›</a:t>
            </a:fld>
            <a:endParaRPr kumimoji="1" lang="ja-JP" altLang="en-US"/>
          </a:p>
        </p:txBody>
      </p:sp>
    </p:spTree>
    <p:extLst>
      <p:ext uri="{BB962C8B-B14F-4D97-AF65-F5344CB8AC3E}">
        <p14:creationId xmlns:p14="http://schemas.microsoft.com/office/powerpoint/2010/main" val="98691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434D1D9-017A-4F7A-9730-116617B38287}" type="datetimeFigureOut">
              <a:rPr kumimoji="1" lang="ja-JP" altLang="en-US" smtClean="0"/>
              <a:t>2022/4/22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708DDF-A0B0-4D8A-8627-8C74877F4CC1}" type="slidenum">
              <a:rPr kumimoji="1" lang="ja-JP" altLang="en-US" smtClean="0"/>
              <a:t>‹#›</a:t>
            </a:fld>
            <a:endParaRPr kumimoji="1" lang="ja-JP" altLang="en-US"/>
          </a:p>
        </p:txBody>
      </p:sp>
    </p:spTree>
    <p:extLst>
      <p:ext uri="{BB962C8B-B14F-4D97-AF65-F5344CB8AC3E}">
        <p14:creationId xmlns:p14="http://schemas.microsoft.com/office/powerpoint/2010/main" val="1925732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434D1D9-017A-4F7A-9730-116617B38287}" type="datetimeFigureOut">
              <a:rPr kumimoji="1" lang="ja-JP" altLang="en-US" smtClean="0"/>
              <a:t>2022/4/22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C708DDF-A0B0-4D8A-8627-8C74877F4CC1}" type="slidenum">
              <a:rPr kumimoji="1" lang="ja-JP" altLang="en-US" smtClean="0"/>
              <a:t>‹#›</a:t>
            </a:fld>
            <a:endParaRPr kumimoji="1" lang="ja-JP" altLang="en-US"/>
          </a:p>
        </p:txBody>
      </p:sp>
    </p:spTree>
    <p:extLst>
      <p:ext uri="{BB962C8B-B14F-4D97-AF65-F5344CB8AC3E}">
        <p14:creationId xmlns:p14="http://schemas.microsoft.com/office/powerpoint/2010/main" val="2352585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434D1D9-017A-4F7A-9730-116617B38287}" type="datetimeFigureOut">
              <a:rPr kumimoji="1" lang="ja-JP" altLang="en-US" smtClean="0"/>
              <a:t>2022/4/22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C708DDF-A0B0-4D8A-8627-8C74877F4CC1}" type="slidenum">
              <a:rPr kumimoji="1" lang="ja-JP" altLang="en-US" smtClean="0"/>
              <a:t>‹#›</a:t>
            </a:fld>
            <a:endParaRPr kumimoji="1" lang="ja-JP" altLang="en-US"/>
          </a:p>
        </p:txBody>
      </p:sp>
    </p:spTree>
    <p:extLst>
      <p:ext uri="{BB962C8B-B14F-4D97-AF65-F5344CB8AC3E}">
        <p14:creationId xmlns:p14="http://schemas.microsoft.com/office/powerpoint/2010/main" val="3549153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34D1D9-017A-4F7A-9730-116617B38287}" type="datetimeFigureOut">
              <a:rPr kumimoji="1" lang="ja-JP" altLang="en-US" smtClean="0"/>
              <a:t>2022/4/22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C708DDF-A0B0-4D8A-8627-8C74877F4CC1}" type="slidenum">
              <a:rPr kumimoji="1" lang="ja-JP" altLang="en-US" smtClean="0"/>
              <a:t>‹#›</a:t>
            </a:fld>
            <a:endParaRPr kumimoji="1" lang="ja-JP" altLang="en-US"/>
          </a:p>
        </p:txBody>
      </p:sp>
    </p:spTree>
    <p:extLst>
      <p:ext uri="{BB962C8B-B14F-4D97-AF65-F5344CB8AC3E}">
        <p14:creationId xmlns:p14="http://schemas.microsoft.com/office/powerpoint/2010/main" val="3690910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434D1D9-017A-4F7A-9730-116617B38287}" type="datetimeFigureOut">
              <a:rPr kumimoji="1" lang="ja-JP" altLang="en-US" smtClean="0"/>
              <a:t>2022/4/22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708DDF-A0B0-4D8A-8627-8C74877F4CC1}" type="slidenum">
              <a:rPr kumimoji="1" lang="ja-JP" altLang="en-US" smtClean="0"/>
              <a:t>‹#›</a:t>
            </a:fld>
            <a:endParaRPr kumimoji="1" lang="ja-JP" altLang="en-US"/>
          </a:p>
        </p:txBody>
      </p:sp>
    </p:spTree>
    <p:extLst>
      <p:ext uri="{BB962C8B-B14F-4D97-AF65-F5344CB8AC3E}">
        <p14:creationId xmlns:p14="http://schemas.microsoft.com/office/powerpoint/2010/main" val="1136923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434D1D9-017A-4F7A-9730-116617B38287}" type="datetimeFigureOut">
              <a:rPr kumimoji="1" lang="ja-JP" altLang="en-US" smtClean="0"/>
              <a:t>2022/4/22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C708DDF-A0B0-4D8A-8627-8C74877F4CC1}" type="slidenum">
              <a:rPr kumimoji="1" lang="ja-JP" altLang="en-US" smtClean="0"/>
              <a:t>‹#›</a:t>
            </a:fld>
            <a:endParaRPr kumimoji="1" lang="ja-JP" altLang="en-US"/>
          </a:p>
        </p:txBody>
      </p:sp>
    </p:spTree>
    <p:extLst>
      <p:ext uri="{BB962C8B-B14F-4D97-AF65-F5344CB8AC3E}">
        <p14:creationId xmlns:p14="http://schemas.microsoft.com/office/powerpoint/2010/main" val="39195255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9434D1D9-017A-4F7A-9730-116617B38287}" type="datetimeFigureOut">
              <a:rPr kumimoji="1" lang="ja-JP" altLang="en-US" smtClean="0"/>
              <a:t>2022/4/22</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C708DDF-A0B0-4D8A-8627-8C74877F4CC1}" type="slidenum">
              <a:rPr kumimoji="1" lang="ja-JP" altLang="en-US" smtClean="0"/>
              <a:t>‹#›</a:t>
            </a:fld>
            <a:endParaRPr kumimoji="1" lang="ja-JP" altLang="en-US"/>
          </a:p>
        </p:txBody>
      </p:sp>
    </p:spTree>
    <p:extLst>
      <p:ext uri="{BB962C8B-B14F-4D97-AF65-F5344CB8AC3E}">
        <p14:creationId xmlns:p14="http://schemas.microsoft.com/office/powerpoint/2010/main" val="5959691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
            <a:ext cx="7559675" cy="78155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96777" y="176785"/>
            <a:ext cx="7366119" cy="523220"/>
          </a:xfrm>
          <a:prstGeom prst="rect">
            <a:avLst/>
          </a:prstGeom>
          <a:noFill/>
        </p:spPr>
        <p:txBody>
          <a:bodyPr wrap="none" lIns="91440" tIns="45720" rIns="91440" bIns="45720">
            <a:spAutoFit/>
          </a:bodyPr>
          <a:lstStyle/>
          <a:p>
            <a:pPr algn="ctr"/>
            <a:r>
              <a:rPr lang="ja-JP" altLang="en-US" sz="2800" b="1" dirty="0" smtClean="0">
                <a:ln w="12700">
                  <a:noFill/>
                  <a:prstDash val="solid"/>
                </a:ln>
                <a:solidFill>
                  <a:schemeClr val="bg1"/>
                </a:solidFill>
                <a:latin typeface="メイリオ" panose="020B0604030504040204" pitchFamily="50" charset="-128"/>
                <a:ea typeface="メイリオ" panose="020B0604030504040204" pitchFamily="50" charset="-128"/>
              </a:rPr>
              <a:t>北河内地域　訪問栄養食事指導実施病院一覧</a:t>
            </a:r>
            <a:endParaRPr lang="ja-JP" altLang="en-US" sz="2800" b="1" dirty="0">
              <a:ln w="12700">
                <a:noFill/>
                <a:prstDash val="solid"/>
              </a:ln>
              <a:solidFill>
                <a:schemeClr val="bg1"/>
              </a:solidFill>
              <a:latin typeface="メイリオ" panose="020B0604030504040204" pitchFamily="50" charset="-128"/>
              <a:ea typeface="メイリオ"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041353761"/>
              </p:ext>
            </p:extLst>
          </p:nvPr>
        </p:nvGraphicFramePr>
        <p:xfrm>
          <a:off x="249958" y="1341511"/>
          <a:ext cx="7059757" cy="2655331"/>
        </p:xfrm>
        <a:graphic>
          <a:graphicData uri="http://schemas.openxmlformats.org/drawingml/2006/table">
            <a:tbl>
              <a:tblPr/>
              <a:tblGrid>
                <a:gridCol w="1521692">
                  <a:extLst>
                    <a:ext uri="{9D8B030D-6E8A-4147-A177-3AD203B41FA5}">
                      <a16:colId xmlns:a16="http://schemas.microsoft.com/office/drawing/2014/main" val="722281231"/>
                    </a:ext>
                  </a:extLst>
                </a:gridCol>
                <a:gridCol w="1665247">
                  <a:extLst>
                    <a:ext uri="{9D8B030D-6E8A-4147-A177-3AD203B41FA5}">
                      <a16:colId xmlns:a16="http://schemas.microsoft.com/office/drawing/2014/main" val="108449879"/>
                    </a:ext>
                  </a:extLst>
                </a:gridCol>
                <a:gridCol w="1232343">
                  <a:extLst>
                    <a:ext uri="{9D8B030D-6E8A-4147-A177-3AD203B41FA5}">
                      <a16:colId xmlns:a16="http://schemas.microsoft.com/office/drawing/2014/main" val="598662042"/>
                    </a:ext>
                  </a:extLst>
                </a:gridCol>
                <a:gridCol w="1647118">
                  <a:extLst>
                    <a:ext uri="{9D8B030D-6E8A-4147-A177-3AD203B41FA5}">
                      <a16:colId xmlns:a16="http://schemas.microsoft.com/office/drawing/2014/main" val="449307260"/>
                    </a:ext>
                  </a:extLst>
                </a:gridCol>
                <a:gridCol w="993357">
                  <a:extLst>
                    <a:ext uri="{9D8B030D-6E8A-4147-A177-3AD203B41FA5}">
                      <a16:colId xmlns:a16="http://schemas.microsoft.com/office/drawing/2014/main" val="1753783264"/>
                    </a:ext>
                  </a:extLst>
                </a:gridCol>
              </a:tblGrid>
              <a:tr h="240433">
                <a:tc>
                  <a:txBody>
                    <a:bodyPr/>
                    <a:lstStyle/>
                    <a:p>
                      <a:pPr algn="ctr" fontAlgn="t"/>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病院名</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t"/>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所在地</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t"/>
                      <a:r>
                        <a:rPr lang="ja-JP"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問合せ先</a:t>
                      </a:r>
                      <a:endParaRPr lang="ja-JP" altLang="en-US" sz="1050" b="0" i="0" u="none" strike="noStrike" dirty="0">
                        <a:solidFill>
                          <a:srgbClr val="000000"/>
                        </a:solidFill>
                        <a:effectLst/>
                        <a:latin typeface="メイリオ" panose="020B0604030504040204" pitchFamily="50" charset="-128"/>
                        <a:ea typeface="メイリオ" panose="020B0604030504040204" pitchFamily="50" charset="-128"/>
                      </a:endParaRP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t"/>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対象者</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tc>
                  <a:txBody>
                    <a:bodyPr/>
                    <a:lstStyle/>
                    <a:p>
                      <a:pPr algn="ctr" fontAlgn="t"/>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対象地域</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CD5B4"/>
                    </a:solidFill>
                  </a:tcPr>
                </a:tc>
                <a:extLst>
                  <a:ext uri="{0D108BD9-81ED-4DB2-BD59-A6C34878D82A}">
                    <a16:rowId xmlns:a16="http://schemas.microsoft.com/office/drawing/2014/main" val="995212465"/>
                  </a:ext>
                </a:extLst>
              </a:tr>
              <a:tr h="402483">
                <a:tc>
                  <a:txBody>
                    <a:bodyPr/>
                    <a:lstStyle/>
                    <a:p>
                      <a:pPr algn="l" fontAlgn="ctr"/>
                      <a:r>
                        <a:rPr lang="zh-CN" altLang="en-US" sz="1050" b="0" i="0" u="none" strike="noStrike" dirty="0">
                          <a:solidFill>
                            <a:srgbClr val="000000"/>
                          </a:solidFill>
                          <a:effectLst/>
                          <a:latin typeface="メイリオ" panose="020B0604030504040204" pitchFamily="50" charset="-128"/>
                          <a:ea typeface="メイリオ" panose="020B0604030504040204" pitchFamily="50" charset="-128"/>
                        </a:rPr>
                        <a:t>社会医療法人弘道会　</a:t>
                      </a:r>
                      <a:endParaRPr lang="en-US" altLang="zh-CN" sz="105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　</a:t>
                      </a:r>
                      <a:r>
                        <a:rPr lang="zh-CN"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守口</a:t>
                      </a:r>
                      <a:r>
                        <a:rPr lang="zh-CN" altLang="en-US" sz="1050" b="0" i="0" u="none" strike="noStrike" dirty="0">
                          <a:solidFill>
                            <a:srgbClr val="000000"/>
                          </a:solidFill>
                          <a:effectLst/>
                          <a:latin typeface="メイリオ" panose="020B0604030504040204" pitchFamily="50" charset="-128"/>
                          <a:ea typeface="メイリオ" panose="020B0604030504040204" pitchFamily="50" charset="-128"/>
                        </a:rPr>
                        <a:t>生野記念病院</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守口市佐太中町</a:t>
                      </a:r>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6-17-33</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altLang="ja-JP" sz="1050" b="0" i="0" u="none" strike="noStrike">
                          <a:solidFill>
                            <a:srgbClr val="000000"/>
                          </a:solidFill>
                          <a:effectLst/>
                          <a:latin typeface="メイリオ" panose="020B0604030504040204" pitchFamily="50" charset="-128"/>
                          <a:ea typeface="メイリオ" panose="020B0604030504040204" pitchFamily="50" charset="-128"/>
                        </a:rPr>
                        <a:t>06-6906-1100</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自施設の患者のみ</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a:solidFill>
                            <a:srgbClr val="000000"/>
                          </a:solidFill>
                          <a:effectLst/>
                          <a:latin typeface="メイリオ" panose="020B0604030504040204" pitchFamily="50" charset="-128"/>
                          <a:ea typeface="メイリオ" panose="020B0604030504040204" pitchFamily="50" charset="-128"/>
                        </a:rPr>
                        <a:t>市内と近隣市</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330462469"/>
                  </a:ext>
                </a:extLst>
              </a:tr>
              <a:tr h="402483">
                <a:tc>
                  <a:txBody>
                    <a:bodyPr/>
                    <a:lstStyle/>
                    <a:p>
                      <a:pPr algn="l" fontAlgn="ctr"/>
                      <a:r>
                        <a:rPr lang="zh-CN" altLang="en-US" sz="1050" b="0" i="0" u="none" strike="noStrike" dirty="0">
                          <a:solidFill>
                            <a:srgbClr val="000000"/>
                          </a:solidFill>
                          <a:effectLst/>
                          <a:latin typeface="メイリオ" panose="020B0604030504040204" pitchFamily="50" charset="-128"/>
                          <a:ea typeface="メイリオ" panose="020B0604030504040204" pitchFamily="50" charset="-128"/>
                        </a:rPr>
                        <a:t>社会医療法人弘道会　</a:t>
                      </a:r>
                      <a:endParaRPr lang="en-US" altLang="zh-CN" sz="105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　</a:t>
                      </a:r>
                      <a:r>
                        <a:rPr lang="zh-CN"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萱島</a:t>
                      </a:r>
                      <a:r>
                        <a:rPr lang="zh-CN" altLang="en-US" sz="1050" b="0" i="0" u="none" strike="noStrike" dirty="0">
                          <a:solidFill>
                            <a:srgbClr val="000000"/>
                          </a:solidFill>
                          <a:effectLst/>
                          <a:latin typeface="メイリオ" panose="020B0604030504040204" pitchFamily="50" charset="-128"/>
                          <a:ea typeface="メイリオ" panose="020B0604030504040204" pitchFamily="50" charset="-128"/>
                        </a:rPr>
                        <a:t>生野病院</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TW" altLang="en-US" sz="1050" b="0" i="0" u="none" strike="noStrike" dirty="0">
                          <a:solidFill>
                            <a:srgbClr val="000000"/>
                          </a:solidFill>
                          <a:effectLst/>
                          <a:latin typeface="メイリオ" panose="020B0604030504040204" pitchFamily="50" charset="-128"/>
                          <a:ea typeface="メイリオ" panose="020B0604030504040204" pitchFamily="50" charset="-128"/>
                        </a:rPr>
                        <a:t>門真市上島町</a:t>
                      </a:r>
                      <a:r>
                        <a:rPr lang="en-US" altLang="zh-TW" sz="1050" b="0" i="0" u="none" strike="noStrike" dirty="0">
                          <a:solidFill>
                            <a:srgbClr val="000000"/>
                          </a:solidFill>
                          <a:effectLst/>
                          <a:latin typeface="メイリオ" panose="020B0604030504040204" pitchFamily="50" charset="-128"/>
                          <a:ea typeface="メイリオ" panose="020B0604030504040204" pitchFamily="50" charset="-128"/>
                        </a:rPr>
                        <a:t>22-11</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072-885-3000</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a:solidFill>
                            <a:srgbClr val="000000"/>
                          </a:solidFill>
                          <a:effectLst/>
                          <a:latin typeface="メイリオ" panose="020B0604030504040204" pitchFamily="50" charset="-128"/>
                          <a:ea typeface="メイリオ" panose="020B0604030504040204" pitchFamily="50" charset="-128"/>
                        </a:rPr>
                        <a:t>自施設の患者、他医療機関かかりつけ患者</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対象地域</a:t>
                      </a:r>
                      <a:r>
                        <a:rPr lang="ja-JP"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は</a:t>
                      </a:r>
                      <a:endParaRPr lang="en-US" altLang="ja-JP" sz="105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設けて</a:t>
                      </a: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いない</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49499801"/>
                  </a:ext>
                </a:extLst>
              </a:tr>
              <a:tr h="402483">
                <a:tc>
                  <a:txBody>
                    <a:bodyPr/>
                    <a:lstStyle/>
                    <a:p>
                      <a:pPr algn="l" fontAlgn="ctr"/>
                      <a:r>
                        <a:rPr lang="zh-CN" altLang="en-US" sz="1050" b="0" i="0" u="none" strike="noStrike" dirty="0">
                          <a:solidFill>
                            <a:srgbClr val="000000"/>
                          </a:solidFill>
                          <a:effectLst/>
                          <a:latin typeface="メイリオ" panose="020B0604030504040204" pitchFamily="50" charset="-128"/>
                          <a:ea typeface="メイリオ" panose="020B0604030504040204" pitchFamily="50" charset="-128"/>
                        </a:rPr>
                        <a:t>社会医療</a:t>
                      </a:r>
                      <a:r>
                        <a:rPr lang="zh-CN"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法人信愛会</a:t>
                      </a:r>
                      <a:endParaRPr lang="en-US" altLang="zh-CN" sz="105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　</a:t>
                      </a:r>
                      <a:r>
                        <a:rPr lang="zh-CN"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畷生会</a:t>
                      </a:r>
                      <a:r>
                        <a:rPr lang="zh-CN" altLang="en-US" sz="1050" b="0" i="0" u="none" strike="noStrike" dirty="0">
                          <a:solidFill>
                            <a:srgbClr val="000000"/>
                          </a:solidFill>
                          <a:effectLst/>
                          <a:latin typeface="メイリオ" panose="020B0604030504040204" pitchFamily="50" charset="-128"/>
                          <a:ea typeface="メイリオ" panose="020B0604030504040204" pitchFamily="50" charset="-128"/>
                        </a:rPr>
                        <a:t>脳神経外科病院</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TW" altLang="en-US" sz="1050" b="0" i="0" u="none" strike="noStrike" dirty="0">
                          <a:solidFill>
                            <a:srgbClr val="000000"/>
                          </a:solidFill>
                          <a:effectLst/>
                          <a:latin typeface="メイリオ" panose="020B0604030504040204" pitchFamily="50" charset="-128"/>
                          <a:ea typeface="メイリオ" panose="020B0604030504040204" pitchFamily="50" charset="-128"/>
                        </a:rPr>
                        <a:t>四條畷市中野本町</a:t>
                      </a:r>
                      <a:r>
                        <a:rPr lang="en-US" altLang="zh-TW" sz="1050" b="0" i="0" u="none" strike="noStrike" dirty="0">
                          <a:solidFill>
                            <a:srgbClr val="000000"/>
                          </a:solidFill>
                          <a:effectLst/>
                          <a:latin typeface="メイリオ" panose="020B0604030504040204" pitchFamily="50" charset="-128"/>
                          <a:ea typeface="メイリオ" panose="020B0604030504040204" pitchFamily="50" charset="-128"/>
                        </a:rPr>
                        <a:t>28</a:t>
                      </a:r>
                      <a:r>
                        <a:rPr lang="zh-TW" altLang="en-US" sz="1050" b="0" i="0" u="none" strike="noStrike" dirty="0">
                          <a:solidFill>
                            <a:srgbClr val="000000"/>
                          </a:solidFill>
                          <a:effectLst/>
                          <a:latin typeface="メイリオ" panose="020B0604030504040204" pitchFamily="50" charset="-128"/>
                          <a:ea typeface="メイリオ" panose="020B0604030504040204" pitchFamily="50" charset="-128"/>
                        </a:rPr>
                        <a:t>－</a:t>
                      </a:r>
                      <a:r>
                        <a:rPr lang="en-US" altLang="zh-TW" sz="1050" b="0" i="0" u="none" strike="noStrike" dirty="0">
                          <a:solidFill>
                            <a:srgbClr val="000000"/>
                          </a:solidFill>
                          <a:effectLst/>
                          <a:latin typeface="メイリオ" panose="020B0604030504040204" pitchFamily="50" charset="-128"/>
                          <a:ea typeface="メイリオ" panose="020B0604030504040204" pitchFamily="50" charset="-128"/>
                        </a:rPr>
                        <a:t>1</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altLang="ja-JP" sz="1050" b="0" i="0" u="none" strike="noStrike" dirty="0" smtClean="0">
                          <a:solidFill>
                            <a:srgbClr val="000000"/>
                          </a:solidFill>
                          <a:effectLst/>
                          <a:latin typeface="メイリオ" panose="020B0604030504040204" pitchFamily="50" charset="-128"/>
                          <a:ea typeface="メイリオ" panose="020B0604030504040204" pitchFamily="50" charset="-128"/>
                        </a:rPr>
                        <a:t>072-877-6639</a:t>
                      </a:r>
                    </a:p>
                    <a:p>
                      <a:pPr algn="l" fontAlgn="ctr"/>
                      <a:r>
                        <a:rPr lang="en-US" altLang="ja-JP" sz="1050" b="0" i="0" u="none" strike="noStrike" dirty="0" smtClean="0">
                          <a:solidFill>
                            <a:srgbClr val="000000"/>
                          </a:solidFill>
                          <a:effectLst/>
                          <a:latin typeface="メイリオ" panose="020B0604030504040204" pitchFamily="50" charset="-128"/>
                          <a:ea typeface="メイリオ" panose="020B0604030504040204" pitchFamily="50" charset="-128"/>
                        </a:rPr>
                        <a:t>072-877-5113(</a:t>
                      </a:r>
                      <a:r>
                        <a:rPr lang="ja-JP"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直</a:t>
                      </a:r>
                      <a:r>
                        <a:rPr lang="en-US" altLang="ja-JP" sz="1050" b="0" i="0" u="none" strike="noStrike" dirty="0" smtClean="0">
                          <a:solidFill>
                            <a:srgbClr val="000000"/>
                          </a:solidFill>
                          <a:effectLst/>
                          <a:latin typeface="メイリオ" panose="020B0604030504040204" pitchFamily="50" charset="-128"/>
                          <a:ea typeface="メイリオ" panose="020B0604030504040204" pitchFamily="50" charset="-128"/>
                        </a:rPr>
                        <a:t>)</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自施設の患者、他医療機関かかりつけ患者</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a:solidFill>
                            <a:srgbClr val="000000"/>
                          </a:solidFill>
                          <a:effectLst/>
                          <a:latin typeface="メイリオ" panose="020B0604030504040204" pitchFamily="50" charset="-128"/>
                          <a:ea typeface="メイリオ" panose="020B0604030504040204" pitchFamily="50" charset="-128"/>
                        </a:rPr>
                        <a:t>市内と近隣市</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67710486"/>
                  </a:ext>
                </a:extLst>
              </a:tr>
              <a:tr h="402483">
                <a:tc>
                  <a:txBody>
                    <a:bodyPr/>
                    <a:lstStyle/>
                    <a:p>
                      <a:pPr algn="l" fontAlgn="ctr"/>
                      <a:r>
                        <a:rPr lang="zh-CN" altLang="en-US" sz="1050" b="0" i="0" u="none" strike="noStrike" dirty="0">
                          <a:solidFill>
                            <a:srgbClr val="000000"/>
                          </a:solidFill>
                          <a:effectLst/>
                          <a:latin typeface="メイリオ" panose="020B0604030504040204" pitchFamily="50" charset="-128"/>
                          <a:ea typeface="メイリオ" panose="020B0604030504040204" pitchFamily="50" charset="-128"/>
                        </a:rPr>
                        <a:t>医療法人徳洲会　</a:t>
                      </a:r>
                      <a:endParaRPr lang="en-US" altLang="zh-CN" sz="105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　</a:t>
                      </a:r>
                      <a:r>
                        <a:rPr lang="zh-CN"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野崎</a:t>
                      </a:r>
                      <a:r>
                        <a:rPr lang="zh-CN" altLang="en-US" sz="1050" b="0" i="0" u="none" strike="noStrike" dirty="0">
                          <a:solidFill>
                            <a:srgbClr val="000000"/>
                          </a:solidFill>
                          <a:effectLst/>
                          <a:latin typeface="メイリオ" panose="020B0604030504040204" pitchFamily="50" charset="-128"/>
                          <a:ea typeface="メイリオ" panose="020B0604030504040204" pitchFamily="50" charset="-128"/>
                        </a:rPr>
                        <a:t>徳洲会病院</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大東市谷川</a:t>
                      </a:r>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2-10-50</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072-874-1641</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自施設の患者、他医療機関かかりつけ患者</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市内と近隣市</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144768501"/>
                  </a:ext>
                </a:extLst>
              </a:tr>
              <a:tr h="402483">
                <a:tc>
                  <a:txBody>
                    <a:bodyPr/>
                    <a:lstStyle/>
                    <a:p>
                      <a:pPr algn="l" fontAlgn="ct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医療法人みどり</a:t>
                      </a:r>
                      <a:r>
                        <a:rPr lang="ja-JP"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会</a:t>
                      </a:r>
                      <a:endParaRPr lang="en-US" altLang="ja-JP" sz="105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　中村</a:t>
                      </a: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病院</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zh-TW" altLang="en-US" sz="1050" b="0" i="0" u="none" strike="noStrike" dirty="0">
                          <a:solidFill>
                            <a:srgbClr val="000000"/>
                          </a:solidFill>
                          <a:effectLst/>
                          <a:latin typeface="メイリオ" panose="020B0604030504040204" pitchFamily="50" charset="-128"/>
                          <a:ea typeface="メイリオ" panose="020B0604030504040204" pitchFamily="50" charset="-128"/>
                        </a:rPr>
                        <a:t>枚方市長尾播磨</a:t>
                      </a:r>
                      <a:r>
                        <a:rPr lang="zh-TW"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谷</a:t>
                      </a:r>
                      <a:endParaRPr lang="en-US" altLang="zh-TW" sz="105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r" fontAlgn="ctr"/>
                      <a:r>
                        <a:rPr lang="zh-TW"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１</a:t>
                      </a:r>
                      <a:r>
                        <a:rPr lang="en-US" altLang="zh-TW" sz="1050" b="0" i="0" u="none" strike="noStrike" dirty="0">
                          <a:solidFill>
                            <a:srgbClr val="000000"/>
                          </a:solidFill>
                          <a:effectLst/>
                          <a:latin typeface="メイリオ" panose="020B0604030504040204" pitchFamily="50" charset="-128"/>
                          <a:ea typeface="メイリオ" panose="020B0604030504040204" pitchFamily="50" charset="-128"/>
                        </a:rPr>
                        <a:t>-2834-5</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altLang="ja-JP" sz="1050" b="0" i="0" u="none" strike="noStrike">
                          <a:solidFill>
                            <a:srgbClr val="000000"/>
                          </a:solidFill>
                          <a:effectLst/>
                          <a:latin typeface="メイリオ" panose="020B0604030504040204" pitchFamily="50" charset="-128"/>
                          <a:ea typeface="メイリオ" panose="020B0604030504040204" pitchFamily="50" charset="-128"/>
                        </a:rPr>
                        <a:t>072-868-2071</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自施設の患者、他医療機関かかりつけ患者</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対象地域</a:t>
                      </a:r>
                      <a:r>
                        <a:rPr lang="ja-JP"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は</a:t>
                      </a:r>
                      <a:endParaRPr lang="en-US" altLang="ja-JP" sz="105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設けて</a:t>
                      </a: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いない</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967207737"/>
                  </a:ext>
                </a:extLst>
              </a:tr>
              <a:tr h="402483">
                <a:tc>
                  <a:txBody>
                    <a:bodyPr/>
                    <a:lstStyle/>
                    <a:p>
                      <a:pPr algn="l" fontAlgn="ct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医療</a:t>
                      </a:r>
                      <a:r>
                        <a:rPr lang="ja-JP"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法人協</a:t>
                      </a: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仁会　</a:t>
                      </a:r>
                      <a:endParaRPr lang="en-US" altLang="ja-JP" sz="105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　小松</a:t>
                      </a: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病院</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寝屋川市川勝町</a:t>
                      </a:r>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11-6</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en-US" altLang="ja-JP" sz="1050" b="0" i="0" u="none" strike="noStrike" dirty="0">
                          <a:solidFill>
                            <a:srgbClr val="000000"/>
                          </a:solidFill>
                          <a:effectLst/>
                          <a:latin typeface="メイリオ" panose="020B0604030504040204" pitchFamily="50" charset="-128"/>
                          <a:ea typeface="メイリオ" panose="020B0604030504040204" pitchFamily="50" charset="-128"/>
                        </a:rPr>
                        <a:t>072-823-1521</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自施設の患者のみ</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l" fontAlgn="ct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対象地域</a:t>
                      </a:r>
                      <a:r>
                        <a:rPr lang="ja-JP"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は</a:t>
                      </a:r>
                      <a:endParaRPr lang="en-US" altLang="ja-JP" sz="1050" b="0" i="0" u="none" strike="noStrike" dirty="0" smtClean="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050" b="0" i="0" u="none" strike="noStrike" dirty="0" smtClean="0">
                          <a:solidFill>
                            <a:srgbClr val="000000"/>
                          </a:solidFill>
                          <a:effectLst/>
                          <a:latin typeface="メイリオ" panose="020B0604030504040204" pitchFamily="50" charset="-128"/>
                          <a:ea typeface="メイリオ" panose="020B0604030504040204" pitchFamily="50" charset="-128"/>
                        </a:rPr>
                        <a:t>設けて</a:t>
                      </a:r>
                      <a:r>
                        <a:rPr lang="ja-JP" altLang="en-US" sz="1050" b="0" i="0" u="none" strike="noStrike" dirty="0">
                          <a:solidFill>
                            <a:srgbClr val="000000"/>
                          </a:solidFill>
                          <a:effectLst/>
                          <a:latin typeface="メイリオ" panose="020B0604030504040204" pitchFamily="50" charset="-128"/>
                          <a:ea typeface="メイリオ" panose="020B0604030504040204" pitchFamily="50" charset="-128"/>
                        </a:rPr>
                        <a:t>いない</a:t>
                      </a:r>
                    </a:p>
                  </a:txBody>
                  <a:tcPr marL="7445" marR="7445" marT="744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2440151554"/>
                  </a:ext>
                </a:extLst>
              </a:tr>
            </a:tbl>
          </a:graphicData>
        </a:graphic>
      </p:graphicFrame>
      <p:sp>
        <p:nvSpPr>
          <p:cNvPr id="12" name="テキスト ボックス 11"/>
          <p:cNvSpPr txBox="1"/>
          <p:nvPr/>
        </p:nvSpPr>
        <p:spPr>
          <a:xfrm>
            <a:off x="278013" y="4320418"/>
            <a:ext cx="3179618" cy="338554"/>
          </a:xfrm>
          <a:prstGeom prst="rect">
            <a:avLst/>
          </a:prstGeom>
          <a:noFill/>
        </p:spPr>
        <p:txBody>
          <a:bodyPr wrap="square" rtlCol="0">
            <a:spAutoFit/>
          </a:bodyPr>
          <a:lstStyle/>
          <a:p>
            <a:r>
              <a:rPr kumimoji="1" lang="ja-JP" altLang="en-US" sz="1600" b="1" dirty="0" smtClean="0">
                <a:ln w="22225">
                  <a:noFill/>
                  <a:prstDash val="solid"/>
                </a:ln>
                <a:solidFill>
                  <a:schemeClr val="accent2">
                    <a:lumMod val="75000"/>
                  </a:schemeClr>
                </a:solidFill>
                <a:latin typeface="メイリオ" panose="020B0604030504040204" pitchFamily="50" charset="-128"/>
                <a:ea typeface="メイリオ" panose="020B0604030504040204" pitchFamily="50" charset="-128"/>
              </a:rPr>
              <a:t>訪問栄養食事指導とは</a:t>
            </a:r>
            <a:endParaRPr kumimoji="1" lang="ja-JP" altLang="en-US" sz="1600" b="1" dirty="0">
              <a:ln w="22225">
                <a:noFill/>
                <a:prstDash val="solid"/>
              </a:ln>
              <a:solidFill>
                <a:schemeClr val="accent2">
                  <a:lumMod val="75000"/>
                </a:schemeClr>
              </a:solidFill>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313966" y="4592429"/>
            <a:ext cx="6929587" cy="430887"/>
          </a:xfrm>
          <a:prstGeom prst="rect">
            <a:avLst/>
          </a:prstGeom>
          <a:noFill/>
        </p:spPr>
        <p:txBody>
          <a:bodyPr wrap="square" rtlCol="0">
            <a:spAutoFit/>
          </a:bodyPr>
          <a:lstStyle/>
          <a:p>
            <a:r>
              <a:rPr kumimoji="1" lang="ja-JP" altLang="en-US" sz="1050" dirty="0" smtClean="0">
                <a:latin typeface="メイリオ" panose="020B0604030504040204" pitchFamily="50" charset="-128"/>
                <a:ea typeface="メイリオ" panose="020B0604030504040204" pitchFamily="50" charset="-128"/>
              </a:rPr>
              <a:t>通院が困難な方を対象に、医師の指示に基づき、管理栄養士が訪問し、療養上必要な栄養や食事の指導、助言、情報提供などを行うものです。</a:t>
            </a:r>
            <a:endParaRPr kumimoji="1" lang="en-US" altLang="ja-JP" sz="1050" dirty="0" smtClean="0">
              <a:latin typeface="メイリオ" panose="020B0604030504040204" pitchFamily="50" charset="-128"/>
              <a:ea typeface="メイリオ" panose="020B0604030504040204" pitchFamily="50" charset="-128"/>
            </a:endParaRPr>
          </a:p>
        </p:txBody>
      </p:sp>
      <p:sp>
        <p:nvSpPr>
          <p:cNvPr id="7" name="テキスト ボックス 6"/>
          <p:cNvSpPr txBox="1"/>
          <p:nvPr/>
        </p:nvSpPr>
        <p:spPr>
          <a:xfrm>
            <a:off x="168684" y="5030809"/>
            <a:ext cx="3179618" cy="307777"/>
          </a:xfrm>
          <a:prstGeom prst="rect">
            <a:avLst/>
          </a:prstGeom>
          <a:noFill/>
        </p:spPr>
        <p:txBody>
          <a:bodyPr wrap="square" rtlCol="0">
            <a:spAutoFit/>
          </a:bodyPr>
          <a:lstStyle/>
          <a:p>
            <a:r>
              <a:rPr kumimoji="1" lang="en-US" altLang="ja-JP" sz="1400" b="1" dirty="0" smtClean="0">
                <a:ln w="22225">
                  <a:noFill/>
                  <a:prstDash val="solid"/>
                </a:ln>
                <a:solidFill>
                  <a:schemeClr val="accent2">
                    <a:lumMod val="75000"/>
                  </a:schemeClr>
                </a:solidFill>
                <a:latin typeface="メイリオ" panose="020B0604030504040204" pitchFamily="50" charset="-128"/>
                <a:ea typeface="メイリオ" panose="020B0604030504040204" pitchFamily="50" charset="-128"/>
              </a:rPr>
              <a:t>〈</a:t>
            </a:r>
            <a:r>
              <a:rPr kumimoji="1" lang="ja-JP" altLang="en-US" sz="1400" b="1" dirty="0" smtClean="0">
                <a:ln w="22225">
                  <a:noFill/>
                  <a:prstDash val="solid"/>
                </a:ln>
                <a:solidFill>
                  <a:schemeClr val="accent2">
                    <a:lumMod val="75000"/>
                  </a:schemeClr>
                </a:solidFill>
                <a:latin typeface="メイリオ" panose="020B0604030504040204" pitchFamily="50" charset="-128"/>
                <a:ea typeface="メイリオ" panose="020B0604030504040204" pitchFamily="50" charset="-128"/>
              </a:rPr>
              <a:t>対象</a:t>
            </a:r>
            <a:r>
              <a:rPr kumimoji="1" lang="en-US" altLang="ja-JP" sz="1400" b="1" dirty="0" smtClean="0">
                <a:ln w="22225">
                  <a:noFill/>
                  <a:prstDash val="solid"/>
                </a:ln>
                <a:solidFill>
                  <a:schemeClr val="accent2">
                    <a:lumMod val="75000"/>
                  </a:schemeClr>
                </a:solidFill>
                <a:latin typeface="メイリオ" panose="020B0604030504040204" pitchFamily="50" charset="-128"/>
                <a:ea typeface="メイリオ" panose="020B0604030504040204" pitchFamily="50" charset="-128"/>
              </a:rPr>
              <a:t>〉</a:t>
            </a:r>
            <a:endParaRPr kumimoji="1" lang="ja-JP" altLang="en-US" sz="1400" b="1" dirty="0">
              <a:ln w="22225">
                <a:noFill/>
                <a:prstDash val="solid"/>
              </a:ln>
              <a:solidFill>
                <a:schemeClr val="accent2">
                  <a:lumMod val="75000"/>
                </a:schemeClr>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204637" y="879115"/>
            <a:ext cx="7150396" cy="415498"/>
          </a:xfrm>
          <a:prstGeom prst="rect">
            <a:avLst/>
          </a:prstGeom>
          <a:noFill/>
        </p:spPr>
        <p:txBody>
          <a:bodyPr wrap="square" rtlCol="0">
            <a:spAutoFit/>
          </a:bodyPr>
          <a:lstStyle/>
          <a:p>
            <a:r>
              <a:rPr kumimoji="1" lang="ja-JP" altLang="en-US" sz="1050" dirty="0" smtClean="0">
                <a:latin typeface="メイリオ" panose="020B0604030504040204" pitchFamily="50" charset="-128"/>
                <a:ea typeface="メイリオ" panose="020B0604030504040204" pitchFamily="50" charset="-128"/>
              </a:rPr>
              <a:t>大阪府守口保健所、大阪府四條畷保健所、枚方市保健所及び寝屋川市保健所管内の訪問栄養食事指導を実施し、</a:t>
            </a:r>
            <a:endParaRPr kumimoji="1" lang="en-US" altLang="ja-JP" sz="1050" dirty="0" smtClean="0">
              <a:latin typeface="メイリオ" panose="020B0604030504040204" pitchFamily="50" charset="-128"/>
              <a:ea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rPr>
              <a:t>公表の承認を得られた病院の一覧です。依頼方法等は各病院に直接お問い合わせください。</a:t>
            </a:r>
            <a:endParaRPr kumimoji="1" lang="en-US" altLang="ja-JP" sz="1050" dirty="0" smtClean="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5963478" y="4040064"/>
            <a:ext cx="1448523" cy="230832"/>
          </a:xfrm>
          <a:prstGeom prst="rect">
            <a:avLst/>
          </a:prstGeom>
          <a:noFill/>
        </p:spPr>
        <p:txBody>
          <a:bodyPr wrap="square" rtlCol="0">
            <a:spAutoFit/>
          </a:bodyPr>
          <a:lstStyle/>
          <a:p>
            <a:pPr algn="r"/>
            <a:r>
              <a:rPr kumimoji="1" lang="ja-JP" altLang="en-US" sz="900" dirty="0" smtClean="0">
                <a:latin typeface="メイリオ" panose="020B0604030504040204" pitchFamily="50" charset="-128"/>
                <a:ea typeface="メイリオ" panose="020B0604030504040204" pitchFamily="50" charset="-128"/>
              </a:rPr>
              <a:t>（令和４年</a:t>
            </a:r>
            <a:r>
              <a:rPr kumimoji="1" lang="en-US" altLang="ja-JP" sz="900" dirty="0" smtClean="0">
                <a:latin typeface="メイリオ" panose="020B0604030504040204" pitchFamily="50" charset="-128"/>
                <a:ea typeface="メイリオ" panose="020B0604030504040204" pitchFamily="50" charset="-128"/>
              </a:rPr>
              <a:t>2</a:t>
            </a:r>
            <a:r>
              <a:rPr kumimoji="1" lang="ja-JP" altLang="en-US" sz="900" dirty="0" smtClean="0">
                <a:latin typeface="メイリオ" panose="020B0604030504040204" pitchFamily="50" charset="-128"/>
                <a:ea typeface="メイリオ" panose="020B0604030504040204" pitchFamily="50" charset="-128"/>
              </a:rPr>
              <a:t>月現在）</a:t>
            </a:r>
            <a:endParaRPr kumimoji="1" lang="en-US" altLang="ja-JP" sz="900" dirty="0" smtClean="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329468" y="5255353"/>
            <a:ext cx="7059759" cy="261610"/>
          </a:xfrm>
          <a:prstGeom prst="rect">
            <a:avLst/>
          </a:prstGeom>
          <a:noFill/>
        </p:spPr>
        <p:txBody>
          <a:bodyPr wrap="square" rtlCol="0">
            <a:spAutoFit/>
          </a:bodyPr>
          <a:lstStyle/>
          <a:p>
            <a:r>
              <a:rPr kumimoji="1" lang="ja-JP" altLang="en-US" sz="1050" dirty="0" smtClean="0">
                <a:latin typeface="メイリオ" panose="020B0604030504040204" pitchFamily="50" charset="-128"/>
                <a:ea typeface="メイリオ" panose="020B0604030504040204" pitchFamily="50" charset="-128"/>
              </a:rPr>
              <a:t>通院が困難な方で、下記のいずれかを満たしている方（本人またはその家族など）</a:t>
            </a:r>
            <a:endParaRPr kumimoji="1" lang="en-US" altLang="ja-JP" sz="1050" dirty="0" smtClean="0">
              <a:latin typeface="メイリオ" panose="020B0604030504040204" pitchFamily="50" charset="-128"/>
              <a:ea typeface="メイリオ" panose="020B0604030504040204" pitchFamily="50" charset="-128"/>
            </a:endParaRPr>
          </a:p>
        </p:txBody>
      </p:sp>
      <p:sp>
        <p:nvSpPr>
          <p:cNvPr id="15" name="テキスト ボックス 14"/>
          <p:cNvSpPr txBox="1"/>
          <p:nvPr/>
        </p:nvSpPr>
        <p:spPr>
          <a:xfrm>
            <a:off x="351106" y="5498829"/>
            <a:ext cx="7059760" cy="261610"/>
          </a:xfrm>
          <a:prstGeom prst="rect">
            <a:avLst/>
          </a:prstGeom>
          <a:noFill/>
        </p:spPr>
        <p:txBody>
          <a:bodyPr wrap="square" rtlCol="0">
            <a:spAutoFit/>
          </a:bodyPr>
          <a:lstStyle/>
          <a:p>
            <a:pPr marL="171450" indent="-171450">
              <a:buClr>
                <a:schemeClr val="accent2">
                  <a:lumMod val="75000"/>
                </a:schemeClr>
              </a:buClr>
              <a:buFont typeface="Wingdings" panose="05000000000000000000" pitchFamily="2" charset="2"/>
              <a:buChar char="l"/>
            </a:pPr>
            <a:r>
              <a:rPr kumimoji="1" lang="ja-JP" altLang="en-US" sz="1050" dirty="0">
                <a:latin typeface="メイリオ" panose="020B0604030504040204" pitchFamily="50" charset="-128"/>
                <a:ea typeface="メイリオ" panose="020B0604030504040204" pitchFamily="50" charset="-128"/>
              </a:rPr>
              <a:t>特別</a:t>
            </a:r>
            <a:r>
              <a:rPr kumimoji="1" lang="ja-JP" altLang="en-US" sz="1050" dirty="0" smtClean="0">
                <a:latin typeface="メイリオ" panose="020B0604030504040204" pitchFamily="50" charset="-128"/>
                <a:ea typeface="メイリオ" panose="020B0604030504040204" pitchFamily="50" charset="-128"/>
              </a:rPr>
              <a:t>な食事管理が必要な方</a:t>
            </a:r>
            <a:endParaRPr kumimoji="1" lang="en-US" altLang="ja-JP" sz="1050" dirty="0" smtClean="0">
              <a:latin typeface="メイリオ" panose="020B0604030504040204" pitchFamily="50" charset="-128"/>
              <a:ea typeface="メイリオ" panose="020B0604030504040204" pitchFamily="50" charset="-128"/>
            </a:endParaRPr>
          </a:p>
        </p:txBody>
      </p:sp>
      <p:sp>
        <p:nvSpPr>
          <p:cNvPr id="2" name="正方形/長方形 1"/>
          <p:cNvSpPr/>
          <p:nvPr/>
        </p:nvSpPr>
        <p:spPr>
          <a:xfrm>
            <a:off x="591202" y="5718142"/>
            <a:ext cx="6334033" cy="54648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latin typeface="メイリオ" panose="020B0604030504040204" pitchFamily="50" charset="-128"/>
                <a:ea typeface="メイリオ" panose="020B0604030504040204" pitchFamily="50" charset="-128"/>
              </a:rPr>
              <a:t>糖尿病、腎臓病、脂質異常症、胃・十二指腸潰瘍、高血圧症、心疾患、高度肥満症、肝疾患、すい臓疾患、貧血、痛風　など</a:t>
            </a:r>
            <a:endParaRPr kumimoji="1" lang="ja-JP" altLang="en-US" sz="1000" dirty="0">
              <a:solidFill>
                <a:schemeClr val="tx1"/>
              </a:solidFill>
              <a:latin typeface="メイリオ" panose="020B0604030504040204" pitchFamily="50" charset="-128"/>
              <a:ea typeface="メイリオ" panose="020B0604030504040204" pitchFamily="50" charset="-128"/>
            </a:endParaRPr>
          </a:p>
        </p:txBody>
      </p:sp>
      <p:sp>
        <p:nvSpPr>
          <p:cNvPr id="16" name="テキスト ボックス 15"/>
          <p:cNvSpPr txBox="1"/>
          <p:nvPr/>
        </p:nvSpPr>
        <p:spPr>
          <a:xfrm>
            <a:off x="361045" y="6329538"/>
            <a:ext cx="7059760" cy="261610"/>
          </a:xfrm>
          <a:prstGeom prst="rect">
            <a:avLst/>
          </a:prstGeom>
          <a:noFill/>
        </p:spPr>
        <p:txBody>
          <a:bodyPr wrap="square" rtlCol="0">
            <a:spAutoFit/>
          </a:bodyPr>
          <a:lstStyle/>
          <a:p>
            <a:pPr marL="171450" indent="-171450">
              <a:buClr>
                <a:schemeClr val="accent2">
                  <a:lumMod val="75000"/>
                </a:schemeClr>
              </a:buClr>
              <a:buFont typeface="Wingdings" panose="05000000000000000000" pitchFamily="2" charset="2"/>
              <a:buChar char="l"/>
            </a:pPr>
            <a:r>
              <a:rPr kumimoji="1" lang="ja-JP" altLang="en-US" sz="1050" dirty="0" smtClean="0">
                <a:latin typeface="メイリオ" panose="020B0604030504040204" pitchFamily="50" charset="-128"/>
                <a:ea typeface="メイリオ" panose="020B0604030504040204" pitchFamily="50" charset="-128"/>
              </a:rPr>
              <a:t>低栄養状態の方</a:t>
            </a:r>
            <a:endParaRPr kumimoji="1" lang="en-US" altLang="ja-JP" sz="1050" dirty="0" smtClean="0">
              <a:latin typeface="メイリオ" panose="020B0604030504040204" pitchFamily="50" charset="-128"/>
              <a:ea typeface="メイリオ" panose="020B0604030504040204" pitchFamily="50" charset="-128"/>
            </a:endParaRPr>
          </a:p>
        </p:txBody>
      </p:sp>
      <p:sp>
        <p:nvSpPr>
          <p:cNvPr id="17" name="テキスト ボックス 16"/>
          <p:cNvSpPr txBox="1"/>
          <p:nvPr/>
        </p:nvSpPr>
        <p:spPr>
          <a:xfrm>
            <a:off x="361045" y="6564411"/>
            <a:ext cx="7059760" cy="261610"/>
          </a:xfrm>
          <a:prstGeom prst="rect">
            <a:avLst/>
          </a:prstGeom>
          <a:noFill/>
        </p:spPr>
        <p:txBody>
          <a:bodyPr wrap="square" rtlCol="0">
            <a:spAutoFit/>
          </a:bodyPr>
          <a:lstStyle/>
          <a:p>
            <a:pPr marL="171450" indent="-171450">
              <a:buClr>
                <a:schemeClr val="accent2">
                  <a:lumMod val="75000"/>
                </a:schemeClr>
              </a:buClr>
              <a:buFont typeface="Wingdings" panose="05000000000000000000" pitchFamily="2" charset="2"/>
              <a:buChar char="l"/>
            </a:pPr>
            <a:r>
              <a:rPr kumimoji="1" lang="ja-JP" altLang="en-US" sz="1050" dirty="0" smtClean="0">
                <a:latin typeface="メイリオ" panose="020B0604030504040204" pitchFamily="50" charset="-128"/>
                <a:ea typeface="メイリオ" panose="020B0604030504040204" pitchFamily="50" charset="-128"/>
              </a:rPr>
              <a:t>噛む・飲み込むことが難しい方</a:t>
            </a:r>
            <a:endParaRPr kumimoji="1" lang="en-US" altLang="ja-JP" sz="1050" dirty="0" smtClean="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168684" y="6933167"/>
            <a:ext cx="3179618" cy="307777"/>
          </a:xfrm>
          <a:prstGeom prst="rect">
            <a:avLst/>
          </a:prstGeom>
          <a:noFill/>
        </p:spPr>
        <p:txBody>
          <a:bodyPr wrap="square" rtlCol="0">
            <a:spAutoFit/>
          </a:bodyPr>
          <a:lstStyle/>
          <a:p>
            <a:r>
              <a:rPr kumimoji="1" lang="en-US" altLang="ja-JP" sz="1400" b="1" dirty="0" smtClean="0">
                <a:ln w="22225">
                  <a:noFill/>
                  <a:prstDash val="solid"/>
                </a:ln>
                <a:solidFill>
                  <a:schemeClr val="accent2">
                    <a:lumMod val="75000"/>
                  </a:schemeClr>
                </a:solidFill>
                <a:latin typeface="メイリオ" panose="020B0604030504040204" pitchFamily="50" charset="-128"/>
                <a:ea typeface="メイリオ" panose="020B0604030504040204" pitchFamily="50" charset="-128"/>
              </a:rPr>
              <a:t>〈</a:t>
            </a:r>
            <a:r>
              <a:rPr kumimoji="1" lang="ja-JP" altLang="en-US" sz="1400" b="1" dirty="0" smtClean="0">
                <a:ln w="22225">
                  <a:noFill/>
                  <a:prstDash val="solid"/>
                </a:ln>
                <a:solidFill>
                  <a:schemeClr val="accent2">
                    <a:lumMod val="75000"/>
                  </a:schemeClr>
                </a:solidFill>
                <a:latin typeface="メイリオ" panose="020B0604030504040204" pitchFamily="50" charset="-128"/>
                <a:ea typeface="メイリオ" panose="020B0604030504040204" pitchFamily="50" charset="-128"/>
              </a:rPr>
              <a:t>指導内容例</a:t>
            </a:r>
            <a:r>
              <a:rPr kumimoji="1" lang="en-US" altLang="ja-JP" sz="1400" b="1" dirty="0" smtClean="0">
                <a:ln w="22225">
                  <a:noFill/>
                  <a:prstDash val="solid"/>
                </a:ln>
                <a:solidFill>
                  <a:schemeClr val="accent2">
                    <a:lumMod val="75000"/>
                  </a:schemeClr>
                </a:solidFill>
                <a:latin typeface="メイリオ" panose="020B0604030504040204" pitchFamily="50" charset="-128"/>
                <a:ea typeface="メイリオ" panose="020B0604030504040204" pitchFamily="50" charset="-128"/>
              </a:rPr>
              <a:t>〉</a:t>
            </a:r>
            <a:endParaRPr kumimoji="1" lang="ja-JP" altLang="en-US" sz="1400" b="1" dirty="0">
              <a:ln w="22225">
                <a:noFill/>
                <a:prstDash val="solid"/>
              </a:ln>
              <a:solidFill>
                <a:schemeClr val="accent2">
                  <a:lumMod val="75000"/>
                </a:schemeClr>
              </a:solidFill>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367182" y="7178413"/>
            <a:ext cx="7059760" cy="261610"/>
          </a:xfrm>
          <a:prstGeom prst="rect">
            <a:avLst/>
          </a:prstGeom>
          <a:noFill/>
        </p:spPr>
        <p:txBody>
          <a:bodyPr wrap="square" rtlCol="0">
            <a:spAutoFit/>
          </a:bodyPr>
          <a:lstStyle/>
          <a:p>
            <a:pPr marL="171450" indent="-171450">
              <a:buClr>
                <a:schemeClr val="accent2">
                  <a:lumMod val="75000"/>
                </a:schemeClr>
              </a:buClr>
              <a:buFont typeface="Wingdings" panose="05000000000000000000" pitchFamily="2" charset="2"/>
              <a:buChar char="l"/>
            </a:pPr>
            <a:r>
              <a:rPr kumimoji="1" lang="ja-JP" altLang="en-US" sz="1050" dirty="0" smtClean="0">
                <a:latin typeface="メイリオ" panose="020B0604030504040204" pitchFamily="50" charset="-128"/>
                <a:ea typeface="メイリオ" panose="020B0604030504040204" pitchFamily="50" charset="-128"/>
              </a:rPr>
              <a:t>食事摂取量、栄養状態の確認</a:t>
            </a:r>
            <a:endParaRPr kumimoji="1" lang="en-US" altLang="ja-JP" sz="1050" dirty="0" smtClean="0">
              <a:latin typeface="メイリオ" panose="020B0604030504040204" pitchFamily="50" charset="-128"/>
              <a:ea typeface="メイリオ" panose="020B0604030504040204" pitchFamily="50" charset="-128"/>
            </a:endParaRPr>
          </a:p>
        </p:txBody>
      </p:sp>
      <p:sp>
        <p:nvSpPr>
          <p:cNvPr id="20" name="テキスト ボックス 19"/>
          <p:cNvSpPr txBox="1"/>
          <p:nvPr/>
        </p:nvSpPr>
        <p:spPr>
          <a:xfrm>
            <a:off x="403136" y="8141775"/>
            <a:ext cx="7059760" cy="276999"/>
          </a:xfrm>
          <a:prstGeom prst="rect">
            <a:avLst/>
          </a:prstGeom>
          <a:noFill/>
        </p:spPr>
        <p:txBody>
          <a:bodyPr wrap="square" rtlCol="0">
            <a:spAutoFit/>
          </a:bodyPr>
          <a:lstStyle/>
          <a:p>
            <a:pPr marL="171450" indent="-171450">
              <a:buClr>
                <a:schemeClr val="accent2">
                  <a:lumMod val="75000"/>
                </a:schemeClr>
              </a:buClr>
              <a:buFont typeface="Wingdings" panose="05000000000000000000" pitchFamily="2" charset="2"/>
              <a:buChar char="l"/>
            </a:pPr>
            <a:endParaRPr kumimoji="1" lang="en-US" altLang="ja-JP" sz="1200" dirty="0" smtClean="0">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352241" y="8388097"/>
            <a:ext cx="7059760" cy="276999"/>
          </a:xfrm>
          <a:prstGeom prst="rect">
            <a:avLst/>
          </a:prstGeom>
          <a:noFill/>
        </p:spPr>
        <p:txBody>
          <a:bodyPr wrap="square" rtlCol="0">
            <a:spAutoFit/>
          </a:bodyPr>
          <a:lstStyle/>
          <a:p>
            <a:pPr marL="171450" indent="-171450">
              <a:buClr>
                <a:schemeClr val="accent2">
                  <a:lumMod val="75000"/>
                </a:schemeClr>
              </a:buClr>
              <a:buFont typeface="Wingdings" panose="05000000000000000000" pitchFamily="2" charset="2"/>
              <a:buChar char="l"/>
            </a:pPr>
            <a:endParaRPr kumimoji="1" lang="en-US" altLang="ja-JP" sz="1200" dirty="0" smtClean="0">
              <a:latin typeface="メイリオ" panose="020B0604030504040204" pitchFamily="50" charset="-128"/>
              <a:ea typeface="メイリオ" panose="020B0604030504040204" pitchFamily="50" charset="-128"/>
            </a:endParaRPr>
          </a:p>
        </p:txBody>
      </p:sp>
      <p:sp>
        <p:nvSpPr>
          <p:cNvPr id="22" name="テキスト ボックス 21"/>
          <p:cNvSpPr txBox="1"/>
          <p:nvPr/>
        </p:nvSpPr>
        <p:spPr>
          <a:xfrm>
            <a:off x="367182" y="7405157"/>
            <a:ext cx="7059760" cy="261610"/>
          </a:xfrm>
          <a:prstGeom prst="rect">
            <a:avLst/>
          </a:prstGeom>
          <a:noFill/>
        </p:spPr>
        <p:txBody>
          <a:bodyPr wrap="square" rtlCol="0">
            <a:spAutoFit/>
          </a:bodyPr>
          <a:lstStyle/>
          <a:p>
            <a:pPr marL="171450" indent="-171450">
              <a:buClr>
                <a:schemeClr val="accent2">
                  <a:lumMod val="75000"/>
                </a:schemeClr>
              </a:buClr>
              <a:buFont typeface="Wingdings" panose="05000000000000000000" pitchFamily="2" charset="2"/>
              <a:buChar char="l"/>
            </a:pPr>
            <a:r>
              <a:rPr kumimoji="1" lang="ja-JP" altLang="en-US" sz="1050" dirty="0" smtClean="0">
                <a:latin typeface="メイリオ" panose="020B0604030504040204" pitchFamily="50" charset="-128"/>
                <a:ea typeface="メイリオ" panose="020B0604030504040204" pitchFamily="50" charset="-128"/>
              </a:rPr>
              <a:t>ご本人の状態や意向に応じた食事内容、食形態の提案</a:t>
            </a:r>
            <a:endParaRPr kumimoji="1" lang="en-US" altLang="ja-JP" sz="1050" dirty="0" smtClean="0">
              <a:latin typeface="メイリオ" panose="020B0604030504040204" pitchFamily="50" charset="-128"/>
              <a:ea typeface="メイリオ" panose="020B0604030504040204" pitchFamily="50" charset="-128"/>
            </a:endParaRPr>
          </a:p>
        </p:txBody>
      </p:sp>
      <p:sp>
        <p:nvSpPr>
          <p:cNvPr id="23" name="テキスト ボックス 22"/>
          <p:cNvSpPr txBox="1"/>
          <p:nvPr/>
        </p:nvSpPr>
        <p:spPr>
          <a:xfrm>
            <a:off x="367182" y="7631901"/>
            <a:ext cx="7059760" cy="261610"/>
          </a:xfrm>
          <a:prstGeom prst="rect">
            <a:avLst/>
          </a:prstGeom>
          <a:noFill/>
        </p:spPr>
        <p:txBody>
          <a:bodyPr wrap="square" rtlCol="0">
            <a:spAutoFit/>
          </a:bodyPr>
          <a:lstStyle/>
          <a:p>
            <a:pPr marL="171450" indent="-171450">
              <a:buClr>
                <a:schemeClr val="accent2">
                  <a:lumMod val="75000"/>
                </a:schemeClr>
              </a:buClr>
              <a:buFont typeface="Wingdings" panose="05000000000000000000" pitchFamily="2" charset="2"/>
              <a:buChar char="l"/>
            </a:pPr>
            <a:r>
              <a:rPr kumimoji="1" lang="ja-JP" altLang="en-US" sz="1050" dirty="0" smtClean="0">
                <a:latin typeface="メイリオ" panose="020B0604030504040204" pitchFamily="50" charset="-128"/>
                <a:ea typeface="メイリオ" panose="020B0604030504040204" pitchFamily="50" charset="-128"/>
              </a:rPr>
              <a:t>栄養補助食品、介護用食品の紹介や使用方法のアドバイス</a:t>
            </a:r>
            <a:endParaRPr kumimoji="1" lang="en-US" altLang="ja-JP" sz="1050" dirty="0" smtClean="0">
              <a:latin typeface="メイリオ" panose="020B0604030504040204" pitchFamily="50" charset="-128"/>
              <a:ea typeface="メイリオ" panose="020B0604030504040204" pitchFamily="50" charset="-128"/>
            </a:endParaRPr>
          </a:p>
        </p:txBody>
      </p:sp>
      <p:sp>
        <p:nvSpPr>
          <p:cNvPr id="24" name="テキスト ボックス 23"/>
          <p:cNvSpPr txBox="1"/>
          <p:nvPr/>
        </p:nvSpPr>
        <p:spPr>
          <a:xfrm>
            <a:off x="367182" y="7872501"/>
            <a:ext cx="7059760" cy="261610"/>
          </a:xfrm>
          <a:prstGeom prst="rect">
            <a:avLst/>
          </a:prstGeom>
          <a:noFill/>
        </p:spPr>
        <p:txBody>
          <a:bodyPr wrap="square" rtlCol="0">
            <a:spAutoFit/>
          </a:bodyPr>
          <a:lstStyle/>
          <a:p>
            <a:pPr marL="171450" indent="-171450">
              <a:buClr>
                <a:schemeClr val="accent2">
                  <a:lumMod val="75000"/>
                </a:schemeClr>
              </a:buClr>
              <a:buFont typeface="Wingdings" panose="05000000000000000000" pitchFamily="2" charset="2"/>
              <a:buChar char="l"/>
            </a:pPr>
            <a:r>
              <a:rPr kumimoji="1" lang="ja-JP" altLang="en-US" sz="1050" dirty="0" smtClean="0">
                <a:latin typeface="メイリオ" panose="020B0604030504040204" pitchFamily="50" charset="-128"/>
                <a:ea typeface="メイリオ" panose="020B0604030504040204" pitchFamily="50" charset="-128"/>
              </a:rPr>
              <a:t>調理指導</a:t>
            </a:r>
            <a:endParaRPr kumimoji="1" lang="en-US" altLang="ja-JP" sz="1050" dirty="0" smtClean="0">
              <a:latin typeface="メイリオ" panose="020B0604030504040204" pitchFamily="50" charset="-128"/>
              <a:ea typeface="メイリオ" panose="020B0604030504040204" pitchFamily="50" charset="-128"/>
            </a:endParaRPr>
          </a:p>
        </p:txBody>
      </p:sp>
      <p:sp>
        <p:nvSpPr>
          <p:cNvPr id="27" name="テキスト ボックス 26"/>
          <p:cNvSpPr txBox="1"/>
          <p:nvPr/>
        </p:nvSpPr>
        <p:spPr>
          <a:xfrm>
            <a:off x="204637" y="8201552"/>
            <a:ext cx="3179618" cy="307777"/>
          </a:xfrm>
          <a:prstGeom prst="rect">
            <a:avLst/>
          </a:prstGeom>
          <a:noFill/>
        </p:spPr>
        <p:txBody>
          <a:bodyPr wrap="square" rtlCol="0">
            <a:spAutoFit/>
          </a:bodyPr>
          <a:lstStyle/>
          <a:p>
            <a:r>
              <a:rPr kumimoji="1" lang="en-US" altLang="ja-JP" sz="1400" b="1" dirty="0" smtClean="0">
                <a:ln w="22225">
                  <a:noFill/>
                  <a:prstDash val="solid"/>
                </a:ln>
                <a:solidFill>
                  <a:schemeClr val="accent2">
                    <a:lumMod val="75000"/>
                  </a:schemeClr>
                </a:solidFill>
                <a:latin typeface="メイリオ" panose="020B0604030504040204" pitchFamily="50" charset="-128"/>
                <a:ea typeface="メイリオ" panose="020B0604030504040204" pitchFamily="50" charset="-128"/>
              </a:rPr>
              <a:t>〈</a:t>
            </a:r>
            <a:r>
              <a:rPr kumimoji="1" lang="ja-JP" altLang="en-US" sz="1400" b="1" dirty="0" smtClean="0">
                <a:ln w="22225">
                  <a:noFill/>
                  <a:prstDash val="solid"/>
                </a:ln>
                <a:solidFill>
                  <a:schemeClr val="accent2">
                    <a:lumMod val="75000"/>
                  </a:schemeClr>
                </a:solidFill>
                <a:latin typeface="メイリオ" panose="020B0604030504040204" pitchFamily="50" charset="-128"/>
                <a:ea typeface="メイリオ" panose="020B0604030504040204" pitchFamily="50" charset="-128"/>
              </a:rPr>
              <a:t>回数・費用等</a:t>
            </a:r>
            <a:r>
              <a:rPr kumimoji="1" lang="en-US" altLang="ja-JP" sz="1400" b="1" dirty="0" smtClean="0">
                <a:ln w="22225">
                  <a:noFill/>
                  <a:prstDash val="solid"/>
                </a:ln>
                <a:solidFill>
                  <a:schemeClr val="accent2">
                    <a:lumMod val="75000"/>
                  </a:schemeClr>
                </a:solidFill>
                <a:latin typeface="メイリオ" panose="020B0604030504040204" pitchFamily="50" charset="-128"/>
                <a:ea typeface="メイリオ" panose="020B0604030504040204" pitchFamily="50" charset="-128"/>
              </a:rPr>
              <a:t>〉</a:t>
            </a:r>
            <a:endParaRPr kumimoji="1" lang="ja-JP" altLang="en-US" sz="1400" b="1" dirty="0">
              <a:ln w="22225">
                <a:noFill/>
                <a:prstDash val="solid"/>
              </a:ln>
              <a:solidFill>
                <a:schemeClr val="accent2">
                  <a:lumMod val="75000"/>
                </a:schemeClr>
              </a:solidFill>
              <a:latin typeface="メイリオ" panose="020B0604030504040204" pitchFamily="50" charset="-128"/>
              <a:ea typeface="メイリオ" panose="020B0604030504040204" pitchFamily="50" charset="-128"/>
            </a:endParaRPr>
          </a:p>
        </p:txBody>
      </p:sp>
      <p:sp>
        <p:nvSpPr>
          <p:cNvPr id="28" name="テキスト ボックス 27"/>
          <p:cNvSpPr txBox="1"/>
          <p:nvPr/>
        </p:nvSpPr>
        <p:spPr>
          <a:xfrm>
            <a:off x="403136" y="8892911"/>
            <a:ext cx="7059760" cy="276999"/>
          </a:xfrm>
          <a:prstGeom prst="rect">
            <a:avLst/>
          </a:prstGeom>
          <a:noFill/>
        </p:spPr>
        <p:txBody>
          <a:bodyPr wrap="square" rtlCol="0">
            <a:spAutoFit/>
          </a:bodyPr>
          <a:lstStyle/>
          <a:p>
            <a:pPr marL="171450" indent="-171450">
              <a:buClr>
                <a:schemeClr val="accent2">
                  <a:lumMod val="75000"/>
                </a:schemeClr>
              </a:buClr>
              <a:buFont typeface="Wingdings" panose="05000000000000000000" pitchFamily="2" charset="2"/>
              <a:buChar char="l"/>
            </a:pPr>
            <a:endParaRPr kumimoji="1" lang="en-US" altLang="ja-JP" sz="1200" dirty="0" smtClean="0">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373318" y="8452914"/>
            <a:ext cx="7059760" cy="261610"/>
          </a:xfrm>
          <a:prstGeom prst="rect">
            <a:avLst/>
          </a:prstGeom>
          <a:noFill/>
        </p:spPr>
        <p:txBody>
          <a:bodyPr wrap="square" rtlCol="0">
            <a:spAutoFit/>
          </a:bodyPr>
          <a:lstStyle/>
          <a:p>
            <a:pPr marL="171450" indent="-171450">
              <a:buClr>
                <a:schemeClr val="accent2">
                  <a:lumMod val="75000"/>
                </a:schemeClr>
              </a:buClr>
              <a:buFont typeface="Wingdings" panose="05000000000000000000" pitchFamily="2" charset="2"/>
              <a:buChar char="l"/>
            </a:pPr>
            <a:r>
              <a:rPr kumimoji="1" lang="en-US" altLang="ja-JP" sz="1050" dirty="0" smtClean="0">
                <a:latin typeface="メイリオ" panose="020B0604030504040204" pitchFamily="50" charset="-128"/>
                <a:ea typeface="メイリオ" panose="020B0604030504040204" pitchFamily="50" charset="-128"/>
              </a:rPr>
              <a:t>1</a:t>
            </a:r>
            <a:r>
              <a:rPr kumimoji="1" lang="ja-JP" altLang="en-US" sz="1050" dirty="0" smtClean="0">
                <a:latin typeface="メイリオ" panose="020B0604030504040204" pitchFamily="50" charset="-128"/>
                <a:ea typeface="メイリオ" panose="020B0604030504040204" pitchFamily="50" charset="-128"/>
              </a:rPr>
              <a:t>回</a:t>
            </a:r>
            <a:r>
              <a:rPr kumimoji="1" lang="en-US" altLang="ja-JP" sz="1050" dirty="0" smtClean="0">
                <a:latin typeface="メイリオ" panose="020B0604030504040204" pitchFamily="50" charset="-128"/>
                <a:ea typeface="メイリオ" panose="020B0604030504040204" pitchFamily="50" charset="-128"/>
              </a:rPr>
              <a:t>30</a:t>
            </a:r>
            <a:r>
              <a:rPr kumimoji="1" lang="ja-JP" altLang="en-US" sz="1050" dirty="0" smtClean="0">
                <a:latin typeface="メイリオ" panose="020B0604030504040204" pitchFamily="50" charset="-128"/>
                <a:ea typeface="メイリオ" panose="020B0604030504040204" pitchFamily="50" charset="-128"/>
              </a:rPr>
              <a:t>分以上、月</a:t>
            </a:r>
            <a:r>
              <a:rPr kumimoji="1" lang="en-US" altLang="ja-JP" sz="1050" dirty="0" smtClean="0">
                <a:latin typeface="メイリオ" panose="020B0604030504040204" pitchFamily="50" charset="-128"/>
                <a:ea typeface="メイリオ" panose="020B0604030504040204" pitchFamily="50" charset="-128"/>
              </a:rPr>
              <a:t>2</a:t>
            </a:r>
            <a:r>
              <a:rPr kumimoji="1" lang="ja-JP" altLang="en-US" sz="1050" dirty="0" smtClean="0">
                <a:latin typeface="メイリオ" panose="020B0604030504040204" pitchFamily="50" charset="-128"/>
                <a:ea typeface="メイリオ" panose="020B0604030504040204" pitchFamily="50" charset="-128"/>
              </a:rPr>
              <a:t>回まで</a:t>
            </a:r>
            <a:endParaRPr kumimoji="1" lang="en-US" altLang="ja-JP" sz="1050" dirty="0" smtClean="0">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373318" y="8672696"/>
            <a:ext cx="7059760" cy="261610"/>
          </a:xfrm>
          <a:prstGeom prst="rect">
            <a:avLst/>
          </a:prstGeom>
          <a:noFill/>
        </p:spPr>
        <p:txBody>
          <a:bodyPr wrap="square" rtlCol="0">
            <a:spAutoFit/>
          </a:bodyPr>
          <a:lstStyle/>
          <a:p>
            <a:pPr marL="171450" indent="-171450">
              <a:buClr>
                <a:schemeClr val="accent2">
                  <a:lumMod val="75000"/>
                </a:schemeClr>
              </a:buClr>
              <a:buFont typeface="Wingdings" panose="05000000000000000000" pitchFamily="2" charset="2"/>
              <a:buChar char="l"/>
            </a:pPr>
            <a:r>
              <a:rPr kumimoji="1" lang="ja-JP" altLang="en-US" sz="1050" dirty="0" smtClean="0">
                <a:latin typeface="メイリオ" panose="020B0604030504040204" pitchFamily="50" charset="-128"/>
                <a:ea typeface="メイリオ" panose="020B0604030504040204" pitchFamily="50" charset="-128"/>
              </a:rPr>
              <a:t>費用は、保険の種類（医療保険、介護保険）、自己負担割合によって異なります。</a:t>
            </a:r>
            <a:endParaRPr kumimoji="1" lang="en-US" altLang="ja-JP" sz="1050" dirty="0" smtClean="0">
              <a:latin typeface="メイリオ" panose="020B0604030504040204" pitchFamily="50" charset="-128"/>
              <a:ea typeface="メイリオ" panose="020B0604030504040204" pitchFamily="50" charset="-128"/>
            </a:endParaRPr>
          </a:p>
        </p:txBody>
      </p:sp>
      <p:sp>
        <p:nvSpPr>
          <p:cNvPr id="29" name="テキスト ボックス 28"/>
          <p:cNvSpPr txBox="1"/>
          <p:nvPr/>
        </p:nvSpPr>
        <p:spPr>
          <a:xfrm>
            <a:off x="561385" y="8900785"/>
            <a:ext cx="6239903" cy="369332"/>
          </a:xfrm>
          <a:prstGeom prst="rect">
            <a:avLst/>
          </a:prstGeom>
          <a:noFill/>
        </p:spPr>
        <p:txBody>
          <a:bodyPr wrap="square" rtlCol="0">
            <a:spAutoFit/>
          </a:bodyPr>
          <a:lstStyle/>
          <a:p>
            <a:pPr>
              <a:buClr>
                <a:schemeClr val="accent2">
                  <a:lumMod val="75000"/>
                </a:schemeClr>
              </a:buClr>
            </a:pPr>
            <a:r>
              <a:rPr kumimoji="1" lang="ja-JP" altLang="en-US" sz="900" dirty="0" smtClean="0">
                <a:latin typeface="メイリオ" panose="020B0604030504040204" pitchFamily="50" charset="-128"/>
                <a:ea typeface="メイリオ" panose="020B0604030504040204" pitchFamily="50" charset="-128"/>
              </a:rPr>
              <a:t>例：介護保険利用で自己負担割合</a:t>
            </a:r>
            <a:r>
              <a:rPr kumimoji="1" lang="en-US" altLang="ja-JP" sz="900" dirty="0" smtClean="0">
                <a:latin typeface="メイリオ" panose="020B0604030504040204" pitchFamily="50" charset="-128"/>
                <a:ea typeface="メイリオ" panose="020B0604030504040204" pitchFamily="50" charset="-128"/>
              </a:rPr>
              <a:t>1</a:t>
            </a:r>
            <a:r>
              <a:rPr kumimoji="1" lang="ja-JP" altLang="en-US" sz="900" dirty="0" smtClean="0">
                <a:latin typeface="メイリオ" panose="020B0604030504040204" pitchFamily="50" charset="-128"/>
                <a:ea typeface="メイリオ" panose="020B0604030504040204" pitchFamily="50" charset="-128"/>
              </a:rPr>
              <a:t>割、主治医の医療機関に所属する管理栄養士が、単一建物居住者</a:t>
            </a:r>
            <a:r>
              <a:rPr kumimoji="1" lang="en-US" altLang="ja-JP" sz="900" dirty="0" smtClean="0">
                <a:latin typeface="メイリオ" panose="020B0604030504040204" pitchFamily="50" charset="-128"/>
                <a:ea typeface="メイリオ" panose="020B0604030504040204" pitchFamily="50" charset="-128"/>
              </a:rPr>
              <a:t>1</a:t>
            </a:r>
            <a:r>
              <a:rPr kumimoji="1" lang="ja-JP" altLang="en-US" sz="900" dirty="0" smtClean="0">
                <a:latin typeface="メイリオ" panose="020B0604030504040204" pitchFamily="50" charset="-128"/>
                <a:ea typeface="メイリオ" panose="020B0604030504040204" pitchFamily="50" charset="-128"/>
              </a:rPr>
              <a:t>人に行う場合　　　　</a:t>
            </a:r>
            <a:endParaRPr kumimoji="1" lang="en-US" altLang="ja-JP" sz="900" dirty="0" smtClean="0">
              <a:latin typeface="メイリオ" panose="020B0604030504040204" pitchFamily="50" charset="-128"/>
              <a:ea typeface="メイリオ" panose="020B0604030504040204" pitchFamily="50" charset="-128"/>
            </a:endParaRPr>
          </a:p>
          <a:p>
            <a:pPr>
              <a:buClr>
                <a:schemeClr val="accent2">
                  <a:lumMod val="75000"/>
                </a:schemeClr>
              </a:buClr>
            </a:pPr>
            <a:r>
              <a:rPr kumimoji="1" lang="ja-JP" altLang="en-US" sz="900" dirty="0">
                <a:latin typeface="メイリオ" panose="020B0604030504040204" pitchFamily="50" charset="-128"/>
                <a:ea typeface="メイリオ" panose="020B0604030504040204" pitchFamily="50" charset="-128"/>
              </a:rPr>
              <a:t>　</a:t>
            </a:r>
            <a:r>
              <a:rPr kumimoji="1" lang="ja-JP" altLang="en-US" sz="900" dirty="0" smtClean="0">
                <a:latin typeface="メイリオ" panose="020B0604030504040204" pitchFamily="50" charset="-128"/>
                <a:ea typeface="メイリオ" panose="020B0604030504040204" pitchFamily="50" charset="-128"/>
              </a:rPr>
              <a:t>　</a:t>
            </a:r>
            <a:r>
              <a:rPr kumimoji="1" lang="en-US" altLang="ja-JP" sz="900" dirty="0" smtClean="0">
                <a:latin typeface="メイリオ" panose="020B0604030504040204" pitchFamily="50" charset="-128"/>
                <a:ea typeface="メイリオ" panose="020B0604030504040204" pitchFamily="50" charset="-128"/>
              </a:rPr>
              <a:t>544</a:t>
            </a:r>
            <a:r>
              <a:rPr kumimoji="1" lang="ja-JP" altLang="en-US" sz="900" dirty="0" smtClean="0">
                <a:latin typeface="メイリオ" panose="020B0604030504040204" pitchFamily="50" charset="-128"/>
                <a:ea typeface="メイリオ" panose="020B0604030504040204" pitchFamily="50" charset="-128"/>
              </a:rPr>
              <a:t>円</a:t>
            </a:r>
            <a:r>
              <a:rPr kumimoji="1" lang="en-US" altLang="ja-JP" sz="900" dirty="0" smtClean="0">
                <a:latin typeface="メイリオ" panose="020B0604030504040204" pitchFamily="50" charset="-128"/>
                <a:ea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rPr>
              <a:t>回（別途交通費、調理指導を行った際の材料費等が必要な場合があります。）</a:t>
            </a:r>
            <a:endParaRPr kumimoji="1" lang="en-US" altLang="ja-JP" sz="900" dirty="0" smtClean="0">
              <a:latin typeface="メイリオ" panose="020B0604030504040204" pitchFamily="50" charset="-128"/>
              <a:ea typeface="メイリオ" panose="020B0604030504040204" pitchFamily="50" charset="-128"/>
            </a:endParaRPr>
          </a:p>
        </p:txBody>
      </p:sp>
      <p:sp>
        <p:nvSpPr>
          <p:cNvPr id="30" name="テキスト ボックス 29"/>
          <p:cNvSpPr txBox="1"/>
          <p:nvPr/>
        </p:nvSpPr>
        <p:spPr>
          <a:xfrm>
            <a:off x="383257" y="9261168"/>
            <a:ext cx="7059760" cy="261610"/>
          </a:xfrm>
          <a:prstGeom prst="rect">
            <a:avLst/>
          </a:prstGeom>
          <a:noFill/>
        </p:spPr>
        <p:txBody>
          <a:bodyPr wrap="square" rtlCol="0">
            <a:spAutoFit/>
          </a:bodyPr>
          <a:lstStyle/>
          <a:p>
            <a:pPr marL="171450" indent="-171450">
              <a:buClr>
                <a:schemeClr val="accent2">
                  <a:lumMod val="75000"/>
                </a:schemeClr>
              </a:buClr>
              <a:buFont typeface="Wingdings" panose="05000000000000000000" pitchFamily="2" charset="2"/>
              <a:buChar char="l"/>
            </a:pPr>
            <a:r>
              <a:rPr kumimoji="1" lang="ja-JP" altLang="en-US" sz="1050" dirty="0" smtClean="0">
                <a:latin typeface="メイリオ" panose="020B0604030504040204" pitchFamily="50" charset="-128"/>
                <a:ea typeface="メイリオ" panose="020B0604030504040204" pitchFamily="50" charset="-128"/>
              </a:rPr>
              <a:t>介護保険認定の場合、区分支給限度額枠外のサービスです。</a:t>
            </a:r>
            <a:endParaRPr kumimoji="1" lang="en-US" altLang="ja-JP" sz="1050" dirty="0" smtClean="0">
              <a:latin typeface="メイリオ" panose="020B0604030504040204" pitchFamily="50" charset="-128"/>
              <a:ea typeface="メイリオ" panose="020B0604030504040204" pitchFamily="50" charset="-128"/>
            </a:endParaRPr>
          </a:p>
        </p:txBody>
      </p:sp>
      <p:sp>
        <p:nvSpPr>
          <p:cNvPr id="32" name="正方形/長方形 31"/>
          <p:cNvSpPr/>
          <p:nvPr/>
        </p:nvSpPr>
        <p:spPr>
          <a:xfrm>
            <a:off x="0" y="9765865"/>
            <a:ext cx="7559675" cy="927327"/>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900" dirty="0" smtClean="0">
                <a:solidFill>
                  <a:schemeClr val="tx1"/>
                </a:solidFill>
                <a:latin typeface="メイリオ" panose="020B0604030504040204" pitchFamily="50" charset="-128"/>
                <a:ea typeface="メイリオ" panose="020B0604030504040204" pitchFamily="50" charset="-128"/>
              </a:rPr>
              <a:t>       </a:t>
            </a:r>
            <a:endParaRPr kumimoji="1" lang="en-US" altLang="ja-JP" sz="900" dirty="0">
              <a:solidFill>
                <a:schemeClr val="tx1"/>
              </a:solidFill>
              <a:latin typeface="メイリオ" panose="020B0604030504040204" pitchFamily="50" charset="-128"/>
              <a:ea typeface="メイリオ" panose="020B0604030504040204" pitchFamily="50" charset="-128"/>
            </a:endParaRPr>
          </a:p>
          <a:p>
            <a:endParaRPr kumimoji="1" lang="en-US" altLang="ja-JP" sz="900" dirty="0" smtClean="0">
              <a:solidFill>
                <a:schemeClr val="tx1"/>
              </a:solidFill>
              <a:latin typeface="メイリオ" panose="020B0604030504040204" pitchFamily="50" charset="-128"/>
              <a:ea typeface="メイリオ" panose="020B0604030504040204" pitchFamily="50" charset="-128"/>
            </a:endParaRPr>
          </a:p>
          <a:p>
            <a:endParaRPr kumimoji="1" lang="en-US" altLang="ja-JP" sz="900" dirty="0">
              <a:solidFill>
                <a:schemeClr val="tx1"/>
              </a:solidFill>
              <a:latin typeface="メイリオ" panose="020B0604030504040204" pitchFamily="50" charset="-128"/>
              <a:ea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688757361"/>
              </p:ext>
            </p:extLst>
          </p:nvPr>
        </p:nvGraphicFramePr>
        <p:xfrm>
          <a:off x="775252" y="9854843"/>
          <a:ext cx="5584413" cy="711988"/>
        </p:xfrm>
        <a:graphic>
          <a:graphicData uri="http://schemas.openxmlformats.org/drawingml/2006/table">
            <a:tbl>
              <a:tblPr bandRow="1">
                <a:tableStyleId>{5C22544A-7EE6-4342-B048-85BDC9FD1C3A}</a:tableStyleId>
              </a:tblPr>
              <a:tblGrid>
                <a:gridCol w="1874069">
                  <a:extLst>
                    <a:ext uri="{9D8B030D-6E8A-4147-A177-3AD203B41FA5}">
                      <a16:colId xmlns:a16="http://schemas.microsoft.com/office/drawing/2014/main" val="2324426762"/>
                    </a:ext>
                  </a:extLst>
                </a:gridCol>
                <a:gridCol w="2413589">
                  <a:extLst>
                    <a:ext uri="{9D8B030D-6E8A-4147-A177-3AD203B41FA5}">
                      <a16:colId xmlns:a16="http://schemas.microsoft.com/office/drawing/2014/main" val="3198846263"/>
                    </a:ext>
                  </a:extLst>
                </a:gridCol>
                <a:gridCol w="1296755">
                  <a:extLst>
                    <a:ext uri="{9D8B030D-6E8A-4147-A177-3AD203B41FA5}">
                      <a16:colId xmlns:a16="http://schemas.microsoft.com/office/drawing/2014/main" val="2733653411"/>
                    </a:ext>
                  </a:extLst>
                </a:gridCol>
              </a:tblGrid>
              <a:tr h="177997">
                <a:tc>
                  <a:txBody>
                    <a:bodyPr/>
                    <a:lstStyle/>
                    <a:p>
                      <a:pPr>
                        <a:lnSpc>
                          <a:spcPts val="1100"/>
                        </a:lnSpc>
                      </a:pPr>
                      <a:r>
                        <a:rPr kumimoji="1" lang="zh-TW" altLang="en-US" sz="900" dirty="0" smtClean="0">
                          <a:latin typeface="メイリオ" panose="020B0604030504040204" pitchFamily="50" charset="-128"/>
                          <a:ea typeface="メイリオ" panose="020B0604030504040204" pitchFamily="50" charset="-128"/>
                        </a:rPr>
                        <a:t>大阪府守口保健所　</a:t>
                      </a:r>
                      <a:r>
                        <a:rPr kumimoji="1" lang="ja-JP" altLang="en-US" sz="900" dirty="0" smtClean="0">
                          <a:latin typeface="メイリオ" panose="020B0604030504040204" pitchFamily="50" charset="-128"/>
                          <a:ea typeface="メイリオ" panose="020B0604030504040204" pitchFamily="50" charset="-128"/>
                        </a:rPr>
                        <a:t>　</a:t>
                      </a:r>
                      <a:r>
                        <a:rPr kumimoji="1" lang="zh-TW" altLang="en-US" sz="900" dirty="0" smtClean="0">
                          <a:latin typeface="メイリオ" panose="020B0604030504040204" pitchFamily="50" charset="-128"/>
                          <a:ea typeface="メイリオ" panose="020B0604030504040204" pitchFamily="50" charset="-128"/>
                        </a:rPr>
                        <a:t>企画調整課</a:t>
                      </a:r>
                      <a:endParaRPr kumimoji="1" lang="ja-JP" altLang="en-US" sz="900" dirty="0">
                        <a:latin typeface="メイリオ" panose="020B0604030504040204" pitchFamily="50" charset="-128"/>
                        <a:ea typeface="メイリオ" panose="020B0604030504040204" pitchFamily="50" charset="-128"/>
                      </a:endParaRPr>
                    </a:p>
                  </a:txBody>
                  <a:tcPr marL="72000" marR="72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1100"/>
                        </a:lnSpc>
                      </a:pPr>
                      <a:r>
                        <a:rPr kumimoji="1" lang="ja-JP" altLang="en-US" sz="900" dirty="0" smtClean="0">
                          <a:solidFill>
                            <a:schemeClr val="tx1"/>
                          </a:solidFill>
                          <a:latin typeface="メイリオ" panose="020B0604030504040204" pitchFamily="50" charset="-128"/>
                          <a:ea typeface="メイリオ" panose="020B0604030504040204" pitchFamily="50" charset="-128"/>
                        </a:rPr>
                        <a:t>守口市京阪本通</a:t>
                      </a:r>
                      <a:r>
                        <a:rPr kumimoji="1" lang="en-US" altLang="ja-JP" sz="900" dirty="0" smtClean="0">
                          <a:solidFill>
                            <a:schemeClr val="tx1"/>
                          </a:solidFill>
                          <a:latin typeface="メイリオ" panose="020B0604030504040204" pitchFamily="50" charset="-128"/>
                          <a:ea typeface="メイリオ" panose="020B0604030504040204" pitchFamily="50" charset="-128"/>
                        </a:rPr>
                        <a:t>2-5-5</a:t>
                      </a:r>
                      <a:r>
                        <a:rPr kumimoji="1" lang="ja-JP" altLang="en-US" sz="900" dirty="0" smtClean="0">
                          <a:solidFill>
                            <a:schemeClr val="tx1"/>
                          </a:solidFill>
                          <a:latin typeface="メイリオ" panose="020B0604030504040204" pitchFamily="50" charset="-128"/>
                          <a:ea typeface="メイリオ" panose="020B0604030504040204" pitchFamily="50" charset="-128"/>
                        </a:rPr>
                        <a:t> 守口市役所庁舎</a:t>
                      </a:r>
                      <a:r>
                        <a:rPr kumimoji="1" lang="en-US" altLang="ja-JP" sz="900" dirty="0" smtClean="0">
                          <a:solidFill>
                            <a:schemeClr val="tx1"/>
                          </a:solidFill>
                          <a:latin typeface="メイリオ" panose="020B0604030504040204" pitchFamily="50" charset="-128"/>
                          <a:ea typeface="メイリオ" panose="020B0604030504040204" pitchFamily="50" charset="-128"/>
                        </a:rPr>
                        <a:t>8</a:t>
                      </a:r>
                      <a:r>
                        <a:rPr kumimoji="1" lang="ja-JP" altLang="en-US" sz="900" dirty="0" smtClean="0">
                          <a:solidFill>
                            <a:schemeClr val="tx1"/>
                          </a:solidFill>
                          <a:latin typeface="メイリオ" panose="020B0604030504040204" pitchFamily="50" charset="-128"/>
                          <a:ea typeface="メイリオ" panose="020B0604030504040204" pitchFamily="50" charset="-128"/>
                        </a:rPr>
                        <a:t>階 </a:t>
                      </a:r>
                      <a:endParaRPr kumimoji="1" lang="ja-JP" altLang="en-US" sz="900" dirty="0">
                        <a:latin typeface="メイリオ" panose="020B0604030504040204" pitchFamily="50" charset="-128"/>
                        <a:ea typeface="メイリオ" panose="020B0604030504040204" pitchFamily="50" charset="-128"/>
                      </a:endParaRPr>
                    </a:p>
                  </a:txBody>
                  <a:tcPr marL="72000" marR="72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1100"/>
                        </a:lnSpc>
                      </a:pPr>
                      <a:r>
                        <a:rPr kumimoji="1" lang="en-US" altLang="ja-JP" sz="900" dirty="0" smtClean="0">
                          <a:solidFill>
                            <a:schemeClr val="tx1"/>
                          </a:solidFill>
                          <a:latin typeface="メイリオ" panose="020B0604030504040204" pitchFamily="50" charset="-128"/>
                          <a:ea typeface="メイリオ" panose="020B0604030504040204" pitchFamily="50" charset="-128"/>
                        </a:rPr>
                        <a:t>TEL</a:t>
                      </a:r>
                      <a:r>
                        <a:rPr kumimoji="1" lang="ja-JP" altLang="en-US" sz="900" dirty="0" smtClean="0">
                          <a:solidFill>
                            <a:schemeClr val="tx1"/>
                          </a:solidFill>
                          <a:latin typeface="メイリオ" panose="020B0604030504040204" pitchFamily="50" charset="-128"/>
                          <a:ea typeface="メイリオ" panose="020B0604030504040204" pitchFamily="50" charset="-128"/>
                        </a:rPr>
                        <a:t>：</a:t>
                      </a:r>
                      <a:r>
                        <a:rPr kumimoji="1" lang="en-US" altLang="ja-JP" sz="900" dirty="0" smtClean="0">
                          <a:solidFill>
                            <a:schemeClr val="tx1"/>
                          </a:solidFill>
                          <a:latin typeface="メイリオ" panose="020B0604030504040204" pitchFamily="50" charset="-128"/>
                          <a:ea typeface="メイリオ" panose="020B0604030504040204" pitchFamily="50" charset="-128"/>
                        </a:rPr>
                        <a:t>06-6993-3131</a:t>
                      </a:r>
                      <a:endParaRPr kumimoji="1" lang="ja-JP" altLang="en-US" sz="900" dirty="0">
                        <a:latin typeface="メイリオ" panose="020B0604030504040204" pitchFamily="50" charset="-128"/>
                        <a:ea typeface="メイリオ" panose="020B0604030504040204" pitchFamily="50" charset="-128"/>
                      </a:endParaRPr>
                    </a:p>
                  </a:txBody>
                  <a:tcPr marL="72000" marR="72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48939047"/>
                  </a:ext>
                </a:extLst>
              </a:tr>
              <a:tr h="177997">
                <a:tc>
                  <a:txBody>
                    <a:bodyPr/>
                    <a:lstStyle/>
                    <a:p>
                      <a:pPr>
                        <a:lnSpc>
                          <a:spcPts val="1100"/>
                        </a:lnSpc>
                      </a:pPr>
                      <a:r>
                        <a:rPr kumimoji="1" lang="zh-TW" altLang="en-US" sz="900" dirty="0" smtClean="0">
                          <a:latin typeface="メイリオ" panose="020B0604030504040204" pitchFamily="50" charset="-128"/>
                          <a:ea typeface="メイリオ" panose="020B0604030504040204" pitchFamily="50" charset="-128"/>
                        </a:rPr>
                        <a:t>大阪府四條畷保健所 </a:t>
                      </a:r>
                      <a:r>
                        <a:rPr kumimoji="1" lang="zh-TW" altLang="en-US" sz="900" baseline="0" dirty="0" smtClean="0">
                          <a:latin typeface="メイリオ" panose="020B0604030504040204" pitchFamily="50" charset="-128"/>
                          <a:ea typeface="メイリオ" panose="020B0604030504040204" pitchFamily="50" charset="-128"/>
                        </a:rPr>
                        <a:t>  </a:t>
                      </a:r>
                      <a:r>
                        <a:rPr kumimoji="1" lang="zh-TW" altLang="en-US" sz="900" dirty="0" smtClean="0">
                          <a:latin typeface="メイリオ" panose="020B0604030504040204" pitchFamily="50" charset="-128"/>
                          <a:ea typeface="メイリオ" panose="020B0604030504040204" pitchFamily="50" charset="-128"/>
                        </a:rPr>
                        <a:t>企画調整課</a:t>
                      </a:r>
                      <a:endParaRPr kumimoji="1" lang="ja-JP" altLang="en-US" sz="900" dirty="0">
                        <a:latin typeface="メイリオ" panose="020B0604030504040204" pitchFamily="50" charset="-128"/>
                        <a:ea typeface="メイリオ" panose="020B0604030504040204" pitchFamily="50" charset="-128"/>
                      </a:endParaRPr>
                    </a:p>
                  </a:txBody>
                  <a:tcPr marL="72000" marR="72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1100"/>
                        </a:lnSpc>
                      </a:pPr>
                      <a:r>
                        <a:rPr kumimoji="1" lang="ja-JP" altLang="en-US" sz="900" dirty="0" smtClean="0">
                          <a:solidFill>
                            <a:schemeClr val="tx1"/>
                          </a:solidFill>
                          <a:latin typeface="メイリオ" panose="020B0604030504040204" pitchFamily="50" charset="-128"/>
                          <a:ea typeface="メイリオ" panose="020B0604030504040204" pitchFamily="50" charset="-128"/>
                        </a:rPr>
                        <a:t>四條畷市江瀬美町</a:t>
                      </a:r>
                      <a:r>
                        <a:rPr kumimoji="1" lang="en-US" altLang="ja-JP" sz="900" dirty="0" smtClean="0">
                          <a:solidFill>
                            <a:schemeClr val="tx1"/>
                          </a:solidFill>
                          <a:latin typeface="メイリオ" panose="020B0604030504040204" pitchFamily="50" charset="-128"/>
                          <a:ea typeface="メイリオ" panose="020B0604030504040204" pitchFamily="50" charset="-128"/>
                        </a:rPr>
                        <a:t>1-16</a:t>
                      </a:r>
                      <a:r>
                        <a:rPr kumimoji="1" lang="ja-JP" altLang="en-US" sz="900" dirty="0" smtClean="0">
                          <a:solidFill>
                            <a:schemeClr val="tx1"/>
                          </a:solidFill>
                          <a:latin typeface="メイリオ" panose="020B0604030504040204" pitchFamily="50" charset="-128"/>
                          <a:ea typeface="メイリオ" panose="020B0604030504040204" pitchFamily="50" charset="-128"/>
                        </a:rPr>
                        <a:t>　</a:t>
                      </a:r>
                      <a:endParaRPr kumimoji="1" lang="ja-JP" altLang="en-US" sz="900" dirty="0">
                        <a:latin typeface="メイリオ" panose="020B0604030504040204" pitchFamily="50" charset="-128"/>
                        <a:ea typeface="メイリオ" panose="020B0604030504040204" pitchFamily="50" charset="-128"/>
                      </a:endParaRPr>
                    </a:p>
                  </a:txBody>
                  <a:tcPr marL="72000" marR="72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ts val="1100"/>
                        </a:lnSpc>
                        <a:spcBef>
                          <a:spcPts val="0"/>
                        </a:spcBef>
                        <a:spcAft>
                          <a:spcPts val="0"/>
                        </a:spcAft>
                        <a:buClrTx/>
                        <a:buSzTx/>
                        <a:buFontTx/>
                        <a:buNone/>
                        <a:tabLst/>
                        <a:defRPr/>
                      </a:pPr>
                      <a:r>
                        <a:rPr kumimoji="1" lang="en-US" altLang="ja-JP" sz="900" dirty="0" smtClean="0">
                          <a:solidFill>
                            <a:schemeClr val="tx1"/>
                          </a:solidFill>
                          <a:latin typeface="メイリオ" panose="020B0604030504040204" pitchFamily="50" charset="-128"/>
                          <a:ea typeface="メイリオ" panose="020B0604030504040204" pitchFamily="50" charset="-128"/>
                        </a:rPr>
                        <a:t>TEL</a:t>
                      </a:r>
                      <a:r>
                        <a:rPr kumimoji="1" lang="ja-JP" altLang="en-US" sz="900" dirty="0" smtClean="0">
                          <a:solidFill>
                            <a:schemeClr val="tx1"/>
                          </a:solidFill>
                          <a:latin typeface="メイリオ" panose="020B0604030504040204" pitchFamily="50" charset="-128"/>
                          <a:ea typeface="メイリオ" panose="020B0604030504040204" pitchFamily="50" charset="-128"/>
                        </a:rPr>
                        <a:t>：</a:t>
                      </a:r>
                      <a:r>
                        <a:rPr kumimoji="1" lang="en-US" altLang="ja-JP" sz="900" dirty="0" smtClean="0">
                          <a:solidFill>
                            <a:schemeClr val="tx1"/>
                          </a:solidFill>
                          <a:latin typeface="メイリオ" panose="020B0604030504040204" pitchFamily="50" charset="-128"/>
                          <a:ea typeface="メイリオ" panose="020B0604030504040204" pitchFamily="50" charset="-128"/>
                        </a:rPr>
                        <a:t>072-878-1021</a:t>
                      </a:r>
                    </a:p>
                  </a:txBody>
                  <a:tcPr marL="72000" marR="72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51085703"/>
                  </a:ext>
                </a:extLst>
              </a:tr>
              <a:tr h="177997">
                <a:tc>
                  <a:txBody>
                    <a:bodyPr/>
                    <a:lstStyle/>
                    <a:p>
                      <a:pPr>
                        <a:lnSpc>
                          <a:spcPts val="1100"/>
                        </a:lnSpc>
                      </a:pPr>
                      <a:r>
                        <a:rPr kumimoji="1" lang="ja-JP" altLang="en-US" sz="900" dirty="0" smtClean="0">
                          <a:solidFill>
                            <a:schemeClr val="tx1"/>
                          </a:solidFill>
                          <a:latin typeface="メイリオ" panose="020B0604030504040204" pitchFamily="50" charset="-128"/>
                          <a:ea typeface="メイリオ" panose="020B0604030504040204" pitchFamily="50" charset="-128"/>
                        </a:rPr>
                        <a:t>枚方市保健所　　　　保健医療課</a:t>
                      </a:r>
                      <a:endParaRPr kumimoji="1" lang="ja-JP" altLang="en-US" sz="900" dirty="0">
                        <a:latin typeface="メイリオ" panose="020B0604030504040204" pitchFamily="50" charset="-128"/>
                        <a:ea typeface="メイリオ" panose="020B0604030504040204" pitchFamily="50" charset="-128"/>
                      </a:endParaRPr>
                    </a:p>
                  </a:txBody>
                  <a:tcPr marL="72000" marR="72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1100"/>
                        </a:lnSpc>
                      </a:pPr>
                      <a:r>
                        <a:rPr kumimoji="1" lang="ja-JP" altLang="en-US" sz="900" dirty="0" smtClean="0">
                          <a:solidFill>
                            <a:schemeClr val="tx1"/>
                          </a:solidFill>
                          <a:latin typeface="メイリオ" panose="020B0604030504040204" pitchFamily="50" charset="-128"/>
                          <a:ea typeface="メイリオ" panose="020B0604030504040204" pitchFamily="50" charset="-128"/>
                        </a:rPr>
                        <a:t>枚方市大垣内町</a:t>
                      </a:r>
                      <a:r>
                        <a:rPr kumimoji="1" lang="en-US" altLang="ja-JP" sz="900" dirty="0" smtClean="0">
                          <a:solidFill>
                            <a:schemeClr val="tx1"/>
                          </a:solidFill>
                          <a:latin typeface="メイリオ" panose="020B0604030504040204" pitchFamily="50" charset="-128"/>
                          <a:ea typeface="メイリオ" panose="020B0604030504040204" pitchFamily="50" charset="-128"/>
                        </a:rPr>
                        <a:t>2-2-2</a:t>
                      </a:r>
                      <a:r>
                        <a:rPr kumimoji="1" lang="ja-JP" altLang="en-US" sz="900" dirty="0" smtClean="0">
                          <a:solidFill>
                            <a:schemeClr val="tx1"/>
                          </a:solidFill>
                          <a:latin typeface="メイリオ" panose="020B0604030504040204" pitchFamily="50" charset="-128"/>
                          <a:ea typeface="メイリオ" panose="020B0604030504040204" pitchFamily="50" charset="-128"/>
                        </a:rPr>
                        <a:t>　</a:t>
                      </a:r>
                      <a:endParaRPr kumimoji="1" lang="ja-JP" altLang="en-US" sz="900" dirty="0">
                        <a:latin typeface="メイリオ" panose="020B0604030504040204" pitchFamily="50" charset="-128"/>
                        <a:ea typeface="メイリオ" panose="020B0604030504040204" pitchFamily="50" charset="-128"/>
                      </a:endParaRPr>
                    </a:p>
                  </a:txBody>
                  <a:tcPr marL="72000" marR="72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1100"/>
                        </a:lnSpc>
                      </a:pPr>
                      <a:r>
                        <a:rPr kumimoji="1" lang="en-US" altLang="ja-JP" sz="900" dirty="0" smtClean="0">
                          <a:solidFill>
                            <a:schemeClr val="tx1"/>
                          </a:solidFill>
                          <a:latin typeface="メイリオ" panose="020B0604030504040204" pitchFamily="50" charset="-128"/>
                          <a:ea typeface="メイリオ" panose="020B0604030504040204" pitchFamily="50" charset="-128"/>
                        </a:rPr>
                        <a:t>TEL</a:t>
                      </a:r>
                      <a:r>
                        <a:rPr kumimoji="1" lang="ja-JP" altLang="en-US" sz="900" dirty="0" smtClean="0">
                          <a:solidFill>
                            <a:schemeClr val="tx1"/>
                          </a:solidFill>
                          <a:latin typeface="メイリオ" panose="020B0604030504040204" pitchFamily="50" charset="-128"/>
                          <a:ea typeface="メイリオ" panose="020B0604030504040204" pitchFamily="50" charset="-128"/>
                        </a:rPr>
                        <a:t>：</a:t>
                      </a:r>
                      <a:r>
                        <a:rPr kumimoji="1" lang="en-US" altLang="ja-JP" sz="900" dirty="0" smtClean="0">
                          <a:solidFill>
                            <a:schemeClr val="tx1"/>
                          </a:solidFill>
                          <a:latin typeface="メイリオ" panose="020B0604030504040204" pitchFamily="50" charset="-128"/>
                          <a:ea typeface="メイリオ" panose="020B0604030504040204" pitchFamily="50" charset="-128"/>
                        </a:rPr>
                        <a:t>072-807-7623</a:t>
                      </a:r>
                      <a:endParaRPr kumimoji="1" lang="ja-JP" altLang="en-US" sz="900" dirty="0">
                        <a:latin typeface="メイリオ" panose="020B0604030504040204" pitchFamily="50" charset="-128"/>
                        <a:ea typeface="メイリオ" panose="020B0604030504040204" pitchFamily="50" charset="-128"/>
                      </a:endParaRPr>
                    </a:p>
                  </a:txBody>
                  <a:tcPr marL="72000" marR="72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50760792"/>
                  </a:ext>
                </a:extLst>
              </a:tr>
              <a:tr h="177997">
                <a:tc>
                  <a:txBody>
                    <a:bodyPr/>
                    <a:lstStyle/>
                    <a:p>
                      <a:pPr>
                        <a:lnSpc>
                          <a:spcPts val="1100"/>
                        </a:lnSpc>
                      </a:pPr>
                      <a:r>
                        <a:rPr kumimoji="1" lang="ja-JP" altLang="en-US" sz="900" dirty="0" smtClean="0">
                          <a:solidFill>
                            <a:schemeClr val="tx1"/>
                          </a:solidFill>
                          <a:latin typeface="メイリオ" panose="020B0604030504040204" pitchFamily="50" charset="-128"/>
                          <a:ea typeface="メイリオ" panose="020B0604030504040204" pitchFamily="50" charset="-128"/>
                        </a:rPr>
                        <a:t>寝屋川市保健所　　　保健総務課</a:t>
                      </a:r>
                      <a:endParaRPr kumimoji="1" lang="ja-JP" altLang="en-US" sz="900" dirty="0">
                        <a:latin typeface="メイリオ" panose="020B0604030504040204" pitchFamily="50" charset="-128"/>
                        <a:ea typeface="メイリオ" panose="020B0604030504040204" pitchFamily="50" charset="-128"/>
                      </a:endParaRPr>
                    </a:p>
                  </a:txBody>
                  <a:tcPr marL="72000" marR="72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nSpc>
                          <a:spcPts val="1100"/>
                        </a:lnSpc>
                      </a:pPr>
                      <a:r>
                        <a:rPr kumimoji="1" lang="ja-JP" altLang="en-US" sz="900" dirty="0" smtClean="0">
                          <a:solidFill>
                            <a:schemeClr val="tx1"/>
                          </a:solidFill>
                          <a:latin typeface="メイリオ" panose="020B0604030504040204" pitchFamily="50" charset="-128"/>
                          <a:ea typeface="メイリオ" panose="020B0604030504040204" pitchFamily="50" charset="-128"/>
                        </a:rPr>
                        <a:t>寝屋川市八坂町</a:t>
                      </a:r>
                      <a:r>
                        <a:rPr kumimoji="1" lang="en-US" altLang="ja-JP" sz="900" dirty="0" smtClean="0">
                          <a:solidFill>
                            <a:schemeClr val="tx1"/>
                          </a:solidFill>
                          <a:latin typeface="メイリオ" panose="020B0604030504040204" pitchFamily="50" charset="-128"/>
                          <a:ea typeface="メイリオ" panose="020B0604030504040204" pitchFamily="50" charset="-128"/>
                        </a:rPr>
                        <a:t>28-3</a:t>
                      </a:r>
                      <a:r>
                        <a:rPr kumimoji="1" lang="ja-JP" altLang="en-US" sz="900" dirty="0" smtClean="0">
                          <a:solidFill>
                            <a:schemeClr val="tx1"/>
                          </a:solidFill>
                          <a:latin typeface="メイリオ" panose="020B0604030504040204" pitchFamily="50" charset="-128"/>
                          <a:ea typeface="メイリオ" panose="020B0604030504040204" pitchFamily="50" charset="-128"/>
                        </a:rPr>
                        <a:t> </a:t>
                      </a:r>
                      <a:endParaRPr kumimoji="1" lang="ja-JP" altLang="en-US" sz="900" dirty="0">
                        <a:latin typeface="メイリオ" panose="020B0604030504040204" pitchFamily="50" charset="-128"/>
                        <a:ea typeface="メイリオ" panose="020B0604030504040204" pitchFamily="50" charset="-128"/>
                      </a:endParaRPr>
                    </a:p>
                  </a:txBody>
                  <a:tcPr marL="72000" marR="72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marL="0" marR="0" lvl="0" indent="0" algn="l" defTabSz="755934" rtl="0" eaLnBrk="1" fontAlgn="auto" latinLnBrk="0" hangingPunct="1">
                        <a:lnSpc>
                          <a:spcPts val="1100"/>
                        </a:lnSpc>
                        <a:spcBef>
                          <a:spcPts val="0"/>
                        </a:spcBef>
                        <a:spcAft>
                          <a:spcPts val="0"/>
                        </a:spcAft>
                        <a:buClrTx/>
                        <a:buSzTx/>
                        <a:buFontTx/>
                        <a:buNone/>
                        <a:tabLst/>
                        <a:defRPr/>
                      </a:pPr>
                      <a:r>
                        <a:rPr kumimoji="1" lang="en-US" altLang="ja-JP" sz="900" dirty="0" smtClean="0">
                          <a:solidFill>
                            <a:schemeClr val="tx1"/>
                          </a:solidFill>
                          <a:latin typeface="メイリオ" panose="020B0604030504040204" pitchFamily="50" charset="-128"/>
                          <a:ea typeface="メイリオ" panose="020B0604030504040204" pitchFamily="50" charset="-128"/>
                        </a:rPr>
                        <a:t>TEL</a:t>
                      </a:r>
                      <a:r>
                        <a:rPr kumimoji="1" lang="ja-JP" altLang="en-US" sz="900" dirty="0" smtClean="0">
                          <a:solidFill>
                            <a:schemeClr val="tx1"/>
                          </a:solidFill>
                          <a:latin typeface="メイリオ" panose="020B0604030504040204" pitchFamily="50" charset="-128"/>
                          <a:ea typeface="メイリオ" panose="020B0604030504040204" pitchFamily="50" charset="-128"/>
                        </a:rPr>
                        <a:t>：</a:t>
                      </a:r>
                      <a:r>
                        <a:rPr kumimoji="1" lang="en-US" altLang="ja-JP" sz="900" dirty="0" smtClean="0">
                          <a:solidFill>
                            <a:schemeClr val="tx1"/>
                          </a:solidFill>
                          <a:latin typeface="メイリオ" panose="020B0604030504040204" pitchFamily="50" charset="-128"/>
                          <a:ea typeface="メイリオ" panose="020B0604030504040204" pitchFamily="50" charset="-128"/>
                        </a:rPr>
                        <a:t>072-829-7771</a:t>
                      </a:r>
                    </a:p>
                  </a:txBody>
                  <a:tcPr marL="72000" marR="72000" marT="0" marB="0"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533007440"/>
                  </a:ext>
                </a:extLst>
              </a:tr>
            </a:tbl>
          </a:graphicData>
        </a:graphic>
      </p:graphicFrame>
      <p:sp>
        <p:nvSpPr>
          <p:cNvPr id="4" name="テキスト ボックス 3"/>
          <p:cNvSpPr txBox="1"/>
          <p:nvPr/>
        </p:nvSpPr>
        <p:spPr>
          <a:xfrm>
            <a:off x="265205" y="9843028"/>
            <a:ext cx="651993" cy="230832"/>
          </a:xfrm>
          <a:prstGeom prst="rect">
            <a:avLst/>
          </a:prstGeom>
          <a:noFill/>
        </p:spPr>
        <p:txBody>
          <a:bodyPr wrap="square" rtlCol="0">
            <a:spAutoFit/>
          </a:bodyPr>
          <a:lstStyle/>
          <a:p>
            <a:pPr lvl="0"/>
            <a:r>
              <a:rPr kumimoji="1" lang="en-US" altLang="ja-JP" sz="900" dirty="0">
                <a:solidFill>
                  <a:prstClr val="black"/>
                </a:solidFill>
                <a:latin typeface="メイリオ" panose="020B0604030504040204" pitchFamily="50" charset="-128"/>
                <a:ea typeface="メイリオ" panose="020B0604030504040204" pitchFamily="50" charset="-128"/>
              </a:rPr>
              <a:t>〈</a:t>
            </a:r>
            <a:r>
              <a:rPr kumimoji="1" lang="ja-JP" altLang="en-US" sz="900" dirty="0">
                <a:solidFill>
                  <a:prstClr val="black"/>
                </a:solidFill>
                <a:latin typeface="メイリオ" panose="020B0604030504040204" pitchFamily="50" charset="-128"/>
                <a:ea typeface="メイリオ" panose="020B0604030504040204" pitchFamily="50" charset="-128"/>
              </a:rPr>
              <a:t>発行</a:t>
            </a:r>
            <a:r>
              <a:rPr kumimoji="1" lang="en-US" altLang="ja-JP" sz="900" dirty="0">
                <a:solidFill>
                  <a:prstClr val="black"/>
                </a:solidFill>
                <a:latin typeface="メイリオ" panose="020B0604030504040204" pitchFamily="50" charset="-128"/>
                <a:ea typeface="メイリオ" panose="020B0604030504040204" pitchFamily="50" charset="-128"/>
              </a:rPr>
              <a:t>〉</a:t>
            </a:r>
          </a:p>
        </p:txBody>
      </p:sp>
      <p:sp>
        <p:nvSpPr>
          <p:cNvPr id="31" name="テキスト ボックス 30"/>
          <p:cNvSpPr txBox="1"/>
          <p:nvPr/>
        </p:nvSpPr>
        <p:spPr>
          <a:xfrm>
            <a:off x="6418682" y="10368539"/>
            <a:ext cx="1081974" cy="215444"/>
          </a:xfrm>
          <a:prstGeom prst="rect">
            <a:avLst/>
          </a:prstGeom>
          <a:noFill/>
        </p:spPr>
        <p:txBody>
          <a:bodyPr wrap="square" rtlCol="0">
            <a:spAutoFit/>
          </a:bodyPr>
          <a:lstStyle/>
          <a:p>
            <a:pPr lvl="0"/>
            <a:r>
              <a:rPr kumimoji="1" lang="ja-JP" altLang="en-US" sz="800" dirty="0" smtClean="0">
                <a:solidFill>
                  <a:prstClr val="black"/>
                </a:solidFill>
                <a:latin typeface="メイリオ" panose="020B0604030504040204" pitchFamily="50" charset="-128"/>
                <a:ea typeface="メイリオ" panose="020B0604030504040204" pitchFamily="50" charset="-128"/>
              </a:rPr>
              <a:t>令和</a:t>
            </a:r>
            <a:r>
              <a:rPr kumimoji="1" lang="en-US" altLang="ja-JP" sz="800" dirty="0" smtClean="0">
                <a:solidFill>
                  <a:prstClr val="black"/>
                </a:solidFill>
                <a:latin typeface="メイリオ" panose="020B0604030504040204" pitchFamily="50" charset="-128"/>
                <a:ea typeface="メイリオ" panose="020B0604030504040204" pitchFamily="50" charset="-128"/>
              </a:rPr>
              <a:t>4</a:t>
            </a:r>
            <a:r>
              <a:rPr kumimoji="1" lang="ja-JP" altLang="en-US" sz="800" dirty="0" smtClean="0">
                <a:solidFill>
                  <a:prstClr val="black"/>
                </a:solidFill>
                <a:latin typeface="メイリオ" panose="020B0604030504040204" pitchFamily="50" charset="-128"/>
                <a:ea typeface="メイリオ" panose="020B0604030504040204" pitchFamily="50" charset="-128"/>
              </a:rPr>
              <a:t>年</a:t>
            </a:r>
            <a:r>
              <a:rPr kumimoji="1" lang="en-US" altLang="ja-JP" sz="800" dirty="0" smtClean="0">
                <a:solidFill>
                  <a:prstClr val="black"/>
                </a:solidFill>
                <a:latin typeface="メイリオ" panose="020B0604030504040204" pitchFamily="50" charset="-128"/>
                <a:ea typeface="メイリオ" panose="020B0604030504040204" pitchFamily="50" charset="-128"/>
              </a:rPr>
              <a:t>3</a:t>
            </a:r>
            <a:r>
              <a:rPr kumimoji="1" lang="ja-JP" altLang="en-US" sz="800" dirty="0" smtClean="0">
                <a:solidFill>
                  <a:prstClr val="black"/>
                </a:solidFill>
                <a:latin typeface="メイリオ" panose="020B0604030504040204" pitchFamily="50" charset="-128"/>
                <a:ea typeface="メイリオ" panose="020B0604030504040204" pitchFamily="50" charset="-128"/>
              </a:rPr>
              <a:t>月発行</a:t>
            </a:r>
            <a:endParaRPr kumimoji="1" lang="en-US" altLang="ja-JP" sz="800" dirty="0">
              <a:solidFill>
                <a:prstClr val="black"/>
              </a:solidFill>
              <a:latin typeface="メイリオ" panose="020B0604030504040204" pitchFamily="50" charset="-128"/>
              <a:ea typeface="メイリオ" panose="020B0604030504040204" pitchFamily="50" charset="-128"/>
            </a:endParaRPr>
          </a:p>
        </p:txBody>
      </p:sp>
      <p:pic>
        <p:nvPicPr>
          <p:cNvPr id="33" name="図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63477" y="6990432"/>
            <a:ext cx="1211288" cy="1474430"/>
          </a:xfrm>
          <a:prstGeom prst="rect">
            <a:avLst/>
          </a:prstGeom>
        </p:spPr>
      </p:pic>
      <p:grpSp>
        <p:nvGrpSpPr>
          <p:cNvPr id="43" name="グループ化 42"/>
          <p:cNvGrpSpPr/>
          <p:nvPr/>
        </p:nvGrpSpPr>
        <p:grpSpPr>
          <a:xfrm>
            <a:off x="4256583" y="6543988"/>
            <a:ext cx="878516" cy="1381013"/>
            <a:chOff x="4256583" y="6543988"/>
            <a:chExt cx="878516" cy="1381013"/>
          </a:xfrm>
        </p:grpSpPr>
        <p:pic>
          <p:nvPicPr>
            <p:cNvPr id="35" name="図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56583" y="6543988"/>
              <a:ext cx="878516" cy="1381013"/>
            </a:xfrm>
            <a:prstGeom prst="rect">
              <a:avLst/>
            </a:prstGeom>
          </p:spPr>
        </p:pic>
        <p:cxnSp>
          <p:nvCxnSpPr>
            <p:cNvPr id="37" name="直線コネクタ 36"/>
            <p:cNvCxnSpPr/>
            <p:nvPr/>
          </p:nvCxnSpPr>
          <p:spPr>
            <a:xfrm flipH="1">
              <a:off x="4596063" y="6933167"/>
              <a:ext cx="32084" cy="57265"/>
            </a:xfrm>
            <a:prstGeom prst="line">
              <a:avLst/>
            </a:prstGeom>
          </p:spPr>
          <p:style>
            <a:lnRef idx="1">
              <a:schemeClr val="dk1"/>
            </a:lnRef>
            <a:fillRef idx="0">
              <a:schemeClr val="dk1"/>
            </a:fillRef>
            <a:effectRef idx="0">
              <a:schemeClr val="dk1"/>
            </a:effectRef>
            <a:fontRef idx="minor">
              <a:schemeClr val="tx1"/>
            </a:fontRef>
          </p:style>
        </p:cxnSp>
        <p:cxnSp>
          <p:nvCxnSpPr>
            <p:cNvPr id="38" name="直線コネクタ 37"/>
            <p:cNvCxnSpPr/>
            <p:nvPr/>
          </p:nvCxnSpPr>
          <p:spPr>
            <a:xfrm>
              <a:off x="4732419" y="6941194"/>
              <a:ext cx="32084" cy="57265"/>
            </a:xfrm>
            <a:prstGeom prst="line">
              <a:avLst/>
            </a:prstGeom>
          </p:spPr>
          <p:style>
            <a:lnRef idx="1">
              <a:schemeClr val="dk1"/>
            </a:lnRef>
            <a:fillRef idx="0">
              <a:schemeClr val="dk1"/>
            </a:fillRef>
            <a:effectRef idx="0">
              <a:schemeClr val="dk1"/>
            </a:effectRef>
            <a:fontRef idx="minor">
              <a:schemeClr val="tx1"/>
            </a:fontRef>
          </p:style>
        </p:cxnSp>
      </p:grpSp>
      <p:grpSp>
        <p:nvGrpSpPr>
          <p:cNvPr id="42" name="グループ化 41"/>
          <p:cNvGrpSpPr/>
          <p:nvPr/>
        </p:nvGrpSpPr>
        <p:grpSpPr>
          <a:xfrm>
            <a:off x="5116864" y="6610142"/>
            <a:ext cx="835713" cy="1307925"/>
            <a:chOff x="5134411" y="6602120"/>
            <a:chExt cx="835713" cy="1307925"/>
          </a:xfrm>
        </p:grpSpPr>
        <p:pic>
          <p:nvPicPr>
            <p:cNvPr id="34" name="図 3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134411" y="6602120"/>
              <a:ext cx="835713" cy="1307925"/>
            </a:xfrm>
            <a:prstGeom prst="rect">
              <a:avLst/>
            </a:prstGeom>
          </p:spPr>
        </p:pic>
        <p:cxnSp>
          <p:nvCxnSpPr>
            <p:cNvPr id="40" name="直線コネクタ 39"/>
            <p:cNvCxnSpPr/>
            <p:nvPr/>
          </p:nvCxnSpPr>
          <p:spPr>
            <a:xfrm>
              <a:off x="5609279" y="6954347"/>
              <a:ext cx="32084" cy="57265"/>
            </a:xfrm>
            <a:prstGeom prst="line">
              <a:avLst/>
            </a:prstGeom>
          </p:spPr>
          <p:style>
            <a:lnRef idx="1">
              <a:schemeClr val="dk1"/>
            </a:lnRef>
            <a:fillRef idx="0">
              <a:schemeClr val="dk1"/>
            </a:fillRef>
            <a:effectRef idx="0">
              <a:schemeClr val="dk1"/>
            </a:effectRef>
            <a:fontRef idx="minor">
              <a:schemeClr val="tx1"/>
            </a:fontRef>
          </p:style>
        </p:cxnSp>
        <p:cxnSp>
          <p:nvCxnSpPr>
            <p:cNvPr id="41" name="直線コネクタ 40"/>
            <p:cNvCxnSpPr/>
            <p:nvPr/>
          </p:nvCxnSpPr>
          <p:spPr>
            <a:xfrm flipH="1">
              <a:off x="5472923" y="6949024"/>
              <a:ext cx="32084" cy="57265"/>
            </a:xfrm>
            <a:prstGeom prst="line">
              <a:avLst/>
            </a:prstGeom>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val="2756038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572</Words>
  <Application>Microsoft Office PowerPoint</Application>
  <PresentationFormat>ユーザー設定</PresentationFormat>
  <Paragraphs>84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メイリオ</vt: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2022-04-22T02:41:55Z</dcterms:created>
  <dcterms:modified xsi:type="dcterms:W3CDTF">2022-04-22T02:42:10Z</dcterms:modified>
</cp:coreProperties>
</file>