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3" r:id="rId1"/>
  </p:sldMasterIdLst>
  <p:notesMasterIdLst>
    <p:notesMasterId r:id="rId33"/>
  </p:notesMasterIdLst>
  <p:handoutMasterIdLst>
    <p:handoutMasterId r:id="rId34"/>
  </p:handoutMasterIdLst>
  <p:sldIdLst>
    <p:sldId id="503" r:id="rId2"/>
    <p:sldId id="504" r:id="rId3"/>
    <p:sldId id="508" r:id="rId4"/>
    <p:sldId id="476" r:id="rId5"/>
    <p:sldId id="452" r:id="rId6"/>
    <p:sldId id="527" r:id="rId7"/>
    <p:sldId id="453" r:id="rId8"/>
    <p:sldId id="477" r:id="rId9"/>
    <p:sldId id="528" r:id="rId10"/>
    <p:sldId id="429" r:id="rId11"/>
    <p:sldId id="465" r:id="rId12"/>
    <p:sldId id="517" r:id="rId13"/>
    <p:sldId id="459" r:id="rId14"/>
    <p:sldId id="516" r:id="rId15"/>
    <p:sldId id="524" r:id="rId16"/>
    <p:sldId id="526" r:id="rId17"/>
    <p:sldId id="518" r:id="rId18"/>
    <p:sldId id="530" r:id="rId19"/>
    <p:sldId id="510" r:id="rId20"/>
    <p:sldId id="512" r:id="rId21"/>
    <p:sldId id="513" r:id="rId22"/>
    <p:sldId id="529" r:id="rId23"/>
    <p:sldId id="473" r:id="rId24"/>
    <p:sldId id="489" r:id="rId25"/>
    <p:sldId id="520" r:id="rId26"/>
    <p:sldId id="521" r:id="rId27"/>
    <p:sldId id="522" r:id="rId28"/>
    <p:sldId id="531" r:id="rId29"/>
    <p:sldId id="533" r:id="rId30"/>
    <p:sldId id="532" r:id="rId31"/>
    <p:sldId id="523" r:id="rId3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72889A"/>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6290" autoAdjust="0"/>
  </p:normalViewPr>
  <p:slideViewPr>
    <p:cSldViewPr>
      <p:cViewPr>
        <p:scale>
          <a:sx n="79" d="100"/>
          <a:sy n="79" d="100"/>
        </p:scale>
        <p:origin x="-726" y="-762"/>
      </p:cViewPr>
      <p:guideLst>
        <p:guide orient="horz" pos="2160"/>
        <p:guide pos="2880"/>
      </p:guideLst>
    </p:cSldViewPr>
  </p:slideViewPr>
  <p:outlineViewPr>
    <p:cViewPr>
      <p:scale>
        <a:sx n="33" d="100"/>
        <a:sy n="33" d="100"/>
      </p:scale>
      <p:origin x="0" y="312"/>
    </p:cViewPr>
  </p:outlineViewPr>
  <p:notesTextViewPr>
    <p:cViewPr>
      <p:scale>
        <a:sx n="100" d="100"/>
        <a:sy n="100" d="100"/>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Sheet2!$O$2:$O$7</c:f>
              <c:strCache>
                <c:ptCount val="6"/>
                <c:pt idx="0">
                  <c:v>大阪市</c:v>
                </c:pt>
                <c:pt idx="1">
                  <c:v>堺市</c:v>
                </c:pt>
                <c:pt idx="2">
                  <c:v>岸和田市</c:v>
                </c:pt>
                <c:pt idx="3">
                  <c:v>門真市</c:v>
                </c:pt>
                <c:pt idx="4">
                  <c:v>守口市</c:v>
                </c:pt>
                <c:pt idx="5">
                  <c:v>その他</c:v>
                </c:pt>
              </c:strCache>
            </c:strRef>
          </c:cat>
          <c:val>
            <c:numRef>
              <c:f>Sheet2!$P$2:$P$7</c:f>
              <c:numCache>
                <c:formatCode>#,##0_);[Red]\(#,##0\)</c:formatCode>
                <c:ptCount val="6"/>
                <c:pt idx="0">
                  <c:v>2667830</c:v>
                </c:pt>
                <c:pt idx="1">
                  <c:v>849107</c:v>
                </c:pt>
                <c:pt idx="2">
                  <c:v>201077</c:v>
                </c:pt>
                <c:pt idx="3">
                  <c:v>127638</c:v>
                </c:pt>
                <c:pt idx="4">
                  <c:v>145501</c:v>
                </c:pt>
                <c:pt idx="5">
                  <c:v>4887541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369001747122036"/>
          <c:y val="0.25267400243664506"/>
          <c:w val="0.23094017503131259"/>
          <c:h val="0.544871320861707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66369001747122036"/>
          <c:y val="0.25267400243664506"/>
          <c:w val="0.23094017503131259"/>
          <c:h val="0.544871320861707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ja-JP" altLang="en-US" sz="2400" dirty="0" smtClean="0"/>
              <a:t>平均寿命と</a:t>
            </a:r>
            <a:r>
              <a:rPr lang="ja-JP" altLang="ja-JP" sz="2400" b="1" i="0" u="none" strike="noStrike" baseline="0" dirty="0" smtClean="0">
                <a:effectLst/>
              </a:rPr>
              <a:t>生活</a:t>
            </a:r>
            <a:r>
              <a:rPr lang="ja-JP" altLang="ja-JP" sz="2400" b="1" i="0" u="none" strike="noStrike" baseline="0" dirty="0" smtClean="0">
                <a:effectLst/>
              </a:rPr>
              <a:t>保護率</a:t>
            </a:r>
            <a:endParaRPr lang="ja-JP" altLang="en-US" sz="2400" dirty="0"/>
          </a:p>
        </c:rich>
      </c:tx>
      <c:layout/>
      <c:overlay val="0"/>
    </c:title>
    <c:autoTitleDeleted val="0"/>
    <c:plotArea>
      <c:layout/>
      <c:scatterChart>
        <c:scatterStyle val="lineMarker"/>
        <c:varyColors val="0"/>
        <c:ser>
          <c:idx val="0"/>
          <c:order val="0"/>
          <c:spPr>
            <a:ln w="28575">
              <a:noFill/>
            </a:ln>
          </c:spPr>
          <c:dLbls>
            <c:dLbl>
              <c:idx val="0"/>
              <c:layout/>
              <c:tx>
                <c:rich>
                  <a:bodyPr/>
                  <a:lstStyle/>
                  <a:p>
                    <a:r>
                      <a:rPr lang="ja-JP" altLang="en-US" sz="1000"/>
                      <a:t>大阪市</a:t>
                    </a:r>
                    <a:endParaRPr lang="ja-JP" altLang="en-US"/>
                  </a:p>
                </c:rich>
              </c:tx>
              <c:showLegendKey val="0"/>
              <c:showVal val="1"/>
              <c:showCatName val="0"/>
              <c:showSerName val="0"/>
              <c:showPercent val="0"/>
              <c:showBubbleSize val="0"/>
            </c:dLbl>
            <c:dLbl>
              <c:idx val="1"/>
              <c:layout/>
              <c:tx>
                <c:rich>
                  <a:bodyPr/>
                  <a:lstStyle/>
                  <a:p>
                    <a:r>
                      <a:rPr lang="ja-JP" altLang="en-US" sz="1000"/>
                      <a:t>堺市</a:t>
                    </a:r>
                    <a:endParaRPr lang="ja-JP" altLang="en-US"/>
                  </a:p>
                </c:rich>
              </c:tx>
              <c:showLegendKey val="0"/>
              <c:showVal val="1"/>
              <c:showCatName val="0"/>
              <c:showSerName val="0"/>
              <c:showPercent val="0"/>
              <c:showBubbleSize val="0"/>
            </c:dLbl>
            <c:dLbl>
              <c:idx val="2"/>
              <c:layout/>
              <c:tx>
                <c:rich>
                  <a:bodyPr/>
                  <a:lstStyle/>
                  <a:p>
                    <a:r>
                      <a:rPr lang="ja-JP" altLang="en-US" sz="1000"/>
                      <a:t>岸和田市</a:t>
                    </a:r>
                    <a:endParaRPr lang="ja-JP" altLang="en-US"/>
                  </a:p>
                </c:rich>
              </c:tx>
              <c:showLegendKey val="0"/>
              <c:showVal val="1"/>
              <c:showCatName val="0"/>
              <c:showSerName val="0"/>
              <c:showPercent val="0"/>
              <c:showBubbleSize val="0"/>
            </c:dLbl>
            <c:dLbl>
              <c:idx val="3"/>
              <c:layout/>
              <c:tx>
                <c:rich>
                  <a:bodyPr/>
                  <a:lstStyle/>
                  <a:p>
                    <a:r>
                      <a:rPr lang="ja-JP" altLang="en-US" sz="1000"/>
                      <a:t>豊中市</a:t>
                    </a:r>
                    <a:endParaRPr lang="ja-JP" altLang="en-US"/>
                  </a:p>
                </c:rich>
              </c:tx>
              <c:showLegendKey val="0"/>
              <c:showVal val="1"/>
              <c:showCatName val="0"/>
              <c:showSerName val="0"/>
              <c:showPercent val="0"/>
              <c:showBubbleSize val="0"/>
            </c:dLbl>
            <c:dLbl>
              <c:idx val="4"/>
              <c:layout/>
              <c:tx>
                <c:rich>
                  <a:bodyPr/>
                  <a:lstStyle/>
                  <a:p>
                    <a:r>
                      <a:rPr lang="ja-JP" altLang="en-US" sz="1000"/>
                      <a:t>池田市</a:t>
                    </a:r>
                    <a:endParaRPr lang="ja-JP" altLang="en-US"/>
                  </a:p>
                </c:rich>
              </c:tx>
              <c:showLegendKey val="0"/>
              <c:showVal val="1"/>
              <c:showCatName val="0"/>
              <c:showSerName val="0"/>
              <c:showPercent val="0"/>
              <c:showBubbleSize val="0"/>
            </c:dLbl>
            <c:dLbl>
              <c:idx val="5"/>
              <c:layout/>
              <c:tx>
                <c:rich>
                  <a:bodyPr/>
                  <a:lstStyle/>
                  <a:p>
                    <a:r>
                      <a:rPr lang="ja-JP" altLang="en-US" sz="1000"/>
                      <a:t>吹田市</a:t>
                    </a:r>
                    <a:endParaRPr lang="ja-JP" altLang="en-US"/>
                  </a:p>
                </c:rich>
              </c:tx>
              <c:showLegendKey val="0"/>
              <c:showVal val="1"/>
              <c:showCatName val="0"/>
              <c:showSerName val="0"/>
              <c:showPercent val="0"/>
              <c:showBubbleSize val="0"/>
            </c:dLbl>
            <c:dLbl>
              <c:idx val="6"/>
              <c:layout/>
              <c:tx>
                <c:rich>
                  <a:bodyPr/>
                  <a:lstStyle/>
                  <a:p>
                    <a:r>
                      <a:rPr lang="ja-JP" altLang="en-US" sz="1000"/>
                      <a:t>泉大津市</a:t>
                    </a:r>
                    <a:endParaRPr lang="ja-JP" altLang="en-US"/>
                  </a:p>
                </c:rich>
              </c:tx>
              <c:showLegendKey val="0"/>
              <c:showVal val="1"/>
              <c:showCatName val="0"/>
              <c:showSerName val="0"/>
              <c:showPercent val="0"/>
              <c:showBubbleSize val="0"/>
            </c:dLbl>
            <c:dLbl>
              <c:idx val="7"/>
              <c:layout/>
              <c:tx>
                <c:rich>
                  <a:bodyPr/>
                  <a:lstStyle/>
                  <a:p>
                    <a:r>
                      <a:rPr lang="ja-JP" altLang="en-US" sz="1000"/>
                      <a:t>高槻市</a:t>
                    </a:r>
                    <a:endParaRPr lang="ja-JP" altLang="en-US"/>
                  </a:p>
                </c:rich>
              </c:tx>
              <c:showLegendKey val="0"/>
              <c:showVal val="1"/>
              <c:showCatName val="0"/>
              <c:showSerName val="0"/>
              <c:showPercent val="0"/>
              <c:showBubbleSize val="0"/>
            </c:dLbl>
            <c:dLbl>
              <c:idx val="8"/>
              <c:layout/>
              <c:tx>
                <c:rich>
                  <a:bodyPr/>
                  <a:lstStyle/>
                  <a:p>
                    <a:r>
                      <a:rPr lang="ja-JP" altLang="en-US" sz="1000"/>
                      <a:t>貝塚市</a:t>
                    </a:r>
                    <a:endParaRPr lang="ja-JP" altLang="en-US"/>
                  </a:p>
                </c:rich>
              </c:tx>
              <c:showLegendKey val="0"/>
              <c:showVal val="1"/>
              <c:showCatName val="0"/>
              <c:showSerName val="0"/>
              <c:showPercent val="0"/>
              <c:showBubbleSize val="0"/>
            </c:dLbl>
            <c:dLbl>
              <c:idx val="9"/>
              <c:layout/>
              <c:tx>
                <c:rich>
                  <a:bodyPr/>
                  <a:lstStyle/>
                  <a:p>
                    <a:r>
                      <a:rPr lang="ja-JP" altLang="en-US" sz="1000"/>
                      <a:t>守口市</a:t>
                    </a:r>
                    <a:endParaRPr lang="ja-JP" altLang="en-US"/>
                  </a:p>
                </c:rich>
              </c:tx>
              <c:showLegendKey val="0"/>
              <c:showVal val="1"/>
              <c:showCatName val="0"/>
              <c:showSerName val="0"/>
              <c:showPercent val="0"/>
              <c:showBubbleSize val="0"/>
            </c:dLbl>
            <c:dLbl>
              <c:idx val="10"/>
              <c:layout/>
              <c:tx>
                <c:rich>
                  <a:bodyPr/>
                  <a:lstStyle/>
                  <a:p>
                    <a:r>
                      <a:rPr lang="ja-JP" altLang="en-US" sz="1000"/>
                      <a:t>枚方市</a:t>
                    </a:r>
                    <a:endParaRPr lang="ja-JP" altLang="en-US"/>
                  </a:p>
                </c:rich>
              </c:tx>
              <c:showLegendKey val="0"/>
              <c:showVal val="1"/>
              <c:showCatName val="0"/>
              <c:showSerName val="0"/>
              <c:showPercent val="0"/>
              <c:showBubbleSize val="0"/>
            </c:dLbl>
            <c:dLbl>
              <c:idx val="11"/>
              <c:layout/>
              <c:tx>
                <c:rich>
                  <a:bodyPr/>
                  <a:lstStyle/>
                  <a:p>
                    <a:r>
                      <a:rPr lang="ja-JP" altLang="en-US" sz="1000"/>
                      <a:t>茨木市</a:t>
                    </a:r>
                    <a:endParaRPr lang="ja-JP" altLang="en-US"/>
                  </a:p>
                </c:rich>
              </c:tx>
              <c:showLegendKey val="0"/>
              <c:showVal val="1"/>
              <c:showCatName val="0"/>
              <c:showSerName val="0"/>
              <c:showPercent val="0"/>
              <c:showBubbleSize val="0"/>
            </c:dLbl>
            <c:dLbl>
              <c:idx val="12"/>
              <c:layout/>
              <c:tx>
                <c:rich>
                  <a:bodyPr/>
                  <a:lstStyle/>
                  <a:p>
                    <a:r>
                      <a:rPr lang="ja-JP" altLang="en-US" sz="1000"/>
                      <a:t>八尾市</a:t>
                    </a:r>
                    <a:endParaRPr lang="ja-JP" altLang="en-US"/>
                  </a:p>
                </c:rich>
              </c:tx>
              <c:showLegendKey val="0"/>
              <c:showVal val="1"/>
              <c:showCatName val="0"/>
              <c:showSerName val="0"/>
              <c:showPercent val="0"/>
              <c:showBubbleSize val="0"/>
            </c:dLbl>
            <c:dLbl>
              <c:idx val="13"/>
              <c:layout/>
              <c:tx>
                <c:rich>
                  <a:bodyPr/>
                  <a:lstStyle/>
                  <a:p>
                    <a:r>
                      <a:rPr lang="ja-JP" altLang="en-US" sz="1000"/>
                      <a:t>泉佐野市</a:t>
                    </a:r>
                    <a:endParaRPr lang="ja-JP" altLang="en-US"/>
                  </a:p>
                </c:rich>
              </c:tx>
              <c:showLegendKey val="0"/>
              <c:showVal val="1"/>
              <c:showCatName val="0"/>
              <c:showSerName val="0"/>
              <c:showPercent val="0"/>
              <c:showBubbleSize val="0"/>
            </c:dLbl>
            <c:dLbl>
              <c:idx val="14"/>
              <c:layout/>
              <c:tx>
                <c:rich>
                  <a:bodyPr/>
                  <a:lstStyle/>
                  <a:p>
                    <a:r>
                      <a:rPr lang="ja-JP" altLang="en-US" sz="1000"/>
                      <a:t>富田林市</a:t>
                    </a:r>
                    <a:endParaRPr lang="ja-JP" altLang="en-US"/>
                  </a:p>
                </c:rich>
              </c:tx>
              <c:showLegendKey val="0"/>
              <c:showVal val="1"/>
              <c:showCatName val="0"/>
              <c:showSerName val="0"/>
              <c:showPercent val="0"/>
              <c:showBubbleSize val="0"/>
            </c:dLbl>
            <c:dLbl>
              <c:idx val="15"/>
              <c:layout/>
              <c:tx>
                <c:rich>
                  <a:bodyPr/>
                  <a:lstStyle/>
                  <a:p>
                    <a:r>
                      <a:rPr lang="ja-JP" altLang="en-US" sz="1000"/>
                      <a:t>寝屋川市</a:t>
                    </a:r>
                    <a:endParaRPr lang="ja-JP" altLang="en-US"/>
                  </a:p>
                </c:rich>
              </c:tx>
              <c:showLegendKey val="0"/>
              <c:showVal val="1"/>
              <c:showCatName val="0"/>
              <c:showSerName val="0"/>
              <c:showPercent val="0"/>
              <c:showBubbleSize val="0"/>
            </c:dLbl>
            <c:dLbl>
              <c:idx val="16"/>
              <c:layout/>
              <c:tx>
                <c:rich>
                  <a:bodyPr/>
                  <a:lstStyle/>
                  <a:p>
                    <a:r>
                      <a:rPr lang="ja-JP" altLang="en-US" sz="1000"/>
                      <a:t>河内長野市</a:t>
                    </a:r>
                    <a:endParaRPr lang="ja-JP" altLang="en-US"/>
                  </a:p>
                </c:rich>
              </c:tx>
              <c:showLegendKey val="0"/>
              <c:showVal val="1"/>
              <c:showCatName val="0"/>
              <c:showSerName val="0"/>
              <c:showPercent val="0"/>
              <c:showBubbleSize val="0"/>
            </c:dLbl>
            <c:dLbl>
              <c:idx val="17"/>
              <c:layout/>
              <c:tx>
                <c:rich>
                  <a:bodyPr/>
                  <a:lstStyle/>
                  <a:p>
                    <a:r>
                      <a:rPr lang="ja-JP" altLang="en-US" sz="1000"/>
                      <a:t>松原市</a:t>
                    </a:r>
                    <a:endParaRPr lang="ja-JP" altLang="en-US"/>
                  </a:p>
                </c:rich>
              </c:tx>
              <c:showLegendKey val="0"/>
              <c:showVal val="1"/>
              <c:showCatName val="0"/>
              <c:showSerName val="0"/>
              <c:showPercent val="0"/>
              <c:showBubbleSize val="0"/>
            </c:dLbl>
            <c:dLbl>
              <c:idx val="18"/>
              <c:layout/>
              <c:tx>
                <c:rich>
                  <a:bodyPr/>
                  <a:lstStyle/>
                  <a:p>
                    <a:r>
                      <a:rPr lang="ja-JP" altLang="en-US" sz="1000"/>
                      <a:t>大東市</a:t>
                    </a:r>
                    <a:endParaRPr lang="ja-JP" altLang="en-US"/>
                  </a:p>
                </c:rich>
              </c:tx>
              <c:showLegendKey val="0"/>
              <c:showVal val="1"/>
              <c:showCatName val="0"/>
              <c:showSerName val="0"/>
              <c:showPercent val="0"/>
              <c:showBubbleSize val="0"/>
            </c:dLbl>
            <c:dLbl>
              <c:idx val="19"/>
              <c:layout/>
              <c:tx>
                <c:rich>
                  <a:bodyPr/>
                  <a:lstStyle/>
                  <a:p>
                    <a:r>
                      <a:rPr lang="ja-JP" altLang="en-US" sz="1000"/>
                      <a:t>和泉市</a:t>
                    </a:r>
                    <a:endParaRPr lang="ja-JP" altLang="en-US"/>
                  </a:p>
                </c:rich>
              </c:tx>
              <c:showLegendKey val="0"/>
              <c:showVal val="1"/>
              <c:showCatName val="0"/>
              <c:showSerName val="0"/>
              <c:showPercent val="0"/>
              <c:showBubbleSize val="0"/>
            </c:dLbl>
            <c:dLbl>
              <c:idx val="20"/>
              <c:layout/>
              <c:tx>
                <c:rich>
                  <a:bodyPr/>
                  <a:lstStyle/>
                  <a:p>
                    <a:r>
                      <a:rPr lang="ja-JP" altLang="en-US" sz="1000"/>
                      <a:t>箕面市</a:t>
                    </a:r>
                    <a:endParaRPr lang="ja-JP" altLang="en-US"/>
                  </a:p>
                </c:rich>
              </c:tx>
              <c:showLegendKey val="0"/>
              <c:showVal val="1"/>
              <c:showCatName val="0"/>
              <c:showSerName val="0"/>
              <c:showPercent val="0"/>
              <c:showBubbleSize val="0"/>
            </c:dLbl>
            <c:dLbl>
              <c:idx val="21"/>
              <c:layout/>
              <c:tx>
                <c:rich>
                  <a:bodyPr/>
                  <a:lstStyle/>
                  <a:p>
                    <a:r>
                      <a:rPr lang="ja-JP" altLang="en-US" sz="1000"/>
                      <a:t>柏原市</a:t>
                    </a:r>
                    <a:endParaRPr lang="ja-JP" altLang="en-US"/>
                  </a:p>
                </c:rich>
              </c:tx>
              <c:showLegendKey val="0"/>
              <c:showVal val="1"/>
              <c:showCatName val="0"/>
              <c:showSerName val="0"/>
              <c:showPercent val="0"/>
              <c:showBubbleSize val="0"/>
            </c:dLbl>
            <c:dLbl>
              <c:idx val="22"/>
              <c:layout/>
              <c:tx>
                <c:rich>
                  <a:bodyPr/>
                  <a:lstStyle/>
                  <a:p>
                    <a:r>
                      <a:rPr lang="ja-JP" altLang="en-US" sz="1000"/>
                      <a:t>羽曳野市</a:t>
                    </a:r>
                    <a:endParaRPr lang="ja-JP" altLang="en-US"/>
                  </a:p>
                </c:rich>
              </c:tx>
              <c:showLegendKey val="0"/>
              <c:showVal val="1"/>
              <c:showCatName val="0"/>
              <c:showSerName val="0"/>
              <c:showPercent val="0"/>
              <c:showBubbleSize val="0"/>
            </c:dLbl>
            <c:dLbl>
              <c:idx val="23"/>
              <c:layout/>
              <c:tx>
                <c:rich>
                  <a:bodyPr/>
                  <a:lstStyle/>
                  <a:p>
                    <a:r>
                      <a:rPr lang="ja-JP" altLang="en-US" sz="1000"/>
                      <a:t>門真市</a:t>
                    </a:r>
                    <a:endParaRPr lang="ja-JP" altLang="en-US"/>
                  </a:p>
                </c:rich>
              </c:tx>
              <c:showLegendKey val="0"/>
              <c:showVal val="1"/>
              <c:showCatName val="0"/>
              <c:showSerName val="0"/>
              <c:showPercent val="0"/>
              <c:showBubbleSize val="0"/>
            </c:dLbl>
            <c:dLbl>
              <c:idx val="24"/>
              <c:layout/>
              <c:tx>
                <c:rich>
                  <a:bodyPr/>
                  <a:lstStyle/>
                  <a:p>
                    <a:r>
                      <a:rPr lang="ja-JP" altLang="en-US" sz="1000"/>
                      <a:t>摂津市</a:t>
                    </a:r>
                    <a:endParaRPr lang="ja-JP" altLang="en-US"/>
                  </a:p>
                </c:rich>
              </c:tx>
              <c:showLegendKey val="0"/>
              <c:showVal val="1"/>
              <c:showCatName val="0"/>
              <c:showSerName val="0"/>
              <c:showPercent val="0"/>
              <c:showBubbleSize val="0"/>
            </c:dLbl>
            <c:dLbl>
              <c:idx val="25"/>
              <c:layout/>
              <c:tx>
                <c:rich>
                  <a:bodyPr/>
                  <a:lstStyle/>
                  <a:p>
                    <a:r>
                      <a:rPr lang="ja-JP" altLang="en-US" sz="1000"/>
                      <a:t>高石市</a:t>
                    </a:r>
                    <a:endParaRPr lang="ja-JP" altLang="en-US"/>
                  </a:p>
                </c:rich>
              </c:tx>
              <c:showLegendKey val="0"/>
              <c:showVal val="1"/>
              <c:showCatName val="0"/>
              <c:showSerName val="0"/>
              <c:showPercent val="0"/>
              <c:showBubbleSize val="0"/>
            </c:dLbl>
            <c:dLbl>
              <c:idx val="26"/>
              <c:layout/>
              <c:tx>
                <c:rich>
                  <a:bodyPr/>
                  <a:lstStyle/>
                  <a:p>
                    <a:r>
                      <a:rPr lang="ja-JP" altLang="en-US" sz="1000"/>
                      <a:t>藤井寺市</a:t>
                    </a:r>
                    <a:endParaRPr lang="ja-JP" altLang="en-US"/>
                  </a:p>
                </c:rich>
              </c:tx>
              <c:showLegendKey val="0"/>
              <c:showVal val="1"/>
              <c:showCatName val="0"/>
              <c:showSerName val="0"/>
              <c:showPercent val="0"/>
              <c:showBubbleSize val="0"/>
            </c:dLbl>
            <c:dLbl>
              <c:idx val="27"/>
              <c:layout/>
              <c:tx>
                <c:rich>
                  <a:bodyPr/>
                  <a:lstStyle/>
                  <a:p>
                    <a:r>
                      <a:rPr lang="ja-JP" altLang="en-US" sz="1000"/>
                      <a:t>東大阪市</a:t>
                    </a:r>
                    <a:endParaRPr lang="ja-JP" altLang="en-US"/>
                  </a:p>
                </c:rich>
              </c:tx>
              <c:showLegendKey val="0"/>
              <c:showVal val="1"/>
              <c:showCatName val="0"/>
              <c:showSerName val="0"/>
              <c:showPercent val="0"/>
              <c:showBubbleSize val="0"/>
            </c:dLbl>
            <c:dLbl>
              <c:idx val="28"/>
              <c:layout/>
              <c:tx>
                <c:rich>
                  <a:bodyPr/>
                  <a:lstStyle/>
                  <a:p>
                    <a:r>
                      <a:rPr lang="ja-JP" altLang="en-US" sz="1000"/>
                      <a:t>泉南市</a:t>
                    </a:r>
                    <a:endParaRPr lang="ja-JP" altLang="en-US"/>
                  </a:p>
                </c:rich>
              </c:tx>
              <c:showLegendKey val="0"/>
              <c:showVal val="1"/>
              <c:showCatName val="0"/>
              <c:showSerName val="0"/>
              <c:showPercent val="0"/>
              <c:showBubbleSize val="0"/>
            </c:dLbl>
            <c:dLbl>
              <c:idx val="29"/>
              <c:layout/>
              <c:tx>
                <c:rich>
                  <a:bodyPr/>
                  <a:lstStyle/>
                  <a:p>
                    <a:r>
                      <a:rPr lang="ja-JP" altLang="en-US" sz="1000"/>
                      <a:t>四條畷市</a:t>
                    </a:r>
                    <a:endParaRPr lang="ja-JP" altLang="en-US"/>
                  </a:p>
                </c:rich>
              </c:tx>
              <c:showLegendKey val="0"/>
              <c:showVal val="1"/>
              <c:showCatName val="0"/>
              <c:showSerName val="0"/>
              <c:showPercent val="0"/>
              <c:showBubbleSize val="0"/>
            </c:dLbl>
            <c:dLbl>
              <c:idx val="30"/>
              <c:layout/>
              <c:tx>
                <c:rich>
                  <a:bodyPr/>
                  <a:lstStyle/>
                  <a:p>
                    <a:r>
                      <a:rPr lang="ja-JP" altLang="en-US" sz="1000"/>
                      <a:t>交野市</a:t>
                    </a:r>
                    <a:endParaRPr lang="ja-JP" altLang="en-US"/>
                  </a:p>
                </c:rich>
              </c:tx>
              <c:showLegendKey val="0"/>
              <c:showVal val="1"/>
              <c:showCatName val="0"/>
              <c:showSerName val="0"/>
              <c:showPercent val="0"/>
              <c:showBubbleSize val="0"/>
            </c:dLbl>
            <c:dLbl>
              <c:idx val="31"/>
              <c:layout/>
              <c:tx>
                <c:rich>
                  <a:bodyPr/>
                  <a:lstStyle/>
                  <a:p>
                    <a:r>
                      <a:rPr lang="ja-JP" altLang="en-US" sz="1000"/>
                      <a:t>大阪狭山市</a:t>
                    </a:r>
                    <a:endParaRPr lang="ja-JP" altLang="en-US"/>
                  </a:p>
                </c:rich>
              </c:tx>
              <c:showLegendKey val="0"/>
              <c:showVal val="1"/>
              <c:showCatName val="0"/>
              <c:showSerName val="0"/>
              <c:showPercent val="0"/>
              <c:showBubbleSize val="0"/>
            </c:dLbl>
            <c:dLbl>
              <c:idx val="32"/>
              <c:layout/>
              <c:tx>
                <c:rich>
                  <a:bodyPr/>
                  <a:lstStyle/>
                  <a:p>
                    <a:r>
                      <a:rPr lang="ja-JP" altLang="en-US" sz="1000"/>
                      <a:t>阪南市</a:t>
                    </a:r>
                    <a:endParaRPr lang="ja-JP" altLang="en-US"/>
                  </a:p>
                </c:rich>
              </c:tx>
              <c:showLegendKey val="0"/>
              <c:showVal val="1"/>
              <c:showCatName val="0"/>
              <c:showSerName val="0"/>
              <c:showPercent val="0"/>
              <c:showBubbleSize val="0"/>
            </c:dLbl>
            <c:dLbl>
              <c:idx val="33"/>
              <c:layout/>
              <c:tx>
                <c:rich>
                  <a:bodyPr/>
                  <a:lstStyle/>
                  <a:p>
                    <a:r>
                      <a:rPr lang="ja-JP" altLang="en-US" sz="1000"/>
                      <a:t>島本町</a:t>
                    </a:r>
                    <a:endParaRPr lang="ja-JP" altLang="en-US"/>
                  </a:p>
                </c:rich>
              </c:tx>
              <c:showLegendKey val="0"/>
              <c:showVal val="1"/>
              <c:showCatName val="0"/>
              <c:showSerName val="0"/>
              <c:showPercent val="0"/>
              <c:showBubbleSize val="0"/>
            </c:dLbl>
            <c:dLbl>
              <c:idx val="34"/>
              <c:layout/>
              <c:tx>
                <c:rich>
                  <a:bodyPr/>
                  <a:lstStyle/>
                  <a:p>
                    <a:r>
                      <a:rPr lang="ja-JP" altLang="en-US" sz="1000"/>
                      <a:t>豊能町</a:t>
                    </a:r>
                    <a:endParaRPr lang="ja-JP" altLang="en-US"/>
                  </a:p>
                </c:rich>
              </c:tx>
              <c:showLegendKey val="0"/>
              <c:showVal val="1"/>
              <c:showCatName val="0"/>
              <c:showSerName val="0"/>
              <c:showPercent val="0"/>
              <c:showBubbleSize val="0"/>
            </c:dLbl>
            <c:dLbl>
              <c:idx val="35"/>
              <c:layout/>
              <c:tx>
                <c:rich>
                  <a:bodyPr/>
                  <a:lstStyle/>
                  <a:p>
                    <a:r>
                      <a:rPr lang="ja-JP" altLang="en-US" sz="1000"/>
                      <a:t>能勢町</a:t>
                    </a:r>
                    <a:endParaRPr lang="ja-JP" altLang="en-US"/>
                  </a:p>
                </c:rich>
              </c:tx>
              <c:showLegendKey val="0"/>
              <c:showVal val="1"/>
              <c:showCatName val="0"/>
              <c:showSerName val="0"/>
              <c:showPercent val="0"/>
              <c:showBubbleSize val="0"/>
            </c:dLbl>
            <c:dLbl>
              <c:idx val="36"/>
              <c:layout/>
              <c:tx>
                <c:rich>
                  <a:bodyPr/>
                  <a:lstStyle/>
                  <a:p>
                    <a:r>
                      <a:rPr lang="ja-JP" altLang="en-US" sz="1000"/>
                      <a:t>忠岡町</a:t>
                    </a:r>
                    <a:endParaRPr lang="ja-JP" altLang="en-US"/>
                  </a:p>
                </c:rich>
              </c:tx>
              <c:showLegendKey val="0"/>
              <c:showVal val="1"/>
              <c:showCatName val="0"/>
              <c:showSerName val="0"/>
              <c:showPercent val="0"/>
              <c:showBubbleSize val="0"/>
            </c:dLbl>
            <c:dLbl>
              <c:idx val="37"/>
              <c:layout/>
              <c:tx>
                <c:rich>
                  <a:bodyPr/>
                  <a:lstStyle/>
                  <a:p>
                    <a:r>
                      <a:rPr lang="ja-JP" altLang="en-US" sz="1000"/>
                      <a:t>熊取町</a:t>
                    </a:r>
                    <a:endParaRPr lang="ja-JP" altLang="en-US"/>
                  </a:p>
                </c:rich>
              </c:tx>
              <c:showLegendKey val="0"/>
              <c:showVal val="1"/>
              <c:showCatName val="0"/>
              <c:showSerName val="0"/>
              <c:showPercent val="0"/>
              <c:showBubbleSize val="0"/>
            </c:dLbl>
            <c:dLbl>
              <c:idx val="38"/>
              <c:layout/>
              <c:tx>
                <c:rich>
                  <a:bodyPr/>
                  <a:lstStyle/>
                  <a:p>
                    <a:r>
                      <a:rPr lang="ja-JP" altLang="en-US" sz="1000"/>
                      <a:t>田尻町</a:t>
                    </a:r>
                    <a:endParaRPr lang="ja-JP" altLang="en-US"/>
                  </a:p>
                </c:rich>
              </c:tx>
              <c:showLegendKey val="0"/>
              <c:showVal val="1"/>
              <c:showCatName val="0"/>
              <c:showSerName val="0"/>
              <c:showPercent val="0"/>
              <c:showBubbleSize val="0"/>
            </c:dLbl>
            <c:dLbl>
              <c:idx val="39"/>
              <c:layout/>
              <c:tx>
                <c:rich>
                  <a:bodyPr/>
                  <a:lstStyle/>
                  <a:p>
                    <a:r>
                      <a:rPr lang="ja-JP" altLang="en-US" sz="1000"/>
                      <a:t>岬町</a:t>
                    </a:r>
                    <a:endParaRPr lang="ja-JP" altLang="en-US"/>
                  </a:p>
                </c:rich>
              </c:tx>
              <c:showLegendKey val="0"/>
              <c:showVal val="1"/>
              <c:showCatName val="0"/>
              <c:showSerName val="0"/>
              <c:showPercent val="0"/>
              <c:showBubbleSize val="0"/>
            </c:dLbl>
            <c:dLbl>
              <c:idx val="40"/>
              <c:layout/>
              <c:tx>
                <c:rich>
                  <a:bodyPr/>
                  <a:lstStyle/>
                  <a:p>
                    <a:r>
                      <a:rPr lang="ja-JP" altLang="en-US" sz="1000"/>
                      <a:t>太子町</a:t>
                    </a:r>
                    <a:endParaRPr lang="ja-JP" altLang="en-US"/>
                  </a:p>
                </c:rich>
              </c:tx>
              <c:showLegendKey val="0"/>
              <c:showVal val="1"/>
              <c:showCatName val="0"/>
              <c:showSerName val="0"/>
              <c:showPercent val="0"/>
              <c:showBubbleSize val="0"/>
            </c:dLbl>
            <c:dLbl>
              <c:idx val="41"/>
              <c:layout/>
              <c:tx>
                <c:rich>
                  <a:bodyPr/>
                  <a:lstStyle/>
                  <a:p>
                    <a:r>
                      <a:rPr lang="ja-JP" altLang="en-US" sz="1000"/>
                      <a:t>河南町</a:t>
                    </a:r>
                    <a:endParaRPr lang="ja-JP" altLang="en-US"/>
                  </a:p>
                </c:rich>
              </c:tx>
              <c:showLegendKey val="0"/>
              <c:showVal val="1"/>
              <c:showCatName val="0"/>
              <c:showSerName val="0"/>
              <c:showPercent val="0"/>
              <c:showBubbleSize val="0"/>
            </c:dLbl>
            <c:dLbl>
              <c:idx val="42"/>
              <c:layout/>
              <c:tx>
                <c:rich>
                  <a:bodyPr/>
                  <a:lstStyle/>
                  <a:p>
                    <a:r>
                      <a:rPr lang="ja-JP" altLang="en-US" sz="1000"/>
                      <a:t>千早赤阪村</a:t>
                    </a:r>
                    <a:endParaRPr lang="ja-JP" altLang="en-US"/>
                  </a:p>
                </c:rich>
              </c:tx>
              <c:showLegendKey val="0"/>
              <c:showVal val="1"/>
              <c:showCatName val="0"/>
              <c:showSerName val="0"/>
              <c:showPercent val="0"/>
              <c:showBubbleSize val="0"/>
            </c:dLbl>
            <c:txPr>
              <a:bodyPr/>
              <a:lstStyle/>
              <a:p>
                <a:pPr>
                  <a:defRPr sz="1000"/>
                </a:pPr>
                <a:endParaRPr lang="ja-JP"/>
              </a:p>
            </c:txPr>
            <c:showLegendKey val="0"/>
            <c:showVal val="0"/>
            <c:showCatName val="0"/>
            <c:showSerName val="0"/>
            <c:showPercent val="0"/>
            <c:showBubbleSize val="0"/>
          </c:dLbls>
          <c:trendline>
            <c:trendlineType val="linear"/>
            <c:dispRSqr val="1"/>
            <c:dispEq val="1"/>
            <c:trendlineLbl>
              <c:layout>
                <c:manualLayout>
                  <c:x val="-0.69178850199440201"/>
                  <c:y val="-1.6106225596130567E-2"/>
                </c:manualLayout>
              </c:layout>
              <c:numFmt formatCode="General" sourceLinked="0"/>
              <c:spPr>
                <a:solidFill>
                  <a:schemeClr val="bg1"/>
                </a:solidFill>
              </c:spPr>
              <c:txPr>
                <a:bodyPr/>
                <a:lstStyle/>
                <a:p>
                  <a:pPr>
                    <a:defRPr sz="1200"/>
                  </a:pPr>
                  <a:endParaRPr lang="ja-JP"/>
                </a:p>
              </c:txPr>
            </c:trendlineLbl>
          </c:trendline>
          <c:xVal>
            <c:numRef>
              <c:f>Sheet3!$L$4:$L$46</c:f>
              <c:numCache>
                <c:formatCode>0.0_);[Red]\(0.0\)</c:formatCode>
                <c:ptCount val="43"/>
                <c:pt idx="0">
                  <c:v>77.400000000000006</c:v>
                </c:pt>
                <c:pt idx="1">
                  <c:v>79</c:v>
                </c:pt>
                <c:pt idx="2">
                  <c:v>78.599999999999994</c:v>
                </c:pt>
                <c:pt idx="3">
                  <c:v>79.7</c:v>
                </c:pt>
                <c:pt idx="4">
                  <c:v>81.3</c:v>
                </c:pt>
                <c:pt idx="5">
                  <c:v>81.2</c:v>
                </c:pt>
                <c:pt idx="6">
                  <c:v>78.900000000000006</c:v>
                </c:pt>
                <c:pt idx="7">
                  <c:v>80.2</c:v>
                </c:pt>
                <c:pt idx="8">
                  <c:v>79.3</c:v>
                </c:pt>
                <c:pt idx="9">
                  <c:v>78.5</c:v>
                </c:pt>
                <c:pt idx="10">
                  <c:v>80.599999999999994</c:v>
                </c:pt>
                <c:pt idx="11">
                  <c:v>80.3</c:v>
                </c:pt>
                <c:pt idx="12">
                  <c:v>79.099999999999994</c:v>
                </c:pt>
                <c:pt idx="13">
                  <c:v>79.3</c:v>
                </c:pt>
                <c:pt idx="14">
                  <c:v>80</c:v>
                </c:pt>
                <c:pt idx="15">
                  <c:v>79.099999999999994</c:v>
                </c:pt>
                <c:pt idx="16">
                  <c:v>81.099999999999994</c:v>
                </c:pt>
                <c:pt idx="17">
                  <c:v>78.900000000000006</c:v>
                </c:pt>
                <c:pt idx="18">
                  <c:v>80</c:v>
                </c:pt>
                <c:pt idx="19">
                  <c:v>79.3</c:v>
                </c:pt>
                <c:pt idx="20">
                  <c:v>80.7</c:v>
                </c:pt>
                <c:pt idx="21">
                  <c:v>79.099999999999994</c:v>
                </c:pt>
                <c:pt idx="22">
                  <c:v>79</c:v>
                </c:pt>
                <c:pt idx="23">
                  <c:v>78.400000000000006</c:v>
                </c:pt>
                <c:pt idx="24">
                  <c:v>78.900000000000006</c:v>
                </c:pt>
                <c:pt idx="25">
                  <c:v>79.3</c:v>
                </c:pt>
                <c:pt idx="26">
                  <c:v>79.3</c:v>
                </c:pt>
                <c:pt idx="27">
                  <c:v>79</c:v>
                </c:pt>
                <c:pt idx="28">
                  <c:v>79.099999999999994</c:v>
                </c:pt>
                <c:pt idx="29">
                  <c:v>79.7</c:v>
                </c:pt>
                <c:pt idx="30">
                  <c:v>80.400000000000006</c:v>
                </c:pt>
                <c:pt idx="31">
                  <c:v>79.900000000000006</c:v>
                </c:pt>
                <c:pt idx="32">
                  <c:v>79.7</c:v>
                </c:pt>
                <c:pt idx="33">
                  <c:v>80.3</c:v>
                </c:pt>
                <c:pt idx="34">
                  <c:v>81.2</c:v>
                </c:pt>
                <c:pt idx="35">
                  <c:v>79.5</c:v>
                </c:pt>
                <c:pt idx="36">
                  <c:v>79</c:v>
                </c:pt>
                <c:pt idx="37">
                  <c:v>79.5</c:v>
                </c:pt>
                <c:pt idx="38">
                  <c:v>79</c:v>
                </c:pt>
                <c:pt idx="39">
                  <c:v>78.3</c:v>
                </c:pt>
                <c:pt idx="40">
                  <c:v>79.3</c:v>
                </c:pt>
                <c:pt idx="41">
                  <c:v>80.400000000000006</c:v>
                </c:pt>
                <c:pt idx="42">
                  <c:v>79.3</c:v>
                </c:pt>
              </c:numCache>
            </c:numRef>
          </c:xVal>
          <c:yVal>
            <c:numRef>
              <c:f>Sheet3!$M$4:$M$46</c:f>
              <c:numCache>
                <c:formatCode>General</c:formatCode>
                <c:ptCount val="43"/>
                <c:pt idx="0">
                  <c:v>5.72</c:v>
                </c:pt>
                <c:pt idx="1">
                  <c:v>2.98</c:v>
                </c:pt>
                <c:pt idx="2">
                  <c:v>2.69</c:v>
                </c:pt>
                <c:pt idx="3">
                  <c:v>2.4900000000000002</c:v>
                </c:pt>
                <c:pt idx="4">
                  <c:v>0.92</c:v>
                </c:pt>
                <c:pt idx="5">
                  <c:v>1.66</c:v>
                </c:pt>
                <c:pt idx="6">
                  <c:v>2.1</c:v>
                </c:pt>
                <c:pt idx="7">
                  <c:v>1.58</c:v>
                </c:pt>
                <c:pt idx="8">
                  <c:v>1.79</c:v>
                </c:pt>
                <c:pt idx="9">
                  <c:v>3.74</c:v>
                </c:pt>
                <c:pt idx="10">
                  <c:v>1.93</c:v>
                </c:pt>
                <c:pt idx="11">
                  <c:v>1.36</c:v>
                </c:pt>
                <c:pt idx="12">
                  <c:v>3.14</c:v>
                </c:pt>
                <c:pt idx="13">
                  <c:v>1.68</c:v>
                </c:pt>
                <c:pt idx="14">
                  <c:v>2.57</c:v>
                </c:pt>
                <c:pt idx="15">
                  <c:v>3.02</c:v>
                </c:pt>
                <c:pt idx="16">
                  <c:v>1.7</c:v>
                </c:pt>
                <c:pt idx="17">
                  <c:v>2.42</c:v>
                </c:pt>
                <c:pt idx="18">
                  <c:v>1.01</c:v>
                </c:pt>
                <c:pt idx="19">
                  <c:v>2.3199999999999998</c:v>
                </c:pt>
                <c:pt idx="20">
                  <c:v>0.85</c:v>
                </c:pt>
                <c:pt idx="21">
                  <c:v>1.63</c:v>
                </c:pt>
                <c:pt idx="22">
                  <c:v>2.48</c:v>
                </c:pt>
                <c:pt idx="23">
                  <c:v>5.07</c:v>
                </c:pt>
                <c:pt idx="24">
                  <c:v>1.67</c:v>
                </c:pt>
                <c:pt idx="25">
                  <c:v>1.45</c:v>
                </c:pt>
                <c:pt idx="26">
                  <c:v>2.74</c:v>
                </c:pt>
                <c:pt idx="27">
                  <c:v>4.13</c:v>
                </c:pt>
                <c:pt idx="28">
                  <c:v>2.0099999999999998</c:v>
                </c:pt>
                <c:pt idx="29">
                  <c:v>1.63</c:v>
                </c:pt>
                <c:pt idx="30">
                  <c:v>1.24</c:v>
                </c:pt>
                <c:pt idx="31">
                  <c:v>1.33</c:v>
                </c:pt>
                <c:pt idx="32">
                  <c:v>1.0900000000000001</c:v>
                </c:pt>
                <c:pt idx="33">
                  <c:v>0.38</c:v>
                </c:pt>
                <c:pt idx="34">
                  <c:v>0.34</c:v>
                </c:pt>
                <c:pt idx="35">
                  <c:v>0.34</c:v>
                </c:pt>
                <c:pt idx="36">
                  <c:v>1.76</c:v>
                </c:pt>
                <c:pt idx="37">
                  <c:v>1.76</c:v>
                </c:pt>
                <c:pt idx="38">
                  <c:v>1.76</c:v>
                </c:pt>
                <c:pt idx="39">
                  <c:v>1.76</c:v>
                </c:pt>
                <c:pt idx="40">
                  <c:v>0.85</c:v>
                </c:pt>
                <c:pt idx="41">
                  <c:v>0.85</c:v>
                </c:pt>
                <c:pt idx="42">
                  <c:v>0.85</c:v>
                </c:pt>
              </c:numCache>
            </c:numRef>
          </c:yVal>
          <c:smooth val="0"/>
        </c:ser>
        <c:dLbls>
          <c:showLegendKey val="0"/>
          <c:showVal val="0"/>
          <c:showCatName val="0"/>
          <c:showSerName val="0"/>
          <c:showPercent val="0"/>
          <c:showBubbleSize val="0"/>
        </c:dLbls>
        <c:axId val="60137472"/>
        <c:axId val="60139392"/>
      </c:scatterChart>
      <c:valAx>
        <c:axId val="60137472"/>
        <c:scaling>
          <c:orientation val="minMax"/>
        </c:scaling>
        <c:delete val="0"/>
        <c:axPos val="b"/>
        <c:majorGridlines/>
        <c:minorGridlines/>
        <c:title>
          <c:tx>
            <c:rich>
              <a:bodyPr/>
              <a:lstStyle/>
              <a:p>
                <a:pPr>
                  <a:defRPr sz="1400"/>
                </a:pPr>
                <a:r>
                  <a:rPr lang="ja-JP" altLang="en-US" sz="1400"/>
                  <a:t>平均寿命（男性、歳）</a:t>
                </a:r>
              </a:p>
            </c:rich>
          </c:tx>
          <c:layout/>
          <c:overlay val="0"/>
        </c:title>
        <c:numFmt formatCode="0.0_);[Red]\(0.0\)" sourceLinked="1"/>
        <c:majorTickMark val="out"/>
        <c:minorTickMark val="none"/>
        <c:tickLblPos val="nextTo"/>
        <c:txPr>
          <a:bodyPr/>
          <a:lstStyle/>
          <a:p>
            <a:pPr>
              <a:defRPr sz="1200"/>
            </a:pPr>
            <a:endParaRPr lang="ja-JP"/>
          </a:p>
        </c:txPr>
        <c:crossAx val="60139392"/>
        <c:crosses val="autoZero"/>
        <c:crossBetween val="midCat"/>
      </c:valAx>
      <c:valAx>
        <c:axId val="60139392"/>
        <c:scaling>
          <c:orientation val="minMax"/>
          <c:max val="6"/>
        </c:scaling>
        <c:delete val="0"/>
        <c:axPos val="l"/>
        <c:majorGridlines/>
        <c:minorGridlines/>
        <c:title>
          <c:tx>
            <c:rich>
              <a:bodyPr rot="0" vert="wordArtVertRtl"/>
              <a:lstStyle/>
              <a:p>
                <a:pPr>
                  <a:defRPr sz="1400"/>
                </a:pPr>
                <a:r>
                  <a:rPr lang="ja-JP" altLang="en-US" sz="1400"/>
                  <a:t>生活保護率（</a:t>
                </a:r>
                <a:r>
                  <a:rPr lang="en-US" altLang="ja-JP" sz="1400"/>
                  <a:t>%</a:t>
                </a:r>
                <a:r>
                  <a:rPr lang="ja-JP" altLang="en-US" sz="1400"/>
                  <a:t>）</a:t>
                </a:r>
              </a:p>
            </c:rich>
          </c:tx>
          <c:layout/>
          <c:overlay val="0"/>
        </c:title>
        <c:numFmt formatCode="General" sourceLinked="1"/>
        <c:majorTickMark val="out"/>
        <c:minorTickMark val="none"/>
        <c:tickLblPos val="nextTo"/>
        <c:txPr>
          <a:bodyPr/>
          <a:lstStyle/>
          <a:p>
            <a:pPr>
              <a:defRPr sz="1200"/>
            </a:pPr>
            <a:endParaRPr lang="ja-JP"/>
          </a:p>
        </c:txPr>
        <c:crossAx val="60137472"/>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kumimoji="1" lang="ja-JP" altLang="ja-JP" sz="1800" b="1" i="0" u="none" strike="noStrike" baseline="0" dirty="0" smtClean="0">
                <a:effectLst/>
              </a:rPr>
              <a:t>後期高齢者医療費</a:t>
            </a:r>
            <a:r>
              <a:rPr lang="ja-JP" altLang="en-US" dirty="0"/>
              <a:t>　入院点数</a:t>
            </a:r>
          </a:p>
        </c:rich>
      </c:tx>
      <c:layout/>
      <c:overlay val="0"/>
    </c:title>
    <c:autoTitleDeleted val="0"/>
    <c:plotArea>
      <c:layout/>
      <c:barChart>
        <c:barDir val="col"/>
        <c:grouping val="clustered"/>
        <c:varyColors val="0"/>
        <c:ser>
          <c:idx val="0"/>
          <c:order val="0"/>
          <c:invertIfNegative val="0"/>
          <c:cat>
            <c:strRef>
              <c:f>筋骨格!$D$5:$D$59</c:f>
              <c:strCache>
                <c:ptCount val="43"/>
                <c:pt idx="0">
                  <c:v>阪南市</c:v>
                </c:pt>
                <c:pt idx="1">
                  <c:v>太子町</c:v>
                </c:pt>
                <c:pt idx="2">
                  <c:v>藤井寺市</c:v>
                </c:pt>
                <c:pt idx="3">
                  <c:v>田尻町</c:v>
                </c:pt>
                <c:pt idx="4">
                  <c:v>羽曳野市</c:v>
                </c:pt>
                <c:pt idx="5">
                  <c:v>柏原市</c:v>
                </c:pt>
                <c:pt idx="6">
                  <c:v>泉南市</c:v>
                </c:pt>
                <c:pt idx="7">
                  <c:v>河南町</c:v>
                </c:pt>
                <c:pt idx="8">
                  <c:v>八尾市</c:v>
                </c:pt>
                <c:pt idx="9">
                  <c:v>門真市</c:v>
                </c:pt>
                <c:pt idx="10">
                  <c:v>豊中市</c:v>
                </c:pt>
                <c:pt idx="11">
                  <c:v>高石市</c:v>
                </c:pt>
                <c:pt idx="12">
                  <c:v>富田林市</c:v>
                </c:pt>
                <c:pt idx="13">
                  <c:v>河内長野市</c:v>
                </c:pt>
                <c:pt idx="14">
                  <c:v>吹田市</c:v>
                </c:pt>
                <c:pt idx="15">
                  <c:v>熊取町</c:v>
                </c:pt>
                <c:pt idx="16">
                  <c:v>大阪狭山市</c:v>
                </c:pt>
                <c:pt idx="17">
                  <c:v>泉大津市</c:v>
                </c:pt>
                <c:pt idx="18">
                  <c:v>松原市</c:v>
                </c:pt>
                <c:pt idx="19">
                  <c:v>泉佐野市</c:v>
                </c:pt>
                <c:pt idx="20">
                  <c:v>枚方市</c:v>
                </c:pt>
                <c:pt idx="21">
                  <c:v>茨木市</c:v>
                </c:pt>
                <c:pt idx="22">
                  <c:v>大東市</c:v>
                </c:pt>
                <c:pt idx="23">
                  <c:v>四条畷市</c:v>
                </c:pt>
                <c:pt idx="24">
                  <c:v>貝塚市</c:v>
                </c:pt>
                <c:pt idx="25">
                  <c:v>箕面市</c:v>
                </c:pt>
                <c:pt idx="26">
                  <c:v>寝屋川市</c:v>
                </c:pt>
                <c:pt idx="27">
                  <c:v>東大阪市</c:v>
                </c:pt>
                <c:pt idx="28">
                  <c:v>和泉市</c:v>
                </c:pt>
                <c:pt idx="29">
                  <c:v>大阪市</c:v>
                </c:pt>
                <c:pt idx="30">
                  <c:v>千早赤阪町</c:v>
                </c:pt>
                <c:pt idx="31">
                  <c:v>池田市</c:v>
                </c:pt>
                <c:pt idx="32">
                  <c:v>守口市</c:v>
                </c:pt>
                <c:pt idx="33">
                  <c:v>摂津市</c:v>
                </c:pt>
                <c:pt idx="34">
                  <c:v>豊能町</c:v>
                </c:pt>
                <c:pt idx="35">
                  <c:v>高槻市</c:v>
                </c:pt>
                <c:pt idx="36">
                  <c:v>能勢町</c:v>
                </c:pt>
                <c:pt idx="37">
                  <c:v>交野市</c:v>
                </c:pt>
                <c:pt idx="38">
                  <c:v>岸和田市</c:v>
                </c:pt>
                <c:pt idx="39">
                  <c:v>堺市</c:v>
                </c:pt>
                <c:pt idx="40">
                  <c:v>岬町</c:v>
                </c:pt>
                <c:pt idx="41">
                  <c:v>島本町</c:v>
                </c:pt>
                <c:pt idx="42">
                  <c:v>忠岡町</c:v>
                </c:pt>
              </c:strCache>
            </c:strRef>
          </c:cat>
          <c:val>
            <c:numRef>
              <c:f>筋骨格!$E$5:$E$59</c:f>
              <c:numCache>
                <c:formatCode>#,##0_);[Red]\(#,##0\)</c:formatCode>
                <c:ptCount val="43"/>
                <c:pt idx="0">
                  <c:v>3643.5821785368998</c:v>
                </c:pt>
                <c:pt idx="1">
                  <c:v>4843.5224525043177</c:v>
                </c:pt>
                <c:pt idx="2">
                  <c:v>5194.5822229444266</c:v>
                </c:pt>
                <c:pt idx="3">
                  <c:v>5485.4604316546765</c:v>
                </c:pt>
                <c:pt idx="4">
                  <c:v>5508.0219107602234</c:v>
                </c:pt>
                <c:pt idx="5">
                  <c:v>5746.2401619433194</c:v>
                </c:pt>
                <c:pt idx="6">
                  <c:v>6101.9398572884811</c:v>
                </c:pt>
                <c:pt idx="7">
                  <c:v>6155.7558859975215</c:v>
                </c:pt>
                <c:pt idx="8">
                  <c:v>6180.1556760293497</c:v>
                </c:pt>
                <c:pt idx="9">
                  <c:v>6243.4945297504801</c:v>
                </c:pt>
                <c:pt idx="10">
                  <c:v>6409.0537178237691</c:v>
                </c:pt>
                <c:pt idx="11">
                  <c:v>6442.4910197417248</c:v>
                </c:pt>
                <c:pt idx="12">
                  <c:v>6515.395972571825</c:v>
                </c:pt>
                <c:pt idx="13">
                  <c:v>6548.1366704969832</c:v>
                </c:pt>
                <c:pt idx="14">
                  <c:v>6665.5470059057825</c:v>
                </c:pt>
                <c:pt idx="15">
                  <c:v>6709.0297471492313</c:v>
                </c:pt>
                <c:pt idx="16">
                  <c:v>6898.4361795006107</c:v>
                </c:pt>
                <c:pt idx="17">
                  <c:v>6942.2003748017878</c:v>
                </c:pt>
                <c:pt idx="18">
                  <c:v>6968.63956687672</c:v>
                </c:pt>
                <c:pt idx="19">
                  <c:v>6969.2681444710715</c:v>
                </c:pt>
                <c:pt idx="20">
                  <c:v>7161.3871832216719</c:v>
                </c:pt>
                <c:pt idx="21">
                  <c:v>7244.9705691056906</c:v>
                </c:pt>
                <c:pt idx="22">
                  <c:v>7277.9688958009328</c:v>
                </c:pt>
                <c:pt idx="23">
                  <c:v>7312.2119484906061</c:v>
                </c:pt>
                <c:pt idx="24">
                  <c:v>7462.5535834860611</c:v>
                </c:pt>
                <c:pt idx="25">
                  <c:v>7483.3381539770307</c:v>
                </c:pt>
                <c:pt idx="26">
                  <c:v>7563.8191266208996</c:v>
                </c:pt>
                <c:pt idx="27">
                  <c:v>7638.8938527195132</c:v>
                </c:pt>
                <c:pt idx="28">
                  <c:v>7798.623932689311</c:v>
                </c:pt>
                <c:pt idx="29">
                  <c:v>7867.4494812431421</c:v>
                </c:pt>
                <c:pt idx="30">
                  <c:v>8006.9073446327684</c:v>
                </c:pt>
                <c:pt idx="31">
                  <c:v>8049.2592746544733</c:v>
                </c:pt>
                <c:pt idx="32">
                  <c:v>8071.7276419526961</c:v>
                </c:pt>
                <c:pt idx="33">
                  <c:v>8092.1805013927578</c:v>
                </c:pt>
                <c:pt idx="34">
                  <c:v>8177.9641952983729</c:v>
                </c:pt>
                <c:pt idx="35">
                  <c:v>8327.9932519544636</c:v>
                </c:pt>
                <c:pt idx="36">
                  <c:v>8360.7166035694972</c:v>
                </c:pt>
                <c:pt idx="37">
                  <c:v>8454.5968781812007</c:v>
                </c:pt>
                <c:pt idx="38">
                  <c:v>8601.2029869381477</c:v>
                </c:pt>
                <c:pt idx="39">
                  <c:v>8926.871961285362</c:v>
                </c:pt>
                <c:pt idx="40">
                  <c:v>9012.9099576271183</c:v>
                </c:pt>
                <c:pt idx="41">
                  <c:v>9350.6449412656311</c:v>
                </c:pt>
                <c:pt idx="42">
                  <c:v>12486.956395348838</c:v>
                </c:pt>
              </c:numCache>
            </c:numRef>
          </c:val>
        </c:ser>
        <c:dLbls>
          <c:showLegendKey val="0"/>
          <c:showVal val="0"/>
          <c:showCatName val="0"/>
          <c:showSerName val="0"/>
          <c:showPercent val="0"/>
          <c:showBubbleSize val="0"/>
        </c:dLbls>
        <c:gapWidth val="150"/>
        <c:axId val="57971072"/>
        <c:axId val="57972608"/>
      </c:barChart>
      <c:catAx>
        <c:axId val="57971072"/>
        <c:scaling>
          <c:orientation val="minMax"/>
        </c:scaling>
        <c:delete val="0"/>
        <c:axPos val="b"/>
        <c:majorTickMark val="out"/>
        <c:minorTickMark val="none"/>
        <c:tickLblPos val="nextTo"/>
        <c:txPr>
          <a:bodyPr/>
          <a:lstStyle/>
          <a:p>
            <a:pPr>
              <a:defRPr sz="800"/>
            </a:pPr>
            <a:endParaRPr lang="ja-JP"/>
          </a:p>
        </c:txPr>
        <c:crossAx val="57972608"/>
        <c:crosses val="autoZero"/>
        <c:auto val="1"/>
        <c:lblAlgn val="ctr"/>
        <c:lblOffset val="100"/>
        <c:noMultiLvlLbl val="0"/>
      </c:catAx>
      <c:valAx>
        <c:axId val="57972608"/>
        <c:scaling>
          <c:orientation val="minMax"/>
        </c:scaling>
        <c:delete val="0"/>
        <c:axPos val="l"/>
        <c:majorGridlines/>
        <c:numFmt formatCode="#,##0_);[Red]\(#,##0\)" sourceLinked="1"/>
        <c:majorTickMark val="out"/>
        <c:minorTickMark val="none"/>
        <c:tickLblPos val="nextTo"/>
        <c:crossAx val="57971072"/>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0.25276</cdr:x>
      <cdr:y>0.22779</cdr:y>
    </cdr:from>
    <cdr:to>
      <cdr:x>0.48255</cdr:x>
      <cdr:y>0.34169</cdr:y>
    </cdr:to>
    <cdr:sp macro="" textlink="">
      <cdr:nvSpPr>
        <cdr:cNvPr id="2" name="テキスト ボックス 1"/>
        <cdr:cNvSpPr txBox="1"/>
      </cdr:nvSpPr>
      <cdr:spPr>
        <a:xfrm xmlns:a="http://schemas.openxmlformats.org/drawingml/2006/main">
          <a:off x="792088" y="576064"/>
          <a:ext cx="7200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0.72459</cdr:x>
      <cdr:y>0.96455</cdr:y>
    </cdr:from>
    <cdr:to>
      <cdr:x>0.99784</cdr:x>
      <cdr:y>1</cdr:y>
    </cdr:to>
    <cdr:sp macro="" textlink="">
      <cdr:nvSpPr>
        <cdr:cNvPr id="2" name="テキスト ボックス 1"/>
        <cdr:cNvSpPr txBox="1"/>
      </cdr:nvSpPr>
      <cdr:spPr>
        <a:xfrm xmlns:a="http://schemas.openxmlformats.org/drawingml/2006/main">
          <a:off x="6469828" y="5877272"/>
          <a:ext cx="2439889"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smtClean="0"/>
            <a:t>大阪府健康関連基礎データより</a:t>
          </a:r>
          <a:endParaRPr lang="ja-JP"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0.06809</cdr:x>
      <cdr:y>0.62319</cdr:y>
    </cdr:from>
    <cdr:to>
      <cdr:x>0.97878</cdr:x>
      <cdr:y>0.62483</cdr:y>
    </cdr:to>
    <cdr:cxnSp macro="">
      <cdr:nvCxnSpPr>
        <cdr:cNvPr id="3" name="直線コネクタ 2"/>
        <cdr:cNvCxnSpPr/>
      </cdr:nvCxnSpPr>
      <cdr:spPr>
        <a:xfrm xmlns:a="http://schemas.openxmlformats.org/drawingml/2006/main" flipV="1">
          <a:off x="576064" y="3096344"/>
          <a:ext cx="7704856" cy="8148"/>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A6B1CD7-EA68-48BF-A26A-1A1A9C17710B}" type="datetimeFigureOut">
              <a:rPr kumimoji="1" lang="ja-JP" altLang="en-US" smtClean="0"/>
              <a:t>2017/3/24</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9444A30A-925F-400B-A9ED-D6D5A80B5E28}" type="slidenum">
              <a:rPr kumimoji="1" lang="ja-JP" altLang="en-US" smtClean="0"/>
              <a:t>‹#›</a:t>
            </a:fld>
            <a:endParaRPr kumimoji="1" lang="ja-JP" altLang="en-US"/>
          </a:p>
        </p:txBody>
      </p:sp>
    </p:spTree>
    <p:extLst>
      <p:ext uri="{BB962C8B-B14F-4D97-AF65-F5344CB8AC3E}">
        <p14:creationId xmlns:p14="http://schemas.microsoft.com/office/powerpoint/2010/main" val="1367963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pPr>
              <a:defRPr/>
            </a:pPr>
            <a:fld id="{54C27B21-D3E9-49B8-A0FE-98AA146A6477}" type="datetimeFigureOut">
              <a:rPr lang="ja-JP" altLang="en-US"/>
              <a:pPr>
                <a:defRPr/>
              </a:pPr>
              <a:t>2017/3/24</a:t>
            </a:fld>
            <a:endParaRPr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pPr>
              <a:defRPr/>
            </a:pPr>
            <a:fld id="{D4FBD303-C161-4031-B593-8DFEDA3B82A3}" type="slidenum">
              <a:rPr lang="ja-JP" altLang="en-US"/>
              <a:pPr>
                <a:defRPr/>
              </a:pPr>
              <a:t>‹#›</a:t>
            </a:fld>
            <a:endParaRPr lang="ja-JP" altLang="en-US"/>
          </a:p>
        </p:txBody>
      </p:sp>
    </p:spTree>
    <p:extLst>
      <p:ext uri="{BB962C8B-B14F-4D97-AF65-F5344CB8AC3E}">
        <p14:creationId xmlns:p14="http://schemas.microsoft.com/office/powerpoint/2010/main" val="1916460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大阪府の平均寿命は年々伸びてきて男性</a:t>
            </a:r>
            <a:r>
              <a:rPr lang="en-US" altLang="ja-JP" dirty="0" smtClean="0"/>
              <a:t>79</a:t>
            </a:r>
            <a:r>
              <a:rPr lang="ja-JP" altLang="en-US" dirty="0" smtClean="0"/>
              <a:t>歳女性</a:t>
            </a:r>
            <a:r>
              <a:rPr lang="en-US" altLang="ja-JP" dirty="0" smtClean="0"/>
              <a:t>85.9</a:t>
            </a:r>
            <a:r>
              <a:rPr lang="ja-JP" altLang="en-US" dirty="0" smtClean="0"/>
              <a:t>歳です。</a:t>
            </a:r>
            <a:endParaRPr lang="en-US" altLang="ja-JP" dirty="0" smtClean="0"/>
          </a:p>
          <a:p>
            <a:pPr eaLnBrk="1" hangingPunct="1">
              <a:spcBef>
                <a:spcPct val="0"/>
              </a:spcBef>
            </a:pPr>
            <a:r>
              <a:rPr lang="ja-JP" altLang="en-US" dirty="0" smtClean="0"/>
              <a:t>国と比べると短くなっていますが、昭和</a:t>
            </a:r>
            <a:r>
              <a:rPr lang="en-US" altLang="ja-JP" dirty="0" smtClean="0"/>
              <a:t>60</a:t>
            </a:r>
            <a:r>
              <a:rPr lang="ja-JP" altLang="en-US" dirty="0" smtClean="0"/>
              <a:t>年男女とも</a:t>
            </a:r>
            <a:r>
              <a:rPr lang="en-US" altLang="ja-JP" dirty="0" smtClean="0"/>
              <a:t>1</a:t>
            </a:r>
            <a:r>
              <a:rPr lang="ja-JP" altLang="en-US" dirty="0" smtClean="0"/>
              <a:t>歳短い時から、平成</a:t>
            </a:r>
            <a:r>
              <a:rPr lang="en-US" altLang="ja-JP" dirty="0" smtClean="0"/>
              <a:t>22</a:t>
            </a:r>
            <a:r>
              <a:rPr lang="ja-JP" altLang="en-US" dirty="0" smtClean="0"/>
              <a:t>年には差を縮め</a:t>
            </a:r>
            <a:endParaRPr lang="en-US" altLang="ja-JP" dirty="0" smtClean="0"/>
          </a:p>
          <a:p>
            <a:pPr eaLnBrk="1" hangingPunct="1">
              <a:spcBef>
                <a:spcPct val="0"/>
              </a:spcBef>
            </a:pPr>
            <a:r>
              <a:rPr lang="en-US" altLang="ja-JP" dirty="0" smtClean="0"/>
              <a:t>0.5</a:t>
            </a:r>
            <a:r>
              <a:rPr lang="ja-JP" altLang="en-US" dirty="0" smtClean="0"/>
              <a:t>歳の差となってきています。</a:t>
            </a:r>
          </a:p>
        </p:txBody>
      </p:sp>
      <p:sp>
        <p:nvSpPr>
          <p:cNvPr id="225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870" indent="-285719" eaLnBrk="0" hangingPunct="0">
              <a:defRPr kumimoji="1">
                <a:solidFill>
                  <a:schemeClr val="tx1"/>
                </a:solidFill>
                <a:latin typeface="Arial" charset="0"/>
                <a:ea typeface="ＭＳ Ｐゴシック" charset="-128"/>
              </a:defRPr>
            </a:lvl2pPr>
            <a:lvl3pPr marL="1142876" indent="-228575" eaLnBrk="0" hangingPunct="0">
              <a:defRPr kumimoji="1">
                <a:solidFill>
                  <a:schemeClr val="tx1"/>
                </a:solidFill>
                <a:latin typeface="Arial" charset="0"/>
                <a:ea typeface="ＭＳ Ｐゴシック" charset="-128"/>
              </a:defRPr>
            </a:lvl3pPr>
            <a:lvl4pPr marL="1600026" indent="-228575" eaLnBrk="0" hangingPunct="0">
              <a:defRPr kumimoji="1">
                <a:solidFill>
                  <a:schemeClr val="tx1"/>
                </a:solidFill>
                <a:latin typeface="Arial" charset="0"/>
                <a:ea typeface="ＭＳ Ｐゴシック" charset="-128"/>
              </a:defRPr>
            </a:lvl4pPr>
            <a:lvl5pPr marL="2057176" indent="-228575" eaLnBrk="0" hangingPunct="0">
              <a:defRPr kumimoji="1">
                <a:solidFill>
                  <a:schemeClr val="tx1"/>
                </a:solidFill>
                <a:latin typeface="Arial" charset="0"/>
                <a:ea typeface="ＭＳ Ｐゴシック" charset="-128"/>
              </a:defRPr>
            </a:lvl5pPr>
            <a:lvl6pPr marL="2514326" indent="-228575" eaLnBrk="0" fontAlgn="base" hangingPunct="0">
              <a:spcBef>
                <a:spcPct val="0"/>
              </a:spcBef>
              <a:spcAft>
                <a:spcPct val="0"/>
              </a:spcAft>
              <a:defRPr kumimoji="1">
                <a:solidFill>
                  <a:schemeClr val="tx1"/>
                </a:solidFill>
                <a:latin typeface="Arial" charset="0"/>
                <a:ea typeface="ＭＳ Ｐゴシック" charset="-128"/>
              </a:defRPr>
            </a:lvl6pPr>
            <a:lvl7pPr marL="2971477" indent="-228575" eaLnBrk="0" fontAlgn="base" hangingPunct="0">
              <a:spcBef>
                <a:spcPct val="0"/>
              </a:spcBef>
              <a:spcAft>
                <a:spcPct val="0"/>
              </a:spcAft>
              <a:defRPr kumimoji="1">
                <a:solidFill>
                  <a:schemeClr val="tx1"/>
                </a:solidFill>
                <a:latin typeface="Arial" charset="0"/>
                <a:ea typeface="ＭＳ Ｐゴシック" charset="-128"/>
              </a:defRPr>
            </a:lvl7pPr>
            <a:lvl8pPr marL="3428627" indent="-228575" eaLnBrk="0" fontAlgn="base" hangingPunct="0">
              <a:spcBef>
                <a:spcPct val="0"/>
              </a:spcBef>
              <a:spcAft>
                <a:spcPct val="0"/>
              </a:spcAft>
              <a:defRPr kumimoji="1">
                <a:solidFill>
                  <a:schemeClr val="tx1"/>
                </a:solidFill>
                <a:latin typeface="Arial" charset="0"/>
                <a:ea typeface="ＭＳ Ｐゴシック" charset="-128"/>
              </a:defRPr>
            </a:lvl8pPr>
            <a:lvl9pPr marL="3885778" indent="-228575"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8861699-28C3-4527-BB42-DCF309FFFFC8}" type="slidenum">
              <a:rPr lang="ja-JP" altLang="en-US" smtClean="0"/>
              <a:pPr eaLnBrk="1" hangingPunct="1"/>
              <a:t>3</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大阪府の平均寿命は年々伸びてきて男性</a:t>
            </a:r>
            <a:r>
              <a:rPr lang="en-US" altLang="ja-JP" dirty="0" smtClean="0"/>
              <a:t>79</a:t>
            </a:r>
            <a:r>
              <a:rPr lang="ja-JP" altLang="en-US" dirty="0" smtClean="0"/>
              <a:t>歳女性</a:t>
            </a:r>
            <a:r>
              <a:rPr lang="en-US" altLang="ja-JP" dirty="0" smtClean="0"/>
              <a:t>85.9</a:t>
            </a:r>
            <a:r>
              <a:rPr lang="ja-JP" altLang="en-US" dirty="0" smtClean="0"/>
              <a:t>歳です。</a:t>
            </a:r>
            <a:endParaRPr lang="en-US" altLang="ja-JP" dirty="0" smtClean="0"/>
          </a:p>
          <a:p>
            <a:pPr eaLnBrk="1" hangingPunct="1">
              <a:spcBef>
                <a:spcPct val="0"/>
              </a:spcBef>
            </a:pPr>
            <a:r>
              <a:rPr lang="ja-JP" altLang="en-US" dirty="0" smtClean="0"/>
              <a:t>国と比べると短くなっていますが、昭和</a:t>
            </a:r>
            <a:r>
              <a:rPr lang="en-US" altLang="ja-JP" dirty="0" smtClean="0"/>
              <a:t>60</a:t>
            </a:r>
            <a:r>
              <a:rPr lang="ja-JP" altLang="en-US" dirty="0" smtClean="0"/>
              <a:t>年男女とも</a:t>
            </a:r>
            <a:r>
              <a:rPr lang="en-US" altLang="ja-JP" dirty="0" smtClean="0"/>
              <a:t>1</a:t>
            </a:r>
            <a:r>
              <a:rPr lang="ja-JP" altLang="en-US" dirty="0" smtClean="0"/>
              <a:t>歳短い時から、平成</a:t>
            </a:r>
            <a:r>
              <a:rPr lang="en-US" altLang="ja-JP" dirty="0" smtClean="0"/>
              <a:t>22</a:t>
            </a:r>
            <a:r>
              <a:rPr lang="ja-JP" altLang="en-US" dirty="0" smtClean="0"/>
              <a:t>年には差を縮め</a:t>
            </a:r>
            <a:endParaRPr lang="en-US" altLang="ja-JP" dirty="0" smtClean="0"/>
          </a:p>
          <a:p>
            <a:pPr eaLnBrk="1" hangingPunct="1">
              <a:spcBef>
                <a:spcPct val="0"/>
              </a:spcBef>
            </a:pPr>
            <a:r>
              <a:rPr lang="en-US" altLang="ja-JP" dirty="0" smtClean="0"/>
              <a:t>0.5</a:t>
            </a:r>
            <a:r>
              <a:rPr lang="ja-JP" altLang="en-US" dirty="0" smtClean="0"/>
              <a:t>歳の差となってきています。</a:t>
            </a:r>
          </a:p>
        </p:txBody>
      </p:sp>
      <p:sp>
        <p:nvSpPr>
          <p:cNvPr id="225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870" indent="-285719" eaLnBrk="0" hangingPunct="0">
              <a:defRPr kumimoji="1">
                <a:solidFill>
                  <a:schemeClr val="tx1"/>
                </a:solidFill>
                <a:latin typeface="Arial" charset="0"/>
                <a:ea typeface="ＭＳ Ｐゴシック" charset="-128"/>
              </a:defRPr>
            </a:lvl2pPr>
            <a:lvl3pPr marL="1142876" indent="-228575" eaLnBrk="0" hangingPunct="0">
              <a:defRPr kumimoji="1">
                <a:solidFill>
                  <a:schemeClr val="tx1"/>
                </a:solidFill>
                <a:latin typeface="Arial" charset="0"/>
                <a:ea typeface="ＭＳ Ｐゴシック" charset="-128"/>
              </a:defRPr>
            </a:lvl3pPr>
            <a:lvl4pPr marL="1600026" indent="-228575" eaLnBrk="0" hangingPunct="0">
              <a:defRPr kumimoji="1">
                <a:solidFill>
                  <a:schemeClr val="tx1"/>
                </a:solidFill>
                <a:latin typeface="Arial" charset="0"/>
                <a:ea typeface="ＭＳ Ｐゴシック" charset="-128"/>
              </a:defRPr>
            </a:lvl4pPr>
            <a:lvl5pPr marL="2057176" indent="-228575" eaLnBrk="0" hangingPunct="0">
              <a:defRPr kumimoji="1">
                <a:solidFill>
                  <a:schemeClr val="tx1"/>
                </a:solidFill>
                <a:latin typeface="Arial" charset="0"/>
                <a:ea typeface="ＭＳ Ｐゴシック" charset="-128"/>
              </a:defRPr>
            </a:lvl5pPr>
            <a:lvl6pPr marL="2514326" indent="-228575" eaLnBrk="0" fontAlgn="base" hangingPunct="0">
              <a:spcBef>
                <a:spcPct val="0"/>
              </a:spcBef>
              <a:spcAft>
                <a:spcPct val="0"/>
              </a:spcAft>
              <a:defRPr kumimoji="1">
                <a:solidFill>
                  <a:schemeClr val="tx1"/>
                </a:solidFill>
                <a:latin typeface="Arial" charset="0"/>
                <a:ea typeface="ＭＳ Ｐゴシック" charset="-128"/>
              </a:defRPr>
            </a:lvl6pPr>
            <a:lvl7pPr marL="2971477" indent="-228575" eaLnBrk="0" fontAlgn="base" hangingPunct="0">
              <a:spcBef>
                <a:spcPct val="0"/>
              </a:spcBef>
              <a:spcAft>
                <a:spcPct val="0"/>
              </a:spcAft>
              <a:defRPr kumimoji="1">
                <a:solidFill>
                  <a:schemeClr val="tx1"/>
                </a:solidFill>
                <a:latin typeface="Arial" charset="0"/>
                <a:ea typeface="ＭＳ Ｐゴシック" charset="-128"/>
              </a:defRPr>
            </a:lvl7pPr>
            <a:lvl8pPr marL="3428627" indent="-228575" eaLnBrk="0" fontAlgn="base" hangingPunct="0">
              <a:spcBef>
                <a:spcPct val="0"/>
              </a:spcBef>
              <a:spcAft>
                <a:spcPct val="0"/>
              </a:spcAft>
              <a:defRPr kumimoji="1">
                <a:solidFill>
                  <a:schemeClr val="tx1"/>
                </a:solidFill>
                <a:latin typeface="Arial" charset="0"/>
                <a:ea typeface="ＭＳ Ｐゴシック" charset="-128"/>
              </a:defRPr>
            </a:lvl8pPr>
            <a:lvl9pPr marL="3885778" indent="-228575"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8861699-28C3-4527-BB42-DCF309FFFFC8}" type="slidenum">
              <a:rPr lang="ja-JP" altLang="en-US" smtClean="0"/>
              <a:pPr eaLnBrk="1" hangingPunct="1"/>
              <a:t>7</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大阪府の平均寿命は年々伸びてきて男性</a:t>
            </a:r>
            <a:r>
              <a:rPr lang="en-US" altLang="ja-JP" dirty="0" smtClean="0"/>
              <a:t>79</a:t>
            </a:r>
            <a:r>
              <a:rPr lang="ja-JP" altLang="en-US" dirty="0" smtClean="0"/>
              <a:t>歳女性</a:t>
            </a:r>
            <a:r>
              <a:rPr lang="en-US" altLang="ja-JP" dirty="0" smtClean="0"/>
              <a:t>85.9</a:t>
            </a:r>
            <a:r>
              <a:rPr lang="ja-JP" altLang="en-US" dirty="0" smtClean="0"/>
              <a:t>歳です。</a:t>
            </a:r>
            <a:endParaRPr lang="en-US" altLang="ja-JP" dirty="0" smtClean="0"/>
          </a:p>
          <a:p>
            <a:pPr eaLnBrk="1" hangingPunct="1">
              <a:spcBef>
                <a:spcPct val="0"/>
              </a:spcBef>
            </a:pPr>
            <a:r>
              <a:rPr lang="ja-JP" altLang="en-US" dirty="0" smtClean="0"/>
              <a:t>国と比べると短くなっていますが、昭和</a:t>
            </a:r>
            <a:r>
              <a:rPr lang="en-US" altLang="ja-JP" dirty="0" smtClean="0"/>
              <a:t>60</a:t>
            </a:r>
            <a:r>
              <a:rPr lang="ja-JP" altLang="en-US" dirty="0" smtClean="0"/>
              <a:t>年男女とも</a:t>
            </a:r>
            <a:r>
              <a:rPr lang="en-US" altLang="ja-JP" dirty="0" smtClean="0"/>
              <a:t>1</a:t>
            </a:r>
            <a:r>
              <a:rPr lang="ja-JP" altLang="en-US" dirty="0" smtClean="0"/>
              <a:t>歳短い時から、平成</a:t>
            </a:r>
            <a:r>
              <a:rPr lang="en-US" altLang="ja-JP" dirty="0" smtClean="0"/>
              <a:t>22</a:t>
            </a:r>
            <a:r>
              <a:rPr lang="ja-JP" altLang="en-US" dirty="0" smtClean="0"/>
              <a:t>年には差を縮め</a:t>
            </a:r>
            <a:endParaRPr lang="en-US" altLang="ja-JP" dirty="0" smtClean="0"/>
          </a:p>
          <a:p>
            <a:pPr eaLnBrk="1" hangingPunct="1">
              <a:spcBef>
                <a:spcPct val="0"/>
              </a:spcBef>
            </a:pPr>
            <a:r>
              <a:rPr lang="en-US" altLang="ja-JP" dirty="0" smtClean="0"/>
              <a:t>0.5</a:t>
            </a:r>
            <a:r>
              <a:rPr lang="ja-JP" altLang="en-US" dirty="0" smtClean="0"/>
              <a:t>歳の差となってきています。</a:t>
            </a:r>
          </a:p>
        </p:txBody>
      </p:sp>
      <p:sp>
        <p:nvSpPr>
          <p:cNvPr id="225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870" indent="-285719" eaLnBrk="0" hangingPunct="0">
              <a:defRPr kumimoji="1">
                <a:solidFill>
                  <a:schemeClr val="tx1"/>
                </a:solidFill>
                <a:latin typeface="Arial" charset="0"/>
                <a:ea typeface="ＭＳ Ｐゴシック" charset="-128"/>
              </a:defRPr>
            </a:lvl2pPr>
            <a:lvl3pPr marL="1142876" indent="-228575" eaLnBrk="0" hangingPunct="0">
              <a:defRPr kumimoji="1">
                <a:solidFill>
                  <a:schemeClr val="tx1"/>
                </a:solidFill>
                <a:latin typeface="Arial" charset="0"/>
                <a:ea typeface="ＭＳ Ｐゴシック" charset="-128"/>
              </a:defRPr>
            </a:lvl3pPr>
            <a:lvl4pPr marL="1600026" indent="-228575" eaLnBrk="0" hangingPunct="0">
              <a:defRPr kumimoji="1">
                <a:solidFill>
                  <a:schemeClr val="tx1"/>
                </a:solidFill>
                <a:latin typeface="Arial" charset="0"/>
                <a:ea typeface="ＭＳ Ｐゴシック" charset="-128"/>
              </a:defRPr>
            </a:lvl4pPr>
            <a:lvl5pPr marL="2057176" indent="-228575" eaLnBrk="0" hangingPunct="0">
              <a:defRPr kumimoji="1">
                <a:solidFill>
                  <a:schemeClr val="tx1"/>
                </a:solidFill>
                <a:latin typeface="Arial" charset="0"/>
                <a:ea typeface="ＭＳ Ｐゴシック" charset="-128"/>
              </a:defRPr>
            </a:lvl5pPr>
            <a:lvl6pPr marL="2514326" indent="-228575" eaLnBrk="0" fontAlgn="base" hangingPunct="0">
              <a:spcBef>
                <a:spcPct val="0"/>
              </a:spcBef>
              <a:spcAft>
                <a:spcPct val="0"/>
              </a:spcAft>
              <a:defRPr kumimoji="1">
                <a:solidFill>
                  <a:schemeClr val="tx1"/>
                </a:solidFill>
                <a:latin typeface="Arial" charset="0"/>
                <a:ea typeface="ＭＳ Ｐゴシック" charset="-128"/>
              </a:defRPr>
            </a:lvl6pPr>
            <a:lvl7pPr marL="2971477" indent="-228575" eaLnBrk="0" fontAlgn="base" hangingPunct="0">
              <a:spcBef>
                <a:spcPct val="0"/>
              </a:spcBef>
              <a:spcAft>
                <a:spcPct val="0"/>
              </a:spcAft>
              <a:defRPr kumimoji="1">
                <a:solidFill>
                  <a:schemeClr val="tx1"/>
                </a:solidFill>
                <a:latin typeface="Arial" charset="0"/>
                <a:ea typeface="ＭＳ Ｐゴシック" charset="-128"/>
              </a:defRPr>
            </a:lvl7pPr>
            <a:lvl8pPr marL="3428627" indent="-228575" eaLnBrk="0" fontAlgn="base" hangingPunct="0">
              <a:spcBef>
                <a:spcPct val="0"/>
              </a:spcBef>
              <a:spcAft>
                <a:spcPct val="0"/>
              </a:spcAft>
              <a:defRPr kumimoji="1">
                <a:solidFill>
                  <a:schemeClr val="tx1"/>
                </a:solidFill>
                <a:latin typeface="Arial" charset="0"/>
                <a:ea typeface="ＭＳ Ｐゴシック" charset="-128"/>
              </a:defRPr>
            </a:lvl8pPr>
            <a:lvl9pPr marL="3885778" indent="-228575"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8861699-28C3-4527-BB42-DCF309FFFFC8}" type="slidenum">
              <a:rPr lang="ja-JP" altLang="en-US" smtClean="0"/>
              <a:pPr eaLnBrk="1" hangingPunct="1"/>
              <a:t>8</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全国比較を見ても、大阪府の</a:t>
            </a:r>
            <a:r>
              <a:rPr kumimoji="1" lang="en-US" altLang="ja-JP" dirty="0" smtClean="0"/>
              <a:t>1</a:t>
            </a:r>
            <a:r>
              <a:rPr kumimoji="1" lang="ja-JP" altLang="en-US" dirty="0" smtClean="0"/>
              <a:t>人当たり後期高齢医療費は、全国</a:t>
            </a:r>
            <a:r>
              <a:rPr kumimoji="1" lang="en-US" altLang="ja-JP" dirty="0" smtClean="0"/>
              <a:t>4</a:t>
            </a:r>
            <a:r>
              <a:rPr kumimoji="1" lang="ja-JP" altLang="en-US" dirty="0" smtClean="0"/>
              <a:t>位、歯科は全国</a:t>
            </a:r>
            <a:r>
              <a:rPr kumimoji="1" lang="en-US" altLang="ja-JP" dirty="0" smtClean="0"/>
              <a:t>1</a:t>
            </a:r>
            <a:r>
              <a:rPr kumimoji="1" lang="ja-JP" altLang="en-US" dirty="0" smtClean="0"/>
              <a:t>位となっています。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474EB59-BE1A-4CD4-8573-5067A8FCB513}" type="slidenum">
              <a:rPr kumimoji="1" lang="ja-JP" altLang="en-US" smtClean="0"/>
              <a:t>9</a:t>
            </a:fld>
            <a:endParaRPr kumimoji="1" lang="ja-JP" altLang="en-US"/>
          </a:p>
        </p:txBody>
      </p:sp>
    </p:spTree>
    <p:extLst>
      <p:ext uri="{BB962C8B-B14F-4D97-AF65-F5344CB8AC3E}">
        <p14:creationId xmlns:p14="http://schemas.microsoft.com/office/powerpoint/2010/main" val="2868636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７ページの上が健康マイレージ事業の概要、目的が記載されており、</a:t>
            </a:r>
            <a:endParaRPr kumimoji="1" lang="en-US" altLang="ja-JP" dirty="0" smtClean="0"/>
          </a:p>
          <a:p>
            <a:r>
              <a:rPr kumimoji="1" lang="ja-JP" altLang="en-US" dirty="0" smtClean="0"/>
              <a:t>健康づくりに取り組む住民に特典を付与する事業を行う市町村へ補助金を交付する事業です。</a:t>
            </a:r>
            <a:endParaRPr kumimoji="1" lang="en-US" altLang="ja-JP" dirty="0" smtClean="0"/>
          </a:p>
        </p:txBody>
      </p:sp>
    </p:spTree>
    <p:extLst>
      <p:ext uri="{BB962C8B-B14F-4D97-AF65-F5344CB8AC3E}">
        <p14:creationId xmlns:p14="http://schemas.microsoft.com/office/powerpoint/2010/main" val="3951117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○これまで説明した様々な事業について、どのような連携体制で展開しているか紹介</a:t>
            </a:r>
          </a:p>
          <a:p>
            <a:pPr eaLnBrk="1" hangingPunct="1">
              <a:spcBef>
                <a:spcPct val="0"/>
              </a:spcBef>
            </a:pPr>
            <a:endParaRPr lang="ja-JP" altLang="en-US" dirty="0" smtClean="0"/>
          </a:p>
          <a:p>
            <a:pPr eaLnBrk="1" hangingPunct="1">
              <a:spcBef>
                <a:spcPct val="0"/>
              </a:spcBef>
            </a:pPr>
            <a:r>
              <a:rPr lang="ja-JP" altLang="en-US" dirty="0" smtClean="0"/>
              <a:t>○大阪府では民間企業等との連携について府全体として積極的にすすめているところ</a:t>
            </a:r>
          </a:p>
          <a:p>
            <a:pPr eaLnBrk="1" hangingPunct="1">
              <a:spcBef>
                <a:spcPct val="0"/>
              </a:spcBef>
            </a:pPr>
            <a:endParaRPr lang="ja-JP" altLang="en-US" dirty="0" smtClean="0"/>
          </a:p>
          <a:p>
            <a:pPr eaLnBrk="1" hangingPunct="1">
              <a:spcBef>
                <a:spcPct val="0"/>
              </a:spcBef>
            </a:pPr>
            <a:r>
              <a:rPr lang="ja-JP" altLang="en-US" dirty="0" smtClean="0"/>
              <a:t>○各業種別に、記載しているような取組みを行っているが、健康づくりアワードへの協賛、健康情報チラシやポスターの作成や配布、食育関連事業への参画やヘルシーメニューの販売など。</a:t>
            </a:r>
          </a:p>
          <a:p>
            <a:pPr eaLnBrk="1" hangingPunct="1">
              <a:spcBef>
                <a:spcPct val="0"/>
              </a:spcBef>
            </a:pPr>
            <a:endParaRPr lang="ja-JP" altLang="en-US" dirty="0" smtClean="0"/>
          </a:p>
        </p:txBody>
      </p:sp>
      <p:sp>
        <p:nvSpPr>
          <p:cNvPr id="348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AC1AD9E-370F-4F91-A52A-40C6ED8F5290}" type="slidenum">
              <a:rPr lang="ja-JP" altLang="en-US" smtClean="0"/>
              <a:pPr eaLnBrk="1" hangingPunct="1"/>
              <a:t>19</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９ページの健康経営セミナーの開催と府政だより、ポスターによる啓発はいずれも中小企業の健康づくりを推進する事業の一環です。</a:t>
            </a:r>
            <a:endParaRPr kumimoji="1" lang="ja-JP" altLang="en-US" dirty="0"/>
          </a:p>
        </p:txBody>
      </p:sp>
    </p:spTree>
    <p:extLst>
      <p:ext uri="{BB962C8B-B14F-4D97-AF65-F5344CB8AC3E}">
        <p14:creationId xmlns:p14="http://schemas.microsoft.com/office/powerpoint/2010/main" val="376538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456B1488-6A0D-4F19-95E2-DBA9F9ACF806}" type="slidenum">
              <a:rPr lang="en-US" altLang="ja-JP" smtClean="0"/>
              <a:pPr>
                <a:defRPr/>
              </a:pPr>
              <a:t>‹#›</a:t>
            </a:fld>
            <a:endParaRPr lang="en-US" altLang="ja-JP"/>
          </a:p>
        </p:txBody>
      </p:sp>
    </p:spTree>
    <p:extLst>
      <p:ext uri="{BB962C8B-B14F-4D97-AF65-F5344CB8AC3E}">
        <p14:creationId xmlns:p14="http://schemas.microsoft.com/office/powerpoint/2010/main" val="1457831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D8F3824-B3BE-41D0-838B-FDDBA1457A2C}" type="slidenum">
              <a:rPr lang="en-US" altLang="ja-JP" smtClean="0"/>
              <a:pPr>
                <a:defRPr/>
              </a:pPr>
              <a:t>‹#›</a:t>
            </a:fld>
            <a:endParaRPr lang="en-US" altLang="ja-JP"/>
          </a:p>
        </p:txBody>
      </p:sp>
    </p:spTree>
    <p:extLst>
      <p:ext uri="{BB962C8B-B14F-4D97-AF65-F5344CB8AC3E}">
        <p14:creationId xmlns:p14="http://schemas.microsoft.com/office/powerpoint/2010/main" val="347591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FDCDF391-7ACB-46AC-B03A-A2C066BC062E}" type="slidenum">
              <a:rPr lang="en-US" altLang="ja-JP" smtClean="0"/>
              <a:pPr>
                <a:defRPr/>
              </a:pPr>
              <a:t>‹#›</a:t>
            </a:fld>
            <a:endParaRPr lang="en-US" altLang="ja-JP"/>
          </a:p>
        </p:txBody>
      </p:sp>
    </p:spTree>
    <p:extLst>
      <p:ext uri="{BB962C8B-B14F-4D97-AF65-F5344CB8AC3E}">
        <p14:creationId xmlns:p14="http://schemas.microsoft.com/office/powerpoint/2010/main" val="4059556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MS UI Gothic"/>
                <a:cs typeface="MS UI Gothic"/>
              </a:defRPr>
            </a:lvl1pPr>
          </a:lstStyle>
          <a:p>
            <a:endParaRPr/>
          </a:p>
        </p:txBody>
      </p:sp>
      <p:sp>
        <p:nvSpPr>
          <p:cNvPr id="3" name="Holder 3"/>
          <p:cNvSpPr>
            <a:spLocks noGrp="1"/>
          </p:cNvSpPr>
          <p:nvPr>
            <p:ph sz="half" idx="2"/>
          </p:nvPr>
        </p:nvSpPr>
        <p:spPr>
          <a:xfrm>
            <a:off x="457200" y="1577341"/>
            <a:ext cx="3977640" cy="5024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1" y="1577341"/>
            <a:ext cx="3977640" cy="5024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E75D86-6465-4020-9067-CD4858AE4892}" type="datetime1">
              <a:rPr lang="ja-JP" altLang="en-US" smtClean="0"/>
              <a:t>2017/3/24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4572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2734F01A-8ACE-40B2-BC46-DD5837E00675}" type="slidenum">
              <a:rPr lang="en-US" altLang="ja-JP" smtClean="0"/>
              <a:pPr>
                <a:defRPr/>
              </a:pPr>
              <a:t>‹#›</a:t>
            </a:fld>
            <a:endParaRPr lang="en-US" altLang="ja-JP"/>
          </a:p>
        </p:txBody>
      </p:sp>
    </p:spTree>
    <p:extLst>
      <p:ext uri="{BB962C8B-B14F-4D97-AF65-F5344CB8AC3E}">
        <p14:creationId xmlns:p14="http://schemas.microsoft.com/office/powerpoint/2010/main" val="391023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8BD1B515-F819-4AD7-8C9F-89DB12DCCED4}" type="slidenum">
              <a:rPr lang="en-US" altLang="ja-JP" smtClean="0"/>
              <a:pPr>
                <a:defRPr/>
              </a:pPr>
              <a:t>‹#›</a:t>
            </a:fld>
            <a:endParaRPr lang="en-US" altLang="ja-JP"/>
          </a:p>
        </p:txBody>
      </p:sp>
    </p:spTree>
    <p:extLst>
      <p:ext uri="{BB962C8B-B14F-4D97-AF65-F5344CB8AC3E}">
        <p14:creationId xmlns:p14="http://schemas.microsoft.com/office/powerpoint/2010/main" val="3940284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68792D20-B491-4E95-AFD8-961DD8145704}" type="slidenum">
              <a:rPr lang="en-US" altLang="ja-JP" smtClean="0"/>
              <a:pPr>
                <a:defRPr/>
              </a:pPr>
              <a:t>‹#›</a:t>
            </a:fld>
            <a:endParaRPr lang="en-US" altLang="ja-JP"/>
          </a:p>
        </p:txBody>
      </p:sp>
    </p:spTree>
    <p:extLst>
      <p:ext uri="{BB962C8B-B14F-4D97-AF65-F5344CB8AC3E}">
        <p14:creationId xmlns:p14="http://schemas.microsoft.com/office/powerpoint/2010/main" val="187083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AEA65091-B984-4D7D-B9A1-813666C6025C}" type="slidenum">
              <a:rPr lang="en-US" altLang="ja-JP" smtClean="0"/>
              <a:pPr>
                <a:defRPr/>
              </a:pPr>
              <a:t>‹#›</a:t>
            </a:fld>
            <a:endParaRPr lang="en-US" altLang="ja-JP"/>
          </a:p>
        </p:txBody>
      </p:sp>
    </p:spTree>
    <p:extLst>
      <p:ext uri="{BB962C8B-B14F-4D97-AF65-F5344CB8AC3E}">
        <p14:creationId xmlns:p14="http://schemas.microsoft.com/office/powerpoint/2010/main" val="213590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F2D3B163-0E8A-4485-A549-FD725FFFA073}" type="slidenum">
              <a:rPr lang="en-US" altLang="ja-JP" smtClean="0"/>
              <a:pPr>
                <a:defRPr/>
              </a:pPr>
              <a:t>‹#›</a:t>
            </a:fld>
            <a:endParaRPr lang="en-US" altLang="ja-JP"/>
          </a:p>
        </p:txBody>
      </p:sp>
    </p:spTree>
    <p:extLst>
      <p:ext uri="{BB962C8B-B14F-4D97-AF65-F5344CB8AC3E}">
        <p14:creationId xmlns:p14="http://schemas.microsoft.com/office/powerpoint/2010/main" val="411318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353AB434-71E9-4D06-BEF4-75336A6EB713}" type="slidenum">
              <a:rPr lang="en-US" altLang="ja-JP" smtClean="0"/>
              <a:pPr>
                <a:defRPr/>
              </a:pPr>
              <a:t>‹#›</a:t>
            </a:fld>
            <a:endParaRPr lang="en-US" altLang="ja-JP"/>
          </a:p>
        </p:txBody>
      </p:sp>
    </p:spTree>
    <p:extLst>
      <p:ext uri="{BB962C8B-B14F-4D97-AF65-F5344CB8AC3E}">
        <p14:creationId xmlns:p14="http://schemas.microsoft.com/office/powerpoint/2010/main" val="125359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0CA98617-9A10-4BF4-AD85-BA2C1427CD0A}" type="slidenum">
              <a:rPr lang="en-US" altLang="ja-JP" smtClean="0"/>
              <a:pPr>
                <a:defRPr/>
              </a:pPr>
              <a:t>‹#›</a:t>
            </a:fld>
            <a:endParaRPr lang="en-US" altLang="ja-JP"/>
          </a:p>
        </p:txBody>
      </p:sp>
    </p:spTree>
    <p:extLst>
      <p:ext uri="{BB962C8B-B14F-4D97-AF65-F5344CB8AC3E}">
        <p14:creationId xmlns:p14="http://schemas.microsoft.com/office/powerpoint/2010/main" val="319175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D9D69CD3-C6A6-4E4E-AA0E-064212D97D1C}" type="slidenum">
              <a:rPr lang="en-US" altLang="ja-JP" smtClean="0"/>
              <a:pPr>
                <a:defRPr/>
              </a:pPr>
              <a:t>‹#›</a:t>
            </a:fld>
            <a:endParaRPr lang="en-US" altLang="ja-JP"/>
          </a:p>
        </p:txBody>
      </p:sp>
    </p:spTree>
    <p:extLst>
      <p:ext uri="{BB962C8B-B14F-4D97-AF65-F5344CB8AC3E}">
        <p14:creationId xmlns:p14="http://schemas.microsoft.com/office/powerpoint/2010/main" val="314219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3644EF0-4207-4111-94BC-EBF9B02A37D1}" type="slidenum">
              <a:rPr lang="en-US" altLang="ja-JP" smtClean="0"/>
              <a:pPr>
                <a:defRPr/>
              </a:pPr>
              <a:t>‹#›</a:t>
            </a:fld>
            <a:endParaRPr lang="en-US" altLang="ja-JP"/>
          </a:p>
        </p:txBody>
      </p:sp>
    </p:spTree>
    <p:extLst>
      <p:ext uri="{BB962C8B-B14F-4D97-AF65-F5344CB8AC3E}">
        <p14:creationId xmlns:p14="http://schemas.microsoft.com/office/powerpoint/2010/main" val="4499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www.kawachian.jp/kawachian.html" TargetMode="External"/><Relationship Id="rId7"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gif"/></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hyperlink" Target="http://www.niph.go.jp/soshiki/07shougai/datakatsuyo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1988839"/>
            <a:ext cx="8280920" cy="3744417"/>
          </a:xfrm>
        </p:spPr>
        <p:txBody>
          <a:bodyPr/>
          <a:lstStyle/>
          <a:p>
            <a:pPr marL="0" indent="0">
              <a:buNone/>
            </a:pPr>
            <a:endParaRPr lang="en-US" altLang="ja-JP" dirty="0"/>
          </a:p>
          <a:p>
            <a:pPr marL="0" indent="0">
              <a:buNone/>
            </a:pPr>
            <a:r>
              <a:rPr lang="ja-JP" altLang="en-US" sz="4400" dirty="0"/>
              <a:t>第</a:t>
            </a:r>
            <a:r>
              <a:rPr lang="en-US" altLang="ja-JP" sz="4400" dirty="0"/>
              <a:t>3</a:t>
            </a:r>
            <a:r>
              <a:rPr lang="ja-JP" altLang="en-US" sz="4400" dirty="0"/>
              <a:t>次健康増進計画の新たな視点</a:t>
            </a:r>
            <a:endParaRPr kumimoji="1" lang="en-US" altLang="ja-JP" sz="4400" dirty="0" smtClean="0"/>
          </a:p>
          <a:p>
            <a:pPr marL="0" indent="0">
              <a:buNone/>
            </a:pPr>
            <a:endParaRPr lang="en-US" altLang="ja-JP" sz="3600" dirty="0" smtClean="0"/>
          </a:p>
          <a:p>
            <a:pPr marL="0" indent="0">
              <a:buNone/>
            </a:pPr>
            <a:r>
              <a:rPr lang="ja-JP" altLang="en-US" sz="3600" dirty="0" smtClean="0"/>
              <a:t>（</a:t>
            </a:r>
            <a:r>
              <a:rPr kumimoji="1" lang="ja-JP" altLang="en-US" sz="3600" dirty="0" smtClean="0"/>
              <a:t>第</a:t>
            </a:r>
            <a:r>
              <a:rPr kumimoji="1" lang="en-US" altLang="ja-JP" sz="3600" dirty="0" smtClean="0"/>
              <a:t>2</a:t>
            </a:r>
            <a:r>
              <a:rPr kumimoji="1" lang="ja-JP" altLang="en-US" sz="3600" dirty="0" smtClean="0"/>
              <a:t>次計画からの変更点）</a:t>
            </a:r>
            <a:endParaRPr kumimoji="1" lang="ja-JP" altLang="en-US" sz="3600" dirty="0"/>
          </a:p>
        </p:txBody>
      </p:sp>
      <p:sp>
        <p:nvSpPr>
          <p:cNvPr id="4" name="スライド番号プレースホルダー 3"/>
          <p:cNvSpPr>
            <a:spLocks noGrp="1"/>
          </p:cNvSpPr>
          <p:nvPr>
            <p:ph type="sldNum" sz="quarter" idx="12"/>
          </p:nvPr>
        </p:nvSpPr>
        <p:spPr/>
        <p:txBody>
          <a:bodyPr/>
          <a:lstStyle/>
          <a:p>
            <a:pPr>
              <a:defRPr/>
            </a:pPr>
            <a:fld id="{2734F01A-8ACE-40B2-BC46-DD5837E00675}" type="slidenum">
              <a:rPr lang="en-US" altLang="ja-JP" smtClean="0"/>
              <a:pPr>
                <a:defRPr/>
              </a:pPr>
              <a:t>0</a:t>
            </a:fld>
            <a:endParaRPr lang="en-US" altLang="ja-JP"/>
          </a:p>
        </p:txBody>
      </p:sp>
      <p:sp>
        <p:nvSpPr>
          <p:cNvPr id="5" name="テキスト ボックス 4"/>
          <p:cNvSpPr txBox="1"/>
          <p:nvPr/>
        </p:nvSpPr>
        <p:spPr>
          <a:xfrm>
            <a:off x="7164288" y="872515"/>
            <a:ext cx="1296144" cy="369332"/>
          </a:xfrm>
          <a:prstGeom prst="rect">
            <a:avLst/>
          </a:prstGeom>
          <a:noFill/>
          <a:ln>
            <a:solidFill>
              <a:schemeClr val="tx1"/>
            </a:solidFill>
          </a:ln>
        </p:spPr>
        <p:txBody>
          <a:bodyPr wrap="square" rtlCol="0">
            <a:spAutoFit/>
          </a:bodyPr>
          <a:lstStyle/>
          <a:p>
            <a:r>
              <a:rPr kumimoji="1" lang="ja-JP" altLang="en-US" dirty="0" smtClean="0"/>
              <a:t>資料２－②</a:t>
            </a:r>
            <a:endParaRPr kumimoji="1" lang="ja-JP" altLang="en-US" dirty="0"/>
          </a:p>
        </p:txBody>
      </p:sp>
    </p:spTree>
    <p:extLst>
      <p:ext uri="{BB962C8B-B14F-4D97-AF65-F5344CB8AC3E}">
        <p14:creationId xmlns:p14="http://schemas.microsoft.com/office/powerpoint/2010/main" val="3260188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224" y="41295"/>
            <a:ext cx="3592688" cy="292388"/>
          </a:xfrm>
          <a:prstGeom prst="rect">
            <a:avLst/>
          </a:prstGeom>
        </p:spPr>
        <p:txBody>
          <a:bodyPr vert="horz" wrap="square" lIns="0" tIns="0" rIns="0" bIns="0" rtlCol="0">
            <a:spAutoFit/>
          </a:bodyPr>
          <a:lstStyle/>
          <a:p>
            <a:pPr marL="11109">
              <a:tabLst>
                <a:tab pos="502633" algn="l"/>
              </a:tabLst>
            </a:pPr>
            <a:r>
              <a:rPr sz="1900" dirty="0">
                <a:latin typeface="Meiryo UI" panose="020B0604030504040204" pitchFamily="50" charset="-128"/>
                <a:ea typeface="Meiryo UI" panose="020B0604030504040204" pitchFamily="50" charset="-128"/>
                <a:cs typeface="Meiryo UI" panose="020B0604030504040204" pitchFamily="50" charset="-128"/>
              </a:rPr>
              <a:t>	</a:t>
            </a:r>
            <a:r>
              <a:rPr sz="1900" spc="-4" dirty="0" err="1" smtClean="0">
                <a:effectLst/>
                <a:latin typeface="Meiryo UI" panose="020B0604030504040204" pitchFamily="50" charset="-128"/>
                <a:ea typeface="Meiryo UI" panose="020B0604030504040204" pitchFamily="50" charset="-128"/>
                <a:cs typeface="Meiryo UI" panose="020B0604030504040204" pitchFamily="50" charset="-128"/>
              </a:rPr>
              <a:t>後期高齢者医療</a:t>
            </a:r>
            <a:r>
              <a:rPr lang="ja-JP" altLang="en-US" sz="1900" spc="-4" dirty="0" smtClean="0">
                <a:effectLst/>
                <a:latin typeface="Meiryo UI" panose="020B0604030504040204" pitchFamily="50" charset="-128"/>
                <a:ea typeface="Meiryo UI" panose="020B0604030504040204" pitchFamily="50" charset="-128"/>
                <a:cs typeface="Meiryo UI" panose="020B0604030504040204" pitchFamily="50" charset="-128"/>
              </a:rPr>
              <a:t>制</a:t>
            </a:r>
            <a:r>
              <a:rPr sz="1900" spc="-4" dirty="0" smtClean="0">
                <a:effectLst/>
                <a:latin typeface="Meiryo UI" panose="020B0604030504040204" pitchFamily="50" charset="-128"/>
                <a:ea typeface="Meiryo UI" panose="020B0604030504040204" pitchFamily="50" charset="-128"/>
                <a:cs typeface="Meiryo UI" panose="020B0604030504040204" pitchFamily="50" charset="-128"/>
              </a:rPr>
              <a:t>度</a:t>
            </a:r>
            <a:endParaRPr sz="19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3"/>
          <p:cNvSpPr>
            <a:spLocks noGrp="1"/>
          </p:cNvSpPr>
          <p:nvPr>
            <p:ph type="sldNum" sz="quarter" idx="7"/>
          </p:nvPr>
        </p:nvSpPr>
        <p:spPr/>
        <p:txBody>
          <a:bodyPr/>
          <a:lstStyle/>
          <a:p>
            <a:fld id="{B6F15528-21DE-4FAA-801E-634DDDAF4B2B}" type="slidenum">
              <a:rPr lang="en-US" altLang="ja-JP" smtClean="0"/>
              <a:t>9</a:t>
            </a:fld>
            <a:endParaRPr lang="ja-JP" altLang="en-US"/>
          </a:p>
        </p:txBody>
      </p:sp>
      <p:sp>
        <p:nvSpPr>
          <p:cNvPr id="4" name="object 4"/>
          <p:cNvSpPr txBox="1"/>
          <p:nvPr/>
        </p:nvSpPr>
        <p:spPr>
          <a:xfrm>
            <a:off x="539552" y="506307"/>
            <a:ext cx="3624477" cy="369332"/>
          </a:xfrm>
          <a:prstGeom prst="rect">
            <a:avLst/>
          </a:prstGeom>
        </p:spPr>
        <p:txBody>
          <a:bodyPr vert="horz" wrap="square" lIns="0" tIns="0" rIns="0" bIns="0" rtlCol="0">
            <a:spAutoFit/>
          </a:bodyPr>
          <a:lstStyle/>
          <a:p>
            <a:pPr marL="11109"/>
            <a:r>
              <a:rPr sz="1200" dirty="0" err="1" smtClean="0">
                <a:latin typeface="MS UI Gothic"/>
                <a:cs typeface="MS UI Gothic"/>
              </a:rPr>
              <a:t>都道府県別</a:t>
            </a:r>
            <a:r>
              <a:rPr sz="1200" dirty="0" err="1">
                <a:latin typeface="MS UI Gothic"/>
                <a:cs typeface="MS UI Gothic"/>
              </a:rPr>
              <a:t>、診療種別、地域差指数（年齢補正後</a:t>
            </a:r>
            <a:r>
              <a:rPr sz="1200" dirty="0">
                <a:latin typeface="MS UI Gothic"/>
                <a:cs typeface="MS UI Gothic"/>
              </a:rPr>
              <a:t>）</a:t>
            </a:r>
            <a:r>
              <a:rPr lang="ja-JP" altLang="en-US" sz="1200" dirty="0">
                <a:latin typeface="MS UI Gothic"/>
                <a:cs typeface="MS UI Gothic"/>
              </a:rPr>
              <a:t>　</a:t>
            </a:r>
            <a:endParaRPr lang="en-US" altLang="ja-JP" sz="1200" dirty="0">
              <a:latin typeface="MS UI Gothic"/>
              <a:cs typeface="MS UI Gothic"/>
            </a:endParaRPr>
          </a:p>
          <a:p>
            <a:pPr marL="11109"/>
            <a:r>
              <a:rPr lang="ja-JP" altLang="en-US" sz="1200" dirty="0">
                <a:latin typeface="MS UI Gothic"/>
                <a:cs typeface="MS UI Gothic"/>
              </a:rPr>
              <a:t>　　　　　　　　　　　　　　　　　　　　　　</a:t>
            </a:r>
            <a:r>
              <a:rPr sz="1000" dirty="0">
                <a:latin typeface="MS UI Gothic"/>
                <a:cs typeface="MS UI Gothic"/>
              </a:rPr>
              <a:t>（</a:t>
            </a:r>
            <a:r>
              <a:rPr sz="1000" dirty="0" err="1">
                <a:latin typeface="MS UI Gothic"/>
                <a:cs typeface="MS UI Gothic"/>
              </a:rPr>
              <a:t>後期高齢者医療</a:t>
            </a:r>
            <a:r>
              <a:rPr lang="ja-JP" altLang="en-US" sz="1000" dirty="0">
                <a:latin typeface="MS UI Gothic"/>
                <a:cs typeface="MS UI Gothic"/>
              </a:rPr>
              <a:t>制</a:t>
            </a:r>
            <a:r>
              <a:rPr sz="1000" dirty="0">
                <a:latin typeface="MS UI Gothic"/>
                <a:cs typeface="MS UI Gothic"/>
              </a:rPr>
              <a:t>度）</a:t>
            </a:r>
          </a:p>
        </p:txBody>
      </p:sp>
      <p:graphicFrame>
        <p:nvGraphicFramePr>
          <p:cNvPr id="7" name="object 7"/>
          <p:cNvGraphicFramePr>
            <a:graphicFrameLocks noGrp="1"/>
          </p:cNvGraphicFramePr>
          <p:nvPr>
            <p:extLst>
              <p:ext uri="{D42A27DB-BD31-4B8C-83A1-F6EECF244321}">
                <p14:modId xmlns:p14="http://schemas.microsoft.com/office/powerpoint/2010/main" val="490881168"/>
              </p:ext>
            </p:extLst>
          </p:nvPr>
        </p:nvGraphicFramePr>
        <p:xfrm>
          <a:off x="611560" y="980728"/>
          <a:ext cx="3188884" cy="5660501"/>
        </p:xfrm>
        <a:graphic>
          <a:graphicData uri="http://schemas.openxmlformats.org/drawingml/2006/table">
            <a:tbl>
              <a:tblPr firstRow="1" bandRow="1">
                <a:tableStyleId>{2D5ABB26-0587-4C30-8999-92F81FD0307C}</a:tableStyleId>
              </a:tblPr>
              <a:tblGrid>
                <a:gridCol w="434936"/>
                <a:gridCol w="386963"/>
                <a:gridCol w="301687"/>
                <a:gridCol w="386963"/>
                <a:gridCol w="302300"/>
                <a:gridCol w="386963"/>
                <a:gridCol w="302295"/>
                <a:gridCol w="387007"/>
                <a:gridCol w="299770"/>
              </a:tblGrid>
              <a:tr h="114748">
                <a:tc rowSpan="2">
                  <a:txBody>
                    <a:bodyPr/>
                    <a:lstStyle/>
                    <a:p>
                      <a:endParaRPr sz="1300" dirty="0">
                        <a:latin typeface="Calibri"/>
                        <a:cs typeface="Calibri"/>
                      </a:endParaRPr>
                    </a:p>
                  </a:txBody>
                  <a:tcPr marL="0" marR="0" marT="0" marB="0">
                    <a:lnL w="7620">
                      <a:solidFill>
                        <a:srgbClr val="000000"/>
                      </a:solidFill>
                      <a:prstDash val="solid"/>
                    </a:lnL>
                    <a:lnR w="7619">
                      <a:solidFill>
                        <a:srgbClr val="000000"/>
                      </a:solidFill>
                      <a:prstDash val="solid"/>
                    </a:lnR>
                    <a:lnT w="7620">
                      <a:solidFill>
                        <a:srgbClr val="000000"/>
                      </a:solidFill>
                      <a:prstDash val="solid"/>
                    </a:lnT>
                    <a:lnB w="7620">
                      <a:solidFill>
                        <a:srgbClr val="000000"/>
                      </a:solidFill>
                      <a:prstDash val="solid"/>
                    </a:lnB>
                  </a:tcPr>
                </a:tc>
                <a:tc gridSpan="2">
                  <a:txBody>
                    <a:bodyPr/>
                    <a:lstStyle/>
                    <a:p>
                      <a:pPr marL="176530">
                        <a:lnSpc>
                          <a:spcPct val="100000"/>
                        </a:lnSpc>
                        <a:spcBef>
                          <a:spcPts val="90"/>
                        </a:spcBef>
                      </a:pPr>
                      <a:r>
                        <a:rPr sz="600" dirty="0">
                          <a:latin typeface="MS Mincho"/>
                          <a:cs typeface="MS Mincho"/>
                        </a:rPr>
                        <a:t>計</a:t>
                      </a:r>
                      <a:endParaRPr sz="600">
                        <a:latin typeface="MS Mincho"/>
                        <a:cs typeface="MS Mincho"/>
                      </a:endParaRPr>
                    </a:p>
                  </a:txBody>
                  <a:tcPr marL="0" marR="0" marT="0" marB="0">
                    <a:lnL w="7619">
                      <a:solidFill>
                        <a:srgbClr val="000000"/>
                      </a:solidFill>
                      <a:prstDash val="solid"/>
                    </a:lnL>
                    <a:lnR w="6096">
                      <a:solidFill>
                        <a:srgbClr val="000000"/>
                      </a:solidFill>
                      <a:prstDash val="solid"/>
                    </a:lnR>
                    <a:lnT w="7620">
                      <a:solidFill>
                        <a:srgbClr val="000000"/>
                      </a:solidFill>
                      <a:prstDash val="solid"/>
                    </a:lnT>
                  </a:tcPr>
                </a:tc>
                <a:tc hMerge="1">
                  <a:txBody>
                    <a:bodyPr/>
                    <a:lstStyle/>
                    <a:p>
                      <a:endParaRPr/>
                    </a:p>
                  </a:txBody>
                  <a:tcPr marL="0" marR="0" marT="0" marB="0"/>
                </a:tc>
                <a:tc gridSpan="2">
                  <a:txBody>
                    <a:bodyPr/>
                    <a:lstStyle/>
                    <a:p>
                      <a:pPr marL="128270">
                        <a:lnSpc>
                          <a:spcPct val="100000"/>
                        </a:lnSpc>
                        <a:spcBef>
                          <a:spcPts val="90"/>
                        </a:spcBef>
                      </a:pPr>
                      <a:r>
                        <a:rPr sz="600" spc="50" dirty="0">
                          <a:latin typeface="MS Mincho"/>
                          <a:cs typeface="MS Mincho"/>
                        </a:rPr>
                        <a:t>入院</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hMerge="1">
                  <a:txBody>
                    <a:bodyPr/>
                    <a:lstStyle/>
                    <a:p>
                      <a:endParaRPr/>
                    </a:p>
                  </a:txBody>
                  <a:tcPr marL="0" marR="0" marT="0" marB="0"/>
                </a:tc>
                <a:tc gridSpan="2">
                  <a:txBody>
                    <a:bodyPr/>
                    <a:lstStyle/>
                    <a:p>
                      <a:pPr marL="15240">
                        <a:lnSpc>
                          <a:spcPct val="100000"/>
                        </a:lnSpc>
                        <a:spcBef>
                          <a:spcPts val="90"/>
                        </a:spcBef>
                      </a:pPr>
                      <a:r>
                        <a:rPr sz="600" spc="65" dirty="0">
                          <a:latin typeface="MS Mincho"/>
                          <a:cs typeface="MS Mincho"/>
                        </a:rPr>
                        <a:t>入院外＋調剤</a:t>
                      </a:r>
                      <a:endParaRPr sz="600">
                        <a:latin typeface="MS Mincho"/>
                        <a:cs typeface="MS Mincho"/>
                      </a:endParaRPr>
                    </a:p>
                  </a:txBody>
                  <a:tcPr marL="0" marR="0" marT="0" marB="0">
                    <a:lnL w="6096">
                      <a:solidFill>
                        <a:srgbClr val="000000"/>
                      </a:solidFill>
                      <a:prstDash val="solid"/>
                    </a:lnL>
                    <a:lnR w="7620">
                      <a:solidFill>
                        <a:srgbClr val="000000"/>
                      </a:solidFill>
                      <a:prstDash val="solid"/>
                    </a:lnR>
                    <a:lnT w="7620">
                      <a:solidFill>
                        <a:srgbClr val="000000"/>
                      </a:solidFill>
                      <a:prstDash val="solid"/>
                    </a:lnT>
                  </a:tcPr>
                </a:tc>
                <a:tc hMerge="1">
                  <a:txBody>
                    <a:bodyPr/>
                    <a:lstStyle/>
                    <a:p>
                      <a:endParaRPr/>
                    </a:p>
                  </a:txBody>
                  <a:tcPr marL="0" marR="0" marT="0" marB="0"/>
                </a:tc>
                <a:tc gridSpan="2">
                  <a:txBody>
                    <a:bodyPr/>
                    <a:lstStyle/>
                    <a:p>
                      <a:pPr marL="127635">
                        <a:lnSpc>
                          <a:spcPct val="100000"/>
                        </a:lnSpc>
                        <a:spcBef>
                          <a:spcPts val="90"/>
                        </a:spcBef>
                      </a:pPr>
                      <a:r>
                        <a:rPr sz="600" spc="50" dirty="0">
                          <a:latin typeface="MS Mincho"/>
                          <a:cs typeface="MS Mincho"/>
                        </a:rPr>
                        <a:t>歯科</a:t>
                      </a:r>
                      <a:endParaRPr sz="600">
                        <a:latin typeface="MS Mincho"/>
                        <a:cs typeface="MS Mincho"/>
                      </a:endParaRPr>
                    </a:p>
                  </a:txBody>
                  <a:tcPr marL="0" marR="0" marT="0" marB="0">
                    <a:lnL w="7620">
                      <a:solidFill>
                        <a:srgbClr val="000000"/>
                      </a:solidFill>
                      <a:prstDash val="solid"/>
                    </a:lnL>
                    <a:lnR w="13715">
                      <a:solidFill>
                        <a:srgbClr val="000000"/>
                      </a:solidFill>
                      <a:prstDash val="solid"/>
                    </a:lnR>
                    <a:lnT w="7620">
                      <a:solidFill>
                        <a:srgbClr val="000000"/>
                      </a:solidFill>
                      <a:prstDash val="solid"/>
                    </a:lnT>
                  </a:tcPr>
                </a:tc>
                <a:tc hMerge="1">
                  <a:txBody>
                    <a:bodyPr/>
                    <a:lstStyle/>
                    <a:p>
                      <a:endParaRPr/>
                    </a:p>
                  </a:txBody>
                  <a:tcPr marL="0" marR="0" marT="0" marB="0"/>
                </a:tc>
              </a:tr>
              <a:tr h="115740">
                <a:tc vMerge="1">
                  <a:txBody>
                    <a:bodyPr/>
                    <a:lstStyle/>
                    <a:p>
                      <a:endParaRPr/>
                    </a:p>
                  </a:txBody>
                  <a:tcPr marL="0" marR="0" marT="0" marB="0">
                    <a:lnL w="7620">
                      <a:solidFill>
                        <a:srgbClr val="000000"/>
                      </a:solidFill>
                      <a:prstDash val="solid"/>
                    </a:lnL>
                    <a:lnR w="7619">
                      <a:solidFill>
                        <a:srgbClr val="000000"/>
                      </a:solidFill>
                      <a:prstDash val="solid"/>
                    </a:lnR>
                    <a:lnT w="7620">
                      <a:solidFill>
                        <a:srgbClr val="000000"/>
                      </a:solidFill>
                      <a:prstDash val="solid"/>
                    </a:lnT>
                    <a:lnB w="7620">
                      <a:solidFill>
                        <a:srgbClr val="000000"/>
                      </a:solidFill>
                      <a:prstDash val="solid"/>
                    </a:lnB>
                  </a:tcPr>
                </a:tc>
                <a:tc>
                  <a:txBody>
                    <a:bodyPr/>
                    <a:lstStyle/>
                    <a:p>
                      <a:endParaRPr sz="600">
                        <a:latin typeface="MS Mincho"/>
                        <a:cs typeface="MS Mincho"/>
                      </a:endParaRPr>
                    </a:p>
                  </a:txBody>
                  <a:tcPr marL="0" marR="0" marT="0" marB="0">
                    <a:lnL w="7619">
                      <a:solidFill>
                        <a:srgbClr val="000000"/>
                      </a:solidFill>
                      <a:prstDash val="solid"/>
                    </a:lnL>
                    <a:lnR w="7619">
                      <a:solidFill>
                        <a:srgbClr val="000000"/>
                      </a:solidFill>
                      <a:prstDash val="solid"/>
                    </a:lnR>
                    <a:lnB w="7620">
                      <a:solidFill>
                        <a:srgbClr val="000000"/>
                      </a:solidFill>
                      <a:prstDash val="solid"/>
                    </a:lnB>
                  </a:tcPr>
                </a:tc>
                <a:tc>
                  <a:txBody>
                    <a:bodyPr/>
                    <a:lstStyle/>
                    <a:p>
                      <a:pPr marL="78105">
                        <a:lnSpc>
                          <a:spcPct val="100000"/>
                        </a:lnSpc>
                        <a:spcBef>
                          <a:spcPts val="95"/>
                        </a:spcBef>
                      </a:pPr>
                      <a:r>
                        <a:rPr sz="600" spc="50" dirty="0">
                          <a:latin typeface="MS Mincho"/>
                          <a:cs typeface="MS Mincho"/>
                        </a:rPr>
                        <a:t>順位</a:t>
                      </a:r>
                      <a:endParaRPr sz="600">
                        <a:latin typeface="MS Mincho"/>
                        <a:cs typeface="MS Mincho"/>
                      </a:endParaRPr>
                    </a:p>
                  </a:txBody>
                  <a:tcPr marL="0" marR="0" marT="0" marB="0">
                    <a:lnL w="7619">
                      <a:solidFill>
                        <a:srgbClr val="000000"/>
                      </a:solidFill>
                      <a:prstDash val="solid"/>
                    </a:lnL>
                    <a:lnR w="6096">
                      <a:solidFill>
                        <a:srgbClr val="000000"/>
                      </a:solidFill>
                      <a:prstDash val="solid"/>
                    </a:lnR>
                    <a:lnT w="6096">
                      <a:solidFill>
                        <a:srgbClr val="000000"/>
                      </a:solidFill>
                      <a:prstDash val="solid"/>
                    </a:lnT>
                    <a:lnB w="7620">
                      <a:solidFill>
                        <a:srgbClr val="000000"/>
                      </a:solidFill>
                      <a:prstDash val="solid"/>
                    </a:lnB>
                  </a:tcPr>
                </a:tc>
                <a:tc>
                  <a:txBody>
                    <a:bodyPr/>
                    <a:lstStyle/>
                    <a:p>
                      <a:endParaRPr sz="600">
                        <a:latin typeface="MS Mincho"/>
                        <a:cs typeface="MS Mincho"/>
                      </a:endParaRPr>
                    </a:p>
                  </a:txBody>
                  <a:tcPr marL="0" marR="0" marT="0" marB="0">
                    <a:lnL w="6096">
                      <a:solidFill>
                        <a:srgbClr val="000000"/>
                      </a:solidFill>
                      <a:prstDash val="solid"/>
                    </a:lnL>
                    <a:lnR w="6096">
                      <a:solidFill>
                        <a:srgbClr val="000000"/>
                      </a:solidFill>
                      <a:prstDash val="solid"/>
                    </a:lnR>
                    <a:lnB w="7620">
                      <a:solidFill>
                        <a:srgbClr val="000000"/>
                      </a:solidFill>
                      <a:prstDash val="solid"/>
                    </a:lnB>
                  </a:tcPr>
                </a:tc>
                <a:tc>
                  <a:txBody>
                    <a:bodyPr/>
                    <a:lstStyle/>
                    <a:p>
                      <a:pPr marL="78105">
                        <a:lnSpc>
                          <a:spcPct val="100000"/>
                        </a:lnSpc>
                        <a:spcBef>
                          <a:spcPts val="95"/>
                        </a:spcBef>
                      </a:pPr>
                      <a:r>
                        <a:rPr sz="600" spc="50" dirty="0">
                          <a:latin typeface="MS Mincho"/>
                          <a:cs typeface="MS Mincho"/>
                        </a:rPr>
                        <a:t>順位</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7620">
                      <a:solidFill>
                        <a:srgbClr val="000000"/>
                      </a:solidFill>
                      <a:prstDash val="solid"/>
                    </a:lnB>
                  </a:tcPr>
                </a:tc>
                <a:tc>
                  <a:txBody>
                    <a:bodyPr/>
                    <a:lstStyle/>
                    <a:p>
                      <a:endParaRPr sz="600">
                        <a:latin typeface="MS Mincho"/>
                        <a:cs typeface="MS Mincho"/>
                      </a:endParaRPr>
                    </a:p>
                  </a:txBody>
                  <a:tcPr marL="0" marR="0" marT="0" marB="0">
                    <a:lnL w="6096">
                      <a:solidFill>
                        <a:srgbClr val="000000"/>
                      </a:solidFill>
                      <a:prstDash val="solid"/>
                    </a:lnL>
                    <a:lnR w="6096">
                      <a:solidFill>
                        <a:srgbClr val="000000"/>
                      </a:solidFill>
                      <a:prstDash val="solid"/>
                    </a:lnR>
                    <a:lnB w="7620">
                      <a:solidFill>
                        <a:srgbClr val="000000"/>
                      </a:solidFill>
                      <a:prstDash val="solid"/>
                    </a:lnB>
                  </a:tcPr>
                </a:tc>
                <a:tc>
                  <a:txBody>
                    <a:bodyPr/>
                    <a:lstStyle/>
                    <a:p>
                      <a:pPr marL="78105">
                        <a:lnSpc>
                          <a:spcPct val="100000"/>
                        </a:lnSpc>
                        <a:spcBef>
                          <a:spcPts val="95"/>
                        </a:spcBef>
                      </a:pPr>
                      <a:r>
                        <a:rPr sz="600" spc="50" dirty="0">
                          <a:latin typeface="MS Mincho"/>
                          <a:cs typeface="MS Mincho"/>
                        </a:rPr>
                        <a:t>順位</a:t>
                      </a:r>
                      <a:endParaRPr sz="600">
                        <a:latin typeface="MS Mincho"/>
                        <a:cs typeface="MS Mincho"/>
                      </a:endParaRPr>
                    </a:p>
                  </a:txBody>
                  <a:tcPr marL="0" marR="0" marT="0" marB="0">
                    <a:lnL w="6096">
                      <a:solidFill>
                        <a:srgbClr val="000000"/>
                      </a:solidFill>
                      <a:prstDash val="solid"/>
                    </a:lnL>
                    <a:lnR w="7620">
                      <a:solidFill>
                        <a:srgbClr val="000000"/>
                      </a:solidFill>
                      <a:prstDash val="solid"/>
                    </a:lnR>
                    <a:lnT w="6096">
                      <a:solidFill>
                        <a:srgbClr val="000000"/>
                      </a:solidFill>
                      <a:prstDash val="solid"/>
                    </a:lnT>
                    <a:lnB w="7620">
                      <a:solidFill>
                        <a:srgbClr val="000000"/>
                      </a:solidFill>
                      <a:prstDash val="solid"/>
                    </a:lnB>
                  </a:tcPr>
                </a:tc>
                <a:tc>
                  <a:txBody>
                    <a:bodyPr/>
                    <a:lstStyle/>
                    <a:p>
                      <a:endParaRPr sz="600">
                        <a:latin typeface="MS Mincho"/>
                        <a:cs typeface="MS Mincho"/>
                      </a:endParaRPr>
                    </a:p>
                  </a:txBody>
                  <a:tcPr marL="0" marR="0" marT="0" marB="0">
                    <a:lnL w="7620">
                      <a:solidFill>
                        <a:srgbClr val="000000"/>
                      </a:solidFill>
                      <a:prstDash val="solid"/>
                    </a:lnL>
                    <a:lnR w="7619">
                      <a:solidFill>
                        <a:srgbClr val="000000"/>
                      </a:solidFill>
                      <a:prstDash val="solid"/>
                    </a:lnR>
                    <a:lnB w="7620">
                      <a:solidFill>
                        <a:srgbClr val="000000"/>
                      </a:solidFill>
                      <a:prstDash val="solid"/>
                    </a:lnB>
                  </a:tcPr>
                </a:tc>
                <a:tc>
                  <a:txBody>
                    <a:bodyPr/>
                    <a:lstStyle/>
                    <a:p>
                      <a:pPr marL="77470">
                        <a:lnSpc>
                          <a:spcPct val="100000"/>
                        </a:lnSpc>
                        <a:spcBef>
                          <a:spcPts val="95"/>
                        </a:spcBef>
                      </a:pPr>
                      <a:r>
                        <a:rPr sz="600" spc="50" dirty="0">
                          <a:latin typeface="MS Mincho"/>
                          <a:cs typeface="MS Mincho"/>
                        </a:rPr>
                        <a:t>順位</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T w="6096">
                      <a:solidFill>
                        <a:srgbClr val="000000"/>
                      </a:solidFill>
                      <a:prstDash val="solid"/>
                    </a:lnT>
                    <a:lnB w="7620">
                      <a:solidFill>
                        <a:srgbClr val="000000"/>
                      </a:solidFill>
                      <a:prstDash val="solid"/>
                    </a:lnB>
                  </a:tcPr>
                </a:tc>
              </a:tr>
              <a:tr h="122348">
                <a:tc>
                  <a:txBody>
                    <a:bodyPr/>
                    <a:lstStyle/>
                    <a:p>
                      <a:pPr marL="55880">
                        <a:lnSpc>
                          <a:spcPct val="100000"/>
                        </a:lnSpc>
                        <a:spcBef>
                          <a:spcPts val="95"/>
                        </a:spcBef>
                      </a:pPr>
                      <a:r>
                        <a:rPr sz="600" spc="20" dirty="0">
                          <a:latin typeface="MS Mincho"/>
                          <a:cs typeface="MS Mincho"/>
                        </a:rPr>
                        <a:t>北 海</a:t>
                      </a:r>
                      <a:r>
                        <a:rPr sz="600" spc="80" dirty="0">
                          <a:latin typeface="MS Mincho"/>
                          <a:cs typeface="MS Mincho"/>
                        </a:rPr>
                        <a:t> </a:t>
                      </a:r>
                      <a:r>
                        <a:rPr sz="600" spc="20" dirty="0">
                          <a:latin typeface="MS Mincho"/>
                          <a:cs typeface="MS Mincho"/>
                        </a:rPr>
                        <a:t>道</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7620">
                      <a:solidFill>
                        <a:srgbClr val="000000"/>
                      </a:solidFill>
                      <a:prstDash val="solid"/>
                    </a:lnT>
                  </a:tcPr>
                </a:tc>
                <a:tc>
                  <a:txBody>
                    <a:bodyPr/>
                    <a:lstStyle/>
                    <a:p>
                      <a:pPr marR="9525" algn="r">
                        <a:lnSpc>
                          <a:spcPct val="100000"/>
                        </a:lnSpc>
                        <a:spcBef>
                          <a:spcPts val="95"/>
                        </a:spcBef>
                      </a:pPr>
                      <a:r>
                        <a:rPr sz="600" spc="30" dirty="0">
                          <a:latin typeface="MS Mincho"/>
                          <a:cs typeface="MS Mincho"/>
                        </a:rPr>
                        <a:t>1</a:t>
                      </a:r>
                      <a:r>
                        <a:rPr sz="600" spc="20" dirty="0">
                          <a:latin typeface="MS Mincho"/>
                          <a:cs typeface="MS Mincho"/>
                        </a:rPr>
                        <a:t>.</a:t>
                      </a:r>
                      <a:r>
                        <a:rPr sz="600" spc="30" dirty="0">
                          <a:latin typeface="MS Mincho"/>
                          <a:cs typeface="MS Mincho"/>
                        </a:rPr>
                        <a:t>1</a:t>
                      </a:r>
                      <a:r>
                        <a:rPr sz="600" spc="20" dirty="0">
                          <a:latin typeface="MS Mincho"/>
                          <a:cs typeface="MS Mincho"/>
                        </a:rPr>
                        <a:t>5</a:t>
                      </a:r>
                      <a:r>
                        <a:rPr sz="600" dirty="0">
                          <a:latin typeface="MS Mincho"/>
                          <a:cs typeface="MS Mincho"/>
                        </a:rPr>
                        <a:t>5</a:t>
                      </a:r>
                      <a:endParaRPr sz="600">
                        <a:latin typeface="MS Mincho"/>
                        <a:cs typeface="MS Mincho"/>
                      </a:endParaRPr>
                    </a:p>
                  </a:txBody>
                  <a:tcPr marL="0" marR="0" marT="0" marB="0">
                    <a:lnL w="7619">
                      <a:solidFill>
                        <a:srgbClr val="000000"/>
                      </a:solidFill>
                      <a:prstDash val="solid"/>
                    </a:lnL>
                    <a:lnR w="7619">
                      <a:solidFill>
                        <a:srgbClr val="000000"/>
                      </a:solidFill>
                      <a:prstDash val="solid"/>
                    </a:lnR>
                    <a:lnT w="7620">
                      <a:solidFill>
                        <a:srgbClr val="000000"/>
                      </a:solidFill>
                      <a:prstDash val="solid"/>
                    </a:lnT>
                  </a:tcPr>
                </a:tc>
                <a:tc>
                  <a:txBody>
                    <a:bodyPr/>
                    <a:lstStyle/>
                    <a:p>
                      <a:pPr marR="9525" algn="r">
                        <a:lnSpc>
                          <a:spcPct val="100000"/>
                        </a:lnSpc>
                        <a:spcBef>
                          <a:spcPts val="95"/>
                        </a:spcBef>
                      </a:pPr>
                      <a:r>
                        <a:rPr sz="600" dirty="0">
                          <a:latin typeface="MS Mincho"/>
                          <a:cs typeface="MS Mincho"/>
                        </a:rPr>
                        <a:t>5</a:t>
                      </a:r>
                      <a:endParaRPr sz="600">
                        <a:latin typeface="MS Mincho"/>
                        <a:cs typeface="MS Mincho"/>
                      </a:endParaRPr>
                    </a:p>
                  </a:txBody>
                  <a:tcPr marL="0" marR="0" marT="0" marB="0">
                    <a:lnL w="7619">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5"/>
                        </a:spcBef>
                      </a:pPr>
                      <a:r>
                        <a:rPr sz="600" spc="30" dirty="0">
                          <a:latin typeface="MS Mincho"/>
                          <a:cs typeface="MS Mincho"/>
                        </a:rPr>
                        <a:t>1</a:t>
                      </a:r>
                      <a:r>
                        <a:rPr sz="600" spc="20" dirty="0">
                          <a:latin typeface="MS Mincho"/>
                          <a:cs typeface="MS Mincho"/>
                        </a:rPr>
                        <a:t>.</a:t>
                      </a:r>
                      <a:r>
                        <a:rPr sz="600" spc="30" dirty="0">
                          <a:latin typeface="MS Mincho"/>
                          <a:cs typeface="MS Mincho"/>
                        </a:rPr>
                        <a:t>3</a:t>
                      </a:r>
                      <a:r>
                        <a:rPr sz="600" spc="20" dirty="0">
                          <a:latin typeface="MS Mincho"/>
                          <a:cs typeface="MS Mincho"/>
                        </a:rPr>
                        <a:t>0</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5"/>
                        </a:spcBef>
                      </a:pP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1</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5"/>
                        </a:spcBef>
                      </a:pPr>
                      <a:r>
                        <a:rPr sz="600" spc="30" dirty="0">
                          <a:latin typeface="MS Mincho"/>
                          <a:cs typeface="MS Mincho"/>
                        </a:rPr>
                        <a:t>1</a:t>
                      </a:r>
                      <a:r>
                        <a:rPr sz="600" dirty="0">
                          <a:latin typeface="MS Mincho"/>
                          <a:cs typeface="MS Mincho"/>
                        </a:rPr>
                        <a:t>2</a:t>
                      </a:r>
                      <a:endParaRPr sz="600">
                        <a:latin typeface="MS Mincho"/>
                        <a:cs typeface="MS Mincho"/>
                      </a:endParaRPr>
                    </a:p>
                  </a:txBody>
                  <a:tcPr marL="0" marR="0" marT="0" marB="0">
                    <a:lnL w="6096">
                      <a:solidFill>
                        <a:srgbClr val="000000"/>
                      </a:solidFill>
                      <a:prstDash val="solid"/>
                    </a:lnL>
                    <a:lnR w="7620">
                      <a:solidFill>
                        <a:srgbClr val="000000"/>
                      </a:solidFill>
                      <a:prstDash val="solid"/>
                    </a:lnR>
                    <a:lnT w="7620">
                      <a:solidFill>
                        <a:srgbClr val="000000"/>
                      </a:solidFill>
                      <a:prstDash val="solid"/>
                    </a:lnT>
                  </a:tcPr>
                </a:tc>
                <a:tc>
                  <a:txBody>
                    <a:bodyPr/>
                    <a:lstStyle/>
                    <a:p>
                      <a:pPr marR="8255" algn="r">
                        <a:lnSpc>
                          <a:spcPct val="100000"/>
                        </a:lnSpc>
                        <a:spcBef>
                          <a:spcPts val="9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4</a:t>
                      </a:r>
                      <a:r>
                        <a:rPr sz="600" dirty="0">
                          <a:latin typeface="MS Mincho"/>
                          <a:cs typeface="MS Mincho"/>
                        </a:rPr>
                        <a:t>1</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7620">
                      <a:solidFill>
                        <a:srgbClr val="000000"/>
                      </a:solidFill>
                      <a:prstDash val="solid"/>
                    </a:lnT>
                  </a:tcPr>
                </a:tc>
                <a:tc>
                  <a:txBody>
                    <a:bodyPr/>
                    <a:lstStyle/>
                    <a:p>
                      <a:pPr marR="2540" algn="r">
                        <a:lnSpc>
                          <a:spcPct val="100000"/>
                        </a:lnSpc>
                        <a:spcBef>
                          <a:spcPts val="95"/>
                        </a:spcBef>
                      </a:pPr>
                      <a:r>
                        <a:rPr sz="600" spc="30" dirty="0">
                          <a:latin typeface="MS Mincho"/>
                          <a:cs typeface="MS Mincho"/>
                        </a:rPr>
                        <a:t>1</a:t>
                      </a:r>
                      <a:r>
                        <a:rPr sz="600" dirty="0">
                          <a:latin typeface="MS Mincho"/>
                          <a:cs typeface="MS Mincho"/>
                        </a:rPr>
                        <a:t>8</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T w="7620">
                      <a:solidFill>
                        <a:srgbClr val="000000"/>
                      </a:solidFill>
                      <a:prstDash val="solid"/>
                    </a:lnT>
                  </a:tcPr>
                </a:tc>
              </a:tr>
              <a:tr h="115393">
                <a:tc>
                  <a:txBody>
                    <a:bodyPr/>
                    <a:lstStyle/>
                    <a:p>
                      <a:pPr marL="55880">
                        <a:lnSpc>
                          <a:spcPct val="100000"/>
                        </a:lnSpc>
                        <a:spcBef>
                          <a:spcPts val="55"/>
                        </a:spcBef>
                      </a:pPr>
                      <a:r>
                        <a:rPr sz="600" spc="20" dirty="0">
                          <a:latin typeface="MS Mincho"/>
                          <a:cs typeface="MS Mincho"/>
                        </a:rPr>
                        <a:t>青 森</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5</a:t>
                      </a:r>
                      <a:r>
                        <a:rPr sz="600" dirty="0">
                          <a:latin typeface="MS Mincho"/>
                          <a:cs typeface="MS Mincho"/>
                        </a:rPr>
                        <a:t>6</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20" dirty="0">
                          <a:latin typeface="MS Mincho"/>
                          <a:cs typeface="MS Mincho"/>
                        </a:rPr>
                        <a:t>4</a:t>
                      </a:r>
                      <a:r>
                        <a:rPr sz="600" dirty="0">
                          <a:latin typeface="MS Mincho"/>
                          <a:cs typeface="MS Mincho"/>
                        </a:rPr>
                        <a:t>5</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7</a:t>
                      </a:r>
                      <a:r>
                        <a:rPr sz="600" spc="20" dirty="0">
                          <a:latin typeface="MS Mincho"/>
                          <a:cs typeface="MS Mincho"/>
                        </a:rPr>
                        <a:t>9</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4</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4</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3</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5</a:t>
                      </a:r>
                      <a:r>
                        <a:rPr sz="600" spc="30" dirty="0">
                          <a:latin typeface="MS Mincho"/>
                          <a:cs typeface="MS Mincho"/>
                        </a:rPr>
                        <a:t>8</a:t>
                      </a:r>
                      <a:r>
                        <a:rPr sz="600" dirty="0">
                          <a:latin typeface="MS Mincho"/>
                          <a:cs typeface="MS Mincho"/>
                        </a:rPr>
                        <a:t>4</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55"/>
                        </a:spcBef>
                      </a:pPr>
                      <a:r>
                        <a:rPr sz="600" spc="30" dirty="0">
                          <a:latin typeface="MS Mincho"/>
                          <a:cs typeface="MS Mincho"/>
                        </a:rPr>
                        <a:t>4</a:t>
                      </a: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3">
                <a:tc>
                  <a:txBody>
                    <a:bodyPr/>
                    <a:lstStyle/>
                    <a:p>
                      <a:pPr marL="55880">
                        <a:lnSpc>
                          <a:spcPct val="100000"/>
                        </a:lnSpc>
                        <a:spcBef>
                          <a:spcPts val="65"/>
                        </a:spcBef>
                      </a:pPr>
                      <a:r>
                        <a:rPr sz="600" spc="20" dirty="0">
                          <a:latin typeface="MS Mincho"/>
                          <a:cs typeface="MS Mincho"/>
                        </a:rPr>
                        <a:t>岩 手</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2</a:t>
                      </a:r>
                      <a:r>
                        <a:rPr sz="600" dirty="0">
                          <a:latin typeface="MS Mincho"/>
                          <a:cs typeface="MS Mincho"/>
                        </a:rPr>
                        <a:t>0</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20" dirty="0">
                          <a:latin typeface="MS Mincho"/>
                          <a:cs typeface="MS Mincho"/>
                        </a:rPr>
                        <a:t>4</a:t>
                      </a:r>
                      <a:r>
                        <a:rPr sz="600" dirty="0">
                          <a:latin typeface="MS Mincho"/>
                          <a:cs typeface="MS Mincho"/>
                        </a:rPr>
                        <a:t>6</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7</a:t>
                      </a:r>
                      <a:r>
                        <a:rPr sz="600" spc="20" dirty="0">
                          <a:latin typeface="MS Mincho"/>
                          <a:cs typeface="MS Mincho"/>
                        </a:rPr>
                        <a:t>6</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4</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8</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4</a:t>
                      </a: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7</a:t>
                      </a:r>
                      <a:r>
                        <a:rPr sz="600" spc="30" dirty="0">
                          <a:latin typeface="MS Mincho"/>
                          <a:cs typeface="MS Mincho"/>
                        </a:rPr>
                        <a:t>8</a:t>
                      </a:r>
                      <a:r>
                        <a:rPr sz="600" dirty="0">
                          <a:latin typeface="MS Mincho"/>
                          <a:cs typeface="MS Mincho"/>
                        </a:rPr>
                        <a:t>2</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65"/>
                        </a:spcBef>
                      </a:pPr>
                      <a:r>
                        <a:rPr sz="600" spc="30" dirty="0">
                          <a:latin typeface="MS Mincho"/>
                          <a:cs typeface="MS Mincho"/>
                        </a:rPr>
                        <a:t>3</a:t>
                      </a:r>
                      <a:r>
                        <a:rPr sz="600" dirty="0">
                          <a:latin typeface="MS Mincho"/>
                          <a:cs typeface="MS Mincho"/>
                        </a:rPr>
                        <a:t>5</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3">
                <a:tc>
                  <a:txBody>
                    <a:bodyPr/>
                    <a:lstStyle/>
                    <a:p>
                      <a:pPr marL="55880">
                        <a:lnSpc>
                          <a:spcPct val="100000"/>
                        </a:lnSpc>
                        <a:spcBef>
                          <a:spcPts val="55"/>
                        </a:spcBef>
                      </a:pPr>
                      <a:r>
                        <a:rPr sz="600" spc="20" dirty="0">
                          <a:latin typeface="MS Mincho"/>
                          <a:cs typeface="MS Mincho"/>
                        </a:rPr>
                        <a:t>宮 城</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0</a:t>
                      </a:r>
                      <a:r>
                        <a:rPr sz="600" dirty="0">
                          <a:latin typeface="MS Mincho"/>
                          <a:cs typeface="MS Mincho"/>
                        </a:rPr>
                        <a:t>2</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20" dirty="0">
                          <a:latin typeface="MS Mincho"/>
                          <a:cs typeface="MS Mincho"/>
                        </a:rPr>
                        <a:t>3</a:t>
                      </a:r>
                      <a:r>
                        <a:rPr sz="600" dirty="0">
                          <a:latin typeface="MS Mincho"/>
                          <a:cs typeface="MS Mincho"/>
                        </a:rPr>
                        <a:t>4</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2</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4</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8</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5</a:t>
                      </a:r>
                      <a:r>
                        <a:rPr sz="600" dirty="0">
                          <a:latin typeface="MS Mincho"/>
                          <a:cs typeface="MS Mincho"/>
                        </a:rPr>
                        <a:t>0</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55"/>
                        </a:spcBef>
                      </a:pPr>
                      <a:r>
                        <a:rPr sz="600" spc="30" dirty="0">
                          <a:latin typeface="MS Mincho"/>
                          <a:cs typeface="MS Mincho"/>
                        </a:rPr>
                        <a:t>2</a:t>
                      </a:r>
                      <a:r>
                        <a:rPr sz="600" dirty="0">
                          <a:latin typeface="MS Mincho"/>
                          <a:cs typeface="MS Mincho"/>
                        </a:rPr>
                        <a:t>5</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08267">
                <a:tc>
                  <a:txBody>
                    <a:bodyPr/>
                    <a:lstStyle/>
                    <a:p>
                      <a:pPr marL="55880">
                        <a:lnSpc>
                          <a:spcPct val="100000"/>
                        </a:lnSpc>
                        <a:spcBef>
                          <a:spcPts val="65"/>
                        </a:spcBef>
                      </a:pPr>
                      <a:r>
                        <a:rPr sz="600" spc="20" dirty="0">
                          <a:latin typeface="MS Mincho"/>
                          <a:cs typeface="MS Mincho"/>
                        </a:rPr>
                        <a:t>秋 田</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6</a:t>
                      </a: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7619">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20" dirty="0">
                          <a:latin typeface="MS Mincho"/>
                          <a:cs typeface="MS Mincho"/>
                        </a:rPr>
                        <a:t>4</a:t>
                      </a:r>
                      <a:r>
                        <a:rPr sz="600" dirty="0">
                          <a:latin typeface="MS Mincho"/>
                          <a:cs typeface="MS Mincho"/>
                        </a:rPr>
                        <a:t>1</a:t>
                      </a:r>
                      <a:endParaRPr sz="600">
                        <a:latin typeface="MS Mincho"/>
                        <a:cs typeface="MS Mincho"/>
                      </a:endParaRPr>
                    </a:p>
                  </a:txBody>
                  <a:tcPr marL="0" marR="0" marT="0" marB="0">
                    <a:lnL w="7619">
                      <a:solidFill>
                        <a:srgbClr val="000000"/>
                      </a:solidFill>
                      <a:prstDash val="solid"/>
                    </a:lnL>
                    <a:lnR w="6096">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1</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30" dirty="0">
                          <a:latin typeface="MS Mincho"/>
                          <a:cs typeface="MS Mincho"/>
                        </a:rPr>
                        <a:t>4</a:t>
                      </a:r>
                      <a:r>
                        <a:rPr sz="600" dirty="0">
                          <a:latin typeface="MS Mincho"/>
                          <a:cs typeface="MS Mincho"/>
                        </a:rPr>
                        <a:t>2</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3</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30" dirty="0">
                          <a:latin typeface="MS Mincho"/>
                          <a:cs typeface="MS Mincho"/>
                        </a:rPr>
                        <a:t>3</a:t>
                      </a: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7620">
                      <a:solidFill>
                        <a:srgbClr val="000000"/>
                      </a:solidFill>
                      <a:prstDash val="solid"/>
                    </a:lnR>
                    <a:lnB w="6096">
                      <a:solidFill>
                        <a:srgbClr val="000000"/>
                      </a:solidFill>
                      <a:prstDash val="solid"/>
                    </a:lnB>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7</a:t>
                      </a:r>
                      <a:r>
                        <a:rPr sz="600" spc="30" dirty="0">
                          <a:latin typeface="MS Mincho"/>
                          <a:cs typeface="MS Mincho"/>
                        </a:rPr>
                        <a:t>3</a:t>
                      </a:r>
                      <a:r>
                        <a:rPr sz="600" dirty="0">
                          <a:latin typeface="MS Mincho"/>
                          <a:cs typeface="MS Mincho"/>
                        </a:rPr>
                        <a:t>2</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6096">
                      <a:solidFill>
                        <a:srgbClr val="000000"/>
                      </a:solidFill>
                      <a:prstDash val="solid"/>
                    </a:lnB>
                  </a:tcPr>
                </a:tc>
                <a:tc>
                  <a:txBody>
                    <a:bodyPr/>
                    <a:lstStyle/>
                    <a:p>
                      <a:pPr marR="2540" algn="r">
                        <a:lnSpc>
                          <a:spcPct val="100000"/>
                        </a:lnSpc>
                        <a:spcBef>
                          <a:spcPts val="65"/>
                        </a:spcBef>
                      </a:pPr>
                      <a:r>
                        <a:rPr sz="600" spc="30" dirty="0">
                          <a:latin typeface="MS Mincho"/>
                          <a:cs typeface="MS Mincho"/>
                        </a:rPr>
                        <a:t>4</a:t>
                      </a:r>
                      <a:r>
                        <a:rPr sz="600" dirty="0">
                          <a:latin typeface="MS Mincho"/>
                          <a:cs typeface="MS Mincho"/>
                        </a:rPr>
                        <a:t>1</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B w="6096">
                      <a:solidFill>
                        <a:srgbClr val="000000"/>
                      </a:solidFill>
                      <a:prstDash val="solid"/>
                    </a:lnB>
                  </a:tcPr>
                </a:tc>
              </a:tr>
              <a:tr h="122521">
                <a:tc>
                  <a:txBody>
                    <a:bodyPr/>
                    <a:lstStyle/>
                    <a:p>
                      <a:pPr marL="55880">
                        <a:lnSpc>
                          <a:spcPct val="100000"/>
                        </a:lnSpc>
                        <a:spcBef>
                          <a:spcPts val="95"/>
                        </a:spcBef>
                      </a:pPr>
                      <a:r>
                        <a:rPr sz="600" spc="20" dirty="0">
                          <a:latin typeface="MS Mincho"/>
                          <a:cs typeface="MS Mincho"/>
                        </a:rPr>
                        <a:t>山 形</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5</a:t>
                      </a: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7619">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20" dirty="0">
                          <a:latin typeface="MS Mincho"/>
                          <a:cs typeface="MS Mincho"/>
                        </a:rPr>
                        <a:t>4</a:t>
                      </a:r>
                      <a:r>
                        <a:rPr sz="600" dirty="0">
                          <a:latin typeface="MS Mincho"/>
                          <a:cs typeface="MS Mincho"/>
                        </a:rPr>
                        <a:t>4</a:t>
                      </a:r>
                    </a:p>
                  </a:txBody>
                  <a:tcPr marL="0" marR="0" marT="0" marB="0">
                    <a:lnL w="7619">
                      <a:solidFill>
                        <a:srgbClr val="000000"/>
                      </a:solidFill>
                      <a:prstDash val="solid"/>
                    </a:lnL>
                    <a:lnR w="6096">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2</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30" dirty="0">
                          <a:latin typeface="MS Mincho"/>
                          <a:cs typeface="MS Mincho"/>
                        </a:rPr>
                        <a:t>3</a:t>
                      </a: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9</a:t>
                      </a: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30" dirty="0">
                          <a:latin typeface="MS Mincho"/>
                          <a:cs typeface="MS Mincho"/>
                        </a:rPr>
                        <a:t>4</a:t>
                      </a:r>
                      <a:r>
                        <a:rPr sz="600" dirty="0">
                          <a:latin typeface="MS Mincho"/>
                          <a:cs typeface="MS Mincho"/>
                        </a:rPr>
                        <a:t>2</a:t>
                      </a:r>
                      <a:endParaRPr sz="600">
                        <a:latin typeface="MS Mincho"/>
                        <a:cs typeface="MS Mincho"/>
                      </a:endParaRPr>
                    </a:p>
                  </a:txBody>
                  <a:tcPr marL="0" marR="0" marT="0" marB="0">
                    <a:lnL w="6096">
                      <a:solidFill>
                        <a:srgbClr val="000000"/>
                      </a:solidFill>
                      <a:prstDash val="solid"/>
                    </a:lnL>
                    <a:lnR w="7620">
                      <a:solidFill>
                        <a:srgbClr val="000000"/>
                      </a:solidFill>
                      <a:prstDash val="solid"/>
                    </a:lnR>
                    <a:lnT w="6096">
                      <a:solidFill>
                        <a:srgbClr val="000000"/>
                      </a:solidFill>
                      <a:prstDash val="solid"/>
                    </a:lnT>
                  </a:tcPr>
                </a:tc>
                <a:tc>
                  <a:txBody>
                    <a:bodyPr/>
                    <a:lstStyle/>
                    <a:p>
                      <a:pPr marR="8255" algn="r">
                        <a:lnSpc>
                          <a:spcPct val="100000"/>
                        </a:lnSpc>
                        <a:spcBef>
                          <a:spcPts val="95"/>
                        </a:spcBef>
                      </a:pPr>
                      <a:r>
                        <a:rPr sz="600" spc="20" dirty="0">
                          <a:latin typeface="MS Mincho"/>
                          <a:cs typeface="MS Mincho"/>
                        </a:rPr>
                        <a:t>0</a:t>
                      </a:r>
                      <a:r>
                        <a:rPr sz="600" spc="30" dirty="0">
                          <a:latin typeface="MS Mincho"/>
                          <a:cs typeface="MS Mincho"/>
                        </a:rPr>
                        <a:t>.</a:t>
                      </a:r>
                      <a:r>
                        <a:rPr sz="600" spc="20" dirty="0">
                          <a:latin typeface="MS Mincho"/>
                          <a:cs typeface="MS Mincho"/>
                        </a:rPr>
                        <a:t>7</a:t>
                      </a:r>
                      <a:r>
                        <a:rPr sz="600" spc="30" dirty="0">
                          <a:latin typeface="MS Mincho"/>
                          <a:cs typeface="MS Mincho"/>
                        </a:rPr>
                        <a:t>8</a:t>
                      </a:r>
                      <a:r>
                        <a:rPr sz="600" dirty="0">
                          <a:latin typeface="MS Mincho"/>
                          <a:cs typeface="MS Mincho"/>
                        </a:rPr>
                        <a:t>4</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6096">
                      <a:solidFill>
                        <a:srgbClr val="000000"/>
                      </a:solidFill>
                      <a:prstDash val="solid"/>
                    </a:lnT>
                  </a:tcPr>
                </a:tc>
                <a:tc>
                  <a:txBody>
                    <a:bodyPr/>
                    <a:lstStyle/>
                    <a:p>
                      <a:pPr marR="2540" algn="r">
                        <a:lnSpc>
                          <a:spcPct val="100000"/>
                        </a:lnSpc>
                        <a:spcBef>
                          <a:spcPts val="95"/>
                        </a:spcBef>
                      </a:pPr>
                      <a:r>
                        <a:rPr sz="600" spc="30" dirty="0">
                          <a:latin typeface="MS Mincho"/>
                          <a:cs typeface="MS Mincho"/>
                        </a:rPr>
                        <a:t>3</a:t>
                      </a:r>
                      <a:r>
                        <a:rPr sz="600" dirty="0">
                          <a:latin typeface="MS Mincho"/>
                          <a:cs typeface="MS Mincho"/>
                        </a:rPr>
                        <a:t>4</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T w="6096">
                      <a:solidFill>
                        <a:srgbClr val="000000"/>
                      </a:solidFill>
                      <a:prstDash val="solid"/>
                    </a:lnT>
                  </a:tcPr>
                </a:tc>
              </a:tr>
              <a:tr h="116084">
                <a:tc>
                  <a:txBody>
                    <a:bodyPr/>
                    <a:lstStyle/>
                    <a:p>
                      <a:pPr marL="55880">
                        <a:lnSpc>
                          <a:spcPct val="100000"/>
                        </a:lnSpc>
                        <a:spcBef>
                          <a:spcPts val="65"/>
                        </a:spcBef>
                      </a:pPr>
                      <a:r>
                        <a:rPr sz="600" spc="20" dirty="0">
                          <a:latin typeface="MS Mincho"/>
                          <a:cs typeface="MS Mincho"/>
                        </a:rPr>
                        <a:t>福 島</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8</a:t>
                      </a:r>
                      <a:r>
                        <a:rPr sz="600" dirty="0">
                          <a:latin typeface="MS Mincho"/>
                          <a:cs typeface="MS Mincho"/>
                        </a:rPr>
                        <a:t>3</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20" dirty="0">
                          <a:latin typeface="MS Mincho"/>
                          <a:cs typeface="MS Mincho"/>
                        </a:rPr>
                        <a:t>3</a:t>
                      </a:r>
                      <a:r>
                        <a:rPr sz="600" dirty="0">
                          <a:latin typeface="MS Mincho"/>
                          <a:cs typeface="MS Mincho"/>
                        </a:rPr>
                        <a:t>7</a:t>
                      </a: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3</a:t>
                      </a: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3</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4</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2</a:t>
                      </a: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7</a:t>
                      </a:r>
                      <a:r>
                        <a:rPr sz="600" spc="30" dirty="0">
                          <a:latin typeface="MS Mincho"/>
                          <a:cs typeface="MS Mincho"/>
                        </a:rPr>
                        <a:t>5</a:t>
                      </a:r>
                      <a:r>
                        <a:rPr sz="600" dirty="0">
                          <a:latin typeface="MS Mincho"/>
                          <a:cs typeface="MS Mincho"/>
                        </a:rPr>
                        <a:t>5</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65"/>
                        </a:spcBef>
                      </a:pPr>
                      <a:r>
                        <a:rPr sz="600" spc="30" dirty="0">
                          <a:latin typeface="MS Mincho"/>
                          <a:cs typeface="MS Mincho"/>
                        </a:rPr>
                        <a:t>3</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3">
                <a:tc>
                  <a:txBody>
                    <a:bodyPr/>
                    <a:lstStyle/>
                    <a:p>
                      <a:pPr marL="55880">
                        <a:lnSpc>
                          <a:spcPct val="100000"/>
                        </a:lnSpc>
                        <a:spcBef>
                          <a:spcPts val="65"/>
                        </a:spcBef>
                      </a:pPr>
                      <a:r>
                        <a:rPr sz="600" spc="20" dirty="0">
                          <a:latin typeface="MS Mincho"/>
                          <a:cs typeface="MS Mincho"/>
                        </a:rPr>
                        <a:t>茨 城</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6</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20" dirty="0">
                          <a:latin typeface="MS Mincho"/>
                          <a:cs typeface="MS Mincho"/>
                        </a:rPr>
                        <a:t>4</a:t>
                      </a:r>
                      <a:r>
                        <a:rPr sz="600" dirty="0">
                          <a:latin typeface="MS Mincho"/>
                          <a:cs typeface="MS Mincho"/>
                        </a:rPr>
                        <a:t>0</a:t>
                      </a: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0</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4</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4</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3</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7</a:t>
                      </a:r>
                      <a:r>
                        <a:rPr sz="600" spc="30" dirty="0">
                          <a:latin typeface="MS Mincho"/>
                          <a:cs typeface="MS Mincho"/>
                        </a:rPr>
                        <a:t>9</a:t>
                      </a:r>
                      <a:r>
                        <a:rPr sz="600" dirty="0">
                          <a:latin typeface="MS Mincho"/>
                          <a:cs typeface="MS Mincho"/>
                        </a:rPr>
                        <a:t>8</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65"/>
                        </a:spcBef>
                      </a:pPr>
                      <a:r>
                        <a:rPr sz="600" spc="30" dirty="0">
                          <a:latin typeface="MS Mincho"/>
                          <a:cs typeface="MS Mincho"/>
                        </a:rPr>
                        <a:t>3</a:t>
                      </a:r>
                      <a:r>
                        <a:rPr sz="600" dirty="0">
                          <a:latin typeface="MS Mincho"/>
                          <a:cs typeface="MS Mincho"/>
                        </a:rPr>
                        <a:t>0</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3">
                <a:tc>
                  <a:txBody>
                    <a:bodyPr/>
                    <a:lstStyle/>
                    <a:p>
                      <a:pPr marL="55880">
                        <a:lnSpc>
                          <a:spcPct val="100000"/>
                        </a:lnSpc>
                        <a:spcBef>
                          <a:spcPts val="55"/>
                        </a:spcBef>
                      </a:pPr>
                      <a:r>
                        <a:rPr sz="600" spc="20" dirty="0">
                          <a:latin typeface="MS Mincho"/>
                          <a:cs typeface="MS Mincho"/>
                        </a:rPr>
                        <a:t>栃 木</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7</a:t>
                      </a: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20" dirty="0">
                          <a:latin typeface="MS Mincho"/>
                          <a:cs typeface="MS Mincho"/>
                        </a:rPr>
                        <a:t>3</a:t>
                      </a:r>
                      <a:r>
                        <a:rPr sz="600" dirty="0">
                          <a:latin typeface="MS Mincho"/>
                          <a:cs typeface="MS Mincho"/>
                        </a:rPr>
                        <a:t>9</a:t>
                      </a: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2</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3</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4</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3</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7</a:t>
                      </a:r>
                      <a:r>
                        <a:rPr sz="600" spc="30" dirty="0">
                          <a:latin typeface="MS Mincho"/>
                          <a:cs typeface="MS Mincho"/>
                        </a:rPr>
                        <a:t>5</a:t>
                      </a:r>
                      <a:r>
                        <a:rPr sz="600" dirty="0">
                          <a:latin typeface="MS Mincho"/>
                          <a:cs typeface="MS Mincho"/>
                        </a:rPr>
                        <a:t>1</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55"/>
                        </a:spcBef>
                      </a:pPr>
                      <a:r>
                        <a:rPr sz="600" spc="30" dirty="0">
                          <a:latin typeface="MS Mincho"/>
                          <a:cs typeface="MS Mincho"/>
                        </a:rPr>
                        <a:t>4</a:t>
                      </a:r>
                      <a:r>
                        <a:rPr sz="600" dirty="0">
                          <a:latin typeface="MS Mincho"/>
                          <a:cs typeface="MS Mincho"/>
                        </a:rPr>
                        <a:t>0</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08093">
                <a:tc>
                  <a:txBody>
                    <a:bodyPr/>
                    <a:lstStyle/>
                    <a:p>
                      <a:pPr marL="55880">
                        <a:lnSpc>
                          <a:spcPct val="100000"/>
                        </a:lnSpc>
                        <a:spcBef>
                          <a:spcPts val="65"/>
                        </a:spcBef>
                      </a:pPr>
                      <a:r>
                        <a:rPr sz="600" spc="20" dirty="0">
                          <a:latin typeface="MS Mincho"/>
                          <a:cs typeface="MS Mincho"/>
                        </a:rPr>
                        <a:t>群 馬</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1</a:t>
                      </a:r>
                      <a:r>
                        <a:rPr sz="600" dirty="0">
                          <a:latin typeface="MS Mincho"/>
                          <a:cs typeface="MS Mincho"/>
                        </a:rPr>
                        <a:t>0</a:t>
                      </a:r>
                      <a:endParaRPr sz="600">
                        <a:latin typeface="MS Mincho"/>
                        <a:cs typeface="MS Mincho"/>
                      </a:endParaRPr>
                    </a:p>
                  </a:txBody>
                  <a:tcPr marL="0" marR="0" marT="0" marB="0">
                    <a:lnL w="7619">
                      <a:solidFill>
                        <a:srgbClr val="000000"/>
                      </a:solidFill>
                      <a:prstDash val="solid"/>
                    </a:lnL>
                    <a:lnR w="7619">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20" dirty="0">
                          <a:latin typeface="MS Mincho"/>
                          <a:cs typeface="MS Mincho"/>
                        </a:rPr>
                        <a:t>3</a:t>
                      </a:r>
                      <a:r>
                        <a:rPr sz="600" dirty="0">
                          <a:latin typeface="MS Mincho"/>
                          <a:cs typeface="MS Mincho"/>
                        </a:rPr>
                        <a:t>2</a:t>
                      </a:r>
                      <a:endParaRPr sz="600">
                        <a:latin typeface="MS Mincho"/>
                        <a:cs typeface="MS Mincho"/>
                      </a:endParaRPr>
                    </a:p>
                  </a:txBody>
                  <a:tcPr marL="0" marR="0" marT="0" marB="0">
                    <a:lnL w="7619">
                      <a:solidFill>
                        <a:srgbClr val="000000"/>
                      </a:solidFill>
                      <a:prstDash val="solid"/>
                    </a:lnL>
                    <a:lnR w="6096">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3</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30" dirty="0">
                          <a:latin typeface="MS Mincho"/>
                          <a:cs typeface="MS Mincho"/>
                        </a:rPr>
                        <a:t>2</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9</a:t>
                      </a:r>
                      <a:r>
                        <a:rPr sz="600" dirty="0">
                          <a:latin typeface="MS Mincho"/>
                          <a:cs typeface="MS Mincho"/>
                        </a:rPr>
                        <a:t>2</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30" dirty="0">
                          <a:latin typeface="MS Mincho"/>
                          <a:cs typeface="MS Mincho"/>
                        </a:rPr>
                        <a:t>4</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7620">
                      <a:solidFill>
                        <a:srgbClr val="000000"/>
                      </a:solidFill>
                      <a:prstDash val="solid"/>
                    </a:lnR>
                    <a:lnB w="6096">
                      <a:solidFill>
                        <a:srgbClr val="000000"/>
                      </a:solidFill>
                      <a:prstDash val="solid"/>
                    </a:lnB>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7</a:t>
                      </a:r>
                      <a:r>
                        <a:rPr sz="600" spc="30" dirty="0">
                          <a:latin typeface="MS Mincho"/>
                          <a:cs typeface="MS Mincho"/>
                        </a:rPr>
                        <a:t>7</a:t>
                      </a:r>
                      <a:r>
                        <a:rPr sz="600" dirty="0">
                          <a:latin typeface="MS Mincho"/>
                          <a:cs typeface="MS Mincho"/>
                        </a:rPr>
                        <a:t>5</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6096">
                      <a:solidFill>
                        <a:srgbClr val="000000"/>
                      </a:solidFill>
                      <a:prstDash val="solid"/>
                    </a:lnB>
                  </a:tcPr>
                </a:tc>
                <a:tc>
                  <a:txBody>
                    <a:bodyPr/>
                    <a:lstStyle/>
                    <a:p>
                      <a:pPr marR="2540" algn="r">
                        <a:lnSpc>
                          <a:spcPct val="100000"/>
                        </a:lnSpc>
                        <a:spcBef>
                          <a:spcPts val="65"/>
                        </a:spcBef>
                      </a:pPr>
                      <a:r>
                        <a:rPr sz="600" spc="30" dirty="0">
                          <a:latin typeface="MS Mincho"/>
                          <a:cs typeface="MS Mincho"/>
                        </a:rPr>
                        <a:t>3</a:t>
                      </a: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B w="6096">
                      <a:solidFill>
                        <a:srgbClr val="000000"/>
                      </a:solidFill>
                      <a:prstDash val="solid"/>
                    </a:lnB>
                  </a:tcPr>
                </a:tc>
              </a:tr>
              <a:tr h="122694">
                <a:tc>
                  <a:txBody>
                    <a:bodyPr/>
                    <a:lstStyle/>
                    <a:p>
                      <a:pPr marL="55880">
                        <a:lnSpc>
                          <a:spcPct val="100000"/>
                        </a:lnSpc>
                        <a:spcBef>
                          <a:spcPts val="95"/>
                        </a:spcBef>
                      </a:pPr>
                      <a:r>
                        <a:rPr sz="600" spc="20" dirty="0">
                          <a:latin typeface="MS Mincho"/>
                          <a:cs typeface="MS Mincho"/>
                        </a:rPr>
                        <a:t>埼 玉</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3</a:t>
                      </a: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7619">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20" dirty="0">
                          <a:latin typeface="MS Mincho"/>
                          <a:cs typeface="MS Mincho"/>
                        </a:rPr>
                        <a:t>3</a:t>
                      </a:r>
                      <a:r>
                        <a:rPr sz="600" dirty="0">
                          <a:latin typeface="MS Mincho"/>
                          <a:cs typeface="MS Mincho"/>
                        </a:rPr>
                        <a:t>0</a:t>
                      </a:r>
                      <a:endParaRPr sz="600">
                        <a:latin typeface="MS Mincho"/>
                        <a:cs typeface="MS Mincho"/>
                      </a:endParaRPr>
                    </a:p>
                  </a:txBody>
                  <a:tcPr marL="0" marR="0" marT="0" marB="0">
                    <a:lnL w="7619">
                      <a:solidFill>
                        <a:srgbClr val="000000"/>
                      </a:solidFill>
                      <a:prstDash val="solid"/>
                    </a:lnL>
                    <a:lnR w="6096">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0</a:t>
                      </a: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30" dirty="0">
                          <a:latin typeface="MS Mincho"/>
                          <a:cs typeface="MS Mincho"/>
                        </a:rPr>
                        <a:t>3</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6</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30" dirty="0">
                          <a:latin typeface="MS Mincho"/>
                          <a:cs typeface="MS Mincho"/>
                        </a:rPr>
                        <a:t>2</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7620">
                      <a:solidFill>
                        <a:srgbClr val="000000"/>
                      </a:solidFill>
                      <a:prstDash val="solid"/>
                    </a:lnR>
                    <a:lnT w="6096">
                      <a:solidFill>
                        <a:srgbClr val="000000"/>
                      </a:solidFill>
                      <a:prstDash val="solid"/>
                    </a:lnT>
                  </a:tcPr>
                </a:tc>
                <a:tc>
                  <a:txBody>
                    <a:bodyPr/>
                    <a:lstStyle/>
                    <a:p>
                      <a:pPr marR="8255" algn="r">
                        <a:lnSpc>
                          <a:spcPct val="100000"/>
                        </a:lnSpc>
                        <a:spcBef>
                          <a:spcPts val="9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2</a:t>
                      </a:r>
                      <a:r>
                        <a:rPr sz="600" dirty="0">
                          <a:latin typeface="MS Mincho"/>
                          <a:cs typeface="MS Mincho"/>
                        </a:rPr>
                        <a:t>0</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6096">
                      <a:solidFill>
                        <a:srgbClr val="000000"/>
                      </a:solidFill>
                      <a:prstDash val="solid"/>
                    </a:lnT>
                  </a:tcPr>
                </a:tc>
                <a:tc>
                  <a:txBody>
                    <a:bodyPr/>
                    <a:lstStyle/>
                    <a:p>
                      <a:pPr marR="2540" algn="r">
                        <a:lnSpc>
                          <a:spcPct val="100000"/>
                        </a:lnSpc>
                        <a:spcBef>
                          <a:spcPts val="95"/>
                        </a:spcBef>
                      </a:pP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T w="6096">
                      <a:solidFill>
                        <a:srgbClr val="000000"/>
                      </a:solidFill>
                      <a:prstDash val="solid"/>
                    </a:lnT>
                  </a:tcPr>
                </a:tc>
              </a:tr>
              <a:tr h="115393">
                <a:tc>
                  <a:txBody>
                    <a:bodyPr/>
                    <a:lstStyle/>
                    <a:p>
                      <a:pPr marL="55880">
                        <a:lnSpc>
                          <a:spcPct val="100000"/>
                        </a:lnSpc>
                        <a:spcBef>
                          <a:spcPts val="65"/>
                        </a:spcBef>
                      </a:pPr>
                      <a:r>
                        <a:rPr sz="600" spc="20" dirty="0">
                          <a:latin typeface="MS Mincho"/>
                          <a:cs typeface="MS Mincho"/>
                        </a:rPr>
                        <a:t>千 葉</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7</a:t>
                      </a: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20" dirty="0">
                          <a:latin typeface="MS Mincho"/>
                          <a:cs typeface="MS Mincho"/>
                        </a:rPr>
                        <a:t>3</a:t>
                      </a:r>
                      <a:r>
                        <a:rPr sz="600" dirty="0">
                          <a:latin typeface="MS Mincho"/>
                          <a:cs typeface="MS Mincho"/>
                        </a:rPr>
                        <a:t>8</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2</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4</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2</a:t>
                      </a: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3</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6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0</a:t>
                      </a:r>
                      <a:r>
                        <a:rPr sz="600" dirty="0">
                          <a:latin typeface="MS Mincho"/>
                          <a:cs typeface="MS Mincho"/>
                        </a:rPr>
                        <a:t>3</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65"/>
                        </a:spcBef>
                      </a:pPr>
                      <a:r>
                        <a:rPr sz="600" spc="30" dirty="0">
                          <a:latin typeface="MS Mincho"/>
                          <a:cs typeface="MS Mincho"/>
                        </a:rPr>
                        <a:t>1</a:t>
                      </a:r>
                      <a:r>
                        <a:rPr sz="600" dirty="0">
                          <a:latin typeface="MS Mincho"/>
                          <a:cs typeface="MS Mincho"/>
                        </a:rPr>
                        <a:t>2</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3">
                <a:tc>
                  <a:txBody>
                    <a:bodyPr/>
                    <a:lstStyle/>
                    <a:p>
                      <a:pPr marL="55880">
                        <a:lnSpc>
                          <a:spcPct val="100000"/>
                        </a:lnSpc>
                        <a:spcBef>
                          <a:spcPts val="55"/>
                        </a:spcBef>
                      </a:pPr>
                      <a:r>
                        <a:rPr sz="600" spc="20" dirty="0">
                          <a:latin typeface="MS Mincho"/>
                          <a:cs typeface="MS Mincho"/>
                        </a:rPr>
                        <a:t>東 京</a:t>
                      </a:r>
                      <a:r>
                        <a:rPr sz="600" spc="80" dirty="0">
                          <a:latin typeface="MS Mincho"/>
                          <a:cs typeface="MS Mincho"/>
                        </a:rPr>
                        <a:t> </a:t>
                      </a:r>
                      <a:r>
                        <a:rPr sz="600" spc="20" dirty="0">
                          <a:latin typeface="MS Mincho"/>
                          <a:cs typeface="MS Mincho"/>
                        </a:rPr>
                        <a:t>都</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0</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20" dirty="0">
                          <a:latin typeface="MS Mincho"/>
                          <a:cs typeface="MS Mincho"/>
                        </a:rPr>
                        <a:t>1</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2</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2</a:t>
                      </a: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7</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55"/>
                        </a:spcBef>
                      </a:pPr>
                      <a:r>
                        <a:rPr sz="600" spc="20" dirty="0">
                          <a:latin typeface="MS Mincho"/>
                          <a:cs typeface="MS Mincho"/>
                        </a:rPr>
                        <a:t>1</a:t>
                      </a:r>
                      <a:r>
                        <a:rPr sz="600" spc="30" dirty="0">
                          <a:latin typeface="MS Mincho"/>
                          <a:cs typeface="MS Mincho"/>
                        </a:rPr>
                        <a:t>.</a:t>
                      </a:r>
                      <a:r>
                        <a:rPr sz="600" spc="20" dirty="0">
                          <a:latin typeface="MS Mincho"/>
                          <a:cs typeface="MS Mincho"/>
                        </a:rPr>
                        <a:t>2</a:t>
                      </a:r>
                      <a:r>
                        <a:rPr sz="600" spc="30" dirty="0">
                          <a:latin typeface="MS Mincho"/>
                          <a:cs typeface="MS Mincho"/>
                        </a:rPr>
                        <a:t>3</a:t>
                      </a:r>
                      <a:r>
                        <a:rPr sz="600" dirty="0">
                          <a:latin typeface="MS Mincho"/>
                          <a:cs typeface="MS Mincho"/>
                        </a:rPr>
                        <a:t>0</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55"/>
                        </a:spcBef>
                      </a:pPr>
                      <a:r>
                        <a:rPr sz="600" dirty="0">
                          <a:latin typeface="MS Mincho"/>
                          <a:cs typeface="MS Mincho"/>
                        </a:rPr>
                        <a:t>4</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3">
                <a:tc>
                  <a:txBody>
                    <a:bodyPr/>
                    <a:lstStyle/>
                    <a:p>
                      <a:pPr marL="55880">
                        <a:lnSpc>
                          <a:spcPct val="100000"/>
                        </a:lnSpc>
                        <a:spcBef>
                          <a:spcPts val="65"/>
                        </a:spcBef>
                      </a:pPr>
                      <a:r>
                        <a:rPr sz="600" spc="65" dirty="0">
                          <a:latin typeface="MS Mincho"/>
                          <a:cs typeface="MS Mincho"/>
                        </a:rPr>
                        <a:t>神奈川県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5</a:t>
                      </a:r>
                      <a:r>
                        <a:rPr sz="600" dirty="0">
                          <a:latin typeface="MS Mincho"/>
                          <a:cs typeface="MS Mincho"/>
                        </a:rPr>
                        <a:t>1</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20" dirty="0">
                          <a:latin typeface="MS Mincho"/>
                          <a:cs typeface="MS Mincho"/>
                        </a:rPr>
                        <a:t>2</a:t>
                      </a: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5</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3</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3</a:t>
                      </a: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65"/>
                        </a:spcBef>
                      </a:pPr>
                      <a:r>
                        <a:rPr sz="600" spc="20" dirty="0">
                          <a:latin typeface="MS Mincho"/>
                          <a:cs typeface="MS Mincho"/>
                        </a:rPr>
                        <a:t>1</a:t>
                      </a:r>
                      <a:r>
                        <a:rPr sz="600" spc="30" dirty="0">
                          <a:latin typeface="MS Mincho"/>
                          <a:cs typeface="MS Mincho"/>
                        </a:rPr>
                        <a:t>.</a:t>
                      </a:r>
                      <a:r>
                        <a:rPr sz="600" spc="20" dirty="0">
                          <a:latin typeface="MS Mincho"/>
                          <a:cs typeface="MS Mincho"/>
                        </a:rPr>
                        <a:t>1</a:t>
                      </a:r>
                      <a:r>
                        <a:rPr sz="600" spc="30" dirty="0">
                          <a:latin typeface="MS Mincho"/>
                          <a:cs typeface="MS Mincho"/>
                        </a:rPr>
                        <a:t>4</a:t>
                      </a:r>
                      <a:r>
                        <a:rPr sz="600" dirty="0">
                          <a:latin typeface="MS Mincho"/>
                          <a:cs typeface="MS Mincho"/>
                        </a:rPr>
                        <a:t>4</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65"/>
                        </a:spcBef>
                      </a:pPr>
                      <a:r>
                        <a:rPr sz="600" dirty="0">
                          <a:latin typeface="MS Mincho"/>
                          <a:cs typeface="MS Mincho"/>
                        </a:rPr>
                        <a:t>6</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08566">
                <a:tc>
                  <a:txBody>
                    <a:bodyPr/>
                    <a:lstStyle/>
                    <a:p>
                      <a:pPr marL="55880">
                        <a:lnSpc>
                          <a:spcPct val="100000"/>
                        </a:lnSpc>
                        <a:spcBef>
                          <a:spcPts val="55"/>
                        </a:spcBef>
                      </a:pPr>
                      <a:r>
                        <a:rPr sz="600" spc="20" dirty="0">
                          <a:latin typeface="MS Mincho"/>
                          <a:cs typeface="MS Mincho"/>
                        </a:rPr>
                        <a:t>新 潟</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1</a:t>
                      </a:r>
                      <a:r>
                        <a:rPr sz="600" dirty="0">
                          <a:latin typeface="MS Mincho"/>
                          <a:cs typeface="MS Mincho"/>
                        </a:rPr>
                        <a:t>2</a:t>
                      </a:r>
                      <a:endParaRPr sz="600">
                        <a:latin typeface="MS Mincho"/>
                        <a:cs typeface="MS Mincho"/>
                      </a:endParaRPr>
                    </a:p>
                  </a:txBody>
                  <a:tcPr marL="0" marR="0" marT="0" marB="0">
                    <a:lnL w="7619">
                      <a:solidFill>
                        <a:srgbClr val="000000"/>
                      </a:solidFill>
                      <a:prstDash val="solid"/>
                    </a:lnL>
                    <a:lnR w="7619">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20" dirty="0">
                          <a:latin typeface="MS Mincho"/>
                          <a:cs typeface="MS Mincho"/>
                        </a:rPr>
                        <a:t>4</a:t>
                      </a: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7</a:t>
                      </a:r>
                      <a:r>
                        <a:rPr sz="600" spc="20" dirty="0">
                          <a:latin typeface="MS Mincho"/>
                          <a:cs typeface="MS Mincho"/>
                        </a:rPr>
                        <a:t>5</a:t>
                      </a:r>
                      <a:r>
                        <a:rPr sz="600" dirty="0">
                          <a:latin typeface="MS Mincho"/>
                          <a:cs typeface="MS Mincho"/>
                        </a:rPr>
                        <a:t>2</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30" dirty="0">
                          <a:latin typeface="MS Mincho"/>
                          <a:cs typeface="MS Mincho"/>
                        </a:rPr>
                        <a:t>4</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6</a:t>
                      </a: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30" dirty="0">
                          <a:latin typeface="MS Mincho"/>
                          <a:cs typeface="MS Mincho"/>
                        </a:rPr>
                        <a:t>4</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7620">
                      <a:solidFill>
                        <a:srgbClr val="000000"/>
                      </a:solidFill>
                      <a:prstDash val="solid"/>
                    </a:lnR>
                    <a:lnB w="7620">
                      <a:solidFill>
                        <a:srgbClr val="000000"/>
                      </a:solidFill>
                      <a:prstDash val="solid"/>
                    </a:lnB>
                  </a:tcPr>
                </a:tc>
                <a:tc>
                  <a:txBody>
                    <a:bodyPr/>
                    <a:lstStyle/>
                    <a:p>
                      <a:pPr marR="825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0</a:t>
                      </a:r>
                      <a:r>
                        <a:rPr sz="600" dirty="0">
                          <a:latin typeface="MS Mincho"/>
                          <a:cs typeface="MS Mincho"/>
                        </a:rPr>
                        <a:t>0</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7620">
                      <a:solidFill>
                        <a:srgbClr val="000000"/>
                      </a:solidFill>
                      <a:prstDash val="solid"/>
                    </a:lnB>
                  </a:tcPr>
                </a:tc>
                <a:tc>
                  <a:txBody>
                    <a:bodyPr/>
                    <a:lstStyle/>
                    <a:p>
                      <a:pPr marR="2540" algn="r">
                        <a:lnSpc>
                          <a:spcPct val="100000"/>
                        </a:lnSpc>
                        <a:spcBef>
                          <a:spcPts val="55"/>
                        </a:spcBef>
                      </a:pPr>
                      <a:r>
                        <a:rPr sz="600" spc="30" dirty="0">
                          <a:latin typeface="MS Mincho"/>
                          <a:cs typeface="MS Mincho"/>
                        </a:rPr>
                        <a:t>1</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B w="7620">
                      <a:solidFill>
                        <a:srgbClr val="000000"/>
                      </a:solidFill>
                      <a:prstDash val="solid"/>
                    </a:lnB>
                  </a:tcPr>
                </a:tc>
              </a:tr>
              <a:tr h="122221">
                <a:tc>
                  <a:txBody>
                    <a:bodyPr/>
                    <a:lstStyle/>
                    <a:p>
                      <a:pPr marL="55880">
                        <a:lnSpc>
                          <a:spcPct val="100000"/>
                        </a:lnSpc>
                        <a:spcBef>
                          <a:spcPts val="90"/>
                        </a:spcBef>
                      </a:pPr>
                      <a:r>
                        <a:rPr sz="600" spc="20" dirty="0">
                          <a:latin typeface="MS Mincho"/>
                          <a:cs typeface="MS Mincho"/>
                        </a:rPr>
                        <a:t>富 山</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0</a:t>
                      </a:r>
                      <a:r>
                        <a:rPr sz="600" dirty="0">
                          <a:latin typeface="MS Mincho"/>
                          <a:cs typeface="MS Mincho"/>
                        </a:rPr>
                        <a:t>8</a:t>
                      </a:r>
                      <a:endParaRPr sz="600">
                        <a:latin typeface="MS Mincho"/>
                        <a:cs typeface="MS Mincho"/>
                      </a:endParaRPr>
                    </a:p>
                  </a:txBody>
                  <a:tcPr marL="0" marR="0" marT="0" marB="0">
                    <a:lnL w="7619">
                      <a:solidFill>
                        <a:srgbClr val="000000"/>
                      </a:solidFill>
                      <a:prstDash val="solid"/>
                    </a:lnL>
                    <a:lnR w="7619">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20" dirty="0">
                          <a:latin typeface="MS Mincho"/>
                          <a:cs typeface="MS Mincho"/>
                        </a:rPr>
                        <a:t>3</a:t>
                      </a:r>
                      <a:r>
                        <a:rPr sz="600" dirty="0">
                          <a:latin typeface="MS Mincho"/>
                          <a:cs typeface="MS Mincho"/>
                        </a:rPr>
                        <a:t>3</a:t>
                      </a:r>
                      <a:endParaRPr sz="600">
                        <a:latin typeface="MS Mincho"/>
                        <a:cs typeface="MS Mincho"/>
                      </a:endParaRPr>
                    </a:p>
                  </a:txBody>
                  <a:tcPr marL="0" marR="0" marT="0" marB="0">
                    <a:lnL w="7619">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8</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30" dirty="0">
                          <a:latin typeface="MS Mincho"/>
                          <a:cs typeface="MS Mincho"/>
                        </a:rPr>
                        <a:t>2</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4</a:t>
                      </a:r>
                      <a:r>
                        <a:rPr sz="600" dirty="0">
                          <a:latin typeface="MS Mincho"/>
                          <a:cs typeface="MS Mincho"/>
                        </a:rPr>
                        <a:t>2</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30" dirty="0">
                          <a:latin typeface="MS Mincho"/>
                          <a:cs typeface="MS Mincho"/>
                        </a:rPr>
                        <a:t>4</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7620">
                      <a:solidFill>
                        <a:srgbClr val="000000"/>
                      </a:solidFill>
                      <a:prstDash val="solid"/>
                    </a:lnR>
                    <a:lnT w="7620">
                      <a:solidFill>
                        <a:srgbClr val="000000"/>
                      </a:solidFill>
                      <a:prstDash val="solid"/>
                    </a:lnT>
                  </a:tcPr>
                </a:tc>
                <a:tc>
                  <a:txBody>
                    <a:bodyPr/>
                    <a:lstStyle/>
                    <a:p>
                      <a:pPr marR="8255" algn="r">
                        <a:lnSpc>
                          <a:spcPct val="100000"/>
                        </a:lnSpc>
                        <a:spcBef>
                          <a:spcPts val="90"/>
                        </a:spcBef>
                      </a:pPr>
                      <a:r>
                        <a:rPr sz="600" spc="20" dirty="0">
                          <a:latin typeface="MS Mincho"/>
                          <a:cs typeface="MS Mincho"/>
                        </a:rPr>
                        <a:t>0</a:t>
                      </a:r>
                      <a:r>
                        <a:rPr sz="600" spc="30" dirty="0">
                          <a:latin typeface="MS Mincho"/>
                          <a:cs typeface="MS Mincho"/>
                        </a:rPr>
                        <a:t>.</a:t>
                      </a:r>
                      <a:r>
                        <a:rPr sz="600" spc="20" dirty="0">
                          <a:latin typeface="MS Mincho"/>
                          <a:cs typeface="MS Mincho"/>
                        </a:rPr>
                        <a:t>6</a:t>
                      </a:r>
                      <a:r>
                        <a:rPr sz="600" spc="30" dirty="0">
                          <a:latin typeface="MS Mincho"/>
                          <a:cs typeface="MS Mincho"/>
                        </a:rPr>
                        <a:t>8</a:t>
                      </a:r>
                      <a:r>
                        <a:rPr sz="600" dirty="0">
                          <a:latin typeface="MS Mincho"/>
                          <a:cs typeface="MS Mincho"/>
                        </a:rPr>
                        <a:t>3</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7620">
                      <a:solidFill>
                        <a:srgbClr val="000000"/>
                      </a:solidFill>
                      <a:prstDash val="solid"/>
                    </a:lnT>
                  </a:tcPr>
                </a:tc>
                <a:tc>
                  <a:txBody>
                    <a:bodyPr/>
                    <a:lstStyle/>
                    <a:p>
                      <a:pPr marR="2540" algn="r">
                        <a:lnSpc>
                          <a:spcPct val="100000"/>
                        </a:lnSpc>
                        <a:spcBef>
                          <a:spcPts val="90"/>
                        </a:spcBef>
                      </a:pPr>
                      <a:r>
                        <a:rPr sz="600" spc="30" dirty="0">
                          <a:latin typeface="MS Mincho"/>
                          <a:cs typeface="MS Mincho"/>
                        </a:rPr>
                        <a:t>4</a:t>
                      </a:r>
                      <a:r>
                        <a:rPr sz="600" dirty="0">
                          <a:latin typeface="MS Mincho"/>
                          <a:cs typeface="MS Mincho"/>
                        </a:rPr>
                        <a:t>4</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T w="7620">
                      <a:solidFill>
                        <a:srgbClr val="000000"/>
                      </a:solidFill>
                      <a:prstDash val="solid"/>
                    </a:lnT>
                  </a:tcPr>
                </a:tc>
              </a:tr>
              <a:tr h="115393">
                <a:tc>
                  <a:txBody>
                    <a:bodyPr/>
                    <a:lstStyle/>
                    <a:p>
                      <a:pPr marL="55880">
                        <a:lnSpc>
                          <a:spcPct val="100000"/>
                        </a:lnSpc>
                        <a:spcBef>
                          <a:spcPts val="55"/>
                        </a:spcBef>
                      </a:pPr>
                      <a:r>
                        <a:rPr sz="600" spc="20" dirty="0">
                          <a:latin typeface="MS Mincho"/>
                          <a:cs typeface="MS Mincho"/>
                        </a:rPr>
                        <a:t>石 川</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5</a:t>
                      </a: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20" dirty="0">
                          <a:latin typeface="MS Mincho"/>
                          <a:cs typeface="MS Mincho"/>
                        </a:rPr>
                        <a:t>1</a:t>
                      </a:r>
                      <a:r>
                        <a:rPr sz="600" dirty="0">
                          <a:latin typeface="MS Mincho"/>
                          <a:cs typeface="MS Mincho"/>
                        </a:rPr>
                        <a:t>4</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1</a:t>
                      </a:r>
                      <a:r>
                        <a:rPr sz="600" spc="20" dirty="0">
                          <a:latin typeface="MS Mincho"/>
                          <a:cs typeface="MS Mincho"/>
                        </a:rPr>
                        <a:t>8</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4</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3</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6</a:t>
                      </a:r>
                      <a:r>
                        <a:rPr sz="600" spc="30" dirty="0">
                          <a:latin typeface="MS Mincho"/>
                          <a:cs typeface="MS Mincho"/>
                        </a:rPr>
                        <a:t>9</a:t>
                      </a:r>
                      <a:r>
                        <a:rPr sz="600" dirty="0">
                          <a:latin typeface="MS Mincho"/>
                          <a:cs typeface="MS Mincho"/>
                        </a:rPr>
                        <a:t>1</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55"/>
                        </a:spcBef>
                      </a:pPr>
                      <a:r>
                        <a:rPr sz="600" spc="30" dirty="0">
                          <a:latin typeface="MS Mincho"/>
                          <a:cs typeface="MS Mincho"/>
                        </a:rPr>
                        <a:t>4</a:t>
                      </a:r>
                      <a:r>
                        <a:rPr sz="600" dirty="0">
                          <a:latin typeface="MS Mincho"/>
                          <a:cs typeface="MS Mincho"/>
                        </a:rPr>
                        <a:t>3</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6085">
                <a:tc>
                  <a:txBody>
                    <a:bodyPr/>
                    <a:lstStyle/>
                    <a:p>
                      <a:pPr marL="55880">
                        <a:lnSpc>
                          <a:spcPct val="100000"/>
                        </a:lnSpc>
                        <a:spcBef>
                          <a:spcPts val="65"/>
                        </a:spcBef>
                      </a:pPr>
                      <a:r>
                        <a:rPr sz="600" spc="20" dirty="0">
                          <a:latin typeface="MS Mincho"/>
                          <a:cs typeface="MS Mincho"/>
                        </a:rPr>
                        <a:t>福 井</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7</a:t>
                      </a:r>
                      <a:r>
                        <a:rPr sz="600" dirty="0">
                          <a:latin typeface="MS Mincho"/>
                          <a:cs typeface="MS Mincho"/>
                        </a:rPr>
                        <a:t>1</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20" dirty="0">
                          <a:latin typeface="MS Mincho"/>
                          <a:cs typeface="MS Mincho"/>
                        </a:rPr>
                        <a:t>2</a:t>
                      </a:r>
                      <a:r>
                        <a:rPr sz="600" dirty="0">
                          <a:latin typeface="MS Mincho"/>
                          <a:cs typeface="MS Mincho"/>
                        </a:rPr>
                        <a:t>4</a:t>
                      </a: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4</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1</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0</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3</a:t>
                      </a: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7</a:t>
                      </a:r>
                      <a:r>
                        <a:rPr sz="600" spc="30" dirty="0">
                          <a:latin typeface="MS Mincho"/>
                          <a:cs typeface="MS Mincho"/>
                        </a:rPr>
                        <a:t>2</a:t>
                      </a:r>
                      <a:r>
                        <a:rPr sz="600" dirty="0">
                          <a:latin typeface="MS Mincho"/>
                          <a:cs typeface="MS Mincho"/>
                        </a:rPr>
                        <a:t>6</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65"/>
                        </a:spcBef>
                      </a:pPr>
                      <a:r>
                        <a:rPr sz="600" spc="30" dirty="0">
                          <a:latin typeface="MS Mincho"/>
                          <a:cs typeface="MS Mincho"/>
                        </a:rPr>
                        <a:t>4</a:t>
                      </a:r>
                      <a:r>
                        <a:rPr sz="600" dirty="0">
                          <a:latin typeface="MS Mincho"/>
                          <a:cs typeface="MS Mincho"/>
                        </a:rPr>
                        <a:t>2</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3">
                <a:tc>
                  <a:txBody>
                    <a:bodyPr/>
                    <a:lstStyle/>
                    <a:p>
                      <a:pPr marL="55880">
                        <a:lnSpc>
                          <a:spcPct val="100000"/>
                        </a:lnSpc>
                        <a:spcBef>
                          <a:spcPts val="65"/>
                        </a:spcBef>
                      </a:pPr>
                      <a:r>
                        <a:rPr sz="600" spc="20" dirty="0">
                          <a:latin typeface="MS Mincho"/>
                          <a:cs typeface="MS Mincho"/>
                        </a:rPr>
                        <a:t>山 梨</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9</a:t>
                      </a:r>
                      <a:r>
                        <a:rPr sz="600" dirty="0">
                          <a:latin typeface="MS Mincho"/>
                          <a:cs typeface="MS Mincho"/>
                        </a:rPr>
                        <a:t>8</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20" dirty="0">
                          <a:latin typeface="MS Mincho"/>
                          <a:cs typeface="MS Mincho"/>
                        </a:rPr>
                        <a:t>3</a:t>
                      </a:r>
                      <a:r>
                        <a:rPr sz="600" dirty="0">
                          <a:latin typeface="MS Mincho"/>
                          <a:cs typeface="MS Mincho"/>
                        </a:rPr>
                        <a:t>5</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7</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3</a:t>
                      </a:r>
                      <a:r>
                        <a:rPr sz="600" dirty="0">
                          <a:latin typeface="MS Mincho"/>
                          <a:cs typeface="MS Mincho"/>
                        </a:rPr>
                        <a:t>2</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3</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3</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4</a:t>
                      </a:r>
                      <a:r>
                        <a:rPr sz="600" dirty="0">
                          <a:latin typeface="MS Mincho"/>
                          <a:cs typeface="MS Mincho"/>
                        </a:rPr>
                        <a:t>7</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65"/>
                        </a:spcBef>
                      </a:pPr>
                      <a:r>
                        <a:rPr sz="600" spc="30" dirty="0">
                          <a:latin typeface="MS Mincho"/>
                          <a:cs typeface="MS Mincho"/>
                        </a:rPr>
                        <a:t>2</a:t>
                      </a:r>
                      <a:r>
                        <a:rPr sz="600" dirty="0">
                          <a:latin typeface="MS Mincho"/>
                          <a:cs typeface="MS Mincho"/>
                        </a:rPr>
                        <a:t>6</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08393">
                <a:tc>
                  <a:txBody>
                    <a:bodyPr/>
                    <a:lstStyle/>
                    <a:p>
                      <a:pPr marL="55880">
                        <a:lnSpc>
                          <a:spcPct val="100000"/>
                        </a:lnSpc>
                        <a:spcBef>
                          <a:spcPts val="55"/>
                        </a:spcBef>
                      </a:pPr>
                      <a:r>
                        <a:rPr sz="600" spc="20" dirty="0">
                          <a:latin typeface="MS Mincho"/>
                          <a:cs typeface="MS Mincho"/>
                        </a:rPr>
                        <a:t>長 野</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5</a:t>
                      </a:r>
                      <a:r>
                        <a:rPr sz="600" dirty="0">
                          <a:latin typeface="MS Mincho"/>
                          <a:cs typeface="MS Mincho"/>
                        </a:rPr>
                        <a:t>8</a:t>
                      </a:r>
                      <a:endParaRPr sz="600">
                        <a:latin typeface="MS Mincho"/>
                        <a:cs typeface="MS Mincho"/>
                      </a:endParaRPr>
                    </a:p>
                  </a:txBody>
                  <a:tcPr marL="0" marR="0" marT="0" marB="0">
                    <a:lnL w="7619">
                      <a:solidFill>
                        <a:srgbClr val="000000"/>
                      </a:solidFill>
                      <a:prstDash val="solid"/>
                    </a:lnL>
                    <a:lnR w="7619">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20" dirty="0">
                          <a:latin typeface="MS Mincho"/>
                          <a:cs typeface="MS Mincho"/>
                        </a:rPr>
                        <a:t>4</a:t>
                      </a:r>
                      <a:r>
                        <a:rPr sz="600" dirty="0">
                          <a:latin typeface="MS Mincho"/>
                          <a:cs typeface="MS Mincho"/>
                        </a:rPr>
                        <a:t>3</a:t>
                      </a:r>
                      <a:endParaRPr sz="600">
                        <a:latin typeface="MS Mincho"/>
                        <a:cs typeface="MS Mincho"/>
                      </a:endParaRPr>
                    </a:p>
                  </a:txBody>
                  <a:tcPr marL="0" marR="0" marT="0" marB="0">
                    <a:lnL w="7619">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3</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30" dirty="0">
                          <a:latin typeface="MS Mincho"/>
                          <a:cs typeface="MS Mincho"/>
                        </a:rPr>
                        <a:t>3</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8</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30" dirty="0">
                          <a:latin typeface="MS Mincho"/>
                          <a:cs typeface="MS Mincho"/>
                        </a:rPr>
                        <a:t>4</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7620">
                      <a:solidFill>
                        <a:srgbClr val="000000"/>
                      </a:solidFill>
                      <a:prstDash val="solid"/>
                    </a:lnR>
                    <a:lnB w="7620">
                      <a:solidFill>
                        <a:srgbClr val="000000"/>
                      </a:solidFill>
                      <a:prstDash val="solid"/>
                    </a:lnB>
                  </a:tcPr>
                </a:tc>
                <a:tc>
                  <a:txBody>
                    <a:bodyPr/>
                    <a:lstStyle/>
                    <a:p>
                      <a:pPr marR="825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7</a:t>
                      </a:r>
                      <a:r>
                        <a:rPr sz="600" spc="30" dirty="0">
                          <a:latin typeface="MS Mincho"/>
                          <a:cs typeface="MS Mincho"/>
                        </a:rPr>
                        <a:t>8</a:t>
                      </a:r>
                      <a:r>
                        <a:rPr sz="600" dirty="0">
                          <a:latin typeface="MS Mincho"/>
                          <a:cs typeface="MS Mincho"/>
                        </a:rPr>
                        <a:t>1</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7620">
                      <a:solidFill>
                        <a:srgbClr val="000000"/>
                      </a:solidFill>
                      <a:prstDash val="solid"/>
                    </a:lnB>
                  </a:tcPr>
                </a:tc>
                <a:tc>
                  <a:txBody>
                    <a:bodyPr/>
                    <a:lstStyle/>
                    <a:p>
                      <a:pPr marR="2540" algn="r">
                        <a:lnSpc>
                          <a:spcPct val="100000"/>
                        </a:lnSpc>
                        <a:spcBef>
                          <a:spcPts val="55"/>
                        </a:spcBef>
                      </a:pPr>
                      <a:r>
                        <a:rPr sz="600" spc="30" dirty="0">
                          <a:latin typeface="MS Mincho"/>
                          <a:cs typeface="MS Mincho"/>
                        </a:rPr>
                        <a:t>3</a:t>
                      </a:r>
                      <a:r>
                        <a:rPr sz="600" dirty="0">
                          <a:latin typeface="MS Mincho"/>
                          <a:cs typeface="MS Mincho"/>
                        </a:rPr>
                        <a:t>6</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B w="7620">
                      <a:solidFill>
                        <a:srgbClr val="000000"/>
                      </a:solidFill>
                      <a:prstDash val="solid"/>
                    </a:lnB>
                  </a:tcPr>
                </a:tc>
              </a:tr>
              <a:tr h="122395">
                <a:tc>
                  <a:txBody>
                    <a:bodyPr/>
                    <a:lstStyle/>
                    <a:p>
                      <a:pPr marL="55880">
                        <a:lnSpc>
                          <a:spcPct val="100000"/>
                        </a:lnSpc>
                        <a:spcBef>
                          <a:spcPts val="95"/>
                        </a:spcBef>
                      </a:pPr>
                      <a:r>
                        <a:rPr sz="600" spc="20" dirty="0">
                          <a:latin typeface="MS Mincho"/>
                          <a:cs typeface="MS Mincho"/>
                        </a:rPr>
                        <a:t>岐 阜</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7620">
                      <a:solidFill>
                        <a:srgbClr val="000000"/>
                      </a:solidFill>
                      <a:prstDash val="solid"/>
                    </a:lnT>
                  </a:tcPr>
                </a:tc>
                <a:tc>
                  <a:txBody>
                    <a:bodyPr/>
                    <a:lstStyle/>
                    <a:p>
                      <a:pPr marR="9525" algn="r">
                        <a:lnSpc>
                          <a:spcPct val="100000"/>
                        </a:lnSpc>
                        <a:spcBef>
                          <a:spcPts val="9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2</a:t>
                      </a:r>
                      <a:r>
                        <a:rPr sz="600" dirty="0">
                          <a:latin typeface="MS Mincho"/>
                          <a:cs typeface="MS Mincho"/>
                        </a:rPr>
                        <a:t>1</a:t>
                      </a:r>
                      <a:endParaRPr sz="600">
                        <a:latin typeface="MS Mincho"/>
                        <a:cs typeface="MS Mincho"/>
                      </a:endParaRPr>
                    </a:p>
                  </a:txBody>
                  <a:tcPr marL="0" marR="0" marT="0" marB="0">
                    <a:lnL w="7619">
                      <a:solidFill>
                        <a:srgbClr val="000000"/>
                      </a:solidFill>
                      <a:prstDash val="solid"/>
                    </a:lnL>
                    <a:lnR w="7619">
                      <a:solidFill>
                        <a:srgbClr val="000000"/>
                      </a:solidFill>
                      <a:prstDash val="solid"/>
                    </a:lnR>
                    <a:lnT w="7620">
                      <a:solidFill>
                        <a:srgbClr val="000000"/>
                      </a:solidFill>
                      <a:prstDash val="solid"/>
                    </a:lnT>
                  </a:tcPr>
                </a:tc>
                <a:tc>
                  <a:txBody>
                    <a:bodyPr/>
                    <a:lstStyle/>
                    <a:p>
                      <a:pPr marR="9525" algn="r">
                        <a:lnSpc>
                          <a:spcPct val="100000"/>
                        </a:lnSpc>
                        <a:spcBef>
                          <a:spcPts val="95"/>
                        </a:spcBef>
                      </a:pPr>
                      <a:r>
                        <a:rPr sz="600" spc="20" dirty="0">
                          <a:latin typeface="MS Mincho"/>
                          <a:cs typeface="MS Mincho"/>
                        </a:rPr>
                        <a:t>3</a:t>
                      </a:r>
                      <a:r>
                        <a:rPr sz="600" dirty="0">
                          <a:latin typeface="MS Mincho"/>
                          <a:cs typeface="MS Mincho"/>
                        </a:rPr>
                        <a:t>1</a:t>
                      </a:r>
                      <a:endParaRPr sz="600">
                        <a:latin typeface="MS Mincho"/>
                        <a:cs typeface="MS Mincho"/>
                      </a:endParaRPr>
                    </a:p>
                  </a:txBody>
                  <a:tcPr marL="0" marR="0" marT="0" marB="0">
                    <a:lnL w="7619">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5</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5"/>
                        </a:spcBef>
                      </a:pPr>
                      <a:r>
                        <a:rPr sz="600" spc="30" dirty="0">
                          <a:latin typeface="MS Mincho"/>
                          <a:cs typeface="MS Mincho"/>
                        </a:rPr>
                        <a:t>3</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9</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5"/>
                        </a:spcBef>
                      </a:pPr>
                      <a:r>
                        <a:rPr sz="600" spc="30" dirty="0">
                          <a:latin typeface="MS Mincho"/>
                          <a:cs typeface="MS Mincho"/>
                        </a:rPr>
                        <a:t>1</a:t>
                      </a: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7620">
                      <a:solidFill>
                        <a:srgbClr val="000000"/>
                      </a:solidFill>
                      <a:prstDash val="solid"/>
                    </a:lnR>
                    <a:lnT w="7620">
                      <a:solidFill>
                        <a:srgbClr val="000000"/>
                      </a:solidFill>
                      <a:prstDash val="solid"/>
                    </a:lnT>
                  </a:tcPr>
                </a:tc>
                <a:tc>
                  <a:txBody>
                    <a:bodyPr/>
                    <a:lstStyle/>
                    <a:p>
                      <a:pPr marR="8255" algn="r">
                        <a:lnSpc>
                          <a:spcPct val="100000"/>
                        </a:lnSpc>
                        <a:spcBef>
                          <a:spcPts val="9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6</a:t>
                      </a:r>
                      <a:r>
                        <a:rPr sz="600" dirty="0">
                          <a:latin typeface="MS Mincho"/>
                          <a:cs typeface="MS Mincho"/>
                        </a:rPr>
                        <a:t>8</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7620">
                      <a:solidFill>
                        <a:srgbClr val="000000"/>
                      </a:solidFill>
                      <a:prstDash val="solid"/>
                    </a:lnT>
                  </a:tcPr>
                </a:tc>
                <a:tc>
                  <a:txBody>
                    <a:bodyPr/>
                    <a:lstStyle/>
                    <a:p>
                      <a:pPr marR="2540" algn="r">
                        <a:lnSpc>
                          <a:spcPct val="100000"/>
                        </a:lnSpc>
                        <a:spcBef>
                          <a:spcPts val="95"/>
                        </a:spcBef>
                      </a:pPr>
                      <a:r>
                        <a:rPr sz="600" spc="30" dirty="0">
                          <a:latin typeface="MS Mincho"/>
                          <a:cs typeface="MS Mincho"/>
                        </a:rPr>
                        <a:t>1</a:t>
                      </a:r>
                      <a:r>
                        <a:rPr sz="600" dirty="0">
                          <a:latin typeface="MS Mincho"/>
                          <a:cs typeface="MS Mincho"/>
                        </a:rPr>
                        <a:t>5</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T w="7620">
                      <a:solidFill>
                        <a:srgbClr val="000000"/>
                      </a:solidFill>
                      <a:prstDash val="solid"/>
                    </a:lnT>
                  </a:tcPr>
                </a:tc>
              </a:tr>
              <a:tr h="115393">
                <a:tc>
                  <a:txBody>
                    <a:bodyPr/>
                    <a:lstStyle/>
                    <a:p>
                      <a:pPr marL="55880">
                        <a:lnSpc>
                          <a:spcPct val="100000"/>
                        </a:lnSpc>
                        <a:spcBef>
                          <a:spcPts val="55"/>
                        </a:spcBef>
                      </a:pPr>
                      <a:r>
                        <a:rPr sz="600" spc="20" dirty="0">
                          <a:latin typeface="MS Mincho"/>
                          <a:cs typeface="MS Mincho"/>
                        </a:rPr>
                        <a:t>静 岡</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5</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20" dirty="0">
                          <a:latin typeface="MS Mincho"/>
                          <a:cs typeface="MS Mincho"/>
                        </a:rPr>
                        <a:t>4</a:t>
                      </a:r>
                      <a:r>
                        <a:rPr sz="600" dirty="0">
                          <a:latin typeface="MS Mincho"/>
                          <a:cs typeface="MS Mincho"/>
                        </a:rPr>
                        <a:t>2</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7</a:t>
                      </a:r>
                      <a:r>
                        <a:rPr sz="600" spc="20" dirty="0">
                          <a:latin typeface="MS Mincho"/>
                          <a:cs typeface="MS Mincho"/>
                        </a:rPr>
                        <a:t>7</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4</a:t>
                      </a: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5</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2</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7</a:t>
                      </a:r>
                      <a:r>
                        <a:rPr sz="600" spc="30" dirty="0">
                          <a:latin typeface="MS Mincho"/>
                          <a:cs typeface="MS Mincho"/>
                        </a:rPr>
                        <a:t>8</a:t>
                      </a:r>
                      <a:r>
                        <a:rPr sz="600" dirty="0">
                          <a:latin typeface="MS Mincho"/>
                          <a:cs typeface="MS Mincho"/>
                        </a:rPr>
                        <a:t>9</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55"/>
                        </a:spcBef>
                      </a:pPr>
                      <a:r>
                        <a:rPr sz="600" spc="30" dirty="0">
                          <a:latin typeface="MS Mincho"/>
                          <a:cs typeface="MS Mincho"/>
                        </a:rPr>
                        <a:t>3</a:t>
                      </a:r>
                      <a:r>
                        <a:rPr sz="600" dirty="0">
                          <a:latin typeface="MS Mincho"/>
                          <a:cs typeface="MS Mincho"/>
                        </a:rPr>
                        <a:t>1</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3">
                <a:tc>
                  <a:txBody>
                    <a:bodyPr/>
                    <a:lstStyle/>
                    <a:p>
                      <a:pPr marL="55880">
                        <a:lnSpc>
                          <a:spcPct val="100000"/>
                        </a:lnSpc>
                        <a:spcBef>
                          <a:spcPts val="65"/>
                        </a:spcBef>
                      </a:pPr>
                      <a:r>
                        <a:rPr sz="600" spc="20" dirty="0">
                          <a:latin typeface="MS Mincho"/>
                          <a:cs typeface="MS Mincho"/>
                        </a:rPr>
                        <a:t>愛 知</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7</a:t>
                      </a:r>
                      <a:r>
                        <a:rPr sz="600" dirty="0">
                          <a:latin typeface="MS Mincho"/>
                          <a:cs typeface="MS Mincho"/>
                        </a:rPr>
                        <a:t>0</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20" dirty="0">
                          <a:latin typeface="MS Mincho"/>
                          <a:cs typeface="MS Mincho"/>
                        </a:rPr>
                        <a:t>2</a:t>
                      </a:r>
                      <a:r>
                        <a:rPr sz="600" dirty="0">
                          <a:latin typeface="MS Mincho"/>
                          <a:cs typeface="MS Mincho"/>
                        </a:rPr>
                        <a:t>5</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9</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3</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3</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1</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65"/>
                        </a:spcBef>
                      </a:pPr>
                      <a:r>
                        <a:rPr sz="600" spc="20" dirty="0">
                          <a:latin typeface="MS Mincho"/>
                          <a:cs typeface="MS Mincho"/>
                        </a:rPr>
                        <a:t>1</a:t>
                      </a:r>
                      <a:r>
                        <a:rPr sz="600" spc="30" dirty="0">
                          <a:latin typeface="MS Mincho"/>
                          <a:cs typeface="MS Mincho"/>
                        </a:rPr>
                        <a:t>.</a:t>
                      </a:r>
                      <a:r>
                        <a:rPr sz="600" spc="20" dirty="0">
                          <a:latin typeface="MS Mincho"/>
                          <a:cs typeface="MS Mincho"/>
                        </a:rPr>
                        <a:t>1</a:t>
                      </a:r>
                      <a:r>
                        <a:rPr sz="600" spc="30" dirty="0">
                          <a:latin typeface="MS Mincho"/>
                          <a:cs typeface="MS Mincho"/>
                        </a:rPr>
                        <a:t>2</a:t>
                      </a:r>
                      <a:r>
                        <a:rPr sz="600" dirty="0">
                          <a:latin typeface="MS Mincho"/>
                          <a:cs typeface="MS Mincho"/>
                        </a:rPr>
                        <a:t>6</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65"/>
                        </a:spcBef>
                      </a:pP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3">
                <a:tc>
                  <a:txBody>
                    <a:bodyPr/>
                    <a:lstStyle/>
                    <a:p>
                      <a:pPr marL="55880">
                        <a:lnSpc>
                          <a:spcPct val="100000"/>
                        </a:lnSpc>
                        <a:spcBef>
                          <a:spcPts val="55"/>
                        </a:spcBef>
                      </a:pPr>
                      <a:r>
                        <a:rPr sz="600" spc="20" dirty="0">
                          <a:latin typeface="MS Mincho"/>
                          <a:cs typeface="MS Mincho"/>
                        </a:rPr>
                        <a:t>三 重</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8</a:t>
                      </a:r>
                      <a:r>
                        <a:rPr sz="600" dirty="0">
                          <a:latin typeface="MS Mincho"/>
                          <a:cs typeface="MS Mincho"/>
                        </a:rPr>
                        <a:t>5</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20" dirty="0">
                          <a:latin typeface="MS Mincho"/>
                          <a:cs typeface="MS Mincho"/>
                        </a:rPr>
                        <a:t>3</a:t>
                      </a:r>
                      <a:r>
                        <a:rPr sz="600" dirty="0">
                          <a:latin typeface="MS Mincho"/>
                          <a:cs typeface="MS Mincho"/>
                        </a:rPr>
                        <a:t>6</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0</a:t>
                      </a:r>
                      <a:r>
                        <a:rPr sz="600" spc="20" dirty="0">
                          <a:latin typeface="MS Mincho"/>
                          <a:cs typeface="MS Mincho"/>
                        </a:rPr>
                        <a:t>.</a:t>
                      </a:r>
                      <a:r>
                        <a:rPr sz="600" spc="30" dirty="0">
                          <a:latin typeface="MS Mincho"/>
                          <a:cs typeface="MS Mincho"/>
                        </a:rPr>
                        <a:t>8</a:t>
                      </a:r>
                      <a:r>
                        <a:rPr sz="600" spc="20" dirty="0">
                          <a:latin typeface="MS Mincho"/>
                          <a:cs typeface="MS Mincho"/>
                        </a:rPr>
                        <a:t>3</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3</a:t>
                      </a: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4</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3</a:t>
                      </a:r>
                      <a:r>
                        <a:rPr sz="600" dirty="0">
                          <a:latin typeface="MS Mincho"/>
                          <a:cs typeface="MS Mincho"/>
                        </a:rPr>
                        <a:t>2</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7</a:t>
                      </a:r>
                      <a:r>
                        <a:rPr sz="600" spc="30" dirty="0">
                          <a:latin typeface="MS Mincho"/>
                          <a:cs typeface="MS Mincho"/>
                        </a:rPr>
                        <a:t>8</a:t>
                      </a:r>
                      <a:r>
                        <a:rPr sz="600" dirty="0">
                          <a:latin typeface="MS Mincho"/>
                          <a:cs typeface="MS Mincho"/>
                        </a:rPr>
                        <a:t>6</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55"/>
                        </a:spcBef>
                      </a:pPr>
                      <a:r>
                        <a:rPr sz="600" spc="30" dirty="0">
                          <a:latin typeface="MS Mincho"/>
                          <a:cs typeface="MS Mincho"/>
                        </a:rPr>
                        <a:t>3</a:t>
                      </a:r>
                      <a:r>
                        <a:rPr sz="600" dirty="0">
                          <a:latin typeface="MS Mincho"/>
                          <a:cs typeface="MS Mincho"/>
                        </a:rPr>
                        <a:t>3</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08220">
                <a:tc>
                  <a:txBody>
                    <a:bodyPr/>
                    <a:lstStyle/>
                    <a:p>
                      <a:pPr marL="55880">
                        <a:lnSpc>
                          <a:spcPct val="100000"/>
                        </a:lnSpc>
                        <a:spcBef>
                          <a:spcPts val="65"/>
                        </a:spcBef>
                      </a:pPr>
                      <a:r>
                        <a:rPr sz="600" spc="20" dirty="0">
                          <a:latin typeface="MS Mincho"/>
                          <a:cs typeface="MS Mincho"/>
                        </a:rPr>
                        <a:t>滋 賀</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8</a:t>
                      </a: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7619">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20" dirty="0">
                          <a:latin typeface="MS Mincho"/>
                          <a:cs typeface="MS Mincho"/>
                        </a:rPr>
                        <a:t>2</a:t>
                      </a:r>
                      <a:r>
                        <a:rPr sz="600" dirty="0">
                          <a:latin typeface="MS Mincho"/>
                          <a:cs typeface="MS Mincho"/>
                        </a:rPr>
                        <a:t>2</a:t>
                      </a:r>
                      <a:endParaRPr sz="600">
                        <a:latin typeface="MS Mincho"/>
                        <a:cs typeface="MS Mincho"/>
                      </a:endParaRPr>
                    </a:p>
                  </a:txBody>
                  <a:tcPr marL="0" marR="0" marT="0" marB="0">
                    <a:lnL w="7619">
                      <a:solidFill>
                        <a:srgbClr val="000000"/>
                      </a:solidFill>
                      <a:prstDash val="solid"/>
                    </a:lnL>
                    <a:lnR w="6096">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2</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30" dirty="0">
                          <a:latin typeface="MS Mincho"/>
                          <a:cs typeface="MS Mincho"/>
                        </a:rPr>
                        <a:t>1</a:t>
                      </a: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5</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6096">
                      <a:solidFill>
                        <a:srgbClr val="000000"/>
                      </a:solidFill>
                      <a:prstDash val="solid"/>
                    </a:lnB>
                  </a:tcPr>
                </a:tc>
                <a:tc>
                  <a:txBody>
                    <a:bodyPr/>
                    <a:lstStyle/>
                    <a:p>
                      <a:pPr marR="9525" algn="r">
                        <a:lnSpc>
                          <a:spcPct val="100000"/>
                        </a:lnSpc>
                        <a:spcBef>
                          <a:spcPts val="65"/>
                        </a:spcBef>
                      </a:pPr>
                      <a:r>
                        <a:rPr sz="600" spc="30" dirty="0">
                          <a:latin typeface="MS Mincho"/>
                          <a:cs typeface="MS Mincho"/>
                        </a:rPr>
                        <a:t>2</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7620">
                      <a:solidFill>
                        <a:srgbClr val="000000"/>
                      </a:solidFill>
                      <a:prstDash val="solid"/>
                    </a:lnR>
                    <a:lnB w="6096">
                      <a:solidFill>
                        <a:srgbClr val="000000"/>
                      </a:solidFill>
                      <a:prstDash val="solid"/>
                    </a:lnB>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1</a:t>
                      </a:r>
                      <a:r>
                        <a:rPr sz="600" dirty="0">
                          <a:latin typeface="MS Mincho"/>
                          <a:cs typeface="MS Mincho"/>
                        </a:rPr>
                        <a:t>5</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6096">
                      <a:solidFill>
                        <a:srgbClr val="000000"/>
                      </a:solidFill>
                      <a:prstDash val="solid"/>
                    </a:lnB>
                  </a:tcPr>
                </a:tc>
                <a:tc>
                  <a:txBody>
                    <a:bodyPr/>
                    <a:lstStyle/>
                    <a:p>
                      <a:pPr marR="2540" algn="r">
                        <a:lnSpc>
                          <a:spcPct val="100000"/>
                        </a:lnSpc>
                        <a:spcBef>
                          <a:spcPts val="65"/>
                        </a:spcBef>
                      </a:pPr>
                      <a:r>
                        <a:rPr sz="600" spc="30" dirty="0">
                          <a:latin typeface="MS Mincho"/>
                          <a:cs typeface="MS Mincho"/>
                        </a:rPr>
                        <a:t>2</a:t>
                      </a:r>
                      <a:r>
                        <a:rPr sz="600" dirty="0">
                          <a:latin typeface="MS Mincho"/>
                          <a:cs typeface="MS Mincho"/>
                        </a:rPr>
                        <a:t>8</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B w="6096">
                      <a:solidFill>
                        <a:srgbClr val="000000"/>
                      </a:solidFill>
                      <a:prstDash val="solid"/>
                    </a:lnB>
                  </a:tcPr>
                </a:tc>
              </a:tr>
              <a:tr h="122567">
                <a:tc>
                  <a:txBody>
                    <a:bodyPr/>
                    <a:lstStyle/>
                    <a:p>
                      <a:pPr marL="55880">
                        <a:lnSpc>
                          <a:spcPct val="100000"/>
                        </a:lnSpc>
                        <a:spcBef>
                          <a:spcPts val="95"/>
                        </a:spcBef>
                      </a:pPr>
                      <a:r>
                        <a:rPr sz="600" spc="20" dirty="0">
                          <a:latin typeface="MS Mincho"/>
                          <a:cs typeface="MS Mincho"/>
                        </a:rPr>
                        <a:t>京 都</a:t>
                      </a:r>
                      <a:r>
                        <a:rPr sz="600" spc="80" dirty="0">
                          <a:latin typeface="MS Mincho"/>
                          <a:cs typeface="MS Mincho"/>
                        </a:rPr>
                        <a:t> </a:t>
                      </a:r>
                      <a:r>
                        <a:rPr sz="600" spc="20" dirty="0">
                          <a:latin typeface="MS Mincho"/>
                          <a:cs typeface="MS Mincho"/>
                        </a:rPr>
                        <a:t>府</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7</a:t>
                      </a:r>
                      <a:r>
                        <a:rPr sz="600" dirty="0">
                          <a:latin typeface="MS Mincho"/>
                          <a:cs typeface="MS Mincho"/>
                        </a:rPr>
                        <a:t>6</a:t>
                      </a:r>
                      <a:endParaRPr sz="600">
                        <a:latin typeface="MS Mincho"/>
                        <a:cs typeface="MS Mincho"/>
                      </a:endParaRPr>
                    </a:p>
                  </a:txBody>
                  <a:tcPr marL="0" marR="0" marT="0" marB="0">
                    <a:lnL w="7619">
                      <a:solidFill>
                        <a:srgbClr val="000000"/>
                      </a:solidFill>
                      <a:prstDash val="solid"/>
                    </a:lnL>
                    <a:lnR w="7619">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20" dirty="0">
                          <a:latin typeface="MS Mincho"/>
                          <a:cs typeface="MS Mincho"/>
                        </a:rPr>
                        <a:t>1</a:t>
                      </a:r>
                      <a:r>
                        <a:rPr sz="600" dirty="0">
                          <a:latin typeface="MS Mincho"/>
                          <a:cs typeface="MS Mincho"/>
                        </a:rPr>
                        <a:t>3</a:t>
                      </a:r>
                      <a:endParaRPr sz="600">
                        <a:latin typeface="MS Mincho"/>
                        <a:cs typeface="MS Mincho"/>
                      </a:endParaRPr>
                    </a:p>
                  </a:txBody>
                  <a:tcPr marL="0" marR="0" marT="0" marB="0">
                    <a:lnL w="7619">
                      <a:solidFill>
                        <a:srgbClr val="000000"/>
                      </a:solidFill>
                      <a:prstDash val="solid"/>
                    </a:lnL>
                    <a:lnR w="6096">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30" dirty="0">
                          <a:latin typeface="MS Mincho"/>
                          <a:cs typeface="MS Mincho"/>
                        </a:rPr>
                        <a:t>1</a:t>
                      </a:r>
                      <a:r>
                        <a:rPr sz="600" spc="20" dirty="0">
                          <a:latin typeface="MS Mincho"/>
                          <a:cs typeface="MS Mincho"/>
                        </a:rPr>
                        <a:t>.</a:t>
                      </a:r>
                      <a:r>
                        <a:rPr sz="600" spc="30" dirty="0">
                          <a:latin typeface="MS Mincho"/>
                          <a:cs typeface="MS Mincho"/>
                        </a:rPr>
                        <a:t>1</a:t>
                      </a:r>
                      <a:r>
                        <a:rPr sz="600" spc="20" dirty="0">
                          <a:latin typeface="MS Mincho"/>
                          <a:cs typeface="MS Mincho"/>
                        </a:rPr>
                        <a:t>2</a:t>
                      </a: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30" dirty="0">
                          <a:latin typeface="MS Mincho"/>
                          <a:cs typeface="MS Mincho"/>
                        </a:rPr>
                        <a:t>1</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2</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tcPr>
                </a:tc>
                <a:tc>
                  <a:txBody>
                    <a:bodyPr/>
                    <a:lstStyle/>
                    <a:p>
                      <a:pPr marR="9525" algn="r">
                        <a:lnSpc>
                          <a:spcPct val="100000"/>
                        </a:lnSpc>
                        <a:spcBef>
                          <a:spcPts val="95"/>
                        </a:spcBef>
                      </a:pPr>
                      <a:r>
                        <a:rPr sz="600" spc="30" dirty="0">
                          <a:latin typeface="MS Mincho"/>
                          <a:cs typeface="MS Mincho"/>
                        </a:rPr>
                        <a:t>1</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7620">
                      <a:solidFill>
                        <a:srgbClr val="000000"/>
                      </a:solidFill>
                      <a:prstDash val="solid"/>
                    </a:lnR>
                    <a:lnT w="6096">
                      <a:solidFill>
                        <a:srgbClr val="000000"/>
                      </a:solidFill>
                      <a:prstDash val="solid"/>
                    </a:lnT>
                  </a:tcPr>
                </a:tc>
                <a:tc>
                  <a:txBody>
                    <a:bodyPr/>
                    <a:lstStyle/>
                    <a:p>
                      <a:pPr marR="8255" algn="r">
                        <a:lnSpc>
                          <a:spcPct val="100000"/>
                        </a:lnSpc>
                        <a:spcBef>
                          <a:spcPts val="9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2</a:t>
                      </a:r>
                      <a:r>
                        <a:rPr sz="600" dirty="0">
                          <a:latin typeface="MS Mincho"/>
                          <a:cs typeface="MS Mincho"/>
                        </a:rPr>
                        <a:t>0</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6096">
                      <a:solidFill>
                        <a:srgbClr val="000000"/>
                      </a:solidFill>
                      <a:prstDash val="solid"/>
                    </a:lnT>
                  </a:tcPr>
                </a:tc>
                <a:tc>
                  <a:txBody>
                    <a:bodyPr/>
                    <a:lstStyle/>
                    <a:p>
                      <a:pPr marR="2540" algn="r">
                        <a:lnSpc>
                          <a:spcPct val="100000"/>
                        </a:lnSpc>
                        <a:spcBef>
                          <a:spcPts val="95"/>
                        </a:spcBef>
                      </a:pPr>
                      <a:r>
                        <a:rPr sz="600" spc="30" dirty="0">
                          <a:latin typeface="MS Mincho"/>
                          <a:cs typeface="MS Mincho"/>
                        </a:rPr>
                        <a:t>1</a:t>
                      </a:r>
                      <a:r>
                        <a:rPr sz="600" dirty="0">
                          <a:latin typeface="MS Mincho"/>
                          <a:cs typeface="MS Mincho"/>
                        </a:rPr>
                        <a:t>0</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T w="6096">
                      <a:solidFill>
                        <a:srgbClr val="000000"/>
                      </a:solidFill>
                      <a:prstDash val="solid"/>
                    </a:lnT>
                  </a:tcPr>
                </a:tc>
              </a:tr>
              <a:tr h="115394">
                <a:tc>
                  <a:txBody>
                    <a:bodyPr/>
                    <a:lstStyle/>
                    <a:p>
                      <a:pPr marL="55880">
                        <a:lnSpc>
                          <a:spcPct val="100000"/>
                        </a:lnSpc>
                        <a:spcBef>
                          <a:spcPts val="65"/>
                        </a:spcBef>
                      </a:pPr>
                      <a:r>
                        <a:rPr sz="600" spc="20" dirty="0">
                          <a:latin typeface="MS Mincho"/>
                          <a:cs typeface="MS Mincho"/>
                        </a:rPr>
                        <a:t>大 阪</a:t>
                      </a:r>
                      <a:r>
                        <a:rPr sz="600" spc="80" dirty="0">
                          <a:latin typeface="MS Mincho"/>
                          <a:cs typeface="MS Mincho"/>
                        </a:rPr>
                        <a:t> </a:t>
                      </a:r>
                      <a:r>
                        <a:rPr sz="600" spc="20" dirty="0">
                          <a:latin typeface="MS Mincho"/>
                          <a:cs typeface="MS Mincho"/>
                        </a:rPr>
                        <a:t>府</a:t>
                      </a:r>
                      <a:endParaRPr sz="600" dirty="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30" dirty="0">
                          <a:latin typeface="MS Mincho"/>
                          <a:cs typeface="MS Mincho"/>
                        </a:rPr>
                        <a:t>1</a:t>
                      </a:r>
                      <a:r>
                        <a:rPr sz="600" spc="20" dirty="0">
                          <a:latin typeface="MS Mincho"/>
                          <a:cs typeface="MS Mincho"/>
                        </a:rPr>
                        <a:t>.</a:t>
                      </a:r>
                      <a:r>
                        <a:rPr sz="600" spc="30" dirty="0">
                          <a:latin typeface="MS Mincho"/>
                          <a:cs typeface="MS Mincho"/>
                        </a:rPr>
                        <a:t>1</a:t>
                      </a:r>
                      <a:r>
                        <a:rPr sz="600" spc="20" dirty="0">
                          <a:latin typeface="MS Mincho"/>
                          <a:cs typeface="MS Mincho"/>
                        </a:rPr>
                        <a:t>6</a:t>
                      </a:r>
                      <a:r>
                        <a:rPr sz="600" dirty="0">
                          <a:latin typeface="MS Mincho"/>
                          <a:cs typeface="MS Mincho"/>
                        </a:rPr>
                        <a:t>2</a:t>
                      </a: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dirty="0">
                          <a:latin typeface="MS Mincho"/>
                          <a:cs typeface="MS Mincho"/>
                        </a:rPr>
                        <a:t>4</a:t>
                      </a: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1</a:t>
                      </a:r>
                      <a:r>
                        <a:rPr sz="600" spc="20" dirty="0">
                          <a:latin typeface="MS Mincho"/>
                          <a:cs typeface="MS Mincho"/>
                        </a:rPr>
                        <a:t>.</a:t>
                      </a:r>
                      <a:r>
                        <a:rPr sz="600" spc="30" dirty="0">
                          <a:latin typeface="MS Mincho"/>
                          <a:cs typeface="MS Mincho"/>
                        </a:rPr>
                        <a:t>1</a:t>
                      </a:r>
                      <a:r>
                        <a:rPr sz="600" spc="20" dirty="0">
                          <a:latin typeface="MS Mincho"/>
                          <a:cs typeface="MS Mincho"/>
                        </a:rPr>
                        <a:t>6</a:t>
                      </a:r>
                      <a:r>
                        <a:rPr sz="600" dirty="0">
                          <a:latin typeface="MS Mincho"/>
                          <a:cs typeface="MS Mincho"/>
                        </a:rPr>
                        <a:t>1</a:t>
                      </a: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1</a:t>
                      </a:r>
                      <a:r>
                        <a:rPr sz="600" dirty="0">
                          <a:latin typeface="MS Mincho"/>
                          <a:cs typeface="MS Mincho"/>
                        </a:rPr>
                        <a:t>2</a:t>
                      </a: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20" dirty="0">
                          <a:latin typeface="MS Mincho"/>
                          <a:cs typeface="MS Mincho"/>
                        </a:rPr>
                        <a:t>1</a:t>
                      </a:r>
                      <a:r>
                        <a:rPr sz="600" spc="30" dirty="0">
                          <a:latin typeface="MS Mincho"/>
                          <a:cs typeface="MS Mincho"/>
                        </a:rPr>
                        <a:t>.</a:t>
                      </a:r>
                      <a:r>
                        <a:rPr sz="600" spc="20" dirty="0">
                          <a:latin typeface="MS Mincho"/>
                          <a:cs typeface="MS Mincho"/>
                        </a:rPr>
                        <a:t>1</a:t>
                      </a:r>
                      <a:r>
                        <a:rPr sz="600" spc="30" dirty="0">
                          <a:latin typeface="MS Mincho"/>
                          <a:cs typeface="MS Mincho"/>
                        </a:rPr>
                        <a:t>3</a:t>
                      </a:r>
                      <a:r>
                        <a:rPr sz="600" dirty="0">
                          <a:latin typeface="MS Mincho"/>
                          <a:cs typeface="MS Mincho"/>
                        </a:rPr>
                        <a:t>5</a:t>
                      </a: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dirty="0">
                          <a:latin typeface="MS Mincho"/>
                          <a:cs typeface="MS Mincho"/>
                        </a:rPr>
                        <a:t>2</a:t>
                      </a: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65"/>
                        </a:spcBef>
                      </a:pPr>
                      <a:r>
                        <a:rPr sz="600" spc="20" dirty="0">
                          <a:latin typeface="MS Mincho"/>
                          <a:cs typeface="MS Mincho"/>
                        </a:rPr>
                        <a:t>1</a:t>
                      </a:r>
                      <a:r>
                        <a:rPr sz="600" spc="30" dirty="0">
                          <a:latin typeface="MS Mincho"/>
                          <a:cs typeface="MS Mincho"/>
                        </a:rPr>
                        <a:t>.</a:t>
                      </a:r>
                      <a:r>
                        <a:rPr sz="600" spc="20" dirty="0">
                          <a:latin typeface="MS Mincho"/>
                          <a:cs typeface="MS Mincho"/>
                        </a:rPr>
                        <a:t>5</a:t>
                      </a:r>
                      <a:r>
                        <a:rPr sz="600" spc="30" dirty="0">
                          <a:latin typeface="MS Mincho"/>
                          <a:cs typeface="MS Mincho"/>
                        </a:rPr>
                        <a:t>5</a:t>
                      </a:r>
                      <a:r>
                        <a:rPr sz="600" dirty="0">
                          <a:latin typeface="MS Mincho"/>
                          <a:cs typeface="MS Mincho"/>
                        </a:rPr>
                        <a:t>5</a:t>
                      </a: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65"/>
                        </a:spcBef>
                      </a:pPr>
                      <a:r>
                        <a:rPr sz="600" dirty="0">
                          <a:latin typeface="MS Mincho"/>
                          <a:cs typeface="MS Mincho"/>
                        </a:rPr>
                        <a:t>1</a:t>
                      </a:r>
                    </a:p>
                  </a:txBody>
                  <a:tcPr marL="0" marR="0" marT="0" marB="0">
                    <a:lnL w="7619">
                      <a:solidFill>
                        <a:srgbClr val="000000"/>
                      </a:solidFill>
                      <a:prstDash val="solid"/>
                    </a:lnL>
                    <a:lnR w="13715">
                      <a:solidFill>
                        <a:srgbClr val="000000"/>
                      </a:solidFill>
                      <a:prstDash val="solid"/>
                    </a:lnR>
                  </a:tcPr>
                </a:tc>
              </a:tr>
              <a:tr h="115393">
                <a:tc>
                  <a:txBody>
                    <a:bodyPr/>
                    <a:lstStyle/>
                    <a:p>
                      <a:pPr marL="55880">
                        <a:lnSpc>
                          <a:spcPct val="100000"/>
                        </a:lnSpc>
                        <a:spcBef>
                          <a:spcPts val="55"/>
                        </a:spcBef>
                      </a:pPr>
                      <a:r>
                        <a:rPr sz="600" spc="20" dirty="0">
                          <a:latin typeface="MS Mincho"/>
                          <a:cs typeface="MS Mincho"/>
                        </a:rPr>
                        <a:t>兵 庫</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5</a:t>
                      </a:r>
                      <a:r>
                        <a:rPr sz="600" dirty="0">
                          <a:latin typeface="MS Mincho"/>
                          <a:cs typeface="MS Mincho"/>
                        </a:rPr>
                        <a:t>5</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20" dirty="0">
                          <a:latin typeface="MS Mincho"/>
                          <a:cs typeface="MS Mincho"/>
                        </a:rPr>
                        <a:t>1</a:t>
                      </a:r>
                      <a:r>
                        <a:rPr sz="600" dirty="0">
                          <a:latin typeface="MS Mincho"/>
                          <a:cs typeface="MS Mincho"/>
                        </a:rPr>
                        <a:t>5</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3</a:t>
                      </a:r>
                      <a:r>
                        <a:rPr sz="600" dirty="0">
                          <a:latin typeface="MS Mincho"/>
                          <a:cs typeface="MS Mincho"/>
                        </a:rPr>
                        <a:t>2</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7</a:t>
                      </a:r>
                      <a:r>
                        <a:rPr sz="600" dirty="0">
                          <a:latin typeface="MS Mincho"/>
                          <a:cs typeface="MS Mincho"/>
                        </a:rPr>
                        <a:t>2</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55"/>
                        </a:spcBef>
                      </a:pPr>
                      <a:r>
                        <a:rPr sz="600" spc="20" dirty="0">
                          <a:latin typeface="MS Mincho"/>
                          <a:cs typeface="MS Mincho"/>
                        </a:rPr>
                        <a:t>1</a:t>
                      </a:r>
                      <a:r>
                        <a:rPr sz="600" spc="30" dirty="0">
                          <a:latin typeface="MS Mincho"/>
                          <a:cs typeface="MS Mincho"/>
                        </a:rPr>
                        <a:t>.</a:t>
                      </a:r>
                      <a:r>
                        <a:rPr sz="600" spc="20" dirty="0">
                          <a:latin typeface="MS Mincho"/>
                          <a:cs typeface="MS Mincho"/>
                        </a:rPr>
                        <a:t>1</a:t>
                      </a:r>
                      <a:r>
                        <a:rPr sz="600" spc="30" dirty="0">
                          <a:latin typeface="MS Mincho"/>
                          <a:cs typeface="MS Mincho"/>
                        </a:rPr>
                        <a:t>5</a:t>
                      </a:r>
                      <a:r>
                        <a:rPr sz="600" dirty="0">
                          <a:latin typeface="MS Mincho"/>
                          <a:cs typeface="MS Mincho"/>
                        </a:rPr>
                        <a:t>6</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55"/>
                        </a:spcBef>
                      </a:pPr>
                      <a:r>
                        <a:rPr sz="600" dirty="0">
                          <a:latin typeface="MS Mincho"/>
                          <a:cs typeface="MS Mincho"/>
                        </a:rPr>
                        <a:t>5</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6085">
                <a:tc>
                  <a:txBody>
                    <a:bodyPr/>
                    <a:lstStyle/>
                    <a:p>
                      <a:pPr marL="55880">
                        <a:lnSpc>
                          <a:spcPct val="100000"/>
                        </a:lnSpc>
                        <a:spcBef>
                          <a:spcPts val="65"/>
                        </a:spcBef>
                      </a:pPr>
                      <a:r>
                        <a:rPr sz="600" spc="20" dirty="0">
                          <a:latin typeface="MS Mincho"/>
                          <a:cs typeface="MS Mincho"/>
                        </a:rPr>
                        <a:t>奈 良</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8</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20" dirty="0">
                          <a:latin typeface="MS Mincho"/>
                          <a:cs typeface="MS Mincho"/>
                        </a:rPr>
                        <a:t>2</a:t>
                      </a:r>
                      <a:r>
                        <a:rPr sz="600" dirty="0">
                          <a:latin typeface="MS Mincho"/>
                          <a:cs typeface="MS Mincho"/>
                        </a:rPr>
                        <a:t>1</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7</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2</a:t>
                      </a: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0</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1</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8</a:t>
                      </a:r>
                      <a:r>
                        <a:rPr sz="600" dirty="0">
                          <a:latin typeface="MS Mincho"/>
                          <a:cs typeface="MS Mincho"/>
                        </a:rPr>
                        <a:t>9</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65"/>
                        </a:spcBef>
                      </a:pPr>
                      <a:r>
                        <a:rPr sz="600" spc="30" dirty="0">
                          <a:latin typeface="MS Mincho"/>
                          <a:cs typeface="MS Mincho"/>
                        </a:rPr>
                        <a:t>1</a:t>
                      </a:r>
                      <a:r>
                        <a:rPr sz="600" dirty="0">
                          <a:latin typeface="MS Mincho"/>
                          <a:cs typeface="MS Mincho"/>
                        </a:rPr>
                        <a:t>4</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08007">
                <a:tc>
                  <a:txBody>
                    <a:bodyPr/>
                    <a:lstStyle/>
                    <a:p>
                      <a:pPr marL="55880">
                        <a:lnSpc>
                          <a:spcPct val="100000"/>
                        </a:lnSpc>
                        <a:spcBef>
                          <a:spcPts val="65"/>
                        </a:spcBef>
                      </a:pPr>
                      <a:r>
                        <a:rPr sz="600" spc="65" dirty="0">
                          <a:latin typeface="MS Mincho"/>
                          <a:cs typeface="MS Mincho"/>
                        </a:rPr>
                        <a:t>和歌山県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7620">
                      <a:solidFill>
                        <a:srgbClr val="000000"/>
                      </a:solidFill>
                      <a:prstDash val="solid"/>
                    </a:lnB>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5</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7619">
                      <a:solidFill>
                        <a:srgbClr val="000000"/>
                      </a:solidFill>
                      <a:prstDash val="solid"/>
                    </a:lnR>
                    <a:lnB w="7620">
                      <a:solidFill>
                        <a:srgbClr val="000000"/>
                      </a:solidFill>
                      <a:prstDash val="solid"/>
                    </a:lnB>
                  </a:tcPr>
                </a:tc>
                <a:tc>
                  <a:txBody>
                    <a:bodyPr/>
                    <a:lstStyle/>
                    <a:p>
                      <a:pPr marR="9525" algn="r">
                        <a:lnSpc>
                          <a:spcPct val="100000"/>
                        </a:lnSpc>
                        <a:spcBef>
                          <a:spcPts val="65"/>
                        </a:spcBef>
                      </a:pPr>
                      <a:r>
                        <a:rPr sz="600" spc="20" dirty="0">
                          <a:latin typeface="MS Mincho"/>
                          <a:cs typeface="MS Mincho"/>
                        </a:rPr>
                        <a:t>2</a:t>
                      </a:r>
                      <a:r>
                        <a:rPr sz="600" dirty="0">
                          <a:latin typeface="MS Mincho"/>
                          <a:cs typeface="MS Mincho"/>
                        </a:rPr>
                        <a:t>6</a:t>
                      </a:r>
                      <a:endParaRPr sz="600">
                        <a:latin typeface="MS Mincho"/>
                        <a:cs typeface="MS Mincho"/>
                      </a:endParaRPr>
                    </a:p>
                  </a:txBody>
                  <a:tcPr marL="0" marR="0" marT="0" marB="0">
                    <a:lnL w="7619">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4</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65"/>
                        </a:spcBef>
                      </a:pPr>
                      <a:r>
                        <a:rPr sz="600" spc="30" dirty="0">
                          <a:latin typeface="MS Mincho"/>
                          <a:cs typeface="MS Mincho"/>
                        </a:rPr>
                        <a:t>2</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8</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65"/>
                        </a:spcBef>
                      </a:pPr>
                      <a:r>
                        <a:rPr sz="600" spc="30" dirty="0">
                          <a:latin typeface="MS Mincho"/>
                          <a:cs typeface="MS Mincho"/>
                        </a:rPr>
                        <a:t>1</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7620">
                      <a:solidFill>
                        <a:srgbClr val="000000"/>
                      </a:solidFill>
                      <a:prstDash val="solid"/>
                    </a:lnR>
                    <a:lnB w="7620">
                      <a:solidFill>
                        <a:srgbClr val="000000"/>
                      </a:solidFill>
                      <a:prstDash val="solid"/>
                    </a:lnB>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7</a:t>
                      </a:r>
                      <a:r>
                        <a:rPr sz="600" dirty="0">
                          <a:latin typeface="MS Mincho"/>
                          <a:cs typeface="MS Mincho"/>
                        </a:rPr>
                        <a:t>6</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7620">
                      <a:solidFill>
                        <a:srgbClr val="000000"/>
                      </a:solidFill>
                      <a:prstDash val="solid"/>
                    </a:lnB>
                  </a:tcPr>
                </a:tc>
                <a:tc>
                  <a:txBody>
                    <a:bodyPr/>
                    <a:lstStyle/>
                    <a:p>
                      <a:pPr marR="2540" algn="r">
                        <a:lnSpc>
                          <a:spcPct val="100000"/>
                        </a:lnSpc>
                        <a:spcBef>
                          <a:spcPts val="65"/>
                        </a:spcBef>
                      </a:pPr>
                      <a:r>
                        <a:rPr sz="600" spc="30" dirty="0">
                          <a:latin typeface="MS Mincho"/>
                          <a:cs typeface="MS Mincho"/>
                        </a:rPr>
                        <a:t>2</a:t>
                      </a:r>
                      <a:r>
                        <a:rPr sz="600" dirty="0">
                          <a:latin typeface="MS Mincho"/>
                          <a:cs typeface="MS Mincho"/>
                        </a:rPr>
                        <a:t>2</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B w="7620">
                      <a:solidFill>
                        <a:srgbClr val="000000"/>
                      </a:solidFill>
                      <a:prstDash val="solid"/>
                    </a:lnB>
                  </a:tcPr>
                </a:tc>
              </a:tr>
              <a:tr h="122780">
                <a:tc>
                  <a:txBody>
                    <a:bodyPr/>
                    <a:lstStyle/>
                    <a:p>
                      <a:pPr marL="55880">
                        <a:lnSpc>
                          <a:spcPct val="100000"/>
                        </a:lnSpc>
                        <a:spcBef>
                          <a:spcPts val="90"/>
                        </a:spcBef>
                      </a:pPr>
                      <a:r>
                        <a:rPr sz="600" spc="20" dirty="0">
                          <a:latin typeface="MS Mincho"/>
                          <a:cs typeface="MS Mincho"/>
                        </a:rPr>
                        <a:t>鳥 取</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4</a:t>
                      </a:r>
                      <a:r>
                        <a:rPr sz="600" dirty="0">
                          <a:latin typeface="MS Mincho"/>
                          <a:cs typeface="MS Mincho"/>
                        </a:rPr>
                        <a:t>6</a:t>
                      </a:r>
                      <a:endParaRPr sz="600">
                        <a:latin typeface="MS Mincho"/>
                        <a:cs typeface="MS Mincho"/>
                      </a:endParaRPr>
                    </a:p>
                  </a:txBody>
                  <a:tcPr marL="0" marR="0" marT="0" marB="0">
                    <a:lnL w="7619">
                      <a:solidFill>
                        <a:srgbClr val="000000"/>
                      </a:solidFill>
                      <a:prstDash val="solid"/>
                    </a:lnL>
                    <a:lnR w="7619">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20" dirty="0">
                          <a:latin typeface="MS Mincho"/>
                          <a:cs typeface="MS Mincho"/>
                        </a:rPr>
                        <a:t>2</a:t>
                      </a:r>
                      <a:r>
                        <a:rPr sz="600" dirty="0">
                          <a:latin typeface="MS Mincho"/>
                          <a:cs typeface="MS Mincho"/>
                        </a:rPr>
                        <a:t>8</a:t>
                      </a:r>
                      <a:endParaRPr sz="600">
                        <a:latin typeface="MS Mincho"/>
                        <a:cs typeface="MS Mincho"/>
                      </a:endParaRPr>
                    </a:p>
                  </a:txBody>
                  <a:tcPr marL="0" marR="0" marT="0" marB="0">
                    <a:lnL w="7619">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9</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30" dirty="0">
                          <a:latin typeface="MS Mincho"/>
                          <a:cs typeface="MS Mincho"/>
                        </a:rPr>
                        <a:t>2</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0</a:t>
                      </a:r>
                      <a:r>
                        <a:rPr sz="600" dirty="0">
                          <a:latin typeface="MS Mincho"/>
                          <a:cs typeface="MS Mincho"/>
                        </a:rPr>
                        <a:t>2</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30" dirty="0">
                          <a:latin typeface="MS Mincho"/>
                          <a:cs typeface="MS Mincho"/>
                        </a:rPr>
                        <a:t>4</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7620">
                      <a:solidFill>
                        <a:srgbClr val="000000"/>
                      </a:solidFill>
                      <a:prstDash val="solid"/>
                    </a:lnR>
                    <a:lnT w="7620">
                      <a:solidFill>
                        <a:srgbClr val="000000"/>
                      </a:solidFill>
                      <a:prstDash val="solid"/>
                    </a:lnT>
                  </a:tcPr>
                </a:tc>
                <a:tc>
                  <a:txBody>
                    <a:bodyPr/>
                    <a:lstStyle/>
                    <a:p>
                      <a:pPr marR="8255" algn="r">
                        <a:lnSpc>
                          <a:spcPct val="100000"/>
                        </a:lnSpc>
                        <a:spcBef>
                          <a:spcPts val="90"/>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6</a:t>
                      </a:r>
                      <a:r>
                        <a:rPr sz="600" dirty="0">
                          <a:latin typeface="MS Mincho"/>
                          <a:cs typeface="MS Mincho"/>
                        </a:rPr>
                        <a:t>2</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7620">
                      <a:solidFill>
                        <a:srgbClr val="000000"/>
                      </a:solidFill>
                      <a:prstDash val="solid"/>
                    </a:lnT>
                  </a:tcPr>
                </a:tc>
                <a:tc>
                  <a:txBody>
                    <a:bodyPr/>
                    <a:lstStyle/>
                    <a:p>
                      <a:pPr marR="2540" algn="r">
                        <a:lnSpc>
                          <a:spcPct val="100000"/>
                        </a:lnSpc>
                        <a:spcBef>
                          <a:spcPts val="90"/>
                        </a:spcBef>
                      </a:pPr>
                      <a:r>
                        <a:rPr sz="600" spc="30" dirty="0">
                          <a:latin typeface="MS Mincho"/>
                          <a:cs typeface="MS Mincho"/>
                        </a:rPr>
                        <a:t>2</a:t>
                      </a:r>
                      <a:r>
                        <a:rPr sz="600" dirty="0">
                          <a:latin typeface="MS Mincho"/>
                          <a:cs typeface="MS Mincho"/>
                        </a:rPr>
                        <a:t>3</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T w="7620">
                      <a:solidFill>
                        <a:srgbClr val="000000"/>
                      </a:solidFill>
                      <a:prstDash val="solid"/>
                    </a:lnT>
                  </a:tcPr>
                </a:tc>
              </a:tr>
              <a:tr h="115393">
                <a:tc>
                  <a:txBody>
                    <a:bodyPr/>
                    <a:lstStyle/>
                    <a:p>
                      <a:pPr marL="55880">
                        <a:lnSpc>
                          <a:spcPct val="100000"/>
                        </a:lnSpc>
                        <a:spcBef>
                          <a:spcPts val="65"/>
                        </a:spcBef>
                      </a:pPr>
                      <a:r>
                        <a:rPr sz="600" spc="20" dirty="0">
                          <a:latin typeface="MS Mincho"/>
                          <a:cs typeface="MS Mincho"/>
                        </a:rPr>
                        <a:t>島 根</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4</a:t>
                      </a:r>
                      <a:r>
                        <a:rPr sz="600" dirty="0">
                          <a:latin typeface="MS Mincho"/>
                          <a:cs typeface="MS Mincho"/>
                        </a:rPr>
                        <a:t>5</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20" dirty="0">
                          <a:latin typeface="MS Mincho"/>
                          <a:cs typeface="MS Mincho"/>
                        </a:rPr>
                        <a:t>2</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7</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2</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2</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3</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7</a:t>
                      </a:r>
                      <a:r>
                        <a:rPr sz="600" spc="30" dirty="0">
                          <a:latin typeface="MS Mincho"/>
                          <a:cs typeface="MS Mincho"/>
                        </a:rPr>
                        <a:t>5</a:t>
                      </a:r>
                      <a:r>
                        <a:rPr sz="600" dirty="0">
                          <a:latin typeface="MS Mincho"/>
                          <a:cs typeface="MS Mincho"/>
                        </a:rPr>
                        <a:t>6</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65"/>
                        </a:spcBef>
                      </a:pPr>
                      <a:r>
                        <a:rPr sz="600" spc="30" dirty="0">
                          <a:latin typeface="MS Mincho"/>
                          <a:cs typeface="MS Mincho"/>
                        </a:rPr>
                        <a:t>3</a:t>
                      </a:r>
                      <a:r>
                        <a:rPr sz="600" dirty="0">
                          <a:latin typeface="MS Mincho"/>
                          <a:cs typeface="MS Mincho"/>
                        </a:rPr>
                        <a:t>8</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4">
                <a:tc>
                  <a:txBody>
                    <a:bodyPr/>
                    <a:lstStyle/>
                    <a:p>
                      <a:pPr marL="55880">
                        <a:lnSpc>
                          <a:spcPct val="100000"/>
                        </a:lnSpc>
                        <a:spcBef>
                          <a:spcPts val="55"/>
                        </a:spcBef>
                      </a:pPr>
                      <a:r>
                        <a:rPr sz="600" spc="20" dirty="0">
                          <a:latin typeface="MS Mincho"/>
                          <a:cs typeface="MS Mincho"/>
                        </a:rPr>
                        <a:t>岡 山</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4</a:t>
                      </a:r>
                      <a:r>
                        <a:rPr sz="600" dirty="0">
                          <a:latin typeface="MS Mincho"/>
                          <a:cs typeface="MS Mincho"/>
                        </a:rPr>
                        <a:t>6</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20" dirty="0">
                          <a:latin typeface="MS Mincho"/>
                          <a:cs typeface="MS Mincho"/>
                        </a:rPr>
                        <a:t>1</a:t>
                      </a:r>
                      <a:r>
                        <a:rPr sz="600" dirty="0">
                          <a:latin typeface="MS Mincho"/>
                          <a:cs typeface="MS Mincho"/>
                        </a:rPr>
                        <a:t>6</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8</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0</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5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1</a:t>
                      </a:r>
                      <a:r>
                        <a:rPr sz="600" dirty="0">
                          <a:latin typeface="MS Mincho"/>
                          <a:cs typeface="MS Mincho"/>
                        </a:rPr>
                        <a:t>9</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55"/>
                        </a:spcBef>
                      </a:pPr>
                      <a:r>
                        <a:rPr sz="600" spc="30" dirty="0">
                          <a:latin typeface="MS Mincho"/>
                          <a:cs typeface="MS Mincho"/>
                        </a:rPr>
                        <a:t>1</a:t>
                      </a:r>
                      <a:r>
                        <a:rPr sz="600" dirty="0">
                          <a:latin typeface="MS Mincho"/>
                          <a:cs typeface="MS Mincho"/>
                        </a:rPr>
                        <a:t>1</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3">
                <a:tc>
                  <a:txBody>
                    <a:bodyPr/>
                    <a:lstStyle/>
                    <a:p>
                      <a:pPr marL="55880">
                        <a:lnSpc>
                          <a:spcPct val="100000"/>
                        </a:lnSpc>
                        <a:spcBef>
                          <a:spcPts val="65"/>
                        </a:spcBef>
                      </a:pPr>
                      <a:r>
                        <a:rPr sz="600" spc="20" dirty="0">
                          <a:latin typeface="MS Mincho"/>
                          <a:cs typeface="MS Mincho"/>
                        </a:rPr>
                        <a:t>広 島</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30" dirty="0">
                          <a:latin typeface="MS Mincho"/>
                          <a:cs typeface="MS Mincho"/>
                        </a:rPr>
                        <a:t>1</a:t>
                      </a:r>
                      <a:r>
                        <a:rPr sz="600" spc="20" dirty="0">
                          <a:latin typeface="MS Mincho"/>
                          <a:cs typeface="MS Mincho"/>
                        </a:rPr>
                        <a:t>.</a:t>
                      </a:r>
                      <a:r>
                        <a:rPr sz="600" spc="30" dirty="0">
                          <a:latin typeface="MS Mincho"/>
                          <a:cs typeface="MS Mincho"/>
                        </a:rPr>
                        <a:t>1</a:t>
                      </a:r>
                      <a:r>
                        <a:rPr sz="600" spc="20" dirty="0">
                          <a:latin typeface="MS Mincho"/>
                          <a:cs typeface="MS Mincho"/>
                        </a:rPr>
                        <a:t>2</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8</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1</a:t>
                      </a: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20" dirty="0">
                          <a:latin typeface="MS Mincho"/>
                          <a:cs typeface="MS Mincho"/>
                        </a:rPr>
                        <a:t>1</a:t>
                      </a:r>
                      <a:r>
                        <a:rPr sz="600" spc="30" dirty="0">
                          <a:latin typeface="MS Mincho"/>
                          <a:cs typeface="MS Mincho"/>
                        </a:rPr>
                        <a:t>.</a:t>
                      </a:r>
                      <a:r>
                        <a:rPr sz="600" spc="20" dirty="0">
                          <a:latin typeface="MS Mincho"/>
                          <a:cs typeface="MS Mincho"/>
                        </a:rPr>
                        <a:t>1</a:t>
                      </a:r>
                      <a:r>
                        <a:rPr sz="600" spc="30" dirty="0">
                          <a:latin typeface="MS Mincho"/>
                          <a:cs typeface="MS Mincho"/>
                        </a:rPr>
                        <a:t>6</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65"/>
                        </a:spcBef>
                      </a:pPr>
                      <a:r>
                        <a:rPr sz="600" spc="20" dirty="0">
                          <a:latin typeface="MS Mincho"/>
                          <a:cs typeface="MS Mincho"/>
                        </a:rPr>
                        <a:t>1</a:t>
                      </a:r>
                      <a:r>
                        <a:rPr sz="600" spc="30" dirty="0">
                          <a:latin typeface="MS Mincho"/>
                          <a:cs typeface="MS Mincho"/>
                        </a:rPr>
                        <a:t>.</a:t>
                      </a:r>
                      <a:r>
                        <a:rPr sz="600" spc="20" dirty="0">
                          <a:latin typeface="MS Mincho"/>
                          <a:cs typeface="MS Mincho"/>
                        </a:rPr>
                        <a:t>2</a:t>
                      </a:r>
                      <a:r>
                        <a:rPr sz="600" spc="30" dirty="0">
                          <a:latin typeface="MS Mincho"/>
                          <a:cs typeface="MS Mincho"/>
                        </a:rPr>
                        <a:t>8</a:t>
                      </a:r>
                      <a:r>
                        <a:rPr sz="600" dirty="0">
                          <a:latin typeface="MS Mincho"/>
                          <a:cs typeface="MS Mincho"/>
                        </a:rPr>
                        <a:t>0</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65"/>
                        </a:spcBef>
                      </a:pPr>
                      <a:r>
                        <a:rPr sz="600" dirty="0">
                          <a:latin typeface="MS Mincho"/>
                          <a:cs typeface="MS Mincho"/>
                        </a:rPr>
                        <a:t>2</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08525">
                <a:tc>
                  <a:txBody>
                    <a:bodyPr/>
                    <a:lstStyle/>
                    <a:p>
                      <a:pPr marL="55880">
                        <a:lnSpc>
                          <a:spcPct val="100000"/>
                        </a:lnSpc>
                        <a:spcBef>
                          <a:spcPts val="55"/>
                        </a:spcBef>
                      </a:pPr>
                      <a:r>
                        <a:rPr sz="600" spc="20" dirty="0">
                          <a:latin typeface="MS Mincho"/>
                          <a:cs typeface="MS Mincho"/>
                        </a:rPr>
                        <a:t>山 口</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1</a:t>
                      </a:r>
                      <a:r>
                        <a:rPr sz="600" spc="20" dirty="0">
                          <a:latin typeface="MS Mincho"/>
                          <a:cs typeface="MS Mincho"/>
                        </a:rPr>
                        <a:t>0</a:t>
                      </a:r>
                      <a:r>
                        <a:rPr sz="600" dirty="0">
                          <a:latin typeface="MS Mincho"/>
                          <a:cs typeface="MS Mincho"/>
                        </a:rPr>
                        <a:t>5</a:t>
                      </a:r>
                      <a:endParaRPr sz="600">
                        <a:latin typeface="MS Mincho"/>
                        <a:cs typeface="MS Mincho"/>
                      </a:endParaRPr>
                    </a:p>
                  </a:txBody>
                  <a:tcPr marL="0" marR="0" marT="0" marB="0">
                    <a:lnL w="7619">
                      <a:solidFill>
                        <a:srgbClr val="000000"/>
                      </a:solidFill>
                      <a:prstDash val="solid"/>
                    </a:lnL>
                    <a:lnR w="7619">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20" dirty="0">
                          <a:latin typeface="MS Mincho"/>
                          <a:cs typeface="MS Mincho"/>
                        </a:rPr>
                        <a:t>1</a:t>
                      </a:r>
                      <a:r>
                        <a:rPr sz="600" dirty="0">
                          <a:latin typeface="MS Mincho"/>
                          <a:cs typeface="MS Mincho"/>
                        </a:rPr>
                        <a:t>0</a:t>
                      </a:r>
                      <a:endParaRPr sz="600">
                        <a:latin typeface="MS Mincho"/>
                        <a:cs typeface="MS Mincho"/>
                      </a:endParaRPr>
                    </a:p>
                  </a:txBody>
                  <a:tcPr marL="0" marR="0" marT="0" marB="0">
                    <a:lnL w="7619">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2</a:t>
                      </a:r>
                      <a:r>
                        <a:rPr sz="600" spc="20" dirty="0">
                          <a:latin typeface="MS Mincho"/>
                          <a:cs typeface="MS Mincho"/>
                        </a:rPr>
                        <a:t>3</a:t>
                      </a: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8</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20">
                      <a:solidFill>
                        <a:srgbClr val="000000"/>
                      </a:solidFill>
                      <a:prstDash val="solid"/>
                    </a:lnB>
                  </a:tcPr>
                </a:tc>
                <a:tc>
                  <a:txBody>
                    <a:bodyPr/>
                    <a:lstStyle/>
                    <a:p>
                      <a:pPr marR="9525" algn="r">
                        <a:lnSpc>
                          <a:spcPct val="100000"/>
                        </a:lnSpc>
                        <a:spcBef>
                          <a:spcPts val="55"/>
                        </a:spcBef>
                      </a:pPr>
                      <a:r>
                        <a:rPr sz="600" spc="30" dirty="0">
                          <a:latin typeface="MS Mincho"/>
                          <a:cs typeface="MS Mincho"/>
                        </a:rPr>
                        <a:t>2</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7620">
                      <a:solidFill>
                        <a:srgbClr val="000000"/>
                      </a:solidFill>
                      <a:prstDash val="solid"/>
                    </a:lnR>
                    <a:lnB w="7620">
                      <a:solidFill>
                        <a:srgbClr val="000000"/>
                      </a:solidFill>
                      <a:prstDash val="solid"/>
                    </a:lnB>
                  </a:tcPr>
                </a:tc>
                <a:tc>
                  <a:txBody>
                    <a:bodyPr/>
                    <a:lstStyle/>
                    <a:p>
                      <a:pPr marR="825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8</a:t>
                      </a:r>
                      <a:r>
                        <a:rPr sz="600" dirty="0">
                          <a:latin typeface="MS Mincho"/>
                          <a:cs typeface="MS Mincho"/>
                        </a:rPr>
                        <a:t>6</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7620">
                      <a:solidFill>
                        <a:srgbClr val="000000"/>
                      </a:solidFill>
                      <a:prstDash val="solid"/>
                    </a:lnB>
                  </a:tcPr>
                </a:tc>
                <a:tc>
                  <a:txBody>
                    <a:bodyPr/>
                    <a:lstStyle/>
                    <a:p>
                      <a:pPr marR="2540" algn="r">
                        <a:lnSpc>
                          <a:spcPct val="100000"/>
                        </a:lnSpc>
                        <a:spcBef>
                          <a:spcPts val="55"/>
                        </a:spcBef>
                      </a:pPr>
                      <a:r>
                        <a:rPr sz="600" spc="30" dirty="0">
                          <a:latin typeface="MS Mincho"/>
                          <a:cs typeface="MS Mincho"/>
                        </a:rPr>
                        <a:t>2</a:t>
                      </a:r>
                      <a:r>
                        <a:rPr sz="600" dirty="0">
                          <a:latin typeface="MS Mincho"/>
                          <a:cs typeface="MS Mincho"/>
                        </a:rPr>
                        <a:t>0</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B w="7620">
                      <a:solidFill>
                        <a:srgbClr val="000000"/>
                      </a:solidFill>
                      <a:prstDash val="solid"/>
                    </a:lnB>
                  </a:tcPr>
                </a:tc>
              </a:tr>
              <a:tr h="122262">
                <a:tc>
                  <a:txBody>
                    <a:bodyPr/>
                    <a:lstStyle/>
                    <a:p>
                      <a:pPr marL="55880">
                        <a:lnSpc>
                          <a:spcPct val="100000"/>
                        </a:lnSpc>
                        <a:spcBef>
                          <a:spcPts val="90"/>
                        </a:spcBef>
                      </a:pPr>
                      <a:r>
                        <a:rPr sz="600" spc="20" dirty="0">
                          <a:latin typeface="MS Mincho"/>
                          <a:cs typeface="MS Mincho"/>
                        </a:rPr>
                        <a:t>徳 島</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3</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7619">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20" dirty="0">
                          <a:latin typeface="MS Mincho"/>
                          <a:cs typeface="MS Mincho"/>
                        </a:rPr>
                        <a:t>1</a:t>
                      </a:r>
                      <a:r>
                        <a:rPr sz="600" dirty="0">
                          <a:latin typeface="MS Mincho"/>
                          <a:cs typeface="MS Mincho"/>
                        </a:rPr>
                        <a:t>8</a:t>
                      </a:r>
                      <a:endParaRPr sz="600">
                        <a:latin typeface="MS Mincho"/>
                        <a:cs typeface="MS Mincho"/>
                      </a:endParaRPr>
                    </a:p>
                  </a:txBody>
                  <a:tcPr marL="0" marR="0" marT="0" marB="0">
                    <a:lnL w="7619">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9</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30" dirty="0">
                          <a:latin typeface="MS Mincho"/>
                          <a:cs typeface="MS Mincho"/>
                        </a:rPr>
                        <a:t>1</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8</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20">
                      <a:solidFill>
                        <a:srgbClr val="000000"/>
                      </a:solidFill>
                      <a:prstDash val="solid"/>
                    </a:lnT>
                  </a:tcPr>
                </a:tc>
                <a:tc>
                  <a:txBody>
                    <a:bodyPr/>
                    <a:lstStyle/>
                    <a:p>
                      <a:pPr marR="9525" algn="r">
                        <a:lnSpc>
                          <a:spcPct val="100000"/>
                        </a:lnSpc>
                        <a:spcBef>
                          <a:spcPts val="90"/>
                        </a:spcBef>
                      </a:pPr>
                      <a:r>
                        <a:rPr sz="600" spc="30" dirty="0">
                          <a:latin typeface="MS Mincho"/>
                          <a:cs typeface="MS Mincho"/>
                        </a:rPr>
                        <a:t>1</a:t>
                      </a: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7620">
                      <a:solidFill>
                        <a:srgbClr val="000000"/>
                      </a:solidFill>
                      <a:prstDash val="solid"/>
                    </a:lnR>
                    <a:lnT w="7620">
                      <a:solidFill>
                        <a:srgbClr val="000000"/>
                      </a:solidFill>
                      <a:prstDash val="solid"/>
                    </a:lnT>
                  </a:tcPr>
                </a:tc>
                <a:tc>
                  <a:txBody>
                    <a:bodyPr/>
                    <a:lstStyle/>
                    <a:p>
                      <a:pPr marR="8255" algn="r">
                        <a:lnSpc>
                          <a:spcPct val="100000"/>
                        </a:lnSpc>
                        <a:spcBef>
                          <a:spcPts val="90"/>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5</a:t>
                      </a:r>
                      <a:r>
                        <a:rPr sz="600" dirty="0">
                          <a:latin typeface="MS Mincho"/>
                          <a:cs typeface="MS Mincho"/>
                        </a:rPr>
                        <a:t>1</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7620">
                      <a:solidFill>
                        <a:srgbClr val="000000"/>
                      </a:solidFill>
                      <a:prstDash val="solid"/>
                    </a:lnT>
                  </a:tcPr>
                </a:tc>
                <a:tc>
                  <a:txBody>
                    <a:bodyPr/>
                    <a:lstStyle/>
                    <a:p>
                      <a:pPr marR="2540" algn="r">
                        <a:lnSpc>
                          <a:spcPct val="100000"/>
                        </a:lnSpc>
                        <a:spcBef>
                          <a:spcPts val="90"/>
                        </a:spcBef>
                      </a:pPr>
                      <a:r>
                        <a:rPr sz="600" spc="30" dirty="0">
                          <a:latin typeface="MS Mincho"/>
                          <a:cs typeface="MS Mincho"/>
                        </a:rPr>
                        <a:t>1</a:t>
                      </a:r>
                      <a:r>
                        <a:rPr sz="600" dirty="0">
                          <a:latin typeface="MS Mincho"/>
                          <a:cs typeface="MS Mincho"/>
                        </a:rPr>
                        <a:t>6</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T w="7620">
                      <a:solidFill>
                        <a:srgbClr val="000000"/>
                      </a:solidFill>
                      <a:prstDash val="solid"/>
                    </a:lnT>
                  </a:tcPr>
                </a:tc>
              </a:tr>
              <a:tr h="115393">
                <a:tc>
                  <a:txBody>
                    <a:bodyPr/>
                    <a:lstStyle/>
                    <a:p>
                      <a:pPr marL="55880">
                        <a:lnSpc>
                          <a:spcPct val="100000"/>
                        </a:lnSpc>
                        <a:spcBef>
                          <a:spcPts val="55"/>
                        </a:spcBef>
                      </a:pPr>
                      <a:r>
                        <a:rPr sz="600" spc="20" dirty="0">
                          <a:latin typeface="MS Mincho"/>
                          <a:cs typeface="MS Mincho"/>
                        </a:rPr>
                        <a:t>香 川</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4</a:t>
                      </a:r>
                      <a:r>
                        <a:rPr sz="600" dirty="0">
                          <a:latin typeface="MS Mincho"/>
                          <a:cs typeface="MS Mincho"/>
                        </a:rPr>
                        <a:t>4</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20" dirty="0">
                          <a:latin typeface="MS Mincho"/>
                          <a:cs typeface="MS Mincho"/>
                        </a:rPr>
                        <a:t>1</a:t>
                      </a: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2</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2</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6</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5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7</a:t>
                      </a:r>
                      <a:r>
                        <a:rPr sz="600" dirty="0">
                          <a:latin typeface="MS Mincho"/>
                          <a:cs typeface="MS Mincho"/>
                        </a:rPr>
                        <a:t>5</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55"/>
                        </a:spcBef>
                      </a:pPr>
                      <a:r>
                        <a:rPr sz="600" dirty="0">
                          <a:latin typeface="MS Mincho"/>
                          <a:cs typeface="MS Mincho"/>
                        </a:rPr>
                        <a:t>8</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6">
                <a:tc>
                  <a:txBody>
                    <a:bodyPr/>
                    <a:lstStyle/>
                    <a:p>
                      <a:pPr marL="55880">
                        <a:lnSpc>
                          <a:spcPct val="100000"/>
                        </a:lnSpc>
                        <a:spcBef>
                          <a:spcPts val="65"/>
                        </a:spcBef>
                      </a:pPr>
                      <a:r>
                        <a:rPr sz="600" spc="20" dirty="0">
                          <a:latin typeface="MS Mincho"/>
                          <a:cs typeface="MS Mincho"/>
                        </a:rPr>
                        <a:t>愛 媛</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9</a:t>
                      </a:r>
                      <a:r>
                        <a:rPr sz="600" dirty="0">
                          <a:latin typeface="MS Mincho"/>
                          <a:cs typeface="MS Mincho"/>
                        </a:rPr>
                        <a:t>4</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20" dirty="0">
                          <a:latin typeface="MS Mincho"/>
                          <a:cs typeface="MS Mincho"/>
                        </a:rPr>
                        <a:t>2</a:t>
                      </a:r>
                      <a:r>
                        <a:rPr sz="600" dirty="0">
                          <a:latin typeface="MS Mincho"/>
                          <a:cs typeface="MS Mincho"/>
                        </a:rPr>
                        <a:t>0</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2</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2</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7</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2</a:t>
                      </a:r>
                      <a:r>
                        <a:rPr sz="600" dirty="0">
                          <a:latin typeface="MS Mincho"/>
                          <a:cs typeface="MS Mincho"/>
                        </a:rPr>
                        <a:t>2</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0</a:t>
                      </a:r>
                      <a:r>
                        <a:rPr sz="600" dirty="0">
                          <a:latin typeface="MS Mincho"/>
                          <a:cs typeface="MS Mincho"/>
                        </a:rPr>
                        <a:t>5</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65"/>
                        </a:spcBef>
                      </a:pPr>
                      <a:r>
                        <a:rPr sz="600" spc="30" dirty="0">
                          <a:latin typeface="MS Mincho"/>
                          <a:cs typeface="MS Mincho"/>
                        </a:rPr>
                        <a:t>2</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6">
                <a:tc>
                  <a:txBody>
                    <a:bodyPr/>
                    <a:lstStyle/>
                    <a:p>
                      <a:pPr marL="55880">
                        <a:lnSpc>
                          <a:spcPct val="100000"/>
                        </a:lnSpc>
                        <a:spcBef>
                          <a:spcPts val="55"/>
                        </a:spcBef>
                      </a:pPr>
                      <a:r>
                        <a:rPr sz="600" spc="20" dirty="0">
                          <a:latin typeface="MS Mincho"/>
                          <a:cs typeface="MS Mincho"/>
                        </a:rPr>
                        <a:t>高 知</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1</a:t>
                      </a:r>
                      <a:r>
                        <a:rPr sz="600" spc="20" dirty="0">
                          <a:latin typeface="MS Mincho"/>
                          <a:cs typeface="MS Mincho"/>
                        </a:rPr>
                        <a:t>9</a:t>
                      </a:r>
                      <a:r>
                        <a:rPr sz="600" dirty="0">
                          <a:latin typeface="MS Mincho"/>
                          <a:cs typeface="MS Mincho"/>
                        </a:rPr>
                        <a:t>3</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dirty="0">
                          <a:latin typeface="MS Mincho"/>
                          <a:cs typeface="MS Mincho"/>
                        </a:rPr>
                        <a:t>2</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4</a:t>
                      </a:r>
                      <a:r>
                        <a:rPr sz="600" spc="20" dirty="0">
                          <a:latin typeface="MS Mincho"/>
                          <a:cs typeface="MS Mincho"/>
                        </a:rPr>
                        <a:t>1</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7</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2</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7</a:t>
                      </a:r>
                      <a:r>
                        <a:rPr sz="600" dirty="0">
                          <a:latin typeface="MS Mincho"/>
                          <a:cs typeface="MS Mincho"/>
                        </a:rPr>
                        <a:t>8</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55"/>
                        </a:spcBef>
                      </a:pPr>
                      <a:r>
                        <a:rPr sz="600" spc="30" dirty="0">
                          <a:latin typeface="MS Mincho"/>
                          <a:cs typeface="MS Mincho"/>
                        </a:rPr>
                        <a:t>2</a:t>
                      </a:r>
                      <a:r>
                        <a:rPr sz="600" dirty="0">
                          <a:latin typeface="MS Mincho"/>
                          <a:cs typeface="MS Mincho"/>
                        </a:rPr>
                        <a:t>1</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09041">
                <a:tc>
                  <a:txBody>
                    <a:bodyPr/>
                    <a:lstStyle/>
                    <a:p>
                      <a:pPr marL="55880">
                        <a:lnSpc>
                          <a:spcPct val="100000"/>
                        </a:lnSpc>
                        <a:spcBef>
                          <a:spcPts val="65"/>
                        </a:spcBef>
                      </a:pPr>
                      <a:r>
                        <a:rPr sz="600" spc="20" dirty="0">
                          <a:latin typeface="MS Mincho"/>
                          <a:cs typeface="MS Mincho"/>
                        </a:rPr>
                        <a:t>福 岡</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7619">
                      <a:solidFill>
                        <a:srgbClr val="000000"/>
                      </a:solidFill>
                      <a:prstDash val="solid"/>
                    </a:lnB>
                  </a:tcPr>
                </a:tc>
                <a:tc>
                  <a:txBody>
                    <a:bodyPr/>
                    <a:lstStyle/>
                    <a:p>
                      <a:pPr marR="9525" algn="r">
                        <a:lnSpc>
                          <a:spcPct val="100000"/>
                        </a:lnSpc>
                        <a:spcBef>
                          <a:spcPts val="65"/>
                        </a:spcBef>
                      </a:pPr>
                      <a:r>
                        <a:rPr sz="600" spc="30" dirty="0">
                          <a:latin typeface="MS Mincho"/>
                          <a:cs typeface="MS Mincho"/>
                        </a:rPr>
                        <a:t>1</a:t>
                      </a:r>
                      <a:r>
                        <a:rPr sz="600" spc="20" dirty="0">
                          <a:latin typeface="MS Mincho"/>
                          <a:cs typeface="MS Mincho"/>
                        </a:rPr>
                        <a:t>.</a:t>
                      </a:r>
                      <a:r>
                        <a:rPr sz="600" spc="30" dirty="0">
                          <a:latin typeface="MS Mincho"/>
                          <a:cs typeface="MS Mincho"/>
                        </a:rPr>
                        <a:t>2</a:t>
                      </a:r>
                      <a:r>
                        <a:rPr sz="600" spc="20" dirty="0">
                          <a:latin typeface="MS Mincho"/>
                          <a:cs typeface="MS Mincho"/>
                        </a:rPr>
                        <a:t>3</a:t>
                      </a:r>
                      <a:r>
                        <a:rPr sz="600" dirty="0">
                          <a:latin typeface="MS Mincho"/>
                          <a:cs typeface="MS Mincho"/>
                        </a:rPr>
                        <a:t>8</a:t>
                      </a:r>
                      <a:endParaRPr sz="600">
                        <a:latin typeface="MS Mincho"/>
                        <a:cs typeface="MS Mincho"/>
                      </a:endParaRPr>
                    </a:p>
                  </a:txBody>
                  <a:tcPr marL="0" marR="0" marT="0" marB="0">
                    <a:lnL w="7619">
                      <a:solidFill>
                        <a:srgbClr val="000000"/>
                      </a:solidFill>
                      <a:prstDash val="solid"/>
                    </a:lnL>
                    <a:lnR w="7619">
                      <a:solidFill>
                        <a:srgbClr val="000000"/>
                      </a:solidFill>
                      <a:prstDash val="solid"/>
                    </a:lnR>
                    <a:lnB w="7619">
                      <a:solidFill>
                        <a:srgbClr val="000000"/>
                      </a:solidFill>
                      <a:prstDash val="solid"/>
                    </a:lnB>
                  </a:tcPr>
                </a:tc>
                <a:tc>
                  <a:txBody>
                    <a:bodyPr/>
                    <a:lstStyle/>
                    <a:p>
                      <a:pPr marR="9525" algn="r">
                        <a:lnSpc>
                          <a:spcPct val="100000"/>
                        </a:lnSpc>
                        <a:spcBef>
                          <a:spcPts val="65"/>
                        </a:spcBef>
                      </a:pPr>
                      <a:r>
                        <a:rPr sz="600" dirty="0">
                          <a:latin typeface="MS Mincho"/>
                          <a:cs typeface="MS Mincho"/>
                        </a:rPr>
                        <a:t>1</a:t>
                      </a:r>
                      <a:endParaRPr sz="600">
                        <a:latin typeface="MS Mincho"/>
                        <a:cs typeface="MS Mincho"/>
                      </a:endParaRPr>
                    </a:p>
                  </a:txBody>
                  <a:tcPr marL="0" marR="0" marT="0" marB="0">
                    <a:lnL w="7619">
                      <a:solidFill>
                        <a:srgbClr val="000000"/>
                      </a:solidFill>
                      <a:prstDash val="solid"/>
                    </a:lnL>
                    <a:lnR w="6096">
                      <a:solidFill>
                        <a:srgbClr val="000000"/>
                      </a:solidFill>
                      <a:prstDash val="solid"/>
                    </a:lnR>
                    <a:lnB w="7619">
                      <a:solidFill>
                        <a:srgbClr val="000000"/>
                      </a:solidFill>
                      <a:prstDash val="solid"/>
                    </a:lnB>
                  </a:tcPr>
                </a:tc>
                <a:tc>
                  <a:txBody>
                    <a:bodyPr/>
                    <a:lstStyle/>
                    <a:p>
                      <a:pPr marR="9525" algn="r">
                        <a:lnSpc>
                          <a:spcPct val="100000"/>
                        </a:lnSpc>
                        <a:spcBef>
                          <a:spcPts val="65"/>
                        </a:spcBef>
                      </a:pPr>
                      <a:r>
                        <a:rPr sz="600" spc="30" dirty="0">
                          <a:latin typeface="MS Mincho"/>
                          <a:cs typeface="MS Mincho"/>
                        </a:rPr>
                        <a:t>1</a:t>
                      </a:r>
                      <a:r>
                        <a:rPr sz="600" spc="20" dirty="0">
                          <a:latin typeface="MS Mincho"/>
                          <a:cs typeface="MS Mincho"/>
                        </a:rPr>
                        <a:t>.</a:t>
                      </a:r>
                      <a:r>
                        <a:rPr sz="600" spc="30" dirty="0">
                          <a:latin typeface="MS Mincho"/>
                          <a:cs typeface="MS Mincho"/>
                        </a:rPr>
                        <a:t>4</a:t>
                      </a:r>
                      <a:r>
                        <a:rPr sz="600" spc="20" dirty="0">
                          <a:latin typeface="MS Mincho"/>
                          <a:cs typeface="MS Mincho"/>
                        </a:rPr>
                        <a:t>0</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19">
                      <a:solidFill>
                        <a:srgbClr val="000000"/>
                      </a:solidFill>
                      <a:prstDash val="solid"/>
                    </a:lnB>
                  </a:tcPr>
                </a:tc>
                <a:tc>
                  <a:txBody>
                    <a:bodyPr/>
                    <a:lstStyle/>
                    <a:p>
                      <a:pPr marR="9525" algn="r">
                        <a:lnSpc>
                          <a:spcPct val="100000"/>
                        </a:lnSpc>
                        <a:spcBef>
                          <a:spcPts val="65"/>
                        </a:spcBef>
                      </a:pPr>
                      <a:r>
                        <a:rPr sz="600" dirty="0">
                          <a:latin typeface="MS Mincho"/>
                          <a:cs typeface="MS Mincho"/>
                        </a:rPr>
                        <a:t>2</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19">
                      <a:solidFill>
                        <a:srgbClr val="000000"/>
                      </a:solidFill>
                      <a:prstDash val="solid"/>
                    </a:lnB>
                  </a:tcPr>
                </a:tc>
                <a:tc>
                  <a:txBody>
                    <a:bodyPr/>
                    <a:lstStyle/>
                    <a:p>
                      <a:pPr marR="9525" algn="r">
                        <a:lnSpc>
                          <a:spcPct val="100000"/>
                        </a:lnSpc>
                        <a:spcBef>
                          <a:spcPts val="6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6</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7619">
                      <a:solidFill>
                        <a:srgbClr val="000000"/>
                      </a:solidFill>
                      <a:prstDash val="solid"/>
                    </a:lnB>
                  </a:tcPr>
                </a:tc>
                <a:tc>
                  <a:txBody>
                    <a:bodyPr/>
                    <a:lstStyle/>
                    <a:p>
                      <a:pPr marR="9525" algn="r">
                        <a:lnSpc>
                          <a:spcPct val="100000"/>
                        </a:lnSpc>
                        <a:spcBef>
                          <a:spcPts val="65"/>
                        </a:spcBef>
                      </a:pP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7620">
                      <a:solidFill>
                        <a:srgbClr val="000000"/>
                      </a:solidFill>
                      <a:prstDash val="solid"/>
                    </a:lnR>
                    <a:lnB w="7619">
                      <a:solidFill>
                        <a:srgbClr val="000000"/>
                      </a:solidFill>
                      <a:prstDash val="solid"/>
                    </a:lnB>
                  </a:tcPr>
                </a:tc>
                <a:tc>
                  <a:txBody>
                    <a:bodyPr/>
                    <a:lstStyle/>
                    <a:p>
                      <a:pPr marR="8255" algn="r">
                        <a:lnSpc>
                          <a:spcPct val="100000"/>
                        </a:lnSpc>
                        <a:spcBef>
                          <a:spcPts val="65"/>
                        </a:spcBef>
                      </a:pPr>
                      <a:r>
                        <a:rPr sz="600" spc="20" dirty="0">
                          <a:latin typeface="MS Mincho"/>
                          <a:cs typeface="MS Mincho"/>
                        </a:rPr>
                        <a:t>1</a:t>
                      </a:r>
                      <a:r>
                        <a:rPr sz="600" spc="30" dirty="0">
                          <a:latin typeface="MS Mincho"/>
                          <a:cs typeface="MS Mincho"/>
                        </a:rPr>
                        <a:t>.</a:t>
                      </a:r>
                      <a:r>
                        <a:rPr sz="600" spc="20" dirty="0">
                          <a:latin typeface="MS Mincho"/>
                          <a:cs typeface="MS Mincho"/>
                        </a:rPr>
                        <a:t>2</a:t>
                      </a:r>
                      <a:r>
                        <a:rPr sz="600" spc="30" dirty="0">
                          <a:latin typeface="MS Mincho"/>
                          <a:cs typeface="MS Mincho"/>
                        </a:rPr>
                        <a:t>7</a:t>
                      </a:r>
                      <a:r>
                        <a:rPr sz="600" dirty="0">
                          <a:latin typeface="MS Mincho"/>
                          <a:cs typeface="MS Mincho"/>
                        </a:rPr>
                        <a:t>0</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7619">
                      <a:solidFill>
                        <a:srgbClr val="000000"/>
                      </a:solidFill>
                      <a:prstDash val="solid"/>
                    </a:lnB>
                  </a:tcPr>
                </a:tc>
                <a:tc>
                  <a:txBody>
                    <a:bodyPr/>
                    <a:lstStyle/>
                    <a:p>
                      <a:pPr marR="2540" algn="r">
                        <a:lnSpc>
                          <a:spcPct val="100000"/>
                        </a:lnSpc>
                        <a:spcBef>
                          <a:spcPts val="65"/>
                        </a:spcBef>
                      </a:pPr>
                      <a:r>
                        <a:rPr sz="600" dirty="0">
                          <a:latin typeface="MS Mincho"/>
                          <a:cs typeface="MS Mincho"/>
                        </a:rPr>
                        <a:t>3</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B w="7619">
                      <a:solidFill>
                        <a:srgbClr val="000000"/>
                      </a:solidFill>
                      <a:prstDash val="solid"/>
                    </a:lnB>
                  </a:tcPr>
                </a:tc>
              </a:tr>
              <a:tr h="122437">
                <a:tc>
                  <a:txBody>
                    <a:bodyPr/>
                    <a:lstStyle/>
                    <a:p>
                      <a:pPr marL="55880">
                        <a:lnSpc>
                          <a:spcPct val="100000"/>
                        </a:lnSpc>
                        <a:spcBef>
                          <a:spcPts val="95"/>
                        </a:spcBef>
                      </a:pPr>
                      <a:r>
                        <a:rPr sz="600" spc="20" dirty="0">
                          <a:latin typeface="MS Mincho"/>
                          <a:cs typeface="MS Mincho"/>
                        </a:rPr>
                        <a:t>佐 賀</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7619">
                      <a:solidFill>
                        <a:srgbClr val="000000"/>
                      </a:solidFill>
                      <a:prstDash val="solid"/>
                    </a:lnT>
                  </a:tcPr>
                </a:tc>
                <a:tc>
                  <a:txBody>
                    <a:bodyPr/>
                    <a:lstStyle/>
                    <a:p>
                      <a:pPr marR="9525" algn="r">
                        <a:lnSpc>
                          <a:spcPct val="100000"/>
                        </a:lnSpc>
                        <a:spcBef>
                          <a:spcPts val="95"/>
                        </a:spcBef>
                      </a:pPr>
                      <a:r>
                        <a:rPr sz="600" spc="30" dirty="0">
                          <a:latin typeface="MS Mincho"/>
                          <a:cs typeface="MS Mincho"/>
                        </a:rPr>
                        <a:t>1</a:t>
                      </a:r>
                      <a:r>
                        <a:rPr sz="600" spc="20" dirty="0">
                          <a:latin typeface="MS Mincho"/>
                          <a:cs typeface="MS Mincho"/>
                        </a:rPr>
                        <a:t>.</a:t>
                      </a:r>
                      <a:r>
                        <a:rPr sz="600" spc="30" dirty="0">
                          <a:latin typeface="MS Mincho"/>
                          <a:cs typeface="MS Mincho"/>
                        </a:rPr>
                        <a:t>1</a:t>
                      </a:r>
                      <a:r>
                        <a:rPr sz="600" spc="20" dirty="0">
                          <a:latin typeface="MS Mincho"/>
                          <a:cs typeface="MS Mincho"/>
                        </a:rPr>
                        <a:t>3</a:t>
                      </a:r>
                      <a:r>
                        <a:rPr sz="600" dirty="0">
                          <a:latin typeface="MS Mincho"/>
                          <a:cs typeface="MS Mincho"/>
                        </a:rPr>
                        <a:t>2</a:t>
                      </a:r>
                      <a:endParaRPr sz="600">
                        <a:latin typeface="MS Mincho"/>
                        <a:cs typeface="MS Mincho"/>
                      </a:endParaRPr>
                    </a:p>
                  </a:txBody>
                  <a:tcPr marL="0" marR="0" marT="0" marB="0">
                    <a:lnL w="7619">
                      <a:solidFill>
                        <a:srgbClr val="000000"/>
                      </a:solidFill>
                      <a:prstDash val="solid"/>
                    </a:lnL>
                    <a:lnR w="7619">
                      <a:solidFill>
                        <a:srgbClr val="000000"/>
                      </a:solidFill>
                      <a:prstDash val="solid"/>
                    </a:lnR>
                    <a:lnT w="7619">
                      <a:solidFill>
                        <a:srgbClr val="000000"/>
                      </a:solidFill>
                      <a:prstDash val="solid"/>
                    </a:lnT>
                  </a:tcPr>
                </a:tc>
                <a:tc>
                  <a:txBody>
                    <a:bodyPr/>
                    <a:lstStyle/>
                    <a:p>
                      <a:pPr marR="9525" algn="r">
                        <a:lnSpc>
                          <a:spcPct val="100000"/>
                        </a:lnSpc>
                        <a:spcBef>
                          <a:spcPts val="95"/>
                        </a:spcBef>
                      </a:pPr>
                      <a:r>
                        <a:rPr sz="600" dirty="0">
                          <a:latin typeface="MS Mincho"/>
                          <a:cs typeface="MS Mincho"/>
                        </a:rPr>
                        <a:t>6</a:t>
                      </a:r>
                      <a:endParaRPr sz="600">
                        <a:latin typeface="MS Mincho"/>
                        <a:cs typeface="MS Mincho"/>
                      </a:endParaRPr>
                    </a:p>
                  </a:txBody>
                  <a:tcPr marL="0" marR="0" marT="0" marB="0">
                    <a:lnL w="7619">
                      <a:solidFill>
                        <a:srgbClr val="000000"/>
                      </a:solidFill>
                      <a:prstDash val="solid"/>
                    </a:lnL>
                    <a:lnR w="6096">
                      <a:solidFill>
                        <a:srgbClr val="000000"/>
                      </a:solidFill>
                      <a:prstDash val="solid"/>
                    </a:lnR>
                    <a:lnT w="7619">
                      <a:solidFill>
                        <a:srgbClr val="000000"/>
                      </a:solidFill>
                      <a:prstDash val="solid"/>
                    </a:lnT>
                  </a:tcPr>
                </a:tc>
                <a:tc>
                  <a:txBody>
                    <a:bodyPr/>
                    <a:lstStyle/>
                    <a:p>
                      <a:pPr marR="9525" algn="r">
                        <a:lnSpc>
                          <a:spcPct val="100000"/>
                        </a:lnSpc>
                        <a:spcBef>
                          <a:spcPts val="95"/>
                        </a:spcBef>
                      </a:pPr>
                      <a:r>
                        <a:rPr sz="600" spc="30" dirty="0">
                          <a:latin typeface="MS Mincho"/>
                          <a:cs typeface="MS Mincho"/>
                        </a:rPr>
                        <a:t>1</a:t>
                      </a:r>
                      <a:r>
                        <a:rPr sz="600" spc="20" dirty="0">
                          <a:latin typeface="MS Mincho"/>
                          <a:cs typeface="MS Mincho"/>
                        </a:rPr>
                        <a:t>.</a:t>
                      </a:r>
                      <a:r>
                        <a:rPr sz="600" spc="30" dirty="0">
                          <a:latin typeface="MS Mincho"/>
                          <a:cs typeface="MS Mincho"/>
                        </a:rPr>
                        <a:t>2</a:t>
                      </a:r>
                      <a:r>
                        <a:rPr sz="600" spc="20" dirty="0">
                          <a:latin typeface="MS Mincho"/>
                          <a:cs typeface="MS Mincho"/>
                        </a:rPr>
                        <a:t>1</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19">
                      <a:solidFill>
                        <a:srgbClr val="000000"/>
                      </a:solidFill>
                      <a:prstDash val="solid"/>
                    </a:lnT>
                  </a:tcPr>
                </a:tc>
                <a:tc>
                  <a:txBody>
                    <a:bodyPr/>
                    <a:lstStyle/>
                    <a:p>
                      <a:pPr marR="9525" algn="r">
                        <a:lnSpc>
                          <a:spcPct val="100000"/>
                        </a:lnSpc>
                        <a:spcBef>
                          <a:spcPts val="95"/>
                        </a:spcBef>
                      </a:pPr>
                      <a:r>
                        <a:rPr sz="600" spc="30" dirty="0">
                          <a:latin typeface="MS Mincho"/>
                          <a:cs typeface="MS Mincho"/>
                        </a:rPr>
                        <a:t>1</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19">
                      <a:solidFill>
                        <a:srgbClr val="000000"/>
                      </a:solidFill>
                      <a:prstDash val="solid"/>
                    </a:lnT>
                  </a:tcPr>
                </a:tc>
                <a:tc>
                  <a:txBody>
                    <a:bodyPr/>
                    <a:lstStyle/>
                    <a:p>
                      <a:pPr marR="9525" algn="r">
                        <a:lnSpc>
                          <a:spcPct val="100000"/>
                        </a:lnSpc>
                        <a:spcBef>
                          <a:spcPts val="9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5</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7619">
                      <a:solidFill>
                        <a:srgbClr val="000000"/>
                      </a:solidFill>
                      <a:prstDash val="solid"/>
                    </a:lnT>
                  </a:tcPr>
                </a:tc>
                <a:tc>
                  <a:txBody>
                    <a:bodyPr/>
                    <a:lstStyle/>
                    <a:p>
                      <a:pPr marR="9525" algn="r">
                        <a:lnSpc>
                          <a:spcPct val="100000"/>
                        </a:lnSpc>
                        <a:spcBef>
                          <a:spcPts val="95"/>
                        </a:spcBef>
                      </a:pP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7620">
                      <a:solidFill>
                        <a:srgbClr val="000000"/>
                      </a:solidFill>
                      <a:prstDash val="solid"/>
                    </a:lnR>
                    <a:lnT w="7619">
                      <a:solidFill>
                        <a:srgbClr val="000000"/>
                      </a:solidFill>
                      <a:prstDash val="solid"/>
                    </a:lnT>
                  </a:tcPr>
                </a:tc>
                <a:tc>
                  <a:txBody>
                    <a:bodyPr/>
                    <a:lstStyle/>
                    <a:p>
                      <a:pPr marR="8255" algn="r">
                        <a:lnSpc>
                          <a:spcPct val="100000"/>
                        </a:lnSpc>
                        <a:spcBef>
                          <a:spcPts val="9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9</a:t>
                      </a:r>
                      <a:r>
                        <a:rPr sz="600" dirty="0">
                          <a:latin typeface="MS Mincho"/>
                          <a:cs typeface="MS Mincho"/>
                        </a:rPr>
                        <a:t>0</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7619">
                      <a:solidFill>
                        <a:srgbClr val="000000"/>
                      </a:solidFill>
                      <a:prstDash val="solid"/>
                    </a:lnT>
                  </a:tcPr>
                </a:tc>
                <a:tc>
                  <a:txBody>
                    <a:bodyPr/>
                    <a:lstStyle/>
                    <a:p>
                      <a:pPr marR="2540" algn="r">
                        <a:lnSpc>
                          <a:spcPct val="100000"/>
                        </a:lnSpc>
                        <a:spcBef>
                          <a:spcPts val="95"/>
                        </a:spcBef>
                      </a:pPr>
                      <a:r>
                        <a:rPr sz="600" spc="30" dirty="0">
                          <a:latin typeface="MS Mincho"/>
                          <a:cs typeface="MS Mincho"/>
                        </a:rPr>
                        <a:t>1</a:t>
                      </a:r>
                      <a:r>
                        <a:rPr sz="600" dirty="0">
                          <a:latin typeface="MS Mincho"/>
                          <a:cs typeface="MS Mincho"/>
                        </a:rPr>
                        <a:t>3</a:t>
                      </a:r>
                      <a:endParaRPr sz="600">
                        <a:latin typeface="MS Mincho"/>
                        <a:cs typeface="MS Mincho"/>
                      </a:endParaRPr>
                    </a:p>
                  </a:txBody>
                  <a:tcPr marL="0" marR="0" marT="0" marB="0">
                    <a:lnL w="7619">
                      <a:solidFill>
                        <a:srgbClr val="000000"/>
                      </a:solidFill>
                      <a:prstDash val="solid"/>
                    </a:lnL>
                    <a:lnR w="13715">
                      <a:solidFill>
                        <a:srgbClr val="000000"/>
                      </a:solidFill>
                      <a:prstDash val="solid"/>
                    </a:lnR>
                    <a:lnT w="7619">
                      <a:solidFill>
                        <a:srgbClr val="000000"/>
                      </a:solidFill>
                      <a:prstDash val="solid"/>
                    </a:lnT>
                  </a:tcPr>
                </a:tc>
              </a:tr>
              <a:tr h="115394">
                <a:tc>
                  <a:txBody>
                    <a:bodyPr/>
                    <a:lstStyle/>
                    <a:p>
                      <a:pPr marL="55880">
                        <a:lnSpc>
                          <a:spcPct val="100000"/>
                        </a:lnSpc>
                        <a:spcBef>
                          <a:spcPts val="55"/>
                        </a:spcBef>
                      </a:pPr>
                      <a:r>
                        <a:rPr sz="600" spc="20" dirty="0">
                          <a:latin typeface="MS Mincho"/>
                          <a:cs typeface="MS Mincho"/>
                        </a:rPr>
                        <a:t>長 崎</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1</a:t>
                      </a:r>
                      <a:r>
                        <a:rPr sz="600" spc="20" dirty="0">
                          <a:latin typeface="MS Mincho"/>
                          <a:cs typeface="MS Mincho"/>
                        </a:rPr>
                        <a:t>6</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dirty="0">
                          <a:latin typeface="MS Mincho"/>
                          <a:cs typeface="MS Mincho"/>
                        </a:rPr>
                        <a:t>3</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2</a:t>
                      </a:r>
                      <a:r>
                        <a:rPr sz="600" spc="20" dirty="0">
                          <a:latin typeface="MS Mincho"/>
                          <a:cs typeface="MS Mincho"/>
                        </a:rPr>
                        <a:t>9</a:t>
                      </a: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20" dirty="0">
                          <a:latin typeface="MS Mincho"/>
                          <a:cs typeface="MS Mincho"/>
                        </a:rPr>
                        <a:t>1</a:t>
                      </a:r>
                      <a:r>
                        <a:rPr sz="600" spc="30" dirty="0">
                          <a:latin typeface="MS Mincho"/>
                          <a:cs typeface="MS Mincho"/>
                        </a:rPr>
                        <a:t>.</a:t>
                      </a:r>
                      <a:r>
                        <a:rPr sz="600" spc="20" dirty="0">
                          <a:latin typeface="MS Mincho"/>
                          <a:cs typeface="MS Mincho"/>
                        </a:rPr>
                        <a:t>0</a:t>
                      </a:r>
                      <a:r>
                        <a:rPr sz="600" spc="30" dirty="0">
                          <a:latin typeface="MS Mincho"/>
                          <a:cs typeface="MS Mincho"/>
                        </a:rPr>
                        <a:t>4</a:t>
                      </a: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4</a:t>
                      </a:r>
                      <a:r>
                        <a:rPr sz="600" dirty="0">
                          <a:latin typeface="MS Mincho"/>
                          <a:cs typeface="MS Mincho"/>
                        </a:rPr>
                        <a:t>6</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55"/>
                        </a:spcBef>
                      </a:pPr>
                      <a:r>
                        <a:rPr sz="600" spc="30" dirty="0">
                          <a:latin typeface="MS Mincho"/>
                          <a:cs typeface="MS Mincho"/>
                        </a:rPr>
                        <a:t>1</a:t>
                      </a:r>
                      <a:r>
                        <a:rPr sz="600" dirty="0">
                          <a:latin typeface="MS Mincho"/>
                          <a:cs typeface="MS Mincho"/>
                        </a:rPr>
                        <a:t>7</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3">
                <a:tc>
                  <a:txBody>
                    <a:bodyPr/>
                    <a:lstStyle/>
                    <a:p>
                      <a:pPr marL="55880">
                        <a:lnSpc>
                          <a:spcPct val="100000"/>
                        </a:lnSpc>
                        <a:spcBef>
                          <a:spcPts val="65"/>
                        </a:spcBef>
                      </a:pPr>
                      <a:r>
                        <a:rPr sz="600" spc="20" dirty="0">
                          <a:latin typeface="MS Mincho"/>
                          <a:cs typeface="MS Mincho"/>
                        </a:rPr>
                        <a:t>熊 本</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30" dirty="0">
                          <a:latin typeface="MS Mincho"/>
                          <a:cs typeface="MS Mincho"/>
                        </a:rPr>
                        <a:t>1</a:t>
                      </a:r>
                      <a:r>
                        <a:rPr sz="600" spc="20" dirty="0">
                          <a:latin typeface="MS Mincho"/>
                          <a:cs typeface="MS Mincho"/>
                        </a:rPr>
                        <a:t>.</a:t>
                      </a:r>
                      <a:r>
                        <a:rPr sz="600" spc="30" dirty="0">
                          <a:latin typeface="MS Mincho"/>
                          <a:cs typeface="MS Mincho"/>
                        </a:rPr>
                        <a:t>1</a:t>
                      </a:r>
                      <a:r>
                        <a:rPr sz="600" spc="20" dirty="0">
                          <a:latin typeface="MS Mincho"/>
                          <a:cs typeface="MS Mincho"/>
                        </a:rPr>
                        <a:t>0</a:t>
                      </a:r>
                      <a:r>
                        <a:rPr sz="600" dirty="0">
                          <a:latin typeface="MS Mincho"/>
                          <a:cs typeface="MS Mincho"/>
                        </a:rPr>
                        <a:t>0</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65"/>
                        </a:spcBef>
                      </a:pPr>
                      <a:r>
                        <a:rPr sz="600" spc="20" dirty="0">
                          <a:latin typeface="MS Mincho"/>
                          <a:cs typeface="MS Mincho"/>
                        </a:rPr>
                        <a:t>1</a:t>
                      </a:r>
                      <a:r>
                        <a:rPr sz="600" dirty="0">
                          <a:latin typeface="MS Mincho"/>
                          <a:cs typeface="MS Mincho"/>
                        </a:rPr>
                        <a:t>2</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1</a:t>
                      </a:r>
                      <a:r>
                        <a:rPr sz="600" spc="20" dirty="0">
                          <a:latin typeface="MS Mincho"/>
                          <a:cs typeface="MS Mincho"/>
                        </a:rPr>
                        <a:t>.</a:t>
                      </a:r>
                      <a:r>
                        <a:rPr sz="600" spc="30" dirty="0">
                          <a:latin typeface="MS Mincho"/>
                          <a:cs typeface="MS Mincho"/>
                        </a:rPr>
                        <a:t>2</a:t>
                      </a:r>
                      <a:r>
                        <a:rPr sz="600" spc="20" dirty="0">
                          <a:latin typeface="MS Mincho"/>
                          <a:cs typeface="MS Mincho"/>
                        </a:rPr>
                        <a:t>4</a:t>
                      </a: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6</a:t>
                      </a:r>
                      <a:r>
                        <a:rPr sz="600" dirty="0">
                          <a:latin typeface="MS Mincho"/>
                          <a:cs typeface="MS Mincho"/>
                        </a:rPr>
                        <a:t>0</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65"/>
                        </a:spcBef>
                      </a:pPr>
                      <a:r>
                        <a:rPr sz="600" spc="30" dirty="0">
                          <a:latin typeface="MS Mincho"/>
                          <a:cs typeface="MS Mincho"/>
                        </a:rPr>
                        <a:t>2</a:t>
                      </a: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5</a:t>
                      </a:r>
                      <a:r>
                        <a:rPr sz="600" dirty="0">
                          <a:latin typeface="MS Mincho"/>
                          <a:cs typeface="MS Mincho"/>
                        </a:rPr>
                        <a:t>2</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65"/>
                        </a:spcBef>
                      </a:pPr>
                      <a:r>
                        <a:rPr sz="600" spc="30" dirty="0">
                          <a:latin typeface="MS Mincho"/>
                          <a:cs typeface="MS Mincho"/>
                        </a:rPr>
                        <a:t>2</a:t>
                      </a:r>
                      <a:r>
                        <a:rPr sz="600" dirty="0">
                          <a:latin typeface="MS Mincho"/>
                          <a:cs typeface="MS Mincho"/>
                        </a:rPr>
                        <a:t>4</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15394">
                <a:tc>
                  <a:txBody>
                    <a:bodyPr/>
                    <a:lstStyle/>
                    <a:p>
                      <a:pPr marL="55880">
                        <a:lnSpc>
                          <a:spcPct val="100000"/>
                        </a:lnSpc>
                        <a:spcBef>
                          <a:spcPts val="55"/>
                        </a:spcBef>
                      </a:pPr>
                      <a:r>
                        <a:rPr sz="600" spc="20" dirty="0">
                          <a:latin typeface="MS Mincho"/>
                          <a:cs typeface="MS Mincho"/>
                        </a:rPr>
                        <a:t>大 分</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1</a:t>
                      </a:r>
                      <a:r>
                        <a:rPr sz="600" spc="20" dirty="0">
                          <a:latin typeface="MS Mincho"/>
                          <a:cs typeface="MS Mincho"/>
                        </a:rPr>
                        <a:t>0</a:t>
                      </a:r>
                      <a:r>
                        <a:rPr sz="600" dirty="0">
                          <a:latin typeface="MS Mincho"/>
                          <a:cs typeface="MS Mincho"/>
                        </a:rPr>
                        <a:t>2</a:t>
                      </a:r>
                      <a:endParaRPr sz="600">
                        <a:latin typeface="MS Mincho"/>
                        <a:cs typeface="MS Mincho"/>
                      </a:endParaRPr>
                    </a:p>
                  </a:txBody>
                  <a:tcPr marL="0" marR="0" marT="0" marB="0">
                    <a:lnL w="7619">
                      <a:solidFill>
                        <a:srgbClr val="000000"/>
                      </a:solidFill>
                      <a:prstDash val="solid"/>
                    </a:lnL>
                    <a:lnR w="7619">
                      <a:solidFill>
                        <a:srgbClr val="000000"/>
                      </a:solidFill>
                      <a:prstDash val="solid"/>
                    </a:lnR>
                  </a:tcPr>
                </a:tc>
                <a:tc>
                  <a:txBody>
                    <a:bodyPr/>
                    <a:lstStyle/>
                    <a:p>
                      <a:pPr marR="9525" algn="r">
                        <a:lnSpc>
                          <a:spcPct val="100000"/>
                        </a:lnSpc>
                        <a:spcBef>
                          <a:spcPts val="55"/>
                        </a:spcBef>
                      </a:pPr>
                      <a:r>
                        <a:rPr sz="600" spc="20" dirty="0">
                          <a:latin typeface="MS Mincho"/>
                          <a:cs typeface="MS Mincho"/>
                        </a:rPr>
                        <a:t>1</a:t>
                      </a:r>
                      <a:r>
                        <a:rPr sz="600" dirty="0">
                          <a:latin typeface="MS Mincho"/>
                          <a:cs typeface="MS Mincho"/>
                        </a:rPr>
                        <a:t>1</a:t>
                      </a:r>
                      <a:endParaRPr sz="600">
                        <a:latin typeface="MS Mincho"/>
                        <a:cs typeface="MS Mincho"/>
                      </a:endParaRPr>
                    </a:p>
                  </a:txBody>
                  <a:tcPr marL="0" marR="0" marT="0" marB="0">
                    <a:lnL w="7619">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spc="20" dirty="0">
                          <a:latin typeface="MS Mincho"/>
                          <a:cs typeface="MS Mincho"/>
                        </a:rPr>
                        <a:t>.</a:t>
                      </a:r>
                      <a:r>
                        <a:rPr sz="600" spc="30" dirty="0">
                          <a:latin typeface="MS Mincho"/>
                          <a:cs typeface="MS Mincho"/>
                        </a:rPr>
                        <a:t>2</a:t>
                      </a:r>
                      <a:r>
                        <a:rPr sz="600" spc="20" dirty="0">
                          <a:latin typeface="MS Mincho"/>
                          <a:cs typeface="MS Mincho"/>
                        </a:rPr>
                        <a:t>3</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8</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tcPr>
                </a:tc>
                <a:tc>
                  <a:txBody>
                    <a:bodyPr/>
                    <a:lstStyle/>
                    <a:p>
                      <a:pPr marR="9525" algn="r">
                        <a:lnSpc>
                          <a:spcPct val="100000"/>
                        </a:lnSpc>
                        <a:spcBef>
                          <a:spcPts val="55"/>
                        </a:spcBef>
                      </a:pPr>
                      <a:r>
                        <a:rPr sz="600" spc="30" dirty="0">
                          <a:latin typeface="MS Mincho"/>
                          <a:cs typeface="MS Mincho"/>
                        </a:rPr>
                        <a:t>1</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7620">
                      <a:solidFill>
                        <a:srgbClr val="000000"/>
                      </a:solidFill>
                      <a:prstDash val="solid"/>
                    </a:lnR>
                  </a:tcPr>
                </a:tc>
                <a:tc>
                  <a:txBody>
                    <a:bodyPr/>
                    <a:lstStyle/>
                    <a:p>
                      <a:pPr marR="8255" algn="r">
                        <a:lnSpc>
                          <a:spcPct val="100000"/>
                        </a:lnSpc>
                        <a:spcBef>
                          <a:spcPts val="55"/>
                        </a:spcBef>
                      </a:pPr>
                      <a:r>
                        <a:rPr sz="600" spc="20" dirty="0">
                          <a:latin typeface="MS Mincho"/>
                          <a:cs typeface="MS Mincho"/>
                        </a:rPr>
                        <a:t>0</a:t>
                      </a:r>
                      <a:r>
                        <a:rPr sz="600" spc="30" dirty="0">
                          <a:latin typeface="MS Mincho"/>
                          <a:cs typeface="MS Mincho"/>
                        </a:rPr>
                        <a:t>.</a:t>
                      </a:r>
                      <a:r>
                        <a:rPr sz="600" spc="20" dirty="0">
                          <a:latin typeface="MS Mincho"/>
                          <a:cs typeface="MS Mincho"/>
                        </a:rPr>
                        <a:t>7</a:t>
                      </a:r>
                      <a:r>
                        <a:rPr sz="600" spc="30" dirty="0">
                          <a:latin typeface="MS Mincho"/>
                          <a:cs typeface="MS Mincho"/>
                        </a:rPr>
                        <a:t>8</a:t>
                      </a:r>
                      <a:r>
                        <a:rPr sz="600" dirty="0">
                          <a:latin typeface="MS Mincho"/>
                          <a:cs typeface="MS Mincho"/>
                        </a:rPr>
                        <a:t>8</a:t>
                      </a:r>
                      <a:endParaRPr sz="600">
                        <a:latin typeface="MS Mincho"/>
                        <a:cs typeface="MS Mincho"/>
                      </a:endParaRPr>
                    </a:p>
                  </a:txBody>
                  <a:tcPr marL="0" marR="0" marT="0" marB="0">
                    <a:lnL w="7620">
                      <a:solidFill>
                        <a:srgbClr val="000000"/>
                      </a:solidFill>
                      <a:prstDash val="solid"/>
                    </a:lnL>
                    <a:lnR w="7619">
                      <a:solidFill>
                        <a:srgbClr val="000000"/>
                      </a:solidFill>
                      <a:prstDash val="solid"/>
                    </a:lnR>
                  </a:tcPr>
                </a:tc>
                <a:tc>
                  <a:txBody>
                    <a:bodyPr/>
                    <a:lstStyle/>
                    <a:p>
                      <a:pPr marR="2540" algn="r">
                        <a:lnSpc>
                          <a:spcPct val="100000"/>
                        </a:lnSpc>
                        <a:spcBef>
                          <a:spcPts val="55"/>
                        </a:spcBef>
                      </a:pPr>
                      <a:r>
                        <a:rPr sz="600" spc="30" dirty="0">
                          <a:latin typeface="MS Mincho"/>
                          <a:cs typeface="MS Mincho"/>
                        </a:rPr>
                        <a:t>3</a:t>
                      </a:r>
                      <a:r>
                        <a:rPr sz="600" dirty="0">
                          <a:latin typeface="MS Mincho"/>
                          <a:cs typeface="MS Mincho"/>
                        </a:rPr>
                        <a:t>2</a:t>
                      </a:r>
                      <a:endParaRPr sz="600">
                        <a:latin typeface="MS Mincho"/>
                        <a:cs typeface="MS Mincho"/>
                      </a:endParaRPr>
                    </a:p>
                  </a:txBody>
                  <a:tcPr marL="0" marR="0" marT="0" marB="0">
                    <a:lnL w="7619">
                      <a:solidFill>
                        <a:srgbClr val="000000"/>
                      </a:solidFill>
                      <a:prstDash val="solid"/>
                    </a:lnL>
                    <a:lnR w="13715">
                      <a:solidFill>
                        <a:srgbClr val="000000"/>
                      </a:solidFill>
                      <a:prstDash val="solid"/>
                    </a:lnR>
                  </a:tcPr>
                </a:tc>
              </a:tr>
              <a:tr h="108133">
                <a:tc>
                  <a:txBody>
                    <a:bodyPr/>
                    <a:lstStyle/>
                    <a:p>
                      <a:pPr marL="55880">
                        <a:lnSpc>
                          <a:spcPct val="100000"/>
                        </a:lnSpc>
                        <a:spcBef>
                          <a:spcPts val="65"/>
                        </a:spcBef>
                      </a:pPr>
                      <a:r>
                        <a:rPr sz="600" spc="20" dirty="0">
                          <a:latin typeface="MS Mincho"/>
                          <a:cs typeface="MS Mincho"/>
                        </a:rPr>
                        <a:t>宮 崎</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6095">
                      <a:solidFill>
                        <a:srgbClr val="000000"/>
                      </a:solidFill>
                      <a:prstDash val="solid"/>
                    </a:lnB>
                  </a:tcPr>
                </a:tc>
                <a:tc>
                  <a:txBody>
                    <a:bodyPr/>
                    <a:lstStyle/>
                    <a:p>
                      <a:pPr marR="9525" algn="r">
                        <a:lnSpc>
                          <a:spcPct val="100000"/>
                        </a:lnSpc>
                        <a:spcBef>
                          <a:spcPts val="65"/>
                        </a:spcBef>
                      </a:pPr>
                      <a:r>
                        <a:rPr sz="600" spc="30" dirty="0">
                          <a:latin typeface="MS Mincho"/>
                          <a:cs typeface="MS Mincho"/>
                        </a:rPr>
                        <a:t>0</a:t>
                      </a:r>
                      <a:r>
                        <a:rPr sz="600" spc="20" dirty="0">
                          <a:latin typeface="MS Mincho"/>
                          <a:cs typeface="MS Mincho"/>
                        </a:rPr>
                        <a:t>.</a:t>
                      </a:r>
                      <a:r>
                        <a:rPr sz="600" spc="30" dirty="0">
                          <a:latin typeface="MS Mincho"/>
                          <a:cs typeface="MS Mincho"/>
                        </a:rPr>
                        <a:t>9</a:t>
                      </a:r>
                      <a:r>
                        <a:rPr sz="600" spc="20" dirty="0">
                          <a:latin typeface="MS Mincho"/>
                          <a:cs typeface="MS Mincho"/>
                        </a:rPr>
                        <a:t>8</a:t>
                      </a:r>
                      <a:r>
                        <a:rPr sz="600" dirty="0">
                          <a:latin typeface="MS Mincho"/>
                          <a:cs typeface="MS Mincho"/>
                        </a:rPr>
                        <a:t>4</a:t>
                      </a:r>
                      <a:endParaRPr sz="600">
                        <a:latin typeface="MS Mincho"/>
                        <a:cs typeface="MS Mincho"/>
                      </a:endParaRPr>
                    </a:p>
                  </a:txBody>
                  <a:tcPr marL="0" marR="0" marT="0" marB="0">
                    <a:lnL w="7619">
                      <a:solidFill>
                        <a:srgbClr val="000000"/>
                      </a:solidFill>
                      <a:prstDash val="solid"/>
                    </a:lnL>
                    <a:lnR w="7619">
                      <a:solidFill>
                        <a:srgbClr val="000000"/>
                      </a:solidFill>
                      <a:prstDash val="solid"/>
                    </a:lnR>
                    <a:lnB w="6095">
                      <a:solidFill>
                        <a:srgbClr val="000000"/>
                      </a:solidFill>
                      <a:prstDash val="solid"/>
                    </a:lnB>
                  </a:tcPr>
                </a:tc>
                <a:tc>
                  <a:txBody>
                    <a:bodyPr/>
                    <a:lstStyle/>
                    <a:p>
                      <a:pPr marR="9525" algn="r">
                        <a:lnSpc>
                          <a:spcPct val="100000"/>
                        </a:lnSpc>
                        <a:spcBef>
                          <a:spcPts val="65"/>
                        </a:spcBef>
                      </a:pPr>
                      <a:r>
                        <a:rPr sz="600" spc="20" dirty="0">
                          <a:latin typeface="MS Mincho"/>
                          <a:cs typeface="MS Mincho"/>
                        </a:rPr>
                        <a:t>2</a:t>
                      </a:r>
                      <a:r>
                        <a:rPr sz="600" dirty="0">
                          <a:latin typeface="MS Mincho"/>
                          <a:cs typeface="MS Mincho"/>
                        </a:rPr>
                        <a:t>3</a:t>
                      </a:r>
                      <a:endParaRPr sz="600">
                        <a:latin typeface="MS Mincho"/>
                        <a:cs typeface="MS Mincho"/>
                      </a:endParaRPr>
                    </a:p>
                  </a:txBody>
                  <a:tcPr marL="0" marR="0" marT="0" marB="0">
                    <a:lnL w="7619">
                      <a:solidFill>
                        <a:srgbClr val="000000"/>
                      </a:solidFill>
                      <a:prstDash val="solid"/>
                    </a:lnL>
                    <a:lnR w="6096">
                      <a:solidFill>
                        <a:srgbClr val="000000"/>
                      </a:solidFill>
                      <a:prstDash val="solid"/>
                    </a:lnR>
                    <a:lnB w="6095">
                      <a:solidFill>
                        <a:srgbClr val="000000"/>
                      </a:solidFill>
                      <a:prstDash val="solid"/>
                    </a:lnB>
                  </a:tcPr>
                </a:tc>
                <a:tc>
                  <a:txBody>
                    <a:bodyPr/>
                    <a:lstStyle/>
                    <a:p>
                      <a:pPr marR="9525" algn="r">
                        <a:lnSpc>
                          <a:spcPct val="100000"/>
                        </a:lnSpc>
                        <a:spcBef>
                          <a:spcPts val="65"/>
                        </a:spcBef>
                      </a:pPr>
                      <a:r>
                        <a:rPr sz="600" spc="30" dirty="0">
                          <a:latin typeface="MS Mincho"/>
                          <a:cs typeface="MS Mincho"/>
                        </a:rPr>
                        <a:t>1</a:t>
                      </a:r>
                      <a:r>
                        <a:rPr sz="600" spc="20" dirty="0">
                          <a:latin typeface="MS Mincho"/>
                          <a:cs typeface="MS Mincho"/>
                        </a:rPr>
                        <a:t>.</a:t>
                      </a:r>
                      <a:r>
                        <a:rPr sz="600" spc="30" dirty="0">
                          <a:latin typeface="MS Mincho"/>
                          <a:cs typeface="MS Mincho"/>
                        </a:rPr>
                        <a:t>0</a:t>
                      </a:r>
                      <a:r>
                        <a:rPr sz="600" spc="20" dirty="0">
                          <a:latin typeface="MS Mincho"/>
                          <a:cs typeface="MS Mincho"/>
                        </a:rPr>
                        <a:t>1</a:t>
                      </a:r>
                      <a:r>
                        <a:rPr sz="600" dirty="0">
                          <a:latin typeface="MS Mincho"/>
                          <a:cs typeface="MS Mincho"/>
                        </a:rPr>
                        <a:t>5</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6095">
                      <a:solidFill>
                        <a:srgbClr val="000000"/>
                      </a:solidFill>
                      <a:prstDash val="solid"/>
                    </a:lnB>
                  </a:tcPr>
                </a:tc>
                <a:tc>
                  <a:txBody>
                    <a:bodyPr/>
                    <a:lstStyle/>
                    <a:p>
                      <a:pPr marR="9525" algn="r">
                        <a:lnSpc>
                          <a:spcPct val="100000"/>
                        </a:lnSpc>
                        <a:spcBef>
                          <a:spcPts val="65"/>
                        </a:spcBef>
                      </a:pPr>
                      <a:r>
                        <a:rPr sz="600" spc="30" dirty="0">
                          <a:latin typeface="MS Mincho"/>
                          <a:cs typeface="MS Mincho"/>
                        </a:rPr>
                        <a:t>2</a:t>
                      </a:r>
                      <a:r>
                        <a:rPr sz="600" dirty="0">
                          <a:latin typeface="MS Mincho"/>
                          <a:cs typeface="MS Mincho"/>
                        </a:rPr>
                        <a:t>2</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6095">
                      <a:solidFill>
                        <a:srgbClr val="000000"/>
                      </a:solidFill>
                      <a:prstDash val="solid"/>
                    </a:lnB>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6</a:t>
                      </a:r>
                      <a:r>
                        <a:rPr sz="600" dirty="0">
                          <a:latin typeface="MS Mincho"/>
                          <a:cs typeface="MS Mincho"/>
                        </a:rPr>
                        <a:t>4</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6095">
                      <a:solidFill>
                        <a:srgbClr val="000000"/>
                      </a:solidFill>
                      <a:prstDash val="solid"/>
                    </a:lnB>
                  </a:tcPr>
                </a:tc>
                <a:tc>
                  <a:txBody>
                    <a:bodyPr/>
                    <a:lstStyle/>
                    <a:p>
                      <a:pPr marR="9525" algn="r">
                        <a:lnSpc>
                          <a:spcPct val="100000"/>
                        </a:lnSpc>
                        <a:spcBef>
                          <a:spcPts val="65"/>
                        </a:spcBef>
                      </a:pPr>
                      <a:r>
                        <a:rPr sz="600" spc="30" dirty="0">
                          <a:latin typeface="MS Mincho"/>
                          <a:cs typeface="MS Mincho"/>
                        </a:rPr>
                        <a:t>2</a:t>
                      </a: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7620">
                      <a:solidFill>
                        <a:srgbClr val="000000"/>
                      </a:solidFill>
                      <a:prstDash val="solid"/>
                    </a:lnR>
                    <a:lnB w="6095">
                      <a:solidFill>
                        <a:srgbClr val="000000"/>
                      </a:solidFill>
                      <a:prstDash val="solid"/>
                    </a:lnB>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1</a:t>
                      </a:r>
                      <a:r>
                        <a:rPr sz="600" dirty="0">
                          <a:latin typeface="MS Mincho"/>
                          <a:cs typeface="MS Mincho"/>
                        </a:rPr>
                        <a:t>6</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6095">
                      <a:solidFill>
                        <a:srgbClr val="000000"/>
                      </a:solidFill>
                      <a:prstDash val="solid"/>
                    </a:lnB>
                  </a:tcPr>
                </a:tc>
                <a:tc>
                  <a:txBody>
                    <a:bodyPr/>
                    <a:lstStyle/>
                    <a:p>
                      <a:pPr marR="2540" algn="r">
                        <a:lnSpc>
                          <a:spcPct val="100000"/>
                        </a:lnSpc>
                        <a:spcBef>
                          <a:spcPts val="65"/>
                        </a:spcBef>
                      </a:pPr>
                      <a:r>
                        <a:rPr sz="600" spc="30" dirty="0">
                          <a:latin typeface="MS Mincho"/>
                          <a:cs typeface="MS Mincho"/>
                        </a:rPr>
                        <a:t>2</a:t>
                      </a:r>
                      <a:r>
                        <a:rPr sz="600" dirty="0">
                          <a:latin typeface="MS Mincho"/>
                          <a:cs typeface="MS Mincho"/>
                        </a:rPr>
                        <a:t>7</a:t>
                      </a:r>
                    </a:p>
                  </a:txBody>
                  <a:tcPr marL="0" marR="0" marT="0" marB="0">
                    <a:lnL w="7619">
                      <a:solidFill>
                        <a:srgbClr val="000000"/>
                      </a:solidFill>
                      <a:prstDash val="solid"/>
                    </a:lnL>
                    <a:lnR w="13715">
                      <a:solidFill>
                        <a:srgbClr val="000000"/>
                      </a:solidFill>
                      <a:prstDash val="solid"/>
                    </a:lnR>
                    <a:lnB w="6095">
                      <a:solidFill>
                        <a:srgbClr val="000000"/>
                      </a:solidFill>
                      <a:prstDash val="solid"/>
                    </a:lnB>
                  </a:tcPr>
                </a:tc>
              </a:tr>
              <a:tr h="122654">
                <a:tc>
                  <a:txBody>
                    <a:bodyPr/>
                    <a:lstStyle/>
                    <a:p>
                      <a:pPr marL="55880">
                        <a:lnSpc>
                          <a:spcPct val="100000"/>
                        </a:lnSpc>
                        <a:spcBef>
                          <a:spcPts val="95"/>
                        </a:spcBef>
                      </a:pPr>
                      <a:r>
                        <a:rPr sz="600" spc="65" dirty="0">
                          <a:latin typeface="MS Mincho"/>
                          <a:cs typeface="MS Mincho"/>
                        </a:rPr>
                        <a:t>鹿児島県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6095">
                      <a:solidFill>
                        <a:srgbClr val="000000"/>
                      </a:solidFill>
                      <a:prstDash val="solid"/>
                    </a:lnT>
                  </a:tcPr>
                </a:tc>
                <a:tc>
                  <a:txBody>
                    <a:bodyPr/>
                    <a:lstStyle/>
                    <a:p>
                      <a:pPr marR="9525" algn="r">
                        <a:lnSpc>
                          <a:spcPct val="100000"/>
                        </a:lnSpc>
                        <a:spcBef>
                          <a:spcPts val="95"/>
                        </a:spcBef>
                      </a:pPr>
                      <a:r>
                        <a:rPr sz="600" spc="30" dirty="0">
                          <a:latin typeface="MS Mincho"/>
                          <a:cs typeface="MS Mincho"/>
                        </a:rPr>
                        <a:t>1</a:t>
                      </a:r>
                      <a:r>
                        <a:rPr sz="600" spc="20" dirty="0">
                          <a:latin typeface="MS Mincho"/>
                          <a:cs typeface="MS Mincho"/>
                        </a:rPr>
                        <a:t>.</a:t>
                      </a:r>
                      <a:r>
                        <a:rPr sz="600" spc="30" dirty="0">
                          <a:latin typeface="MS Mincho"/>
                          <a:cs typeface="MS Mincho"/>
                        </a:rPr>
                        <a:t>1</a:t>
                      </a:r>
                      <a:r>
                        <a:rPr sz="600" spc="20" dirty="0">
                          <a:latin typeface="MS Mincho"/>
                          <a:cs typeface="MS Mincho"/>
                        </a:rPr>
                        <a:t>0</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7619">
                      <a:solidFill>
                        <a:srgbClr val="000000"/>
                      </a:solidFill>
                      <a:prstDash val="solid"/>
                    </a:lnR>
                    <a:lnT w="6095">
                      <a:solidFill>
                        <a:srgbClr val="000000"/>
                      </a:solidFill>
                      <a:prstDash val="solid"/>
                    </a:lnT>
                  </a:tcPr>
                </a:tc>
                <a:tc>
                  <a:txBody>
                    <a:bodyPr/>
                    <a:lstStyle/>
                    <a:p>
                      <a:pPr marR="9525" algn="r">
                        <a:lnSpc>
                          <a:spcPct val="100000"/>
                        </a:lnSpc>
                        <a:spcBef>
                          <a:spcPts val="95"/>
                        </a:spcBef>
                      </a:pP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6096">
                      <a:solidFill>
                        <a:srgbClr val="000000"/>
                      </a:solidFill>
                      <a:prstDash val="solid"/>
                    </a:lnR>
                    <a:lnT w="6095">
                      <a:solidFill>
                        <a:srgbClr val="000000"/>
                      </a:solidFill>
                      <a:prstDash val="solid"/>
                    </a:lnT>
                  </a:tcPr>
                </a:tc>
                <a:tc>
                  <a:txBody>
                    <a:bodyPr/>
                    <a:lstStyle/>
                    <a:p>
                      <a:pPr marR="9525" algn="r">
                        <a:lnSpc>
                          <a:spcPct val="100000"/>
                        </a:lnSpc>
                        <a:spcBef>
                          <a:spcPts val="95"/>
                        </a:spcBef>
                      </a:pPr>
                      <a:r>
                        <a:rPr sz="600" spc="30" dirty="0">
                          <a:latin typeface="MS Mincho"/>
                          <a:cs typeface="MS Mincho"/>
                        </a:rPr>
                        <a:t>1</a:t>
                      </a:r>
                      <a:r>
                        <a:rPr sz="600" spc="20" dirty="0">
                          <a:latin typeface="MS Mincho"/>
                          <a:cs typeface="MS Mincho"/>
                        </a:rPr>
                        <a:t>.</a:t>
                      </a:r>
                      <a:r>
                        <a:rPr sz="600" spc="30" dirty="0">
                          <a:latin typeface="MS Mincho"/>
                          <a:cs typeface="MS Mincho"/>
                        </a:rPr>
                        <a:t>2</a:t>
                      </a:r>
                      <a:r>
                        <a:rPr sz="600" spc="20" dirty="0">
                          <a:latin typeface="MS Mincho"/>
                          <a:cs typeface="MS Mincho"/>
                        </a:rPr>
                        <a:t>7</a:t>
                      </a: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6095">
                      <a:solidFill>
                        <a:srgbClr val="000000"/>
                      </a:solidFill>
                      <a:prstDash val="solid"/>
                    </a:lnT>
                  </a:tcPr>
                </a:tc>
                <a:tc>
                  <a:txBody>
                    <a:bodyPr/>
                    <a:lstStyle/>
                    <a:p>
                      <a:pPr marR="9525" algn="r">
                        <a:lnSpc>
                          <a:spcPct val="100000"/>
                        </a:lnSpc>
                        <a:spcBef>
                          <a:spcPts val="95"/>
                        </a:spcBef>
                      </a:pP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6095">
                      <a:solidFill>
                        <a:srgbClr val="000000"/>
                      </a:solidFill>
                      <a:prstDash val="solid"/>
                    </a:lnT>
                  </a:tcPr>
                </a:tc>
                <a:tc>
                  <a:txBody>
                    <a:bodyPr/>
                    <a:lstStyle/>
                    <a:p>
                      <a:pPr marR="9525" algn="r">
                        <a:lnSpc>
                          <a:spcPct val="100000"/>
                        </a:lnSpc>
                        <a:spcBef>
                          <a:spcPts val="95"/>
                        </a:spcBef>
                      </a:pPr>
                      <a:r>
                        <a:rPr sz="600" spc="20" dirty="0">
                          <a:latin typeface="MS Mincho"/>
                          <a:cs typeface="MS Mincho"/>
                        </a:rPr>
                        <a:t>0</a:t>
                      </a:r>
                      <a:r>
                        <a:rPr sz="600" spc="30" dirty="0">
                          <a:latin typeface="MS Mincho"/>
                          <a:cs typeface="MS Mincho"/>
                        </a:rPr>
                        <a:t>.</a:t>
                      </a:r>
                      <a:r>
                        <a:rPr sz="600" spc="20" dirty="0">
                          <a:latin typeface="MS Mincho"/>
                          <a:cs typeface="MS Mincho"/>
                        </a:rPr>
                        <a:t>9</a:t>
                      </a:r>
                      <a:r>
                        <a:rPr sz="600" spc="30" dirty="0">
                          <a:latin typeface="MS Mincho"/>
                          <a:cs typeface="MS Mincho"/>
                        </a:rPr>
                        <a:t>5</a:t>
                      </a:r>
                      <a:r>
                        <a:rPr sz="600" dirty="0">
                          <a:latin typeface="MS Mincho"/>
                          <a:cs typeface="MS Mincho"/>
                        </a:rPr>
                        <a:t>9</a:t>
                      </a:r>
                      <a:endParaRPr sz="600">
                        <a:latin typeface="MS Mincho"/>
                        <a:cs typeface="MS Mincho"/>
                      </a:endParaRPr>
                    </a:p>
                  </a:txBody>
                  <a:tcPr marL="0" marR="0" marT="0" marB="0">
                    <a:lnL w="6096">
                      <a:solidFill>
                        <a:srgbClr val="000000"/>
                      </a:solidFill>
                      <a:prstDash val="solid"/>
                    </a:lnL>
                    <a:lnR w="6096">
                      <a:solidFill>
                        <a:srgbClr val="000000"/>
                      </a:solidFill>
                      <a:prstDash val="solid"/>
                    </a:lnR>
                    <a:lnT w="6095">
                      <a:solidFill>
                        <a:srgbClr val="000000"/>
                      </a:solidFill>
                      <a:prstDash val="solid"/>
                    </a:lnT>
                  </a:tcPr>
                </a:tc>
                <a:tc>
                  <a:txBody>
                    <a:bodyPr/>
                    <a:lstStyle/>
                    <a:p>
                      <a:pPr marR="9525" algn="r">
                        <a:lnSpc>
                          <a:spcPct val="100000"/>
                        </a:lnSpc>
                        <a:spcBef>
                          <a:spcPts val="95"/>
                        </a:spcBef>
                      </a:pPr>
                      <a:r>
                        <a:rPr sz="600" spc="30" dirty="0">
                          <a:latin typeface="MS Mincho"/>
                          <a:cs typeface="MS Mincho"/>
                        </a:rPr>
                        <a:t>2</a:t>
                      </a:r>
                      <a:r>
                        <a:rPr sz="600" dirty="0">
                          <a:latin typeface="MS Mincho"/>
                          <a:cs typeface="MS Mincho"/>
                        </a:rPr>
                        <a:t>6</a:t>
                      </a:r>
                      <a:endParaRPr sz="600">
                        <a:latin typeface="MS Mincho"/>
                        <a:cs typeface="MS Mincho"/>
                      </a:endParaRPr>
                    </a:p>
                  </a:txBody>
                  <a:tcPr marL="0" marR="0" marT="0" marB="0">
                    <a:lnL w="6096">
                      <a:solidFill>
                        <a:srgbClr val="000000"/>
                      </a:solidFill>
                      <a:prstDash val="solid"/>
                    </a:lnL>
                    <a:lnR w="7620">
                      <a:solidFill>
                        <a:srgbClr val="000000"/>
                      </a:solidFill>
                      <a:prstDash val="solid"/>
                    </a:lnR>
                    <a:lnT w="6095">
                      <a:solidFill>
                        <a:srgbClr val="000000"/>
                      </a:solidFill>
                      <a:prstDash val="solid"/>
                    </a:lnT>
                  </a:tcPr>
                </a:tc>
                <a:tc>
                  <a:txBody>
                    <a:bodyPr/>
                    <a:lstStyle/>
                    <a:p>
                      <a:pPr marR="8255" algn="r">
                        <a:lnSpc>
                          <a:spcPct val="100000"/>
                        </a:lnSpc>
                        <a:spcBef>
                          <a:spcPts val="95"/>
                        </a:spcBef>
                      </a:pPr>
                      <a:r>
                        <a:rPr sz="600" spc="20" dirty="0">
                          <a:latin typeface="MS Mincho"/>
                          <a:cs typeface="MS Mincho"/>
                        </a:rPr>
                        <a:t>0</a:t>
                      </a:r>
                      <a:r>
                        <a:rPr sz="600" spc="30" dirty="0">
                          <a:latin typeface="MS Mincho"/>
                          <a:cs typeface="MS Mincho"/>
                        </a:rPr>
                        <a:t>.</a:t>
                      </a:r>
                      <a:r>
                        <a:rPr sz="600" spc="20" dirty="0">
                          <a:latin typeface="MS Mincho"/>
                          <a:cs typeface="MS Mincho"/>
                        </a:rPr>
                        <a:t>6</a:t>
                      </a:r>
                      <a:r>
                        <a:rPr sz="600" spc="30" dirty="0">
                          <a:latin typeface="MS Mincho"/>
                          <a:cs typeface="MS Mincho"/>
                        </a:rPr>
                        <a:t>7</a:t>
                      </a:r>
                      <a:r>
                        <a:rPr sz="600" dirty="0">
                          <a:latin typeface="MS Mincho"/>
                          <a:cs typeface="MS Mincho"/>
                        </a:rPr>
                        <a:t>9</a:t>
                      </a:r>
                      <a:endParaRPr sz="600">
                        <a:latin typeface="MS Mincho"/>
                        <a:cs typeface="MS Mincho"/>
                      </a:endParaRPr>
                    </a:p>
                  </a:txBody>
                  <a:tcPr marL="0" marR="0" marT="0" marB="0">
                    <a:lnL w="7620">
                      <a:solidFill>
                        <a:srgbClr val="000000"/>
                      </a:solidFill>
                      <a:prstDash val="solid"/>
                    </a:lnL>
                    <a:lnR w="7619">
                      <a:solidFill>
                        <a:srgbClr val="000000"/>
                      </a:solidFill>
                      <a:prstDash val="solid"/>
                    </a:lnR>
                    <a:lnT w="6095">
                      <a:solidFill>
                        <a:srgbClr val="000000"/>
                      </a:solidFill>
                      <a:prstDash val="solid"/>
                    </a:lnT>
                  </a:tcPr>
                </a:tc>
                <a:tc>
                  <a:txBody>
                    <a:bodyPr/>
                    <a:lstStyle/>
                    <a:p>
                      <a:pPr marR="2540" algn="r">
                        <a:lnSpc>
                          <a:spcPct val="100000"/>
                        </a:lnSpc>
                        <a:spcBef>
                          <a:spcPts val="95"/>
                        </a:spcBef>
                      </a:pPr>
                      <a:r>
                        <a:rPr sz="600" spc="30" dirty="0">
                          <a:latin typeface="MS Mincho"/>
                          <a:cs typeface="MS Mincho"/>
                        </a:rPr>
                        <a:t>4</a:t>
                      </a:r>
                      <a:r>
                        <a:rPr sz="600" dirty="0">
                          <a:latin typeface="MS Mincho"/>
                          <a:cs typeface="MS Mincho"/>
                        </a:rPr>
                        <a:t>5</a:t>
                      </a:r>
                    </a:p>
                  </a:txBody>
                  <a:tcPr marL="0" marR="0" marT="0" marB="0">
                    <a:lnL w="7619">
                      <a:solidFill>
                        <a:srgbClr val="000000"/>
                      </a:solidFill>
                      <a:prstDash val="solid"/>
                    </a:lnL>
                    <a:lnR w="13715">
                      <a:solidFill>
                        <a:srgbClr val="000000"/>
                      </a:solidFill>
                      <a:prstDash val="solid"/>
                    </a:lnR>
                    <a:lnT w="6095">
                      <a:solidFill>
                        <a:srgbClr val="000000"/>
                      </a:solidFill>
                      <a:prstDash val="solid"/>
                    </a:lnT>
                  </a:tcPr>
                </a:tc>
              </a:tr>
              <a:tr h="112193">
                <a:tc>
                  <a:txBody>
                    <a:bodyPr/>
                    <a:lstStyle/>
                    <a:p>
                      <a:pPr marL="55880">
                        <a:lnSpc>
                          <a:spcPct val="100000"/>
                        </a:lnSpc>
                        <a:spcBef>
                          <a:spcPts val="65"/>
                        </a:spcBef>
                      </a:pPr>
                      <a:r>
                        <a:rPr sz="600" spc="20" dirty="0">
                          <a:latin typeface="MS Mincho"/>
                          <a:cs typeface="MS Mincho"/>
                        </a:rPr>
                        <a:t>沖 縄</a:t>
                      </a:r>
                      <a:r>
                        <a:rPr sz="600" spc="80" dirty="0">
                          <a:latin typeface="MS Mincho"/>
                          <a:cs typeface="MS Mincho"/>
                        </a:rPr>
                        <a:t> </a:t>
                      </a:r>
                      <a:r>
                        <a:rPr sz="600" spc="20" dirty="0">
                          <a:latin typeface="MS Mincho"/>
                          <a:cs typeface="MS Mincho"/>
                        </a:rPr>
                        <a:t>県</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13716">
                      <a:solidFill>
                        <a:srgbClr val="000000"/>
                      </a:solidFill>
                      <a:prstDash val="solid"/>
                    </a:lnB>
                  </a:tcPr>
                </a:tc>
                <a:tc>
                  <a:txBody>
                    <a:bodyPr/>
                    <a:lstStyle/>
                    <a:p>
                      <a:pPr marR="9525" algn="r">
                        <a:lnSpc>
                          <a:spcPct val="100000"/>
                        </a:lnSpc>
                        <a:spcBef>
                          <a:spcPts val="65"/>
                        </a:spcBef>
                      </a:pPr>
                      <a:r>
                        <a:rPr sz="600" spc="30" dirty="0">
                          <a:latin typeface="MS Mincho"/>
                          <a:cs typeface="MS Mincho"/>
                        </a:rPr>
                        <a:t>1</a:t>
                      </a:r>
                      <a:r>
                        <a:rPr sz="600" spc="20" dirty="0">
                          <a:latin typeface="MS Mincho"/>
                          <a:cs typeface="MS Mincho"/>
                        </a:rPr>
                        <a:t>.</a:t>
                      </a:r>
                      <a:r>
                        <a:rPr sz="600" spc="30" dirty="0">
                          <a:latin typeface="MS Mincho"/>
                          <a:cs typeface="MS Mincho"/>
                        </a:rPr>
                        <a:t>1</a:t>
                      </a:r>
                      <a:r>
                        <a:rPr sz="600" spc="20" dirty="0">
                          <a:latin typeface="MS Mincho"/>
                          <a:cs typeface="MS Mincho"/>
                        </a:rPr>
                        <a:t>1</a:t>
                      </a:r>
                      <a:r>
                        <a:rPr sz="600" dirty="0">
                          <a:latin typeface="MS Mincho"/>
                          <a:cs typeface="MS Mincho"/>
                        </a:rPr>
                        <a:t>9</a:t>
                      </a:r>
                      <a:endParaRPr sz="600">
                        <a:latin typeface="MS Mincho"/>
                        <a:cs typeface="MS Mincho"/>
                      </a:endParaRPr>
                    </a:p>
                  </a:txBody>
                  <a:tcPr marL="0" marR="0" marT="0" marB="0">
                    <a:lnL w="7619">
                      <a:solidFill>
                        <a:srgbClr val="000000"/>
                      </a:solidFill>
                      <a:prstDash val="solid"/>
                    </a:lnL>
                    <a:lnR w="7619">
                      <a:solidFill>
                        <a:srgbClr val="000000"/>
                      </a:solidFill>
                      <a:prstDash val="solid"/>
                    </a:lnR>
                    <a:lnB w="13716">
                      <a:solidFill>
                        <a:srgbClr val="000000"/>
                      </a:solidFill>
                      <a:prstDash val="solid"/>
                    </a:lnB>
                  </a:tcPr>
                </a:tc>
                <a:tc>
                  <a:txBody>
                    <a:bodyPr/>
                    <a:lstStyle/>
                    <a:p>
                      <a:pPr marR="9525" algn="r">
                        <a:lnSpc>
                          <a:spcPct val="100000"/>
                        </a:lnSpc>
                        <a:spcBef>
                          <a:spcPts val="65"/>
                        </a:spcBef>
                      </a:pPr>
                      <a:r>
                        <a:rPr sz="600" dirty="0">
                          <a:latin typeface="MS Mincho"/>
                          <a:cs typeface="MS Mincho"/>
                        </a:rPr>
                        <a:t>8</a:t>
                      </a:r>
                      <a:endParaRPr sz="600">
                        <a:latin typeface="MS Mincho"/>
                        <a:cs typeface="MS Mincho"/>
                      </a:endParaRPr>
                    </a:p>
                  </a:txBody>
                  <a:tcPr marL="0" marR="0" marT="0" marB="0">
                    <a:lnL w="7619">
                      <a:solidFill>
                        <a:srgbClr val="000000"/>
                      </a:solidFill>
                      <a:prstDash val="solid"/>
                    </a:lnL>
                    <a:lnR w="6096">
                      <a:solidFill>
                        <a:srgbClr val="000000"/>
                      </a:solidFill>
                      <a:prstDash val="solid"/>
                    </a:lnR>
                    <a:lnB w="13716">
                      <a:solidFill>
                        <a:srgbClr val="000000"/>
                      </a:solidFill>
                      <a:prstDash val="solid"/>
                    </a:lnB>
                  </a:tcPr>
                </a:tc>
                <a:tc>
                  <a:txBody>
                    <a:bodyPr/>
                    <a:lstStyle/>
                    <a:p>
                      <a:pPr marR="9525" algn="r">
                        <a:lnSpc>
                          <a:spcPct val="100000"/>
                        </a:lnSpc>
                        <a:spcBef>
                          <a:spcPts val="65"/>
                        </a:spcBef>
                      </a:pPr>
                      <a:r>
                        <a:rPr sz="600" spc="30" dirty="0">
                          <a:latin typeface="MS Mincho"/>
                          <a:cs typeface="MS Mincho"/>
                        </a:rPr>
                        <a:t>1</a:t>
                      </a:r>
                      <a:r>
                        <a:rPr sz="600" spc="20" dirty="0">
                          <a:latin typeface="MS Mincho"/>
                          <a:cs typeface="MS Mincho"/>
                        </a:rPr>
                        <a:t>.</a:t>
                      </a:r>
                      <a:r>
                        <a:rPr sz="600" spc="30" dirty="0">
                          <a:latin typeface="MS Mincho"/>
                          <a:cs typeface="MS Mincho"/>
                        </a:rPr>
                        <a:t>3</a:t>
                      </a:r>
                      <a:r>
                        <a:rPr sz="600" spc="20" dirty="0">
                          <a:latin typeface="MS Mincho"/>
                          <a:cs typeface="MS Mincho"/>
                        </a:rPr>
                        <a:t>5</a:t>
                      </a:r>
                      <a:r>
                        <a:rPr sz="600" dirty="0">
                          <a:latin typeface="MS Mincho"/>
                          <a:cs typeface="MS Mincho"/>
                        </a:rPr>
                        <a:t>7</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13716">
                      <a:solidFill>
                        <a:srgbClr val="000000"/>
                      </a:solidFill>
                      <a:prstDash val="solid"/>
                    </a:lnB>
                  </a:tcPr>
                </a:tc>
                <a:tc>
                  <a:txBody>
                    <a:bodyPr/>
                    <a:lstStyle/>
                    <a:p>
                      <a:pPr marR="9525" algn="r">
                        <a:lnSpc>
                          <a:spcPct val="100000"/>
                        </a:lnSpc>
                        <a:spcBef>
                          <a:spcPts val="65"/>
                        </a:spcBef>
                      </a:pPr>
                      <a:r>
                        <a:rPr sz="600" dirty="0">
                          <a:latin typeface="MS Mincho"/>
                          <a:cs typeface="MS Mincho"/>
                        </a:rPr>
                        <a:t>3</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13716">
                      <a:solidFill>
                        <a:srgbClr val="000000"/>
                      </a:solidFill>
                      <a:prstDash val="solid"/>
                    </a:lnB>
                  </a:tcPr>
                </a:tc>
                <a:tc>
                  <a:txBody>
                    <a:bodyPr/>
                    <a:lstStyle/>
                    <a:p>
                      <a:pPr marR="952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8</a:t>
                      </a:r>
                      <a:r>
                        <a:rPr sz="600" spc="30" dirty="0">
                          <a:latin typeface="MS Mincho"/>
                          <a:cs typeface="MS Mincho"/>
                        </a:rPr>
                        <a:t>9</a:t>
                      </a:r>
                      <a:r>
                        <a:rPr sz="600" dirty="0">
                          <a:latin typeface="MS Mincho"/>
                          <a:cs typeface="MS Mincho"/>
                        </a:rPr>
                        <a:t>8</a:t>
                      </a:r>
                      <a:endParaRPr sz="600">
                        <a:latin typeface="MS Mincho"/>
                        <a:cs typeface="MS Mincho"/>
                      </a:endParaRPr>
                    </a:p>
                  </a:txBody>
                  <a:tcPr marL="0" marR="0" marT="0" marB="0">
                    <a:lnL w="6096">
                      <a:solidFill>
                        <a:srgbClr val="000000"/>
                      </a:solidFill>
                      <a:prstDash val="solid"/>
                    </a:lnL>
                    <a:lnR w="6096">
                      <a:solidFill>
                        <a:srgbClr val="000000"/>
                      </a:solidFill>
                      <a:prstDash val="solid"/>
                    </a:lnR>
                    <a:lnB w="13716">
                      <a:solidFill>
                        <a:srgbClr val="000000"/>
                      </a:solidFill>
                      <a:prstDash val="solid"/>
                    </a:lnB>
                  </a:tcPr>
                </a:tc>
                <a:tc>
                  <a:txBody>
                    <a:bodyPr/>
                    <a:lstStyle/>
                    <a:p>
                      <a:pPr marR="9525" algn="r">
                        <a:lnSpc>
                          <a:spcPct val="100000"/>
                        </a:lnSpc>
                        <a:spcBef>
                          <a:spcPts val="65"/>
                        </a:spcBef>
                      </a:pPr>
                      <a:r>
                        <a:rPr sz="600" spc="30" dirty="0">
                          <a:latin typeface="MS Mincho"/>
                          <a:cs typeface="MS Mincho"/>
                        </a:rPr>
                        <a:t>4</a:t>
                      </a:r>
                      <a:r>
                        <a:rPr sz="600" dirty="0">
                          <a:latin typeface="MS Mincho"/>
                          <a:cs typeface="MS Mincho"/>
                        </a:rPr>
                        <a:t>1</a:t>
                      </a:r>
                      <a:endParaRPr sz="600">
                        <a:latin typeface="MS Mincho"/>
                        <a:cs typeface="MS Mincho"/>
                      </a:endParaRPr>
                    </a:p>
                  </a:txBody>
                  <a:tcPr marL="0" marR="0" marT="0" marB="0">
                    <a:lnL w="6096">
                      <a:solidFill>
                        <a:srgbClr val="000000"/>
                      </a:solidFill>
                      <a:prstDash val="solid"/>
                    </a:lnL>
                    <a:lnR w="7620">
                      <a:solidFill>
                        <a:srgbClr val="000000"/>
                      </a:solidFill>
                      <a:prstDash val="solid"/>
                    </a:lnR>
                    <a:lnB w="13716">
                      <a:solidFill>
                        <a:srgbClr val="000000"/>
                      </a:solidFill>
                      <a:prstDash val="solid"/>
                    </a:lnB>
                  </a:tcPr>
                </a:tc>
                <a:tc>
                  <a:txBody>
                    <a:bodyPr/>
                    <a:lstStyle/>
                    <a:p>
                      <a:pPr marR="8255" algn="r">
                        <a:lnSpc>
                          <a:spcPct val="100000"/>
                        </a:lnSpc>
                        <a:spcBef>
                          <a:spcPts val="65"/>
                        </a:spcBef>
                      </a:pPr>
                      <a:r>
                        <a:rPr sz="600" spc="20" dirty="0">
                          <a:latin typeface="MS Mincho"/>
                          <a:cs typeface="MS Mincho"/>
                        </a:rPr>
                        <a:t>0</a:t>
                      </a:r>
                      <a:r>
                        <a:rPr sz="600" spc="30" dirty="0">
                          <a:latin typeface="MS Mincho"/>
                          <a:cs typeface="MS Mincho"/>
                        </a:rPr>
                        <a:t>.</a:t>
                      </a:r>
                      <a:r>
                        <a:rPr sz="600" spc="20" dirty="0">
                          <a:latin typeface="MS Mincho"/>
                          <a:cs typeface="MS Mincho"/>
                        </a:rPr>
                        <a:t>6</a:t>
                      </a:r>
                      <a:r>
                        <a:rPr sz="600" spc="30" dirty="0">
                          <a:latin typeface="MS Mincho"/>
                          <a:cs typeface="MS Mincho"/>
                        </a:rPr>
                        <a:t>7</a:t>
                      </a:r>
                      <a:r>
                        <a:rPr sz="600" dirty="0">
                          <a:latin typeface="MS Mincho"/>
                          <a:cs typeface="MS Mincho"/>
                        </a:rPr>
                        <a:t>7</a:t>
                      </a:r>
                      <a:endParaRPr sz="600">
                        <a:latin typeface="MS Mincho"/>
                        <a:cs typeface="MS Mincho"/>
                      </a:endParaRPr>
                    </a:p>
                  </a:txBody>
                  <a:tcPr marL="0" marR="0" marT="0" marB="0">
                    <a:lnL w="7620">
                      <a:solidFill>
                        <a:srgbClr val="000000"/>
                      </a:solidFill>
                      <a:prstDash val="solid"/>
                    </a:lnL>
                    <a:lnR w="7619">
                      <a:solidFill>
                        <a:srgbClr val="000000"/>
                      </a:solidFill>
                      <a:prstDash val="solid"/>
                    </a:lnR>
                    <a:lnB w="13716">
                      <a:solidFill>
                        <a:srgbClr val="000000"/>
                      </a:solidFill>
                      <a:prstDash val="solid"/>
                    </a:lnB>
                  </a:tcPr>
                </a:tc>
                <a:tc>
                  <a:txBody>
                    <a:bodyPr/>
                    <a:lstStyle/>
                    <a:p>
                      <a:pPr marR="2540" algn="r">
                        <a:lnSpc>
                          <a:spcPct val="100000"/>
                        </a:lnSpc>
                        <a:spcBef>
                          <a:spcPts val="65"/>
                        </a:spcBef>
                      </a:pPr>
                      <a:r>
                        <a:rPr sz="600" spc="30" dirty="0">
                          <a:latin typeface="MS Mincho"/>
                          <a:cs typeface="MS Mincho"/>
                        </a:rPr>
                        <a:t>4</a:t>
                      </a:r>
                      <a:r>
                        <a:rPr sz="600" dirty="0">
                          <a:latin typeface="MS Mincho"/>
                          <a:cs typeface="MS Mincho"/>
                        </a:rPr>
                        <a:t>6</a:t>
                      </a:r>
                    </a:p>
                  </a:txBody>
                  <a:tcPr marL="0" marR="0" marT="0" marB="0">
                    <a:lnL w="7619">
                      <a:solidFill>
                        <a:srgbClr val="000000"/>
                      </a:solidFill>
                      <a:prstDash val="solid"/>
                    </a:lnL>
                    <a:lnR w="13715">
                      <a:solidFill>
                        <a:srgbClr val="000000"/>
                      </a:solidFill>
                      <a:prstDash val="solid"/>
                    </a:lnR>
                    <a:lnB w="13716">
                      <a:solidFill>
                        <a:srgbClr val="000000"/>
                      </a:solidFill>
                      <a:prstDash val="solid"/>
                    </a:lnB>
                  </a:tcPr>
                </a:tc>
              </a:tr>
            </a:tbl>
          </a:graphicData>
        </a:graphic>
      </p:graphicFrame>
      <p:sp>
        <p:nvSpPr>
          <p:cNvPr id="9" name="円/楕円 8"/>
          <p:cNvSpPr/>
          <p:nvPr/>
        </p:nvSpPr>
        <p:spPr>
          <a:xfrm>
            <a:off x="336381" y="4194280"/>
            <a:ext cx="4030818" cy="144016"/>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246" tIns="45623" rIns="91246" bIns="45623" rtlCol="0" anchor="ctr"/>
          <a:lstStyle/>
          <a:p>
            <a:pPr algn="ctr"/>
            <a:endParaRPr kumimoji="1" lang="ja-JP" altLang="en-US"/>
          </a:p>
        </p:txBody>
      </p:sp>
      <p:cxnSp>
        <p:nvCxnSpPr>
          <p:cNvPr id="10" name="直線コネクタ 9"/>
          <p:cNvCxnSpPr>
            <a:stCxn id="9" idx="2"/>
            <a:endCxn id="12" idx="2"/>
          </p:cNvCxnSpPr>
          <p:nvPr/>
        </p:nvCxnSpPr>
        <p:spPr>
          <a:xfrm>
            <a:off x="336381" y="4266288"/>
            <a:ext cx="414604" cy="10958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9" idx="6"/>
            <a:endCxn id="12" idx="6"/>
          </p:cNvCxnSpPr>
          <p:nvPr/>
        </p:nvCxnSpPr>
        <p:spPr>
          <a:xfrm>
            <a:off x="4367199" y="4266288"/>
            <a:ext cx="4309258" cy="10958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750985" y="4353956"/>
            <a:ext cx="7925472" cy="2016339"/>
          </a:xfrm>
          <a:prstGeom prst="ellipse">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246" tIns="45623" rIns="91246" bIns="45623" rtlCol="0" anchor="ctr"/>
          <a:lstStyle/>
          <a:p>
            <a:pPr algn="ctr"/>
            <a:endParaRPr kumimoji="1" lang="en-US" altLang="ja-JP" dirty="0" smtClean="0"/>
          </a:p>
          <a:p>
            <a:pPr algn="ctr"/>
            <a:endParaRPr lang="en-US" altLang="ja-JP" dirty="0"/>
          </a:p>
          <a:p>
            <a:pPr algn="ctr"/>
            <a:endParaRPr lang="en-US" altLang="ja-JP" dirty="0" smtClean="0"/>
          </a:p>
        </p:txBody>
      </p:sp>
      <p:graphicFrame>
        <p:nvGraphicFramePr>
          <p:cNvPr id="13" name="表 12"/>
          <p:cNvGraphicFramePr>
            <a:graphicFrameLocks noGrp="1"/>
          </p:cNvGraphicFramePr>
          <p:nvPr>
            <p:extLst>
              <p:ext uri="{D42A27DB-BD31-4B8C-83A1-F6EECF244321}">
                <p14:modId xmlns:p14="http://schemas.microsoft.com/office/powerpoint/2010/main" val="2689719860"/>
              </p:ext>
            </p:extLst>
          </p:nvPr>
        </p:nvGraphicFramePr>
        <p:xfrm>
          <a:off x="1544552" y="4809999"/>
          <a:ext cx="6336704" cy="777999"/>
        </p:xfrm>
        <a:graphic>
          <a:graphicData uri="http://schemas.openxmlformats.org/drawingml/2006/table">
            <a:tbl>
              <a:tblPr/>
              <a:tblGrid>
                <a:gridCol w="1288988"/>
                <a:gridCol w="856045"/>
                <a:gridCol w="423103"/>
                <a:gridCol w="856045"/>
                <a:gridCol w="406704"/>
                <a:gridCol w="918362"/>
                <a:gridCol w="341107"/>
                <a:gridCol w="852766"/>
                <a:gridCol w="393584"/>
              </a:tblGrid>
              <a:tr h="342847">
                <a:tc>
                  <a:txBody>
                    <a:bodyPr/>
                    <a:lstStyle/>
                    <a:p>
                      <a:pPr algn="l" fontAlgn="ctr"/>
                      <a:r>
                        <a:rPr lang="ja-JP" altLang="en-US" sz="10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MS Mincho"/>
                        </a:rPr>
                        <a:t>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MS Mincho"/>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MS Mincho"/>
                        </a:rPr>
                        <a:t>入院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MS Mincho"/>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100" b="0" i="0" u="none" strike="noStrike" dirty="0">
                          <a:solidFill>
                            <a:srgbClr val="000000"/>
                          </a:solidFill>
                          <a:effectLst/>
                          <a:latin typeface="MS Mincho"/>
                        </a:rPr>
                        <a:t>入院外＋調剤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MS Mincho"/>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MS Mincho"/>
                        </a:rPr>
                        <a:t>歯科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MS Mincho"/>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152">
                <a:tc>
                  <a:txBody>
                    <a:bodyPr/>
                    <a:lstStyle/>
                    <a:p>
                      <a:pPr algn="l" rtl="0" fontAlgn="ctr"/>
                      <a:r>
                        <a:rPr lang="ja-JP" altLang="en-US" sz="2400" b="0" i="0" u="none" strike="noStrike">
                          <a:solidFill>
                            <a:srgbClr val="000000"/>
                          </a:solidFill>
                          <a:effectLst/>
                          <a:latin typeface="MS Mincho"/>
                        </a:rPr>
                        <a:t>大 阪 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2400" b="0" i="0" u="none" strike="noStrike">
                          <a:solidFill>
                            <a:srgbClr val="000000"/>
                          </a:solidFill>
                          <a:effectLst/>
                          <a:latin typeface="MS Mincho"/>
                        </a:rPr>
                        <a:t>1.162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2400" b="0" i="0" u="none" strike="noStrike" dirty="0">
                          <a:solidFill>
                            <a:srgbClr val="FF0000"/>
                          </a:solidFill>
                          <a:effectLst/>
                          <a:latin typeface="MS Mincho"/>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2400" b="0" i="0" u="none" strike="noStrike" dirty="0">
                          <a:solidFill>
                            <a:srgbClr val="000000"/>
                          </a:solidFill>
                          <a:effectLst/>
                          <a:latin typeface="MS Mincho"/>
                        </a:rPr>
                        <a:t>1.161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2400" b="0" i="0" u="none" strike="noStrike" dirty="0">
                          <a:solidFill>
                            <a:srgbClr val="000000"/>
                          </a:solidFill>
                          <a:effectLst/>
                          <a:latin typeface="MS Mincho"/>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2400" b="0" i="0" u="none" strike="noStrike" dirty="0">
                          <a:solidFill>
                            <a:srgbClr val="000000"/>
                          </a:solidFill>
                          <a:effectLst/>
                          <a:latin typeface="MS Mincho"/>
                        </a:rPr>
                        <a:t>1.135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2400" b="0" i="0" u="none" strike="noStrike" dirty="0">
                          <a:solidFill>
                            <a:srgbClr val="FF0000"/>
                          </a:solidFill>
                          <a:effectLst/>
                          <a:latin typeface="MS Mincho"/>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2400" b="0" i="0" u="none" strike="noStrike" dirty="0">
                          <a:solidFill>
                            <a:srgbClr val="000000"/>
                          </a:solidFill>
                          <a:effectLst/>
                          <a:latin typeface="MS Mincho"/>
                        </a:rPr>
                        <a:t>1.555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2400" b="0" i="0" u="none" strike="noStrike" dirty="0" smtClean="0">
                          <a:solidFill>
                            <a:srgbClr val="FF0000"/>
                          </a:solidFill>
                          <a:effectLst/>
                          <a:latin typeface="MS Mincho"/>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テキスト ボックス 2"/>
          <p:cNvSpPr txBox="1"/>
          <p:nvPr/>
        </p:nvSpPr>
        <p:spPr>
          <a:xfrm>
            <a:off x="3841071" y="6093296"/>
            <a:ext cx="4403337" cy="553998"/>
          </a:xfrm>
          <a:prstGeom prst="rect">
            <a:avLst/>
          </a:prstGeom>
          <a:noFill/>
        </p:spPr>
        <p:txBody>
          <a:bodyPr wrap="square" rtlCol="0">
            <a:spAutoFit/>
          </a:bodyPr>
          <a:lstStyle/>
          <a:p>
            <a:r>
              <a:rPr lang="ja-JP" altLang="en-US" sz="1000" dirty="0" smtClean="0"/>
              <a:t>厚生労働省「平成</a:t>
            </a:r>
            <a:r>
              <a:rPr lang="en-US" altLang="ja-JP" sz="1000" dirty="0" smtClean="0"/>
              <a:t>25</a:t>
            </a:r>
            <a:r>
              <a:rPr lang="ja-JP" altLang="en-US" sz="1000" dirty="0" smtClean="0"/>
              <a:t>年度医療費の地域差分析」より引用</a:t>
            </a:r>
            <a:endParaRPr lang="en-US" altLang="ja-JP" sz="1000" dirty="0" smtClean="0"/>
          </a:p>
          <a:p>
            <a:r>
              <a:rPr lang="ja-JP" altLang="en-US" sz="1000" dirty="0" smtClean="0"/>
              <a:t>平成</a:t>
            </a:r>
            <a:r>
              <a:rPr lang="ja-JP" altLang="en-US" sz="1000" dirty="0"/>
              <a:t>２５年度後期高齢者医療毎月事業状況報告（事業月報）による都道府県別、年齢階級別加入者数の３月から２月までの平均 を使用したもの。</a:t>
            </a:r>
            <a:endParaRPr kumimoji="1" lang="ja-JP" altLang="en-US" sz="1000" dirty="0"/>
          </a:p>
        </p:txBody>
      </p:sp>
      <p:graphicFrame>
        <p:nvGraphicFramePr>
          <p:cNvPr id="15" name="表 14"/>
          <p:cNvGraphicFramePr>
            <a:graphicFrameLocks noGrp="1"/>
          </p:cNvGraphicFramePr>
          <p:nvPr>
            <p:extLst>
              <p:ext uri="{D42A27DB-BD31-4B8C-83A1-F6EECF244321}">
                <p14:modId xmlns:p14="http://schemas.microsoft.com/office/powerpoint/2010/main" val="3003130736"/>
              </p:ext>
            </p:extLst>
          </p:nvPr>
        </p:nvGraphicFramePr>
        <p:xfrm>
          <a:off x="4712904" y="506307"/>
          <a:ext cx="3603512" cy="3831993"/>
        </p:xfrm>
        <a:graphic>
          <a:graphicData uri="http://schemas.openxmlformats.org/drawingml/2006/table">
            <a:tbl>
              <a:tblPr/>
              <a:tblGrid>
                <a:gridCol w="454101"/>
                <a:gridCol w="922851"/>
                <a:gridCol w="1146440"/>
                <a:gridCol w="1080120"/>
              </a:tblGrid>
              <a:tr h="681327">
                <a:tc gridSpan="3">
                  <a:txBody>
                    <a:bodyPr/>
                    <a:lstStyle/>
                    <a:p>
                      <a:pPr algn="l" fontAlgn="ctr"/>
                      <a:r>
                        <a:rPr lang="en-US" altLang="ja-JP" sz="2000" b="0" i="0" u="none" strike="noStrike" dirty="0">
                          <a:solidFill>
                            <a:srgbClr val="000000"/>
                          </a:solidFill>
                          <a:effectLst/>
                          <a:latin typeface="ＭＳ Ｐゴシック"/>
                        </a:rPr>
                        <a:t>65</a:t>
                      </a:r>
                      <a:r>
                        <a:rPr lang="ja-JP" altLang="en-US" sz="2000" b="0" i="0" u="none" strike="noStrike" dirty="0">
                          <a:solidFill>
                            <a:srgbClr val="000000"/>
                          </a:solidFill>
                          <a:effectLst/>
                          <a:latin typeface="ＭＳ Ｐゴシック"/>
                        </a:rPr>
                        <a:t>歳以上　外来受療率</a:t>
                      </a:r>
                      <a:br>
                        <a:rPr lang="ja-JP" altLang="en-US" sz="2000" b="0" i="0" u="none" strike="noStrike" dirty="0">
                          <a:solidFill>
                            <a:srgbClr val="000000"/>
                          </a:solidFill>
                          <a:effectLst/>
                          <a:latin typeface="ＭＳ Ｐゴシック"/>
                        </a:rPr>
                      </a:br>
                      <a:r>
                        <a:rPr lang="ja-JP" altLang="en-US" sz="2000" b="0" i="0" u="none" strike="noStrike" dirty="0">
                          <a:solidFill>
                            <a:srgbClr val="000000"/>
                          </a:solidFill>
                          <a:effectLst/>
                          <a:latin typeface="ＭＳ Ｐゴシック"/>
                        </a:rPr>
                        <a:t>（人口</a:t>
                      </a:r>
                      <a:r>
                        <a:rPr lang="en-US" altLang="ja-JP" sz="2000" b="0" i="0" u="none" strike="noStrike" dirty="0">
                          <a:solidFill>
                            <a:srgbClr val="000000"/>
                          </a:solidFill>
                          <a:effectLst/>
                          <a:latin typeface="ＭＳ Ｐゴシック"/>
                        </a:rPr>
                        <a:t>10</a:t>
                      </a:r>
                      <a:r>
                        <a:rPr lang="ja-JP" altLang="en-US" sz="2000" b="0" i="0" u="none" strike="noStrike" dirty="0" smtClean="0">
                          <a:solidFill>
                            <a:srgbClr val="000000"/>
                          </a:solidFill>
                          <a:effectLst/>
                          <a:latin typeface="ＭＳ Ｐゴシック"/>
                        </a:rPr>
                        <a:t>万対、</a:t>
                      </a:r>
                      <a:r>
                        <a:rPr lang="en-US" altLang="ja-JP" sz="2000" b="0" i="0" u="none" strike="noStrike" dirty="0" smtClean="0">
                          <a:solidFill>
                            <a:srgbClr val="000000"/>
                          </a:solidFill>
                          <a:effectLst/>
                          <a:latin typeface="ＭＳ Ｐゴシック"/>
                        </a:rPr>
                        <a:t>H26</a:t>
                      </a:r>
                      <a:r>
                        <a:rPr lang="ja-JP" altLang="en-US" sz="2000" b="0" i="0" u="none" strike="noStrike" dirty="0" smtClean="0">
                          <a:solidFill>
                            <a:srgbClr val="000000"/>
                          </a:solidFill>
                          <a:effectLst/>
                          <a:latin typeface="ＭＳ Ｐゴシック"/>
                        </a:rPr>
                        <a:t>）</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ja-JP" altLang="en-US" sz="1400" b="0" i="0" u="none" strike="noStrike" dirty="0">
                          <a:solidFill>
                            <a:srgbClr val="000000"/>
                          </a:solidFill>
                          <a:effectLst/>
                          <a:latin typeface="ＭＳ Ｐゴシック"/>
                        </a:rPr>
                        <a:t>参考：入院</a:t>
                      </a:r>
                      <a:r>
                        <a:rPr lang="ja-JP" altLang="en-US" sz="1100" b="0" i="0" u="none" strike="noStrike" dirty="0">
                          <a:solidFill>
                            <a:srgbClr val="000000"/>
                          </a:solidFill>
                          <a:effectLst/>
                          <a:latin typeface="ＭＳ Ｐゴシック"/>
                        </a:rPr>
                        <a:t/>
                      </a:r>
                      <a:br>
                        <a:rPr lang="ja-JP" altLang="en-US" sz="1100" b="0" i="0" u="none" strike="noStrike" dirty="0">
                          <a:solidFill>
                            <a:srgbClr val="000000"/>
                          </a:solidFill>
                          <a:effectLst/>
                          <a:latin typeface="ＭＳ Ｐゴシック"/>
                        </a:rPr>
                      </a:br>
                      <a:endParaRPr lang="ja-JP" altLang="en-US" sz="11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50074">
                <a:tc>
                  <a:txBody>
                    <a:bodyPr/>
                    <a:lstStyle/>
                    <a:p>
                      <a:pPr algn="r" fontAlgn="ctr"/>
                      <a:r>
                        <a:rPr lang="en-US" altLang="ja-JP" sz="2000" b="0" i="0" u="none" strike="noStrike" dirty="0" smtClean="0">
                          <a:solidFill>
                            <a:srgbClr val="000000"/>
                          </a:solidFill>
                          <a:effectLst/>
                          <a:latin typeface="ＭＳ Ｐゴシック"/>
                        </a:rPr>
                        <a:t>1</a:t>
                      </a:r>
                      <a:r>
                        <a:rPr lang="ja-JP" altLang="en-US" sz="2000" b="0" i="0" u="none" strike="noStrike" dirty="0" smtClean="0">
                          <a:solidFill>
                            <a:srgbClr val="000000"/>
                          </a:solidFill>
                          <a:effectLst/>
                          <a:latin typeface="ＭＳ Ｐゴシック"/>
                        </a:rPr>
                        <a:t>位</a:t>
                      </a:r>
                      <a:endParaRPr lang="en-US" altLang="ja-JP"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dirty="0">
                          <a:solidFill>
                            <a:srgbClr val="000000"/>
                          </a:solidFill>
                          <a:effectLst/>
                          <a:latin typeface="ＭＳ Ｐゴシック"/>
                        </a:rPr>
                        <a:t>佐賀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13,280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4,305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0074">
                <a:tc>
                  <a:txBody>
                    <a:bodyPr/>
                    <a:lstStyle/>
                    <a:p>
                      <a:pPr algn="r" fontAlgn="ctr"/>
                      <a:r>
                        <a:rPr lang="en-US" altLang="ja-JP" sz="2000" b="0" i="0" u="none" strike="noStrike" dirty="0" smtClean="0">
                          <a:solidFill>
                            <a:srgbClr val="000000"/>
                          </a:solidFill>
                          <a:effectLst/>
                          <a:latin typeface="ＭＳ Ｐゴシック"/>
                        </a:rPr>
                        <a:t>2</a:t>
                      </a:r>
                      <a:r>
                        <a:rPr lang="ja-JP" altLang="en-US" sz="2000" b="0" i="0" u="none" strike="noStrike" dirty="0" smtClean="0">
                          <a:solidFill>
                            <a:srgbClr val="000000"/>
                          </a:solidFill>
                          <a:effectLst/>
                          <a:latin typeface="ＭＳ Ｐゴシック"/>
                        </a:rPr>
                        <a:t>位</a:t>
                      </a:r>
                      <a:endParaRPr lang="en-US" altLang="ja-JP"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dirty="0">
                          <a:solidFill>
                            <a:srgbClr val="000000"/>
                          </a:solidFill>
                          <a:effectLst/>
                          <a:latin typeface="ＭＳ Ｐゴシック"/>
                        </a:rPr>
                        <a:t>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12,575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2,824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0074">
                <a:tc>
                  <a:txBody>
                    <a:bodyPr/>
                    <a:lstStyle/>
                    <a:p>
                      <a:pPr algn="r" fontAlgn="ctr"/>
                      <a:r>
                        <a:rPr lang="en-US" altLang="ja-JP" sz="2000" b="0" i="0" u="none" strike="noStrike" dirty="0" smtClean="0">
                          <a:solidFill>
                            <a:srgbClr val="000000"/>
                          </a:solidFill>
                          <a:effectLst/>
                          <a:latin typeface="ＭＳ Ｐゴシック"/>
                        </a:rPr>
                        <a:t>3</a:t>
                      </a:r>
                      <a:r>
                        <a:rPr lang="ja-JP" altLang="en-US" sz="2000" b="0" i="0" u="none" strike="noStrike" dirty="0" smtClean="0">
                          <a:solidFill>
                            <a:srgbClr val="000000"/>
                          </a:solidFill>
                          <a:effectLst/>
                          <a:latin typeface="ＭＳ Ｐゴシック"/>
                        </a:rPr>
                        <a:t>位</a:t>
                      </a:r>
                      <a:endParaRPr lang="en-US" altLang="ja-JP"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a:solidFill>
                            <a:srgbClr val="000000"/>
                          </a:solidFill>
                          <a:effectLst/>
                          <a:latin typeface="ＭＳ Ｐゴシック"/>
                        </a:rPr>
                        <a:t>熊本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12,171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4,814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0074">
                <a:tc>
                  <a:txBody>
                    <a:bodyPr/>
                    <a:lstStyle/>
                    <a:p>
                      <a:pPr algn="r" fontAlgn="ctr"/>
                      <a:r>
                        <a:rPr lang="en-US" altLang="ja-JP" sz="2000" b="0" i="0" u="none" strike="noStrike" dirty="0" smtClean="0">
                          <a:solidFill>
                            <a:srgbClr val="000000"/>
                          </a:solidFill>
                          <a:effectLst/>
                          <a:latin typeface="ＭＳ Ｐゴシック"/>
                        </a:rPr>
                        <a:t>4</a:t>
                      </a:r>
                      <a:r>
                        <a:rPr lang="ja-JP" altLang="en-US" sz="2000" b="0" i="0" u="none" strike="noStrike" dirty="0" smtClean="0">
                          <a:solidFill>
                            <a:srgbClr val="000000"/>
                          </a:solidFill>
                          <a:effectLst/>
                          <a:latin typeface="ＭＳ Ｐゴシック"/>
                        </a:rPr>
                        <a:t>位</a:t>
                      </a:r>
                      <a:endParaRPr lang="en-US" altLang="ja-JP"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a:solidFill>
                            <a:srgbClr val="000000"/>
                          </a:solidFill>
                          <a:effectLst/>
                          <a:latin typeface="ＭＳ Ｐゴシック"/>
                        </a:rPr>
                        <a:t>長崎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12,160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4,531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0074">
                <a:tc>
                  <a:txBody>
                    <a:bodyPr/>
                    <a:lstStyle/>
                    <a:p>
                      <a:pPr algn="r" fontAlgn="ctr"/>
                      <a:r>
                        <a:rPr lang="en-US" altLang="ja-JP" sz="2000" b="0" i="0" u="none" strike="noStrike" dirty="0" smtClean="0">
                          <a:solidFill>
                            <a:srgbClr val="000000"/>
                          </a:solidFill>
                          <a:effectLst/>
                          <a:latin typeface="ＭＳ Ｐゴシック"/>
                        </a:rPr>
                        <a:t>5</a:t>
                      </a:r>
                      <a:r>
                        <a:rPr lang="ja-JP" altLang="en-US" sz="2000" b="0" i="0" u="none" strike="noStrike" dirty="0" smtClean="0">
                          <a:solidFill>
                            <a:srgbClr val="000000"/>
                          </a:solidFill>
                          <a:effectLst/>
                          <a:latin typeface="ＭＳ Ｐゴシック"/>
                        </a:rPr>
                        <a:t>位</a:t>
                      </a:r>
                      <a:endParaRPr lang="en-US" altLang="ja-JP"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a:solidFill>
                            <a:srgbClr val="000000"/>
                          </a:solidFill>
                          <a:effectLst/>
                          <a:latin typeface="ＭＳ Ｐゴシック"/>
                        </a:rPr>
                        <a:t>愛媛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11,995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3,472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0074">
                <a:tc>
                  <a:txBody>
                    <a:bodyPr/>
                    <a:lstStyle/>
                    <a:p>
                      <a:pPr algn="r" fontAlgn="ctr"/>
                      <a:r>
                        <a:rPr lang="en-US" altLang="ja-JP" sz="2000" b="0" i="0" u="none" strike="noStrike" dirty="0" smtClean="0">
                          <a:solidFill>
                            <a:srgbClr val="000000"/>
                          </a:solidFill>
                          <a:effectLst/>
                          <a:latin typeface="ＭＳ Ｐゴシック"/>
                        </a:rPr>
                        <a:t>6</a:t>
                      </a:r>
                      <a:r>
                        <a:rPr lang="ja-JP" altLang="en-US" sz="2000" b="0" i="0" u="none" strike="noStrike" dirty="0" smtClean="0">
                          <a:solidFill>
                            <a:srgbClr val="000000"/>
                          </a:solidFill>
                          <a:effectLst/>
                          <a:latin typeface="ＭＳ Ｐゴシック"/>
                        </a:rPr>
                        <a:t>位</a:t>
                      </a:r>
                      <a:endParaRPr lang="en-US" altLang="ja-JP"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a:solidFill>
                            <a:srgbClr val="000000"/>
                          </a:solidFill>
                          <a:effectLst/>
                          <a:latin typeface="ＭＳ Ｐゴシック"/>
                        </a:rPr>
                        <a:t>三重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11,980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2,438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0074">
                <a:tc>
                  <a:txBody>
                    <a:bodyPr/>
                    <a:lstStyle/>
                    <a:p>
                      <a:pPr algn="r" fontAlgn="ctr"/>
                      <a:r>
                        <a:rPr lang="en-US" altLang="ja-JP" sz="2000" b="0" i="0" u="none" strike="noStrike" dirty="0" smtClean="0">
                          <a:solidFill>
                            <a:srgbClr val="000000"/>
                          </a:solidFill>
                          <a:effectLst/>
                          <a:latin typeface="ＭＳ Ｐゴシック"/>
                        </a:rPr>
                        <a:t>7</a:t>
                      </a:r>
                      <a:r>
                        <a:rPr lang="ja-JP" altLang="en-US" sz="2000" b="0" i="0" u="none" strike="noStrike" dirty="0" smtClean="0">
                          <a:solidFill>
                            <a:srgbClr val="000000"/>
                          </a:solidFill>
                          <a:effectLst/>
                          <a:latin typeface="ＭＳ Ｐゴシック"/>
                        </a:rPr>
                        <a:t>位</a:t>
                      </a:r>
                      <a:endParaRPr lang="en-US" altLang="ja-JP"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a:solidFill>
                            <a:srgbClr val="000000"/>
                          </a:solidFill>
                          <a:effectLst/>
                          <a:latin typeface="ＭＳ Ｐゴシック"/>
                        </a:rPr>
                        <a:t>鹿児島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11,912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4,762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0074">
                <a:tc>
                  <a:txBody>
                    <a:bodyPr/>
                    <a:lstStyle/>
                    <a:p>
                      <a:pPr algn="r" fontAlgn="ctr"/>
                      <a:r>
                        <a:rPr lang="en-US" altLang="ja-JP" sz="2000" b="0" i="0" u="none" strike="noStrike" dirty="0" smtClean="0">
                          <a:solidFill>
                            <a:srgbClr val="000000"/>
                          </a:solidFill>
                          <a:effectLst/>
                          <a:latin typeface="ＭＳ Ｐゴシック"/>
                        </a:rPr>
                        <a:t>8</a:t>
                      </a:r>
                      <a:r>
                        <a:rPr lang="ja-JP" altLang="en-US" sz="2000" b="0" i="0" u="none" strike="noStrike" dirty="0" smtClean="0">
                          <a:solidFill>
                            <a:srgbClr val="000000"/>
                          </a:solidFill>
                          <a:effectLst/>
                          <a:latin typeface="ＭＳ Ｐゴシック"/>
                        </a:rPr>
                        <a:t>位</a:t>
                      </a:r>
                      <a:endParaRPr lang="en-US" altLang="ja-JP"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a:solidFill>
                            <a:srgbClr val="000000"/>
                          </a:solidFill>
                          <a:effectLst/>
                          <a:latin typeface="ＭＳ Ｐゴシック"/>
                        </a:rPr>
                        <a:t>香川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11,896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3,229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0074">
                <a:tc>
                  <a:txBody>
                    <a:bodyPr/>
                    <a:lstStyle/>
                    <a:p>
                      <a:pPr algn="r" fontAlgn="ctr"/>
                      <a:r>
                        <a:rPr lang="en-US" altLang="ja-JP" sz="2000" b="0" i="0" u="none" strike="noStrike" dirty="0" smtClean="0">
                          <a:solidFill>
                            <a:srgbClr val="000000"/>
                          </a:solidFill>
                          <a:effectLst/>
                          <a:latin typeface="ＭＳ Ｐゴシック"/>
                        </a:rPr>
                        <a:t>9</a:t>
                      </a:r>
                      <a:r>
                        <a:rPr lang="ja-JP" altLang="en-US" sz="2000" b="0" i="0" u="none" strike="noStrike" dirty="0" smtClean="0">
                          <a:solidFill>
                            <a:srgbClr val="000000"/>
                          </a:solidFill>
                          <a:effectLst/>
                          <a:latin typeface="ＭＳ Ｐゴシック"/>
                        </a:rPr>
                        <a:t>位</a:t>
                      </a:r>
                      <a:endParaRPr lang="en-US" altLang="ja-JP"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a:solidFill>
                            <a:srgbClr val="000000"/>
                          </a:solidFill>
                          <a:effectLst/>
                          <a:latin typeface="ＭＳ Ｐゴシック"/>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11,795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a:rPr>
                        <a:t>2,346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6" name="円/楕円 15"/>
          <p:cNvSpPr/>
          <p:nvPr/>
        </p:nvSpPr>
        <p:spPr>
          <a:xfrm>
            <a:off x="4396942" y="1412776"/>
            <a:ext cx="3301145"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164694" y="5540225"/>
            <a:ext cx="4464496" cy="369332"/>
          </a:xfrm>
          <a:prstGeom prst="rect">
            <a:avLst/>
          </a:prstGeom>
          <a:noFill/>
        </p:spPr>
        <p:txBody>
          <a:bodyPr wrap="square" rtlCol="0">
            <a:spAutoFit/>
          </a:bodyPr>
          <a:lstStyle/>
          <a:p>
            <a:r>
              <a:rPr kumimoji="1" lang="ja-JP" altLang="en-US" dirty="0" smtClean="0"/>
              <a:t>医療機関は、よく受診している。</a:t>
            </a:r>
            <a:endParaRPr kumimoji="1" lang="ja-JP" altLang="en-US" dirty="0"/>
          </a:p>
        </p:txBody>
      </p:sp>
    </p:spTree>
    <p:extLst>
      <p:ext uri="{BB962C8B-B14F-4D97-AF65-F5344CB8AC3E}">
        <p14:creationId xmlns:p14="http://schemas.microsoft.com/office/powerpoint/2010/main" val="2588726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6990" y="260648"/>
            <a:ext cx="8037458" cy="1143000"/>
          </a:xfrm>
        </p:spPr>
        <p:style>
          <a:lnRef idx="2">
            <a:schemeClr val="dk1"/>
          </a:lnRef>
          <a:fillRef idx="1">
            <a:schemeClr val="lt1"/>
          </a:fillRef>
          <a:effectRef idx="0">
            <a:schemeClr val="dk1"/>
          </a:effectRef>
          <a:fontRef idx="minor">
            <a:schemeClr val="dk1"/>
          </a:fontRef>
        </p:style>
        <p:txBody>
          <a:bodyPr/>
          <a:lstStyle/>
          <a:p>
            <a:r>
              <a:rPr lang="ja-JP" altLang="en-US" dirty="0"/>
              <a:t>後期高齢者医療費</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F2D3B163-0E8A-4485-A549-FD725FFFA073}" type="slidenum">
              <a:rPr lang="en-US" altLang="ja-JP" smtClean="0"/>
              <a:pPr>
                <a:defRPr/>
              </a:pPr>
              <a:t>10</a:t>
            </a:fld>
            <a:endParaRPr lang="en-US" altLang="ja-JP"/>
          </a:p>
        </p:txBody>
      </p:sp>
      <p:sp>
        <p:nvSpPr>
          <p:cNvPr id="4" name="テキスト ボックス 3"/>
          <p:cNvSpPr txBox="1"/>
          <p:nvPr/>
        </p:nvSpPr>
        <p:spPr>
          <a:xfrm>
            <a:off x="539552" y="1844824"/>
            <a:ext cx="8280920" cy="707886"/>
          </a:xfrm>
          <a:prstGeom prst="rect">
            <a:avLst/>
          </a:prstGeom>
          <a:noFill/>
        </p:spPr>
        <p:txBody>
          <a:bodyPr wrap="square" rtlCol="0">
            <a:spAutoFit/>
          </a:bodyPr>
          <a:lstStyle/>
          <a:p>
            <a:r>
              <a:rPr kumimoji="1" lang="ja-JP" altLang="en-US" sz="4000" dirty="0"/>
              <a:t>　</a:t>
            </a:r>
            <a:r>
              <a:rPr kumimoji="1" lang="ja-JP" altLang="en-US" sz="4000" dirty="0" smtClean="0"/>
              <a:t>　</a:t>
            </a:r>
            <a:endParaRPr kumimoji="1" lang="en-US" altLang="ja-JP" sz="4000" dirty="0" smtClean="0"/>
          </a:p>
        </p:txBody>
      </p:sp>
      <p:graphicFrame>
        <p:nvGraphicFramePr>
          <p:cNvPr id="5" name="表 4"/>
          <p:cNvGraphicFramePr>
            <a:graphicFrameLocks noGrp="1"/>
          </p:cNvGraphicFramePr>
          <p:nvPr>
            <p:extLst>
              <p:ext uri="{D42A27DB-BD31-4B8C-83A1-F6EECF244321}">
                <p14:modId xmlns:p14="http://schemas.microsoft.com/office/powerpoint/2010/main" val="1691024855"/>
              </p:ext>
            </p:extLst>
          </p:nvPr>
        </p:nvGraphicFramePr>
        <p:xfrm>
          <a:off x="539552" y="2198767"/>
          <a:ext cx="8111932" cy="4035640"/>
        </p:xfrm>
        <a:graphic>
          <a:graphicData uri="http://schemas.openxmlformats.org/drawingml/2006/table">
            <a:tbl>
              <a:tblPr firstRow="1" bandRow="1">
                <a:tableStyleId>{5C22544A-7EE6-4342-B048-85BDC9FD1C3A}</a:tableStyleId>
              </a:tblPr>
              <a:tblGrid>
                <a:gridCol w="2664296"/>
                <a:gridCol w="1800200"/>
                <a:gridCol w="1619453"/>
                <a:gridCol w="2027983"/>
              </a:tblGrid>
              <a:tr h="807128">
                <a:tc>
                  <a:txBody>
                    <a:bodyPr/>
                    <a:lstStyle/>
                    <a:p>
                      <a:endParaRPr kumimoji="1" lang="ja-JP" altLang="en-US" sz="3200" dirty="0"/>
                    </a:p>
                  </a:txBody>
                  <a:tcPr anchor="ctr"/>
                </a:tc>
                <a:tc>
                  <a:txBody>
                    <a:bodyPr/>
                    <a:lstStyle/>
                    <a:p>
                      <a:r>
                        <a:rPr kumimoji="1" lang="ja-JP" altLang="en-US" sz="3200" dirty="0" smtClean="0"/>
                        <a:t>府</a:t>
                      </a:r>
                      <a:endParaRPr kumimoji="1" lang="ja-JP" altLang="en-US" sz="3200" dirty="0"/>
                    </a:p>
                  </a:txBody>
                  <a:tcPr anchor="ctr"/>
                </a:tc>
                <a:tc>
                  <a:txBody>
                    <a:bodyPr/>
                    <a:lstStyle/>
                    <a:p>
                      <a:r>
                        <a:rPr kumimoji="1" lang="ja-JP" altLang="en-US" sz="3200" dirty="0" smtClean="0"/>
                        <a:t>国</a:t>
                      </a:r>
                      <a:endParaRPr kumimoji="1" lang="ja-JP" altLang="en-US" sz="3200" dirty="0"/>
                    </a:p>
                  </a:txBody>
                  <a:tcPr anchor="ctr"/>
                </a:tc>
                <a:tc>
                  <a:txBody>
                    <a:bodyPr/>
                    <a:lstStyle/>
                    <a:p>
                      <a:r>
                        <a:rPr kumimoji="1" lang="ja-JP" altLang="en-US" sz="3200" dirty="0" smtClean="0"/>
                        <a:t>府</a:t>
                      </a:r>
                      <a:r>
                        <a:rPr kumimoji="1" lang="en-US" altLang="ja-JP" sz="3200" dirty="0" smtClean="0"/>
                        <a:t>-</a:t>
                      </a:r>
                      <a:r>
                        <a:rPr kumimoji="1" lang="ja-JP" altLang="en-US" sz="3200" dirty="0" smtClean="0"/>
                        <a:t>国</a:t>
                      </a:r>
                      <a:endParaRPr kumimoji="1" lang="ja-JP" altLang="en-US" sz="3200" dirty="0"/>
                    </a:p>
                  </a:txBody>
                  <a:tcPr anchor="ctr"/>
                </a:tc>
              </a:tr>
              <a:tr h="807128">
                <a:tc>
                  <a:txBody>
                    <a:bodyPr/>
                    <a:lstStyle/>
                    <a:p>
                      <a:r>
                        <a:rPr kumimoji="1" lang="ja-JP" altLang="en-US" sz="3200" dirty="0" smtClean="0"/>
                        <a:t>循環器系疾患</a:t>
                      </a:r>
                      <a:endParaRPr kumimoji="1" lang="ja-JP" altLang="en-US" sz="3200" dirty="0"/>
                    </a:p>
                  </a:txBody>
                  <a:tcPr anchor="ctr"/>
                </a:tc>
                <a:tc>
                  <a:txBody>
                    <a:bodyPr/>
                    <a:lstStyle/>
                    <a:p>
                      <a:pPr algn="l" fontAlgn="ctr"/>
                      <a:r>
                        <a:rPr lang="ja-JP" altLang="en-US" sz="3200" b="0" i="0" u="none" strike="noStrike" baseline="0" dirty="0" smtClean="0">
                          <a:solidFill>
                            <a:srgbClr val="000000"/>
                          </a:solidFill>
                          <a:effectLst/>
                          <a:latin typeface="+mn-ea"/>
                          <a:ea typeface="+mn-ea"/>
                        </a:rPr>
                        <a:t> </a:t>
                      </a:r>
                      <a:r>
                        <a:rPr lang="en-US" altLang="ja-JP" sz="3200" b="0" i="0" u="none" strike="noStrike" dirty="0" smtClean="0">
                          <a:solidFill>
                            <a:srgbClr val="000000"/>
                          </a:solidFill>
                          <a:effectLst/>
                          <a:latin typeface="+mn-ea"/>
                          <a:ea typeface="+mn-ea"/>
                        </a:rPr>
                        <a:t>164010 </a:t>
                      </a:r>
                      <a:endParaRPr lang="en-US" altLang="ja-JP" sz="3200" b="0" i="0" u="none" strike="noStrike" dirty="0">
                        <a:solidFill>
                          <a:srgbClr val="000000"/>
                        </a:solidFill>
                        <a:effectLst/>
                        <a:latin typeface="+mn-ea"/>
                        <a:ea typeface="+mn-ea"/>
                      </a:endParaRPr>
                    </a:p>
                  </a:txBody>
                  <a:tcPr marL="9525" marR="9525" marT="9525" marB="0" anchor="ctr"/>
                </a:tc>
                <a:tc>
                  <a:txBody>
                    <a:bodyPr/>
                    <a:lstStyle/>
                    <a:p>
                      <a:pPr algn="l" fontAlgn="ctr"/>
                      <a:r>
                        <a:rPr lang="en-US" altLang="ja-JP" sz="3200" b="0" i="0" u="none" strike="noStrike" dirty="0" smtClean="0">
                          <a:solidFill>
                            <a:srgbClr val="000000"/>
                          </a:solidFill>
                          <a:effectLst/>
                          <a:latin typeface="+mn-ea"/>
                          <a:ea typeface="+mn-ea"/>
                        </a:rPr>
                        <a:t> 144150</a:t>
                      </a:r>
                      <a:endParaRPr lang="en-US" altLang="ja-JP" sz="3200" b="0" i="0" u="none" strike="noStrike" dirty="0">
                        <a:solidFill>
                          <a:srgbClr val="000000"/>
                        </a:solidFill>
                        <a:effectLst/>
                        <a:latin typeface="+mn-ea"/>
                        <a:ea typeface="+mn-ea"/>
                      </a:endParaRPr>
                    </a:p>
                  </a:txBody>
                  <a:tcPr marL="9525" marR="9525" marT="9525" marB="0" anchor="ctr"/>
                </a:tc>
                <a:tc>
                  <a:txBody>
                    <a:bodyPr/>
                    <a:lstStyle/>
                    <a:p>
                      <a:r>
                        <a:rPr kumimoji="1" lang="en-US" altLang="ja-JP" sz="3200" dirty="0" smtClean="0">
                          <a:latin typeface="+mn-ea"/>
                          <a:ea typeface="+mn-ea"/>
                        </a:rPr>
                        <a:t>19860</a:t>
                      </a:r>
                      <a:endParaRPr kumimoji="1" lang="ja-JP" altLang="en-US" sz="3200" dirty="0">
                        <a:latin typeface="+mn-ea"/>
                        <a:ea typeface="+mn-ea"/>
                      </a:endParaRPr>
                    </a:p>
                  </a:txBody>
                  <a:tcPr anchor="ctr"/>
                </a:tc>
              </a:tr>
              <a:tr h="807128">
                <a:tc>
                  <a:txBody>
                    <a:bodyPr/>
                    <a:lstStyle/>
                    <a:p>
                      <a:r>
                        <a:rPr kumimoji="1" lang="ja-JP" altLang="en-US" sz="3200" dirty="0" smtClean="0"/>
                        <a:t>筋骨格系疾患</a:t>
                      </a:r>
                      <a:endParaRPr kumimoji="1" lang="ja-JP" altLang="en-US" sz="3200" dirty="0"/>
                    </a:p>
                  </a:txBody>
                  <a:tcPr anchor="ctr"/>
                </a:tc>
                <a:tc>
                  <a:txBody>
                    <a:bodyPr/>
                    <a:lstStyle/>
                    <a:p>
                      <a:r>
                        <a:rPr kumimoji="1" lang="en-US" altLang="ja-JP" sz="3200" dirty="0" smtClean="0">
                          <a:latin typeface="+mn-ea"/>
                          <a:ea typeface="+mn-ea"/>
                        </a:rPr>
                        <a:t>117690</a:t>
                      </a:r>
                      <a:endParaRPr kumimoji="1" lang="ja-JP" altLang="en-US" sz="3200" dirty="0">
                        <a:latin typeface="+mn-ea"/>
                        <a:ea typeface="+mn-ea"/>
                      </a:endParaRPr>
                    </a:p>
                  </a:txBody>
                  <a:tcPr anchor="ctr"/>
                </a:tc>
                <a:tc>
                  <a:txBody>
                    <a:bodyPr/>
                    <a:lstStyle/>
                    <a:p>
                      <a:r>
                        <a:rPr kumimoji="1" lang="en-US" altLang="ja-JP" sz="3200" dirty="0" smtClean="0">
                          <a:latin typeface="+mn-ea"/>
                          <a:ea typeface="+mn-ea"/>
                        </a:rPr>
                        <a:t>91340</a:t>
                      </a:r>
                      <a:endParaRPr kumimoji="1" lang="ja-JP" altLang="en-US" sz="3200" dirty="0">
                        <a:latin typeface="+mn-ea"/>
                        <a:ea typeface="+mn-ea"/>
                      </a:endParaRPr>
                    </a:p>
                  </a:txBody>
                  <a:tcPr anchor="ctr"/>
                </a:tc>
                <a:tc>
                  <a:txBody>
                    <a:bodyPr/>
                    <a:lstStyle/>
                    <a:p>
                      <a:r>
                        <a:rPr kumimoji="1" lang="en-US" altLang="ja-JP" sz="3200" dirty="0" smtClean="0">
                          <a:latin typeface="+mn-ea"/>
                          <a:ea typeface="+mn-ea"/>
                        </a:rPr>
                        <a:t>26340</a:t>
                      </a:r>
                      <a:endParaRPr kumimoji="1" lang="ja-JP" altLang="en-US" sz="3200" dirty="0">
                        <a:latin typeface="+mn-ea"/>
                        <a:ea typeface="+mn-ea"/>
                      </a:endParaRPr>
                    </a:p>
                  </a:txBody>
                  <a:tcPr anchor="ctr"/>
                </a:tc>
              </a:tr>
              <a:tr h="807128">
                <a:tc>
                  <a:txBody>
                    <a:bodyPr/>
                    <a:lstStyle/>
                    <a:p>
                      <a:r>
                        <a:rPr kumimoji="1" lang="ja-JP" altLang="en-US" sz="3200" dirty="0" smtClean="0"/>
                        <a:t>呼吸器系疾患</a:t>
                      </a:r>
                      <a:endParaRPr kumimoji="1" lang="ja-JP" altLang="en-US" sz="3200" dirty="0"/>
                    </a:p>
                  </a:txBody>
                  <a:tcPr anchor="ctr"/>
                </a:tc>
                <a:tc>
                  <a:txBody>
                    <a:bodyPr/>
                    <a:lstStyle/>
                    <a:p>
                      <a:r>
                        <a:rPr kumimoji="1" lang="en-US" altLang="ja-JP" sz="3200" dirty="0" smtClean="0">
                          <a:latin typeface="+mn-ea"/>
                          <a:ea typeface="+mn-ea"/>
                        </a:rPr>
                        <a:t>80420</a:t>
                      </a:r>
                      <a:endParaRPr kumimoji="1" lang="ja-JP" altLang="en-US" sz="3200" dirty="0">
                        <a:latin typeface="+mn-ea"/>
                        <a:ea typeface="+mn-ea"/>
                      </a:endParaRPr>
                    </a:p>
                  </a:txBody>
                  <a:tcPr anchor="ctr"/>
                </a:tc>
                <a:tc>
                  <a:txBody>
                    <a:bodyPr/>
                    <a:lstStyle/>
                    <a:p>
                      <a:r>
                        <a:rPr kumimoji="1" lang="en-US" altLang="ja-JP" sz="3200" dirty="0" smtClean="0">
                          <a:latin typeface="+mn-ea"/>
                          <a:ea typeface="+mn-ea"/>
                        </a:rPr>
                        <a:t>70360</a:t>
                      </a:r>
                      <a:endParaRPr kumimoji="1" lang="ja-JP" altLang="en-US" sz="3200" dirty="0">
                        <a:latin typeface="+mn-ea"/>
                        <a:ea typeface="+mn-ea"/>
                      </a:endParaRPr>
                    </a:p>
                  </a:txBody>
                  <a:tcPr anchor="ctr"/>
                </a:tc>
                <a:tc>
                  <a:txBody>
                    <a:bodyPr/>
                    <a:lstStyle/>
                    <a:p>
                      <a:r>
                        <a:rPr kumimoji="1" lang="en-US" altLang="ja-JP" sz="3200" dirty="0" smtClean="0">
                          <a:latin typeface="+mn-ea"/>
                          <a:ea typeface="+mn-ea"/>
                        </a:rPr>
                        <a:t>10050</a:t>
                      </a:r>
                      <a:endParaRPr kumimoji="1" lang="ja-JP" altLang="en-US" sz="3200" dirty="0">
                        <a:latin typeface="+mn-ea"/>
                        <a:ea typeface="+mn-ea"/>
                      </a:endParaRPr>
                    </a:p>
                  </a:txBody>
                  <a:tcPr anchor="ctr"/>
                </a:tc>
              </a:tr>
              <a:tr h="807128">
                <a:tc>
                  <a:txBody>
                    <a:bodyPr/>
                    <a:lstStyle/>
                    <a:p>
                      <a:r>
                        <a:rPr kumimoji="1" lang="ja-JP" altLang="en-US" sz="3200" dirty="0" smtClean="0"/>
                        <a:t>腎尿路系疾患</a:t>
                      </a:r>
                      <a:endParaRPr kumimoji="1" lang="ja-JP" altLang="en-US" sz="3200" dirty="0"/>
                    </a:p>
                  </a:txBody>
                  <a:tcPr anchor="ctr"/>
                </a:tc>
                <a:tc>
                  <a:txBody>
                    <a:bodyPr/>
                    <a:lstStyle/>
                    <a:p>
                      <a:r>
                        <a:rPr kumimoji="1" lang="en-US" altLang="ja-JP" sz="3200" dirty="0" smtClean="0">
                          <a:latin typeface="+mn-ea"/>
                          <a:ea typeface="+mn-ea"/>
                        </a:rPr>
                        <a:t>76130</a:t>
                      </a:r>
                      <a:endParaRPr kumimoji="1" lang="ja-JP" altLang="en-US" sz="3200" dirty="0">
                        <a:latin typeface="+mn-ea"/>
                        <a:ea typeface="+mn-ea"/>
                      </a:endParaRPr>
                    </a:p>
                  </a:txBody>
                  <a:tcPr anchor="ctr"/>
                </a:tc>
                <a:tc>
                  <a:txBody>
                    <a:bodyPr/>
                    <a:lstStyle/>
                    <a:p>
                      <a:r>
                        <a:rPr kumimoji="1" lang="en-US" altLang="ja-JP" sz="3200" dirty="0" smtClean="0">
                          <a:latin typeface="+mn-ea"/>
                          <a:ea typeface="+mn-ea"/>
                        </a:rPr>
                        <a:t>70670</a:t>
                      </a:r>
                      <a:endParaRPr kumimoji="1" lang="ja-JP" altLang="en-US" sz="3200" dirty="0">
                        <a:latin typeface="+mn-ea"/>
                        <a:ea typeface="+mn-ea"/>
                      </a:endParaRPr>
                    </a:p>
                  </a:txBody>
                  <a:tcPr anchor="ctr"/>
                </a:tc>
                <a:tc>
                  <a:txBody>
                    <a:bodyPr/>
                    <a:lstStyle/>
                    <a:p>
                      <a:r>
                        <a:rPr kumimoji="1" lang="en-US" altLang="ja-JP" sz="3200" dirty="0" smtClean="0">
                          <a:latin typeface="+mn-ea"/>
                          <a:ea typeface="+mn-ea"/>
                        </a:rPr>
                        <a:t>5460</a:t>
                      </a:r>
                      <a:endParaRPr kumimoji="1" lang="ja-JP" altLang="en-US" sz="3200" dirty="0">
                        <a:latin typeface="+mn-ea"/>
                        <a:ea typeface="+mn-ea"/>
                      </a:endParaRPr>
                    </a:p>
                  </a:txBody>
                  <a:tcPr anchor="ctr"/>
                </a:tc>
              </a:tr>
            </a:tbl>
          </a:graphicData>
        </a:graphic>
      </p:graphicFrame>
      <p:sp>
        <p:nvSpPr>
          <p:cNvPr id="6" name="テキスト ボックス 5"/>
          <p:cNvSpPr txBox="1"/>
          <p:nvPr/>
        </p:nvSpPr>
        <p:spPr>
          <a:xfrm>
            <a:off x="539552" y="1700808"/>
            <a:ext cx="8064896" cy="369332"/>
          </a:xfrm>
          <a:prstGeom prst="rect">
            <a:avLst/>
          </a:prstGeom>
          <a:noFill/>
        </p:spPr>
        <p:txBody>
          <a:bodyPr wrap="square" rtlCol="0">
            <a:spAutoFit/>
          </a:bodyPr>
          <a:lstStyle/>
          <a:p>
            <a:r>
              <a:rPr kumimoji="1" lang="ja-JP" altLang="en-US" dirty="0" smtClean="0"/>
              <a:t>被保険者</a:t>
            </a:r>
            <a:r>
              <a:rPr kumimoji="1" lang="en-US" altLang="ja-JP" dirty="0" smtClean="0"/>
              <a:t>1</a:t>
            </a:r>
            <a:r>
              <a:rPr kumimoji="1" lang="ja-JP" altLang="en-US" dirty="0" smtClean="0"/>
              <a:t>人当たり医療費（単位：円</a:t>
            </a:r>
            <a:r>
              <a:rPr kumimoji="1" lang="en-US" altLang="ja-JP" dirty="0" smtClean="0"/>
              <a:t>/</a:t>
            </a:r>
            <a:r>
              <a:rPr kumimoji="1" lang="ja-JP" altLang="en-US" dirty="0" smtClean="0"/>
              <a:t>人・年）</a:t>
            </a:r>
            <a:endParaRPr kumimoji="1" lang="ja-JP" altLang="en-US" dirty="0"/>
          </a:p>
        </p:txBody>
      </p:sp>
    </p:spTree>
    <p:extLst>
      <p:ext uri="{BB962C8B-B14F-4D97-AF65-F5344CB8AC3E}">
        <p14:creationId xmlns:p14="http://schemas.microsoft.com/office/powerpoint/2010/main" val="301954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7"/>
          </p:nvPr>
        </p:nvSpPr>
        <p:spPr/>
        <p:txBody>
          <a:bodyPr/>
          <a:lstStyle/>
          <a:p>
            <a:fld id="{B6F15528-21DE-4FAA-801E-634DDDAF4B2B}" type="slidenum">
              <a:rPr lang="en-US" altLang="ja-JP" smtClean="0"/>
              <a:t>11</a:t>
            </a:fld>
            <a:endParaRPr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942"/>
            <a:ext cx="9143999" cy="684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つの角を丸めた四角形 1"/>
          <p:cNvSpPr/>
          <p:nvPr/>
        </p:nvSpPr>
        <p:spPr>
          <a:xfrm>
            <a:off x="8748464" y="6525344"/>
            <a:ext cx="288032" cy="323711"/>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7555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normAutofit/>
          </a:bodyPr>
          <a:lstStyle/>
          <a:p>
            <a:r>
              <a:rPr lang="ja-JP" altLang="ja-JP" sz="3600" dirty="0"/>
              <a:t>筋骨格系疾患</a:t>
            </a:r>
            <a:r>
              <a:rPr lang="ja-JP" altLang="en-US" sz="3600" dirty="0"/>
              <a:t>の市町村差比較</a:t>
            </a:r>
            <a:endParaRPr kumimoji="1" lang="ja-JP" altLang="en-US" sz="3600" dirty="0"/>
          </a:p>
        </p:txBody>
      </p:sp>
      <p:sp>
        <p:nvSpPr>
          <p:cNvPr id="5" name="スライド番号プレースホルダー 4"/>
          <p:cNvSpPr>
            <a:spLocks noGrp="1"/>
          </p:cNvSpPr>
          <p:nvPr>
            <p:ph type="sldNum" sz="quarter" idx="7"/>
          </p:nvPr>
        </p:nvSpPr>
        <p:spPr/>
        <p:txBody>
          <a:bodyPr/>
          <a:lstStyle/>
          <a:p>
            <a:fld id="{B6F15528-21DE-4FAA-801E-634DDDAF4B2B}" type="slidenum">
              <a:rPr lang="en-US" altLang="ja-JP" smtClean="0"/>
              <a:t>12</a:t>
            </a:fld>
            <a:endParaRPr lang="ja-JP" altLang="en-US"/>
          </a:p>
        </p:txBody>
      </p:sp>
      <p:graphicFrame>
        <p:nvGraphicFramePr>
          <p:cNvPr id="6" name="グラフ 5"/>
          <p:cNvGraphicFramePr>
            <a:graphicFrameLocks/>
          </p:cNvGraphicFramePr>
          <p:nvPr>
            <p:extLst>
              <p:ext uri="{D42A27DB-BD31-4B8C-83A1-F6EECF244321}">
                <p14:modId xmlns:p14="http://schemas.microsoft.com/office/powerpoint/2010/main" val="4202578124"/>
              </p:ext>
            </p:extLst>
          </p:nvPr>
        </p:nvGraphicFramePr>
        <p:xfrm>
          <a:off x="323528" y="1412776"/>
          <a:ext cx="8460432"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4" name="角丸四角形吹き出し 3"/>
          <p:cNvSpPr/>
          <p:nvPr/>
        </p:nvSpPr>
        <p:spPr>
          <a:xfrm>
            <a:off x="1475656" y="2132856"/>
            <a:ext cx="5112568" cy="936104"/>
          </a:xfrm>
          <a:prstGeom prst="wedgeRoundRectCallout">
            <a:avLst>
              <a:gd name="adj1" fmla="val -7184"/>
              <a:gd name="adj2" fmla="val 94118"/>
              <a:gd name="adj3" fmla="val 16667"/>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市町村間で</a:t>
            </a:r>
            <a:r>
              <a:rPr kumimoji="1" lang="en-US" altLang="ja-JP" sz="2000" dirty="0" smtClean="0">
                <a:solidFill>
                  <a:schemeClr val="tx1"/>
                </a:solidFill>
              </a:rPr>
              <a:t>3</a:t>
            </a:r>
            <a:r>
              <a:rPr kumimoji="1" lang="ja-JP" altLang="en-US" sz="2000" dirty="0" smtClean="0">
                <a:solidFill>
                  <a:schemeClr val="tx1"/>
                </a:solidFill>
              </a:rPr>
              <a:t>倍の差がある</a:t>
            </a:r>
            <a:endParaRPr kumimoji="1" lang="en-US" altLang="ja-JP" sz="2000" dirty="0" smtClean="0">
              <a:solidFill>
                <a:schemeClr val="tx1"/>
              </a:solidFill>
            </a:endParaRPr>
          </a:p>
        </p:txBody>
      </p:sp>
      <p:sp>
        <p:nvSpPr>
          <p:cNvPr id="7" name="テキスト ボックス 6"/>
          <p:cNvSpPr txBox="1"/>
          <p:nvPr/>
        </p:nvSpPr>
        <p:spPr>
          <a:xfrm>
            <a:off x="8604448" y="4410506"/>
            <a:ext cx="539552" cy="400110"/>
          </a:xfrm>
          <a:prstGeom prst="rect">
            <a:avLst/>
          </a:prstGeom>
          <a:noFill/>
        </p:spPr>
        <p:txBody>
          <a:bodyPr wrap="square" rtlCol="0">
            <a:spAutoFit/>
          </a:bodyPr>
          <a:lstStyle/>
          <a:p>
            <a:r>
              <a:rPr kumimoji="1" lang="ja-JP" altLang="en-US" sz="1000" dirty="0" smtClean="0">
                <a:solidFill>
                  <a:srgbClr val="FF0000"/>
                </a:solidFill>
              </a:rPr>
              <a:t>全国平均</a:t>
            </a:r>
            <a:endParaRPr kumimoji="1" lang="ja-JP" altLang="en-US" sz="1000" dirty="0">
              <a:solidFill>
                <a:srgbClr val="FF0000"/>
              </a:solidFill>
            </a:endParaRPr>
          </a:p>
        </p:txBody>
      </p:sp>
    </p:spTree>
    <p:extLst>
      <p:ext uri="{BB962C8B-B14F-4D97-AF65-F5344CB8AC3E}">
        <p14:creationId xmlns:p14="http://schemas.microsoft.com/office/powerpoint/2010/main" val="380564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kumimoji="1" lang="ja-JP" altLang="en-US" sz="3600" dirty="0" smtClean="0"/>
              <a:t>介護認定率　都道府県別</a:t>
            </a:r>
            <a:endParaRPr kumimoji="1" lang="ja-JP" altLang="en-US" sz="3600" dirty="0"/>
          </a:p>
        </p:txBody>
      </p:sp>
      <p:sp>
        <p:nvSpPr>
          <p:cNvPr id="4" name="コンテンツ プレースホルダー 3"/>
          <p:cNvSpPr>
            <a:spLocks noGrp="1"/>
          </p:cNvSpPr>
          <p:nvPr>
            <p:ph sz="half" idx="3"/>
          </p:nvPr>
        </p:nvSpPr>
        <p:spPr/>
        <p:txBody>
          <a:bodyPr/>
          <a:lstStyle/>
          <a:p>
            <a:endParaRPr kumimoji="1" lang="ja-JP" altLang="en-US"/>
          </a:p>
        </p:txBody>
      </p:sp>
      <p:sp>
        <p:nvSpPr>
          <p:cNvPr id="5" name="スライド番号プレースホルダー 4"/>
          <p:cNvSpPr>
            <a:spLocks noGrp="1"/>
          </p:cNvSpPr>
          <p:nvPr>
            <p:ph type="sldNum" sz="quarter" idx="7"/>
          </p:nvPr>
        </p:nvSpPr>
        <p:spPr/>
        <p:txBody>
          <a:bodyPr/>
          <a:lstStyle/>
          <a:p>
            <a:fld id="{B6F15528-21DE-4FAA-801E-634DDDAF4B2B}" type="slidenum">
              <a:rPr lang="en-US" altLang="ja-JP" smtClean="0"/>
              <a:t>13</a:t>
            </a:fld>
            <a:endParaRPr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54" y="908720"/>
            <a:ext cx="8467426"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535488" y="6611779"/>
            <a:ext cx="4608512" cy="246221"/>
          </a:xfrm>
          <a:prstGeom prst="rect">
            <a:avLst/>
          </a:prstGeom>
          <a:noFill/>
        </p:spPr>
        <p:txBody>
          <a:bodyPr wrap="square" rtlCol="0">
            <a:spAutoFit/>
          </a:bodyPr>
          <a:lstStyle/>
          <a:p>
            <a:r>
              <a:rPr kumimoji="1" lang="ja-JP" altLang="en-US" sz="1000" dirty="0" smtClean="0"/>
              <a:t>出典：</a:t>
            </a:r>
            <a:r>
              <a:rPr lang="ja-JP" altLang="en-US" sz="1000" dirty="0"/>
              <a:t>大阪府の要介護認定率、 介護費の現状等に</a:t>
            </a:r>
            <a:r>
              <a:rPr lang="ja-JP" altLang="en-US" sz="1000" dirty="0" smtClean="0"/>
              <a:t>ついて　　大阪府福祉部</a:t>
            </a:r>
            <a:endParaRPr kumimoji="1" lang="ja-JP" altLang="en-US" sz="1000" dirty="0"/>
          </a:p>
        </p:txBody>
      </p:sp>
    </p:spTree>
    <p:extLst>
      <p:ext uri="{BB962C8B-B14F-4D97-AF65-F5344CB8AC3E}">
        <p14:creationId xmlns:p14="http://schemas.microsoft.com/office/powerpoint/2010/main" val="361591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介護認定率　都道府県別</a:t>
            </a:r>
            <a:endParaRPr kumimoji="1" lang="ja-JP" altLang="en-US" sz="3600" dirty="0"/>
          </a:p>
        </p:txBody>
      </p:sp>
      <p:sp>
        <p:nvSpPr>
          <p:cNvPr id="3" name="コンテンツ プレースホルダー 2"/>
          <p:cNvSpPr>
            <a:spLocks noGrp="1"/>
          </p:cNvSpPr>
          <p:nvPr>
            <p:ph sz="half" idx="2"/>
          </p:nvPr>
        </p:nvSpPr>
        <p:spPr/>
        <p:txBody>
          <a:bodyPr/>
          <a:lstStyle/>
          <a:p>
            <a:endParaRPr kumimoji="1" lang="ja-JP" altLang="en-US"/>
          </a:p>
        </p:txBody>
      </p:sp>
      <p:sp>
        <p:nvSpPr>
          <p:cNvPr id="4" name="コンテンツ プレースホルダー 3"/>
          <p:cNvSpPr>
            <a:spLocks noGrp="1"/>
          </p:cNvSpPr>
          <p:nvPr>
            <p:ph sz="half" idx="3"/>
          </p:nvPr>
        </p:nvSpPr>
        <p:spPr/>
        <p:txBody>
          <a:bodyPr/>
          <a:lstStyle/>
          <a:p>
            <a:endParaRPr kumimoji="1" lang="ja-JP" altLang="en-US"/>
          </a:p>
        </p:txBody>
      </p:sp>
      <p:sp>
        <p:nvSpPr>
          <p:cNvPr id="5" name="スライド番号プレースホルダー 4"/>
          <p:cNvSpPr>
            <a:spLocks noGrp="1"/>
          </p:cNvSpPr>
          <p:nvPr>
            <p:ph type="sldNum" sz="quarter" idx="7"/>
          </p:nvPr>
        </p:nvSpPr>
        <p:spPr/>
        <p:txBody>
          <a:bodyPr/>
          <a:lstStyle/>
          <a:p>
            <a:fld id="{B6F15528-21DE-4FAA-801E-634DDDAF4B2B}" type="slidenum">
              <a:rPr lang="en-US" altLang="ja-JP" smtClean="0"/>
              <a:t>14</a:t>
            </a:fld>
            <a:endParaRPr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243647"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12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01940" y="864138"/>
            <a:ext cx="8182936" cy="1052694"/>
          </a:xfrm>
          <a:prstGeom prst="roundRect">
            <a:avLst>
              <a:gd name="adj" fmla="val 1323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dirty="0" smtClean="0">
                <a:solidFill>
                  <a:schemeClr val="tx1"/>
                </a:solidFill>
              </a:rPr>
              <a:t>　</a:t>
            </a:r>
            <a:endParaRPr kumimoji="1" lang="en-US" altLang="ja-JP" dirty="0" smtClean="0">
              <a:solidFill>
                <a:schemeClr val="tx1"/>
              </a:solidFill>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マイレージ</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健康づくりに取り組む住民にポイントを</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付与し、特典と交換）</a:t>
            </a:r>
            <a:endParaRPr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導入する</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市町村を支援（２年間の補助金）</a:t>
            </a:r>
            <a:endParaRPr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r>
              <a:rPr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の自治体が活用</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dirty="0" smtClean="0">
                <a:solidFill>
                  <a:srgbClr val="FF0000"/>
                </a:solidFill>
              </a:rPr>
              <a:t>　</a:t>
            </a:r>
            <a:r>
              <a:rPr lang="ja-JP" altLang="en-US" dirty="0" smtClean="0">
                <a:solidFill>
                  <a:srgbClr val="FF0000"/>
                </a:solidFill>
              </a:rPr>
              <a:t>　</a:t>
            </a:r>
            <a:endParaRPr kumimoji="1" lang="ja-JP" altLang="en-US" dirty="0">
              <a:solidFill>
                <a:srgbClr val="FF0000"/>
              </a:solidFill>
            </a:endParaRPr>
          </a:p>
        </p:txBody>
      </p:sp>
      <p:sp>
        <p:nvSpPr>
          <p:cNvPr id="10" name="正方形/長方形 9"/>
          <p:cNvSpPr/>
          <p:nvPr/>
        </p:nvSpPr>
        <p:spPr>
          <a:xfrm>
            <a:off x="475826" y="672969"/>
            <a:ext cx="1003880" cy="302935"/>
          </a:xfrm>
          <a:prstGeom prst="rect">
            <a:avLst/>
          </a:prstGeom>
          <a:solidFill>
            <a:schemeClr val="accent2">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rPr>
              <a:t>概要</a:t>
            </a:r>
            <a:endParaRPr kumimoji="1" lang="ja-JP" altLang="en-US" sz="2000" b="1" dirty="0">
              <a:solidFill>
                <a:schemeClr val="bg1"/>
              </a:solidFill>
            </a:endParaRPr>
          </a:p>
        </p:txBody>
      </p:sp>
      <p:grpSp>
        <p:nvGrpSpPr>
          <p:cNvPr id="14" name="グループ化 13"/>
          <p:cNvGrpSpPr/>
          <p:nvPr/>
        </p:nvGrpSpPr>
        <p:grpSpPr>
          <a:xfrm>
            <a:off x="501940" y="2069784"/>
            <a:ext cx="8182935" cy="927168"/>
            <a:chOff x="-249727" y="1197364"/>
            <a:chExt cx="8182935" cy="1065423"/>
          </a:xfrm>
        </p:grpSpPr>
        <p:sp>
          <p:nvSpPr>
            <p:cNvPr id="15" name="角丸四角形 14"/>
            <p:cNvSpPr/>
            <p:nvPr/>
          </p:nvSpPr>
          <p:spPr>
            <a:xfrm>
              <a:off x="-249727" y="1353107"/>
              <a:ext cx="8182935" cy="909680"/>
            </a:xfrm>
            <a:prstGeom prst="roundRect">
              <a:avLst>
                <a:gd name="adj" fmla="val 134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地域ごとの健康づくりの推進</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49727" y="1197364"/>
              <a:ext cx="859864" cy="312707"/>
            </a:xfrm>
            <a:prstGeom prst="rect">
              <a:avLst/>
            </a:prstGeom>
            <a:solidFill>
              <a:schemeClr val="accent2">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rPr>
                <a:t>目的</a:t>
              </a:r>
              <a:endParaRPr kumimoji="1" lang="ja-JP" altLang="en-US" sz="2000" b="1" dirty="0">
                <a:solidFill>
                  <a:schemeClr val="bg1"/>
                </a:solidFill>
              </a:endParaRPr>
            </a:p>
          </p:txBody>
        </p:sp>
      </p:grpSp>
      <p:sp>
        <p:nvSpPr>
          <p:cNvPr id="28" name="Rectangle 4"/>
          <p:cNvSpPr>
            <a:spLocks noChangeArrowheads="1"/>
          </p:cNvSpPr>
          <p:nvPr/>
        </p:nvSpPr>
        <p:spPr bwMode="auto">
          <a:xfrm>
            <a:off x="0" y="20638"/>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tIns="82800" bIns="82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800" b="1" dirty="0" smtClean="0">
                <a:latin typeface="Meiryo UI" pitchFamily="50" charset="-128"/>
                <a:ea typeface="Meiryo UI" pitchFamily="50" charset="-128"/>
                <a:cs typeface="Meiryo UI" pitchFamily="50" charset="-128"/>
              </a:rPr>
              <a:t>市町村　健康マイレージ事業</a:t>
            </a:r>
            <a:endParaRPr lang="en-US" altLang="ja-JP" sz="2800" b="1" dirty="0">
              <a:latin typeface="Meiryo UI" pitchFamily="50" charset="-128"/>
              <a:ea typeface="Meiryo UI" pitchFamily="50" charset="-128"/>
              <a:cs typeface="Meiryo UI" pitchFamily="50" charset="-128"/>
            </a:endParaRPr>
          </a:p>
        </p:txBody>
      </p:sp>
      <p:cxnSp>
        <p:nvCxnSpPr>
          <p:cNvPr id="29" name="直線コネクタ 28"/>
          <p:cNvCxnSpPr/>
          <p:nvPr/>
        </p:nvCxnSpPr>
        <p:spPr>
          <a:xfrm>
            <a:off x="100013" y="514350"/>
            <a:ext cx="89281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30" name="図 29"/>
          <p:cNvPicPr/>
          <p:nvPr/>
        </p:nvPicPr>
        <p:blipFill rotWithShape="1">
          <a:blip r:embed="rId3">
            <a:lum contrast="20000"/>
            <a:extLst>
              <a:ext uri="{28A0092B-C50C-407E-A947-70E740481C1C}">
                <a14:useLocalDpi xmlns:a14="http://schemas.microsoft.com/office/drawing/2010/main" val="0"/>
              </a:ext>
            </a:extLst>
          </a:blip>
          <a:srcRect t="29832" r="10828"/>
          <a:stretch/>
        </p:blipFill>
        <p:spPr bwMode="auto">
          <a:xfrm>
            <a:off x="475826" y="3140968"/>
            <a:ext cx="5248302" cy="3456384"/>
          </a:xfrm>
          <a:prstGeom prst="rect">
            <a:avLst/>
          </a:prstGeom>
          <a:noFill/>
          <a:ln>
            <a:noFill/>
          </a:ln>
          <a:extLst>
            <a:ext uri="{53640926-AAD7-44D8-BBD7-CCE9431645EC}">
              <a14:shadowObscured xmlns:a14="http://schemas.microsoft.com/office/drawing/2010/main"/>
            </a:ext>
          </a:extLst>
        </p:spPr>
      </p:pic>
      <p:pic>
        <p:nvPicPr>
          <p:cNvPr id="22" name="Picture 3" descr="D:\KonishiIs\Desktop\健康づくり課\3 健康寿命延伸プロジェクト（市町村健康づくり）に関すること\H28 追加募集\パワポ素材\大阪府（府補助金未使用含む　２色）.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556" y="2996952"/>
            <a:ext cx="2880320" cy="372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367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353AB434-71E9-4D06-BEF4-75336A6EB713}" type="slidenum">
              <a:rPr lang="en-US" altLang="ja-JP" smtClean="0"/>
              <a:pPr>
                <a:defRPr/>
              </a:pPr>
              <a:t>16</a:t>
            </a:fld>
            <a:endParaRPr lang="en-US" altLang="ja-JP"/>
          </a:p>
        </p:txBody>
      </p:sp>
      <p:graphicFrame>
        <p:nvGraphicFramePr>
          <p:cNvPr id="3" name="表 2"/>
          <p:cNvGraphicFramePr>
            <a:graphicFrameLocks noGrp="1"/>
          </p:cNvGraphicFramePr>
          <p:nvPr>
            <p:extLst>
              <p:ext uri="{D42A27DB-BD31-4B8C-83A1-F6EECF244321}">
                <p14:modId xmlns:p14="http://schemas.microsoft.com/office/powerpoint/2010/main" val="4242865484"/>
              </p:ext>
            </p:extLst>
          </p:nvPr>
        </p:nvGraphicFramePr>
        <p:xfrm>
          <a:off x="179514" y="620688"/>
          <a:ext cx="8856984" cy="5845890"/>
        </p:xfrm>
        <a:graphic>
          <a:graphicData uri="http://schemas.openxmlformats.org/drawingml/2006/table">
            <a:tbl>
              <a:tblPr>
                <a:tableStyleId>{69CF1AB2-1976-4502-BF36-3FF5EA218861}</a:tableStyleId>
              </a:tblPr>
              <a:tblGrid>
                <a:gridCol w="933006"/>
                <a:gridCol w="1320663"/>
                <a:gridCol w="1320663"/>
                <a:gridCol w="1320663"/>
                <a:gridCol w="1320663"/>
                <a:gridCol w="1320663"/>
                <a:gridCol w="1320663"/>
              </a:tblGrid>
              <a:tr h="661509">
                <a:tc rowSpan="3">
                  <a:txBody>
                    <a:bodyPr/>
                    <a:lstStyle/>
                    <a:p>
                      <a:pPr algn="ctr" fontAlgn="b"/>
                      <a:r>
                        <a:rPr lang="ja-JP" altLang="en-US" sz="1200" u="none" strike="noStrike" dirty="0">
                          <a:effectLst/>
                        </a:rPr>
                        <a:t>取組み項目</a:t>
                      </a:r>
                      <a:endParaRPr lang="ja-JP" altLang="en-US" sz="1200" b="0" i="0" u="none" strike="noStrike" dirty="0">
                        <a:solidFill>
                          <a:srgbClr val="000000"/>
                        </a:solidFill>
                        <a:effectLst/>
                        <a:latin typeface="ＭＳ Ｐゴシック"/>
                      </a:endParaRPr>
                    </a:p>
                  </a:txBody>
                  <a:tcPr marL="0" marR="0" marT="0" marB="0" anchor="b"/>
                </a:tc>
                <a:tc gridSpan="6">
                  <a:txBody>
                    <a:bodyPr/>
                    <a:lstStyle/>
                    <a:p>
                      <a:pPr algn="l" fontAlgn="ctr"/>
                      <a:r>
                        <a:rPr lang="ja-JP" altLang="en-US" sz="1700" u="none" strike="noStrike" dirty="0">
                          <a:effectLst/>
                        </a:rPr>
                        <a:t>　</a:t>
                      </a:r>
                      <a:r>
                        <a:rPr lang="ja-JP" altLang="en-US" sz="3200" u="none" strike="noStrike" dirty="0" smtClean="0">
                          <a:effectLst/>
                        </a:rPr>
                        <a:t>ライフステージごとの取組み</a:t>
                      </a:r>
                      <a:r>
                        <a:rPr lang="ja-JP" altLang="en-US" sz="1700" u="none" strike="noStrike" dirty="0">
                          <a:effectLst/>
                        </a:rPr>
                        <a:t/>
                      </a:r>
                      <a:br>
                        <a:rPr lang="ja-JP" altLang="en-US" sz="1700" u="none" strike="noStrike" dirty="0">
                          <a:effectLst/>
                        </a:rPr>
                      </a:br>
                      <a:r>
                        <a:rPr lang="ja-JP" altLang="en-US" sz="1700" u="none" strike="noStrike" dirty="0">
                          <a:effectLst/>
                        </a:rPr>
                        <a:t>　　</a:t>
                      </a:r>
                      <a:endParaRPr lang="ja-JP" altLang="en-US" sz="1000" b="0" i="0" u="none" strike="noStrike" dirty="0">
                        <a:solidFill>
                          <a:srgbClr val="000000"/>
                        </a:solidFill>
                        <a:effectLst/>
                        <a:latin typeface="ＭＳ Ｐゴシック"/>
                      </a:endParaRPr>
                    </a:p>
                  </a:txBody>
                  <a:tcPr marL="0" marR="0"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98597">
                <a:tc vMerge="1">
                  <a:txBody>
                    <a:bodyPr/>
                    <a:lstStyle/>
                    <a:p>
                      <a:endParaRPr kumimoji="1" lang="ja-JP" altLang="en-US"/>
                    </a:p>
                  </a:txBody>
                  <a:tcPr/>
                </a:tc>
                <a:tc>
                  <a:txBody>
                    <a:bodyPr/>
                    <a:lstStyle/>
                    <a:p>
                      <a:pPr algn="ctr" fontAlgn="ctr"/>
                      <a:r>
                        <a:rPr lang="ja-JP" altLang="en-US" sz="1200" u="none" strike="noStrike" dirty="0">
                          <a:solidFill>
                            <a:schemeClr val="tx1"/>
                          </a:solidFill>
                          <a:effectLst/>
                          <a:latin typeface="+mn-ea"/>
                          <a:ea typeface="+mn-ea"/>
                        </a:rPr>
                        <a:t>妊娠出産</a:t>
                      </a:r>
                      <a:endParaRPr lang="ja-JP" altLang="en-US" sz="1200" b="0" i="0" u="none" strike="noStrike" dirty="0">
                        <a:solidFill>
                          <a:schemeClr val="tx1"/>
                        </a:solidFill>
                        <a:effectLst/>
                        <a:latin typeface="+mn-ea"/>
                        <a:ea typeface="+mn-ea"/>
                      </a:endParaRPr>
                    </a:p>
                  </a:txBody>
                  <a:tcPr marL="0" marR="0" marT="0" marB="0" anchor="ctr"/>
                </a:tc>
                <a:tc>
                  <a:txBody>
                    <a:bodyPr/>
                    <a:lstStyle/>
                    <a:p>
                      <a:pPr algn="ctr" fontAlgn="ctr"/>
                      <a:r>
                        <a:rPr lang="ja-JP" altLang="en-US" sz="1200" u="none" strike="noStrike">
                          <a:solidFill>
                            <a:schemeClr val="tx1"/>
                          </a:solidFill>
                          <a:effectLst/>
                          <a:latin typeface="+mn-ea"/>
                          <a:ea typeface="+mn-ea"/>
                        </a:rPr>
                        <a:t>乳幼児</a:t>
                      </a:r>
                      <a:endParaRPr lang="ja-JP" altLang="en-US" sz="1200" b="0" i="0" u="none" strike="noStrike">
                        <a:solidFill>
                          <a:schemeClr val="tx1"/>
                        </a:solidFill>
                        <a:effectLst/>
                        <a:latin typeface="+mn-ea"/>
                        <a:ea typeface="+mn-ea"/>
                      </a:endParaRPr>
                    </a:p>
                  </a:txBody>
                  <a:tcPr marL="0" marR="0" marT="0" marB="0" anchor="ctr"/>
                </a:tc>
                <a:tc>
                  <a:txBody>
                    <a:bodyPr/>
                    <a:lstStyle/>
                    <a:p>
                      <a:pPr algn="ctr" fontAlgn="ctr"/>
                      <a:r>
                        <a:rPr lang="ja-JP" altLang="en-US" sz="1200" u="none" strike="noStrike">
                          <a:solidFill>
                            <a:schemeClr val="tx1"/>
                          </a:solidFill>
                          <a:effectLst/>
                          <a:latin typeface="+mn-ea"/>
                          <a:ea typeface="+mn-ea"/>
                        </a:rPr>
                        <a:t>就学</a:t>
                      </a:r>
                      <a:endParaRPr lang="ja-JP" altLang="en-US" sz="1200" b="0" i="0" u="none" strike="noStrike">
                        <a:solidFill>
                          <a:schemeClr val="tx1"/>
                        </a:solidFill>
                        <a:effectLst/>
                        <a:latin typeface="+mn-ea"/>
                        <a:ea typeface="+mn-ea"/>
                      </a:endParaRPr>
                    </a:p>
                  </a:txBody>
                  <a:tcPr marL="0" marR="0" marT="0" marB="0" anchor="ctr"/>
                </a:tc>
                <a:tc>
                  <a:txBody>
                    <a:bodyPr/>
                    <a:lstStyle/>
                    <a:p>
                      <a:pPr algn="ctr" fontAlgn="ctr"/>
                      <a:r>
                        <a:rPr lang="ja-JP" altLang="en-US" sz="1200" u="none" strike="noStrike" dirty="0" smtClean="0">
                          <a:solidFill>
                            <a:schemeClr val="tx1"/>
                          </a:solidFill>
                          <a:effectLst/>
                          <a:latin typeface="+mn-ea"/>
                          <a:ea typeface="+mn-ea"/>
                        </a:rPr>
                        <a:t>就労、結婚、出産</a:t>
                      </a:r>
                      <a:endParaRPr lang="ja-JP" altLang="en-US" sz="1200" b="0" i="0" u="none" strike="noStrike" dirty="0">
                        <a:solidFill>
                          <a:schemeClr val="tx1"/>
                        </a:solidFill>
                        <a:effectLst/>
                        <a:latin typeface="+mn-ea"/>
                        <a:ea typeface="+mn-ea"/>
                      </a:endParaRPr>
                    </a:p>
                  </a:txBody>
                  <a:tcPr marL="0" marR="0" marT="0" marB="0" anchor="ctr"/>
                </a:tc>
                <a:tc>
                  <a:txBody>
                    <a:bodyPr/>
                    <a:lstStyle/>
                    <a:p>
                      <a:pPr algn="ctr" fontAlgn="ctr"/>
                      <a:r>
                        <a:rPr lang="ja-JP" altLang="en-US" sz="1200" u="none" strike="noStrike">
                          <a:solidFill>
                            <a:schemeClr val="tx1"/>
                          </a:solidFill>
                          <a:effectLst/>
                          <a:latin typeface="+mn-ea"/>
                          <a:ea typeface="+mn-ea"/>
                        </a:rPr>
                        <a:t>退職</a:t>
                      </a:r>
                      <a:endParaRPr lang="ja-JP" altLang="en-US" sz="1200" b="0" i="0" u="none" strike="noStrike">
                        <a:solidFill>
                          <a:schemeClr val="tx1"/>
                        </a:solidFill>
                        <a:effectLst/>
                        <a:latin typeface="+mn-ea"/>
                        <a:ea typeface="+mn-ea"/>
                      </a:endParaRPr>
                    </a:p>
                  </a:txBody>
                  <a:tcPr marL="0" marR="0" marT="0" marB="0" anchor="ctr"/>
                </a:tc>
                <a:tc>
                  <a:txBody>
                    <a:bodyPr/>
                    <a:lstStyle/>
                    <a:p>
                      <a:pPr algn="ctr" fontAlgn="ctr"/>
                      <a:r>
                        <a:rPr lang="en-US" altLang="ja-JP" sz="1200" u="none" strike="noStrike">
                          <a:effectLst/>
                        </a:rPr>
                        <a:t>75</a:t>
                      </a:r>
                      <a:r>
                        <a:rPr lang="ja-JP" altLang="en-US" sz="1200" u="none" strike="noStrike">
                          <a:effectLst/>
                        </a:rPr>
                        <a:t>歳～</a:t>
                      </a:r>
                      <a:endParaRPr lang="ja-JP" altLang="en-US" sz="1200" b="0" i="0" u="none" strike="noStrike">
                        <a:solidFill>
                          <a:srgbClr val="000000"/>
                        </a:solidFill>
                        <a:effectLst/>
                        <a:latin typeface="ＭＳ Ｐゴシック"/>
                      </a:endParaRPr>
                    </a:p>
                  </a:txBody>
                  <a:tcPr marL="0" marR="0" marT="0" marB="0" anchor="ctr"/>
                </a:tc>
              </a:tr>
              <a:tr h="298597">
                <a:tc vMerge="1">
                  <a:txBody>
                    <a:bodyPr/>
                    <a:lstStyle/>
                    <a:p>
                      <a:endParaRPr kumimoji="1" lang="ja-JP" altLang="en-US"/>
                    </a:p>
                  </a:txBody>
                  <a:tcPr/>
                </a:tc>
                <a:tc gridSpan="2">
                  <a:txBody>
                    <a:bodyPr/>
                    <a:lstStyle/>
                    <a:p>
                      <a:pPr algn="ctr" fontAlgn="ctr"/>
                      <a:r>
                        <a:rPr lang="ja-JP" altLang="en-US" sz="1200" u="none" strike="noStrike" dirty="0">
                          <a:solidFill>
                            <a:schemeClr val="tx1"/>
                          </a:solidFill>
                          <a:effectLst/>
                          <a:latin typeface="+mn-ea"/>
                          <a:ea typeface="+mn-ea"/>
                        </a:rPr>
                        <a:t>母子保健</a:t>
                      </a:r>
                      <a:endParaRPr lang="ja-JP" altLang="en-US" sz="1200" b="0" i="0" u="none" strike="noStrike" dirty="0">
                        <a:solidFill>
                          <a:schemeClr val="tx1"/>
                        </a:solidFill>
                        <a:effectLst/>
                        <a:latin typeface="+mn-ea"/>
                        <a:ea typeface="+mn-ea"/>
                      </a:endParaRPr>
                    </a:p>
                  </a:txBody>
                  <a:tcPr marL="0" marR="0" marT="0" marB="0" anchor="ctr"/>
                </a:tc>
                <a:tc hMerge="1">
                  <a:txBody>
                    <a:bodyPr/>
                    <a:lstStyle/>
                    <a:p>
                      <a:endParaRPr kumimoji="1" lang="ja-JP" altLang="en-US"/>
                    </a:p>
                  </a:txBody>
                  <a:tcPr/>
                </a:tc>
                <a:tc>
                  <a:txBody>
                    <a:bodyPr/>
                    <a:lstStyle/>
                    <a:p>
                      <a:pPr algn="ctr" fontAlgn="ctr"/>
                      <a:r>
                        <a:rPr lang="ja-JP" altLang="en-US" sz="1200" u="none" strike="noStrike">
                          <a:solidFill>
                            <a:schemeClr val="tx1"/>
                          </a:solidFill>
                          <a:effectLst/>
                          <a:latin typeface="+mn-ea"/>
                          <a:ea typeface="+mn-ea"/>
                        </a:rPr>
                        <a:t>学校保健</a:t>
                      </a:r>
                      <a:endParaRPr lang="ja-JP" altLang="en-US" sz="1200" b="0" i="0" u="none" strike="noStrike">
                        <a:solidFill>
                          <a:schemeClr val="tx1"/>
                        </a:solidFill>
                        <a:effectLst/>
                        <a:latin typeface="+mn-ea"/>
                        <a:ea typeface="+mn-ea"/>
                      </a:endParaRPr>
                    </a:p>
                  </a:txBody>
                  <a:tcPr marL="0" marR="0" marT="0" marB="0" anchor="ctr"/>
                </a:tc>
                <a:tc>
                  <a:txBody>
                    <a:bodyPr/>
                    <a:lstStyle/>
                    <a:p>
                      <a:pPr algn="ctr" fontAlgn="ctr"/>
                      <a:r>
                        <a:rPr lang="ja-JP" altLang="en-US" sz="1200" u="none" strike="noStrike" dirty="0">
                          <a:solidFill>
                            <a:schemeClr val="tx1"/>
                          </a:solidFill>
                          <a:effectLst/>
                          <a:latin typeface="+mn-ea"/>
                          <a:ea typeface="+mn-ea"/>
                        </a:rPr>
                        <a:t>職域保健</a:t>
                      </a:r>
                      <a:endParaRPr lang="ja-JP" altLang="en-US" sz="1200" b="0" i="0" u="none" strike="noStrike" dirty="0">
                        <a:solidFill>
                          <a:schemeClr val="tx1"/>
                        </a:solidFill>
                        <a:effectLst/>
                        <a:latin typeface="+mn-ea"/>
                        <a:ea typeface="+mn-ea"/>
                      </a:endParaRPr>
                    </a:p>
                  </a:txBody>
                  <a:tcPr marL="0" marR="0" marT="0" marB="0" anchor="ctr"/>
                </a:tc>
                <a:tc>
                  <a:txBody>
                    <a:bodyPr/>
                    <a:lstStyle/>
                    <a:p>
                      <a:pPr algn="ctr" fontAlgn="ctr"/>
                      <a:r>
                        <a:rPr lang="ja-JP" altLang="en-US" sz="1200" u="none" strike="noStrike">
                          <a:solidFill>
                            <a:schemeClr val="tx1"/>
                          </a:solidFill>
                          <a:effectLst/>
                          <a:latin typeface="+mn-ea"/>
                          <a:ea typeface="+mn-ea"/>
                        </a:rPr>
                        <a:t>地域保健</a:t>
                      </a:r>
                      <a:endParaRPr lang="ja-JP" altLang="en-US" sz="1200" b="0" i="0" u="none" strike="noStrike">
                        <a:solidFill>
                          <a:schemeClr val="tx1"/>
                        </a:solidFill>
                        <a:effectLst/>
                        <a:latin typeface="+mn-ea"/>
                        <a:ea typeface="+mn-ea"/>
                      </a:endParaRPr>
                    </a:p>
                  </a:txBody>
                  <a:tcPr marL="0" marR="0" marT="0" marB="0" anchor="ctr"/>
                </a:tc>
                <a:tc>
                  <a:txBody>
                    <a:bodyPr/>
                    <a:lstStyle/>
                    <a:p>
                      <a:pPr algn="ctr" fontAlgn="ctr"/>
                      <a:r>
                        <a:rPr lang="ja-JP" altLang="en-US" sz="1200" u="none" strike="noStrike">
                          <a:effectLst/>
                        </a:rPr>
                        <a:t>老人保健</a:t>
                      </a:r>
                      <a:endParaRPr lang="ja-JP" altLang="en-US" sz="1200" b="0" i="0" u="none" strike="noStrike">
                        <a:solidFill>
                          <a:srgbClr val="000000"/>
                        </a:solidFill>
                        <a:effectLst/>
                        <a:latin typeface="ＭＳ Ｐゴシック"/>
                      </a:endParaRPr>
                    </a:p>
                  </a:txBody>
                  <a:tcPr marL="0" marR="0" marT="0" marB="0" anchor="ctr"/>
                </a:tc>
              </a:tr>
              <a:tr h="562742">
                <a:tc>
                  <a:txBody>
                    <a:bodyPr/>
                    <a:lstStyle/>
                    <a:p>
                      <a:pPr algn="ctr" fontAlgn="ctr"/>
                      <a:r>
                        <a:rPr lang="ja-JP" altLang="en-US" sz="1200" u="none" strike="noStrike">
                          <a:effectLst/>
                        </a:rPr>
                        <a:t>栄養・食事</a:t>
                      </a:r>
                      <a:endParaRPr lang="ja-JP" altLang="en-US" sz="1200" b="0" i="0" u="none" strike="noStrike">
                        <a:solidFill>
                          <a:srgbClr val="000000"/>
                        </a:solidFill>
                        <a:effectLst/>
                        <a:latin typeface="ＭＳ Ｐゴシック"/>
                      </a:endParaRPr>
                    </a:p>
                  </a:txBody>
                  <a:tcPr marL="0" marR="0" marT="0" marB="0" anchor="ctr"/>
                </a:tc>
                <a:tc gridSpan="6">
                  <a:txBody>
                    <a:bodyPr/>
                    <a:lstStyle/>
                    <a:p>
                      <a:pPr algn="l" fontAlgn="ctr"/>
                      <a:r>
                        <a:rPr lang="ja-JP" altLang="en-US" sz="1200" u="none" strike="noStrike" dirty="0">
                          <a:solidFill>
                            <a:schemeClr val="tx1"/>
                          </a:solidFill>
                          <a:effectLst/>
                          <a:latin typeface="+mn-ea"/>
                          <a:ea typeface="+mn-ea"/>
                        </a:rPr>
                        <a:t>　　　　　　　　　　　　○早期教育　　　　　　　　　　　●若い女性の痩せ</a:t>
                      </a:r>
                      <a:br>
                        <a:rPr lang="ja-JP" altLang="en-US" sz="1200" u="none" strike="noStrike" dirty="0">
                          <a:solidFill>
                            <a:schemeClr val="tx1"/>
                          </a:solidFill>
                          <a:effectLst/>
                          <a:latin typeface="+mn-ea"/>
                          <a:ea typeface="+mn-ea"/>
                        </a:rPr>
                      </a:br>
                      <a:r>
                        <a:rPr lang="ja-JP" altLang="en-US" sz="1200" u="none" strike="noStrike" dirty="0">
                          <a:solidFill>
                            <a:schemeClr val="tx1"/>
                          </a:solidFill>
                          <a:effectLst/>
                          <a:latin typeface="+mn-ea"/>
                          <a:ea typeface="+mn-ea"/>
                        </a:rPr>
                        <a:t>　　○健康的な食習慣の獲得　　　　　　　　　　　　　　　　　　　　　　●働く男性の肥満　　　　　　　　　　　　</a:t>
                      </a:r>
                      <a:endParaRPr lang="ja-JP" altLang="en-US" sz="1200" b="0" i="0" u="none" strike="noStrike" dirty="0">
                        <a:solidFill>
                          <a:schemeClr val="tx1"/>
                        </a:solidFill>
                        <a:effectLst/>
                        <a:latin typeface="+mn-ea"/>
                        <a:ea typeface="+mn-ea"/>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62742">
                <a:tc>
                  <a:txBody>
                    <a:bodyPr/>
                    <a:lstStyle/>
                    <a:p>
                      <a:pPr algn="ctr" fontAlgn="ctr"/>
                      <a:r>
                        <a:rPr lang="ja-JP" altLang="en-US" sz="1200" u="none" strike="noStrike">
                          <a:effectLst/>
                        </a:rPr>
                        <a:t>運動</a:t>
                      </a:r>
                      <a:endParaRPr lang="ja-JP" altLang="en-US" sz="1200" b="0" i="0" u="none" strike="noStrike">
                        <a:solidFill>
                          <a:srgbClr val="000000"/>
                        </a:solidFill>
                        <a:effectLst/>
                        <a:latin typeface="ＭＳ Ｐゴシック"/>
                      </a:endParaRPr>
                    </a:p>
                  </a:txBody>
                  <a:tcPr marL="0" marR="0" marT="0" marB="0" anchor="ctr"/>
                </a:tc>
                <a:tc gridSpan="6">
                  <a:txBody>
                    <a:bodyPr/>
                    <a:lstStyle/>
                    <a:p>
                      <a:pPr algn="l" fontAlgn="ctr"/>
                      <a:r>
                        <a:rPr lang="ja-JP" altLang="en-US" sz="1200" u="none" strike="noStrike" dirty="0">
                          <a:solidFill>
                            <a:schemeClr val="tx1"/>
                          </a:solidFill>
                          <a:effectLst/>
                          <a:latin typeface="+mn-ea"/>
                          <a:ea typeface="+mn-ea"/>
                        </a:rPr>
                        <a:t>　　　　　　　　　　　　　　　　　　　　　　　　　　　○体育・クラブ活動　　　　　　　　　　　</a:t>
                      </a:r>
                      <a:r>
                        <a:rPr lang="ja-JP" altLang="en-US" sz="1200" u="none" strike="noStrike" dirty="0" smtClean="0">
                          <a:solidFill>
                            <a:schemeClr val="tx1"/>
                          </a:solidFill>
                          <a:effectLst/>
                          <a:latin typeface="+mn-ea"/>
                          <a:ea typeface="+mn-ea"/>
                        </a:rPr>
                        <a:t>                       　   ●運動不足</a:t>
                      </a:r>
                      <a:r>
                        <a:rPr lang="ja-JP" altLang="en-US" sz="1200" u="none" strike="noStrike" dirty="0">
                          <a:solidFill>
                            <a:schemeClr val="tx1"/>
                          </a:solidFill>
                          <a:effectLst/>
                          <a:latin typeface="+mn-ea"/>
                          <a:ea typeface="+mn-ea"/>
                        </a:rPr>
                        <a:t/>
                      </a:r>
                      <a:br>
                        <a:rPr lang="ja-JP" altLang="en-US" sz="1200" u="none" strike="noStrike" dirty="0">
                          <a:solidFill>
                            <a:schemeClr val="tx1"/>
                          </a:solidFill>
                          <a:effectLst/>
                          <a:latin typeface="+mn-ea"/>
                          <a:ea typeface="+mn-ea"/>
                        </a:rPr>
                      </a:br>
                      <a:r>
                        <a:rPr lang="ja-JP" altLang="en-US" sz="1200" u="none" strike="noStrike" dirty="0">
                          <a:solidFill>
                            <a:schemeClr val="tx1"/>
                          </a:solidFill>
                          <a:effectLst/>
                          <a:latin typeface="+mn-ea"/>
                          <a:ea typeface="+mn-ea"/>
                        </a:rPr>
                        <a:t>　○運動習慣の獲得　　　　　　　　　　　　　　　　　　　　　　　　　　　○余暇活動　　　　　　　　　　　　　　　</a:t>
                      </a:r>
                      <a:r>
                        <a:rPr lang="ja-JP" altLang="en-US" sz="1200" u="none" strike="noStrike" dirty="0" smtClean="0">
                          <a:solidFill>
                            <a:schemeClr val="tx1"/>
                          </a:solidFill>
                          <a:effectLst/>
                          <a:latin typeface="+mn-ea"/>
                          <a:ea typeface="+mn-ea"/>
                        </a:rPr>
                        <a:t>●</a:t>
                      </a:r>
                      <a:r>
                        <a:rPr lang="ja-JP" altLang="en-US" sz="1200" u="none" strike="noStrike" dirty="0">
                          <a:solidFill>
                            <a:schemeClr val="tx1"/>
                          </a:solidFill>
                          <a:effectLst/>
                          <a:latin typeface="+mn-ea"/>
                          <a:ea typeface="+mn-ea"/>
                        </a:rPr>
                        <a:t>フレイル　易転倒</a:t>
                      </a:r>
                      <a:endParaRPr lang="ja-JP" altLang="en-US" sz="1200" b="0" i="0" u="none" strike="noStrike" dirty="0">
                        <a:solidFill>
                          <a:schemeClr val="tx1"/>
                        </a:solidFill>
                        <a:effectLst/>
                        <a:latin typeface="+mn-ea"/>
                        <a:ea typeface="+mn-ea"/>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62742">
                <a:tc>
                  <a:txBody>
                    <a:bodyPr/>
                    <a:lstStyle/>
                    <a:p>
                      <a:pPr algn="ctr" fontAlgn="ctr"/>
                      <a:r>
                        <a:rPr lang="ja-JP" altLang="en-US" sz="1200" u="none" strike="noStrike" dirty="0">
                          <a:effectLst/>
                        </a:rPr>
                        <a:t>休養・睡眠</a:t>
                      </a:r>
                      <a:endParaRPr lang="ja-JP" altLang="en-US" sz="1200" b="0" i="0" u="none" strike="noStrike" dirty="0">
                        <a:solidFill>
                          <a:srgbClr val="000000"/>
                        </a:solidFill>
                        <a:effectLst/>
                        <a:latin typeface="ＭＳ Ｐゴシック"/>
                      </a:endParaRPr>
                    </a:p>
                  </a:txBody>
                  <a:tcPr marL="0" marR="0" marT="0" marB="0" anchor="ctr"/>
                </a:tc>
                <a:tc gridSpan="6">
                  <a:txBody>
                    <a:bodyPr/>
                    <a:lstStyle/>
                    <a:p>
                      <a:pPr algn="l" fontAlgn="ctr"/>
                      <a:r>
                        <a:rPr lang="ja-JP" altLang="en-US" sz="1200" u="none" strike="noStrike" dirty="0">
                          <a:solidFill>
                            <a:schemeClr val="tx1"/>
                          </a:solidFill>
                          <a:effectLst/>
                          <a:latin typeface="+mn-ea"/>
                          <a:ea typeface="+mn-ea"/>
                        </a:rPr>
                        <a:t>　</a:t>
                      </a:r>
                      <a:r>
                        <a:rPr lang="ja-JP" altLang="en-US" sz="1200" u="none" strike="noStrike" dirty="0" smtClean="0">
                          <a:solidFill>
                            <a:schemeClr val="tx1"/>
                          </a:solidFill>
                          <a:effectLst/>
                          <a:latin typeface="+mn-ea"/>
                          <a:ea typeface="+mn-ea"/>
                        </a:rPr>
                        <a:t>　　　　　　　　　　　　　　　　　　　　　　　　　　　　　　　　　　　　　　</a:t>
                      </a:r>
                      <a:r>
                        <a:rPr lang="ja-JP" altLang="en-US" sz="1200" u="none" strike="noStrike" dirty="0">
                          <a:solidFill>
                            <a:schemeClr val="tx1"/>
                          </a:solidFill>
                          <a:effectLst/>
                          <a:latin typeface="+mn-ea"/>
                          <a:ea typeface="+mn-ea"/>
                        </a:rPr>
                        <a:t/>
                      </a:r>
                      <a:br>
                        <a:rPr lang="ja-JP" altLang="en-US" sz="1200" u="none" strike="noStrike" dirty="0">
                          <a:solidFill>
                            <a:schemeClr val="tx1"/>
                          </a:solidFill>
                          <a:effectLst/>
                          <a:latin typeface="+mn-ea"/>
                          <a:ea typeface="+mn-ea"/>
                        </a:rPr>
                      </a:br>
                      <a:r>
                        <a:rPr lang="ja-JP" altLang="en-US" sz="1200" u="none" strike="noStrike" dirty="0">
                          <a:solidFill>
                            <a:schemeClr val="tx1"/>
                          </a:solidFill>
                          <a:effectLst/>
                          <a:latin typeface="+mn-ea"/>
                          <a:ea typeface="+mn-ea"/>
                        </a:rPr>
                        <a:t>　○生活リズムの獲得　　　　　　　　　　　　　　　　　　　　　　　　　　　○ワークライフバランス推進　　　　　　　　</a:t>
                      </a:r>
                      <a:endParaRPr lang="ja-JP" altLang="en-US" sz="1200" b="0" i="0" u="none" strike="noStrike" dirty="0">
                        <a:solidFill>
                          <a:schemeClr val="tx1"/>
                        </a:solidFill>
                        <a:effectLst/>
                        <a:latin typeface="+mn-ea"/>
                        <a:ea typeface="+mn-ea"/>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62742">
                <a:tc>
                  <a:txBody>
                    <a:bodyPr/>
                    <a:lstStyle/>
                    <a:p>
                      <a:pPr algn="ctr" fontAlgn="ctr"/>
                      <a:r>
                        <a:rPr lang="ja-JP" altLang="en-US" sz="1200" u="none" strike="noStrike" dirty="0">
                          <a:effectLst/>
                        </a:rPr>
                        <a:t>歯科・口腔</a:t>
                      </a:r>
                      <a:endParaRPr lang="ja-JP" altLang="en-US" sz="1200" b="0" i="0" u="none" strike="noStrike" dirty="0">
                        <a:solidFill>
                          <a:srgbClr val="000000"/>
                        </a:solidFill>
                        <a:effectLst/>
                        <a:latin typeface="ＭＳ Ｐゴシック"/>
                      </a:endParaRPr>
                    </a:p>
                  </a:txBody>
                  <a:tcPr marL="0" marR="0" marT="0" marB="0" anchor="ctr"/>
                </a:tc>
                <a:tc gridSpan="6">
                  <a:txBody>
                    <a:bodyPr/>
                    <a:lstStyle/>
                    <a:p>
                      <a:pPr algn="l" fontAlgn="ctr"/>
                      <a:r>
                        <a:rPr lang="ja-JP" altLang="en-US" sz="1200" u="none" strike="noStrike" dirty="0">
                          <a:solidFill>
                            <a:schemeClr val="tx1"/>
                          </a:solidFill>
                          <a:effectLst/>
                          <a:latin typeface="+mn-ea"/>
                          <a:ea typeface="+mn-ea"/>
                        </a:rPr>
                        <a:t/>
                      </a:r>
                      <a:br>
                        <a:rPr lang="ja-JP" altLang="en-US" sz="1200" u="none" strike="noStrike" dirty="0">
                          <a:solidFill>
                            <a:schemeClr val="tx1"/>
                          </a:solidFill>
                          <a:effectLst/>
                          <a:latin typeface="+mn-ea"/>
                          <a:ea typeface="+mn-ea"/>
                        </a:rPr>
                      </a:br>
                      <a:r>
                        <a:rPr lang="ja-JP" altLang="en-US" sz="1200" u="none" strike="noStrike" dirty="0">
                          <a:solidFill>
                            <a:schemeClr val="tx1"/>
                          </a:solidFill>
                          <a:effectLst/>
                          <a:latin typeface="+mn-ea"/>
                          <a:ea typeface="+mn-ea"/>
                        </a:rPr>
                        <a:t>　○歯磨き習慣の獲得　　　　　　　　　　　　　　　　　　　　　　　　　●歯周病・歯の喪失　　　　　　　　　　　</a:t>
                      </a:r>
                      <a:r>
                        <a:rPr lang="ja-JP" altLang="en-US" sz="1200" u="none" strike="noStrike" dirty="0" smtClean="0">
                          <a:solidFill>
                            <a:schemeClr val="tx1"/>
                          </a:solidFill>
                          <a:effectLst/>
                          <a:latin typeface="+mn-ea"/>
                          <a:ea typeface="+mn-ea"/>
                        </a:rPr>
                        <a:t>●肺炎</a:t>
                      </a:r>
                      <a:r>
                        <a:rPr lang="ja-JP" altLang="en-US" sz="120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62742">
                <a:tc>
                  <a:txBody>
                    <a:bodyPr/>
                    <a:lstStyle/>
                    <a:p>
                      <a:pPr algn="ctr" fontAlgn="ctr"/>
                      <a:r>
                        <a:rPr lang="ja-JP" altLang="en-US" sz="1200" u="none" strike="noStrike" dirty="0">
                          <a:effectLst/>
                        </a:rPr>
                        <a:t>たばこ</a:t>
                      </a:r>
                      <a:endParaRPr lang="ja-JP" altLang="en-US" sz="1200" b="0" i="0" u="none" strike="noStrike" dirty="0">
                        <a:solidFill>
                          <a:srgbClr val="000000"/>
                        </a:solidFill>
                        <a:effectLst/>
                        <a:latin typeface="ＭＳ Ｐゴシック"/>
                      </a:endParaRPr>
                    </a:p>
                  </a:txBody>
                  <a:tcPr marL="0" marR="0" marT="0" marB="0" anchor="ctr"/>
                </a:tc>
                <a:tc gridSpan="6">
                  <a:txBody>
                    <a:bodyPr/>
                    <a:lstStyle/>
                    <a:p>
                      <a:pPr algn="l" fontAlgn="ctr"/>
                      <a:r>
                        <a:rPr lang="zh-TW" altLang="en-US" sz="1200" u="none" strike="noStrike" dirty="0">
                          <a:solidFill>
                            <a:schemeClr val="tx1"/>
                          </a:solidFill>
                          <a:effectLst/>
                          <a:latin typeface="+mn-ea"/>
                          <a:ea typeface="+mn-ea"/>
                        </a:rPr>
                        <a:t>　</a:t>
                      </a:r>
                      <a:r>
                        <a:rPr lang="zh-TW"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○禁煙　　○受動喫煙防止　　　　</a:t>
                      </a:r>
                      <a:r>
                        <a:rPr lang="zh-TW"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たばこ</a:t>
                      </a:r>
                      <a:r>
                        <a:rPr lang="zh-TW" altLang="en-US" sz="1200" u="none" strike="noStrike" dirty="0" smtClean="0">
                          <a:solidFill>
                            <a:schemeClr val="tx1"/>
                          </a:solidFill>
                          <a:effectLst/>
                          <a:latin typeface="ＭＳ Ｐゴシック" panose="020B0600070205080204" pitchFamily="50" charset="-128"/>
                          <a:ea typeface="ＭＳ Ｐゴシック" panose="020B0600070205080204" pitchFamily="50" charset="-128"/>
                        </a:rPr>
                        <a:t>教育</a:t>
                      </a:r>
                      <a:r>
                        <a:rPr lang="zh-TW" altLang="en-US" sz="1200" u="none" strike="noStrike" dirty="0">
                          <a:solidFill>
                            <a:schemeClr val="tx1"/>
                          </a:solidFill>
                          <a:effectLst/>
                          <a:latin typeface="ＭＳ Ｐゴシック" panose="020B0600070205080204" pitchFamily="50" charset="-128"/>
                          <a:ea typeface="ＭＳ Ｐゴシック" panose="020B0600070205080204" pitchFamily="50" charset="-128"/>
                        </a:rPr>
                        <a:t>　　　　　　　　○禁煙教育</a:t>
                      </a:r>
                      <a:endParaRPr lang="zh-TW"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62742">
                <a:tc>
                  <a:txBody>
                    <a:bodyPr/>
                    <a:lstStyle/>
                    <a:p>
                      <a:pPr algn="ctr" fontAlgn="ctr"/>
                      <a:r>
                        <a:rPr lang="ja-JP" altLang="en-US" sz="1200" u="none" strike="noStrike" dirty="0">
                          <a:effectLst/>
                        </a:rPr>
                        <a:t>アルコール</a:t>
                      </a:r>
                      <a:endParaRPr lang="ja-JP" altLang="en-US" sz="1200" b="0" i="0" u="none" strike="noStrike" dirty="0">
                        <a:solidFill>
                          <a:srgbClr val="000000"/>
                        </a:solidFill>
                        <a:effectLst/>
                        <a:latin typeface="ＭＳ Ｐゴシック"/>
                      </a:endParaRPr>
                    </a:p>
                  </a:txBody>
                  <a:tcPr marL="0" marR="0" marT="0" marB="0" anchor="ctr"/>
                </a:tc>
                <a:tc gridSpan="6">
                  <a:txBody>
                    <a:bodyPr/>
                    <a:lstStyle/>
                    <a:p>
                      <a:pPr algn="l" fontAlgn="ctr"/>
                      <a:r>
                        <a:rPr lang="ja-JP" altLang="en-US" sz="1200" u="none" strike="noStrike" dirty="0">
                          <a:solidFill>
                            <a:schemeClr val="tx1"/>
                          </a:solidFill>
                          <a:effectLst/>
                          <a:latin typeface="+mn-ea"/>
                          <a:ea typeface="+mn-ea"/>
                        </a:rPr>
                        <a:t>　○禁酒　　　　　　　　　　　　　　　　　　　　　　○アルコール教育　　　</a:t>
                      </a:r>
                      <a:r>
                        <a:rPr lang="ja-JP" altLang="en-US" sz="1200" u="none" strike="noStrike" dirty="0" smtClean="0">
                          <a:solidFill>
                            <a:schemeClr val="tx1"/>
                          </a:solidFill>
                          <a:effectLst/>
                          <a:latin typeface="+mn-ea"/>
                          <a:ea typeface="+mn-ea"/>
                        </a:rPr>
                        <a:t>●過度の飲酒</a:t>
                      </a:r>
                      <a:endParaRPr lang="ja-JP" altLang="en-US" sz="1200" b="0" i="0" u="none" strike="noStrike" dirty="0">
                        <a:solidFill>
                          <a:schemeClr val="tx1"/>
                        </a:solidFill>
                        <a:effectLst/>
                        <a:latin typeface="+mn-ea"/>
                        <a:ea typeface="+mn-ea"/>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62742">
                <a:tc>
                  <a:txBody>
                    <a:bodyPr/>
                    <a:lstStyle/>
                    <a:p>
                      <a:pPr algn="ctr" fontAlgn="ctr"/>
                      <a:r>
                        <a:rPr lang="ja-JP" altLang="en-US" sz="1200" u="none" strike="noStrike" dirty="0">
                          <a:effectLst/>
                        </a:rPr>
                        <a:t>社会活動</a:t>
                      </a:r>
                      <a:endParaRPr lang="ja-JP" altLang="en-US" sz="1200" b="0" i="0" u="none" strike="noStrike" dirty="0">
                        <a:solidFill>
                          <a:srgbClr val="000000"/>
                        </a:solidFill>
                        <a:effectLst/>
                        <a:latin typeface="ＭＳ Ｐゴシック"/>
                      </a:endParaRPr>
                    </a:p>
                  </a:txBody>
                  <a:tcPr marL="0" marR="0" marT="0" marB="0" anchor="ctr"/>
                </a:tc>
                <a:tc gridSpan="6">
                  <a:txBody>
                    <a:bodyPr/>
                    <a:lstStyle/>
                    <a:p>
                      <a:pPr algn="l" fontAlgn="ctr"/>
                      <a:r>
                        <a:rPr lang="ja-JP" altLang="en-US" sz="1200" u="none" strike="noStrike" dirty="0">
                          <a:solidFill>
                            <a:schemeClr val="tx1"/>
                          </a:solidFill>
                          <a:effectLst/>
                          <a:latin typeface="+mn-ea"/>
                          <a:ea typeface="+mn-ea"/>
                        </a:rPr>
                        <a:t>　　　　　　　　　　　　　　　　　　　○集団生活　　○ボランティア体験　　　　　　　　　　　　　　　　○老人会、シルバー人材センター　　　　　　　　　　　　　　　　　　　　　　　　　　　</a:t>
                      </a:r>
                      <a:br>
                        <a:rPr lang="ja-JP" altLang="en-US" sz="1200" u="none" strike="noStrike" dirty="0">
                          <a:solidFill>
                            <a:schemeClr val="tx1"/>
                          </a:solidFill>
                          <a:effectLst/>
                          <a:latin typeface="+mn-ea"/>
                          <a:ea typeface="+mn-ea"/>
                        </a:rPr>
                      </a:br>
                      <a:r>
                        <a:rPr lang="ja-JP" altLang="en-US" sz="1200" u="none" strike="noStrike" dirty="0">
                          <a:solidFill>
                            <a:schemeClr val="tx1"/>
                          </a:solidFill>
                          <a:effectLst/>
                          <a:latin typeface="+mn-ea"/>
                          <a:ea typeface="+mn-ea"/>
                        </a:rPr>
                        <a:t>　　　　　　　　　　○育児サークル　　　　　　　○</a:t>
                      </a:r>
                      <a:r>
                        <a:rPr lang="en-US" altLang="ja-JP" sz="1200" u="none" strike="noStrike" dirty="0">
                          <a:solidFill>
                            <a:schemeClr val="tx1"/>
                          </a:solidFill>
                          <a:effectLst/>
                          <a:latin typeface="+mn-ea"/>
                          <a:ea typeface="+mn-ea"/>
                        </a:rPr>
                        <a:t>PTA</a:t>
                      </a:r>
                      <a:r>
                        <a:rPr lang="ja-JP" altLang="en-US" sz="1200" u="none" strike="noStrike" dirty="0">
                          <a:solidFill>
                            <a:schemeClr val="tx1"/>
                          </a:solidFill>
                          <a:effectLst/>
                          <a:latin typeface="+mn-ea"/>
                          <a:ea typeface="+mn-ea"/>
                        </a:rPr>
                        <a:t>活動　　○自治会活動　　○趣味サークル　　　○介護予防事業への参加</a:t>
                      </a:r>
                      <a:endParaRPr lang="ja-JP" altLang="en-US" sz="1200" b="0" i="0" u="none" strike="noStrike" dirty="0">
                        <a:solidFill>
                          <a:schemeClr val="tx1"/>
                        </a:solidFill>
                        <a:effectLst/>
                        <a:latin typeface="+mn-ea"/>
                        <a:ea typeface="+mn-ea"/>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62742">
                <a:tc>
                  <a:txBody>
                    <a:bodyPr/>
                    <a:lstStyle/>
                    <a:p>
                      <a:pPr algn="ctr" fontAlgn="ctr"/>
                      <a:r>
                        <a:rPr lang="ja-JP" altLang="en-US" sz="1200" u="none" strike="noStrike">
                          <a:effectLst/>
                        </a:rPr>
                        <a:t>こころ</a:t>
                      </a:r>
                      <a:endParaRPr lang="ja-JP" altLang="en-US" sz="1200" b="0" i="0" u="none" strike="noStrike">
                        <a:solidFill>
                          <a:srgbClr val="000000"/>
                        </a:solidFill>
                        <a:effectLst/>
                        <a:latin typeface="ＭＳ Ｐゴシック"/>
                      </a:endParaRPr>
                    </a:p>
                  </a:txBody>
                  <a:tcPr marL="0" marR="0" marT="0" marB="0" anchor="ctr"/>
                </a:tc>
                <a:tc gridSpan="6">
                  <a:txBody>
                    <a:bodyPr/>
                    <a:lstStyle/>
                    <a:p>
                      <a:pPr algn="l" fontAlgn="ctr"/>
                      <a:r>
                        <a:rPr lang="ja-JP" altLang="en-US" sz="1200" u="none" strike="noStrike" dirty="0" smtClean="0">
                          <a:solidFill>
                            <a:schemeClr val="tx1"/>
                          </a:solidFill>
                          <a:effectLst/>
                          <a:latin typeface="+mn-ea"/>
                          <a:ea typeface="+mn-ea"/>
                        </a:rPr>
                        <a:t>　○家庭</a:t>
                      </a:r>
                      <a:r>
                        <a:rPr lang="ja-JP" altLang="en-US" sz="1200" u="none" strike="noStrike" dirty="0">
                          <a:solidFill>
                            <a:schemeClr val="tx1"/>
                          </a:solidFill>
                          <a:effectLst/>
                          <a:latin typeface="+mn-ea"/>
                          <a:ea typeface="+mn-ea"/>
                        </a:rPr>
                        <a:t>環境　　　　　　　　　　　　　　　　　　○学校教育</a:t>
                      </a:r>
                      <a:r>
                        <a:rPr lang="en-US" altLang="ja-JP" sz="1200" u="none" strike="noStrike" dirty="0">
                          <a:solidFill>
                            <a:schemeClr val="tx1"/>
                          </a:solidFill>
                          <a:effectLst/>
                          <a:latin typeface="+mn-ea"/>
                          <a:ea typeface="+mn-ea"/>
                        </a:rPr>
                        <a:t>:</a:t>
                      </a:r>
                      <a:r>
                        <a:rPr lang="ja-JP" altLang="en-US" sz="1200" u="none" strike="noStrike" dirty="0">
                          <a:solidFill>
                            <a:schemeClr val="tx1"/>
                          </a:solidFill>
                          <a:effectLst/>
                          <a:latin typeface="+mn-ea"/>
                          <a:ea typeface="+mn-ea"/>
                        </a:rPr>
                        <a:t>道徳</a:t>
                      </a:r>
                      <a:r>
                        <a:rPr lang="en-US" altLang="ja-JP" sz="1200" u="none" strike="noStrike" dirty="0">
                          <a:solidFill>
                            <a:schemeClr val="tx1"/>
                          </a:solidFill>
                          <a:effectLst/>
                          <a:latin typeface="+mn-ea"/>
                          <a:ea typeface="+mn-ea"/>
                        </a:rPr>
                        <a:t>(</a:t>
                      </a:r>
                      <a:r>
                        <a:rPr lang="ja-JP" altLang="en-US" sz="1200" u="none" strike="noStrike" dirty="0">
                          <a:solidFill>
                            <a:schemeClr val="tx1"/>
                          </a:solidFill>
                          <a:effectLst/>
                          <a:latin typeface="+mn-ea"/>
                          <a:ea typeface="+mn-ea"/>
                        </a:rPr>
                        <a:t>こころのノート</a:t>
                      </a:r>
                      <a:r>
                        <a:rPr lang="en-US" altLang="ja-JP" sz="1200" u="none" strike="noStrike" dirty="0">
                          <a:solidFill>
                            <a:schemeClr val="tx1"/>
                          </a:solidFill>
                          <a:effectLst/>
                          <a:latin typeface="+mn-ea"/>
                          <a:ea typeface="+mn-ea"/>
                        </a:rPr>
                        <a:t>)</a:t>
                      </a:r>
                      <a:r>
                        <a:rPr lang="ja-JP" altLang="en-US" sz="1200" u="none" strike="noStrike" dirty="0">
                          <a:solidFill>
                            <a:schemeClr val="tx1"/>
                          </a:solidFill>
                          <a:effectLst/>
                          <a:latin typeface="+mn-ea"/>
                          <a:ea typeface="+mn-ea"/>
                        </a:rPr>
                        <a:t>　　　</a:t>
                      </a:r>
                      <a:r>
                        <a:rPr lang="ja-JP" altLang="en-US" sz="1200" u="none" strike="noStrike" dirty="0" smtClean="0">
                          <a:solidFill>
                            <a:schemeClr val="tx1"/>
                          </a:solidFill>
                          <a:effectLst/>
                          <a:latin typeface="+mn-ea"/>
                          <a:ea typeface="+mn-ea"/>
                        </a:rPr>
                        <a:t>○幸せ、充実、自己効力感</a:t>
                      </a:r>
                      <a:r>
                        <a:rPr lang="ja-JP" altLang="en-US" sz="120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6" name="右矢印 5"/>
          <p:cNvSpPr/>
          <p:nvPr/>
        </p:nvSpPr>
        <p:spPr>
          <a:xfrm>
            <a:off x="1259632" y="1052736"/>
            <a:ext cx="7632848" cy="243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1604636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次計画の方向性</a:t>
            </a:r>
            <a:endParaRPr kumimoji="1" lang="ja-JP" altLang="en-US" dirty="0"/>
          </a:p>
        </p:txBody>
      </p:sp>
      <p:sp>
        <p:nvSpPr>
          <p:cNvPr id="3" name="コンテンツ プレースホルダー 2"/>
          <p:cNvSpPr>
            <a:spLocks noGrp="1"/>
          </p:cNvSpPr>
          <p:nvPr>
            <p:ph idx="1"/>
          </p:nvPr>
        </p:nvSpPr>
        <p:spPr>
          <a:xfrm>
            <a:off x="457200" y="1600200"/>
            <a:ext cx="8363272" cy="4781128"/>
          </a:xfrm>
        </p:spPr>
        <p:txBody>
          <a:bodyPr>
            <a:normAutofit/>
          </a:bodyPr>
          <a:lstStyle/>
          <a:p>
            <a:pPr marL="0" indent="0">
              <a:buNone/>
            </a:pPr>
            <a:r>
              <a:rPr kumimoji="1" lang="en-US" altLang="ja-JP" dirty="0" smtClean="0"/>
              <a:t>【</a:t>
            </a:r>
            <a:r>
              <a:rPr kumimoji="1" lang="ja-JP" altLang="en-US" dirty="0" smtClean="0"/>
              <a:t>基本的な方向</a:t>
            </a:r>
            <a:r>
              <a:rPr kumimoji="1" lang="en-US" altLang="ja-JP" dirty="0" smtClean="0"/>
              <a:t>】</a:t>
            </a:r>
          </a:p>
          <a:p>
            <a:pPr marL="0" indent="0">
              <a:buNone/>
            </a:pPr>
            <a:r>
              <a:rPr lang="ja-JP" altLang="en-US" dirty="0"/>
              <a:t>社会環境</a:t>
            </a:r>
            <a:r>
              <a:rPr lang="ja-JP" altLang="en-US" dirty="0" smtClean="0"/>
              <a:t>の整備</a:t>
            </a:r>
            <a:endParaRPr kumimoji="1" lang="en-US" altLang="ja-JP" dirty="0" smtClean="0"/>
          </a:p>
          <a:p>
            <a:pPr marL="0" indent="0">
              <a:buNone/>
            </a:pPr>
            <a:r>
              <a:rPr kumimoji="1" lang="ja-JP" altLang="en-US" dirty="0" smtClean="0"/>
              <a:t>１</a:t>
            </a:r>
            <a:r>
              <a:rPr lang="ja-JP" altLang="en-US" dirty="0"/>
              <a:t>．</a:t>
            </a:r>
            <a:r>
              <a:rPr lang="ja-JP" altLang="en-US" dirty="0" smtClean="0"/>
              <a:t>地域・ライフステージごとの取り組み</a:t>
            </a:r>
            <a:endParaRPr lang="en-US" altLang="ja-JP" dirty="0"/>
          </a:p>
          <a:p>
            <a:pPr marL="0" indent="0">
              <a:buNone/>
            </a:pPr>
            <a:r>
              <a:rPr kumimoji="1" lang="ja-JP" altLang="en-US" u="sng" dirty="0" smtClean="0"/>
              <a:t>２．都市の社会資源の活用</a:t>
            </a:r>
            <a:endParaRPr lang="en-US" altLang="ja-JP" u="sng" dirty="0"/>
          </a:p>
          <a:p>
            <a:pPr marL="0" indent="0">
              <a:buNone/>
            </a:pPr>
            <a:r>
              <a:rPr kumimoji="1" lang="ja-JP" altLang="en-US" dirty="0" smtClean="0"/>
              <a:t>３．</a:t>
            </a:r>
            <a:r>
              <a:rPr lang="ja-JP" altLang="en-US" dirty="0" smtClean="0"/>
              <a:t>支え合い</a:t>
            </a:r>
            <a:endParaRPr lang="en-US" altLang="ja-JP" dirty="0" smtClean="0"/>
          </a:p>
          <a:p>
            <a:pPr marL="0" indent="0">
              <a:buNone/>
            </a:pPr>
            <a:endParaRPr lang="en-US" altLang="ja-JP" dirty="0"/>
          </a:p>
          <a:p>
            <a:pPr marL="0" indent="0">
              <a:buNone/>
            </a:pPr>
            <a:r>
              <a:rPr lang="en-US" altLang="ja-JP" dirty="0" smtClean="0"/>
              <a:t>【</a:t>
            </a:r>
            <a:r>
              <a:rPr lang="ja-JP" altLang="en-US" dirty="0" smtClean="0"/>
              <a:t>計画期間</a:t>
            </a:r>
            <a:r>
              <a:rPr lang="en-US" altLang="ja-JP" dirty="0" smtClean="0"/>
              <a:t>】</a:t>
            </a:r>
          </a:p>
          <a:p>
            <a:pPr marL="0" indent="0">
              <a:buNone/>
            </a:pPr>
            <a:r>
              <a:rPr lang="en-US" altLang="ja-JP" dirty="0" smtClean="0"/>
              <a:t>H30</a:t>
            </a:r>
            <a:r>
              <a:rPr lang="ja-JP" altLang="en-US" dirty="0" smtClean="0"/>
              <a:t>年度～</a:t>
            </a:r>
            <a:r>
              <a:rPr lang="en-US" altLang="ja-JP" dirty="0" smtClean="0"/>
              <a:t>H35</a:t>
            </a:r>
            <a:r>
              <a:rPr lang="ja-JP" altLang="en-US" dirty="0" smtClean="0"/>
              <a:t>年度</a:t>
            </a:r>
            <a:endParaRPr lang="en-US" altLang="ja-JP" dirty="0"/>
          </a:p>
        </p:txBody>
      </p:sp>
      <p:sp>
        <p:nvSpPr>
          <p:cNvPr id="4" name="スライド番号プレースホルダー 3"/>
          <p:cNvSpPr>
            <a:spLocks noGrp="1"/>
          </p:cNvSpPr>
          <p:nvPr>
            <p:ph type="sldNum" sz="quarter" idx="12"/>
          </p:nvPr>
        </p:nvSpPr>
        <p:spPr/>
        <p:txBody>
          <a:bodyPr/>
          <a:lstStyle/>
          <a:p>
            <a:pPr>
              <a:defRPr/>
            </a:pPr>
            <a:fld id="{2734F01A-8ACE-40B2-BC46-DD5837E00675}" type="slidenum">
              <a:rPr lang="en-US" altLang="ja-JP" smtClean="0"/>
              <a:pPr>
                <a:defRPr/>
              </a:pPr>
              <a:t>17</a:t>
            </a:fld>
            <a:endParaRPr lang="en-US" altLang="ja-JP"/>
          </a:p>
        </p:txBody>
      </p:sp>
    </p:spTree>
    <p:extLst>
      <p:ext uri="{BB962C8B-B14F-4D97-AF65-F5344CB8AC3E}">
        <p14:creationId xmlns:p14="http://schemas.microsoft.com/office/powerpoint/2010/main" val="163906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2"/>
          </p:nvPr>
        </p:nvSpPr>
        <p:spPr>
          <a:xfrm>
            <a:off x="467544" y="2420888"/>
            <a:ext cx="6480720" cy="4038029"/>
          </a:xfrm>
        </p:spPr>
        <p:txBody>
          <a:bodyPr/>
          <a:lstStyle/>
          <a:p>
            <a:pPr marL="0" indent="0">
              <a:buNone/>
            </a:pPr>
            <a:r>
              <a:rPr lang="ja-JP" altLang="en-US" dirty="0" smtClean="0"/>
              <a:t>　企業</a:t>
            </a:r>
            <a:r>
              <a:rPr kumimoji="1" lang="ja-JP" altLang="en-US" dirty="0" smtClean="0"/>
              <a:t>数</a:t>
            </a:r>
            <a:r>
              <a:rPr kumimoji="1" lang="en-US" altLang="ja-JP" dirty="0" smtClean="0"/>
              <a:t>2</a:t>
            </a:r>
            <a:r>
              <a:rPr kumimoji="1" lang="ja-JP" altLang="en-US" dirty="0" smtClean="0"/>
              <a:t>位</a:t>
            </a:r>
            <a:endParaRPr kumimoji="1" lang="en-US" altLang="ja-JP" dirty="0" smtClean="0"/>
          </a:p>
          <a:p>
            <a:pPr marL="0" indent="0">
              <a:buNone/>
            </a:pPr>
            <a:r>
              <a:rPr lang="ja-JP" altLang="en-US" dirty="0" smtClean="0"/>
              <a:t>　コンビニ数</a:t>
            </a:r>
            <a:r>
              <a:rPr lang="en-US" altLang="ja-JP" dirty="0" smtClean="0"/>
              <a:t>2</a:t>
            </a:r>
            <a:r>
              <a:rPr lang="ja-JP" altLang="en-US" dirty="0" smtClean="0"/>
              <a:t>位</a:t>
            </a:r>
            <a:endParaRPr lang="en-US" altLang="ja-JP" dirty="0" smtClean="0"/>
          </a:p>
          <a:p>
            <a:pPr marL="0" indent="0">
              <a:buNone/>
            </a:pPr>
            <a:r>
              <a:rPr kumimoji="1" lang="ja-JP" altLang="en-US" dirty="0" smtClean="0"/>
              <a:t>　</a:t>
            </a:r>
            <a:r>
              <a:rPr kumimoji="1" lang="en-US" altLang="ja-JP" dirty="0" smtClean="0"/>
              <a:t>NPO</a:t>
            </a:r>
            <a:r>
              <a:rPr kumimoji="1" lang="ja-JP" altLang="en-US" dirty="0" smtClean="0"/>
              <a:t>法人数</a:t>
            </a:r>
            <a:r>
              <a:rPr kumimoji="1" lang="en-US" altLang="ja-JP" dirty="0" smtClean="0"/>
              <a:t>2</a:t>
            </a:r>
            <a:r>
              <a:rPr kumimoji="1" lang="ja-JP" altLang="en-US" dirty="0" smtClean="0"/>
              <a:t>位</a:t>
            </a:r>
            <a:endParaRPr kumimoji="1" lang="en-US" altLang="ja-JP" dirty="0" smtClean="0"/>
          </a:p>
          <a:p>
            <a:pPr marL="0" indent="0">
              <a:buNone/>
            </a:pPr>
            <a:r>
              <a:rPr lang="ja-JP" altLang="en-US" dirty="0" smtClean="0"/>
              <a:t>　健康産業</a:t>
            </a:r>
            <a:endParaRPr lang="en-US" altLang="ja-JP" dirty="0" smtClean="0"/>
          </a:p>
          <a:p>
            <a:pPr marL="0" indent="0">
              <a:buNone/>
            </a:pPr>
            <a:r>
              <a:rPr kumimoji="1" lang="ja-JP" altLang="en-US" dirty="0" smtClean="0"/>
              <a:t>　製薬</a:t>
            </a:r>
            <a:endParaRPr kumimoji="1" lang="en-US" altLang="ja-JP" dirty="0" smtClean="0"/>
          </a:p>
          <a:p>
            <a:pPr marL="0" indent="0">
              <a:buNone/>
            </a:pPr>
            <a:r>
              <a:rPr kumimoji="1" lang="ja-JP" altLang="en-US" dirty="0" smtClean="0"/>
              <a:t>　バイオベンチャー</a:t>
            </a:r>
            <a:endParaRPr kumimoji="1" lang="en-US" altLang="ja-JP" dirty="0" smtClean="0"/>
          </a:p>
          <a:p>
            <a:pPr marL="0" indent="0">
              <a:buNone/>
            </a:pPr>
            <a:r>
              <a:rPr kumimoji="1" lang="ja-JP" altLang="en-US" dirty="0" smtClean="0"/>
              <a:t>　鉄道沿線ウォーキングコース</a:t>
            </a:r>
            <a:endParaRPr kumimoji="1" lang="ja-JP" altLang="en-US" dirty="0"/>
          </a:p>
        </p:txBody>
      </p:sp>
      <p:sp>
        <p:nvSpPr>
          <p:cNvPr id="5" name="スライド番号プレースホルダー 4"/>
          <p:cNvSpPr>
            <a:spLocks noGrp="1"/>
          </p:cNvSpPr>
          <p:nvPr>
            <p:ph type="sldNum" sz="quarter" idx="7"/>
          </p:nvPr>
        </p:nvSpPr>
        <p:spPr/>
        <p:txBody>
          <a:bodyPr/>
          <a:lstStyle/>
          <a:p>
            <a:fld id="{B6F15528-21DE-4FAA-801E-634DDDAF4B2B}" type="slidenum">
              <a:rPr lang="en-US" altLang="ja-JP" smtClean="0"/>
              <a:t>18</a:t>
            </a:fld>
            <a:endParaRPr lang="ja-JP" altLang="en-US"/>
          </a:p>
        </p:txBody>
      </p:sp>
      <p:sp>
        <p:nvSpPr>
          <p:cNvPr id="7" name="タイトル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kumimoji="1" lang="ja-JP" altLang="en-US" sz="4000" dirty="0" smtClean="0"/>
              <a:t>　都市の社会資源の活用　</a:t>
            </a:r>
            <a:endParaRPr kumimoji="1" lang="ja-JP" altLang="en-US" sz="4000" dirty="0"/>
          </a:p>
        </p:txBody>
      </p:sp>
      <p:sp>
        <p:nvSpPr>
          <p:cNvPr id="4" name="正方形/長方形 3"/>
          <p:cNvSpPr/>
          <p:nvPr/>
        </p:nvSpPr>
        <p:spPr>
          <a:xfrm>
            <a:off x="467544" y="1628800"/>
            <a:ext cx="8347844" cy="646331"/>
          </a:xfrm>
          <a:prstGeom prst="rect">
            <a:avLst/>
          </a:prstGeom>
        </p:spPr>
        <p:txBody>
          <a:bodyPr wrap="square">
            <a:spAutoFit/>
          </a:bodyPr>
          <a:lstStyle/>
          <a:p>
            <a:pPr marL="0" indent="0">
              <a:buNone/>
            </a:pPr>
            <a:r>
              <a:rPr lang="ja-JP" altLang="en-US" sz="3600" dirty="0">
                <a:solidFill>
                  <a:srgbClr val="FF0000"/>
                </a:solidFill>
              </a:rPr>
              <a:t>大阪府の社会資源</a:t>
            </a:r>
            <a:endParaRPr lang="en-US" altLang="ja-JP" sz="36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84784"/>
            <a:ext cx="2808312" cy="415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92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次計画の方向性</a:t>
            </a:r>
            <a:endParaRPr kumimoji="1" lang="ja-JP" altLang="en-US" dirty="0"/>
          </a:p>
        </p:txBody>
      </p:sp>
      <p:sp>
        <p:nvSpPr>
          <p:cNvPr id="3" name="コンテンツ プレースホルダー 2"/>
          <p:cNvSpPr>
            <a:spLocks noGrp="1"/>
          </p:cNvSpPr>
          <p:nvPr>
            <p:ph idx="1"/>
          </p:nvPr>
        </p:nvSpPr>
        <p:spPr>
          <a:xfrm>
            <a:off x="457200" y="1600200"/>
            <a:ext cx="8363272" cy="4781128"/>
          </a:xfrm>
        </p:spPr>
        <p:txBody>
          <a:bodyPr>
            <a:normAutofit/>
          </a:bodyPr>
          <a:lstStyle/>
          <a:p>
            <a:pPr marL="0" indent="0">
              <a:buNone/>
            </a:pPr>
            <a:r>
              <a:rPr kumimoji="1" lang="en-US" altLang="ja-JP" dirty="0" smtClean="0"/>
              <a:t>【</a:t>
            </a:r>
            <a:r>
              <a:rPr kumimoji="1" lang="ja-JP" altLang="en-US" dirty="0" smtClean="0"/>
              <a:t>基本的な方向</a:t>
            </a:r>
            <a:r>
              <a:rPr kumimoji="1" lang="en-US" altLang="ja-JP" dirty="0" smtClean="0"/>
              <a:t>】</a:t>
            </a:r>
          </a:p>
          <a:p>
            <a:pPr marL="0" indent="0">
              <a:buNone/>
            </a:pPr>
            <a:r>
              <a:rPr lang="ja-JP" altLang="en-US" dirty="0"/>
              <a:t>社会環境</a:t>
            </a:r>
            <a:r>
              <a:rPr lang="ja-JP" altLang="en-US" dirty="0" smtClean="0"/>
              <a:t>の整備</a:t>
            </a:r>
            <a:endParaRPr kumimoji="1" lang="en-US" altLang="ja-JP" dirty="0" smtClean="0"/>
          </a:p>
          <a:p>
            <a:pPr marL="0" indent="0">
              <a:buNone/>
            </a:pPr>
            <a:r>
              <a:rPr kumimoji="1" lang="ja-JP" altLang="en-US" u="sng" dirty="0" smtClean="0"/>
              <a:t>１</a:t>
            </a:r>
            <a:r>
              <a:rPr lang="ja-JP" altLang="en-US" u="sng" dirty="0"/>
              <a:t>．</a:t>
            </a:r>
            <a:r>
              <a:rPr lang="ja-JP" altLang="en-US" u="sng" dirty="0" smtClean="0"/>
              <a:t>地域・ライフステージごとの取り組み</a:t>
            </a:r>
            <a:endParaRPr lang="en-US" altLang="ja-JP" dirty="0"/>
          </a:p>
          <a:p>
            <a:pPr marL="0" indent="0">
              <a:buNone/>
            </a:pPr>
            <a:r>
              <a:rPr kumimoji="1" lang="ja-JP" altLang="en-US" dirty="0" smtClean="0"/>
              <a:t>２．都市の社会資源の活用</a:t>
            </a:r>
            <a:endParaRPr lang="en-US" altLang="ja-JP" dirty="0"/>
          </a:p>
          <a:p>
            <a:pPr marL="0" indent="0">
              <a:buNone/>
            </a:pPr>
            <a:r>
              <a:rPr kumimoji="1" lang="ja-JP" altLang="en-US" dirty="0" smtClean="0"/>
              <a:t>３．</a:t>
            </a:r>
            <a:r>
              <a:rPr lang="ja-JP" altLang="en-US" dirty="0" smtClean="0"/>
              <a:t>支え合い</a:t>
            </a:r>
            <a:endParaRPr lang="en-US" altLang="ja-JP" dirty="0" smtClean="0"/>
          </a:p>
          <a:p>
            <a:pPr marL="0" indent="0">
              <a:buNone/>
            </a:pPr>
            <a:endParaRPr lang="en-US" altLang="ja-JP" dirty="0"/>
          </a:p>
          <a:p>
            <a:pPr marL="0" indent="0">
              <a:buNone/>
            </a:pPr>
            <a:r>
              <a:rPr lang="en-US" altLang="ja-JP" dirty="0" smtClean="0"/>
              <a:t>【</a:t>
            </a:r>
            <a:r>
              <a:rPr lang="ja-JP" altLang="en-US" dirty="0" smtClean="0"/>
              <a:t>計画期間</a:t>
            </a:r>
            <a:r>
              <a:rPr lang="en-US" altLang="ja-JP" dirty="0" smtClean="0"/>
              <a:t>】</a:t>
            </a:r>
          </a:p>
          <a:p>
            <a:pPr marL="0" indent="0">
              <a:buNone/>
            </a:pPr>
            <a:r>
              <a:rPr lang="en-US" altLang="ja-JP" dirty="0" smtClean="0"/>
              <a:t>H30</a:t>
            </a:r>
            <a:r>
              <a:rPr lang="ja-JP" altLang="en-US" dirty="0" smtClean="0"/>
              <a:t>年度～</a:t>
            </a:r>
            <a:r>
              <a:rPr lang="en-US" altLang="ja-JP" dirty="0" smtClean="0"/>
              <a:t>H35</a:t>
            </a:r>
            <a:r>
              <a:rPr lang="ja-JP" altLang="en-US" dirty="0" smtClean="0"/>
              <a:t>年度</a:t>
            </a:r>
            <a:endParaRPr lang="en-US" altLang="ja-JP" dirty="0"/>
          </a:p>
        </p:txBody>
      </p:sp>
      <p:sp>
        <p:nvSpPr>
          <p:cNvPr id="4" name="スライド番号プレースホルダー 3"/>
          <p:cNvSpPr>
            <a:spLocks noGrp="1"/>
          </p:cNvSpPr>
          <p:nvPr>
            <p:ph type="sldNum" sz="quarter" idx="12"/>
          </p:nvPr>
        </p:nvSpPr>
        <p:spPr/>
        <p:txBody>
          <a:bodyPr/>
          <a:lstStyle/>
          <a:p>
            <a:pPr>
              <a:defRPr/>
            </a:pPr>
            <a:fld id="{2734F01A-8ACE-40B2-BC46-DD5837E00675}" type="slidenum">
              <a:rPr lang="en-US" altLang="ja-JP" smtClean="0"/>
              <a:pPr>
                <a:defRPr/>
              </a:pPr>
              <a:t>1</a:t>
            </a:fld>
            <a:endParaRPr lang="en-US" altLang="ja-JP"/>
          </a:p>
        </p:txBody>
      </p:sp>
    </p:spTree>
    <p:extLst>
      <p:ext uri="{BB962C8B-B14F-4D97-AF65-F5344CB8AC3E}">
        <p14:creationId xmlns:p14="http://schemas.microsoft.com/office/powerpoint/2010/main" val="177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259631" y="188640"/>
            <a:ext cx="7168337" cy="58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tIns="82800" bIns="82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800" b="1" dirty="0" smtClean="0">
                <a:latin typeface="Meiryo UI" pitchFamily="50" charset="-128"/>
                <a:ea typeface="Meiryo UI" pitchFamily="50" charset="-128"/>
                <a:cs typeface="Meiryo UI" pitchFamily="50" charset="-128"/>
              </a:rPr>
              <a:t>公民連携</a:t>
            </a:r>
            <a:endParaRPr lang="en-US" altLang="ja-JP" sz="2800" b="1" dirty="0">
              <a:latin typeface="Meiryo UI" pitchFamily="50" charset="-128"/>
              <a:ea typeface="Meiryo UI" pitchFamily="50" charset="-128"/>
              <a:cs typeface="Meiryo UI" pitchFamily="50" charset="-128"/>
            </a:endParaRPr>
          </a:p>
        </p:txBody>
      </p:sp>
      <p:sp>
        <p:nvSpPr>
          <p:cNvPr id="17412" name="スライド番号プレースホルダー 5"/>
          <p:cNvSpPr>
            <a:spLocks noGrp="1"/>
          </p:cNvSpPr>
          <p:nvPr>
            <p:ph type="sldNum" sz="quarter" idx="12"/>
          </p:nvPr>
        </p:nvSpPr>
        <p:spPr>
          <a:xfrm>
            <a:off x="7094259" y="6464065"/>
            <a:ext cx="2133600" cy="476250"/>
          </a:xfrm>
          <a:noFill/>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fld id="{F4870FD5-8C9E-4785-AF0E-2A71C7184A4B}" type="slidenum">
              <a:rPr lang="en-US" altLang="ja-JP" sz="1400" smtClean="0"/>
              <a:pPr eaLnBrk="1" hangingPunct="1">
                <a:spcBef>
                  <a:spcPct val="0"/>
                </a:spcBef>
                <a:buFontTx/>
                <a:buNone/>
              </a:pPr>
              <a:t>19</a:t>
            </a:fld>
            <a:endParaRPr lang="en-US" altLang="ja-JP" sz="1400" dirty="0" smtClean="0"/>
          </a:p>
        </p:txBody>
      </p:sp>
      <p:sp>
        <p:nvSpPr>
          <p:cNvPr id="2" name="テキスト ボックス 1"/>
          <p:cNvSpPr txBox="1"/>
          <p:nvPr/>
        </p:nvSpPr>
        <p:spPr>
          <a:xfrm>
            <a:off x="422200" y="3398773"/>
            <a:ext cx="4092538" cy="800219"/>
          </a:xfrm>
          <a:prstGeom prst="rect">
            <a:avLst/>
          </a:prstGeom>
          <a:noFill/>
        </p:spPr>
        <p:txBody>
          <a:bodyPr wrap="square" rtlCol="0">
            <a:spAutoFit/>
          </a:bodyPr>
          <a:lstStyle/>
          <a:p>
            <a:pPr marL="900113" indent="-900113"/>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○流通：</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大手コンビニ会社</a:t>
            </a:r>
            <a:endPar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野菜たっぷりメニューの開発・販売</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22040" y="1975127"/>
            <a:ext cx="5516497" cy="1077218"/>
          </a:xfrm>
          <a:prstGeom prst="rect">
            <a:avLst/>
          </a:prstGeom>
          <a:noFill/>
        </p:spPr>
        <p:txBody>
          <a:bodyPr wrap="square" rtlCol="0">
            <a:spAutoFit/>
          </a:bodyPr>
          <a:lstStyle/>
          <a:p>
            <a:pPr marL="900113" indent="-900113"/>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○金融（</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保険会社等）</a:t>
            </a:r>
            <a:endPar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営業時に健康情報チラシ</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配布、健康</a:t>
            </a:r>
            <a:r>
              <a:rPr lang="ja-JP" altLang="en-US" dirty="0">
                <a:latin typeface="Meiryo UI" panose="020B0604030504040204" pitchFamily="50" charset="-128"/>
                <a:ea typeface="Meiryo UI" panose="020B0604030504040204" pitchFamily="50" charset="-128"/>
                <a:cs typeface="Meiryo UI" panose="020B0604030504040204" pitchFamily="50" charset="-128"/>
              </a:rPr>
              <a:t>経営セミナー</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共催</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、大阪府健康づくりアワードへの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協賛　ほか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0215" y="4333044"/>
            <a:ext cx="2211706" cy="1668660"/>
          </a:xfrm>
          <a:prstGeom prst="rect">
            <a:avLst/>
          </a:prstGeom>
        </p:spPr>
      </p:pic>
      <p:sp>
        <p:nvSpPr>
          <p:cNvPr id="15" name="テキスト ボックス 14"/>
          <p:cNvSpPr txBox="1"/>
          <p:nvPr/>
        </p:nvSpPr>
        <p:spPr>
          <a:xfrm>
            <a:off x="940215" y="6060541"/>
            <a:ext cx="1872206"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１日に必要な野菜の１／３摂れる中華飯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49043" y="774798"/>
            <a:ext cx="4862681" cy="1200329"/>
          </a:xfrm>
          <a:prstGeom prst="rect">
            <a:avLst/>
          </a:prstGeom>
          <a:noFill/>
        </p:spPr>
        <p:txBody>
          <a:bodyPr wrap="square" rtlCol="0">
            <a:spAutoFit/>
          </a:bodyPr>
          <a:lstStyle/>
          <a:p>
            <a:pPr marL="900113" indent="-900113"/>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○食品</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食育事業への参加、啓発ポスター提供、</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府事業への寄附　ほか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8213" y="4198992"/>
            <a:ext cx="2585866" cy="1936246"/>
          </a:xfrm>
          <a:prstGeom prst="rect">
            <a:avLst/>
          </a:prstGeom>
        </p:spPr>
      </p:pic>
      <p:sp>
        <p:nvSpPr>
          <p:cNvPr id="13" name="テキスト ボックス 12"/>
          <p:cNvSpPr txBox="1"/>
          <p:nvPr/>
        </p:nvSpPr>
        <p:spPr>
          <a:xfrm>
            <a:off x="3338213" y="6047420"/>
            <a:ext cx="2343074" cy="523220"/>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に必要とされる野菜の１／２摂れる豚汁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画面の領域"/>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1723" y="1123919"/>
            <a:ext cx="1656000" cy="2349208"/>
          </a:xfrm>
          <a:prstGeom prst="rect">
            <a:avLst/>
          </a:prstGeom>
        </p:spPr>
      </p:pic>
      <p:pic>
        <p:nvPicPr>
          <p:cNvPr id="3" name="図 2" descr="画面の領域"/>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6320" y="1124744"/>
            <a:ext cx="1656000" cy="2337191"/>
          </a:xfrm>
          <a:prstGeom prst="rect">
            <a:avLst/>
          </a:prstGeom>
        </p:spPr>
      </p:pic>
      <p:pic>
        <p:nvPicPr>
          <p:cNvPr id="16" name="Picture 4" descr="胡麻だれで食べる温野菜のお弁当"/>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0940" y="4460693"/>
            <a:ext cx="2217029" cy="1463239"/>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6300186" y="6093296"/>
            <a:ext cx="2343074"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胡麻だれで食べる温野菜のお弁当（麦飯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38825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07504" y="605783"/>
            <a:ext cx="8948768" cy="1167033"/>
            <a:chOff x="107504" y="1442254"/>
            <a:chExt cx="8948768" cy="953796"/>
          </a:xfrm>
        </p:grpSpPr>
        <p:sp>
          <p:nvSpPr>
            <p:cNvPr id="6" name="角丸四角形 5"/>
            <p:cNvSpPr/>
            <p:nvPr/>
          </p:nvSpPr>
          <p:spPr>
            <a:xfrm>
              <a:off x="107504" y="1442254"/>
              <a:ext cx="8948768" cy="953796"/>
            </a:xfrm>
            <a:prstGeom prst="roundRect">
              <a:avLst>
                <a:gd name="adj" fmla="val 87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solidFill>
                    <a:schemeClr val="tx1"/>
                  </a:solidFill>
                </a:rPr>
                <a:t>　</a:t>
              </a:r>
              <a:r>
                <a:rPr lang="ja-JP" altLang="en-US" dirty="0" smtClean="0">
                  <a:solidFill>
                    <a:schemeClr val="tx1"/>
                  </a:solidFill>
                </a:rPr>
                <a:t>　　　　　　</a:t>
              </a:r>
              <a:r>
                <a:rPr lang="ja-JP" altLang="en-US" sz="3200" dirty="0" smtClean="0">
                  <a:solidFill>
                    <a:schemeClr val="tx1"/>
                  </a:solidFill>
                </a:rPr>
                <a:t>勤労世代の健康づくり</a:t>
              </a:r>
              <a:endParaRPr lang="en-US" altLang="ja-JP" sz="3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07504" y="1442254"/>
              <a:ext cx="1003880" cy="312707"/>
            </a:xfrm>
            <a:prstGeom prst="rect">
              <a:avLst/>
            </a:prstGeom>
            <a:solidFill>
              <a:schemeClr val="accent2">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rPr>
                <a:t>目的</a:t>
              </a:r>
              <a:endParaRPr kumimoji="1" lang="ja-JP" altLang="en-US" sz="2000" b="1" dirty="0">
                <a:solidFill>
                  <a:schemeClr val="bg1"/>
                </a:solidFill>
              </a:endParaRPr>
            </a:p>
          </p:txBody>
        </p:sp>
      </p:grpSp>
      <p:cxnSp>
        <p:nvCxnSpPr>
          <p:cNvPr id="23" name="直線コネクタ 22"/>
          <p:cNvCxnSpPr/>
          <p:nvPr/>
        </p:nvCxnSpPr>
        <p:spPr>
          <a:xfrm>
            <a:off x="100013" y="514350"/>
            <a:ext cx="89281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0" y="20638"/>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tIns="82800" bIns="82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800" b="1" dirty="0" smtClean="0">
                <a:latin typeface="Meiryo UI" pitchFamily="50" charset="-128"/>
                <a:ea typeface="Meiryo UI" pitchFamily="50" charset="-128"/>
                <a:cs typeface="Meiryo UI" pitchFamily="50" charset="-128"/>
              </a:rPr>
              <a:t>　健康経営セミナーの開催</a:t>
            </a:r>
            <a:endParaRPr lang="en-US" altLang="ja-JP" sz="2800" b="1" dirty="0">
              <a:latin typeface="Meiryo UI" pitchFamily="50" charset="-128"/>
              <a:ea typeface="Meiryo UI" pitchFamily="50" charset="-128"/>
              <a:cs typeface="Meiryo UI" pitchFamily="50" charset="-128"/>
            </a:endParaRPr>
          </a:p>
        </p:txBody>
      </p:sp>
      <p:pic>
        <p:nvPicPr>
          <p:cNvPr id="1026" name="Picture 2" descr="Z:\健康栄養歯科共有フォルダ\!!!!!!!!!!0007健康寿命延伸プロジェクト\★中小企業の健康づくり推進事業\02 健康経営セミナー\H28年度\会場画像\あべのハルカス\P2150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752" y="1916832"/>
            <a:ext cx="6512272" cy="488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849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次計画の方向性</a:t>
            </a:r>
            <a:endParaRPr kumimoji="1" lang="ja-JP" altLang="en-US" dirty="0"/>
          </a:p>
        </p:txBody>
      </p:sp>
      <p:sp>
        <p:nvSpPr>
          <p:cNvPr id="3" name="コンテンツ プレースホルダー 2"/>
          <p:cNvSpPr>
            <a:spLocks noGrp="1"/>
          </p:cNvSpPr>
          <p:nvPr>
            <p:ph idx="1"/>
          </p:nvPr>
        </p:nvSpPr>
        <p:spPr>
          <a:xfrm>
            <a:off x="457200" y="1600200"/>
            <a:ext cx="8363272" cy="4781128"/>
          </a:xfrm>
        </p:spPr>
        <p:txBody>
          <a:bodyPr>
            <a:normAutofit/>
          </a:bodyPr>
          <a:lstStyle/>
          <a:p>
            <a:pPr marL="0" indent="0">
              <a:buNone/>
            </a:pPr>
            <a:r>
              <a:rPr kumimoji="1" lang="en-US" altLang="ja-JP" dirty="0" smtClean="0"/>
              <a:t>【</a:t>
            </a:r>
            <a:r>
              <a:rPr kumimoji="1" lang="ja-JP" altLang="en-US" dirty="0" smtClean="0"/>
              <a:t>基本的な方向</a:t>
            </a:r>
            <a:r>
              <a:rPr kumimoji="1" lang="en-US" altLang="ja-JP" dirty="0" smtClean="0"/>
              <a:t>】</a:t>
            </a:r>
          </a:p>
          <a:p>
            <a:pPr marL="0" indent="0">
              <a:buNone/>
            </a:pPr>
            <a:r>
              <a:rPr lang="ja-JP" altLang="en-US" dirty="0"/>
              <a:t>社会環境</a:t>
            </a:r>
            <a:r>
              <a:rPr lang="ja-JP" altLang="en-US" dirty="0" smtClean="0"/>
              <a:t>の整備</a:t>
            </a:r>
            <a:endParaRPr kumimoji="1" lang="en-US" altLang="ja-JP" dirty="0" smtClean="0"/>
          </a:p>
          <a:p>
            <a:pPr marL="0" indent="0">
              <a:buNone/>
            </a:pPr>
            <a:r>
              <a:rPr kumimoji="1" lang="ja-JP" altLang="en-US" dirty="0" smtClean="0"/>
              <a:t>１</a:t>
            </a:r>
            <a:r>
              <a:rPr lang="ja-JP" altLang="en-US" dirty="0"/>
              <a:t>．</a:t>
            </a:r>
            <a:r>
              <a:rPr lang="ja-JP" altLang="en-US" dirty="0" smtClean="0"/>
              <a:t>地域・ライフステージごとの取り組み</a:t>
            </a:r>
            <a:endParaRPr lang="en-US" altLang="ja-JP" dirty="0"/>
          </a:p>
          <a:p>
            <a:pPr marL="0" indent="0">
              <a:buNone/>
            </a:pPr>
            <a:r>
              <a:rPr kumimoji="1" lang="ja-JP" altLang="en-US" dirty="0" smtClean="0"/>
              <a:t>２．都市の社会資源の活用</a:t>
            </a:r>
            <a:endParaRPr lang="en-US" altLang="ja-JP" dirty="0"/>
          </a:p>
          <a:p>
            <a:pPr marL="0" indent="0">
              <a:buNone/>
            </a:pPr>
            <a:r>
              <a:rPr kumimoji="1" lang="ja-JP" altLang="en-US" u="sng" dirty="0" smtClean="0"/>
              <a:t>３．</a:t>
            </a:r>
            <a:r>
              <a:rPr lang="ja-JP" altLang="en-US" u="sng" dirty="0" smtClean="0"/>
              <a:t>支え合い</a:t>
            </a:r>
            <a:endParaRPr lang="en-US" altLang="ja-JP" u="sng" dirty="0" smtClean="0"/>
          </a:p>
          <a:p>
            <a:pPr marL="0" indent="0">
              <a:buNone/>
            </a:pPr>
            <a:endParaRPr lang="en-US" altLang="ja-JP" dirty="0"/>
          </a:p>
          <a:p>
            <a:pPr marL="0" indent="0">
              <a:buNone/>
            </a:pPr>
            <a:r>
              <a:rPr lang="en-US" altLang="ja-JP" dirty="0" smtClean="0"/>
              <a:t>【</a:t>
            </a:r>
            <a:r>
              <a:rPr lang="ja-JP" altLang="en-US" dirty="0" smtClean="0"/>
              <a:t>計画期間</a:t>
            </a:r>
            <a:r>
              <a:rPr lang="en-US" altLang="ja-JP" dirty="0" smtClean="0"/>
              <a:t>】</a:t>
            </a:r>
          </a:p>
          <a:p>
            <a:pPr marL="0" indent="0">
              <a:buNone/>
            </a:pPr>
            <a:r>
              <a:rPr lang="en-US" altLang="ja-JP" dirty="0" smtClean="0"/>
              <a:t>H30</a:t>
            </a:r>
            <a:r>
              <a:rPr lang="ja-JP" altLang="en-US" dirty="0" smtClean="0"/>
              <a:t>年度～</a:t>
            </a:r>
            <a:r>
              <a:rPr lang="en-US" altLang="ja-JP" dirty="0" smtClean="0"/>
              <a:t>H35</a:t>
            </a:r>
            <a:r>
              <a:rPr lang="ja-JP" altLang="en-US" dirty="0" smtClean="0"/>
              <a:t>年度</a:t>
            </a:r>
            <a:endParaRPr lang="en-US" altLang="ja-JP" dirty="0"/>
          </a:p>
        </p:txBody>
      </p:sp>
      <p:sp>
        <p:nvSpPr>
          <p:cNvPr id="4" name="スライド番号プレースホルダー 3"/>
          <p:cNvSpPr>
            <a:spLocks noGrp="1"/>
          </p:cNvSpPr>
          <p:nvPr>
            <p:ph type="sldNum" sz="quarter" idx="12"/>
          </p:nvPr>
        </p:nvSpPr>
        <p:spPr/>
        <p:txBody>
          <a:bodyPr/>
          <a:lstStyle/>
          <a:p>
            <a:pPr>
              <a:defRPr/>
            </a:pPr>
            <a:fld id="{2734F01A-8ACE-40B2-BC46-DD5837E00675}" type="slidenum">
              <a:rPr lang="en-US" altLang="ja-JP" smtClean="0"/>
              <a:pPr>
                <a:defRPr/>
              </a:pPr>
              <a:t>21</a:t>
            </a:fld>
            <a:endParaRPr lang="en-US" altLang="ja-JP"/>
          </a:p>
        </p:txBody>
      </p:sp>
    </p:spTree>
    <p:extLst>
      <p:ext uri="{BB962C8B-B14F-4D97-AF65-F5344CB8AC3E}">
        <p14:creationId xmlns:p14="http://schemas.microsoft.com/office/powerpoint/2010/main" val="3946246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fontScale="90000"/>
          </a:bodyPr>
          <a:lstStyle/>
          <a:p>
            <a:r>
              <a:rPr kumimoji="1" lang="ja-JP" altLang="en-US" dirty="0" smtClean="0"/>
              <a:t>高齢世代内の支え合い</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734F01A-8ACE-40B2-BC46-DD5837E00675}" type="slidenum">
              <a:rPr lang="en-US" altLang="ja-JP" smtClean="0"/>
              <a:pPr>
                <a:defRPr/>
              </a:pPr>
              <a:t>22</a:t>
            </a:fld>
            <a:endParaRPr lang="en-US" altLang="ja-JP"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838805"/>
            <a:ext cx="6730843"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755576" y="4941168"/>
            <a:ext cx="273664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dirty="0" smtClean="0"/>
              <a:t>人口構成の推移のグラフ：</a:t>
            </a:r>
            <a:endParaRPr kumimoji="1" lang="ja-JP"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288187"/>
            <a:ext cx="5210015" cy="332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akatyann」の画像検索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6805" y="5539283"/>
            <a:ext cx="745519" cy="631206"/>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6156176" y="4077072"/>
            <a:ext cx="2664296" cy="1584176"/>
          </a:xfrm>
          <a:prstGeom prst="wedgeRoundRectCallout">
            <a:avLst>
              <a:gd name="adj1" fmla="val -58315"/>
              <a:gd name="adj2" fmla="val 6098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働く世代への</a:t>
            </a:r>
            <a:endParaRPr kumimoji="1" lang="en-US" altLang="ja-JP" sz="2400" b="1" dirty="0" smtClean="0">
              <a:solidFill>
                <a:schemeClr val="tx1"/>
              </a:solidFill>
            </a:endParaRPr>
          </a:p>
          <a:p>
            <a:pPr algn="ctr"/>
            <a:r>
              <a:rPr lang="ja-JP" altLang="en-US" sz="2400" b="1" dirty="0" smtClean="0">
                <a:solidFill>
                  <a:schemeClr val="tx1"/>
                </a:solidFill>
              </a:rPr>
              <a:t>負担増加。</a:t>
            </a:r>
            <a:endParaRPr kumimoji="1" lang="ja-JP" altLang="en-US" sz="2400" b="1" dirty="0">
              <a:solidFill>
                <a:schemeClr val="tx1"/>
              </a:solidFill>
            </a:endParaRPr>
          </a:p>
        </p:txBody>
      </p:sp>
    </p:spTree>
    <p:extLst>
      <p:ext uri="{BB962C8B-B14F-4D97-AF65-F5344CB8AC3E}">
        <p14:creationId xmlns:p14="http://schemas.microsoft.com/office/powerpoint/2010/main" val="3548775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2734F01A-8ACE-40B2-BC46-DD5837E00675}" type="slidenum">
              <a:rPr lang="en-US" altLang="ja-JP" smtClean="0"/>
              <a:pPr>
                <a:defRPr/>
              </a:pPr>
              <a:t>23</a:t>
            </a:fld>
            <a:endParaRPr lang="en-US" altLang="ja-JP"/>
          </a:p>
        </p:txBody>
      </p:sp>
      <p:sp>
        <p:nvSpPr>
          <p:cNvPr id="3" name="タイトル 2"/>
          <p:cNvSpPr>
            <a:spLocks noGrp="1"/>
          </p:cNvSpPr>
          <p:nvPr>
            <p:ph type="title"/>
          </p:nvPr>
        </p:nvSpPr>
        <p:spPr/>
        <p:txBody>
          <a:bodyPr/>
          <a:lstStyle/>
          <a:p>
            <a:r>
              <a:rPr kumimoji="1" lang="ja-JP" altLang="en-US" dirty="0" smtClean="0"/>
              <a:t>単身世帯と介護認定率</a:t>
            </a: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25" y="1484784"/>
            <a:ext cx="462915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221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2734F01A-8ACE-40B2-BC46-DD5837E00675}" type="slidenum">
              <a:rPr lang="en-US" altLang="ja-JP" smtClean="0"/>
              <a:pPr>
                <a:defRPr/>
              </a:pPr>
              <a:t>24</a:t>
            </a:fld>
            <a:endParaRPr lang="en-US" altLang="ja-JP"/>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8703" cy="635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8912679" y="6110723"/>
            <a:ext cx="144016"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660232" y="764704"/>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904567" y="779440"/>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898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588224" y="6492875"/>
            <a:ext cx="2133600" cy="365125"/>
          </a:xfrm>
        </p:spPr>
        <p:txBody>
          <a:bodyPr/>
          <a:lstStyle/>
          <a:p>
            <a:pPr>
              <a:defRPr/>
            </a:pPr>
            <a:fld id="{2734F01A-8ACE-40B2-BC46-DD5837E00675}" type="slidenum">
              <a:rPr lang="en-US" altLang="ja-JP" smtClean="0"/>
              <a:pPr>
                <a:defRPr/>
              </a:pPr>
              <a:t>25</a:t>
            </a:fld>
            <a:endParaRPr lang="en-US" altLang="ja-JP"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2" y="260648"/>
            <a:ext cx="9095936" cy="63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8820472" y="6309320"/>
            <a:ext cx="144016"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1258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10146"/>
          </a:xfrm>
        </p:spPr>
        <p:txBody>
          <a:bodyPr>
            <a:normAutofit fontScale="90000"/>
          </a:bodyPr>
          <a:lstStyle/>
          <a:p>
            <a:r>
              <a:rPr kumimoji="1" lang="ja-JP" altLang="en-US" dirty="0" smtClean="0"/>
              <a:t>支え合い</a:t>
            </a:r>
            <a:r>
              <a:rPr kumimoji="1" lang="en-US" altLang="ja-JP" dirty="0" smtClean="0"/>
              <a:t/>
            </a:r>
            <a:br>
              <a:rPr kumimoji="1" lang="en-US" altLang="ja-JP" dirty="0" smtClean="0"/>
            </a:br>
            <a:r>
              <a:rPr kumimoji="1" lang="ja-JP" altLang="en-US" dirty="0" smtClean="0"/>
              <a:t>地域・職場・家庭、世代内、世代間</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734F01A-8ACE-40B2-BC46-DD5837E00675}" type="slidenum">
              <a:rPr lang="en-US" altLang="ja-JP" smtClean="0"/>
              <a:pPr>
                <a:defRPr/>
              </a:pPr>
              <a:t>26</a:t>
            </a:fld>
            <a:endParaRPr lang="en-US" altLang="ja-JP"/>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8" y="1794701"/>
            <a:ext cx="8978743"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143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22672" y="6525344"/>
            <a:ext cx="2133600" cy="476250"/>
          </a:xfrm>
        </p:spPr>
        <p:txBody>
          <a:bodyPr/>
          <a:lstStyle/>
          <a:p>
            <a:fld id="{D2D8002D-B5B0-4BAC-B1F6-782DDCCE6D9C}" type="slidenum">
              <a:rPr kumimoji="1" lang="ja-JP" altLang="en-US" smtClean="0"/>
              <a:t>27</a:t>
            </a:fld>
            <a:endParaRPr kumimoji="1" lang="ja-JP" altLang="en-US" dirty="0"/>
          </a:p>
        </p:txBody>
      </p:sp>
      <p:grpSp>
        <p:nvGrpSpPr>
          <p:cNvPr id="5" name="グループ化 4"/>
          <p:cNvGrpSpPr/>
          <p:nvPr/>
        </p:nvGrpSpPr>
        <p:grpSpPr>
          <a:xfrm>
            <a:off x="92747" y="675529"/>
            <a:ext cx="8957842" cy="1313311"/>
            <a:chOff x="92747" y="980452"/>
            <a:chExt cx="8957842" cy="1044801"/>
          </a:xfrm>
        </p:grpSpPr>
        <p:sp>
          <p:nvSpPr>
            <p:cNvPr id="6" name="角丸四角形 5"/>
            <p:cNvSpPr/>
            <p:nvPr/>
          </p:nvSpPr>
          <p:spPr>
            <a:xfrm>
              <a:off x="101821" y="994109"/>
              <a:ext cx="8948768" cy="1031144"/>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dirty="0" smtClean="0">
                  <a:solidFill>
                    <a:schemeClr val="tx1"/>
                  </a:solidFill>
                </a:rPr>
                <a:t>　</a:t>
              </a:r>
              <a:endParaRPr kumimoji="1" lang="en-US" altLang="ja-JP" dirty="0" smtClean="0">
                <a:solidFill>
                  <a:schemeClr val="tx1"/>
                </a:solidFill>
              </a:endParaRPr>
            </a:p>
            <a:p>
              <a:r>
                <a:rPr lang="ja-JP" altLang="en-US" dirty="0" smtClean="0">
                  <a:solidFill>
                    <a:schemeClr val="tx1"/>
                  </a:solidFill>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地域・職域</a:t>
              </a:r>
              <a:r>
                <a:rPr lang="ja-JP" altLang="en-US" sz="3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の健康づくり</a:t>
              </a:r>
              <a:endParaRPr lang="en-US" altLang="ja-JP" sz="3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solidFill>
                    <a:schemeClr val="tx1"/>
                  </a:solidFill>
                </a:rPr>
                <a:t>　</a:t>
              </a:r>
              <a:r>
                <a:rPr lang="ja-JP" altLang="en-US" dirty="0" smtClean="0">
                  <a:solidFill>
                    <a:schemeClr val="tx1"/>
                  </a:solidFill>
                </a:rPr>
                <a:t>　</a:t>
              </a:r>
              <a:endParaRPr kumimoji="1" lang="ja-JP" altLang="en-US" dirty="0">
                <a:solidFill>
                  <a:schemeClr val="tx1"/>
                </a:solidFill>
              </a:endParaRPr>
            </a:p>
          </p:txBody>
        </p:sp>
        <p:sp>
          <p:nvSpPr>
            <p:cNvPr id="7" name="正方形/長方形 6"/>
            <p:cNvSpPr/>
            <p:nvPr/>
          </p:nvSpPr>
          <p:spPr>
            <a:xfrm>
              <a:off x="92747" y="980452"/>
              <a:ext cx="1003880" cy="312707"/>
            </a:xfrm>
            <a:prstGeom prst="rect">
              <a:avLst/>
            </a:prstGeom>
            <a:solidFill>
              <a:schemeClr val="accent2">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rPr>
                <a:t>目的</a:t>
              </a:r>
              <a:endParaRPr kumimoji="1" lang="ja-JP" altLang="en-US" sz="2000" b="1" dirty="0">
                <a:solidFill>
                  <a:schemeClr val="bg1"/>
                </a:solidFill>
              </a:endParaRPr>
            </a:p>
          </p:txBody>
        </p:sp>
      </p:grpSp>
      <p:sp>
        <p:nvSpPr>
          <p:cNvPr id="22" name="Rectangle 4"/>
          <p:cNvSpPr>
            <a:spLocks noChangeArrowheads="1"/>
          </p:cNvSpPr>
          <p:nvPr/>
        </p:nvSpPr>
        <p:spPr bwMode="auto">
          <a:xfrm>
            <a:off x="0" y="20638"/>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tIns="82800" bIns="82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800" b="1" dirty="0" smtClean="0">
                <a:latin typeface="Meiryo UI" pitchFamily="50" charset="-128"/>
                <a:ea typeface="Meiryo UI" pitchFamily="50" charset="-128"/>
                <a:cs typeface="Meiryo UI" pitchFamily="50" charset="-128"/>
              </a:rPr>
              <a:t>　大阪府健康づくりアワード</a:t>
            </a:r>
            <a:endParaRPr lang="en-US" altLang="ja-JP" sz="2800" b="1" dirty="0">
              <a:latin typeface="Meiryo UI" pitchFamily="50" charset="-128"/>
              <a:ea typeface="Meiryo UI" pitchFamily="50" charset="-128"/>
              <a:cs typeface="Meiryo UI" pitchFamily="50" charset="-128"/>
            </a:endParaRPr>
          </a:p>
        </p:txBody>
      </p:sp>
      <p:cxnSp>
        <p:nvCxnSpPr>
          <p:cNvPr id="23" name="直線コネクタ 22"/>
          <p:cNvCxnSpPr/>
          <p:nvPr/>
        </p:nvCxnSpPr>
        <p:spPr>
          <a:xfrm>
            <a:off x="100013" y="514350"/>
            <a:ext cx="89281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598" y="3518353"/>
            <a:ext cx="1404402" cy="287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第2回大阪府健康づくりアワード"/>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869" y="3149708"/>
            <a:ext cx="6157583" cy="3240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2.wp.com/miraicafe.net/wp-content/uploads/2017/02/IMG_8764.jpg?resize=225%2C30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56236" y="3518353"/>
            <a:ext cx="1865342" cy="287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40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吹き出し 15"/>
          <p:cNvSpPr/>
          <p:nvPr/>
        </p:nvSpPr>
        <p:spPr>
          <a:xfrm>
            <a:off x="107505" y="687328"/>
            <a:ext cx="8928992" cy="653440"/>
          </a:xfrm>
          <a:prstGeom prst="wedgeRoundRectCallout">
            <a:avLst>
              <a:gd name="adj1" fmla="val -19345"/>
              <a:gd name="adj2" fmla="val 38136"/>
              <a:gd name="adj3" fmla="val 16667"/>
            </a:avLst>
          </a:prstGeom>
          <a:solidFill>
            <a:schemeClr val="bg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ja-JP" altLang="en-US" sz="3600" b="1" dirty="0" smtClean="0">
                <a:solidFill>
                  <a:srgbClr val="464646"/>
                </a:solidFill>
                <a:effectLst>
                  <a:outerShdw blurRad="31750" dist="25400" dir="5400000" algn="tl" rotWithShape="0">
                    <a:srgbClr val="000000">
                      <a:alpha val="25000"/>
                    </a:srgbClr>
                  </a:outerShdw>
                </a:effectLst>
                <a:latin typeface="Meiryo UI" panose="020B0604030504040204" pitchFamily="50" charset="-128"/>
                <a:ea typeface="Meiryo UI" panose="020B0604030504040204" pitchFamily="50" charset="-128"/>
                <a:cs typeface="Meiryo UI" panose="020B0604030504040204" pitchFamily="50" charset="-128"/>
              </a:rPr>
              <a:t>   健康トライ</a:t>
            </a:r>
            <a:r>
              <a:rPr lang="en-US" altLang="ja-JP" sz="3600" b="1" dirty="0" smtClean="0">
                <a:solidFill>
                  <a:srgbClr val="464646"/>
                </a:solidFill>
                <a:effectLst>
                  <a:outerShdw blurRad="31750" dist="25400" dir="5400000" algn="tl" rotWithShape="0">
                    <a:srgbClr val="000000">
                      <a:alpha val="25000"/>
                    </a:srgbClr>
                  </a:outerShdw>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3600" b="1" dirty="0" smtClean="0">
                <a:solidFill>
                  <a:srgbClr val="464646"/>
                </a:solidFill>
                <a:effectLst>
                  <a:outerShdw blurRad="31750" dist="25400" dir="5400000" algn="tl" rotWithShape="0">
                    <a:srgbClr val="000000">
                      <a:alpha val="25000"/>
                    </a:srgbClr>
                  </a:outerShdw>
                </a:effectLst>
                <a:latin typeface="Meiryo UI" panose="020B0604030504040204" pitchFamily="50" charset="-128"/>
                <a:ea typeface="Meiryo UI" panose="020B0604030504040204" pitchFamily="50" charset="-128"/>
                <a:cs typeface="Meiryo UI" panose="020B0604030504040204" pitchFamily="50" charset="-128"/>
              </a:rPr>
              <a:t>市民連絡会</a:t>
            </a:r>
            <a:r>
              <a:rPr lang="en-US" altLang="ja-JP" sz="3600" b="1" dirty="0" smtClean="0">
                <a:solidFill>
                  <a:srgbClr val="464646"/>
                </a:solidFill>
                <a:effectLst>
                  <a:outerShdw blurRad="31750" dist="25400" dir="5400000" algn="tl" rotWithShape="0">
                    <a:srgbClr val="000000">
                      <a:alpha val="25000"/>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smtClean="0">
                <a:solidFill>
                  <a:srgbClr val="464646"/>
                </a:solidFill>
                <a:effectLst>
                  <a:outerShdw blurRad="31750" dist="25400" dir="5400000" algn="tl" rotWithShape="0">
                    <a:srgbClr val="000000">
                      <a:alpha val="25000"/>
                    </a:srgbClr>
                  </a:outerShdw>
                </a:effectLst>
                <a:latin typeface="Meiryo UI" panose="020B0604030504040204" pitchFamily="50" charset="-128"/>
                <a:ea typeface="Meiryo UI" panose="020B0604030504040204" pitchFamily="50" charset="-128"/>
                <a:cs typeface="Meiryo UI" panose="020B0604030504040204" pitchFamily="50" charset="-128"/>
              </a:rPr>
              <a:t>東大阪市</a:t>
            </a:r>
            <a:r>
              <a:rPr lang="en-US" altLang="ja-JP" sz="3600" b="1" dirty="0" smtClean="0">
                <a:solidFill>
                  <a:srgbClr val="464646"/>
                </a:solidFill>
                <a:effectLst>
                  <a:outerShdw blurRad="31750" dist="25400" dir="5400000" algn="tl" rotWithShape="0">
                    <a:srgbClr val="000000">
                      <a:alpha val="25000"/>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ja-JP" sz="3600" b="1"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8"/>
          <p:cNvSpPr txBox="1">
            <a:spLocks/>
          </p:cNvSpPr>
          <p:nvPr/>
        </p:nvSpPr>
        <p:spPr bwMode="auto">
          <a:xfrm>
            <a:off x="8600242" y="6484744"/>
            <a:ext cx="762000" cy="365125"/>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noAutofit/>
          </a:bodyPr>
          <a:lstStyle>
            <a:defPPr>
              <a:defRPr lang="ja-JP"/>
            </a:defPPr>
            <a:lvl1pPr marL="0" algn="ctr" defTabSz="914400" rtl="0" eaLnBrk="1" latinLnBrk="0" hangingPunct="1">
              <a:defRPr kumimoji="1" sz="1400" kern="1200">
                <a:solidFill>
                  <a:schemeClr val="tx1"/>
                </a:solidFill>
                <a:latin typeface="Georgia" pitchFamily="18" charset="0"/>
                <a:ea typeface="HG明朝B" pitchFamily="17" charset="-128"/>
                <a:cs typeface="+mj-cs"/>
              </a:defRPr>
            </a:lvl1pPr>
            <a:lvl2pPr marL="742950" indent="-285750" algn="l" defTabSz="914400" rtl="0" eaLnBrk="1" latinLnBrk="0" hangingPunct="1">
              <a:defRPr kumimoji="1" sz="1800" kern="1200">
                <a:solidFill>
                  <a:schemeClr val="tx1"/>
                </a:solidFill>
                <a:latin typeface="Georgia" pitchFamily="18" charset="0"/>
                <a:ea typeface="HG明朝B" pitchFamily="17" charset="-128"/>
                <a:cs typeface="+mn-cs"/>
              </a:defRPr>
            </a:lvl2pPr>
            <a:lvl3pPr marL="1143000" indent="-228600" algn="l" defTabSz="914400" rtl="0" eaLnBrk="1" latinLnBrk="0" hangingPunct="1">
              <a:defRPr kumimoji="1" sz="1800" kern="1200">
                <a:solidFill>
                  <a:schemeClr val="tx1"/>
                </a:solidFill>
                <a:latin typeface="Georgia" pitchFamily="18" charset="0"/>
                <a:ea typeface="HG明朝B" pitchFamily="17" charset="-128"/>
                <a:cs typeface="+mn-cs"/>
              </a:defRPr>
            </a:lvl3pPr>
            <a:lvl4pPr marL="1600200" indent="-228600" algn="l" defTabSz="914400" rtl="0" eaLnBrk="1" latinLnBrk="0" hangingPunct="1">
              <a:defRPr kumimoji="1" sz="1800" kern="1200">
                <a:solidFill>
                  <a:schemeClr val="tx1"/>
                </a:solidFill>
                <a:latin typeface="Georgia" pitchFamily="18" charset="0"/>
                <a:ea typeface="HG明朝B" pitchFamily="17" charset="-128"/>
                <a:cs typeface="+mn-cs"/>
              </a:defRPr>
            </a:lvl4pPr>
            <a:lvl5pPr marL="2057400" indent="-228600" algn="l" defTabSz="914400" rtl="0" eaLnBrk="1" latinLnBrk="0" hangingPunct="1">
              <a:defRPr kumimoji="1" sz="1800" kern="1200">
                <a:solidFill>
                  <a:schemeClr val="tx1"/>
                </a:solidFill>
                <a:latin typeface="Georgia" pitchFamily="18" charset="0"/>
                <a:ea typeface="HG明朝B" pitchFamily="17" charset="-128"/>
                <a:cs typeface="+mn-cs"/>
              </a:defRPr>
            </a:lvl5pPr>
            <a:lvl6pPr marL="2514600" indent="-228600" algn="l" defTabSz="914400" rtl="0" eaLnBrk="1" fontAlgn="base" latinLnBrk="0" hangingPunct="1">
              <a:spcBef>
                <a:spcPct val="0"/>
              </a:spcBef>
              <a:spcAft>
                <a:spcPct val="0"/>
              </a:spcAft>
              <a:defRPr kumimoji="1" sz="1800" kern="1200">
                <a:solidFill>
                  <a:schemeClr val="tx1"/>
                </a:solidFill>
                <a:latin typeface="Georgia" pitchFamily="18" charset="0"/>
                <a:ea typeface="HG明朝B" pitchFamily="17" charset="-128"/>
                <a:cs typeface="+mn-cs"/>
              </a:defRPr>
            </a:lvl6pPr>
            <a:lvl7pPr marL="2971800" indent="-228600" algn="l" defTabSz="914400" rtl="0" eaLnBrk="1" fontAlgn="base" latinLnBrk="0" hangingPunct="1">
              <a:spcBef>
                <a:spcPct val="0"/>
              </a:spcBef>
              <a:spcAft>
                <a:spcPct val="0"/>
              </a:spcAft>
              <a:defRPr kumimoji="1" sz="1800" kern="1200">
                <a:solidFill>
                  <a:schemeClr val="tx1"/>
                </a:solidFill>
                <a:latin typeface="Georgia" pitchFamily="18" charset="0"/>
                <a:ea typeface="HG明朝B" pitchFamily="17" charset="-128"/>
                <a:cs typeface="+mn-cs"/>
              </a:defRPr>
            </a:lvl7pPr>
            <a:lvl8pPr marL="3429000" indent="-228600" algn="l" defTabSz="914400" rtl="0" eaLnBrk="1" fontAlgn="base" latinLnBrk="0" hangingPunct="1">
              <a:spcBef>
                <a:spcPct val="0"/>
              </a:spcBef>
              <a:spcAft>
                <a:spcPct val="0"/>
              </a:spcAft>
              <a:defRPr kumimoji="1" sz="1800" kern="1200">
                <a:solidFill>
                  <a:schemeClr val="tx1"/>
                </a:solidFill>
                <a:latin typeface="Georgia" pitchFamily="18" charset="0"/>
                <a:ea typeface="HG明朝B" pitchFamily="17" charset="-128"/>
                <a:cs typeface="+mn-cs"/>
              </a:defRPr>
            </a:lvl8pPr>
            <a:lvl9pPr marL="3886200" indent="-228600" algn="l" defTabSz="914400" rtl="0" eaLnBrk="1" fontAlgn="base" latinLnBrk="0" hangingPunct="1">
              <a:spcBef>
                <a:spcPct val="0"/>
              </a:spcBef>
              <a:spcAft>
                <a:spcPct val="0"/>
              </a:spcAft>
              <a:defRPr kumimoji="1" sz="1800" kern="1200">
                <a:solidFill>
                  <a:schemeClr val="tx1"/>
                </a:solidFill>
                <a:latin typeface="Georgia" pitchFamily="18" charset="0"/>
                <a:ea typeface="HG明朝B" pitchFamily="17" charset="-128"/>
                <a:cs typeface="+mn-cs"/>
              </a:defRPr>
            </a:lvl9pPr>
          </a:lstStyle>
          <a:p>
            <a:pPr fontAlgn="base">
              <a:spcBef>
                <a:spcPct val="0"/>
              </a:spcBef>
              <a:spcAft>
                <a:spcPct val="0"/>
              </a:spcAft>
            </a:pPr>
            <a:r>
              <a:rPr lang="en-US" altLang="ja-JP" dirty="0" smtClean="0">
                <a:latin typeface="HG丸ｺﾞｼｯｸM-PRO" pitchFamily="50" charset="-128"/>
                <a:ea typeface="HG丸ｺﾞｼｯｸM-PRO" pitchFamily="50" charset="-128"/>
              </a:rPr>
              <a:t>13</a:t>
            </a:r>
            <a:endParaRPr lang="ja-JP" altLang="en-US" dirty="0">
              <a:latin typeface="HG丸ｺﾞｼｯｸM-PRO" pitchFamily="50" charset="-128"/>
              <a:ea typeface="HG丸ｺﾞｼｯｸM-PRO" pitchFamily="50" charset="-128"/>
            </a:endParaRPr>
          </a:p>
        </p:txBody>
      </p:sp>
      <p:sp>
        <p:nvSpPr>
          <p:cNvPr id="26" name="タイトル 1"/>
          <p:cNvSpPr>
            <a:spLocks noGrp="1"/>
          </p:cNvSpPr>
          <p:nvPr>
            <p:ph type="title"/>
          </p:nvPr>
        </p:nvSpPr>
        <p:spPr>
          <a:xfrm>
            <a:off x="0" y="-13394"/>
            <a:ext cx="9144000" cy="562074"/>
          </a:xfrm>
          <a:solidFill>
            <a:schemeClr val="accent1"/>
          </a:solidFill>
        </p:spPr>
        <p:txBody>
          <a:bodyPr>
            <a:noAutofit/>
          </a:bodyPr>
          <a:lstStyle/>
          <a:p>
            <a:pPr algn="ctr"/>
            <a:r>
              <a:rPr kumimoji="1" lang="ja-JP" altLang="en-US" sz="3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～大阪府知事賞</a:t>
            </a:r>
            <a:r>
              <a:rPr kumimoji="1" lang="en-US" altLang="ja-JP" sz="3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3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最優秀賞</a:t>
            </a:r>
            <a:r>
              <a:rPr kumimoji="1" lang="en-US" altLang="ja-JP" sz="3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3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3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7"/>
          <p:cNvSpPr>
            <a:spLocks noChangeArrowheads="1"/>
          </p:cNvSpPr>
          <p:nvPr/>
        </p:nvSpPr>
        <p:spPr bwMode="auto">
          <a:xfrm>
            <a:off x="190053" y="3633123"/>
            <a:ext cx="8791189" cy="2676197"/>
          </a:xfrm>
          <a:prstGeom prst="rect">
            <a:avLst/>
          </a:prstGeom>
          <a:noFill/>
          <a:ln w="12700" algn="ctr">
            <a:solidFill>
              <a:srgbClr val="000000"/>
            </a:solidFill>
            <a:miter lim="800000"/>
            <a:headEnd/>
            <a:tailEnd/>
          </a:ln>
        </p:spPr>
        <p:txBody>
          <a:bodyPr anchor="ctr"/>
          <a:lstStyle/>
          <a:p>
            <a:pPr fontAlgn="t">
              <a:lnSpc>
                <a:spcPct val="150000"/>
              </a:lnSpc>
            </a:pPr>
            <a:endParaRPr lang="en-US" altLang="ja-JP" dirty="0" smtClean="0">
              <a:latin typeface="メイリオ" pitchFamily="50" charset="-128"/>
              <a:ea typeface="メイリオ" panose="020B0604030504040204" pitchFamily="50" charset="-128"/>
              <a:cs typeface="メイリオ" panose="020B0604030504040204" pitchFamily="50" charset="-128"/>
            </a:endParaRPr>
          </a:p>
          <a:p>
            <a:pPr fontAlgn="t">
              <a:lnSpc>
                <a:spcPct val="150000"/>
              </a:lnSpc>
            </a:pPr>
            <a:endParaRPr lang="en-US" altLang="ja-JP" dirty="0" smtClean="0">
              <a:latin typeface="メイリオ" pitchFamily="50" charset="-128"/>
              <a:ea typeface="メイリオ" panose="020B0604030504040204" pitchFamily="50" charset="-128"/>
              <a:cs typeface="メイリオ" panose="020B0604030504040204" pitchFamily="50" charset="-128"/>
            </a:endParaRPr>
          </a:p>
          <a:p>
            <a:pPr fontAlgn="t">
              <a:lnSpc>
                <a:spcPct val="150000"/>
              </a:lnSpc>
            </a:pPr>
            <a:r>
              <a:rPr lang="ja-JP" altLang="en-US" dirty="0" smtClean="0">
                <a:latin typeface="メイリオ" pitchFamily="50" charset="-128"/>
                <a:ea typeface="メイリオ" panose="020B0604030504040204" pitchFamily="50" charset="-128"/>
                <a:cs typeface="メイリオ" panose="020B0604030504040204" pitchFamily="50" charset="-128"/>
              </a:rPr>
              <a:t>○東大阪市健康増進計画「健康トライ</a:t>
            </a:r>
            <a:r>
              <a:rPr lang="en-US" altLang="ja-JP" dirty="0" smtClean="0">
                <a:latin typeface="メイリオ" pitchFamily="50" charset="-128"/>
                <a:ea typeface="メイリオ" panose="020B0604030504040204" pitchFamily="50" charset="-128"/>
                <a:cs typeface="メイリオ" panose="020B0604030504040204" pitchFamily="50" charset="-128"/>
              </a:rPr>
              <a:t>21</a:t>
            </a:r>
            <a:r>
              <a:rPr lang="ja-JP" altLang="en-US" dirty="0" smtClean="0">
                <a:latin typeface="メイリオ" pitchFamily="50" charset="-128"/>
                <a:ea typeface="メイリオ" panose="020B0604030504040204" pitchFamily="50" charset="-128"/>
                <a:cs typeface="メイリオ" panose="020B0604030504040204" pitchFamily="50" charset="-128"/>
              </a:rPr>
              <a:t>」の推進を目的に健康づくり活動を行う市</a:t>
            </a:r>
            <a:endParaRPr lang="en-US" altLang="ja-JP" dirty="0" smtClean="0">
              <a:latin typeface="メイリオ" pitchFamily="50" charset="-128"/>
              <a:ea typeface="メイリオ" panose="020B0604030504040204" pitchFamily="50" charset="-128"/>
              <a:cs typeface="メイリオ" panose="020B0604030504040204" pitchFamily="50" charset="-128"/>
            </a:endParaRPr>
          </a:p>
          <a:p>
            <a:pPr fontAlgn="t">
              <a:lnSpc>
                <a:spcPct val="150000"/>
              </a:lnSpc>
            </a:pPr>
            <a:r>
              <a:rPr lang="ja-JP" altLang="en-US" dirty="0" smtClean="0">
                <a:latin typeface="メイリオ" pitchFamily="50" charset="-128"/>
                <a:ea typeface="メイリオ" panose="020B0604030504040204" pitchFamily="50" charset="-128"/>
                <a:cs typeface="メイリオ" panose="020B0604030504040204" pitchFamily="50" charset="-128"/>
              </a:rPr>
              <a:t>　民グループの集まりで、市民連絡会では保健所・保健センターと協働で、新しい</a:t>
            </a:r>
            <a:endParaRPr lang="en-US" altLang="ja-JP" dirty="0" smtClean="0">
              <a:latin typeface="メイリオ" pitchFamily="50" charset="-128"/>
              <a:ea typeface="メイリオ" panose="020B0604030504040204" pitchFamily="50" charset="-128"/>
              <a:cs typeface="メイリオ" panose="020B0604030504040204" pitchFamily="50" charset="-128"/>
            </a:endParaRPr>
          </a:p>
          <a:p>
            <a:pPr fontAlgn="t">
              <a:lnSpc>
                <a:spcPct val="150000"/>
              </a:lnSpc>
            </a:pPr>
            <a:r>
              <a:rPr lang="ja-JP" altLang="en-US" dirty="0" smtClean="0">
                <a:latin typeface="メイリオ" pitchFamily="50" charset="-128"/>
                <a:ea typeface="メイリオ" panose="020B0604030504040204" pitchFamily="50" charset="-128"/>
                <a:cs typeface="メイリオ" panose="020B0604030504040204" pitchFamily="50" charset="-128"/>
              </a:rPr>
              <a:t>　健康づくりの講習会やイベントを実施</a:t>
            </a:r>
          </a:p>
          <a:p>
            <a:pPr fontAlgn="t">
              <a:lnSpc>
                <a:spcPct val="150000"/>
              </a:lnSpc>
            </a:pPr>
            <a:r>
              <a:rPr lang="ja-JP" altLang="en-US" dirty="0" smtClean="0">
                <a:latin typeface="メイリオ" pitchFamily="50" charset="-128"/>
                <a:ea typeface="メイリオ" panose="020B0604030504040204" pitchFamily="50" charset="-128"/>
                <a:cs typeface="メイリオ" panose="020B0604030504040204" pitchFamily="50" charset="-128"/>
              </a:rPr>
              <a:t>○様々な健康づくり活動をしているグループと交流したり、新しい健康づくりの方</a:t>
            </a:r>
            <a:endParaRPr lang="en-US" altLang="ja-JP" dirty="0" smtClean="0">
              <a:latin typeface="メイリオ" pitchFamily="50" charset="-128"/>
              <a:ea typeface="メイリオ" panose="020B0604030504040204" pitchFamily="50" charset="-128"/>
              <a:cs typeface="メイリオ" panose="020B0604030504040204" pitchFamily="50" charset="-128"/>
            </a:endParaRPr>
          </a:p>
          <a:p>
            <a:pPr fontAlgn="t">
              <a:lnSpc>
                <a:spcPct val="150000"/>
              </a:lnSpc>
            </a:pPr>
            <a:r>
              <a:rPr lang="ja-JP" altLang="en-US" dirty="0" smtClean="0">
                <a:latin typeface="メイリオ" pitchFamily="50" charset="-128"/>
                <a:ea typeface="メイリオ" panose="020B0604030504040204" pitchFamily="50" charset="-128"/>
                <a:cs typeface="メイリオ" panose="020B0604030504040204" pitchFamily="50" charset="-128"/>
              </a:rPr>
              <a:t>　法を楽しみがなら学んでいる</a:t>
            </a:r>
            <a:endParaRPr lang="en-US" altLang="ja-JP" dirty="0" smtClean="0">
              <a:latin typeface="メイリオ" pitchFamily="50" charset="-128"/>
              <a:ea typeface="メイリオ" panose="020B0604030504040204" pitchFamily="50" charset="-128"/>
              <a:cs typeface="メイリオ" panose="020B0604030504040204" pitchFamily="50" charset="-128"/>
            </a:endParaRPr>
          </a:p>
          <a:p>
            <a:pPr fontAlgn="t">
              <a:lnSpc>
                <a:spcPct val="150000"/>
              </a:lnSpc>
            </a:pPr>
            <a:endParaRPr lang="en-US" altLang="ja-JP" dirty="0">
              <a:latin typeface="メイリオ" pitchFamily="50" charset="-128"/>
              <a:ea typeface="メイリオ" panose="020B0604030504040204" pitchFamily="50" charset="-128"/>
              <a:cs typeface="メイリオ" panose="020B0604030504040204" pitchFamily="50" charset="-128"/>
            </a:endParaRPr>
          </a:p>
          <a:p>
            <a:pPr fontAlgn="t">
              <a:lnSpc>
                <a:spcPct val="150000"/>
              </a:lnSpc>
            </a:pPr>
            <a:endParaRPr lang="en-US" altLang="ja-JP" dirty="0" smtClean="0">
              <a:latin typeface="メイリオ" pitchFamily="50" charset="-128"/>
              <a:ea typeface="メイリオ" panose="020B0604030504040204" pitchFamily="50" charset="-128"/>
              <a:cs typeface="メイリオ" panose="020B0604030504040204" pitchFamily="50" charset="-128"/>
            </a:endParaRPr>
          </a:p>
        </p:txBody>
      </p:sp>
      <p:sp>
        <p:nvSpPr>
          <p:cNvPr id="20" name="AutoShape 100"/>
          <p:cNvSpPr>
            <a:spLocks noChangeArrowheads="1"/>
          </p:cNvSpPr>
          <p:nvPr/>
        </p:nvSpPr>
        <p:spPr bwMode="auto">
          <a:xfrm>
            <a:off x="3505528" y="3380318"/>
            <a:ext cx="2160240" cy="480730"/>
          </a:xfrm>
          <a:prstGeom prst="roundRect">
            <a:avLst>
              <a:gd name="adj" fmla="val 16667"/>
            </a:avLst>
          </a:prstGeom>
          <a:solidFill>
            <a:srgbClr val="00B0F0"/>
          </a:solidFill>
          <a:ln w="19050">
            <a:solidFill>
              <a:schemeClr val="bg1">
                <a:lumMod val="50000"/>
              </a:schemeClr>
            </a:solidFill>
            <a:round/>
            <a:headEnd/>
            <a:tailEnd/>
          </a:ln>
          <a:effectLst/>
          <a:extLst/>
        </p:spPr>
        <p:txBody>
          <a:bodyPr wrap="none" anchor="ctr"/>
          <a:lstStyle/>
          <a:p>
            <a:pPr algn="ctr">
              <a:lnSpc>
                <a:spcPct val="150000"/>
              </a:lnSpc>
            </a:pPr>
            <a:r>
              <a:rPr lang="ja-JP" altLang="en-US" sz="2200" b="1" dirty="0" smtClean="0">
                <a:latin typeface="メイリオ" panose="020B0604030504040204" pitchFamily="50" charset="-128"/>
                <a:ea typeface="メイリオ" panose="020B0604030504040204" pitchFamily="50" charset="-128"/>
                <a:cs typeface="メイリオ" panose="020B0604030504040204" pitchFamily="50" charset="-128"/>
              </a:rPr>
              <a:t>団体概要</a:t>
            </a:r>
            <a:endParaRPr lang="ja-JP" altLang="en-US" sz="22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9" name="Picture 5" descr="Z:\健康栄養歯科共有フォルダ\!!!!!!!!!!0007健康寿命延伸プロジェクト\中小企業の健康づくり推進事業\01 健康づくりアワード\第2回(Ｈ28年度)\09 表彰式\★受賞団体事例集\H28授賞団体写真\2 地域部門\1 知事賞（健康トライ２１市民連絡会）\【活動風景】各グループの活動（健康ウォーキン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80782"/>
            <a:ext cx="2501612" cy="18762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健康栄養歯科共有フォルダ\!!!!!!!!!!0007健康寿命延伸プロジェクト\中小企業の健康づくり推進事業\01 健康づくりアワード\第2回(Ｈ28年度)\09 表彰式\★受賞団体事例集\H28授賞団体写真\2 地域部門\1 知事賞（健康トライ２１市民連絡会）\【活動風景】健康トライくらぶ閉会式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810" y="1473707"/>
            <a:ext cx="2511170" cy="188328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Z:\健康栄養歯科共有フォルダ\!!!!!!!!!!0007健康寿命延伸プロジェクト\中小企業の健康づくり推進事業\01 健康づくりアワード\第2回(Ｈ28年度)\09 表彰式\★受賞団体事例集\H28授賞団体写真\2 地域部門\1 知事賞（健康トライ２１市民連絡会）\【団体紹介】役員会.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7396" y="1473707"/>
            <a:ext cx="2511045" cy="188328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descr="C:\Users\nakatanitak\AppData\Local\Microsoft\Windows\Temporary Internet Files\Content.Word\001_gold.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75860"/>
            <a:ext cx="1211823" cy="1197847"/>
          </a:xfrm>
          <a:prstGeom prst="rect">
            <a:avLst/>
          </a:prstGeom>
          <a:noFill/>
          <a:ln>
            <a:noFill/>
          </a:ln>
        </p:spPr>
      </p:pic>
      <p:sp>
        <p:nvSpPr>
          <p:cNvPr id="12" name="テキスト ボックス 11"/>
          <p:cNvSpPr txBox="1"/>
          <p:nvPr/>
        </p:nvSpPr>
        <p:spPr>
          <a:xfrm>
            <a:off x="107505" y="602567"/>
            <a:ext cx="1008112" cy="461665"/>
          </a:xfrm>
          <a:prstGeom prst="rect">
            <a:avLst/>
          </a:prstGeom>
          <a:noFill/>
        </p:spPr>
        <p:txBody>
          <a:bodyPr wrap="square" rtlCol="0">
            <a:spAutoFit/>
          </a:bodyPr>
          <a:lstStyle/>
          <a:p>
            <a:pPr algn="ctr"/>
            <a:r>
              <a:rPr kumimoji="1" lang="ja-JP" altLang="en-US" sz="1200" b="1" dirty="0" smtClean="0">
                <a:latin typeface="+mj-ea"/>
                <a:ea typeface="+mj-ea"/>
              </a:rPr>
              <a:t>最優秀賞</a:t>
            </a:r>
            <a:endParaRPr kumimoji="1" lang="en-US" altLang="ja-JP" sz="1200" b="1" dirty="0" smtClean="0">
              <a:latin typeface="+mj-ea"/>
              <a:ea typeface="+mj-ea"/>
            </a:endParaRPr>
          </a:p>
          <a:p>
            <a:pPr algn="ctr"/>
            <a:r>
              <a:rPr lang="ja-JP" altLang="en-US" sz="1200" b="1" dirty="0" smtClean="0">
                <a:latin typeface="+mj-ea"/>
                <a:ea typeface="+mj-ea"/>
              </a:rPr>
              <a:t>（知事賞）</a:t>
            </a:r>
            <a:endParaRPr kumimoji="1" lang="ja-JP" altLang="en-US" sz="1200" b="1" dirty="0">
              <a:latin typeface="+mj-ea"/>
              <a:ea typeface="+mj-ea"/>
            </a:endParaRPr>
          </a:p>
        </p:txBody>
      </p:sp>
    </p:spTree>
    <p:extLst>
      <p:ext uri="{BB962C8B-B14F-4D97-AF65-F5344CB8AC3E}">
        <p14:creationId xmlns:p14="http://schemas.microsoft.com/office/powerpoint/2010/main" val="1807623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府民の健康寿命</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734F01A-8ACE-40B2-BC46-DD5837E00675}" type="slidenum">
              <a:rPr lang="en-US" altLang="ja-JP" smtClean="0"/>
              <a:pPr>
                <a:defRPr/>
              </a:pPr>
              <a:t>2</a:t>
            </a:fld>
            <a:endParaRPr lang="en-US" altLang="ja-JP"/>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3568" y="1480626"/>
            <a:ext cx="7776864" cy="5360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778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61"/>
          <p:cNvSpPr>
            <a:spLocks noChangeArrowheads="1"/>
          </p:cNvSpPr>
          <p:nvPr/>
        </p:nvSpPr>
        <p:spPr bwMode="auto">
          <a:xfrm>
            <a:off x="184403" y="569060"/>
            <a:ext cx="8784976" cy="483676"/>
          </a:xfrm>
          <a:prstGeom prst="roundRect">
            <a:avLst>
              <a:gd name="adj" fmla="val 12663"/>
            </a:avLst>
          </a:prstGeom>
          <a:solidFill>
            <a:schemeClr val="tx2">
              <a:lumMod val="40000"/>
              <a:lumOff val="60000"/>
            </a:schemeClr>
          </a:solidFill>
          <a:ln w="57150">
            <a:solidFill>
              <a:srgbClr val="0070C0">
                <a:alpha val="69804"/>
              </a:srgbClr>
            </a:solidFill>
          </a:ln>
          <a:effectLst/>
          <a:scene3d>
            <a:camera prst="orthographicFront"/>
            <a:lightRig rig="threePt" dir="t"/>
          </a:scene3d>
          <a:sp3d/>
          <a:extLst/>
        </p:spPr>
        <p:txBody>
          <a:bodyPr rot="0" vert="horz" wrap="square" lIns="74295" tIns="36000" rIns="74295" bIns="0" anchor="ctr" anchorCtr="0" upright="1">
            <a:noAutofit/>
          </a:bodyPr>
          <a:lstStyle/>
          <a:p>
            <a:pPr marR="57785" algn="ctr">
              <a:spcAft>
                <a:spcPts val="0"/>
              </a:spcAft>
            </a:pPr>
            <a:r>
              <a:rPr lang="ja-JP" altLang="en-US" sz="3200" b="1" dirty="0" smtClean="0">
                <a:solidFill>
                  <a:prstClr val="black"/>
                </a:solidFill>
                <a:latin typeface="Century"/>
                <a:ea typeface="Meiryo UI"/>
                <a:cs typeface="Times New Roman"/>
              </a:rPr>
              <a:t>大阪府</a:t>
            </a:r>
            <a:r>
              <a:rPr lang="ja-JP" altLang="en-US" sz="3200" b="1" dirty="0">
                <a:solidFill>
                  <a:prstClr val="black"/>
                </a:solidFill>
                <a:latin typeface="Century"/>
                <a:ea typeface="Meiryo UI"/>
                <a:cs typeface="Times New Roman"/>
              </a:rPr>
              <a:t>健康づくり</a:t>
            </a:r>
            <a:r>
              <a:rPr lang="ja-JP" altLang="en-US" sz="3200" b="1" dirty="0" smtClean="0">
                <a:solidFill>
                  <a:prstClr val="black"/>
                </a:solidFill>
                <a:latin typeface="Century"/>
                <a:ea typeface="Meiryo UI"/>
                <a:cs typeface="Times New Roman"/>
              </a:rPr>
              <a:t>アワード</a:t>
            </a:r>
            <a:r>
              <a:rPr lang="en-US" sz="1400" b="1" dirty="0">
                <a:solidFill>
                  <a:srgbClr val="000000"/>
                </a:solidFill>
                <a:latin typeface="Meiryo UI"/>
                <a:ea typeface="ＭＳ 明朝"/>
                <a:cs typeface="Times New Roman"/>
              </a:rPr>
              <a:t> </a:t>
            </a:r>
            <a:endParaRPr lang="ja-JP" altLang="en-US" sz="1050" dirty="0">
              <a:solidFill>
                <a:prstClr val="black"/>
              </a:solidFill>
              <a:latin typeface="Century"/>
              <a:ea typeface="ＭＳ 明朝"/>
              <a:cs typeface="Times New Roman"/>
            </a:endParaRPr>
          </a:p>
        </p:txBody>
      </p:sp>
      <p:sp>
        <p:nvSpPr>
          <p:cNvPr id="30" name="上リボン 29"/>
          <p:cNvSpPr/>
          <p:nvPr/>
        </p:nvSpPr>
        <p:spPr>
          <a:xfrm>
            <a:off x="2229642" y="87426"/>
            <a:ext cx="4651091" cy="533262"/>
          </a:xfrm>
          <a:prstGeom prst="ribbon2">
            <a:avLst>
              <a:gd name="adj1" fmla="val 16667"/>
              <a:gd name="adj2" fmla="val 75000"/>
            </a:avLst>
          </a:prstGeom>
          <a:solidFill>
            <a:schemeClr val="tx2">
              <a:lumMod val="40000"/>
              <a:lumOff val="60000"/>
            </a:schemeClr>
          </a:solid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ts val="5000"/>
              </a:lnSpc>
              <a:spcBef>
                <a:spcPts val="0"/>
              </a:spcBef>
              <a:spcAft>
                <a:spcPts val="0"/>
              </a:spcAft>
            </a:pPr>
            <a:r>
              <a:rPr lang="ja-JP" altLang="en-US" sz="2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第２回</a:t>
            </a:r>
            <a:endPar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descr="http://1.bp.blogspot.com/-TpxKKvThVzg/UZMs__NN6DI/AAAAAAAASMs/UzSjOyVbrCA/s800/gold_medal_ribbon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5036" y="87426"/>
            <a:ext cx="1409961" cy="1759262"/>
          </a:xfrm>
          <a:prstGeom prst="rect">
            <a:avLst/>
          </a:prstGeom>
          <a:noFill/>
          <a:ln>
            <a:noFill/>
          </a:ln>
        </p:spPr>
      </p:pic>
      <p:sp>
        <p:nvSpPr>
          <p:cNvPr id="12" name="テキスト ボックス 11"/>
          <p:cNvSpPr txBox="1"/>
          <p:nvPr/>
        </p:nvSpPr>
        <p:spPr>
          <a:xfrm>
            <a:off x="7817520" y="463694"/>
            <a:ext cx="1135315" cy="630942"/>
          </a:xfrm>
          <a:prstGeom prst="rect">
            <a:avLst/>
          </a:prstGeom>
          <a:noFill/>
        </p:spPr>
        <p:txBody>
          <a:bodyPr wrap="square" rtlCol="0">
            <a:spAutoFit/>
          </a:bodyPr>
          <a:lstStyle/>
          <a:p>
            <a:pPr algn="ctr" fontAlgn="auto">
              <a:lnSpc>
                <a:spcPts val="1400"/>
              </a:lnSpc>
              <a:spcBef>
                <a:spcPts val="0"/>
              </a:spcBef>
              <a:spcAft>
                <a:spcPts val="0"/>
              </a:spcAft>
            </a:pPr>
            <a:r>
              <a:rPr lang="ja-JP" altLang="en-US" sz="1050" dirty="0" smtClean="0">
                <a:solidFill>
                  <a:srgbClr val="DA1F28">
                    <a:lumMod val="75000"/>
                  </a:srgbClr>
                </a:solidFill>
                <a:latin typeface="HGPｺﾞｼｯｸE" panose="020B0900000000000000" pitchFamily="50" charset="-128"/>
                <a:ea typeface="HGPｺﾞｼｯｸE" panose="020B0900000000000000" pitchFamily="50" charset="-128"/>
              </a:rPr>
              <a:t>第</a:t>
            </a:r>
            <a:r>
              <a:rPr lang="en-US" altLang="ja-JP" sz="1050" dirty="0" smtClean="0">
                <a:solidFill>
                  <a:srgbClr val="DA1F28">
                    <a:lumMod val="75000"/>
                  </a:srgbClr>
                </a:solidFill>
                <a:latin typeface="HGPｺﾞｼｯｸE" panose="020B0900000000000000" pitchFamily="50" charset="-128"/>
                <a:ea typeface="HGPｺﾞｼｯｸE" panose="020B0900000000000000" pitchFamily="50" charset="-128"/>
              </a:rPr>
              <a:t>2</a:t>
            </a:r>
            <a:r>
              <a:rPr lang="ja-JP" altLang="en-US" sz="1050" dirty="0" smtClean="0">
                <a:solidFill>
                  <a:srgbClr val="DA1F28">
                    <a:lumMod val="75000"/>
                  </a:srgbClr>
                </a:solidFill>
                <a:latin typeface="HGPｺﾞｼｯｸE" panose="020B0900000000000000" pitchFamily="50" charset="-128"/>
                <a:ea typeface="HGPｺﾞｼｯｸE" panose="020B0900000000000000" pitchFamily="50" charset="-128"/>
              </a:rPr>
              <a:t>回</a:t>
            </a:r>
            <a:endParaRPr lang="en-US" altLang="ja-JP" sz="1050" dirty="0">
              <a:solidFill>
                <a:srgbClr val="DA1F28">
                  <a:lumMod val="75000"/>
                </a:srgbClr>
              </a:solidFill>
              <a:latin typeface="HGPｺﾞｼｯｸE" panose="020B0900000000000000" pitchFamily="50" charset="-128"/>
              <a:ea typeface="HGPｺﾞｼｯｸE" panose="020B0900000000000000" pitchFamily="50" charset="-128"/>
            </a:endParaRPr>
          </a:p>
          <a:p>
            <a:pPr algn="ctr" fontAlgn="auto">
              <a:lnSpc>
                <a:spcPts val="1400"/>
              </a:lnSpc>
              <a:spcBef>
                <a:spcPts val="0"/>
              </a:spcBef>
              <a:spcAft>
                <a:spcPts val="0"/>
              </a:spcAft>
            </a:pPr>
            <a:r>
              <a:rPr lang="ja-JP" altLang="en-US" sz="1000" dirty="0" smtClean="0">
                <a:solidFill>
                  <a:srgbClr val="DA1F28">
                    <a:lumMod val="75000"/>
                  </a:srgbClr>
                </a:solidFill>
                <a:latin typeface="HGPｺﾞｼｯｸE" panose="020B0900000000000000" pitchFamily="50" charset="-128"/>
                <a:ea typeface="HGPｺﾞｼｯｸE" panose="020B0900000000000000" pitchFamily="50" charset="-128"/>
              </a:rPr>
              <a:t>大阪府健康づくり</a:t>
            </a:r>
            <a:endParaRPr lang="en-US" altLang="ja-JP" sz="1000" dirty="0" smtClean="0">
              <a:solidFill>
                <a:srgbClr val="DA1F28">
                  <a:lumMod val="75000"/>
                </a:srgbClr>
              </a:solidFill>
              <a:latin typeface="HGPｺﾞｼｯｸE" panose="020B0900000000000000" pitchFamily="50" charset="-128"/>
              <a:ea typeface="HGPｺﾞｼｯｸE" panose="020B0900000000000000" pitchFamily="50" charset="-128"/>
            </a:endParaRPr>
          </a:p>
          <a:p>
            <a:pPr algn="ctr" fontAlgn="auto">
              <a:lnSpc>
                <a:spcPts val="1400"/>
              </a:lnSpc>
              <a:spcBef>
                <a:spcPts val="0"/>
              </a:spcBef>
              <a:spcAft>
                <a:spcPts val="0"/>
              </a:spcAft>
            </a:pPr>
            <a:r>
              <a:rPr lang="ja-JP" altLang="en-US" sz="1000" dirty="0" smtClean="0">
                <a:solidFill>
                  <a:srgbClr val="DA1F28">
                    <a:lumMod val="75000"/>
                  </a:srgbClr>
                </a:solidFill>
                <a:latin typeface="HGPｺﾞｼｯｸE" panose="020B0900000000000000" pitchFamily="50" charset="-128"/>
                <a:ea typeface="HGPｺﾞｼｯｸE" panose="020B0900000000000000" pitchFamily="50" charset="-128"/>
              </a:rPr>
              <a:t>アワード</a:t>
            </a:r>
            <a:endParaRPr lang="ja-JP" altLang="en-US" sz="1000" dirty="0">
              <a:solidFill>
                <a:srgbClr val="DA1F28">
                  <a:lumMod val="75000"/>
                </a:srgbClr>
              </a:solidFill>
              <a:latin typeface="HGPｺﾞｼｯｸE" panose="020B0900000000000000" pitchFamily="50" charset="-128"/>
              <a:ea typeface="HGPｺﾞｼｯｸE" panose="020B0900000000000000" pitchFamily="50" charset="-128"/>
            </a:endParaRPr>
          </a:p>
        </p:txBody>
      </p:sp>
      <p:sp>
        <p:nvSpPr>
          <p:cNvPr id="14" name="角丸四角形吹き出し 13"/>
          <p:cNvSpPr/>
          <p:nvPr/>
        </p:nvSpPr>
        <p:spPr>
          <a:xfrm>
            <a:off x="1064599" y="1196752"/>
            <a:ext cx="5816134" cy="360000"/>
          </a:xfrm>
          <a:prstGeom prst="wedgeRoundRectCallout">
            <a:avLst>
              <a:gd name="adj1" fmla="val -19345"/>
              <a:gd name="adj2" fmla="val 38136"/>
              <a:gd name="adj3" fmla="val 16667"/>
            </a:avLst>
          </a:prstGeom>
          <a:solidFill>
            <a:schemeClr val="bg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000"/>
              </a:lnSpc>
              <a:spcAft>
                <a:spcPts val="0"/>
              </a:spcAft>
            </a:pPr>
            <a:r>
              <a:rPr lang="ja-JP" altLang="en-US" sz="2400" b="1" dirty="0">
                <a:solidFill>
                  <a:srgbClr val="464646"/>
                </a:solidFill>
                <a:latin typeface="Meiryo UI" panose="020B0604030504040204" pitchFamily="50" charset="-128"/>
                <a:ea typeface="Meiryo UI" panose="020B0604030504040204" pitchFamily="50" charset="-128"/>
                <a:cs typeface="Meiryo UI" panose="020B0604030504040204" pitchFamily="50" charset="-128"/>
              </a:rPr>
              <a:t>大豆ギャラリー河内庵　有限会社三好</a:t>
            </a:r>
            <a:r>
              <a:rPr lang="ja-JP" altLang="en-US" sz="2400" b="1" dirty="0" smtClean="0">
                <a:solidFill>
                  <a:srgbClr val="464646"/>
                </a:solidFill>
                <a:latin typeface="Meiryo UI" panose="020B0604030504040204" pitchFamily="50" charset="-128"/>
                <a:ea typeface="Meiryo UI" panose="020B0604030504040204" pitchFamily="50" charset="-128"/>
                <a:cs typeface="Meiryo UI" panose="020B0604030504040204" pitchFamily="50" charset="-128"/>
              </a:rPr>
              <a:t>商店</a:t>
            </a:r>
            <a:endParaRPr lang="ja-JP" sz="32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51520" y="3068960"/>
            <a:ext cx="8722750" cy="3384375"/>
          </a:xfrm>
          <a:prstGeom prst="rect">
            <a:avLst/>
          </a:prstGeom>
          <a:noFill/>
          <a:ln w="12700" cap="flat" cmpd="sng" algn="ctr">
            <a:solidFill>
              <a:sysClr val="windowText" lastClr="000000"/>
            </a:solidFill>
            <a:prstDash val="solid"/>
            <a:miter lim="800000"/>
          </a:ln>
          <a:effectLst/>
        </p:spPr>
        <p:txBody>
          <a:bodyPr rot="0" spcFirstLastPara="0" vert="horz" wrap="square" lIns="36000" tIns="45720" rIns="36000" bIns="45720" numCol="1" spcCol="0" rtlCol="0" fromWordArt="0" anchor="ctr" anchorCtr="0" forceAA="0" compatLnSpc="1">
            <a:prstTxWarp prst="textNoShape">
              <a:avLst/>
            </a:prstTxWarp>
            <a:noAutofit/>
          </a:bodyPr>
          <a:lstStyle/>
          <a:p>
            <a:pPr marR="152400">
              <a:lnSpc>
                <a:spcPts val="2000"/>
              </a:lnSpc>
              <a:spcAft>
                <a:spcPts val="0"/>
              </a:spcAft>
            </a:pP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marR="152400">
              <a:lnSpc>
                <a:spcPts val="2000"/>
              </a:lnSpc>
              <a:spcAft>
                <a:spcPts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健康診断の受診勧奨　</a:t>
            </a:r>
          </a:p>
          <a:p>
            <a:pPr marR="152400">
              <a:lnSpc>
                <a:spcPts val="2000"/>
              </a:lnSpc>
              <a:spcAft>
                <a:spcPts val="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禁煙への取組</a:t>
            </a:r>
          </a:p>
          <a:p>
            <a:pPr marR="152400">
              <a:lnSpc>
                <a:spcPts val="2000"/>
              </a:lnSpc>
              <a:spcAft>
                <a:spcPts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敷地内禁煙の実施　　</a:t>
            </a:r>
          </a:p>
          <a:p>
            <a:pPr marR="152400">
              <a:lnSpc>
                <a:spcPts val="2000"/>
              </a:lnSpc>
              <a:spcAft>
                <a:spcPts val="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従業員の禁煙支援　　</a:t>
            </a:r>
          </a:p>
          <a:p>
            <a:pPr marR="152400">
              <a:lnSpc>
                <a:spcPts val="2000"/>
              </a:lnSpc>
              <a:spcAft>
                <a:spcPts val="0"/>
              </a:spcAft>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R="152400">
              <a:lnSpc>
                <a:spcPts val="2000"/>
              </a:lnSpc>
              <a:spcAft>
                <a:spcPts val="0"/>
              </a:spcAft>
            </a:pP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主な効果</a:t>
            </a:r>
          </a:p>
          <a:p>
            <a:pPr marR="152400">
              <a:lnSpc>
                <a:spcPts val="2000"/>
              </a:lnSpc>
              <a:spcAft>
                <a:spcPts val="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診受診率１００％</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R="152400">
              <a:lnSpc>
                <a:spcPts val="2000"/>
              </a:lnSpc>
              <a:spcAft>
                <a:spcPts val="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再検査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対象者の受診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１００％、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R="152400">
              <a:lnSpc>
                <a:spcPts val="2000"/>
              </a:lnSpc>
              <a:spcAft>
                <a:spcPts val="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敷地内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禁煙、喫煙者８名の内４名が禁煙に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成功</a:t>
            </a:r>
            <a:endParaRPr lang="en-US" altLang="ja-JP" sz="14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7"/>
          <p:cNvSpPr>
            <a:spLocks noChangeArrowheads="1"/>
          </p:cNvSpPr>
          <p:nvPr/>
        </p:nvSpPr>
        <p:spPr bwMode="auto">
          <a:xfrm>
            <a:off x="251520" y="1628801"/>
            <a:ext cx="8727251" cy="1368152"/>
          </a:xfrm>
          <a:prstGeom prst="rect">
            <a:avLst/>
          </a:prstGeom>
          <a:noFill/>
          <a:ln w="12700" algn="ctr">
            <a:solidFill>
              <a:srgbClr val="000000"/>
            </a:solidFill>
            <a:miter lim="800000"/>
            <a:headEnd/>
            <a:tailEnd/>
          </a:ln>
        </p:spPr>
        <p:txBody>
          <a:bodyPr anchor="ctr"/>
          <a:lstStyle/>
          <a:p>
            <a:pPr fontAlgn="t">
              <a:lnSpc>
                <a:spcPct val="13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豆腐、揚げの製造・販売業</a:t>
            </a:r>
          </a:p>
          <a:p>
            <a:pPr fontAlgn="t">
              <a:lnSpc>
                <a:spcPct val="13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dirty="0">
                <a:latin typeface="Meiryo UI" panose="020B0604030504040204" pitchFamily="50" charset="-128"/>
                <a:ea typeface="Meiryo UI" panose="020B0604030504040204" pitchFamily="50" charset="-128"/>
                <a:cs typeface="Meiryo UI" panose="020B0604030504040204" pitchFamily="50" charset="-128"/>
              </a:rPr>
              <a:t>や健康</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に配慮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いう観点</a:t>
            </a:r>
            <a:r>
              <a:rPr lang="ja-JP" altLang="en-US" dirty="0">
                <a:latin typeface="Meiryo UI" panose="020B0604030504040204" pitchFamily="50" charset="-128"/>
                <a:ea typeface="Meiryo UI" panose="020B0604030504040204" pitchFamily="50" charset="-128"/>
                <a:cs typeface="Meiryo UI" panose="020B0604030504040204" pitchFamily="50" charset="-128"/>
              </a:rPr>
              <a:t>から健康づくりに取組んで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2734F01A-8ACE-40B2-BC46-DD5837E00675}" type="slidenum">
              <a:rPr lang="en-US" altLang="ja-JP" smtClean="0"/>
              <a:pPr>
                <a:defRPr/>
              </a:pPr>
              <a:t>29</a:t>
            </a:fld>
            <a:endParaRPr lang="en-US" altLang="ja-JP"/>
          </a:p>
        </p:txBody>
      </p:sp>
      <p:sp>
        <p:nvSpPr>
          <p:cNvPr id="27" name="AutoShape 100"/>
          <p:cNvSpPr>
            <a:spLocks noChangeArrowheads="1"/>
          </p:cNvSpPr>
          <p:nvPr/>
        </p:nvSpPr>
        <p:spPr bwMode="auto">
          <a:xfrm>
            <a:off x="251520" y="3068961"/>
            <a:ext cx="1080120" cy="288031"/>
          </a:xfrm>
          <a:prstGeom prst="roundRect">
            <a:avLst>
              <a:gd name="adj" fmla="val 16667"/>
            </a:avLst>
          </a:prstGeom>
          <a:solidFill>
            <a:srgbClr val="00B0F0"/>
          </a:solidFill>
          <a:ln w="19050">
            <a:solidFill>
              <a:schemeClr val="bg1">
                <a:lumMod val="50000"/>
              </a:schemeClr>
            </a:solidFill>
            <a:round/>
            <a:headEnd/>
            <a:tailEnd/>
          </a:ln>
          <a:effectLst/>
          <a:extLst/>
        </p:spPr>
        <p:txBody>
          <a:bodyPr wrap="none" anchor="ctr"/>
          <a:lstStyle/>
          <a:p>
            <a:pPr algn="ct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概要</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Picture 2" descr="http://www.kawachian.jp/visual/log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238" y="3191727"/>
            <a:ext cx="2550679" cy="10542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tomitamas\AppData\Local\Microsoft\Windows\Temporary Internet Files\Content.Outlook\2EQ5L3UP\P1050535-3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29642" y="3092624"/>
            <a:ext cx="3736785" cy="230026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995806" y="4403580"/>
            <a:ext cx="2886111" cy="183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グループ化 3"/>
          <p:cNvGrpSpPr/>
          <p:nvPr/>
        </p:nvGrpSpPr>
        <p:grpSpPr>
          <a:xfrm>
            <a:off x="0" y="779165"/>
            <a:ext cx="1211823" cy="1197847"/>
            <a:chOff x="3966088" y="2830076"/>
            <a:chExt cx="1211823" cy="1197847"/>
          </a:xfrm>
        </p:grpSpPr>
        <p:pic>
          <p:nvPicPr>
            <p:cNvPr id="29" name="図 28" descr="C:\Users\nakatanitak\AppData\Local\Microsoft\Windows\Temporary Internet Files\Content.Word\001_gol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6088" y="2830076"/>
              <a:ext cx="1211823" cy="1197847"/>
            </a:xfrm>
            <a:prstGeom prst="rect">
              <a:avLst/>
            </a:prstGeom>
            <a:noFill/>
            <a:ln>
              <a:noFill/>
            </a:ln>
          </p:spPr>
        </p:pic>
        <p:pic>
          <p:nvPicPr>
            <p:cNvPr id="31" name="Picture 3" descr="D:\nakatanitak\Documents\My Pictures\015_右ｶｵ_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8556" y="3088345"/>
              <a:ext cx="435116" cy="386873"/>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テキスト ボックス 31"/>
          <p:cNvSpPr txBox="1"/>
          <p:nvPr/>
        </p:nvSpPr>
        <p:spPr>
          <a:xfrm>
            <a:off x="101855" y="1331080"/>
            <a:ext cx="1008112" cy="246221"/>
          </a:xfrm>
          <a:prstGeom prst="rect">
            <a:avLst/>
          </a:prstGeom>
          <a:noFill/>
        </p:spPr>
        <p:txBody>
          <a:bodyPr wrap="square" rtlCol="0">
            <a:spAutoFit/>
          </a:bodyPr>
          <a:lstStyle/>
          <a:p>
            <a:pPr algn="ct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もずやん</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賞</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3810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228746"/>
            <a:ext cx="5372447" cy="4479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a:bodyPr>
          <a:lstStyle/>
          <a:p>
            <a:r>
              <a:rPr lang="ja-JP" altLang="en-US" dirty="0" smtClean="0"/>
              <a:t>支え合い</a:t>
            </a:r>
            <a:r>
              <a:rPr lang="ja-JP" altLang="en-US" dirty="0"/>
              <a:t>　</a:t>
            </a:r>
            <a:r>
              <a:rPr lang="ja-JP" altLang="en-US" dirty="0" smtClean="0"/>
              <a:t>自治体間</a:t>
            </a:r>
            <a:endParaRPr kumimoji="1" lang="ja-JP" altLang="en-US" dirty="0"/>
          </a:p>
        </p:txBody>
      </p:sp>
      <p:sp>
        <p:nvSpPr>
          <p:cNvPr id="4" name="スライド番号プレースホルダー 3"/>
          <p:cNvSpPr>
            <a:spLocks noGrp="1"/>
          </p:cNvSpPr>
          <p:nvPr>
            <p:ph type="sldNum" sz="quarter" idx="12"/>
          </p:nvPr>
        </p:nvSpPr>
        <p:spPr>
          <a:xfrm>
            <a:off x="6658719" y="6473584"/>
            <a:ext cx="2133600" cy="365125"/>
          </a:xfrm>
        </p:spPr>
        <p:txBody>
          <a:bodyPr/>
          <a:lstStyle/>
          <a:p>
            <a:pPr>
              <a:defRPr/>
            </a:pPr>
            <a:fld id="{2734F01A-8ACE-40B2-BC46-DD5837E00675}" type="slidenum">
              <a:rPr lang="en-US" altLang="ja-JP" smtClean="0"/>
              <a:pPr>
                <a:defRPr/>
              </a:pPr>
              <a:t>30</a:t>
            </a:fld>
            <a:endParaRPr lang="en-US" altLang="ja-JP"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9872" y="1254877"/>
            <a:ext cx="5309749" cy="94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吹き出し 4"/>
          <p:cNvSpPr/>
          <p:nvPr/>
        </p:nvSpPr>
        <p:spPr>
          <a:xfrm>
            <a:off x="102132" y="4725144"/>
            <a:ext cx="3173724" cy="1296143"/>
          </a:xfrm>
          <a:prstGeom prst="wedgeRoundRectCallout">
            <a:avLst>
              <a:gd name="adj1" fmla="val 59461"/>
              <a:gd name="adj2" fmla="val 346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研修会で</a:t>
            </a:r>
            <a:endParaRPr kumimoji="1" lang="en-US" altLang="ja-JP" sz="3200" dirty="0" smtClean="0">
              <a:solidFill>
                <a:schemeClr val="tx1"/>
              </a:solidFill>
            </a:endParaRPr>
          </a:p>
          <a:p>
            <a:pPr algn="ctr"/>
            <a:r>
              <a:rPr kumimoji="1" lang="ja-JP" altLang="en-US" sz="3200" dirty="0" smtClean="0">
                <a:solidFill>
                  <a:schemeClr val="tx1"/>
                </a:solidFill>
              </a:rPr>
              <a:t>好事例の共有</a:t>
            </a:r>
            <a:endParaRPr kumimoji="1" lang="ja-JP" altLang="en-US" sz="3200" dirty="0">
              <a:solidFill>
                <a:schemeClr val="tx1"/>
              </a:solidFill>
            </a:endParaRPr>
          </a:p>
        </p:txBody>
      </p:sp>
      <p:pic>
        <p:nvPicPr>
          <p:cNvPr id="1026" name="Picture 2" descr="http://www.osaka-ganjun.jp/effort/cvd/commissioned/img/ind_img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32" y="2217440"/>
            <a:ext cx="3264297" cy="232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86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18396" y="8348"/>
            <a:ext cx="784887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tIns="82800" bIns="82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b="1" dirty="0">
                <a:latin typeface="Meiryo UI" pitchFamily="50" charset="-128"/>
                <a:ea typeface="Meiryo UI" pitchFamily="50" charset="-128"/>
                <a:cs typeface="Meiryo UI" pitchFamily="50" charset="-128"/>
              </a:rPr>
              <a:t> </a:t>
            </a:r>
            <a:r>
              <a:rPr lang="ja-JP" altLang="en-US" b="1" dirty="0" smtClean="0">
                <a:latin typeface="Meiryo UI" pitchFamily="50" charset="-128"/>
                <a:ea typeface="Meiryo UI" pitchFamily="50" charset="-128"/>
                <a:cs typeface="Meiryo UI" pitchFamily="50" charset="-128"/>
              </a:rPr>
              <a:t>平均寿命</a:t>
            </a:r>
            <a:endParaRPr lang="en-US" altLang="ja-JP" b="1" dirty="0">
              <a:latin typeface="Meiryo UI" pitchFamily="50" charset="-128"/>
              <a:ea typeface="Meiryo UI" pitchFamily="50" charset="-128"/>
              <a:cs typeface="Meiryo UI" pitchFamily="50" charset="-128"/>
            </a:endParaRPr>
          </a:p>
        </p:txBody>
      </p:sp>
      <p:cxnSp>
        <p:nvCxnSpPr>
          <p:cNvPr id="25" name="直線コネクタ 24"/>
          <p:cNvCxnSpPr/>
          <p:nvPr/>
        </p:nvCxnSpPr>
        <p:spPr>
          <a:xfrm>
            <a:off x="100013" y="511585"/>
            <a:ext cx="89281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696"/>
            <a:ext cx="4358513" cy="595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4691" y="692696"/>
            <a:ext cx="4463838" cy="6103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左矢印吹き出し 2"/>
          <p:cNvSpPr/>
          <p:nvPr/>
        </p:nvSpPr>
        <p:spPr>
          <a:xfrm>
            <a:off x="4042832" y="3904097"/>
            <a:ext cx="719393" cy="421105"/>
          </a:xfrm>
          <a:prstGeom prst="leftArrowCallout">
            <a:avLst>
              <a:gd name="adj1" fmla="val 25000"/>
              <a:gd name="adj2" fmla="val 25000"/>
              <a:gd name="adj3" fmla="val 25000"/>
              <a:gd name="adj4" fmla="val 8002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全国</a:t>
            </a:r>
            <a:endParaRPr lang="en-US" altLang="ja-JP" sz="1400" dirty="0" smtClean="0">
              <a:solidFill>
                <a:schemeClr val="tx1"/>
              </a:solidFill>
            </a:endParaRPr>
          </a:p>
          <a:p>
            <a:pPr algn="ctr"/>
            <a:r>
              <a:rPr kumimoji="1" lang="en-US" altLang="ja-JP" sz="1400" dirty="0">
                <a:solidFill>
                  <a:schemeClr val="tx1"/>
                </a:solidFill>
              </a:rPr>
              <a:t>79.6</a:t>
            </a:r>
            <a:endParaRPr kumimoji="1" lang="ja-JP" altLang="en-US" sz="1400" dirty="0" smtClean="0">
              <a:solidFill>
                <a:schemeClr val="tx1"/>
              </a:solidFill>
            </a:endParaRPr>
          </a:p>
        </p:txBody>
      </p:sp>
      <p:sp>
        <p:nvSpPr>
          <p:cNvPr id="11" name="左矢印吹き出し 10"/>
          <p:cNvSpPr/>
          <p:nvPr/>
        </p:nvSpPr>
        <p:spPr>
          <a:xfrm>
            <a:off x="8378831" y="3921844"/>
            <a:ext cx="719393" cy="421105"/>
          </a:xfrm>
          <a:prstGeom prst="leftArrowCallout">
            <a:avLst>
              <a:gd name="adj1" fmla="val 25000"/>
              <a:gd name="adj2" fmla="val 25000"/>
              <a:gd name="adj3" fmla="val 25000"/>
              <a:gd name="adj4" fmla="val 8002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全国</a:t>
            </a:r>
            <a:endParaRPr lang="en-US" altLang="ja-JP" sz="1400" dirty="0" smtClean="0">
              <a:solidFill>
                <a:schemeClr val="tx1"/>
              </a:solidFill>
            </a:endParaRPr>
          </a:p>
          <a:p>
            <a:pPr algn="ctr"/>
            <a:r>
              <a:rPr kumimoji="1" lang="en-US" altLang="ja-JP" sz="1400" dirty="0" smtClean="0">
                <a:solidFill>
                  <a:schemeClr val="tx1"/>
                </a:solidFill>
              </a:rPr>
              <a:t>86.4</a:t>
            </a:r>
            <a:endParaRPr kumimoji="1" lang="ja-JP" altLang="en-US" sz="1400" dirty="0" smtClean="0">
              <a:solidFill>
                <a:schemeClr val="tx1"/>
              </a:solidFill>
            </a:endParaRPr>
          </a:p>
        </p:txBody>
      </p:sp>
      <p:sp>
        <p:nvSpPr>
          <p:cNvPr id="13" name="正方形/長方形 12"/>
          <p:cNvSpPr/>
          <p:nvPr/>
        </p:nvSpPr>
        <p:spPr>
          <a:xfrm>
            <a:off x="339969" y="620688"/>
            <a:ext cx="8496944" cy="859362"/>
          </a:xfrm>
          <a:prstGeom prst="rect">
            <a:avLst/>
          </a:prstGeom>
          <a:noFill/>
          <a:ln>
            <a:solidFill>
              <a:srgbClr val="0070C0"/>
            </a:solidFill>
          </a:ln>
        </p:spPr>
        <p:style>
          <a:lnRef idx="2">
            <a:schemeClr val="dk1"/>
          </a:lnRef>
          <a:fillRef idx="1">
            <a:schemeClr val="lt1"/>
          </a:fillRef>
          <a:effectRef idx="0">
            <a:schemeClr val="dk1"/>
          </a:effectRef>
          <a:fontRef idx="minor">
            <a:schemeClr val="dk1"/>
          </a:fontRef>
        </p:style>
        <p:txBody>
          <a:bodyPr lIns="72000" tIns="72000" rIns="72000" bIns="72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ほとんどの市町村で平均寿命は、全国</a:t>
            </a:r>
            <a:r>
              <a:rPr lang="ja-JP" altLang="en-US" sz="2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同等かそれ以上。</a:t>
            </a:r>
            <a:endParaRPr lang="en-US" altLang="ja-JP" sz="2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少数の人口の大きな市町村で、平均寿命が低い。</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506546183"/>
              </p:ext>
            </p:extLst>
          </p:nvPr>
        </p:nvGraphicFramePr>
        <p:xfrm>
          <a:off x="2339752" y="4509120"/>
          <a:ext cx="3133725" cy="2528887"/>
        </p:xfrm>
        <a:graphic>
          <a:graphicData uri="http://schemas.openxmlformats.org/drawingml/2006/chart">
            <c:chart xmlns:c="http://schemas.openxmlformats.org/drawingml/2006/chart" xmlns:r="http://schemas.openxmlformats.org/officeDocument/2006/relationships" r:id="rId5"/>
          </a:graphicData>
        </a:graphic>
      </p:graphicFrame>
      <p:sp>
        <p:nvSpPr>
          <p:cNvPr id="2" name="テキスト ボックス 1"/>
          <p:cNvSpPr txBox="1"/>
          <p:nvPr/>
        </p:nvSpPr>
        <p:spPr>
          <a:xfrm>
            <a:off x="3131840" y="5598532"/>
            <a:ext cx="719393" cy="369332"/>
          </a:xfrm>
          <a:prstGeom prst="rect">
            <a:avLst/>
          </a:prstGeom>
          <a:solidFill>
            <a:schemeClr val="bg1"/>
          </a:solidFill>
        </p:spPr>
        <p:txBody>
          <a:bodyPr wrap="square" rtlCol="0">
            <a:spAutoFit/>
          </a:bodyPr>
          <a:lstStyle/>
          <a:p>
            <a:r>
              <a:rPr kumimoji="1" lang="ja-JP" altLang="en-US" dirty="0" smtClean="0"/>
              <a:t>人口</a:t>
            </a:r>
            <a:endParaRPr kumimoji="1" lang="ja-JP" altLang="en-US" dirty="0"/>
          </a:p>
        </p:txBody>
      </p:sp>
    </p:spTree>
    <p:extLst>
      <p:ext uri="{BB962C8B-B14F-4D97-AF65-F5344CB8AC3E}">
        <p14:creationId xmlns:p14="http://schemas.microsoft.com/office/powerpoint/2010/main" val="5997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急性期疾患の死亡率が低い</a:t>
            </a:r>
            <a:endParaRPr kumimoji="1" lang="ja-JP" altLang="en-US" sz="3600" dirty="0"/>
          </a:p>
        </p:txBody>
      </p:sp>
      <p:sp>
        <p:nvSpPr>
          <p:cNvPr id="5" name="スライド番号プレースホルダー 4"/>
          <p:cNvSpPr>
            <a:spLocks noGrp="1"/>
          </p:cNvSpPr>
          <p:nvPr>
            <p:ph type="sldNum" sz="quarter" idx="7"/>
          </p:nvPr>
        </p:nvSpPr>
        <p:spPr/>
        <p:txBody>
          <a:bodyPr/>
          <a:lstStyle/>
          <a:p>
            <a:fld id="{B6F15528-21DE-4FAA-801E-634DDDAF4B2B}" type="slidenum">
              <a:rPr lang="en-US" altLang="ja-JP" smtClean="0"/>
              <a:t>4</a:t>
            </a:fld>
            <a:endParaRPr lang="ja-JP" alt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0" y="1628800"/>
            <a:ext cx="4510256" cy="4163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sz="half" idx="3"/>
          </p:nvPr>
        </p:nvPicPr>
        <p:blipFill>
          <a:blip r:embed="rId3">
            <a:extLst>
              <a:ext uri="{28A0092B-C50C-407E-A947-70E740481C1C}">
                <a14:useLocalDpi xmlns:a14="http://schemas.microsoft.com/office/drawing/2010/main" val="0"/>
              </a:ext>
            </a:extLst>
          </a:blip>
          <a:srcRect/>
          <a:stretch>
            <a:fillRect/>
          </a:stretch>
        </p:blipFill>
        <p:spPr bwMode="auto">
          <a:xfrm>
            <a:off x="4284078" y="1628800"/>
            <a:ext cx="4684551" cy="4163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2339752" y="5792039"/>
            <a:ext cx="6192688" cy="646331"/>
          </a:xfrm>
          <a:prstGeom prst="rect">
            <a:avLst/>
          </a:prstGeom>
          <a:noFill/>
        </p:spPr>
        <p:txBody>
          <a:bodyPr wrap="square" rtlCol="0">
            <a:spAutoFit/>
          </a:bodyPr>
          <a:lstStyle/>
          <a:p>
            <a:r>
              <a:rPr kumimoji="1" lang="ja-JP" altLang="en-US" dirty="0" smtClean="0"/>
              <a:t>出典：</a:t>
            </a:r>
            <a:r>
              <a:rPr lang="en-US" altLang="ja-JP" dirty="0">
                <a:hlinkClick r:id="rId4"/>
              </a:rPr>
              <a:t>http://www.niph.go.jp/soshiki/07shougai/datakatsuyou</a:t>
            </a:r>
            <a:r>
              <a:rPr lang="en-US" altLang="ja-JP" dirty="0" smtClean="0">
                <a:hlinkClick r:id="rId4"/>
              </a:rPr>
              <a:t>/</a:t>
            </a:r>
            <a:endParaRPr lang="en-US" altLang="ja-JP" dirty="0" smtClean="0"/>
          </a:p>
        </p:txBody>
      </p:sp>
    </p:spTree>
    <p:extLst>
      <p:ext uri="{BB962C8B-B14F-4D97-AF65-F5344CB8AC3E}">
        <p14:creationId xmlns:p14="http://schemas.microsoft.com/office/powerpoint/2010/main" val="357714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147248" cy="619355"/>
          </a:xfrm>
        </p:spPr>
        <p:txBody>
          <a:bodyPr/>
          <a:lstStyle/>
          <a:p>
            <a:r>
              <a:rPr lang="ja-JP" altLang="en-US" dirty="0"/>
              <a:t>心肺</a:t>
            </a:r>
            <a:r>
              <a:rPr lang="ja-JP" altLang="en-US" dirty="0" smtClean="0"/>
              <a:t>停止症例の</a:t>
            </a:r>
            <a:r>
              <a:rPr lang="en-US" altLang="ja-JP" dirty="0" smtClean="0"/>
              <a:t>1</a:t>
            </a:r>
            <a:r>
              <a:rPr lang="ja-JP" altLang="en-US" dirty="0" smtClean="0"/>
              <a:t>か月後生存率　大阪</a:t>
            </a:r>
            <a:r>
              <a:rPr lang="en-US" altLang="ja-JP" dirty="0" smtClean="0"/>
              <a:t>5</a:t>
            </a:r>
            <a:r>
              <a:rPr lang="ja-JP" altLang="en-US" dirty="0" smtClean="0"/>
              <a:t>位</a:t>
            </a:r>
            <a:endParaRPr kumimoji="1" lang="ja-JP" altLang="en-US" dirty="0"/>
          </a:p>
        </p:txBody>
      </p:sp>
      <p:sp>
        <p:nvSpPr>
          <p:cNvPr id="3" name="コンテンツ プレースホルダー 2"/>
          <p:cNvSpPr>
            <a:spLocks noGrp="1"/>
          </p:cNvSpPr>
          <p:nvPr>
            <p:ph sz="half" idx="2"/>
          </p:nvPr>
        </p:nvSpPr>
        <p:spPr/>
        <p:txBody>
          <a:bodyPr/>
          <a:lstStyle/>
          <a:p>
            <a:endParaRPr kumimoji="1" lang="ja-JP" altLang="en-US"/>
          </a:p>
        </p:txBody>
      </p:sp>
      <p:sp>
        <p:nvSpPr>
          <p:cNvPr id="4" name="コンテンツ プレースホルダー 3"/>
          <p:cNvSpPr>
            <a:spLocks noGrp="1"/>
          </p:cNvSpPr>
          <p:nvPr>
            <p:ph sz="half" idx="3"/>
          </p:nvPr>
        </p:nvSpPr>
        <p:spPr/>
        <p:txBody>
          <a:bodyPr/>
          <a:lstStyle/>
          <a:p>
            <a:endParaRPr kumimoji="1" lang="ja-JP" altLang="en-US"/>
          </a:p>
        </p:txBody>
      </p:sp>
      <p:sp>
        <p:nvSpPr>
          <p:cNvPr id="5" name="スライド番号プレースホルダー 4"/>
          <p:cNvSpPr>
            <a:spLocks noGrp="1"/>
          </p:cNvSpPr>
          <p:nvPr>
            <p:ph type="sldNum" sz="quarter" idx="7"/>
          </p:nvPr>
        </p:nvSpPr>
        <p:spPr/>
        <p:txBody>
          <a:bodyPr/>
          <a:lstStyle/>
          <a:p>
            <a:fld id="{B6F15528-21DE-4FAA-801E-634DDDAF4B2B}" type="slidenum">
              <a:rPr lang="en-US" altLang="ja-JP" smtClean="0"/>
              <a:t>5</a:t>
            </a:fld>
            <a:endParaRPr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20951"/>
            <a:ext cx="8208912" cy="5821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4716016" y="767035"/>
            <a:ext cx="3816424" cy="253916"/>
          </a:xfrm>
          <a:prstGeom prst="rect">
            <a:avLst/>
          </a:prstGeom>
          <a:noFill/>
        </p:spPr>
        <p:txBody>
          <a:bodyPr wrap="square" rtlCol="0">
            <a:spAutoFit/>
          </a:bodyPr>
          <a:lstStyle/>
          <a:p>
            <a:r>
              <a:rPr lang="ja-JP" altLang="en-US" sz="1050" dirty="0" smtClean="0"/>
              <a:t>出典：心肺</a:t>
            </a:r>
            <a:r>
              <a:rPr lang="ja-JP" altLang="en-US" sz="1050" dirty="0"/>
              <a:t>機能停止傷病者の救命率等の</a:t>
            </a:r>
            <a:r>
              <a:rPr lang="ja-JP" altLang="en-US" sz="1050" dirty="0" smtClean="0"/>
              <a:t>状況　</a:t>
            </a:r>
            <a:r>
              <a:rPr lang="zh-TW" altLang="en-US" sz="1050" dirty="0"/>
              <a:t>総務省消防庁</a:t>
            </a:r>
            <a:endParaRPr kumimoji="1" lang="ja-JP" altLang="en-US" sz="1050" dirty="0"/>
          </a:p>
        </p:txBody>
      </p:sp>
    </p:spTree>
    <p:extLst>
      <p:ext uri="{BB962C8B-B14F-4D97-AF65-F5344CB8AC3E}">
        <p14:creationId xmlns:p14="http://schemas.microsoft.com/office/powerpoint/2010/main" val="402234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慢性疾患の死亡率が</a:t>
            </a:r>
            <a:r>
              <a:rPr kumimoji="1" lang="ja-JP" altLang="en-US" sz="3600" dirty="0" smtClean="0"/>
              <a:t>高い</a:t>
            </a:r>
            <a:endParaRPr kumimoji="1" lang="ja-JP" altLang="en-US" sz="3600" dirty="0"/>
          </a:p>
        </p:txBody>
      </p:sp>
      <p:sp>
        <p:nvSpPr>
          <p:cNvPr id="5" name="スライド番号プレースホルダー 4"/>
          <p:cNvSpPr>
            <a:spLocks noGrp="1"/>
          </p:cNvSpPr>
          <p:nvPr>
            <p:ph type="sldNum" sz="quarter" idx="7"/>
          </p:nvPr>
        </p:nvSpPr>
        <p:spPr/>
        <p:txBody>
          <a:bodyPr/>
          <a:lstStyle/>
          <a:p>
            <a:fld id="{B6F15528-21DE-4FAA-801E-634DDDAF4B2B}" type="slidenum">
              <a:rPr lang="en-US" altLang="ja-JP" smtClean="0"/>
              <a:t>6</a:t>
            </a:fld>
            <a:endParaRPr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0" y="1700808"/>
            <a:ext cx="4871701" cy="489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706" y="1700808"/>
            <a:ext cx="5126724" cy="489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28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18396" y="8348"/>
            <a:ext cx="784887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tIns="82800" bIns="82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b="1" dirty="0">
                <a:latin typeface="Meiryo UI" pitchFamily="50" charset="-128"/>
                <a:ea typeface="Meiryo UI" pitchFamily="50" charset="-128"/>
                <a:cs typeface="Meiryo UI" pitchFamily="50" charset="-128"/>
              </a:rPr>
              <a:t> </a:t>
            </a:r>
            <a:r>
              <a:rPr lang="ja-JP" altLang="en-US" b="1" dirty="0" smtClean="0">
                <a:latin typeface="Meiryo UI" pitchFamily="50" charset="-128"/>
                <a:ea typeface="Meiryo UI" pitchFamily="50" charset="-128"/>
                <a:cs typeface="Meiryo UI" pitchFamily="50" charset="-128"/>
              </a:rPr>
              <a:t>平均寿命と生活習慣</a:t>
            </a:r>
            <a:endParaRPr lang="en-US" altLang="ja-JP" b="1" dirty="0" smtClean="0">
              <a:latin typeface="Meiryo UI" pitchFamily="50" charset="-128"/>
              <a:ea typeface="Meiryo UI" pitchFamily="50" charset="-128"/>
              <a:cs typeface="Meiryo UI" pitchFamily="50" charset="-128"/>
            </a:endParaRPr>
          </a:p>
        </p:txBody>
      </p:sp>
      <p:cxnSp>
        <p:nvCxnSpPr>
          <p:cNvPr id="25" name="直線コネクタ 24"/>
          <p:cNvCxnSpPr/>
          <p:nvPr/>
        </p:nvCxnSpPr>
        <p:spPr>
          <a:xfrm>
            <a:off x="100013" y="511585"/>
            <a:ext cx="89281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4" name="グラフ 13"/>
          <p:cNvGraphicFramePr>
            <a:graphicFrameLocks/>
          </p:cNvGraphicFramePr>
          <p:nvPr>
            <p:extLst>
              <p:ext uri="{D42A27DB-BD31-4B8C-83A1-F6EECF244321}">
                <p14:modId xmlns:p14="http://schemas.microsoft.com/office/powerpoint/2010/main" val="2836968159"/>
              </p:ext>
            </p:extLst>
          </p:nvPr>
        </p:nvGraphicFramePr>
        <p:xfrm>
          <a:off x="2339752" y="4509120"/>
          <a:ext cx="3133725" cy="2528887"/>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9768" y="1395813"/>
            <a:ext cx="2136223" cy="284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888" y="3987339"/>
            <a:ext cx="2145103" cy="286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686860" y="511585"/>
            <a:ext cx="6773572" cy="984885"/>
          </a:xfrm>
          <a:prstGeom prst="rect">
            <a:avLst/>
          </a:prstGeom>
          <a:noFill/>
        </p:spPr>
        <p:txBody>
          <a:bodyPr wrap="square" rtlCol="0">
            <a:spAutoFit/>
          </a:bodyPr>
          <a:lstStyle/>
          <a:p>
            <a:endParaRPr kumimoji="1" lang="en-US" altLang="ja-JP" sz="2400" dirty="0" smtClean="0"/>
          </a:p>
          <a:p>
            <a:r>
              <a:rPr kumimoji="1" lang="ja-JP" altLang="en-US" sz="2400" dirty="0" smtClean="0"/>
              <a:t>     飲酒率　　　　　　　　　             喫煙率　　　　　　　　　</a:t>
            </a:r>
            <a:endParaRPr kumimoji="1" lang="en-US" altLang="ja-JP" sz="2400" dirty="0" smtClean="0"/>
          </a:p>
          <a:p>
            <a:r>
              <a:rPr lang="en-US" altLang="ja-JP" sz="800" dirty="0"/>
              <a:t> </a:t>
            </a:r>
            <a:r>
              <a:rPr lang="en-US" altLang="ja-JP" sz="800" dirty="0" smtClean="0"/>
              <a:t>   </a:t>
            </a:r>
            <a:r>
              <a:rPr lang="en-US" altLang="ja-JP" sz="1000" dirty="0" smtClean="0"/>
              <a:t>      </a:t>
            </a:r>
            <a:r>
              <a:rPr lang="ja-JP" altLang="en-US" sz="1000" dirty="0" smtClean="0"/>
              <a:t>協会けんぽ健診データ　　　　　　　　　　　　　　　　　　　　                             　協会けんぽ健診データ　　　　　　　　　　　　　　　　　　　　</a:t>
            </a:r>
            <a:endParaRPr kumimoji="1" lang="ja-JP" altLang="en-US" sz="800" dirty="0"/>
          </a:p>
        </p:txBody>
      </p:sp>
      <p:pic>
        <p:nvPicPr>
          <p:cNvPr id="17" name="図 16"/>
          <p:cNvPicPr/>
          <p:nvPr/>
        </p:nvPicPr>
        <p:blipFill>
          <a:blip r:embed="rId6">
            <a:extLst>
              <a:ext uri="{28A0092B-C50C-407E-A947-70E740481C1C}">
                <a14:useLocalDpi xmlns:a14="http://schemas.microsoft.com/office/drawing/2010/main" val="0"/>
              </a:ext>
            </a:extLst>
          </a:blip>
          <a:srcRect/>
          <a:stretch>
            <a:fillRect/>
          </a:stretch>
        </p:blipFill>
        <p:spPr bwMode="auto">
          <a:xfrm>
            <a:off x="1686859" y="1395813"/>
            <a:ext cx="2163569" cy="2701187"/>
          </a:xfrm>
          <a:prstGeom prst="rect">
            <a:avLst/>
          </a:prstGeom>
          <a:noFill/>
          <a:ln>
            <a:noFill/>
          </a:ln>
        </p:spPr>
      </p:pic>
      <p:pic>
        <p:nvPicPr>
          <p:cNvPr id="18" name="図 17"/>
          <p:cNvPicPr/>
          <p:nvPr/>
        </p:nvPicPr>
        <p:blipFill>
          <a:blip r:embed="rId7">
            <a:extLst>
              <a:ext uri="{28A0092B-C50C-407E-A947-70E740481C1C}">
                <a14:useLocalDpi xmlns:a14="http://schemas.microsoft.com/office/drawing/2010/main" val="0"/>
              </a:ext>
            </a:extLst>
          </a:blip>
          <a:srcRect/>
          <a:stretch>
            <a:fillRect/>
          </a:stretch>
        </p:blipFill>
        <p:spPr bwMode="auto">
          <a:xfrm>
            <a:off x="1587929" y="3784879"/>
            <a:ext cx="2361431" cy="3114159"/>
          </a:xfrm>
          <a:prstGeom prst="rect">
            <a:avLst/>
          </a:prstGeom>
          <a:noFill/>
          <a:ln>
            <a:noFill/>
          </a:ln>
        </p:spPr>
      </p:pic>
    </p:spTree>
    <p:extLst>
      <p:ext uri="{BB962C8B-B14F-4D97-AF65-F5344CB8AC3E}">
        <p14:creationId xmlns:p14="http://schemas.microsoft.com/office/powerpoint/2010/main" val="143196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2793998573"/>
              </p:ext>
            </p:extLst>
          </p:nvPr>
        </p:nvGraphicFramePr>
        <p:xfrm>
          <a:off x="118396" y="620688"/>
          <a:ext cx="8928992" cy="6093296"/>
        </p:xfrm>
        <a:graphic>
          <a:graphicData uri="http://schemas.openxmlformats.org/drawingml/2006/chart">
            <c:chart xmlns:c="http://schemas.openxmlformats.org/drawingml/2006/chart" xmlns:r="http://schemas.openxmlformats.org/officeDocument/2006/relationships" r:id="rId3"/>
          </a:graphicData>
        </a:graphic>
      </p:graphicFrame>
      <p:sp>
        <p:nvSpPr>
          <p:cNvPr id="5122" name="Rectangle 4"/>
          <p:cNvSpPr>
            <a:spLocks noChangeArrowheads="1"/>
          </p:cNvSpPr>
          <p:nvPr/>
        </p:nvSpPr>
        <p:spPr bwMode="auto">
          <a:xfrm>
            <a:off x="118396" y="8348"/>
            <a:ext cx="784887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tIns="82800" bIns="82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b="1" dirty="0">
                <a:latin typeface="Meiryo UI" pitchFamily="50" charset="-128"/>
                <a:ea typeface="Meiryo UI" pitchFamily="50" charset="-128"/>
                <a:cs typeface="Meiryo UI" pitchFamily="50" charset="-128"/>
              </a:rPr>
              <a:t> </a:t>
            </a:r>
            <a:r>
              <a:rPr lang="ja-JP" altLang="en-US" b="1" dirty="0" smtClean="0">
                <a:latin typeface="Meiryo UI" pitchFamily="50" charset="-128"/>
                <a:ea typeface="Meiryo UI" pitchFamily="50" charset="-128"/>
                <a:cs typeface="Meiryo UI" pitchFamily="50" charset="-128"/>
              </a:rPr>
              <a:t>平均寿命と生活状況</a:t>
            </a:r>
            <a:endParaRPr lang="en-US" altLang="ja-JP" b="1" dirty="0">
              <a:latin typeface="Meiryo UI" pitchFamily="50" charset="-128"/>
              <a:ea typeface="Meiryo UI" pitchFamily="50" charset="-128"/>
              <a:cs typeface="Meiryo UI" pitchFamily="50" charset="-128"/>
            </a:endParaRPr>
          </a:p>
        </p:txBody>
      </p:sp>
      <p:cxnSp>
        <p:nvCxnSpPr>
          <p:cNvPr id="25" name="直線コネクタ 24"/>
          <p:cNvCxnSpPr/>
          <p:nvPr/>
        </p:nvCxnSpPr>
        <p:spPr>
          <a:xfrm>
            <a:off x="100013" y="511585"/>
            <a:ext cx="89281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7736" y="764704"/>
            <a:ext cx="237626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816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14450</TotalTime>
  <Words>1689</Words>
  <Application>Microsoft Office PowerPoint</Application>
  <PresentationFormat>画面に合わせる (4:3)</PresentationFormat>
  <Paragraphs>780</Paragraphs>
  <Slides>31</Slides>
  <Notes>7</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PowerPoint プレゼンテーション</vt:lpstr>
      <vt:lpstr>3次計画の方向性</vt:lpstr>
      <vt:lpstr>府民の健康寿命</vt:lpstr>
      <vt:lpstr>PowerPoint プレゼンテーション</vt:lpstr>
      <vt:lpstr>急性期疾患の死亡率が低い</vt:lpstr>
      <vt:lpstr>心肺停止症例の1か月後生存率　大阪5位</vt:lpstr>
      <vt:lpstr>慢性疾患の死亡率が高い</vt:lpstr>
      <vt:lpstr>PowerPoint プレゼンテーション</vt:lpstr>
      <vt:lpstr>PowerPoint プレゼンテーション</vt:lpstr>
      <vt:lpstr> 後期高齢者医療制度</vt:lpstr>
      <vt:lpstr>後期高齢者医療費</vt:lpstr>
      <vt:lpstr>PowerPoint プレゼンテーション</vt:lpstr>
      <vt:lpstr>筋骨格系疾患の市町村差比較</vt:lpstr>
      <vt:lpstr>介護認定率　都道府県別</vt:lpstr>
      <vt:lpstr>介護認定率　都道府県別</vt:lpstr>
      <vt:lpstr>PowerPoint プレゼンテーション</vt:lpstr>
      <vt:lpstr>PowerPoint プレゼンテーション</vt:lpstr>
      <vt:lpstr>3次計画の方向性</vt:lpstr>
      <vt:lpstr>　都市の社会資源の活用　</vt:lpstr>
      <vt:lpstr>PowerPoint プレゼンテーション</vt:lpstr>
      <vt:lpstr>PowerPoint プレゼンテーション</vt:lpstr>
      <vt:lpstr>3次計画の方向性</vt:lpstr>
      <vt:lpstr>高齢世代内の支え合い</vt:lpstr>
      <vt:lpstr>単身世帯と介護認定率</vt:lpstr>
      <vt:lpstr>PowerPoint プレゼンテーション</vt:lpstr>
      <vt:lpstr>PowerPoint プレゼンテーション</vt:lpstr>
      <vt:lpstr>支え合い 地域・職場・家庭、世代内、世代間</vt:lpstr>
      <vt:lpstr>PowerPoint プレゼンテーション</vt:lpstr>
      <vt:lpstr>～大阪府知事賞(最優秀賞)～</vt:lpstr>
      <vt:lpstr>PowerPoint プレゼンテーション</vt:lpstr>
      <vt:lpstr>支え合い　自治体間</vt:lpstr>
    </vt:vector>
  </TitlesOfParts>
  <Company>東京海上日動</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東京海上日動</dc:creator>
  <cp:lastModifiedBy>HOSTNAME</cp:lastModifiedBy>
  <cp:revision>680</cp:revision>
  <cp:lastPrinted>2017-03-24T03:14:54Z</cp:lastPrinted>
  <dcterms:created xsi:type="dcterms:W3CDTF">2015-08-17T02:24:35Z</dcterms:created>
  <dcterms:modified xsi:type="dcterms:W3CDTF">2017-03-24T08:07:05Z</dcterms:modified>
</cp:coreProperties>
</file>