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434" r:id="rId4"/>
    <p:sldMasterId id="2147485446" r:id="rId5"/>
  </p:sldMasterIdLst>
  <p:notesMasterIdLst>
    <p:notesMasterId r:id="rId7"/>
  </p:notesMasterIdLst>
  <p:handoutMasterIdLst>
    <p:handoutMasterId r:id="rId8"/>
  </p:handoutMasterIdLst>
  <p:sldIdLst>
    <p:sldId id="299" r:id="rId6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E2D189F-4091-4639-BF73-F2FAEB4DA4F3}">
          <p14:sldIdLst>
            <p14:sldId id="2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000099"/>
    <a:srgbClr val="FF9933"/>
    <a:srgbClr val="898989"/>
    <a:srgbClr val="EAEAEA"/>
    <a:srgbClr val="FF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1343" autoAdjust="0"/>
  </p:normalViewPr>
  <p:slideViewPr>
    <p:cSldViewPr snapToGrid="0">
      <p:cViewPr>
        <p:scale>
          <a:sx n="90" d="100"/>
          <a:sy n="90" d="100"/>
        </p:scale>
        <p:origin x="-738" y="264"/>
      </p:cViewPr>
      <p:guideLst>
        <p:guide orient="horz" pos="716"/>
        <p:guide pos="1863"/>
        <p:guide pos="3121"/>
        <p:guide pos="6104"/>
        <p:guide pos="1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34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8DF8D-8326-4022-90D7-ADB5036A4774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BE8FA-AABA-404C-BD52-A603E8156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89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E8339B2C-931A-4946-AED1-AD29AF50D0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9980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2788" y="746125"/>
            <a:ext cx="5381625" cy="3725863"/>
          </a:xfrm>
          <a:ln/>
        </p:spPr>
      </p:sp>
      <p:sp>
        <p:nvSpPr>
          <p:cNvPr id="24579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24580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ED3780D-0114-426E-8B3F-AC44782ACC13}" type="slidenum">
              <a:rPr lang="en-US" altLang="ja-JP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ja-JP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21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8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208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96848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9154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664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64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6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44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27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38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57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82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25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35" r:id="rId1"/>
    <p:sldLayoutId id="2147485436" r:id="rId2"/>
    <p:sldLayoutId id="2147485437" r:id="rId3"/>
    <p:sldLayoutId id="2147485438" r:id="rId4"/>
    <p:sldLayoutId id="2147485439" r:id="rId5"/>
    <p:sldLayoutId id="2147485440" r:id="rId6"/>
    <p:sldLayoutId id="2147485441" r:id="rId7"/>
    <p:sldLayoutId id="2147485442" r:id="rId8"/>
    <p:sldLayoutId id="2147485443" r:id="rId9"/>
    <p:sldLayoutId id="2147485444" r:id="rId10"/>
    <p:sldLayoutId id="2147485445" r:id="rId11"/>
    <p:sldLayoutId id="214748542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9154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9342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F179AF-4A25-4D22-B0BD-76CCBA200695}" type="datetimeFigureOut">
              <a:rPr kumimoji="1" lang="ja-JP" altLang="en-US" smtClean="0"/>
              <a:t>2015/7/2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63702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C26C75-B44B-429B-A828-50DECC377A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95300" y="1143000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47" r:id="rId1"/>
    <p:sldLayoutId id="2147485448" r:id="rId2"/>
    <p:sldLayoutId id="2147485449" r:id="rId3"/>
    <p:sldLayoutId id="2147485450" r:id="rId4"/>
    <p:sldLayoutId id="2147485451" r:id="rId5"/>
    <p:sldLayoutId id="2147485452" r:id="rId6"/>
    <p:sldLayoutId id="2147485453" r:id="rId7"/>
    <p:sldLayoutId id="2147485454" r:id="rId8"/>
    <p:sldLayoutId id="2147485455" r:id="rId9"/>
    <p:sldLayoutId id="2147485456" r:id="rId10"/>
    <p:sldLayoutId id="2147485457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0" y="735588"/>
            <a:ext cx="9906000" cy="6122412"/>
          </a:xfrm>
          <a:prstGeom prst="roundRect">
            <a:avLst>
              <a:gd name="adj" fmla="val 451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82800"/>
          <a:lstStyle/>
          <a:p>
            <a:pPr>
              <a:spcBef>
                <a:spcPct val="50000"/>
              </a:spcBef>
              <a:defRPr/>
            </a:pPr>
            <a:endParaRPr lang="en-US" altLang="ja-JP" sz="1300" b="1" dirty="0">
              <a:solidFill>
                <a:srgbClr val="1F497D">
                  <a:lumMod val="75000"/>
                </a:srgb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86892" y="1308258"/>
            <a:ext cx="1979161" cy="6211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喫煙率が高い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8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8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6980715" y="1470560"/>
            <a:ext cx="2826974" cy="1511348"/>
          </a:xfrm>
          <a:prstGeom prst="roundRect">
            <a:avLst>
              <a:gd name="adj" fmla="val 0"/>
            </a:avLst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anchor="ctr"/>
          <a:lstStyle/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◆目的</a:t>
            </a:r>
            <a:r>
              <a:rPr lang="en-US" altLang="ja-JP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明らかにするもの）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7800" lvl="0" indent="-177800">
              <a:spcBef>
                <a:spcPct val="50000"/>
              </a:spcBef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</a:t>
            </a:r>
            <a:r>
              <a:rPr lang="ja-JP" altLang="en-US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年齢階級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別・性別</a:t>
            </a:r>
            <a:r>
              <a:rPr lang="ja-JP" altLang="en-US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状況　及び経年的な変化</a:t>
            </a:r>
            <a:endParaRPr lang="en-US" altLang="ja-JP" sz="8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②ライフスタイルに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よる影響</a:t>
            </a: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ja-JP" altLang="en-US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1450" indent="-171450">
              <a:spcBef>
                <a:spcPts val="100"/>
              </a:spcBef>
              <a:buClr>
                <a:srgbClr val="8064A2">
                  <a:lumMod val="60000"/>
                  <a:lumOff val="40000"/>
                </a:srgbClr>
              </a:buClr>
              <a:buFont typeface="Wingdings" pitchFamily="2" charset="2"/>
              <a:buChar char="p"/>
              <a:defRPr/>
            </a:pPr>
            <a:endParaRPr lang="ja-JP" altLang="en-US" sz="10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100"/>
              </a:spcBef>
              <a:buClr>
                <a:srgbClr val="8064A2">
                  <a:lumMod val="60000"/>
                  <a:lumOff val="40000"/>
                </a:srgbClr>
              </a:buClr>
              <a:defRPr/>
            </a:pPr>
            <a:r>
              <a:rPr lang="ja-JP" altLang="en-US" sz="10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endParaRPr lang="en-US" altLang="ja-JP" sz="10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3080" y="3217476"/>
            <a:ext cx="1983177" cy="6826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●適正</a:t>
            </a: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飲酒に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向けた、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過剰摂取者</a:t>
            </a: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へ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のアプ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ローチが必要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43047" y="1318160"/>
            <a:ext cx="4404156" cy="5903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□習慣的に喫煙している者の割合は、減少傾向にはある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全国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と比較すると喫煙率が高い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□男性は</a:t>
            </a:r>
            <a:r>
              <a:rPr lang="en-US" altLang="ja-JP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歳代、女性は</a:t>
            </a:r>
            <a:r>
              <a:rPr lang="en-US" altLang="ja-JP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40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歳代の割合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が高い。</a:t>
            </a:r>
            <a:endParaRPr lang="ja-JP" altLang="en-US" sz="12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3" name="AutoShape 3"/>
          <p:cNvSpPr>
            <a:spLocks noChangeArrowheads="1"/>
          </p:cNvSpPr>
          <p:nvPr/>
        </p:nvSpPr>
        <p:spPr bwMode="auto">
          <a:xfrm>
            <a:off x="1741156" y="303117"/>
            <a:ext cx="6524070" cy="43247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大阪版健康・栄養調査について（案）</a:t>
            </a:r>
            <a:endParaRPr kumimoji="1" 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AutoShape 3"/>
          <p:cNvSpPr>
            <a:spLocks noChangeArrowheads="1"/>
          </p:cNvSpPr>
          <p:nvPr/>
        </p:nvSpPr>
        <p:spPr bwMode="auto">
          <a:xfrm>
            <a:off x="62286" y="1318160"/>
            <a:ext cx="377102" cy="322322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eaVert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生活習慣</a:t>
            </a:r>
            <a:r>
              <a:rPr lang="ja-JP" altLang="en-US" dirty="0">
                <a:latin typeface="+mj-ea"/>
              </a:rPr>
              <a:t>　</a:t>
            </a:r>
            <a:endParaRPr lang="en-US" altLang="ja-JP" sz="1200" dirty="0">
              <a:latin typeface="+mj-ea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62285" y="4607626"/>
            <a:ext cx="377103" cy="2168376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eaVert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</a:t>
            </a:r>
            <a:endParaRPr lang="en-US" altLang="ja-JP" sz="1200" dirty="0">
              <a:latin typeface="+mj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86891" y="1958614"/>
            <a:ext cx="1979162" cy="4672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運動</a:t>
            </a: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習慣のある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人の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割合が</a:t>
            </a: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減少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傾向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93081" y="2521899"/>
            <a:ext cx="1983177" cy="6826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塩分</a:t>
            </a: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を目安量より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摂り過ぎている</a:t>
            </a: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多い</a:t>
            </a:r>
            <a:endParaRPr lang="en-US" altLang="ja-JP" sz="105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82876" y="3935642"/>
            <a:ext cx="1983177" cy="6057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●野菜の摂取量</a:t>
            </a: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が少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く、減少傾向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ja-JP" altLang="en-US" sz="8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543047" y="1958614"/>
            <a:ext cx="4394258" cy="5287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□歩数は全国平均よりも高いものの、減少傾向にある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□男女とも働き盛りの運動習慣のある者の割合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が低い</a:t>
            </a:r>
            <a:r>
              <a:rPr lang="ja-JP" altLang="en-US" sz="105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05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ja-JP" altLang="en-US" sz="8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6980715" y="3218298"/>
            <a:ext cx="2860558" cy="3574995"/>
          </a:xfrm>
          <a:prstGeom prst="roundRect">
            <a:avLst>
              <a:gd name="adj" fmla="val 0"/>
            </a:avLst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anchor="ctr"/>
          <a:lstStyle/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◆手法　　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r>
              <a:rPr lang="ja-JP" altLang="en-US" sz="1600" b="1" u="sng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調査</a:t>
            </a:r>
            <a:r>
              <a:rPr lang="ja-JP" altLang="en-US" sz="1600" b="1" u="sng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内容</a:t>
            </a:r>
          </a:p>
          <a:p>
            <a:pPr lvl="0">
              <a:spcBef>
                <a:spcPct val="50000"/>
              </a:spcBef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①国民健康栄養調査項目</a:t>
            </a:r>
          </a:p>
          <a:p>
            <a:pPr marL="355600" lvl="0" indent="-355600">
              <a:spcBef>
                <a:spcPct val="50000"/>
              </a:spcBef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②大阪府独自アンケート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　　</a:t>
            </a:r>
            <a:r>
              <a:rPr lang="en-US" altLang="ja-JP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BDHQ</a:t>
            </a:r>
          </a:p>
          <a:p>
            <a:pPr lvl="0">
              <a:spcBef>
                <a:spcPct val="50000"/>
              </a:spcBef>
              <a:defRPr/>
            </a:pPr>
            <a:r>
              <a:rPr lang="ja-JP" altLang="en-US" sz="1600" b="1" u="sng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調査対象</a:t>
            </a:r>
          </a:p>
          <a:p>
            <a:pPr marL="355600" lvl="0" indent="-355600">
              <a:spcBef>
                <a:spcPct val="50000"/>
              </a:spcBef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①国民健康栄養調査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結果　</a:t>
            </a:r>
            <a:r>
              <a:rPr lang="en-US" altLang="ja-JP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年分（</a:t>
            </a:r>
            <a:r>
              <a:rPr lang="en-US" altLang="ja-JP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年移動平均）</a:t>
            </a:r>
          </a:p>
          <a:p>
            <a:pPr marL="355600" lvl="0" indent="-355600">
              <a:spcBef>
                <a:spcPct val="50000"/>
              </a:spcBef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②</a:t>
            </a:r>
            <a:r>
              <a:rPr lang="en-US" altLang="ja-JP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23</a:t>
            </a:r>
            <a:r>
              <a:rPr lang="ja-JP" altLang="en-US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単位区（国民健康栄養調査対象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）＋</a:t>
            </a:r>
            <a:r>
              <a:rPr lang="en-US" altLang="ja-JP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54</a:t>
            </a:r>
            <a:r>
              <a:rPr lang="ja-JP" altLang="en-US" sz="16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単位区（上乗せ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）＋高校生</a:t>
            </a: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en-US" altLang="ja-JP" sz="16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>
              <a:spcBef>
                <a:spcPct val="50000"/>
              </a:spcBef>
              <a:defRPr/>
            </a:pPr>
            <a:endParaRPr lang="ja-JP" altLang="en-US" sz="160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1450" indent="-171450">
              <a:spcBef>
                <a:spcPts val="100"/>
              </a:spcBef>
              <a:buClr>
                <a:srgbClr val="8064A2">
                  <a:lumMod val="60000"/>
                  <a:lumOff val="40000"/>
                </a:srgbClr>
              </a:buClr>
              <a:buFont typeface="Wingdings" pitchFamily="2" charset="2"/>
              <a:buChar char="p"/>
              <a:defRPr/>
            </a:pPr>
            <a:endParaRPr lang="ja-JP" altLang="en-US" sz="10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100"/>
              </a:spcBef>
              <a:buClr>
                <a:srgbClr val="8064A2">
                  <a:lumMod val="60000"/>
                  <a:lumOff val="40000"/>
                </a:srgbClr>
              </a:buClr>
              <a:defRPr/>
            </a:pPr>
            <a:r>
              <a:rPr lang="ja-JP" altLang="en-US" sz="10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endParaRPr lang="en-US" altLang="ja-JP" sz="10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545160" y="2506510"/>
            <a:ext cx="4402043" cy="7134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□食塩摂取量は、全国平均を下回る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ものの、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男性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女性共に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目安量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よりは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、大きく上回っている。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□食塩摂取量の更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なる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減少を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目指して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、取組みの強化が必要。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8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535258" y="3263643"/>
            <a:ext cx="4386468" cy="5903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□飲酒習慣のある者の割合は、緩やか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な減少傾向に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ある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適正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飲酒に向けて過剰摂取者への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アプローチが必要。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543047" y="3932057"/>
            <a:ext cx="4394257" cy="5903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□野菜類摂取量は、全国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平均の９０％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程度で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緩やか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な減少傾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向</a:t>
            </a:r>
            <a:r>
              <a:rPr lang="ja-JP" altLang="en-US" sz="12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にある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2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□大阪では、摂取量が</a:t>
            </a:r>
            <a:r>
              <a:rPr lang="en-US" altLang="ja-JP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350</a:t>
            </a:r>
            <a:r>
              <a:rPr lang="ja-JP" altLang="en-US" sz="1200" b="1" dirty="0" err="1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ｇ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に満たない人が</a:t>
            </a:r>
            <a:r>
              <a:rPr lang="en-US" altLang="ja-JP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75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％以上</a:t>
            </a:r>
            <a:r>
              <a:rPr lang="ja-JP" altLang="en-US" sz="105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ja-JP" altLang="en-US" sz="105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86891" y="5424043"/>
            <a:ext cx="1979163" cy="6211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36000" bIns="0">
            <a:spAutoFit/>
          </a:bodyPr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●虚血性心疾患</a:t>
            </a: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14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1000" b="1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0" name="二等辺三角形 59"/>
          <p:cNvSpPr/>
          <p:nvPr/>
        </p:nvSpPr>
        <p:spPr>
          <a:xfrm rot="10800000">
            <a:off x="7345744" y="3019441"/>
            <a:ext cx="2130500" cy="123590"/>
          </a:xfrm>
          <a:prstGeom prst="triangl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27471" y="5383708"/>
            <a:ext cx="440204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年齢調整死亡率が男女とも全国平均より高い。</a:t>
            </a:r>
            <a:endParaRPr kumimoji="1"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受療率は入院・外来とも全国平均より高い。</a:t>
            </a:r>
            <a:endParaRPr kumimoji="1"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男性の急性心筋梗塞の発生率の増加。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0999" y="6539780"/>
            <a:ext cx="199505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肥満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7712" y="6543954"/>
            <a:ext cx="438646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男性のＢＭＩが上昇傾向にある（女性については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低下）。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2876" y="4900946"/>
            <a:ext cx="1983177" cy="4693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●脳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卒中</a:t>
            </a:r>
            <a:endParaRPr lang="en-US" altLang="ja-JP" sz="1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105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43047" y="4569599"/>
            <a:ext cx="4386468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□健康寿命が男女とも全国平均より低い。</a:t>
            </a:r>
            <a:endParaRPr lang="ja-JP" altLang="en-US" sz="1050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1" name="AutoShape 4"/>
          <p:cNvSpPr>
            <a:spLocks noChangeArrowheads="1"/>
          </p:cNvSpPr>
          <p:nvPr/>
        </p:nvSpPr>
        <p:spPr bwMode="auto">
          <a:xfrm>
            <a:off x="8265226" y="303117"/>
            <a:ext cx="1721926" cy="53375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72000" bIns="72000" anchor="ctr"/>
          <a:lstStyle/>
          <a:p>
            <a:pPr>
              <a:spcBef>
                <a:spcPct val="50000"/>
              </a:spcBef>
              <a:defRPr/>
            </a:pPr>
            <a:r>
              <a:rPr lang="ja-JP" altLang="en-US" sz="900" b="1" dirty="0" smtClean="0">
                <a:solidFill>
                  <a:srgbClr val="1F497D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平成</a:t>
            </a:r>
            <a:r>
              <a:rPr lang="en-US" altLang="ja-JP" sz="900" b="1" dirty="0" smtClean="0">
                <a:solidFill>
                  <a:srgbClr val="1F497D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27</a:t>
            </a:r>
            <a:r>
              <a:rPr lang="ja-JP" altLang="en-US" sz="900" b="1" dirty="0" smtClean="0">
                <a:solidFill>
                  <a:srgbClr val="1F497D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900" b="1" dirty="0" smtClean="0">
                <a:solidFill>
                  <a:srgbClr val="1F497D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900" b="1" dirty="0" smtClean="0">
                <a:solidFill>
                  <a:srgbClr val="1F497D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900" b="1" dirty="0" smtClean="0">
                <a:solidFill>
                  <a:srgbClr val="1F497D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900" b="1" dirty="0" smtClean="0">
                <a:solidFill>
                  <a:srgbClr val="1F497D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r>
              <a:rPr lang="en-US" altLang="ja-JP" sz="900" b="1" dirty="0" smtClean="0">
                <a:solidFill>
                  <a:srgbClr val="1F497D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900" b="1" dirty="0" smtClean="0">
                <a:solidFill>
                  <a:srgbClr val="1F497D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大阪府健康づくり課</a:t>
            </a:r>
            <a:endParaRPr lang="en-US" altLang="ja-JP" sz="900" b="1" dirty="0">
              <a:solidFill>
                <a:srgbClr val="1F497D">
                  <a:lumMod val="75000"/>
                </a:srgb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86892" y="4569599"/>
            <a:ext cx="197916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◆生活習慣病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527471" y="4900946"/>
            <a:ext cx="438646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血圧は、高齢になるにつれて、全国平均より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高い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状況。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□要介護認定率が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極めて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高く、その原因疾患の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位は脳卒中。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6687" y="6066652"/>
            <a:ext cx="1999571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糖尿病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17712" y="6045170"/>
            <a:ext cx="441973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ＨｂＡ１ｃが全国と比べて高く、高齢になると、その傾向</a:t>
            </a:r>
            <a:endParaRPr lang="en-US" altLang="ja-JP" sz="12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が強くなる（特に</a:t>
            </a:r>
            <a:r>
              <a:rPr lang="en-US" altLang="ja-JP" sz="1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8.0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％以上の人が多い）。</a:t>
            </a:r>
            <a:endParaRPr kumimoji="1" lang="ja-JP" altLang="en-US" dirty="0"/>
          </a:p>
        </p:txBody>
      </p:sp>
      <p:sp>
        <p:nvSpPr>
          <p:cNvPr id="42" name="AutoShape 4"/>
          <p:cNvSpPr>
            <a:spLocks noChangeArrowheads="1"/>
          </p:cNvSpPr>
          <p:nvPr/>
        </p:nvSpPr>
        <p:spPr bwMode="auto">
          <a:xfrm>
            <a:off x="62286" y="96879"/>
            <a:ext cx="1588384" cy="63996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72000" bIns="72000" anchor="ctr"/>
          <a:lstStyle/>
          <a:p>
            <a:pPr>
              <a:spcBef>
                <a:spcPct val="50000"/>
              </a:spcBef>
              <a:defRPr/>
            </a:pPr>
            <a:endParaRPr lang="en-US" altLang="ja-JP" sz="1050" b="1" dirty="0">
              <a:solidFill>
                <a:srgbClr val="1F497D">
                  <a:lumMod val="75000"/>
                </a:srgb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3" name="AutoShape 3"/>
          <p:cNvSpPr>
            <a:spLocks noChangeArrowheads="1"/>
          </p:cNvSpPr>
          <p:nvPr/>
        </p:nvSpPr>
        <p:spPr bwMode="auto">
          <a:xfrm>
            <a:off x="436897" y="795759"/>
            <a:ext cx="2039362" cy="43247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大阪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の健康課題・要因</a:t>
            </a:r>
            <a:endParaRPr kumimoji="1" lang="ja-JP" sz="1400" b="1" i="0" u="none" strike="noStrike" cap="none" normalizeH="0" baseline="0" dirty="0" smtClean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AutoShape 4"/>
          <p:cNvSpPr>
            <a:spLocks noChangeArrowheads="1"/>
          </p:cNvSpPr>
          <p:nvPr/>
        </p:nvSpPr>
        <p:spPr bwMode="auto">
          <a:xfrm>
            <a:off x="7110469" y="1206843"/>
            <a:ext cx="2826974" cy="27171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72000" bIns="72000" anchor="ctr"/>
          <a:lstStyle/>
          <a:p>
            <a:pPr>
              <a:spcBef>
                <a:spcPct val="50000"/>
              </a:spcBef>
              <a:defRPr/>
            </a:pPr>
            <a:r>
              <a:rPr lang="ja-JP" altLang="en-US" sz="1050" b="1" dirty="0" smtClean="0">
                <a:solidFill>
                  <a:srgbClr val="1F497D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 </a:t>
            </a:r>
            <a:endParaRPr lang="en-US" altLang="ja-JP" sz="105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8" name="AutoShape 3"/>
          <p:cNvSpPr>
            <a:spLocks noChangeArrowheads="1"/>
          </p:cNvSpPr>
          <p:nvPr/>
        </p:nvSpPr>
        <p:spPr bwMode="auto">
          <a:xfrm>
            <a:off x="2517711" y="797620"/>
            <a:ext cx="4411803" cy="43247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課題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の根拠となるデータ・考え方</a:t>
            </a:r>
            <a:endParaRPr kumimoji="1" lang="ja-JP" sz="2000" b="1" i="0" u="none" strike="noStrike" cap="none" normalizeH="0" baseline="0" dirty="0" smtClean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AutoShape 3"/>
          <p:cNvSpPr>
            <a:spLocks noChangeArrowheads="1"/>
          </p:cNvSpPr>
          <p:nvPr/>
        </p:nvSpPr>
        <p:spPr bwMode="auto">
          <a:xfrm>
            <a:off x="6980715" y="799481"/>
            <a:ext cx="2826974" cy="43247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課題解決に向けた調査手法</a:t>
            </a:r>
            <a:endParaRPr kumimoji="1" lang="ja-JP" sz="1400" b="1" i="0" u="none" strike="noStrike" cap="none" normalizeH="0" baseline="0" dirty="0" smtClean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0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8F492603B92714F87F5C9CE5920A085" ma:contentTypeVersion="0" ma:contentTypeDescription="新しいドキュメントを作成します。" ma:contentTypeScope="" ma:versionID="434181a884945da64569af095483fa5d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DBAC92A-ABED-4CD8-8575-E3AD013308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798877E-A747-412F-A050-7B02889D54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8F6DF1-0FC6-424F-8E84-507E683D94A5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14724</TotalTime>
  <Words>297</Words>
  <Application>Microsoft Office PowerPoint</Application>
  <PresentationFormat>A4 210 x 297 mm</PresentationFormat>
  <Paragraphs>91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デザインの設定</vt:lpstr>
      <vt:lpstr>アース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大阪府職員端末機１７年度１２月調達</dc:creator>
  <cp:lastModifiedBy>HOSTNAME</cp:lastModifiedBy>
  <cp:revision>799</cp:revision>
  <cp:lastPrinted>2015-07-02T02:45:39Z</cp:lastPrinted>
  <dcterms:created xsi:type="dcterms:W3CDTF">2010-05-14T00:52:40Z</dcterms:created>
  <dcterms:modified xsi:type="dcterms:W3CDTF">2015-07-02T02:46:24Z</dcterms:modified>
</cp:coreProperties>
</file>