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A25D"/>
    <a:srgbClr val="E68D2C"/>
    <a:srgbClr val="000066"/>
    <a:srgbClr val="E08B32"/>
    <a:srgbClr val="D5F3E1"/>
    <a:srgbClr val="E6D5F3"/>
    <a:srgbClr val="5D3F6D"/>
    <a:srgbClr val="7D5594"/>
    <a:srgbClr val="009753"/>
    <a:srgbClr val="D140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981" autoAdjust="0"/>
    <p:restoredTop sz="94660"/>
  </p:normalViewPr>
  <p:slideViewPr>
    <p:cSldViewPr>
      <p:cViewPr varScale="1">
        <p:scale>
          <a:sx n="78" d="100"/>
          <a:sy n="78" d="100"/>
        </p:scale>
        <p:origin x="714" y="102"/>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3" Type="http://schemas.openxmlformats.org/officeDocument/2006/relationships/oleObject" Target="file:///J:\&#12304;&#65297;&#12305;osaka%20ganjun\&#65296;&#65306;&#34892;&#21205;&#22793;&#23481;&#25512;&#36914;&#20107;&#26989;\&#65298;&#65306;&#31958;&#23615;&#30149;\&#27010;&#35201;&#20316;&#26989;.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J:\&#12304;&#65297;&#12305;osaka%20ganjun\&#65296;&#65306;&#34892;&#21205;&#22793;&#23481;&#25512;&#36914;&#20107;&#26989;\&#65298;&#65306;&#31958;&#23615;&#30149;\&#27010;&#35201;&#20316;&#269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0.33385107782687512"/>
          <c:y val="5.1279251133009793E-4"/>
          <c:w val="0.48171439524142401"/>
          <c:h val="0.93315654653235935"/>
        </c:manualLayout>
      </c:layout>
      <c:pieChart>
        <c:varyColors val="1"/>
        <c:ser>
          <c:idx val="0"/>
          <c:order val="0"/>
          <c:tx>
            <c:strRef>
              <c:f>Sheet1!$B$1</c:f>
              <c:strCache>
                <c:ptCount val="1"/>
                <c:pt idx="0">
                  <c:v>売上高</c:v>
                </c:pt>
              </c:strCache>
            </c:strRef>
          </c:tx>
          <c:spPr>
            <a:ln w="22225">
              <a:solidFill>
                <a:schemeClr val="tx1"/>
              </a:solidFill>
            </a:ln>
          </c:spPr>
          <c:dPt>
            <c:idx val="0"/>
            <c:bubble3D val="0"/>
            <c:spPr>
              <a:solidFill>
                <a:srgbClr val="D5007F"/>
              </a:solidFill>
              <a:ln w="22225">
                <a:solidFill>
                  <a:schemeClr val="tx1"/>
                </a:solidFill>
              </a:ln>
            </c:spPr>
          </c:dPt>
          <c:dPt>
            <c:idx val="1"/>
            <c:bubble3D val="0"/>
            <c:spPr>
              <a:solidFill>
                <a:schemeClr val="accent4">
                  <a:lumMod val="40000"/>
                  <a:lumOff val="60000"/>
                </a:schemeClr>
              </a:solidFill>
              <a:ln w="22225">
                <a:solidFill>
                  <a:schemeClr val="tx1"/>
                </a:solidFill>
              </a:ln>
            </c:spPr>
          </c:dPt>
          <c:dPt>
            <c:idx val="2"/>
            <c:bubble3D val="0"/>
            <c:spPr>
              <a:pattFill prst="pct75">
                <a:fgClr>
                  <a:srgbClr val="0A9999"/>
                </a:fgClr>
                <a:bgClr>
                  <a:schemeClr val="bg1"/>
                </a:bgClr>
              </a:pattFill>
              <a:ln w="22225">
                <a:solidFill>
                  <a:schemeClr val="tx1"/>
                </a:solidFill>
              </a:ln>
            </c:spPr>
          </c:dPt>
          <c:cat>
            <c:strRef>
              <c:f>Sheet1!$A$2:$A$4</c:f>
              <c:strCache>
                <c:ptCount val="3"/>
                <c:pt idx="0">
                  <c:v>第 1 四半期</c:v>
                </c:pt>
                <c:pt idx="1">
                  <c:v>第 2 四半期</c:v>
                </c:pt>
                <c:pt idx="2">
                  <c:v>第 3 四半期</c:v>
                </c:pt>
              </c:strCache>
            </c:strRef>
          </c:cat>
          <c:val>
            <c:numRef>
              <c:f>Sheet1!$B$2:$B$4</c:f>
              <c:numCache>
                <c:formatCode>General</c:formatCode>
                <c:ptCount val="3"/>
                <c:pt idx="0">
                  <c:v>16420</c:v>
                </c:pt>
                <c:pt idx="1">
                  <c:v>20270</c:v>
                </c:pt>
                <c:pt idx="2">
                  <c:v>5070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Sheet6!$G$36</c:f>
              <c:strCache>
                <c:ptCount val="1"/>
                <c:pt idx="0">
                  <c:v>男性</c:v>
                </c:pt>
              </c:strCache>
            </c:strRef>
          </c:tx>
          <c:spPr>
            <a:solidFill>
              <a:srgbClr val="000066"/>
            </a:solidFill>
            <a:ln w="22225">
              <a:solidFill>
                <a:schemeClr val="tx1"/>
              </a:solidFill>
            </a:ln>
            <a:effectLst/>
          </c:spPr>
          <c:invertIfNegative val="0"/>
          <c:cat>
            <c:strRef>
              <c:f>Sheet6!$H$2:$L$2</c:f>
              <c:strCache>
                <c:ptCount val="5"/>
                <c:pt idx="0">
                  <c:v>40～49歳</c:v>
                </c:pt>
                <c:pt idx="1">
                  <c:v>50～59歳</c:v>
                </c:pt>
                <c:pt idx="2">
                  <c:v>60～64歳</c:v>
                </c:pt>
                <c:pt idx="3">
                  <c:v>65～69歳</c:v>
                </c:pt>
                <c:pt idx="4">
                  <c:v>70～74歳</c:v>
                </c:pt>
              </c:strCache>
            </c:strRef>
          </c:cat>
          <c:val>
            <c:numRef>
              <c:f>Sheet6!$H$36:$L$36</c:f>
              <c:numCache>
                <c:formatCode>General</c:formatCode>
                <c:ptCount val="5"/>
                <c:pt idx="0">
                  <c:v>925</c:v>
                </c:pt>
                <c:pt idx="1">
                  <c:v>1821</c:v>
                </c:pt>
                <c:pt idx="2">
                  <c:v>3717</c:v>
                </c:pt>
                <c:pt idx="3">
                  <c:v>7764</c:v>
                </c:pt>
                <c:pt idx="4">
                  <c:v>9053</c:v>
                </c:pt>
              </c:numCache>
            </c:numRef>
          </c:val>
        </c:ser>
        <c:ser>
          <c:idx val="1"/>
          <c:order val="1"/>
          <c:tx>
            <c:strRef>
              <c:f>Sheet6!$G$37</c:f>
              <c:strCache>
                <c:ptCount val="1"/>
                <c:pt idx="0">
                  <c:v>女性</c:v>
                </c:pt>
              </c:strCache>
            </c:strRef>
          </c:tx>
          <c:spPr>
            <a:pattFill prst="ltUpDiag">
              <a:fgClr>
                <a:schemeClr val="accent6"/>
              </a:fgClr>
              <a:bgClr>
                <a:schemeClr val="bg1"/>
              </a:bgClr>
            </a:pattFill>
            <a:ln w="22225">
              <a:solidFill>
                <a:schemeClr val="tx1"/>
              </a:solidFill>
            </a:ln>
            <a:effectLst/>
          </c:spPr>
          <c:invertIfNegative val="0"/>
          <c:cat>
            <c:strRef>
              <c:f>Sheet6!$H$2:$L$2</c:f>
              <c:strCache>
                <c:ptCount val="5"/>
                <c:pt idx="0">
                  <c:v>40～49歳</c:v>
                </c:pt>
                <c:pt idx="1">
                  <c:v>50～59歳</c:v>
                </c:pt>
                <c:pt idx="2">
                  <c:v>60～64歳</c:v>
                </c:pt>
                <c:pt idx="3">
                  <c:v>65～69歳</c:v>
                </c:pt>
                <c:pt idx="4">
                  <c:v>70～74歳</c:v>
                </c:pt>
              </c:strCache>
            </c:strRef>
          </c:cat>
          <c:val>
            <c:numRef>
              <c:f>Sheet6!$H$37:$L$37</c:f>
              <c:numCache>
                <c:formatCode>General</c:formatCode>
                <c:ptCount val="5"/>
                <c:pt idx="0">
                  <c:v>308</c:v>
                </c:pt>
                <c:pt idx="1">
                  <c:v>1087</c:v>
                </c:pt>
                <c:pt idx="2">
                  <c:v>3430</c:v>
                </c:pt>
                <c:pt idx="3">
                  <c:v>6574</c:v>
                </c:pt>
                <c:pt idx="4">
                  <c:v>7081</c:v>
                </c:pt>
              </c:numCache>
            </c:numRef>
          </c:val>
        </c:ser>
        <c:dLbls>
          <c:showLegendKey val="0"/>
          <c:showVal val="0"/>
          <c:showCatName val="0"/>
          <c:showSerName val="0"/>
          <c:showPercent val="0"/>
          <c:showBubbleSize val="0"/>
        </c:dLbls>
        <c:gapWidth val="80"/>
        <c:axId val="213745824"/>
        <c:axId val="213746384"/>
      </c:barChart>
      <c:catAx>
        <c:axId val="213745824"/>
        <c:scaling>
          <c:orientation val="minMax"/>
        </c:scaling>
        <c:delete val="0"/>
        <c:axPos val="b"/>
        <c:numFmt formatCode="General" sourceLinked="1"/>
        <c:majorTickMark val="none"/>
        <c:minorTickMark val="none"/>
        <c:tickLblPos val="nextTo"/>
        <c:spPr>
          <a:noFill/>
          <a:ln w="222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HGP創英角ｺﾞｼｯｸUB" panose="020B0900000000000000" pitchFamily="50" charset="-128"/>
                <a:ea typeface="HGP創英角ｺﾞｼｯｸUB" panose="020B0900000000000000" pitchFamily="50" charset="-128"/>
                <a:cs typeface="+mn-cs"/>
              </a:defRPr>
            </a:pPr>
            <a:endParaRPr lang="ja-JP"/>
          </a:p>
        </c:txPr>
        <c:crossAx val="213746384"/>
        <c:crosses val="autoZero"/>
        <c:auto val="1"/>
        <c:lblAlgn val="ctr"/>
        <c:lblOffset val="100"/>
        <c:noMultiLvlLbl val="0"/>
      </c:catAx>
      <c:valAx>
        <c:axId val="213746384"/>
        <c:scaling>
          <c:orientation val="minMax"/>
        </c:scaling>
        <c:delete val="0"/>
        <c:axPos val="l"/>
        <c:numFmt formatCode="#,##0_);[Red]\(#,##0\)" sourceLinked="0"/>
        <c:majorTickMark val="in"/>
        <c:minorTickMark val="none"/>
        <c:tickLblPos val="nextTo"/>
        <c:spPr>
          <a:noFill/>
          <a:ln w="22225">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HGP創英角ｺﾞｼｯｸUB" panose="020B0900000000000000" pitchFamily="50" charset="-128"/>
                <a:ea typeface="HGP創英角ｺﾞｼｯｸUB" panose="020B0900000000000000" pitchFamily="50" charset="-128"/>
                <a:cs typeface="+mn-cs"/>
              </a:defRPr>
            </a:pPr>
            <a:endParaRPr lang="ja-JP"/>
          </a:p>
        </c:txPr>
        <c:crossAx val="213745824"/>
        <c:crosses val="autoZero"/>
        <c:crossBetween val="between"/>
      </c:valAx>
      <c:spPr>
        <a:noFill/>
        <a:ln>
          <a:noFill/>
        </a:ln>
        <a:effectLst/>
      </c:spPr>
    </c:plotArea>
    <c:legend>
      <c:legendPos val="t"/>
      <c:layout>
        <c:manualLayout>
          <c:xMode val="edge"/>
          <c:yMode val="edge"/>
          <c:x val="0.27265037575548334"/>
          <c:y val="0.12828949667073053"/>
          <c:w val="0.24343644863533637"/>
          <c:h val="0.18690696322953193"/>
        </c:manualLayout>
      </c:layout>
      <c:overlay val="1"/>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chemeClr val="tx1"/>
          </a:solidFill>
          <a:latin typeface="HGP創英角ｺﾞｼｯｸUB" panose="020B0900000000000000" pitchFamily="50" charset="-128"/>
          <a:ea typeface="HGP創英角ｺﾞｼｯｸUB" panose="020B0900000000000000"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88871147727225"/>
          <c:y val="2.7898548336881063E-2"/>
          <c:w val="0.6580894465165108"/>
          <c:h val="0.7174981412617133"/>
        </c:manualLayout>
      </c:layout>
      <c:barChart>
        <c:barDir val="col"/>
        <c:grouping val="percentStacked"/>
        <c:varyColors val="0"/>
        <c:ser>
          <c:idx val="0"/>
          <c:order val="0"/>
          <c:tx>
            <c:strRef>
              <c:f>Sheet6!$Q$4</c:f>
              <c:strCache>
                <c:ptCount val="1"/>
                <c:pt idx="0">
                  <c:v>未治療</c:v>
                </c:pt>
              </c:strCache>
            </c:strRef>
          </c:tx>
          <c:spPr>
            <a:solidFill>
              <a:srgbClr val="E68D2C"/>
            </a:solidFill>
            <a:ln w="19050">
              <a:solidFill>
                <a:schemeClr val="tx1"/>
              </a:solidFill>
            </a:ln>
            <a:effectLst/>
          </c:spPr>
          <c:invertIfNegative val="0"/>
          <c:cat>
            <c:multiLvlStrRef>
              <c:f>Sheet6!$AU$2:$BD$3</c:f>
              <c:multiLvlStrCache>
                <c:ptCount val="10"/>
                <c:lvl>
                  <c:pt idx="0">
                    <c:v>40～49歳</c:v>
                  </c:pt>
                  <c:pt idx="1">
                    <c:v>50～59歳</c:v>
                  </c:pt>
                  <c:pt idx="2">
                    <c:v>60～64歳</c:v>
                  </c:pt>
                  <c:pt idx="3">
                    <c:v>65～69歳</c:v>
                  </c:pt>
                  <c:pt idx="4">
                    <c:v>70～74歳</c:v>
                  </c:pt>
                  <c:pt idx="5">
                    <c:v>40～49歳</c:v>
                  </c:pt>
                  <c:pt idx="6">
                    <c:v>50～59歳</c:v>
                  </c:pt>
                  <c:pt idx="7">
                    <c:v>60～64歳</c:v>
                  </c:pt>
                  <c:pt idx="8">
                    <c:v>65～69歳</c:v>
                  </c:pt>
                  <c:pt idx="9">
                    <c:v>70～74歳</c:v>
                  </c:pt>
                </c:lvl>
                <c:lvl>
                  <c:pt idx="0">
                    <c:v>男性</c:v>
                  </c:pt>
                  <c:pt idx="5">
                    <c:v>女性</c:v>
                  </c:pt>
                </c:lvl>
              </c:multiLvlStrCache>
            </c:multiLvlStrRef>
          </c:cat>
          <c:val>
            <c:numRef>
              <c:f>Sheet6!$AU$4:$BD$4</c:f>
              <c:numCache>
                <c:formatCode>General</c:formatCode>
                <c:ptCount val="10"/>
                <c:pt idx="0">
                  <c:v>604</c:v>
                </c:pt>
                <c:pt idx="1">
                  <c:v>1005</c:v>
                </c:pt>
                <c:pt idx="2">
                  <c:v>1933</c:v>
                </c:pt>
                <c:pt idx="3">
                  <c:v>3751</c:v>
                </c:pt>
                <c:pt idx="4">
                  <c:v>4314</c:v>
                </c:pt>
                <c:pt idx="5">
                  <c:v>175</c:v>
                </c:pt>
                <c:pt idx="6">
                  <c:v>650</c:v>
                </c:pt>
                <c:pt idx="7">
                  <c:v>1856</c:v>
                </c:pt>
                <c:pt idx="8">
                  <c:v>3538</c:v>
                </c:pt>
                <c:pt idx="9">
                  <c:v>3664</c:v>
                </c:pt>
              </c:numCache>
            </c:numRef>
          </c:val>
        </c:ser>
        <c:ser>
          <c:idx val="1"/>
          <c:order val="1"/>
          <c:tx>
            <c:strRef>
              <c:f>Sheet6!$Q$5</c:f>
              <c:strCache>
                <c:ptCount val="1"/>
                <c:pt idx="0">
                  <c:v>治療</c:v>
                </c:pt>
              </c:strCache>
            </c:strRef>
          </c:tx>
          <c:spPr>
            <a:pattFill prst="ltUpDiag">
              <a:fgClr>
                <a:srgbClr val="2EA25D"/>
              </a:fgClr>
              <a:bgClr>
                <a:schemeClr val="bg1"/>
              </a:bgClr>
            </a:pattFill>
            <a:ln w="19050">
              <a:solidFill>
                <a:schemeClr val="tx1"/>
              </a:solidFill>
            </a:ln>
            <a:effectLst/>
          </c:spPr>
          <c:invertIfNegative val="0"/>
          <c:cat>
            <c:multiLvlStrRef>
              <c:f>Sheet6!$AU$2:$BD$3</c:f>
              <c:multiLvlStrCache>
                <c:ptCount val="10"/>
                <c:lvl>
                  <c:pt idx="0">
                    <c:v>40～49歳</c:v>
                  </c:pt>
                  <c:pt idx="1">
                    <c:v>50～59歳</c:v>
                  </c:pt>
                  <c:pt idx="2">
                    <c:v>60～64歳</c:v>
                  </c:pt>
                  <c:pt idx="3">
                    <c:v>65～69歳</c:v>
                  </c:pt>
                  <c:pt idx="4">
                    <c:v>70～74歳</c:v>
                  </c:pt>
                  <c:pt idx="5">
                    <c:v>40～49歳</c:v>
                  </c:pt>
                  <c:pt idx="6">
                    <c:v>50～59歳</c:v>
                  </c:pt>
                  <c:pt idx="7">
                    <c:v>60～64歳</c:v>
                  </c:pt>
                  <c:pt idx="8">
                    <c:v>65～69歳</c:v>
                  </c:pt>
                  <c:pt idx="9">
                    <c:v>70～74歳</c:v>
                  </c:pt>
                </c:lvl>
                <c:lvl>
                  <c:pt idx="0">
                    <c:v>男性</c:v>
                  </c:pt>
                  <c:pt idx="5">
                    <c:v>女性</c:v>
                  </c:pt>
                </c:lvl>
              </c:multiLvlStrCache>
            </c:multiLvlStrRef>
          </c:cat>
          <c:val>
            <c:numRef>
              <c:f>Sheet6!$AU$5:$BD$5</c:f>
              <c:numCache>
                <c:formatCode>General</c:formatCode>
                <c:ptCount val="10"/>
                <c:pt idx="0">
                  <c:v>321</c:v>
                </c:pt>
                <c:pt idx="1">
                  <c:v>816</c:v>
                </c:pt>
                <c:pt idx="2">
                  <c:v>1784</c:v>
                </c:pt>
                <c:pt idx="3">
                  <c:v>4013</c:v>
                </c:pt>
                <c:pt idx="4">
                  <c:v>4739</c:v>
                </c:pt>
                <c:pt idx="5">
                  <c:v>133</c:v>
                </c:pt>
                <c:pt idx="6">
                  <c:v>437</c:v>
                </c:pt>
                <c:pt idx="7">
                  <c:v>1574</c:v>
                </c:pt>
                <c:pt idx="8">
                  <c:v>3036</c:v>
                </c:pt>
                <c:pt idx="9">
                  <c:v>3417</c:v>
                </c:pt>
              </c:numCache>
            </c:numRef>
          </c:val>
        </c:ser>
        <c:dLbls>
          <c:showLegendKey val="0"/>
          <c:showVal val="0"/>
          <c:showCatName val="0"/>
          <c:showSerName val="0"/>
          <c:showPercent val="0"/>
          <c:showBubbleSize val="0"/>
        </c:dLbls>
        <c:gapWidth val="49"/>
        <c:overlap val="100"/>
        <c:axId val="213749184"/>
        <c:axId val="214797424"/>
      </c:barChart>
      <c:catAx>
        <c:axId val="213749184"/>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0" vert="wordArtVertRtl"/>
          <a:lstStyle/>
          <a:p>
            <a:pPr>
              <a:defRPr sz="600"/>
            </a:pPr>
            <a:endParaRPr lang="ja-JP"/>
          </a:p>
        </c:txPr>
        <c:crossAx val="214797424"/>
        <c:crosses val="autoZero"/>
        <c:auto val="1"/>
        <c:lblAlgn val="ctr"/>
        <c:lblOffset val="100"/>
        <c:noMultiLvlLbl val="0"/>
      </c:catAx>
      <c:valAx>
        <c:axId val="214797424"/>
        <c:scaling>
          <c:orientation val="minMax"/>
        </c:scaling>
        <c:delete val="0"/>
        <c:axPos val="l"/>
        <c:numFmt formatCode="0%" sourceLinked="1"/>
        <c:majorTickMark val="in"/>
        <c:minorTickMark val="none"/>
        <c:tickLblPos val="nextTo"/>
        <c:spPr>
          <a:noFill/>
          <a:ln w="19050">
            <a:solidFill>
              <a:schemeClr val="tx1"/>
            </a:solidFill>
          </a:ln>
          <a:effectLst/>
        </c:spPr>
        <c:txPr>
          <a:bodyPr rot="-60000000" vert="horz"/>
          <a:lstStyle/>
          <a:p>
            <a:pPr>
              <a:defRPr/>
            </a:pPr>
            <a:endParaRPr lang="ja-JP"/>
          </a:p>
        </c:txPr>
        <c:crossAx val="213749184"/>
        <c:crosses val="autoZero"/>
        <c:crossBetween val="between"/>
      </c:valAx>
      <c:spPr>
        <a:noFill/>
        <a:ln>
          <a:noFill/>
        </a:ln>
        <a:effectLst/>
      </c:spPr>
    </c:plotArea>
    <c:legend>
      <c:legendPos val="r"/>
      <c:layout>
        <c:manualLayout>
          <c:xMode val="edge"/>
          <c:yMode val="edge"/>
          <c:x val="0.78155185010539507"/>
          <c:y val="0.21378896069746517"/>
          <c:w val="0.1993613842688253"/>
          <c:h val="0.26964133369172694"/>
        </c:manualLayout>
      </c:layout>
      <c:overlay val="0"/>
      <c:spPr>
        <a:noFill/>
        <a:ln>
          <a:noFill/>
        </a:ln>
        <a:effectLst/>
      </c:spPr>
      <c:txPr>
        <a:bodyPr rot="0" vert="horz"/>
        <a:lstStyle/>
        <a:p>
          <a:pPr>
            <a:defRPr sz="1050"/>
          </a:pPr>
          <a:endParaRPr lang="ja-JP"/>
        </a:p>
      </c:txPr>
    </c:legend>
    <c:plotVisOnly val="1"/>
    <c:dispBlanksAs val="gap"/>
    <c:showDLblsOverMax val="0"/>
  </c:chart>
  <c:spPr>
    <a:noFill/>
    <a:ln w="9525" cap="flat" cmpd="sng" algn="ctr">
      <a:noFill/>
      <a:round/>
    </a:ln>
    <a:effectLst/>
  </c:spPr>
  <c:txPr>
    <a:bodyPr/>
    <a:lstStyle/>
    <a:p>
      <a:pPr>
        <a:defRPr>
          <a:solidFill>
            <a:schemeClr val="tx1"/>
          </a:solidFill>
          <a:latin typeface="HGP創英角ｺﾞｼｯｸUB" panose="020B0900000000000000" pitchFamily="50" charset="-128"/>
          <a:ea typeface="HGP創英角ｺﾞｼｯｸUB" panose="020B0900000000000000" pitchFamily="50" charset="-128"/>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678" cy="498559"/>
          </a:xfrm>
          <a:prstGeom prst="rect">
            <a:avLst/>
          </a:prstGeom>
        </p:spPr>
        <p:txBody>
          <a:bodyPr vert="horz" lIns="62981" tIns="31491" rIns="62981" bIns="3149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1" y="3"/>
            <a:ext cx="2950765" cy="498559"/>
          </a:xfrm>
          <a:prstGeom prst="rect">
            <a:avLst/>
          </a:prstGeom>
        </p:spPr>
        <p:txBody>
          <a:bodyPr vert="horz" lIns="62981" tIns="31491" rIns="62981" bIns="31491" rtlCol="0"/>
          <a:lstStyle>
            <a:lvl1pPr algn="r">
              <a:defRPr sz="800"/>
            </a:lvl1pPr>
          </a:lstStyle>
          <a:p>
            <a:fld id="{10E8B994-DCA2-408D-9CBC-701BAD85E35B}" type="datetimeFigureOut">
              <a:rPr kumimoji="1" lang="ja-JP" altLang="en-US" smtClean="0"/>
              <a:t>2015/5/25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81" tIns="31491" rIns="62981" bIns="31491" rtlCol="0" anchor="ctr"/>
          <a:lstStyle/>
          <a:p>
            <a:endParaRPr lang="ja-JP" altLang="en-US"/>
          </a:p>
        </p:txBody>
      </p:sp>
      <p:sp>
        <p:nvSpPr>
          <p:cNvPr id="5" name="ノート プレースホルダー 4"/>
          <p:cNvSpPr>
            <a:spLocks noGrp="1"/>
          </p:cNvSpPr>
          <p:nvPr>
            <p:ph type="body" sz="quarter" idx="3"/>
          </p:nvPr>
        </p:nvSpPr>
        <p:spPr>
          <a:xfrm>
            <a:off x="680612" y="4783532"/>
            <a:ext cx="5445978" cy="3913800"/>
          </a:xfrm>
          <a:prstGeom prst="rect">
            <a:avLst/>
          </a:prstGeom>
        </p:spPr>
        <p:txBody>
          <a:bodyPr vert="horz" lIns="62981" tIns="31491" rIns="62981" bIns="314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82"/>
            <a:ext cx="2949678" cy="498559"/>
          </a:xfrm>
          <a:prstGeom prst="rect">
            <a:avLst/>
          </a:prstGeom>
        </p:spPr>
        <p:txBody>
          <a:bodyPr vert="horz" lIns="62981" tIns="31491" rIns="62981" bIns="3149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1" y="9440782"/>
            <a:ext cx="2950765" cy="498559"/>
          </a:xfrm>
          <a:prstGeom prst="rect">
            <a:avLst/>
          </a:prstGeom>
        </p:spPr>
        <p:txBody>
          <a:bodyPr vert="horz" lIns="62981" tIns="31491" rIns="62981" bIns="31491" rtlCol="0" anchor="b"/>
          <a:lstStyle>
            <a:lvl1pPr algn="r">
              <a:defRPr sz="800"/>
            </a:lvl1pPr>
          </a:lstStyle>
          <a:p>
            <a:fld id="{A383192C-0E6E-4C69-B34A-1BE180EB2D29}" type="slidenum">
              <a:rPr kumimoji="1" lang="ja-JP" altLang="en-US" smtClean="0"/>
              <a:t>‹#›</a:t>
            </a:fld>
            <a:endParaRPr kumimoji="1" lang="ja-JP" altLang="en-US"/>
          </a:p>
        </p:txBody>
      </p:sp>
    </p:spTree>
    <p:extLst>
      <p:ext uri="{BB962C8B-B14F-4D97-AF65-F5344CB8AC3E}">
        <p14:creationId xmlns:p14="http://schemas.microsoft.com/office/powerpoint/2010/main" val="35235630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83192C-0E6E-4C69-B34A-1BE180EB2D29}" type="slidenum">
              <a:rPr kumimoji="1" lang="ja-JP" altLang="en-US" smtClean="0"/>
              <a:t>1</a:t>
            </a:fld>
            <a:endParaRPr kumimoji="1" lang="ja-JP" altLang="en-US"/>
          </a:p>
        </p:txBody>
      </p:sp>
    </p:spTree>
    <p:extLst>
      <p:ext uri="{BB962C8B-B14F-4D97-AF65-F5344CB8AC3E}">
        <p14:creationId xmlns:p14="http://schemas.microsoft.com/office/powerpoint/2010/main" val="3091122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38389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272324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1413882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39394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273065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304987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160789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172865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67056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261461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E6FEB6-F121-4A0A-A211-EFE3A300EBDF}" type="datetimeFigureOut">
              <a:rPr kumimoji="1" lang="ja-JP" altLang="en-US" smtClean="0"/>
              <a:t>2015/5/25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411269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AE6FEB6-F121-4A0A-A211-EFE3A300EBDF}" type="datetimeFigureOut">
              <a:rPr kumimoji="1" lang="ja-JP" altLang="en-US" smtClean="0"/>
              <a:t>2015/5/25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4C524F43-A446-4C27-B4CB-5BFD585FF04D}" type="slidenum">
              <a:rPr kumimoji="1" lang="ja-JP" altLang="en-US" smtClean="0"/>
              <a:t>‹#›</a:t>
            </a:fld>
            <a:endParaRPr kumimoji="1" lang="ja-JP" altLang="en-US"/>
          </a:p>
        </p:txBody>
      </p:sp>
    </p:spTree>
    <p:extLst>
      <p:ext uri="{BB962C8B-B14F-4D97-AF65-F5344CB8AC3E}">
        <p14:creationId xmlns:p14="http://schemas.microsoft.com/office/powerpoint/2010/main" val="2258396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emf"/><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rot="19740000">
            <a:off x="10372139" y="7228677"/>
            <a:ext cx="926734" cy="1338246"/>
          </a:xfrm>
          <a:prstGeom prst="rect">
            <a:avLst/>
          </a:prstGeom>
          <a:ln>
            <a:solidFill>
              <a:schemeClr val="tx1"/>
            </a:solidFill>
          </a:ln>
        </p:spPr>
      </p:pic>
      <p:pic>
        <p:nvPicPr>
          <p:cNvPr id="12" name="図 11"/>
          <p:cNvPicPr>
            <a:picLocks noChangeAspect="1"/>
          </p:cNvPicPr>
          <p:nvPr/>
        </p:nvPicPr>
        <p:blipFill>
          <a:blip r:embed="rId4"/>
          <a:stretch>
            <a:fillRect/>
          </a:stretch>
        </p:blipFill>
        <p:spPr>
          <a:xfrm>
            <a:off x="6688832" y="1721767"/>
            <a:ext cx="5237999" cy="3492000"/>
          </a:xfrm>
          <a:prstGeom prst="rect">
            <a:avLst/>
          </a:prstGeom>
        </p:spPr>
      </p:pic>
      <p:sp>
        <p:nvSpPr>
          <p:cNvPr id="13" name="円/楕円 12"/>
          <p:cNvSpPr/>
          <p:nvPr/>
        </p:nvSpPr>
        <p:spPr>
          <a:xfrm>
            <a:off x="531640" y="3744052"/>
            <a:ext cx="4104456" cy="542931"/>
          </a:xfrm>
          <a:prstGeom prst="ellipse">
            <a:avLst/>
          </a:prstGeom>
          <a:solidFill>
            <a:srgbClr val="D500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6" name="テキスト ボックス 15"/>
          <p:cNvSpPr txBox="1"/>
          <p:nvPr/>
        </p:nvSpPr>
        <p:spPr>
          <a:xfrm>
            <a:off x="2118" y="3066"/>
            <a:ext cx="12799482" cy="461665"/>
          </a:xfrm>
          <a:prstGeom prst="rect">
            <a:avLst/>
          </a:prstGeom>
          <a:noFill/>
        </p:spPr>
        <p:txBody>
          <a:bodyPr wrap="square" rtlCol="0">
            <a:spAutoFit/>
          </a:bodyPr>
          <a:lstStyle/>
          <a:p>
            <a:pPr algn="ctr"/>
            <a:r>
              <a:rPr kumimoji="1" lang="ja-JP" altLang="en-US" sz="2400" dirty="0" smtClean="0">
                <a:solidFill>
                  <a:srgbClr val="000066"/>
                </a:solidFill>
                <a:latin typeface="HGP創英角ｺﾞｼｯｸUB" panose="020B0900000000000000" pitchFamily="50" charset="-128"/>
                <a:ea typeface="HGP創英角ｺﾞｼｯｸUB" panose="020B0900000000000000" pitchFamily="50" charset="-128"/>
              </a:rPr>
              <a:t>汎用性の</a:t>
            </a:r>
            <a:r>
              <a:rPr lang="ja-JP" altLang="en-US" sz="2400" dirty="0">
                <a:solidFill>
                  <a:srgbClr val="000066"/>
                </a:solidFill>
                <a:latin typeface="HGP創英角ｺﾞｼｯｸUB" panose="020B0900000000000000" pitchFamily="50" charset="-128"/>
                <a:ea typeface="HGP創英角ｺﾞｼｯｸUB" panose="020B0900000000000000" pitchFamily="50" charset="-128"/>
              </a:rPr>
              <a:t>高い</a:t>
            </a:r>
            <a:r>
              <a:rPr kumimoji="1" lang="ja-JP" altLang="en-US" sz="2400" dirty="0" smtClean="0">
                <a:solidFill>
                  <a:srgbClr val="000066"/>
                </a:solidFill>
                <a:latin typeface="HGP創英角ｺﾞｼｯｸUB" panose="020B0900000000000000" pitchFamily="50" charset="-128"/>
                <a:ea typeface="HGP創英角ｺﾞｼｯｸUB" panose="020B0900000000000000" pitchFamily="50" charset="-128"/>
              </a:rPr>
              <a:t>行動変容プログラム</a:t>
            </a:r>
            <a:r>
              <a:rPr lang="ja-JP" altLang="en-US" sz="2400" dirty="0">
                <a:solidFill>
                  <a:srgbClr val="000066"/>
                </a:solidFill>
                <a:latin typeface="HGP創英角ｺﾞｼｯｸUB" panose="020B0900000000000000" pitchFamily="50" charset="-128"/>
                <a:ea typeface="HGP創英角ｺﾞｼｯｸUB" panose="020B0900000000000000" pitchFamily="50" charset="-128"/>
              </a:rPr>
              <a:t>　</a:t>
            </a:r>
            <a:r>
              <a:rPr lang="ja-JP" altLang="en-US" sz="2400" dirty="0" smtClean="0">
                <a:solidFill>
                  <a:srgbClr val="000066"/>
                </a:solidFill>
                <a:latin typeface="HGP創英角ｺﾞｼｯｸUB" panose="020B0900000000000000" pitchFamily="50" charset="-128"/>
                <a:ea typeface="HGP創英角ｺﾞｼｯｸUB" panose="020B0900000000000000" pitchFamily="50" charset="-128"/>
              </a:rPr>
              <a:t>　特定健診の場を</a:t>
            </a:r>
            <a:r>
              <a:rPr lang="ja-JP" altLang="en-US" sz="2400" dirty="0">
                <a:solidFill>
                  <a:srgbClr val="000066"/>
                </a:solidFill>
                <a:latin typeface="HGP創英角ｺﾞｼｯｸUB" panose="020B0900000000000000" pitchFamily="50" charset="-128"/>
                <a:ea typeface="HGP創英角ｺﾞｼｯｸUB" panose="020B0900000000000000" pitchFamily="50" charset="-128"/>
              </a:rPr>
              <a:t>利用</a:t>
            </a:r>
            <a:r>
              <a:rPr lang="ja-JP" altLang="en-US" sz="2400" dirty="0" smtClean="0">
                <a:solidFill>
                  <a:srgbClr val="000066"/>
                </a:solidFill>
                <a:latin typeface="HGP創英角ｺﾞｼｯｸUB" panose="020B0900000000000000" pitchFamily="50" charset="-128"/>
                <a:ea typeface="HGP創英角ｺﾞｼｯｸUB" panose="020B0900000000000000" pitchFamily="50" charset="-128"/>
              </a:rPr>
              <a:t>した糖尿病</a:t>
            </a:r>
            <a:r>
              <a:rPr kumimoji="1" lang="ja-JP" altLang="en-US" sz="2400" dirty="0" smtClean="0">
                <a:solidFill>
                  <a:srgbClr val="000066"/>
                </a:solidFill>
                <a:latin typeface="HGP創英角ｺﾞｼｯｸUB" panose="020B0900000000000000" pitchFamily="50" charset="-128"/>
                <a:ea typeface="HGP創英角ｺﾞｼｯｸUB" panose="020B0900000000000000" pitchFamily="50" charset="-128"/>
              </a:rPr>
              <a:t>対策（非肥満を含む）</a:t>
            </a:r>
            <a:endParaRPr kumimoji="1" lang="ja-JP" altLang="en-US" sz="2400" dirty="0">
              <a:solidFill>
                <a:srgbClr val="000066"/>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7"/>
          <p:cNvSpPr txBox="1"/>
          <p:nvPr/>
        </p:nvSpPr>
        <p:spPr>
          <a:xfrm>
            <a:off x="8777064" y="9327812"/>
            <a:ext cx="4022418" cy="261610"/>
          </a:xfrm>
          <a:prstGeom prst="rect">
            <a:avLst/>
          </a:prstGeom>
          <a:noFill/>
        </p:spPr>
        <p:txBody>
          <a:bodyPr wrap="square" rtlCol="0">
            <a:spAutoFit/>
          </a:bodyPr>
          <a:lstStyle/>
          <a:p>
            <a:pPr algn="r"/>
            <a:r>
              <a:rPr kumimoji="1" lang="ja-JP" altLang="en-US" sz="1100" dirty="0" smtClean="0">
                <a:latin typeface="HGP創英角ｺﾞｼｯｸUB" panose="020B0900000000000000" pitchFamily="50" charset="-128"/>
                <a:ea typeface="HGP創英角ｺﾞｼｯｸUB" panose="020B0900000000000000" pitchFamily="50" charset="-128"/>
              </a:rPr>
              <a:t>大阪がん循環器病予防センター　</a:t>
            </a:r>
            <a:r>
              <a:rPr kumimoji="1" lang="en-US" altLang="ja-JP" sz="1100" dirty="0" smtClean="0">
                <a:latin typeface="HGP創英角ｺﾞｼｯｸUB" panose="020B0900000000000000" pitchFamily="50" charset="-128"/>
                <a:ea typeface="HGP創英角ｺﾞｼｯｸUB" panose="020B0900000000000000" pitchFamily="50" charset="-128"/>
              </a:rPr>
              <a:t>2015</a:t>
            </a:r>
            <a:r>
              <a:rPr kumimoji="1" lang="ja-JP" altLang="en-US" sz="1100" dirty="0" smtClean="0">
                <a:latin typeface="HGP創英角ｺﾞｼｯｸUB" panose="020B0900000000000000" pitchFamily="50" charset="-128"/>
                <a:ea typeface="HGP創英角ｺﾞｼｯｸUB" panose="020B0900000000000000" pitchFamily="50" charset="-128"/>
              </a:rPr>
              <a:t>年</a:t>
            </a:r>
            <a:r>
              <a:rPr kumimoji="1" lang="en-US" altLang="ja-JP" sz="1100" dirty="0" smtClean="0">
                <a:latin typeface="HGP創英角ｺﾞｼｯｸUB" panose="020B0900000000000000" pitchFamily="50" charset="-128"/>
                <a:ea typeface="HGP創英角ｺﾞｼｯｸUB" panose="020B0900000000000000" pitchFamily="50" charset="-128"/>
              </a:rPr>
              <a:t>6</a:t>
            </a:r>
            <a:r>
              <a:rPr kumimoji="1" lang="ja-JP" altLang="en-US" sz="1100" dirty="0" smtClean="0">
                <a:latin typeface="HGP創英角ｺﾞｼｯｸUB" panose="020B0900000000000000" pitchFamily="50" charset="-128"/>
                <a:ea typeface="HGP創英角ｺﾞｼｯｸUB" panose="020B0900000000000000" pitchFamily="50" charset="-128"/>
              </a:rPr>
              <a:t>月</a:t>
            </a:r>
            <a:r>
              <a:rPr kumimoji="1" lang="en-US" altLang="ja-JP" sz="1100" dirty="0" smtClean="0">
                <a:latin typeface="HGP創英角ｺﾞｼｯｸUB" panose="020B0900000000000000" pitchFamily="50" charset="-128"/>
                <a:ea typeface="HGP創英角ｺﾞｼｯｸUB" panose="020B0900000000000000" pitchFamily="50" charset="-128"/>
              </a:rPr>
              <a:t>1</a:t>
            </a:r>
            <a:r>
              <a:rPr kumimoji="1" lang="ja-JP" altLang="en-US" sz="1100" dirty="0" smtClean="0">
                <a:latin typeface="HGP創英角ｺﾞｼｯｸUB" panose="020B0900000000000000" pitchFamily="50" charset="-128"/>
                <a:ea typeface="HGP創英角ｺﾞｼｯｸUB" panose="020B0900000000000000" pitchFamily="50" charset="-128"/>
              </a:rPr>
              <a:t>日</a:t>
            </a:r>
            <a:endParaRPr kumimoji="1" lang="ja-JP" altLang="en-US" sz="1100" dirty="0">
              <a:latin typeface="HGP創英角ｺﾞｼｯｸUB" panose="020B0900000000000000" pitchFamily="50" charset="-128"/>
              <a:ea typeface="HGP創英角ｺﾞｼｯｸUB" panose="020B0900000000000000" pitchFamily="50" charset="-128"/>
            </a:endParaRPr>
          </a:p>
        </p:txBody>
      </p:sp>
      <p:sp>
        <p:nvSpPr>
          <p:cNvPr id="11" name="角丸四角形 10"/>
          <p:cNvSpPr/>
          <p:nvPr/>
        </p:nvSpPr>
        <p:spPr>
          <a:xfrm>
            <a:off x="79565" y="480120"/>
            <a:ext cx="12636000" cy="612000"/>
          </a:xfrm>
          <a:prstGeom prst="roundRect">
            <a:avLst/>
          </a:prstGeom>
          <a:noFill/>
          <a:ln w="34925">
            <a:solidFill>
              <a:srgbClr val="CECB3C"/>
            </a:solid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r>
              <a:rPr kumimoji="1" lang="en-US" altLang="ja-JP" sz="1600" dirty="0" smtClean="0">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目的</a:t>
            </a:r>
            <a:r>
              <a:rPr kumimoji="1" lang="en-US" altLang="ja-JP" sz="1600" dirty="0" smtClean="0">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　糖尿病の発症および重症化を防ぎ，健康寿命の延伸に寄与することを目的とする</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 name="正方形/長方形 7"/>
          <p:cNvSpPr/>
          <p:nvPr/>
        </p:nvSpPr>
        <p:spPr>
          <a:xfrm>
            <a:off x="-7914" y="1088816"/>
            <a:ext cx="1031051" cy="369332"/>
          </a:xfrm>
          <a:prstGeom prst="rect">
            <a:avLst/>
          </a:prstGeom>
        </p:spPr>
        <p:txBody>
          <a:bodyPr wrap="none">
            <a:spAutoFit/>
          </a:bodyPr>
          <a:lstStyle/>
          <a:p>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課題</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t>
            </a:r>
            <a:endParaRPr lang="ja-JP" altLang="en-US" sz="1800" dirty="0"/>
          </a:p>
        </p:txBody>
      </p:sp>
      <p:sp>
        <p:nvSpPr>
          <p:cNvPr id="21" name="正方形/長方形 20"/>
          <p:cNvSpPr/>
          <p:nvPr/>
        </p:nvSpPr>
        <p:spPr>
          <a:xfrm>
            <a:off x="-7912" y="4225427"/>
            <a:ext cx="1936749" cy="369332"/>
          </a:xfrm>
          <a:prstGeom prst="rect">
            <a:avLst/>
          </a:prstGeom>
        </p:spPr>
        <p:txBody>
          <a:bodyPr wrap="none">
            <a:spAutoFit/>
          </a:bodyPr>
          <a:lstStyle/>
          <a:p>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smtClean="0">
                <a:latin typeface="HGP創英角ｺﾞｼｯｸUB" panose="020B0900000000000000" pitchFamily="50" charset="-128"/>
                <a:ea typeface="HGP創英角ｺﾞｼｯｸUB" panose="020B0900000000000000" pitchFamily="50" charset="-128"/>
              </a:rPr>
              <a:t>大阪府の現況</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t>
            </a:r>
            <a:endParaRPr lang="ja-JP" altLang="en-US" sz="1800" dirty="0"/>
          </a:p>
        </p:txBody>
      </p:sp>
      <p:sp>
        <p:nvSpPr>
          <p:cNvPr id="22" name="正方形/長方形 21"/>
          <p:cNvSpPr/>
          <p:nvPr/>
        </p:nvSpPr>
        <p:spPr>
          <a:xfrm>
            <a:off x="6029026" y="1088816"/>
            <a:ext cx="1492716" cy="369332"/>
          </a:xfrm>
          <a:prstGeom prst="rect">
            <a:avLst/>
          </a:prstGeom>
        </p:spPr>
        <p:txBody>
          <a:bodyPr wrap="none">
            <a:spAutoFit/>
          </a:bodyPr>
          <a:lstStyle/>
          <a:p>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smtClean="0">
                <a:latin typeface="HGP創英角ｺﾞｼｯｸUB" panose="020B0900000000000000" pitchFamily="50" charset="-128"/>
                <a:ea typeface="HGP創英角ｺﾞｼｯｸUB" panose="020B0900000000000000" pitchFamily="50" charset="-128"/>
              </a:rPr>
              <a:t>実施</a:t>
            </a:r>
            <a:r>
              <a:rPr lang="ja-JP" altLang="en-US" sz="1800" dirty="0">
                <a:latin typeface="HGP創英角ｺﾞｼｯｸUB" panose="020B0900000000000000" pitchFamily="50" charset="-128"/>
                <a:ea typeface="HGP創英角ｺﾞｼｯｸUB" panose="020B0900000000000000" pitchFamily="50" charset="-128"/>
              </a:rPr>
              <a:t>方法</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t>
            </a:r>
            <a:endParaRPr lang="ja-JP" altLang="en-US" sz="1800" dirty="0"/>
          </a:p>
        </p:txBody>
      </p:sp>
      <p:sp>
        <p:nvSpPr>
          <p:cNvPr id="23" name="正方形/長方形 22"/>
          <p:cNvSpPr/>
          <p:nvPr/>
        </p:nvSpPr>
        <p:spPr>
          <a:xfrm>
            <a:off x="6138830" y="7037766"/>
            <a:ext cx="2089033" cy="369332"/>
          </a:xfrm>
          <a:prstGeom prst="rect">
            <a:avLst/>
          </a:prstGeom>
        </p:spPr>
        <p:txBody>
          <a:bodyPr wrap="none">
            <a:spAutoFit/>
          </a:bodyPr>
          <a:lstStyle/>
          <a:p>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smtClean="0">
                <a:latin typeface="HGP創英角ｺﾞｼｯｸUB" panose="020B0900000000000000" pitchFamily="50" charset="-128"/>
                <a:ea typeface="HGP創英角ｺﾞｼｯｸUB" panose="020B0900000000000000" pitchFamily="50" charset="-128"/>
              </a:rPr>
              <a:t>期待される効果</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t>
            </a:r>
            <a:endParaRPr lang="ja-JP" altLang="en-US" sz="1800" dirty="0"/>
          </a:p>
        </p:txBody>
      </p:sp>
      <p:sp>
        <p:nvSpPr>
          <p:cNvPr id="10" name="正方形/長方形 9"/>
          <p:cNvSpPr/>
          <p:nvPr/>
        </p:nvSpPr>
        <p:spPr>
          <a:xfrm>
            <a:off x="23910" y="1319649"/>
            <a:ext cx="5328592" cy="276999"/>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１．平均</a:t>
            </a:r>
            <a:r>
              <a:rPr lang="ja-JP" altLang="en-US" sz="1200" dirty="0">
                <a:latin typeface="HGP創英角ｺﾞｼｯｸUB" panose="020B0900000000000000" pitchFamily="50" charset="-128"/>
                <a:ea typeface="HGP創英角ｺﾞｼｯｸUB" panose="020B0900000000000000" pitchFamily="50" charset="-128"/>
              </a:rPr>
              <a:t>寿命と健康寿命の差</a:t>
            </a:r>
          </a:p>
        </p:txBody>
      </p:sp>
      <p:sp>
        <p:nvSpPr>
          <p:cNvPr id="25" name="角丸四角形 24"/>
          <p:cNvSpPr/>
          <p:nvPr/>
        </p:nvSpPr>
        <p:spPr>
          <a:xfrm>
            <a:off x="64096" y="1597973"/>
            <a:ext cx="5256584" cy="720000"/>
          </a:xfrm>
          <a:prstGeom prst="roundRect">
            <a:avLst>
              <a:gd name="adj" fmla="val 10456"/>
            </a:avLst>
          </a:prstGeom>
          <a:solidFill>
            <a:srgbClr val="CECB3C"/>
          </a:solidFill>
          <a:ln w="25400">
            <a:solidFill>
              <a:srgbClr val="6563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透析導入の原因の第</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1</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位（全体の</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43.8</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800" dirty="0">
                <a:solidFill>
                  <a:schemeClr val="tx1"/>
                </a:solidFill>
                <a:latin typeface="HGP創英角ｺﾞｼｯｸUB" panose="020B0900000000000000" pitchFamily="50" charset="-128"/>
                <a:ea typeface="HGP創英角ｺﾞｼｯｸUB" panose="020B0900000000000000" pitchFamily="50" charset="-128"/>
              </a:rPr>
              <a:t>（</a:t>
            </a:r>
            <a:r>
              <a:rPr lang="en-US" altLang="ja-JP" sz="800" dirty="0">
                <a:solidFill>
                  <a:schemeClr val="tx1"/>
                </a:solidFill>
                <a:latin typeface="HGP創英角ｺﾞｼｯｸUB" panose="020B0900000000000000" pitchFamily="50" charset="-128"/>
                <a:ea typeface="HGP創英角ｺﾞｼｯｸUB" panose="020B0900000000000000" pitchFamily="50" charset="-128"/>
              </a:rPr>
              <a:t>2013</a:t>
            </a:r>
            <a:r>
              <a:rPr lang="ja-JP" altLang="en-US" sz="800" dirty="0">
                <a:solidFill>
                  <a:schemeClr val="tx1"/>
                </a:solidFill>
                <a:latin typeface="HGP創英角ｺﾞｼｯｸUB" panose="020B0900000000000000" pitchFamily="50" charset="-128"/>
                <a:ea typeface="HGP創英角ｺﾞｼｯｸUB" panose="020B0900000000000000" pitchFamily="50" charset="-128"/>
              </a:rPr>
              <a:t>年日本透析医学会</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成人以降の</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失明原因の第</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2</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位（全体の</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13.4</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rPr>
              <a:t>2005</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年度</a:t>
            </a:r>
            <a:r>
              <a:rPr lang="zh-TW" altLang="en-US" sz="800" dirty="0">
                <a:solidFill>
                  <a:schemeClr val="tx1"/>
                </a:solidFill>
                <a:latin typeface="HGP創英角ｺﾞｼｯｸUB" panose="020B0900000000000000" pitchFamily="50" charset="-128"/>
                <a:ea typeface="HGP創英角ｺﾞｼｯｸUB" panose="020B0900000000000000" pitchFamily="50" charset="-128"/>
              </a:rPr>
              <a:t>厚生労働省難治性疾患克服研究事業</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下肢切断は年間</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3,000</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人</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以上　</a:t>
            </a:r>
            <a:r>
              <a:rPr lang="ja-JP" altLang="en-US" sz="800" dirty="0">
                <a:solidFill>
                  <a:schemeClr val="tx1"/>
                </a:solidFill>
                <a:latin typeface="HGP創英角ｺﾞｼｯｸUB" panose="020B0900000000000000" pitchFamily="50" charset="-128"/>
                <a:ea typeface="HGP創英角ｺﾞｼｯｸUB" panose="020B0900000000000000" pitchFamily="50" charset="-128"/>
              </a:rPr>
              <a:t>（糖尿病対策推進</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会議統計）</a:t>
            </a:r>
            <a:endPar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糖尿病では脳梗塞を</a:t>
            </a:r>
            <a:r>
              <a:rPr kumimoji="1"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2</a:t>
            </a:r>
            <a:r>
              <a:rPr kumimoji="1"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倍以上，虚血性心疾患を</a:t>
            </a:r>
            <a:r>
              <a:rPr kumimoji="1"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3</a:t>
            </a:r>
            <a:r>
              <a:rPr kumimoji="1"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倍以上発症しやすい</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rPr>
              <a:t>JPHC study</a:t>
            </a:r>
            <a:r>
              <a:rPr lang="ja-JP" altLang="en-US" sz="800" dirty="0" smtClean="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8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6" name="正方形/長方形 25"/>
          <p:cNvSpPr/>
          <p:nvPr/>
        </p:nvSpPr>
        <p:spPr>
          <a:xfrm>
            <a:off x="-7912" y="2301828"/>
            <a:ext cx="5328592" cy="276999"/>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２</a:t>
            </a:r>
            <a:r>
              <a:rPr lang="ja-JP" altLang="en-US" sz="1200" dirty="0">
                <a:latin typeface="HGP創英角ｺﾞｼｯｸUB" panose="020B0900000000000000" pitchFamily="50" charset="-128"/>
                <a:ea typeface="HGP創英角ｺﾞｼｯｸUB" panose="020B0900000000000000" pitchFamily="50" charset="-128"/>
              </a:rPr>
              <a:t>．</a:t>
            </a:r>
            <a:r>
              <a:rPr lang="ja-JP" altLang="en-US" sz="1200" dirty="0" smtClean="0">
                <a:latin typeface="HGP創英角ｺﾞｼｯｸUB" panose="020B0900000000000000" pitchFamily="50" charset="-128"/>
                <a:ea typeface="HGP創英角ｺﾞｼｯｸUB" panose="020B0900000000000000" pitchFamily="50" charset="-128"/>
              </a:rPr>
              <a:t>糖尿病人口の増加 </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7" name="角丸四角形 26"/>
          <p:cNvSpPr/>
          <p:nvPr/>
        </p:nvSpPr>
        <p:spPr>
          <a:xfrm>
            <a:off x="53933" y="2547349"/>
            <a:ext cx="5256584" cy="396000"/>
          </a:xfrm>
          <a:prstGeom prst="roundRect">
            <a:avLst/>
          </a:prstGeom>
          <a:solidFill>
            <a:srgbClr val="CECB3C"/>
          </a:solidFill>
          <a:ln w="25400">
            <a:solidFill>
              <a:srgbClr val="6563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糖尿病が強く疑われる人は約</a:t>
            </a:r>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950</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万人</a:t>
            </a:r>
            <a:r>
              <a:rPr lang="ja-JP" altLang="en-US" sz="1100" dirty="0" smtClean="0">
                <a:solidFill>
                  <a:prstClr val="black"/>
                </a:solidFill>
                <a:latin typeface="HGP創英角ｺﾞｼｯｸUB" panose="020B0900000000000000" pitchFamily="50" charset="-128"/>
                <a:ea typeface="HGP創英角ｺﾞｼｯｸUB" panose="020B0900000000000000" pitchFamily="50" charset="-128"/>
              </a:rPr>
              <a:t>　</a:t>
            </a:r>
            <a:r>
              <a:rPr lang="ja-JP" altLang="en-US" sz="800" dirty="0" smtClean="0">
                <a:solidFill>
                  <a:prstClr val="black"/>
                </a:solidFill>
                <a:latin typeface="HGP創英角ｺﾞｼｯｸUB" panose="020B0900000000000000" pitchFamily="50" charset="-128"/>
                <a:ea typeface="HGP創英角ｺﾞｼｯｸUB" panose="020B0900000000000000" pitchFamily="50" charset="-128"/>
              </a:rPr>
              <a:t>（</a:t>
            </a:r>
            <a:r>
              <a:rPr lang="en-US" altLang="ja-JP" sz="800" dirty="0" smtClean="0">
                <a:solidFill>
                  <a:prstClr val="black"/>
                </a:solidFill>
                <a:latin typeface="HGP創英角ｺﾞｼｯｸUB" panose="020B0900000000000000" pitchFamily="50" charset="-128"/>
                <a:ea typeface="HGP創英角ｺﾞｼｯｸUB" panose="020B0900000000000000" pitchFamily="50" charset="-128"/>
              </a:rPr>
              <a:t>2012</a:t>
            </a:r>
            <a:r>
              <a:rPr lang="ja-JP" altLang="en-US" sz="800" dirty="0" smtClean="0">
                <a:solidFill>
                  <a:prstClr val="black"/>
                </a:solidFill>
                <a:latin typeface="HGP創英角ｺﾞｼｯｸUB" panose="020B0900000000000000" pitchFamily="50" charset="-128"/>
                <a:ea typeface="HGP創英角ｺﾞｼｯｸUB" panose="020B0900000000000000" pitchFamily="50" charset="-128"/>
              </a:rPr>
              <a:t>年国民</a:t>
            </a:r>
            <a:r>
              <a:rPr lang="ja-JP" altLang="en-US" sz="800" dirty="0">
                <a:solidFill>
                  <a:prstClr val="black"/>
                </a:solidFill>
                <a:latin typeface="HGP創英角ｺﾞｼｯｸUB" panose="020B0900000000000000" pitchFamily="50" charset="-128"/>
                <a:ea typeface="HGP創英角ｺﾞｼｯｸUB" panose="020B0900000000000000" pitchFamily="50" charset="-128"/>
              </a:rPr>
              <a:t>健康・</a:t>
            </a:r>
            <a:r>
              <a:rPr lang="ja-JP" altLang="en-US" sz="800" dirty="0" smtClean="0">
                <a:solidFill>
                  <a:prstClr val="black"/>
                </a:solidFill>
                <a:latin typeface="HGP創英角ｺﾞｼｯｸUB" panose="020B0900000000000000" pitchFamily="50" charset="-128"/>
                <a:ea typeface="HGP創英角ｺﾞｼｯｸUB" panose="020B0900000000000000" pitchFamily="50" charset="-128"/>
              </a:rPr>
              <a:t>栄養調査）</a:t>
            </a:r>
            <a:endPar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　そのうち３割がほとんど治療を受けたことがない</a:t>
            </a:r>
            <a:endParaRPr kumimoji="1" lang="ja-JP" altLang="en-US" sz="11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8" name="正方形/長方形 27"/>
          <p:cNvSpPr/>
          <p:nvPr/>
        </p:nvSpPr>
        <p:spPr>
          <a:xfrm>
            <a:off x="2118" y="3012982"/>
            <a:ext cx="5328592" cy="324000"/>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３</a:t>
            </a:r>
            <a:r>
              <a:rPr lang="ja-JP" altLang="en-US" sz="1200" dirty="0">
                <a:latin typeface="HGP創英角ｺﾞｼｯｸUB" panose="020B0900000000000000" pitchFamily="50" charset="-128"/>
                <a:ea typeface="HGP創英角ｺﾞｼｯｸUB" panose="020B0900000000000000" pitchFamily="50" charset="-128"/>
              </a:rPr>
              <a:t>．</a:t>
            </a:r>
            <a:r>
              <a:rPr lang="ja-JP" altLang="en-US" sz="1200" dirty="0" smtClean="0">
                <a:latin typeface="HGP創英角ｺﾞｼｯｸUB" panose="020B0900000000000000" pitchFamily="50" charset="-128"/>
                <a:ea typeface="HGP創英角ｺﾞｼｯｸUB" panose="020B0900000000000000" pitchFamily="50" charset="-128"/>
              </a:rPr>
              <a:t>国民医療費の増加 </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9" name="角丸四角形 28"/>
          <p:cNvSpPr/>
          <p:nvPr/>
        </p:nvSpPr>
        <p:spPr>
          <a:xfrm>
            <a:off x="64096" y="3281178"/>
            <a:ext cx="5256583" cy="396000"/>
          </a:xfrm>
          <a:prstGeom prst="roundRect">
            <a:avLst/>
          </a:prstGeom>
          <a:solidFill>
            <a:srgbClr val="CECB3C"/>
          </a:solidFill>
          <a:ln w="25400">
            <a:solidFill>
              <a:srgbClr val="6563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糖尿病医療費</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は</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1</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兆</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2,088</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億</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円 </a:t>
            </a:r>
            <a:r>
              <a:rPr lang="ja-JP" altLang="en-US" sz="1100" dirty="0" smtClean="0">
                <a:solidFill>
                  <a:prstClr val="black"/>
                </a:solidFill>
                <a:latin typeface="HGP創英角ｺﾞｼｯｸUB" panose="020B0900000000000000" pitchFamily="50" charset="-128"/>
                <a:ea typeface="HGP創英角ｺﾞｼｯｸUB" panose="020B0900000000000000" pitchFamily="50" charset="-128"/>
              </a:rPr>
              <a:t> </a:t>
            </a:r>
            <a:r>
              <a:rPr lang="ja-JP" altLang="en-US" sz="800" dirty="0">
                <a:solidFill>
                  <a:prstClr val="black"/>
                </a:solidFill>
                <a:latin typeface="HGP創英角ｺﾞｼｯｸUB" panose="020B0900000000000000" pitchFamily="50" charset="-128"/>
                <a:ea typeface="HGP創英角ｺﾞｼｯｸUB" panose="020B0900000000000000" pitchFamily="50" charset="-128"/>
              </a:rPr>
              <a:t>（</a:t>
            </a:r>
            <a:r>
              <a:rPr lang="en-US" altLang="ja-JP" sz="800" dirty="0">
                <a:solidFill>
                  <a:prstClr val="black"/>
                </a:solidFill>
                <a:latin typeface="HGP創英角ｺﾞｼｯｸUB" panose="020B0900000000000000" pitchFamily="50" charset="-128"/>
                <a:ea typeface="HGP創英角ｺﾞｼｯｸUB" panose="020B0900000000000000" pitchFamily="50" charset="-128"/>
              </a:rPr>
              <a:t>2012</a:t>
            </a:r>
            <a:r>
              <a:rPr lang="ja-JP" altLang="en-US" sz="800" dirty="0">
                <a:solidFill>
                  <a:prstClr val="black"/>
                </a:solidFill>
                <a:latin typeface="HGP創英角ｺﾞｼｯｸUB" panose="020B0900000000000000" pitchFamily="50" charset="-128"/>
                <a:ea typeface="HGP創英角ｺﾞｼｯｸUB" panose="020B0900000000000000" pitchFamily="50" charset="-128"/>
              </a:rPr>
              <a:t>年厚生労働省）</a:t>
            </a:r>
            <a:endParaRPr lang="en-US" altLang="ja-JP" sz="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糖尿病合併症を含む糖尿病関連医療費はさらに高額となる　</a:t>
            </a:r>
            <a:endParaRPr kumimoji="1" lang="ja-JP" altLang="en-US" sz="11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正方形/長方形 29"/>
          <p:cNvSpPr/>
          <p:nvPr/>
        </p:nvSpPr>
        <p:spPr>
          <a:xfrm>
            <a:off x="218683" y="3795263"/>
            <a:ext cx="4813965" cy="461665"/>
          </a:xfrm>
          <a:prstGeom prst="rect">
            <a:avLst/>
          </a:prstGeom>
        </p:spPr>
        <p:txBody>
          <a:bodyPr wrap="square">
            <a:spAutoFit/>
          </a:bodyPr>
          <a:lstStyle/>
          <a:p>
            <a:pPr algn="ctr"/>
            <a:r>
              <a:rPr lang="ja-JP" altLang="en-US" sz="1200" dirty="0" smtClean="0">
                <a:latin typeface="HGP創英角ｺﾞｼｯｸUB" panose="020B0900000000000000" pitchFamily="50" charset="-128"/>
                <a:ea typeface="HGP創英角ｺﾞｼｯｸUB" panose="020B0900000000000000" pitchFamily="50" charset="-128"/>
              </a:rPr>
              <a:t>糖尿病合併症の発症・</a:t>
            </a:r>
            <a:r>
              <a:rPr lang="ja-JP" altLang="en-US" sz="1200" dirty="0">
                <a:latin typeface="HGP創英角ｺﾞｼｯｸUB" panose="020B0900000000000000" pitchFamily="50" charset="-128"/>
                <a:ea typeface="HGP創英角ｺﾞｼｯｸUB" panose="020B0900000000000000" pitchFamily="50" charset="-128"/>
              </a:rPr>
              <a:t>重症化</a:t>
            </a:r>
            <a:r>
              <a:rPr lang="ja-JP" altLang="en-US" sz="1200" dirty="0" smtClean="0">
                <a:latin typeface="HGP創英角ｺﾞｼｯｸUB" panose="020B0900000000000000" pitchFamily="50" charset="-128"/>
                <a:ea typeface="HGP創英角ｺﾞｼｯｸUB" panose="020B0900000000000000" pitchFamily="50" charset="-128"/>
              </a:rPr>
              <a:t>のリスクを減少するために　　　　　</a:t>
            </a:r>
            <a:endParaRPr lang="en-US" altLang="ja-JP" sz="1200" dirty="0" smtClean="0">
              <a:latin typeface="HGP創英角ｺﾞｼｯｸUB" panose="020B0900000000000000" pitchFamily="50" charset="-128"/>
              <a:ea typeface="HGP創英角ｺﾞｼｯｸUB" panose="020B0900000000000000" pitchFamily="50" charset="-128"/>
            </a:endParaRPr>
          </a:p>
          <a:p>
            <a:pPr algn="ctr"/>
            <a:r>
              <a:rPr lang="ja-JP" altLang="en-US" sz="1200" dirty="0" smtClean="0">
                <a:latin typeface="HGP創英角ｺﾞｼｯｸUB" panose="020B0900000000000000" pitchFamily="50" charset="-128"/>
                <a:ea typeface="HGP創英角ｺﾞｼｯｸUB" panose="020B0900000000000000" pitchFamily="50" charset="-128"/>
              </a:rPr>
              <a:t>血糖コントロール状態を適正に保つことが必要</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32" name="正方形/長方形 31"/>
          <p:cNvSpPr/>
          <p:nvPr/>
        </p:nvSpPr>
        <p:spPr>
          <a:xfrm>
            <a:off x="5938538" y="1319649"/>
            <a:ext cx="7000720"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・各市町村</a:t>
            </a:r>
            <a:r>
              <a:rPr lang="ja-JP" altLang="en-US" sz="1200" dirty="0">
                <a:latin typeface="HGP創英角ｺﾞｼｯｸUB" panose="020B0900000000000000" pitchFamily="50" charset="-128"/>
                <a:ea typeface="HGP創英角ｺﾞｼｯｸUB" panose="020B0900000000000000" pitchFamily="50" charset="-128"/>
              </a:rPr>
              <a:t>のこれまで</a:t>
            </a:r>
            <a:r>
              <a:rPr lang="ja-JP" altLang="en-US" sz="1200" dirty="0" smtClean="0">
                <a:latin typeface="HGP創英角ｺﾞｼｯｸUB" panose="020B0900000000000000" pitchFamily="50" charset="-128"/>
                <a:ea typeface="HGP創英角ｺﾞｼｯｸUB" panose="020B0900000000000000" pitchFamily="50" charset="-128"/>
              </a:rPr>
              <a:t>の糖尿病対策や他の優先課題を考慮し，マンパワー</a:t>
            </a:r>
            <a:r>
              <a:rPr lang="ja-JP" altLang="en-US" sz="1200" dirty="0">
                <a:latin typeface="HGP創英角ｺﾞｼｯｸUB" panose="020B0900000000000000" pitchFamily="50" charset="-128"/>
                <a:ea typeface="HGP創英角ｺﾞｼｯｸUB" panose="020B0900000000000000" pitchFamily="50" charset="-128"/>
              </a:rPr>
              <a:t>，</a:t>
            </a:r>
            <a:r>
              <a:rPr lang="ja-JP" altLang="en-US" sz="1200" dirty="0" smtClean="0">
                <a:latin typeface="HGP創英角ｺﾞｼｯｸUB" panose="020B0900000000000000" pitchFamily="50" charset="-128"/>
                <a:ea typeface="HGP創英角ｺﾞｼｯｸUB" panose="020B0900000000000000" pitchFamily="50" charset="-128"/>
              </a:rPr>
              <a:t>財源，関係機関の協力の程度をもとに実施する。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34" name="正方形/長方形 33"/>
          <p:cNvSpPr/>
          <p:nvPr/>
        </p:nvSpPr>
        <p:spPr>
          <a:xfrm>
            <a:off x="-39340" y="6491506"/>
            <a:ext cx="2628000"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２．</a:t>
            </a:r>
            <a:r>
              <a:rPr lang="en-US" altLang="ja-JP" sz="1200" dirty="0" smtClean="0">
                <a:latin typeface="HGP創英角ｺﾞｼｯｸUB" panose="020B0900000000000000" pitchFamily="50" charset="-128"/>
                <a:ea typeface="HGP創英角ｺﾞｼｯｸUB" panose="020B0900000000000000" pitchFamily="50" charset="-128"/>
              </a:rPr>
              <a:t>HbA1c 6.5</a:t>
            </a:r>
            <a:r>
              <a:rPr lang="ja-JP" altLang="en-US" sz="1200" dirty="0" smtClean="0">
                <a:latin typeface="HGP創英角ｺﾞｼｯｸUB" panose="020B0900000000000000" pitchFamily="50" charset="-128"/>
                <a:ea typeface="HGP創英角ｺﾞｼｯｸUB" panose="020B0900000000000000" pitchFamily="50" charset="-128"/>
              </a:rPr>
              <a:t>％以上の人数は，男女ともに</a:t>
            </a:r>
            <a:r>
              <a:rPr lang="en-US" altLang="ja-JP" sz="1200" dirty="0" smtClean="0">
                <a:latin typeface="HGP創英角ｺﾞｼｯｸUB" panose="020B0900000000000000" pitchFamily="50" charset="-128"/>
                <a:ea typeface="HGP創英角ｺﾞｼｯｸUB" panose="020B0900000000000000" pitchFamily="50" charset="-128"/>
              </a:rPr>
              <a:t>65</a:t>
            </a:r>
            <a:r>
              <a:rPr lang="ja-JP" altLang="en-US" sz="1200" dirty="0" smtClean="0">
                <a:latin typeface="HGP創英角ｺﾞｼｯｸUB" panose="020B0900000000000000" pitchFamily="50" charset="-128"/>
                <a:ea typeface="HGP創英角ｺﾞｼｯｸUB" panose="020B0900000000000000" pitchFamily="50" charset="-128"/>
              </a:rPr>
              <a:t>歳以上で多い</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36" name="円/楕円 35"/>
          <p:cNvSpPr/>
          <p:nvPr/>
        </p:nvSpPr>
        <p:spPr>
          <a:xfrm>
            <a:off x="573991" y="9006680"/>
            <a:ext cx="4248472" cy="546448"/>
          </a:xfrm>
          <a:prstGeom prst="ellipse">
            <a:avLst/>
          </a:prstGeom>
          <a:solidFill>
            <a:srgbClr val="D500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7" name="正方形/長方形 36"/>
          <p:cNvSpPr/>
          <p:nvPr/>
        </p:nvSpPr>
        <p:spPr>
          <a:xfrm>
            <a:off x="363806" y="9043190"/>
            <a:ext cx="4668842" cy="461665"/>
          </a:xfrm>
          <a:prstGeom prst="rect">
            <a:avLst/>
          </a:prstGeom>
        </p:spPr>
        <p:txBody>
          <a:bodyPr wrap="square">
            <a:spAutoFit/>
          </a:bodyPr>
          <a:lstStyle/>
          <a:p>
            <a:pPr algn="ctr"/>
            <a:r>
              <a:rPr lang="ja-JP" altLang="en-US" sz="1200" dirty="0" smtClean="0">
                <a:latin typeface="HGP創英角ｺﾞｼｯｸUB" panose="020B0900000000000000" pitchFamily="50" charset="-128"/>
                <a:ea typeface="HGP創英角ｺﾞｼｯｸUB" panose="020B0900000000000000" pitchFamily="50" charset="-128"/>
              </a:rPr>
              <a:t>年齢別，性別に対策する必要がある</a:t>
            </a:r>
            <a:endParaRPr lang="en-US" altLang="ja-JP" sz="1200" dirty="0" smtClean="0">
              <a:latin typeface="HGP創英角ｺﾞｼｯｸUB" panose="020B0900000000000000" pitchFamily="50" charset="-128"/>
              <a:ea typeface="HGP創英角ｺﾞｼｯｸUB" panose="020B0900000000000000" pitchFamily="50" charset="-128"/>
            </a:endParaRPr>
          </a:p>
          <a:p>
            <a:pPr algn="ctr"/>
            <a:r>
              <a:rPr lang="ja-JP" altLang="en-US" sz="1200" dirty="0" smtClean="0">
                <a:latin typeface="HGP創英角ｺﾞｼｯｸUB" panose="020B0900000000000000" pitchFamily="50" charset="-128"/>
                <a:ea typeface="HGP創英角ｺﾞｼｯｸUB" panose="020B0900000000000000" pitchFamily="50" charset="-128"/>
              </a:rPr>
              <a:t>地域診断に基づいた優先度の高い取り組みを行う</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46" name="正方形/長方形 45"/>
          <p:cNvSpPr/>
          <p:nvPr/>
        </p:nvSpPr>
        <p:spPr>
          <a:xfrm>
            <a:off x="6138830" y="7360689"/>
            <a:ext cx="1620000" cy="276999"/>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１．健康</a:t>
            </a:r>
            <a:r>
              <a:rPr lang="ja-JP" altLang="en-US" sz="1200" dirty="0">
                <a:latin typeface="HGP創英角ｺﾞｼｯｸUB" panose="020B0900000000000000" pitchFamily="50" charset="-128"/>
                <a:ea typeface="HGP創英角ｺﾞｼｯｸUB" panose="020B0900000000000000" pitchFamily="50" charset="-128"/>
              </a:rPr>
              <a:t>面</a:t>
            </a:r>
            <a:r>
              <a:rPr lang="ja-JP" altLang="en-US" sz="1200" dirty="0" smtClean="0">
                <a:latin typeface="HGP創英角ｺﾞｼｯｸUB" panose="020B0900000000000000" pitchFamily="50" charset="-128"/>
                <a:ea typeface="HGP創英角ｺﾞｼｯｸUB" panose="020B0900000000000000" pitchFamily="50" charset="-128"/>
              </a:rPr>
              <a:t> </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47" name="正方形/長方形 46"/>
          <p:cNvSpPr/>
          <p:nvPr/>
        </p:nvSpPr>
        <p:spPr>
          <a:xfrm>
            <a:off x="6131438" y="8635057"/>
            <a:ext cx="1620000" cy="276999"/>
          </a:xfrm>
          <a:prstGeom prst="rect">
            <a:avLst/>
          </a:prstGeom>
        </p:spPr>
        <p:txBody>
          <a:bodyPr wrap="square">
            <a:spAutoFit/>
          </a:bodyPr>
          <a:lstStyle/>
          <a:p>
            <a:r>
              <a:rPr lang="ja-JP" altLang="en-US" sz="1200" dirty="0">
                <a:latin typeface="HGP創英角ｺﾞｼｯｸUB" panose="020B0900000000000000" pitchFamily="50" charset="-128"/>
                <a:ea typeface="HGP創英角ｺﾞｼｯｸUB" panose="020B0900000000000000" pitchFamily="50" charset="-128"/>
              </a:rPr>
              <a:t>２</a:t>
            </a:r>
            <a:r>
              <a:rPr lang="ja-JP" altLang="en-US" sz="1200" dirty="0" smtClean="0">
                <a:latin typeface="HGP創英角ｺﾞｼｯｸUB" panose="020B0900000000000000" pitchFamily="50" charset="-128"/>
                <a:ea typeface="HGP創英角ｺﾞｼｯｸUB" panose="020B0900000000000000" pitchFamily="50" charset="-128"/>
              </a:rPr>
              <a:t>．経済面 </a:t>
            </a:r>
            <a:endParaRPr lang="ja-JP" altLang="en-US" sz="1200" dirty="0">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5"/>
          <a:stretch>
            <a:fillRect/>
          </a:stretch>
        </p:blipFill>
        <p:spPr>
          <a:xfrm rot="1663382">
            <a:off x="11282875" y="7089769"/>
            <a:ext cx="1103971" cy="1594623"/>
          </a:xfrm>
          <a:prstGeom prst="rect">
            <a:avLst/>
          </a:prstGeom>
          <a:ln w="12700">
            <a:solidFill>
              <a:schemeClr val="tx1"/>
            </a:solidFill>
          </a:ln>
        </p:spPr>
      </p:pic>
      <p:sp>
        <p:nvSpPr>
          <p:cNvPr id="48" name="正方形/長方形 47"/>
          <p:cNvSpPr/>
          <p:nvPr/>
        </p:nvSpPr>
        <p:spPr>
          <a:xfrm>
            <a:off x="6138830" y="7590732"/>
            <a:ext cx="3036978" cy="276999"/>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・短期的には，糖尿病受療者が増加する。 </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49" name="正方形/長方形 48"/>
          <p:cNvSpPr/>
          <p:nvPr/>
        </p:nvSpPr>
        <p:spPr>
          <a:xfrm>
            <a:off x="6144334" y="7809788"/>
            <a:ext cx="3220524"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・中長期的には，糖尿病合併症および重症化を未然に防ぎ，　日常生活の質が向上する。</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sp>
        <p:nvSpPr>
          <p:cNvPr id="50" name="正方形/長方形 49"/>
          <p:cNvSpPr/>
          <p:nvPr/>
        </p:nvSpPr>
        <p:spPr>
          <a:xfrm>
            <a:off x="10009489" y="8780045"/>
            <a:ext cx="2799982" cy="600164"/>
          </a:xfrm>
          <a:prstGeom prst="rect">
            <a:avLst/>
          </a:prstGeom>
        </p:spPr>
        <p:txBody>
          <a:bodyPr wrap="square">
            <a:spAutoFit/>
          </a:bodyPr>
          <a:lstStyle/>
          <a:p>
            <a:r>
              <a:rPr lang="ja-JP" altLang="en-US" sz="1100" dirty="0" smtClean="0">
                <a:latin typeface="HGP創英角ｺﾞｼｯｸUB" panose="020B0900000000000000" pitchFamily="50" charset="-128"/>
                <a:ea typeface="HGP創英角ｺﾞｼｯｸUB" panose="020B0900000000000000" pitchFamily="50" charset="-128"/>
              </a:rPr>
              <a:t>　　＜糖尿病対策に役立つ資材の提供＞</a:t>
            </a:r>
            <a:endParaRPr lang="en-US" altLang="ja-JP" sz="1100" dirty="0" smtClean="0">
              <a:latin typeface="HGP創英角ｺﾞｼｯｸUB" panose="020B0900000000000000" pitchFamily="50" charset="-128"/>
              <a:ea typeface="HGP創英角ｺﾞｼｯｸUB" panose="020B0900000000000000" pitchFamily="50" charset="-128"/>
            </a:endParaRPr>
          </a:p>
          <a:p>
            <a:r>
              <a:rPr lang="ja-JP" altLang="en-US" sz="1100" dirty="0">
                <a:latin typeface="HGP創英角ｺﾞｼｯｸUB" panose="020B0900000000000000" pitchFamily="50" charset="-128"/>
                <a:ea typeface="HGP創英角ｺﾞｼｯｸUB" panose="020B0900000000000000"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rPr>
              <a:t>市町村が取り組みを行う際に活用できるリーフレットを作成した。</a:t>
            </a:r>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51" name="正方形/長方形 50"/>
          <p:cNvSpPr/>
          <p:nvPr/>
        </p:nvSpPr>
        <p:spPr>
          <a:xfrm>
            <a:off x="6111622" y="8193077"/>
            <a:ext cx="3350150"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　より充実した取り組みによって糖尿病有病率の上昇を抑制する。</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sp>
        <p:nvSpPr>
          <p:cNvPr id="52" name="正方形/長方形 51"/>
          <p:cNvSpPr/>
          <p:nvPr/>
        </p:nvSpPr>
        <p:spPr>
          <a:xfrm>
            <a:off x="6172256" y="8873322"/>
            <a:ext cx="3289515" cy="276999"/>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・短期的には，外来医療費が増加する。</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sp>
        <p:nvSpPr>
          <p:cNvPr id="53" name="正方形/長方形 52"/>
          <p:cNvSpPr/>
          <p:nvPr/>
        </p:nvSpPr>
        <p:spPr>
          <a:xfrm>
            <a:off x="6172256" y="9091463"/>
            <a:ext cx="3540912"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・中長期的には，新規透析導入や循環器疾患発症の　　　抑制に伴い総医療費が減少する。</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sp>
        <p:nvSpPr>
          <p:cNvPr id="70" name="正方形/長方形 69"/>
          <p:cNvSpPr/>
          <p:nvPr/>
        </p:nvSpPr>
        <p:spPr>
          <a:xfrm>
            <a:off x="1666752" y="4286983"/>
            <a:ext cx="3996000" cy="246221"/>
          </a:xfrm>
          <a:prstGeom prst="rect">
            <a:avLst/>
          </a:prstGeom>
        </p:spPr>
        <p:txBody>
          <a:bodyPr wrap="square">
            <a:spAutoFit/>
          </a:bodyPr>
          <a:lstStyle/>
          <a:p>
            <a:r>
              <a:rPr lang="ja-JP" altLang="en-US" sz="1000" dirty="0" smtClean="0">
                <a:latin typeface="HGP創英角ｺﾞｼｯｸUB" panose="020B0900000000000000" pitchFamily="50" charset="-128"/>
                <a:ea typeface="HGP創英角ｺﾞｼｯｸUB" panose="020B0900000000000000" pitchFamily="50" charset="-128"/>
              </a:rPr>
              <a:t>（</a:t>
            </a:r>
            <a:r>
              <a:rPr lang="en-US" altLang="ja-JP" sz="1000" dirty="0" smtClean="0">
                <a:latin typeface="HGP創英角ｺﾞｼｯｸUB" panose="020B0900000000000000" pitchFamily="50" charset="-128"/>
                <a:ea typeface="HGP創英角ｺﾞｼｯｸUB" panose="020B0900000000000000" pitchFamily="50" charset="-128"/>
              </a:rPr>
              <a:t>2012</a:t>
            </a:r>
            <a:r>
              <a:rPr lang="ja-JP" altLang="en-US" sz="1000" dirty="0" smtClean="0">
                <a:latin typeface="HGP創英角ｺﾞｼｯｸUB" panose="020B0900000000000000" pitchFamily="50" charset="-128"/>
                <a:ea typeface="HGP創英角ｺﾞｼｯｸUB" panose="020B0900000000000000" pitchFamily="50" charset="-128"/>
              </a:rPr>
              <a:t>年度大阪府内市町村国保特定健診データ</a:t>
            </a:r>
            <a:r>
              <a:rPr lang="ja-JP" altLang="en-US" sz="1000" dirty="0">
                <a:latin typeface="HGP創英角ｺﾞｼｯｸUB" panose="020B0900000000000000" pitchFamily="50" charset="-128"/>
                <a:ea typeface="HGP創英角ｺﾞｼｯｸUB" panose="020B0900000000000000" pitchFamily="50" charset="-128"/>
              </a:rPr>
              <a:t>より</a:t>
            </a:r>
            <a:r>
              <a:rPr lang="ja-JP" altLang="en-US" sz="1000" dirty="0" smtClean="0">
                <a:latin typeface="HGP創英角ｺﾞｼｯｸUB" panose="020B0900000000000000" pitchFamily="50" charset="-128"/>
                <a:ea typeface="HGP創英角ｺﾞｼｯｸUB" panose="020B0900000000000000" pitchFamily="50" charset="-128"/>
              </a:rPr>
              <a:t>分析，</a:t>
            </a:r>
            <a:r>
              <a:rPr lang="en-US" altLang="ja-JP" sz="1000" dirty="0" smtClean="0">
                <a:latin typeface="HGP創英角ｺﾞｼｯｸUB" panose="020B0900000000000000" pitchFamily="50" charset="-128"/>
                <a:ea typeface="HGP創英角ｺﾞｼｯｸUB" panose="020B0900000000000000" pitchFamily="50" charset="-128"/>
              </a:rPr>
              <a:t>40</a:t>
            </a:r>
            <a:r>
              <a:rPr lang="ja-JP" altLang="en-US" sz="1000" dirty="0" smtClean="0">
                <a:latin typeface="HGP創英角ｺﾞｼｯｸUB" panose="020B0900000000000000" pitchFamily="50" charset="-128"/>
                <a:ea typeface="HGP創英角ｺﾞｼｯｸUB" panose="020B0900000000000000" pitchFamily="50" charset="-128"/>
              </a:rPr>
              <a:t>～</a:t>
            </a:r>
            <a:r>
              <a:rPr lang="en-US" altLang="ja-JP" sz="1000" dirty="0" smtClean="0">
                <a:latin typeface="HGP創英角ｺﾞｼｯｸUB" panose="020B0900000000000000" pitchFamily="50" charset="-128"/>
                <a:ea typeface="HGP創英角ｺﾞｼｯｸUB" panose="020B0900000000000000" pitchFamily="50" charset="-128"/>
              </a:rPr>
              <a:t>74</a:t>
            </a:r>
            <a:r>
              <a:rPr lang="ja-JP" altLang="en-US" sz="1000" dirty="0">
                <a:latin typeface="HGP創英角ｺﾞｼｯｸUB" panose="020B0900000000000000" pitchFamily="50" charset="-128"/>
                <a:ea typeface="HGP創英角ｺﾞｼｯｸUB" panose="020B0900000000000000" pitchFamily="50" charset="-128"/>
              </a:rPr>
              <a:t>歳</a:t>
            </a:r>
            <a:r>
              <a:rPr lang="ja-JP" altLang="en-US" sz="1000" dirty="0" smtClean="0">
                <a:latin typeface="HGP創英角ｺﾞｼｯｸUB" panose="020B0900000000000000" pitchFamily="50" charset="-128"/>
                <a:ea typeface="HGP創英角ｺﾞｼｯｸUB" panose="020B0900000000000000" pitchFamily="50" charset="-128"/>
              </a:rPr>
              <a:t>）</a:t>
            </a:r>
            <a:endParaRPr lang="ja-JP" altLang="en-US" sz="1000" dirty="0">
              <a:latin typeface="HGP創英角ｺﾞｼｯｸUB" panose="020B0900000000000000" pitchFamily="50" charset="-128"/>
              <a:ea typeface="HGP創英角ｺﾞｼｯｸUB" panose="020B0900000000000000" pitchFamily="50" charset="-128"/>
            </a:endParaRPr>
          </a:p>
        </p:txBody>
      </p:sp>
      <p:sp>
        <p:nvSpPr>
          <p:cNvPr id="71" name="正方形/長方形 70"/>
          <p:cNvSpPr/>
          <p:nvPr/>
        </p:nvSpPr>
        <p:spPr>
          <a:xfrm>
            <a:off x="2889945" y="6491506"/>
            <a:ext cx="3023702"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３．</a:t>
            </a:r>
            <a:r>
              <a:rPr lang="en-US" altLang="ja-JP" sz="1200" dirty="0" smtClean="0">
                <a:latin typeface="HGP創英角ｺﾞｼｯｸUB" panose="020B0900000000000000" pitchFamily="50" charset="-128"/>
                <a:ea typeface="HGP創英角ｺﾞｼｯｸUB" panose="020B0900000000000000" pitchFamily="50" charset="-128"/>
              </a:rPr>
              <a:t>HbA1c 6.5</a:t>
            </a:r>
            <a:r>
              <a:rPr lang="ja-JP" altLang="en-US" sz="1200" dirty="0" smtClean="0">
                <a:latin typeface="HGP創英角ｺﾞｼｯｸUB" panose="020B0900000000000000" pitchFamily="50" charset="-128"/>
                <a:ea typeface="HGP創英角ｺﾞｼｯｸUB" panose="020B0900000000000000" pitchFamily="50" charset="-128"/>
              </a:rPr>
              <a:t>％以上の者のうち未治療者の割合は，</a:t>
            </a:r>
            <a:r>
              <a:rPr lang="en-US" altLang="ja-JP" sz="1200" dirty="0" smtClean="0">
                <a:latin typeface="HGP創英角ｺﾞｼｯｸUB" panose="020B0900000000000000" pitchFamily="50" charset="-128"/>
                <a:ea typeface="HGP創英角ｺﾞｼｯｸUB" panose="020B0900000000000000" pitchFamily="50" charset="-128"/>
              </a:rPr>
              <a:t>40</a:t>
            </a:r>
            <a:r>
              <a:rPr lang="ja-JP" altLang="en-US" sz="1200" dirty="0" smtClean="0">
                <a:latin typeface="HGP創英角ｺﾞｼｯｸUB" panose="020B0900000000000000" pitchFamily="50" charset="-128"/>
                <a:ea typeface="HGP創英角ｺﾞｼｯｸUB" panose="020B0900000000000000" pitchFamily="50" charset="-128"/>
              </a:rPr>
              <a:t>歳代の男性では，</a:t>
            </a:r>
            <a:r>
              <a:rPr lang="en-US" altLang="ja-JP" sz="1200" dirty="0" smtClean="0">
                <a:latin typeface="HGP創英角ｺﾞｼｯｸUB" panose="020B0900000000000000" pitchFamily="50" charset="-128"/>
                <a:ea typeface="HGP創英角ｺﾞｼｯｸUB" panose="020B0900000000000000" pitchFamily="50" charset="-128"/>
              </a:rPr>
              <a:t>65.3</a:t>
            </a:r>
            <a:r>
              <a:rPr lang="ja-JP" altLang="en-US" sz="1200" dirty="0" smtClean="0">
                <a:latin typeface="HGP創英角ｺﾞｼｯｸUB" panose="020B0900000000000000" pitchFamily="50" charset="-128"/>
                <a:ea typeface="HGP創英角ｺﾞｼｯｸUB" panose="020B0900000000000000" pitchFamily="50" charset="-128"/>
              </a:rPr>
              <a:t>％である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65" name="テキスト ボックス 64"/>
          <p:cNvSpPr txBox="1"/>
          <p:nvPr/>
        </p:nvSpPr>
        <p:spPr>
          <a:xfrm>
            <a:off x="386051" y="6937738"/>
            <a:ext cx="364202" cy="200055"/>
          </a:xfrm>
          <a:prstGeom prst="rect">
            <a:avLst/>
          </a:prstGeom>
          <a:noFill/>
        </p:spPr>
        <p:txBody>
          <a:bodyPr wrap="none" rtlCol="0">
            <a:spAutoFit/>
          </a:bodyPr>
          <a:lstStyle/>
          <a:p>
            <a:r>
              <a:rPr kumimoji="1" lang="ja-JP" altLang="en-US" sz="700" dirty="0" smtClean="0">
                <a:latin typeface="HGP創英角ｺﾞｼｯｸUB" panose="020B0900000000000000" pitchFamily="50" charset="-128"/>
                <a:ea typeface="HGP創英角ｺﾞｼｯｸUB" panose="020B0900000000000000" pitchFamily="50" charset="-128"/>
              </a:rPr>
              <a:t>（人）</a:t>
            </a:r>
            <a:endParaRPr kumimoji="1" lang="ja-JP" altLang="en-US" sz="700" dirty="0">
              <a:latin typeface="HGP創英角ｺﾞｼｯｸUB" panose="020B0900000000000000" pitchFamily="50" charset="-128"/>
              <a:ea typeface="HGP創英角ｺﾞｼｯｸUB" panose="020B0900000000000000" pitchFamily="50" charset="-128"/>
            </a:endParaRPr>
          </a:p>
        </p:txBody>
      </p:sp>
      <p:graphicFrame>
        <p:nvGraphicFramePr>
          <p:cNvPr id="3" name="グラフ 2"/>
          <p:cNvGraphicFramePr/>
          <p:nvPr>
            <p:extLst>
              <p:ext uri="{D42A27DB-BD31-4B8C-83A1-F6EECF244321}">
                <p14:modId xmlns:p14="http://schemas.microsoft.com/office/powerpoint/2010/main" val="3600759773"/>
              </p:ext>
            </p:extLst>
          </p:nvPr>
        </p:nvGraphicFramePr>
        <p:xfrm>
          <a:off x="1324160" y="4772775"/>
          <a:ext cx="2563969" cy="1621222"/>
        </p:xfrm>
        <a:graphic>
          <a:graphicData uri="http://schemas.openxmlformats.org/drawingml/2006/chart">
            <c:chart xmlns:c="http://schemas.openxmlformats.org/drawingml/2006/chart" xmlns:r="http://schemas.openxmlformats.org/officeDocument/2006/relationships" r:id="rId6"/>
          </a:graphicData>
        </a:graphic>
      </p:graphicFrame>
      <p:sp>
        <p:nvSpPr>
          <p:cNvPr id="35" name="正方形/長方形 34"/>
          <p:cNvSpPr/>
          <p:nvPr/>
        </p:nvSpPr>
        <p:spPr>
          <a:xfrm>
            <a:off x="-7914" y="4521789"/>
            <a:ext cx="5688000" cy="461665"/>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１．特定健診で，</a:t>
            </a:r>
            <a:r>
              <a:rPr lang="en-US" altLang="ja-JP" sz="1200" dirty="0" smtClean="0">
                <a:latin typeface="HGP創英角ｺﾞｼｯｸUB" panose="020B0900000000000000" pitchFamily="50" charset="-128"/>
                <a:ea typeface="HGP創英角ｺﾞｼｯｸUB" panose="020B0900000000000000" pitchFamily="50" charset="-128"/>
              </a:rPr>
              <a:t>HbA1c</a:t>
            </a:r>
            <a:r>
              <a:rPr lang="ja-JP" altLang="en-US" sz="1200" dirty="0" smtClean="0">
                <a:latin typeface="HGP創英角ｺﾞｼｯｸUB" panose="020B0900000000000000" pitchFamily="50" charset="-128"/>
                <a:ea typeface="HGP創英角ｺﾞｼｯｸUB" panose="020B0900000000000000" pitchFamily="50" charset="-128"/>
              </a:rPr>
              <a:t>（</a:t>
            </a:r>
            <a:r>
              <a:rPr lang="en-US" altLang="ja-JP" sz="1200" dirty="0" smtClean="0">
                <a:latin typeface="HGP創英角ｺﾞｼｯｸUB" panose="020B0900000000000000" pitchFamily="50" charset="-128"/>
                <a:ea typeface="HGP創英角ｺﾞｼｯｸUB" panose="020B0900000000000000" pitchFamily="50" charset="-128"/>
              </a:rPr>
              <a:t>NGSP</a:t>
            </a:r>
            <a:r>
              <a:rPr lang="ja-JP" altLang="en-US" sz="1200" dirty="0" smtClean="0">
                <a:latin typeface="HGP創英角ｺﾞｼｯｸUB" panose="020B0900000000000000" pitchFamily="50" charset="-128"/>
                <a:ea typeface="HGP創英角ｺﾞｼｯｸUB" panose="020B0900000000000000" pitchFamily="50" charset="-128"/>
              </a:rPr>
              <a:t>）</a:t>
            </a:r>
            <a:r>
              <a:rPr lang="en-US" altLang="ja-JP" sz="1200" dirty="0" smtClean="0">
                <a:latin typeface="HGP創英角ｺﾞｼｯｸUB" panose="020B0900000000000000" pitchFamily="50" charset="-128"/>
                <a:ea typeface="HGP創英角ｺﾞｼｯｸUB" panose="020B0900000000000000" pitchFamily="50" charset="-128"/>
              </a:rPr>
              <a:t> 6.5</a:t>
            </a:r>
            <a:r>
              <a:rPr lang="ja-JP" altLang="en-US" sz="1200" dirty="0" smtClean="0">
                <a:latin typeface="HGP創英角ｺﾞｼｯｸUB" panose="020B0900000000000000" pitchFamily="50" charset="-128"/>
                <a:ea typeface="HGP創英角ｺﾞｼｯｸUB" panose="020B0900000000000000" pitchFamily="50" charset="-128"/>
              </a:rPr>
              <a:t>％以上の人は</a:t>
            </a:r>
            <a:endParaRPr lang="en-US" altLang="ja-JP" sz="1200" dirty="0" smtClean="0">
              <a:latin typeface="HGP創英角ｺﾞｼｯｸUB" panose="020B0900000000000000" pitchFamily="50" charset="-128"/>
              <a:ea typeface="HGP創英角ｺﾞｼｯｸUB" panose="020B0900000000000000" pitchFamily="50" charset="-128"/>
            </a:endParaRPr>
          </a:p>
          <a:p>
            <a:r>
              <a:rPr lang="ja-JP" altLang="en-US" sz="1200" dirty="0">
                <a:latin typeface="HGP創英角ｺﾞｼｯｸUB" panose="020B0900000000000000" pitchFamily="50" charset="-128"/>
                <a:ea typeface="HGP創英角ｺﾞｼｯｸUB" panose="020B0900000000000000" pitchFamily="50" charset="-128"/>
              </a:rPr>
              <a:t>　</a:t>
            </a:r>
            <a:r>
              <a:rPr lang="ja-JP" altLang="en-US" sz="1200" dirty="0" smtClean="0">
                <a:latin typeface="HGP創英角ｺﾞｼｯｸUB" panose="020B0900000000000000" pitchFamily="50" charset="-128"/>
                <a:ea typeface="HGP創英角ｺﾞｼｯｸUB" panose="020B0900000000000000" pitchFamily="50" charset="-128"/>
              </a:rPr>
              <a:t>　</a:t>
            </a:r>
            <a:r>
              <a:rPr lang="en-US" altLang="ja-JP" sz="1200" dirty="0" smtClean="0">
                <a:latin typeface="HGP創英角ｺﾞｼｯｸUB" panose="020B0900000000000000" pitchFamily="50" charset="-128"/>
                <a:ea typeface="HGP創英角ｺﾞｼｯｸUB" panose="020B0900000000000000" pitchFamily="50" charset="-128"/>
              </a:rPr>
              <a:t>44</a:t>
            </a:r>
            <a:r>
              <a:rPr lang="ja-JP" altLang="en-US" sz="1200" dirty="0" smtClean="0">
                <a:latin typeface="HGP創英角ｺﾞｼｯｸUB" panose="020B0900000000000000" pitchFamily="50" charset="-128"/>
                <a:ea typeface="HGP創英角ｺﾞｼｯｸUB" panose="020B0900000000000000" pitchFamily="50" charset="-128"/>
              </a:rPr>
              <a:t>万人中</a:t>
            </a:r>
            <a:r>
              <a:rPr lang="en-US" altLang="ja-JP" sz="1200" u="sng" dirty="0" smtClean="0">
                <a:latin typeface="HGP創英角ｺﾞｼｯｸUB" panose="020B0900000000000000" pitchFamily="50" charset="-128"/>
                <a:ea typeface="HGP創英角ｺﾞｼｯｸUB" panose="020B0900000000000000" pitchFamily="50" charset="-128"/>
              </a:rPr>
              <a:t>4</a:t>
            </a:r>
            <a:r>
              <a:rPr lang="ja-JP" altLang="en-US" sz="1200" u="sng" dirty="0" smtClean="0">
                <a:latin typeface="HGP創英角ｺﾞｼｯｸUB" panose="020B0900000000000000" pitchFamily="50" charset="-128"/>
                <a:ea typeface="HGP創英角ｺﾞｼｯｸUB" panose="020B0900000000000000" pitchFamily="50" charset="-128"/>
              </a:rPr>
              <a:t>万人以上</a:t>
            </a:r>
            <a:endParaRPr lang="ja-JP" altLang="en-US" sz="900" dirty="0">
              <a:latin typeface="HGP創英角ｺﾞｼｯｸUB" panose="020B0900000000000000" pitchFamily="50" charset="-128"/>
              <a:ea typeface="HGP創英角ｺﾞｼｯｸUB" panose="020B0900000000000000" pitchFamily="50" charset="-128"/>
            </a:endParaRPr>
          </a:p>
        </p:txBody>
      </p:sp>
      <p:sp>
        <p:nvSpPr>
          <p:cNvPr id="55" name="テキスト ボックス 54"/>
          <p:cNvSpPr txBox="1"/>
          <p:nvPr/>
        </p:nvSpPr>
        <p:spPr>
          <a:xfrm>
            <a:off x="3664752" y="5042162"/>
            <a:ext cx="2304000" cy="738664"/>
          </a:xfrm>
          <a:prstGeom prst="rect">
            <a:avLst/>
          </a:prstGeom>
          <a:noFill/>
          <a:ln w="15875">
            <a:solidFill>
              <a:schemeClr val="tx1"/>
            </a:solidFill>
            <a:prstDash val="solid"/>
          </a:ln>
        </p:spPr>
        <p:txBody>
          <a:bodyPr wrap="square" lIns="144000" rtlCol="0">
            <a:spAutoFit/>
          </a:bodyPr>
          <a:lstStyle/>
          <a:p>
            <a:r>
              <a:rPr lang="ja-JP" altLang="en-US" sz="1400" dirty="0" smtClean="0">
                <a:latin typeface="HGP創英角ｺﾞｼｯｸUB" panose="020B0900000000000000" pitchFamily="50" charset="-128"/>
                <a:ea typeface="HGP創英角ｺﾞｼｯｸUB" panose="020B0900000000000000" pitchFamily="50" charset="-128"/>
              </a:rPr>
              <a:t>糖尿病のうち特定</a:t>
            </a:r>
            <a:r>
              <a:rPr lang="ja-JP" altLang="en-US" sz="1400" dirty="0">
                <a:latin typeface="HGP創英角ｺﾞｼｯｸUB" panose="020B0900000000000000" pitchFamily="50" charset="-128"/>
                <a:ea typeface="HGP創英角ｺﾞｼｯｸUB" panose="020B0900000000000000" pitchFamily="50" charset="-128"/>
              </a:rPr>
              <a:t>保健指導の</a:t>
            </a:r>
            <a:r>
              <a:rPr lang="ja-JP" altLang="en-US" sz="1400" dirty="0" smtClean="0">
                <a:latin typeface="HGP創英角ｺﾞｼｯｸUB" panose="020B0900000000000000" pitchFamily="50" charset="-128"/>
                <a:ea typeface="HGP創英角ｺﾞｼｯｸUB" panose="020B0900000000000000" pitchFamily="50" charset="-128"/>
              </a:rPr>
              <a:t>非対象者（非メタボかつ未治療）　</a:t>
            </a:r>
            <a:r>
              <a:rPr lang="en-US" altLang="ja-JP" sz="1400" dirty="0" smtClean="0">
                <a:latin typeface="HGP創英角ｺﾞｼｯｸUB" panose="020B0900000000000000" pitchFamily="50" charset="-128"/>
                <a:ea typeface="HGP創英角ｺﾞｼｯｸUB" panose="020B0900000000000000" pitchFamily="50" charset="-128"/>
              </a:rPr>
              <a:t>16,420</a:t>
            </a:r>
            <a:r>
              <a:rPr lang="ja-JP" altLang="en-US" sz="1400" dirty="0" smtClean="0">
                <a:latin typeface="HGP創英角ｺﾞｼｯｸUB" panose="020B0900000000000000" pitchFamily="50" charset="-128"/>
                <a:ea typeface="HGP創英角ｺﾞｼｯｸUB" panose="020B0900000000000000" pitchFamily="50" charset="-128"/>
              </a:rPr>
              <a:t>人</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64" name="テキスト ボックス 63"/>
          <p:cNvSpPr txBox="1"/>
          <p:nvPr/>
        </p:nvSpPr>
        <p:spPr>
          <a:xfrm>
            <a:off x="640160" y="5339877"/>
            <a:ext cx="1260000" cy="600164"/>
          </a:xfrm>
          <a:prstGeom prst="rect">
            <a:avLst/>
          </a:prstGeom>
          <a:noFill/>
          <a:ln>
            <a:solidFill>
              <a:schemeClr val="tx1"/>
            </a:solidFill>
            <a:prstDash val="dash"/>
          </a:ln>
        </p:spPr>
        <p:txBody>
          <a:bodyPr wrap="square" lIns="144000" rtlCol="0">
            <a:spAutoFit/>
          </a:bodyPr>
          <a:lstStyle/>
          <a:p>
            <a:r>
              <a:rPr lang="ja-JP" altLang="en-US" sz="1100" dirty="0">
                <a:latin typeface="HGP創英角ｺﾞｼｯｸUB" panose="020B0900000000000000" pitchFamily="50" charset="-128"/>
                <a:ea typeface="HGP創英角ｺﾞｼｯｸUB" panose="020B0900000000000000" pitchFamily="50" charset="-128"/>
              </a:rPr>
              <a:t>糖尿病</a:t>
            </a:r>
            <a:r>
              <a:rPr lang="ja-JP" altLang="en-US" sz="1100" dirty="0" smtClean="0">
                <a:latin typeface="HGP創英角ｺﾞｼｯｸUB" panose="020B0900000000000000" pitchFamily="50" charset="-128"/>
                <a:ea typeface="HGP創英角ｺﾞｼｯｸUB" panose="020B0900000000000000" pitchFamily="50" charset="-128"/>
              </a:rPr>
              <a:t>のうち　　特定保健指導の対象者 </a:t>
            </a:r>
            <a:r>
              <a:rPr lang="en-US" altLang="ja-JP" sz="1100" dirty="0" smtClean="0">
                <a:latin typeface="HGP創英角ｺﾞｼｯｸUB" panose="020B0900000000000000" pitchFamily="50" charset="-128"/>
                <a:ea typeface="HGP創英角ｺﾞｼｯｸUB" panose="020B0900000000000000" pitchFamily="50" charset="-128"/>
              </a:rPr>
              <a:t>5,070</a:t>
            </a:r>
            <a:r>
              <a:rPr lang="ja-JP" altLang="en-US" sz="1100" dirty="0" smtClean="0">
                <a:latin typeface="HGP創英角ｺﾞｼｯｸUB" panose="020B0900000000000000" pitchFamily="50" charset="-128"/>
                <a:ea typeface="HGP創英角ｺﾞｼｯｸUB" panose="020B0900000000000000" pitchFamily="50" charset="-128"/>
              </a:rPr>
              <a:t>人</a:t>
            </a:r>
            <a:endParaRPr lang="en-US" altLang="ja-JP" sz="1100" dirty="0">
              <a:latin typeface="HGP創英角ｺﾞｼｯｸUB" panose="020B0900000000000000" pitchFamily="50" charset="-128"/>
              <a:ea typeface="HGP創英角ｺﾞｼｯｸUB" panose="020B0900000000000000" pitchFamily="50" charset="-128"/>
            </a:endParaRPr>
          </a:p>
        </p:txBody>
      </p:sp>
      <p:sp>
        <p:nvSpPr>
          <p:cNvPr id="69" name="テキスト ボックス 68"/>
          <p:cNvSpPr txBox="1"/>
          <p:nvPr/>
        </p:nvSpPr>
        <p:spPr>
          <a:xfrm>
            <a:off x="640160" y="6015825"/>
            <a:ext cx="1368000" cy="430887"/>
          </a:xfrm>
          <a:prstGeom prst="rect">
            <a:avLst/>
          </a:prstGeom>
          <a:noFill/>
          <a:ln>
            <a:solidFill>
              <a:schemeClr val="tx1"/>
            </a:solidFill>
            <a:prstDash val="dash"/>
          </a:ln>
        </p:spPr>
        <p:txBody>
          <a:bodyPr wrap="square" lIns="144000" rtlCol="0">
            <a:spAutoFit/>
          </a:bodyPr>
          <a:lstStyle/>
          <a:p>
            <a:r>
              <a:rPr lang="ja-JP" altLang="en-US" sz="1100" dirty="0" smtClean="0">
                <a:latin typeface="HGP創英角ｺﾞｼｯｸUB" panose="020B0900000000000000" pitchFamily="50" charset="-128"/>
                <a:ea typeface="HGP創英角ｺﾞｼｯｸUB" panose="020B0900000000000000" pitchFamily="50" charset="-128"/>
              </a:rPr>
              <a:t>糖尿病</a:t>
            </a:r>
            <a:endParaRPr lang="en-US" altLang="ja-JP" sz="1100" dirty="0" smtClean="0">
              <a:latin typeface="HGP創英角ｺﾞｼｯｸUB" panose="020B0900000000000000" pitchFamily="50" charset="-128"/>
              <a:ea typeface="HGP創英角ｺﾞｼｯｸUB" panose="020B0900000000000000" pitchFamily="50" charset="-128"/>
            </a:endParaRPr>
          </a:p>
          <a:p>
            <a:r>
              <a:rPr lang="ja-JP" altLang="en-US" sz="1100" dirty="0" smtClean="0">
                <a:latin typeface="HGP創英角ｺﾞｼｯｸUB" panose="020B0900000000000000" pitchFamily="50" charset="-128"/>
                <a:ea typeface="HGP創英角ｺﾞｼｯｸUB" panose="020B0900000000000000" pitchFamily="50" charset="-128"/>
              </a:rPr>
              <a:t>治療中 </a:t>
            </a:r>
            <a:r>
              <a:rPr lang="en-US" altLang="ja-JP" sz="1100" dirty="0" smtClean="0">
                <a:latin typeface="HGP創英角ｺﾞｼｯｸUB" panose="020B0900000000000000" pitchFamily="50" charset="-128"/>
                <a:ea typeface="HGP創英角ｺﾞｼｯｸUB" panose="020B0900000000000000" pitchFamily="50" charset="-128"/>
              </a:rPr>
              <a:t>20,270</a:t>
            </a:r>
            <a:r>
              <a:rPr lang="ja-JP" altLang="en-US" sz="1100" dirty="0" smtClean="0">
                <a:latin typeface="HGP創英角ｺﾞｼｯｸUB" panose="020B0900000000000000" pitchFamily="50" charset="-128"/>
                <a:ea typeface="HGP創英角ｺﾞｼｯｸUB" panose="020B0900000000000000" pitchFamily="50" charset="-128"/>
              </a:rPr>
              <a:t>人</a:t>
            </a:r>
            <a:endParaRPr lang="en-US" altLang="ja-JP" sz="1100" dirty="0">
              <a:latin typeface="HGP創英角ｺﾞｼｯｸUB" panose="020B0900000000000000" pitchFamily="50" charset="-128"/>
              <a:ea typeface="HGP創英角ｺﾞｼｯｸUB" panose="020B0900000000000000" pitchFamily="50" charset="-128"/>
            </a:endParaRPr>
          </a:p>
        </p:txBody>
      </p:sp>
      <p:sp>
        <p:nvSpPr>
          <p:cNvPr id="75" name="円/楕円 74"/>
          <p:cNvSpPr/>
          <p:nvPr/>
        </p:nvSpPr>
        <p:spPr>
          <a:xfrm>
            <a:off x="3651409" y="5793611"/>
            <a:ext cx="2245183" cy="733440"/>
          </a:xfrm>
          <a:prstGeom prst="ellipse">
            <a:avLst/>
          </a:prstGeom>
          <a:solidFill>
            <a:srgbClr val="D500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6" name="正方形/長方形 75"/>
          <p:cNvSpPr/>
          <p:nvPr/>
        </p:nvSpPr>
        <p:spPr>
          <a:xfrm>
            <a:off x="3070302" y="5932332"/>
            <a:ext cx="3463862" cy="461665"/>
          </a:xfrm>
          <a:prstGeom prst="rect">
            <a:avLst/>
          </a:prstGeom>
        </p:spPr>
        <p:txBody>
          <a:bodyPr wrap="square">
            <a:spAutoFit/>
          </a:bodyPr>
          <a:lstStyle/>
          <a:p>
            <a:pPr algn="ctr"/>
            <a:r>
              <a:rPr lang="ja-JP" altLang="en-US" sz="1200" dirty="0" smtClean="0">
                <a:latin typeface="HGP創英角ｺﾞｼｯｸUB" panose="020B0900000000000000" pitchFamily="50" charset="-128"/>
                <a:ea typeface="HGP創英角ｺﾞｼｯｸUB" panose="020B0900000000000000" pitchFamily="50" charset="-128"/>
              </a:rPr>
              <a:t>肥満・非肥満にかかわらず</a:t>
            </a:r>
            <a:endParaRPr lang="en-US" altLang="ja-JP" sz="1200" dirty="0" smtClean="0">
              <a:latin typeface="HGP創英角ｺﾞｼｯｸUB" panose="020B0900000000000000" pitchFamily="50" charset="-128"/>
              <a:ea typeface="HGP創英角ｺﾞｼｯｸUB" panose="020B0900000000000000" pitchFamily="50" charset="-128"/>
            </a:endParaRPr>
          </a:p>
          <a:p>
            <a:pPr algn="ctr"/>
            <a:r>
              <a:rPr lang="ja-JP" altLang="en-US" sz="1200" dirty="0" smtClean="0">
                <a:latin typeface="HGP創英角ｺﾞｼｯｸUB" panose="020B0900000000000000" pitchFamily="50" charset="-128"/>
                <a:ea typeface="HGP創英角ｺﾞｼｯｸUB" panose="020B0900000000000000" pitchFamily="50" charset="-128"/>
              </a:rPr>
              <a:t>対策する必要がある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56" name="テキスト ボックス 55"/>
          <p:cNvSpPr txBox="1"/>
          <p:nvPr/>
        </p:nvSpPr>
        <p:spPr>
          <a:xfrm>
            <a:off x="2728472" y="5119339"/>
            <a:ext cx="720000" cy="338554"/>
          </a:xfrm>
          <a:prstGeom prst="rect">
            <a:avLst/>
          </a:prstGeom>
          <a:noFill/>
          <a:ln w="19050">
            <a:noFill/>
            <a:prstDash val="solid"/>
          </a:ln>
        </p:spPr>
        <p:txBody>
          <a:bodyPr wrap="square" lIns="144000" rtlCol="0">
            <a:spAutoFit/>
          </a:bodyPr>
          <a:lstStyle/>
          <a:p>
            <a:r>
              <a:rPr lang="en-US" altLang="ja-JP" sz="1600" dirty="0" smtClean="0">
                <a:solidFill>
                  <a:schemeClr val="bg1"/>
                </a:solidFill>
                <a:latin typeface="HGP創英角ｺﾞｼｯｸUB" panose="020B0900000000000000" pitchFamily="50" charset="-128"/>
                <a:ea typeface="HGP創英角ｺﾞｼｯｸUB" panose="020B0900000000000000" pitchFamily="50" charset="-128"/>
              </a:rPr>
              <a:t>39</a:t>
            </a: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a:t>
            </a:r>
            <a:endParaRPr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7" name="テキスト ボックス 56"/>
          <p:cNvSpPr txBox="1"/>
          <p:nvPr/>
        </p:nvSpPr>
        <p:spPr>
          <a:xfrm>
            <a:off x="2260817" y="5468935"/>
            <a:ext cx="504000" cy="503590"/>
          </a:xfrm>
          <a:prstGeom prst="rect">
            <a:avLst/>
          </a:prstGeom>
          <a:noFill/>
          <a:ln w="19050">
            <a:noFill/>
            <a:prstDash val="solid"/>
          </a:ln>
        </p:spPr>
        <p:txBody>
          <a:bodyPr wrap="square" lIns="36000" tIns="36000" rIns="36000" bIns="36000" rtlCol="0">
            <a:spAutoFit/>
          </a:bodyPr>
          <a:lstStyle/>
          <a:p>
            <a:pPr algn="ctr"/>
            <a:r>
              <a:rPr lang="en-US" altLang="ja-JP" sz="1400" dirty="0" smtClean="0">
                <a:latin typeface="HGP創英角ｺﾞｼｯｸUB" panose="020B0900000000000000" pitchFamily="50" charset="-128"/>
                <a:ea typeface="HGP創英角ｺﾞｼｯｸUB" panose="020B0900000000000000" pitchFamily="50" charset="-128"/>
              </a:rPr>
              <a:t>49</a:t>
            </a:r>
            <a:r>
              <a:rPr lang="ja-JP" altLang="en-US" sz="1400" dirty="0" smtClean="0">
                <a:latin typeface="HGP創英角ｺﾞｼｯｸUB" panose="020B0900000000000000" pitchFamily="50" charset="-128"/>
                <a:ea typeface="HGP創英角ｺﾞｼｯｸUB" panose="020B0900000000000000" pitchFamily="50" charset="-128"/>
              </a:rPr>
              <a:t>％</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59" name="テキスト ボックス 58"/>
          <p:cNvSpPr txBox="1"/>
          <p:nvPr/>
        </p:nvSpPr>
        <p:spPr>
          <a:xfrm>
            <a:off x="2385945" y="4943797"/>
            <a:ext cx="504000" cy="241980"/>
          </a:xfrm>
          <a:prstGeom prst="rect">
            <a:avLst/>
          </a:prstGeom>
          <a:noFill/>
          <a:ln w="19050">
            <a:noFill/>
            <a:prstDash val="solid"/>
          </a:ln>
        </p:spPr>
        <p:txBody>
          <a:bodyPr wrap="square" lIns="36000" tIns="36000" rIns="36000" bIns="36000" rtlCol="0">
            <a:spAutoFit/>
          </a:bodyPr>
          <a:lstStyle/>
          <a:p>
            <a:pPr algn="ctr"/>
            <a:r>
              <a:rPr lang="en-US" altLang="ja-JP" sz="1100" dirty="0" smtClean="0">
                <a:latin typeface="HGP創英角ｺﾞｼｯｸUB" panose="020B0900000000000000" pitchFamily="50" charset="-128"/>
                <a:ea typeface="HGP創英角ｺﾞｼｯｸUB" panose="020B0900000000000000" pitchFamily="50" charset="-128"/>
              </a:rPr>
              <a:t>12</a:t>
            </a:r>
            <a:r>
              <a:rPr lang="ja-JP" altLang="en-US" sz="1100" dirty="0" smtClean="0">
                <a:latin typeface="HGP創英角ｺﾞｼｯｸUB" panose="020B0900000000000000" pitchFamily="50" charset="-128"/>
                <a:ea typeface="HGP創英角ｺﾞｼｯｸUB" panose="020B0900000000000000" pitchFamily="50" charset="-128"/>
              </a:rPr>
              <a:t>％</a:t>
            </a:r>
            <a:endParaRPr lang="en-US" altLang="ja-JP" sz="1100" dirty="0">
              <a:latin typeface="HGP創英角ｺﾞｼｯｸUB" panose="020B0900000000000000" pitchFamily="50" charset="-128"/>
              <a:ea typeface="HGP創英角ｺﾞｼｯｸUB" panose="020B0900000000000000" pitchFamily="50" charset="-128"/>
            </a:endParaRPr>
          </a:p>
        </p:txBody>
      </p:sp>
      <p:sp>
        <p:nvSpPr>
          <p:cNvPr id="19" name="屈折矢印 18"/>
          <p:cNvSpPr/>
          <p:nvPr/>
        </p:nvSpPr>
        <p:spPr>
          <a:xfrm rot="5400000">
            <a:off x="1579995" y="4794578"/>
            <a:ext cx="403780" cy="740883"/>
          </a:xfrm>
          <a:prstGeom prst="bentUpArrow">
            <a:avLst>
              <a:gd name="adj1" fmla="val 42858"/>
              <a:gd name="adj2" fmla="val 46428"/>
              <a:gd name="adj3" fmla="val 4642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hidden="1"/>
          <p:cNvSpPr txBox="1"/>
          <p:nvPr/>
        </p:nvSpPr>
        <p:spPr>
          <a:xfrm>
            <a:off x="9317695" y="5306672"/>
            <a:ext cx="144000" cy="180000"/>
          </a:xfrm>
          <a:prstGeom prst="rect">
            <a:avLst/>
          </a:prstGeom>
          <a:noFill/>
          <a:ln w="15875">
            <a:solidFill>
              <a:schemeClr val="tx1"/>
            </a:solidFill>
          </a:ln>
        </p:spPr>
        <p:txBody>
          <a:bodyPr wrap="square" rtlCol="0">
            <a:spAutoFit/>
          </a:bodyPr>
          <a:lstStyle/>
          <a:p>
            <a:endParaRPr kumimoji="1" lang="ja-JP" altLang="en-US" dirty="0"/>
          </a:p>
        </p:txBody>
      </p:sp>
      <p:sp>
        <p:nvSpPr>
          <p:cNvPr id="63" name="テキスト ボックス 62"/>
          <p:cNvSpPr txBox="1"/>
          <p:nvPr/>
        </p:nvSpPr>
        <p:spPr>
          <a:xfrm>
            <a:off x="6837190" y="5408180"/>
            <a:ext cx="130909" cy="180000"/>
          </a:xfrm>
          <a:prstGeom prst="rect">
            <a:avLst/>
          </a:prstGeom>
          <a:noFill/>
          <a:ln w="15875">
            <a:solidFill>
              <a:schemeClr val="tx1"/>
            </a:solidFill>
          </a:ln>
        </p:spPr>
        <p:txBody>
          <a:bodyPr wrap="square" rtlCol="0">
            <a:spAutoFit/>
          </a:bodyPr>
          <a:lstStyle/>
          <a:p>
            <a:endParaRPr kumimoji="1" lang="ja-JP" altLang="en-US" dirty="0"/>
          </a:p>
        </p:txBody>
      </p:sp>
      <p:graphicFrame>
        <p:nvGraphicFramePr>
          <p:cNvPr id="68" name="グラフ 67"/>
          <p:cNvGraphicFramePr>
            <a:graphicFrameLocks noChangeAspect="1"/>
          </p:cNvGraphicFramePr>
          <p:nvPr>
            <p:extLst>
              <p:ext uri="{D42A27DB-BD31-4B8C-83A1-F6EECF244321}">
                <p14:modId xmlns:p14="http://schemas.microsoft.com/office/powerpoint/2010/main" val="1021046902"/>
              </p:ext>
            </p:extLst>
          </p:nvPr>
        </p:nvGraphicFramePr>
        <p:xfrm>
          <a:off x="143933" y="7068352"/>
          <a:ext cx="2371718" cy="199738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3" name="グラフ 72"/>
          <p:cNvGraphicFramePr>
            <a:graphicFrameLocks noChangeAspect="1"/>
          </p:cNvGraphicFramePr>
          <p:nvPr>
            <p:extLst>
              <p:ext uri="{D42A27DB-BD31-4B8C-83A1-F6EECF244321}">
                <p14:modId xmlns:p14="http://schemas.microsoft.com/office/powerpoint/2010/main" val="2139249140"/>
              </p:ext>
            </p:extLst>
          </p:nvPr>
        </p:nvGraphicFramePr>
        <p:xfrm>
          <a:off x="2938244" y="6990457"/>
          <a:ext cx="2808644" cy="1985366"/>
        </p:xfrm>
        <a:graphic>
          <a:graphicData uri="http://schemas.openxmlformats.org/drawingml/2006/chart">
            <c:chart xmlns:c="http://schemas.openxmlformats.org/drawingml/2006/chart" xmlns:r="http://schemas.openxmlformats.org/officeDocument/2006/relationships" r:id="rId8"/>
          </a:graphicData>
        </a:graphic>
      </p:graphicFrame>
      <p:sp>
        <p:nvSpPr>
          <p:cNvPr id="62" name="テキスト ボックス 61"/>
          <p:cNvSpPr txBox="1"/>
          <p:nvPr/>
        </p:nvSpPr>
        <p:spPr>
          <a:xfrm>
            <a:off x="6839867" y="6248151"/>
            <a:ext cx="121133" cy="180000"/>
          </a:xfrm>
          <a:prstGeom prst="rect">
            <a:avLst/>
          </a:prstGeom>
          <a:noFill/>
          <a:ln w="15875">
            <a:solidFill>
              <a:schemeClr val="tx1"/>
            </a:solidFill>
          </a:ln>
        </p:spPr>
        <p:txBody>
          <a:bodyPr wrap="square" rtlCol="0">
            <a:spAutoFit/>
          </a:bodyPr>
          <a:lstStyle/>
          <a:p>
            <a:endParaRPr kumimoji="1" lang="ja-JP" altLang="en-US" dirty="0"/>
          </a:p>
        </p:txBody>
      </p:sp>
      <p:sp>
        <p:nvSpPr>
          <p:cNvPr id="38" name="正方形/長方形 37"/>
          <p:cNvSpPr/>
          <p:nvPr/>
        </p:nvSpPr>
        <p:spPr>
          <a:xfrm>
            <a:off x="6059505" y="5165020"/>
            <a:ext cx="6893948" cy="647270"/>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a:t>
            </a:r>
            <a:r>
              <a:rPr lang="ja-JP" altLang="en-US" sz="1200" u="sng" dirty="0" smtClean="0">
                <a:solidFill>
                  <a:srgbClr val="FF0000"/>
                </a:solidFill>
                <a:latin typeface="HGP創英角ｺﾞｼｯｸUB" panose="020B0900000000000000" pitchFamily="50" charset="-128"/>
                <a:ea typeface="HGP創英角ｺﾞｼｯｸUB" panose="020B0900000000000000" pitchFamily="50" charset="-128"/>
              </a:rPr>
              <a:t>最低限の取り組み</a:t>
            </a:r>
            <a:r>
              <a:rPr lang="ja-JP" altLang="en-US" sz="1200" dirty="0" smtClean="0">
                <a:latin typeface="HGP創英角ｺﾞｼｯｸUB" panose="020B0900000000000000" pitchFamily="50" charset="-128"/>
                <a:ea typeface="HGP創英角ｺﾞｼｯｸUB" panose="020B0900000000000000" pitchFamily="50" charset="-128"/>
              </a:rPr>
              <a:t>：未治療の糖尿病疑い（</a:t>
            </a:r>
            <a:r>
              <a:rPr lang="en-US" altLang="ja-JP" sz="1200" dirty="0" smtClean="0">
                <a:latin typeface="HGP創英角ｺﾞｼｯｸUB" panose="020B0900000000000000" pitchFamily="50" charset="-128"/>
                <a:ea typeface="HGP創英角ｺﾞｼｯｸUB" panose="020B0900000000000000" pitchFamily="50" charset="-128"/>
              </a:rPr>
              <a:t>HbA1c(NGSP)6.5</a:t>
            </a:r>
            <a:r>
              <a:rPr lang="ja-JP" altLang="en-US" sz="1200" dirty="0" smtClean="0">
                <a:latin typeface="HGP創英角ｺﾞｼｯｸUB" panose="020B0900000000000000" pitchFamily="50" charset="-128"/>
                <a:ea typeface="HGP創英角ｺﾞｼｯｸUB" panose="020B0900000000000000" pitchFamily="50" charset="-128"/>
              </a:rPr>
              <a:t>％以上）に対して，結果返却と同時に　　　リーフレット１を交付し，受診勧奨する。リーフレット１はかかりつけ医にすぐに持参できる紹介状の役割を　　する形式となっている。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58" name="正方形/長方形 57"/>
          <p:cNvSpPr/>
          <p:nvPr/>
        </p:nvSpPr>
        <p:spPr>
          <a:xfrm>
            <a:off x="6059580" y="6004365"/>
            <a:ext cx="6893948" cy="647270"/>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a:t>
            </a:r>
            <a:r>
              <a:rPr lang="ja-JP" altLang="en-US" sz="1200" u="sng" dirty="0" smtClean="0">
                <a:solidFill>
                  <a:srgbClr val="FF0000"/>
                </a:solidFill>
                <a:latin typeface="HGP創英角ｺﾞｼｯｸUB" panose="020B0900000000000000" pitchFamily="50" charset="-128"/>
                <a:ea typeface="HGP創英角ｺﾞｼｯｸUB" panose="020B0900000000000000" pitchFamily="50" charset="-128"/>
              </a:rPr>
              <a:t>充実した取り組み</a:t>
            </a:r>
            <a:r>
              <a:rPr lang="ja-JP" altLang="en-US" sz="1200" dirty="0" smtClean="0">
                <a:latin typeface="HGP創英角ｺﾞｼｯｸUB" panose="020B0900000000000000" pitchFamily="50" charset="-128"/>
                <a:ea typeface="HGP創英角ｺﾞｼｯｸUB" panose="020B0900000000000000" pitchFamily="50" charset="-128"/>
              </a:rPr>
              <a:t>：未治療の糖尿病疑いに対する受診勧奨に加えて，受診確認を充実する。健診当日にリーフレット２を配布して，すべての受診者に対する情報提供を行う。治療中の場合には，主治医の指示に従って治療を継続できるように支援す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66" name="正方形/長方形 65"/>
          <p:cNvSpPr/>
          <p:nvPr/>
        </p:nvSpPr>
        <p:spPr>
          <a:xfrm>
            <a:off x="6059430" y="5750197"/>
            <a:ext cx="6893948" cy="277401"/>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a:t>
            </a:r>
            <a:r>
              <a:rPr lang="ja-JP" altLang="en-US" sz="1200" u="sng" dirty="0" smtClean="0">
                <a:solidFill>
                  <a:srgbClr val="FF0000"/>
                </a:solidFill>
                <a:latin typeface="HGP創英角ｺﾞｼｯｸUB" panose="020B0900000000000000" pitchFamily="50" charset="-128"/>
                <a:ea typeface="HGP創英角ｺﾞｼｯｸUB" panose="020B0900000000000000" pitchFamily="50" charset="-128"/>
              </a:rPr>
              <a:t>標準的な取り組み</a:t>
            </a:r>
            <a:r>
              <a:rPr lang="ja-JP" altLang="en-US" sz="1200" dirty="0" smtClean="0">
                <a:latin typeface="HGP創英角ｺﾞｼｯｸUB" panose="020B0900000000000000" pitchFamily="50" charset="-128"/>
                <a:ea typeface="HGP創英角ｺﾞｼｯｸUB" panose="020B0900000000000000" pitchFamily="50" charset="-128"/>
              </a:rPr>
              <a:t>：未治療の糖尿病疑いに対する受診勧奨に加えて，受診確認およ</a:t>
            </a:r>
            <a:r>
              <a:rPr lang="ja-JP" altLang="en-US" sz="1200" dirty="0">
                <a:latin typeface="HGP創英角ｺﾞｼｯｸUB" panose="020B0900000000000000" pitchFamily="50" charset="-128"/>
                <a:ea typeface="HGP創英角ｺﾞｼｯｸUB" panose="020B0900000000000000" pitchFamily="50" charset="-128"/>
              </a:rPr>
              <a:t>び</a:t>
            </a:r>
            <a:r>
              <a:rPr lang="ja-JP" altLang="en-US" sz="1200" dirty="0" smtClean="0">
                <a:latin typeface="HGP創英角ｺﾞｼｯｸUB" panose="020B0900000000000000" pitchFamily="50" charset="-128"/>
                <a:ea typeface="HGP創英角ｺﾞｼｯｸUB" panose="020B0900000000000000" pitchFamily="50" charset="-128"/>
              </a:rPr>
              <a:t>再勧奨に努める。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67" name="正方形/長方形 66"/>
          <p:cNvSpPr/>
          <p:nvPr/>
        </p:nvSpPr>
        <p:spPr>
          <a:xfrm>
            <a:off x="6059580" y="6628664"/>
            <a:ext cx="6965956" cy="462336"/>
          </a:xfrm>
          <a:prstGeom prst="rect">
            <a:avLst/>
          </a:prstGeom>
        </p:spPr>
        <p:txBody>
          <a:bodyPr wrap="square">
            <a:spAutoFit/>
          </a:bodyPr>
          <a:lstStyle/>
          <a:p>
            <a:r>
              <a:rPr lang="ja-JP" altLang="en-US" sz="1200" dirty="0" smtClean="0">
                <a:latin typeface="HGP創英角ｺﾞｼｯｸUB" panose="020B0900000000000000" pitchFamily="50" charset="-128"/>
                <a:ea typeface="HGP創英角ｺﾞｼｯｸUB" panose="020B0900000000000000" pitchFamily="50" charset="-128"/>
              </a:rPr>
              <a:t>・</a:t>
            </a:r>
            <a:r>
              <a:rPr lang="ja-JP" altLang="en-US" sz="1200" u="sng" dirty="0" smtClean="0">
                <a:latin typeface="HGP創英角ｺﾞｼｯｸUB" panose="020B0900000000000000" pitchFamily="50" charset="-128"/>
                <a:ea typeface="HGP創英角ｺﾞｼｯｸUB" panose="020B0900000000000000" pitchFamily="50" charset="-128"/>
              </a:rPr>
              <a:t>保健指導判定値を超える</a:t>
            </a:r>
            <a:r>
              <a:rPr lang="en-US" altLang="ja-JP" sz="1200" u="sng" dirty="0" smtClean="0">
                <a:latin typeface="HGP創英角ｺﾞｼｯｸUB" panose="020B0900000000000000" pitchFamily="50" charset="-128"/>
                <a:ea typeface="HGP創英角ｺﾞｼｯｸUB" panose="020B0900000000000000" pitchFamily="50" charset="-128"/>
              </a:rPr>
              <a:t>HbA1c 5.6</a:t>
            </a:r>
            <a:r>
              <a:rPr lang="ja-JP" altLang="en-US" sz="1200" u="sng" dirty="0" smtClean="0">
                <a:latin typeface="HGP創英角ｺﾞｼｯｸUB" panose="020B0900000000000000" pitchFamily="50" charset="-128"/>
                <a:ea typeface="HGP創英角ｺﾞｼｯｸUB" panose="020B0900000000000000" pitchFamily="50" charset="-128"/>
              </a:rPr>
              <a:t>～</a:t>
            </a:r>
            <a:r>
              <a:rPr lang="en-US" altLang="ja-JP" sz="1200" u="sng" dirty="0" smtClean="0">
                <a:latin typeface="HGP創英角ｺﾞｼｯｸUB" panose="020B0900000000000000" pitchFamily="50" charset="-128"/>
                <a:ea typeface="HGP創英角ｺﾞｼｯｸUB" panose="020B0900000000000000" pitchFamily="50" charset="-128"/>
              </a:rPr>
              <a:t>6.4</a:t>
            </a:r>
            <a:r>
              <a:rPr lang="ja-JP" altLang="en-US" sz="1200" u="sng" dirty="0" smtClean="0">
                <a:latin typeface="HGP創英角ｺﾞｼｯｸUB" panose="020B0900000000000000" pitchFamily="50" charset="-128"/>
                <a:ea typeface="HGP創英角ｺﾞｼｯｸUB" panose="020B0900000000000000" pitchFamily="50" charset="-128"/>
              </a:rPr>
              <a:t>％の未治療者に対する支援</a:t>
            </a:r>
            <a:r>
              <a:rPr lang="ja-JP" altLang="en-US" sz="1200" dirty="0" smtClean="0">
                <a:latin typeface="HGP創英角ｺﾞｼｯｸUB" panose="020B0900000000000000" pitchFamily="50" charset="-128"/>
                <a:ea typeface="HGP創英角ｺﾞｼｯｸUB" panose="020B0900000000000000" pitchFamily="50" charset="-128"/>
              </a:rPr>
              <a:t>：保健師，管理栄養士等により，　生活</a:t>
            </a:r>
            <a:r>
              <a:rPr lang="ja-JP" altLang="en-US" sz="1200" dirty="0">
                <a:latin typeface="HGP創英角ｺﾞｼｯｸUB" panose="020B0900000000000000" pitchFamily="50" charset="-128"/>
                <a:ea typeface="HGP創英角ｺﾞｼｯｸUB" panose="020B0900000000000000" pitchFamily="50" charset="-128"/>
              </a:rPr>
              <a:t>習慣改善のための指導を実施</a:t>
            </a:r>
            <a:r>
              <a:rPr lang="ja-JP" altLang="en-US" sz="1200" dirty="0" smtClean="0">
                <a:latin typeface="HGP創英角ｺﾞｼｯｸUB" panose="020B0900000000000000" pitchFamily="50" charset="-128"/>
                <a:ea typeface="HGP創英角ｺﾞｼｯｸUB" panose="020B0900000000000000" pitchFamily="50" charset="-128"/>
              </a:rPr>
              <a:t>する。</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1270160" y="776351"/>
            <a:ext cx="11531440" cy="261610"/>
          </a:xfrm>
          <a:prstGeom prst="rect">
            <a:avLst/>
          </a:prstGeom>
          <a:noFill/>
        </p:spPr>
        <p:txBody>
          <a:bodyPr wrap="square" rtlCol="0">
            <a:spAutoFit/>
          </a:bodyPr>
          <a:lstStyle/>
          <a:p>
            <a:r>
              <a:rPr lang="ja-JP" altLang="en-US" sz="1100" u="sng" dirty="0" smtClean="0">
                <a:latin typeface="HGP創英角ｺﾞｼｯｸUB" panose="020B0900000000000000" pitchFamily="50" charset="-128"/>
                <a:ea typeface="HGP創英角ｺﾞｼｯｸUB" panose="020B0900000000000000" pitchFamily="50" charset="-128"/>
              </a:rPr>
              <a:t>①　血糖値が受診勧奨判定値以上の未治療者を受診につなぐ　　　　　　②　血糖値が保健指導判定値以上の未治療者に生活習慣改善のための指導を行う（①の対象者を除く）</a:t>
            </a:r>
            <a:endParaRPr kumimoji="1" lang="ja-JP" altLang="en-US" sz="1100" u="sng" dirty="0">
              <a:latin typeface="HGP創英角ｺﾞｼｯｸUB" panose="020B0900000000000000" pitchFamily="50" charset="-128"/>
              <a:ea typeface="HGP創英角ｺﾞｼｯｸUB" panose="020B0900000000000000" pitchFamily="50" charset="-128"/>
            </a:endParaRPr>
          </a:p>
        </p:txBody>
      </p:sp>
      <p:sp>
        <p:nvSpPr>
          <p:cNvPr id="72" name="テキスト ボックス 71"/>
          <p:cNvSpPr txBox="1"/>
          <p:nvPr/>
        </p:nvSpPr>
        <p:spPr>
          <a:xfrm>
            <a:off x="9272814" y="5400178"/>
            <a:ext cx="122518" cy="180000"/>
          </a:xfrm>
          <a:prstGeom prst="rect">
            <a:avLst/>
          </a:prstGeom>
          <a:noFill/>
          <a:ln w="15875">
            <a:solidFill>
              <a:schemeClr val="tx1"/>
            </a:solidFill>
          </a:ln>
        </p:spPr>
        <p:txBody>
          <a:bodyPr wrap="square" rtlCol="0">
            <a:spAutoFit/>
          </a:bodyPr>
          <a:lstStyle/>
          <a:p>
            <a:endParaRPr kumimoji="1" lang="ja-JP" altLang="en-US" dirty="0"/>
          </a:p>
        </p:txBody>
      </p:sp>
      <p:cxnSp>
        <p:nvCxnSpPr>
          <p:cNvPr id="84" name="直線コネクタ 83"/>
          <p:cNvCxnSpPr/>
          <p:nvPr/>
        </p:nvCxnSpPr>
        <p:spPr>
          <a:xfrm flipH="1">
            <a:off x="2025981" y="5780826"/>
            <a:ext cx="486836" cy="382338"/>
          </a:xfrm>
          <a:prstGeom prst="line">
            <a:avLst/>
          </a:prstGeom>
          <a:ln w="22225">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H="1">
            <a:off x="1928837" y="5225603"/>
            <a:ext cx="737578" cy="414356"/>
          </a:xfrm>
          <a:prstGeom prst="line">
            <a:avLst/>
          </a:prstGeom>
          <a:ln w="22225">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55" idx="1"/>
          </p:cNvCxnSpPr>
          <p:nvPr/>
        </p:nvCxnSpPr>
        <p:spPr>
          <a:xfrm flipV="1">
            <a:off x="3088472" y="5411494"/>
            <a:ext cx="576280" cy="77161"/>
          </a:xfrm>
          <a:prstGeom prst="line">
            <a:avLst/>
          </a:prstGeom>
          <a:ln w="22225">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97300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糖尿病対策プログラム概要</Template>
  <TotalTime>1390</TotalTime>
  <Words>460</Words>
  <Application>Microsoft Office PowerPoint</Application>
  <PresentationFormat>A3 297x420 mm</PresentationFormat>
  <Paragraphs>53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ＭＳ Ｐゴシック</vt:lpstr>
      <vt:lpstr>Arial</vt:lpstr>
      <vt:lpstr>Calibri</vt:lpstr>
      <vt:lpstr>Office ​​テーマ</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92</cp:revision>
  <cp:lastPrinted>2015-03-09T09:42:24Z</cp:lastPrinted>
  <dcterms:created xsi:type="dcterms:W3CDTF">2015-01-07T05:25:11Z</dcterms:created>
  <dcterms:modified xsi:type="dcterms:W3CDTF">2015-05-24T22:37:11Z</dcterms:modified>
</cp:coreProperties>
</file>