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EE"/>
    <a:srgbClr val="FF3399"/>
    <a:srgbClr val="D1EBFF"/>
    <a:srgbClr val="000066"/>
    <a:srgbClr val="FFFFFF"/>
    <a:srgbClr val="0A9999"/>
    <a:srgbClr val="64C0AB"/>
    <a:srgbClr val="D5007F"/>
    <a:srgbClr val="EBF6FF"/>
    <a:srgbClr val="EFF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81" autoAdjust="0"/>
    <p:restoredTop sz="94660"/>
  </p:normalViewPr>
  <p:slideViewPr>
    <p:cSldViewPr>
      <p:cViewPr>
        <p:scale>
          <a:sx n="90" d="100"/>
          <a:sy n="90" d="100"/>
        </p:scale>
        <p:origin x="-420" y="168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J:\&#12304;&#65297;&#12305;osaka%20ganjun\&#65296;&#65306;&#34892;&#21205;&#22793;&#23481;&#25512;&#36914;&#20107;&#26989;\&#65298;&#65306;&#31958;&#23615;&#30149;\&#27010;&#35201;&#20316;&#269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J:\&#12304;&#65297;&#12305;osaka%20ganjun\&#65296;&#65306;&#34892;&#21205;&#22793;&#23481;&#25512;&#36914;&#20107;&#26989;\&#65298;&#65306;&#31958;&#23615;&#30149;\&#27010;&#35201;&#20316;&#269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385107782687512"/>
          <c:y val="5.1279251133009793E-4"/>
          <c:w val="0.48171439524142401"/>
          <c:h val="0.9331565465323593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16420</c:v>
                </c:pt>
                <c:pt idx="1">
                  <c:v>20270</c:v>
                </c:pt>
                <c:pt idx="2">
                  <c:v>5070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Sheet6!$G$3</c:f>
              <c:strCache>
                <c:ptCount val="1"/>
                <c:pt idx="0">
                  <c:v>男性</c:v>
                </c:pt>
              </c:strCache>
            </c:strRef>
          </c:tx>
          <c:spPr>
            <a:solidFill>
              <a:srgbClr val="000066"/>
            </a:solidFill>
            <a:ln w="22225">
              <a:solidFill>
                <a:schemeClr val="tx1"/>
              </a:solidFill>
            </a:ln>
            <a:effectLst/>
          </c:spPr>
          <c:invertIfNegative val="0"/>
          <c:cat>
            <c:strRef>
              <c:f>Sheet6!$H$2:$K$2</c:f>
              <c:strCache>
                <c:ptCount val="4"/>
                <c:pt idx="0">
                  <c:v>40～49歳</c:v>
                </c:pt>
                <c:pt idx="1">
                  <c:v>50～59歳</c:v>
                </c:pt>
                <c:pt idx="2">
                  <c:v>60～64歳</c:v>
                </c:pt>
                <c:pt idx="3">
                  <c:v>65～74歳</c:v>
                </c:pt>
              </c:strCache>
            </c:strRef>
          </c:cat>
          <c:val>
            <c:numRef>
              <c:f>Sheet6!$H$3:$K$3</c:f>
              <c:numCache>
                <c:formatCode>General</c:formatCode>
                <c:ptCount val="4"/>
                <c:pt idx="0">
                  <c:v>925</c:v>
                </c:pt>
                <c:pt idx="1">
                  <c:v>1821</c:v>
                </c:pt>
                <c:pt idx="2">
                  <c:v>3717</c:v>
                </c:pt>
                <c:pt idx="3">
                  <c:v>16817</c:v>
                </c:pt>
              </c:numCache>
            </c:numRef>
          </c:val>
        </c:ser>
        <c:ser>
          <c:idx val="1"/>
          <c:order val="1"/>
          <c:tx>
            <c:strRef>
              <c:f>Sheet6!$G$4</c:f>
              <c:strCache>
                <c:ptCount val="1"/>
                <c:pt idx="0">
                  <c:v>女性</c:v>
                </c:pt>
              </c:strCache>
            </c:strRef>
          </c:tx>
          <c:spPr>
            <a:pattFill prst="ltUpDiag">
              <a:fgClr>
                <a:schemeClr val="accent6"/>
              </a:fgClr>
              <a:bgClr>
                <a:schemeClr val="bg1"/>
              </a:bgClr>
            </a:pattFill>
            <a:ln w="22225">
              <a:solidFill>
                <a:schemeClr val="tx1"/>
              </a:solidFill>
            </a:ln>
            <a:effectLst/>
          </c:spPr>
          <c:invertIfNegative val="0"/>
          <c:cat>
            <c:strRef>
              <c:f>Sheet6!$H$2:$K$2</c:f>
              <c:strCache>
                <c:ptCount val="4"/>
                <c:pt idx="0">
                  <c:v>40～49歳</c:v>
                </c:pt>
                <c:pt idx="1">
                  <c:v>50～59歳</c:v>
                </c:pt>
                <c:pt idx="2">
                  <c:v>60～64歳</c:v>
                </c:pt>
                <c:pt idx="3">
                  <c:v>65～74歳</c:v>
                </c:pt>
              </c:strCache>
            </c:strRef>
          </c:cat>
          <c:val>
            <c:numRef>
              <c:f>Sheet6!$H$4:$K$4</c:f>
              <c:numCache>
                <c:formatCode>General</c:formatCode>
                <c:ptCount val="4"/>
                <c:pt idx="0">
                  <c:v>308</c:v>
                </c:pt>
                <c:pt idx="1">
                  <c:v>1087</c:v>
                </c:pt>
                <c:pt idx="2">
                  <c:v>3430</c:v>
                </c:pt>
                <c:pt idx="3">
                  <c:v>13655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87810432"/>
        <c:axId val="87811968"/>
      </c:barChart>
      <c:catAx>
        <c:axId val="8781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sz="900"/>
            </a:pPr>
            <a:endParaRPr lang="ja-JP"/>
          </a:p>
        </c:txPr>
        <c:crossAx val="87811968"/>
        <c:crosses val="autoZero"/>
        <c:auto val="1"/>
        <c:lblAlgn val="ctr"/>
        <c:lblOffset val="100"/>
        <c:noMultiLvlLbl val="0"/>
      </c:catAx>
      <c:valAx>
        <c:axId val="87811968"/>
        <c:scaling>
          <c:orientation val="minMax"/>
        </c:scaling>
        <c:delete val="0"/>
        <c:axPos val="l"/>
        <c:numFmt formatCode="#,##0_);[Red]\(#,##0\)" sourceLinked="0"/>
        <c:majorTickMark val="in"/>
        <c:minorTickMark val="none"/>
        <c:tickLblPos val="nextTo"/>
        <c:spPr>
          <a:noFill/>
          <a:ln w="28575"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000"/>
            </a:pPr>
            <a:endParaRPr lang="ja-JP"/>
          </a:p>
        </c:txPr>
        <c:crossAx val="87810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4626139019200436"/>
          <c:y val="0.10462406652891697"/>
          <c:w val="0.24343644863533637"/>
          <c:h val="0.18690696322953193"/>
        </c:manualLayout>
      </c:layout>
      <c:overlay val="1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latin typeface="HGP創英角ｺﾞｼｯｸUB" panose="020B0900000000000000" pitchFamily="50" charset="-128"/>
          <a:ea typeface="HGP創英角ｺﾞｼｯｸUB" panose="020B0900000000000000" pitchFamily="50" charset="-128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Sheet6!$Q$4</c:f>
              <c:strCache>
                <c:ptCount val="1"/>
                <c:pt idx="0">
                  <c:v>未治療</c:v>
                </c:pt>
              </c:strCache>
            </c:strRef>
          </c:tx>
          <c:spPr>
            <a:solidFill>
              <a:srgbClr val="0070C0"/>
            </a:solidFill>
            <a:ln w="22225"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22225"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22225"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22225"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22225"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cat>
            <c:multiLvlStrRef>
              <c:f>Sheet6!$AH$2:$AO$3</c:f>
              <c:multiLvlStrCache>
                <c:ptCount val="8"/>
                <c:lvl>
                  <c:pt idx="0">
                    <c:v>40～49歳</c:v>
                  </c:pt>
                  <c:pt idx="1">
                    <c:v>50～59歳</c:v>
                  </c:pt>
                  <c:pt idx="2">
                    <c:v>60～64歳</c:v>
                  </c:pt>
                  <c:pt idx="3">
                    <c:v>65～74歳</c:v>
                  </c:pt>
                  <c:pt idx="4">
                    <c:v>40～49歳</c:v>
                  </c:pt>
                  <c:pt idx="5">
                    <c:v>50～59歳</c:v>
                  </c:pt>
                  <c:pt idx="6">
                    <c:v>60～64歳</c:v>
                  </c:pt>
                  <c:pt idx="7">
                    <c:v>65～74歳</c:v>
                  </c:pt>
                </c:lvl>
                <c:lvl>
                  <c:pt idx="0">
                    <c:v>男性</c:v>
                  </c:pt>
                  <c:pt idx="4">
                    <c:v>女性</c:v>
                  </c:pt>
                </c:lvl>
              </c:multiLvlStrCache>
            </c:multiLvlStrRef>
          </c:cat>
          <c:val>
            <c:numRef>
              <c:f>Sheet6!$AH$4:$AO$4</c:f>
              <c:numCache>
                <c:formatCode>General</c:formatCode>
                <c:ptCount val="8"/>
                <c:pt idx="0">
                  <c:v>604</c:v>
                </c:pt>
                <c:pt idx="1">
                  <c:v>1005</c:v>
                </c:pt>
                <c:pt idx="2">
                  <c:v>1933</c:v>
                </c:pt>
                <c:pt idx="3">
                  <c:v>8065</c:v>
                </c:pt>
                <c:pt idx="4">
                  <c:v>175</c:v>
                </c:pt>
                <c:pt idx="5">
                  <c:v>650</c:v>
                </c:pt>
                <c:pt idx="6">
                  <c:v>1856</c:v>
                </c:pt>
                <c:pt idx="7">
                  <c:v>7202</c:v>
                </c:pt>
              </c:numCache>
            </c:numRef>
          </c:val>
        </c:ser>
        <c:ser>
          <c:idx val="1"/>
          <c:order val="1"/>
          <c:tx>
            <c:strRef>
              <c:f>Sheet6!$Q$5</c:f>
              <c:strCache>
                <c:ptCount val="1"/>
                <c:pt idx="0">
                  <c:v>治療</c:v>
                </c:pt>
              </c:strCache>
            </c:strRef>
          </c:tx>
          <c:spPr>
            <a:solidFill>
              <a:srgbClr val="D1EBFF"/>
            </a:solidFill>
            <a:ln w="25400">
              <a:solidFill>
                <a:schemeClr val="tx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</a:ln>
              <a:effectLst/>
            </c:spPr>
          </c:dPt>
          <c:cat>
            <c:multiLvlStrRef>
              <c:f>Sheet6!$AH$2:$AO$3</c:f>
              <c:multiLvlStrCache>
                <c:ptCount val="8"/>
                <c:lvl>
                  <c:pt idx="0">
                    <c:v>40～49歳</c:v>
                  </c:pt>
                  <c:pt idx="1">
                    <c:v>50～59歳</c:v>
                  </c:pt>
                  <c:pt idx="2">
                    <c:v>60～64歳</c:v>
                  </c:pt>
                  <c:pt idx="3">
                    <c:v>65～74歳</c:v>
                  </c:pt>
                  <c:pt idx="4">
                    <c:v>40～49歳</c:v>
                  </c:pt>
                  <c:pt idx="5">
                    <c:v>50～59歳</c:v>
                  </c:pt>
                  <c:pt idx="6">
                    <c:v>60～64歳</c:v>
                  </c:pt>
                  <c:pt idx="7">
                    <c:v>65～74歳</c:v>
                  </c:pt>
                </c:lvl>
                <c:lvl>
                  <c:pt idx="0">
                    <c:v>男性</c:v>
                  </c:pt>
                  <c:pt idx="4">
                    <c:v>女性</c:v>
                  </c:pt>
                </c:lvl>
              </c:multiLvlStrCache>
            </c:multiLvlStrRef>
          </c:cat>
          <c:val>
            <c:numRef>
              <c:f>Sheet6!$AH$5:$AO$5</c:f>
              <c:numCache>
                <c:formatCode>General</c:formatCode>
                <c:ptCount val="8"/>
                <c:pt idx="0">
                  <c:v>321</c:v>
                </c:pt>
                <c:pt idx="1">
                  <c:v>816</c:v>
                </c:pt>
                <c:pt idx="2">
                  <c:v>1784</c:v>
                </c:pt>
                <c:pt idx="3">
                  <c:v>8752</c:v>
                </c:pt>
                <c:pt idx="4">
                  <c:v>133</c:v>
                </c:pt>
                <c:pt idx="5">
                  <c:v>437</c:v>
                </c:pt>
                <c:pt idx="6">
                  <c:v>1574</c:v>
                </c:pt>
                <c:pt idx="7">
                  <c:v>6453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overlap val="100"/>
        <c:axId val="87844352"/>
        <c:axId val="87845888"/>
      </c:barChart>
      <c:catAx>
        <c:axId val="8784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chemeClr val="tx1"/>
            </a:solidFill>
            <a:round/>
          </a:ln>
          <a:effectLst/>
        </c:spPr>
        <c:txPr>
          <a:bodyPr rot="0" vert="wordArtVertRtl"/>
          <a:lstStyle/>
          <a:p>
            <a:pPr>
              <a:defRPr sz="600"/>
            </a:pPr>
            <a:endParaRPr lang="ja-JP"/>
          </a:p>
        </c:txPr>
        <c:crossAx val="87845888"/>
        <c:crosses val="autoZero"/>
        <c:auto val="1"/>
        <c:lblAlgn val="ctr"/>
        <c:lblOffset val="100"/>
        <c:noMultiLvlLbl val="0"/>
      </c:catAx>
      <c:valAx>
        <c:axId val="87845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 w="28575"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ja-JP"/>
          </a:p>
        </c:txPr>
        <c:crossAx val="87844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165690122489095"/>
          <c:y val="0.39713026266347495"/>
          <c:w val="0.19178101137534323"/>
          <c:h val="0.193900970035662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050"/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HGP創英角ｺﾞｼｯｸUB" panose="020B0900000000000000" pitchFamily="50" charset="-128"/>
          <a:ea typeface="HGP創英角ｺﾞｼｯｸUB" panose="020B0900000000000000" pitchFamily="50" charset="-128"/>
        </a:defRPr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678" cy="498559"/>
          </a:xfrm>
          <a:prstGeom prst="rect">
            <a:avLst/>
          </a:prstGeom>
        </p:spPr>
        <p:txBody>
          <a:bodyPr vert="horz" lIns="62985" tIns="31493" rIns="62985" bIns="31493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50" y="2"/>
            <a:ext cx="2950765" cy="498559"/>
          </a:xfrm>
          <a:prstGeom prst="rect">
            <a:avLst/>
          </a:prstGeom>
        </p:spPr>
        <p:txBody>
          <a:bodyPr vert="horz" lIns="62985" tIns="31493" rIns="62985" bIns="31493" rtlCol="0"/>
          <a:lstStyle>
            <a:lvl1pPr algn="r">
              <a:defRPr sz="800"/>
            </a:lvl1pPr>
          </a:lstStyle>
          <a:p>
            <a:fld id="{10E8B994-DCA2-408D-9CBC-701BAD85E35B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735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5" tIns="31493" rIns="62985" bIns="3149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2" y="4783532"/>
            <a:ext cx="5445978" cy="3913800"/>
          </a:xfrm>
          <a:prstGeom prst="rect">
            <a:avLst/>
          </a:prstGeom>
        </p:spPr>
        <p:txBody>
          <a:bodyPr vert="horz" lIns="62985" tIns="31493" rIns="62985" bIns="3149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81"/>
            <a:ext cx="2949678" cy="498559"/>
          </a:xfrm>
          <a:prstGeom prst="rect">
            <a:avLst/>
          </a:prstGeom>
        </p:spPr>
        <p:txBody>
          <a:bodyPr vert="horz" lIns="62985" tIns="31493" rIns="62985" bIns="31493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50" y="9440781"/>
            <a:ext cx="2950765" cy="498559"/>
          </a:xfrm>
          <a:prstGeom prst="rect">
            <a:avLst/>
          </a:prstGeom>
        </p:spPr>
        <p:txBody>
          <a:bodyPr vert="horz" lIns="62985" tIns="31493" rIns="62985" bIns="31493" rtlCol="0" anchor="b"/>
          <a:lstStyle>
            <a:lvl1pPr algn="r">
              <a:defRPr sz="800"/>
            </a:lvl1pPr>
          </a:lstStyle>
          <a:p>
            <a:fld id="{A383192C-0E6E-4C69-B34A-1BE180EB2D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563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3192C-0E6E-4C69-B34A-1BE180EB2D2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122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9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24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88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4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65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87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89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651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562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61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69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6FEB6-F121-4A0A-A211-EFE3A300EBDF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39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chart" Target="../charts/chart1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/>
          <p:cNvGraphicFramePr/>
          <p:nvPr>
            <p:extLst>
              <p:ext uri="{D42A27DB-BD31-4B8C-83A1-F6EECF244321}">
                <p14:modId xmlns:p14="http://schemas.microsoft.com/office/powerpoint/2010/main" val="1645232210"/>
              </p:ext>
            </p:extLst>
          </p:nvPr>
        </p:nvGraphicFramePr>
        <p:xfrm>
          <a:off x="1324160" y="4547530"/>
          <a:ext cx="2563969" cy="1621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" name="正方形/長方形 34"/>
          <p:cNvSpPr/>
          <p:nvPr/>
        </p:nvSpPr>
        <p:spPr>
          <a:xfrm>
            <a:off x="-7914" y="4296544"/>
            <a:ext cx="568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１．特定健診で，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HbA1c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NGSP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6.5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％以上の人は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44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万人中</a:t>
            </a:r>
            <a:r>
              <a:rPr lang="en-US" altLang="ja-JP" sz="14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lang="ja-JP" altLang="en-US" sz="14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万人以上</a:t>
            </a:r>
            <a:endParaRPr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13206" flipV="1">
            <a:off x="6315700" y="3743804"/>
            <a:ext cx="2446944" cy="660470"/>
          </a:xfrm>
          <a:prstGeom prst="rect">
            <a:avLst/>
          </a:prstGeom>
        </p:spPr>
      </p:pic>
      <p:sp>
        <p:nvSpPr>
          <p:cNvPr id="13" name="円/楕円 12"/>
          <p:cNvSpPr/>
          <p:nvPr/>
        </p:nvSpPr>
        <p:spPr>
          <a:xfrm>
            <a:off x="568152" y="3504456"/>
            <a:ext cx="4104456" cy="542931"/>
          </a:xfrm>
          <a:prstGeom prst="ellipse">
            <a:avLst/>
          </a:prstGeom>
          <a:solidFill>
            <a:srgbClr val="D500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18" y="3066"/>
            <a:ext cx="12799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00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汎用性の</a:t>
            </a:r>
            <a:r>
              <a:rPr lang="ja-JP" altLang="en-US" sz="2400" dirty="0">
                <a:solidFill>
                  <a:srgbClr val="00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高い</a:t>
            </a:r>
            <a:r>
              <a:rPr kumimoji="1" lang="ja-JP" altLang="en-US" sz="2400" dirty="0" smtClean="0">
                <a:solidFill>
                  <a:srgbClr val="00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行動変容プログラム</a:t>
            </a:r>
            <a:r>
              <a:rPr lang="ja-JP" altLang="en-US" sz="2400" dirty="0">
                <a:solidFill>
                  <a:srgbClr val="00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400" dirty="0" smtClean="0">
                <a:solidFill>
                  <a:srgbClr val="00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特定健診の場を</a:t>
            </a:r>
            <a:r>
              <a:rPr lang="ja-JP" altLang="en-US" sz="2400" dirty="0">
                <a:solidFill>
                  <a:srgbClr val="00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利用</a:t>
            </a:r>
            <a:r>
              <a:rPr lang="ja-JP" altLang="en-US" sz="2400" dirty="0" smtClean="0">
                <a:solidFill>
                  <a:srgbClr val="00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した糖尿病</a:t>
            </a:r>
            <a:r>
              <a:rPr kumimoji="1" lang="ja-JP" altLang="en-US" sz="2400" dirty="0" smtClean="0">
                <a:solidFill>
                  <a:srgbClr val="00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対策（非肥満を含む）</a:t>
            </a:r>
            <a:endParaRPr kumimoji="1" lang="ja-JP" altLang="en-US" sz="2400" dirty="0">
              <a:solidFill>
                <a:srgbClr val="00006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777064" y="9327812"/>
            <a:ext cx="40224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大阪がん循環器病予防センター　</a:t>
            </a:r>
            <a:r>
              <a:rPr kumimoji="1"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2015</a:t>
            </a:r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kumimoji="1"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kumimoji="1"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26</a:t>
            </a:r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　案</a:t>
            </a:r>
            <a:endParaRPr kumimoji="1" lang="ja-JP" altLang="en-US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4094" y="480120"/>
            <a:ext cx="12672000" cy="396000"/>
          </a:xfrm>
          <a:prstGeom prst="roundRect">
            <a:avLst/>
          </a:prstGeom>
          <a:noFill/>
          <a:ln w="34925">
            <a:solidFill>
              <a:srgbClr val="CECB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目的</a:t>
            </a:r>
            <a:r>
              <a:rPr kumimoji="1" lang="en-US" altLang="ja-JP" sz="1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1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糖尿病の発症および重症化を防ぎ，健康寿命の延伸に寄与することを目的とする</a:t>
            </a:r>
            <a:endParaRPr kumimoji="1" lang="ja-JP" altLang="en-US" sz="18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-7912" y="912168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</a:t>
            </a:r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ja-JP" altLang="en-US" sz="1800" dirty="0"/>
          </a:p>
        </p:txBody>
      </p:sp>
      <p:sp>
        <p:nvSpPr>
          <p:cNvPr id="21" name="正方形/長方形 20"/>
          <p:cNvSpPr/>
          <p:nvPr/>
        </p:nvSpPr>
        <p:spPr>
          <a:xfrm>
            <a:off x="-7912" y="4014869"/>
            <a:ext cx="1936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大阪府の現況</a:t>
            </a:r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ja-JP" altLang="en-US" sz="1800" dirty="0"/>
          </a:p>
        </p:txBody>
      </p:sp>
      <p:sp>
        <p:nvSpPr>
          <p:cNvPr id="22" name="正方形/長方形 21"/>
          <p:cNvSpPr/>
          <p:nvPr/>
        </p:nvSpPr>
        <p:spPr>
          <a:xfrm>
            <a:off x="6029026" y="912168"/>
            <a:ext cx="1492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方法</a:t>
            </a:r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ja-JP" altLang="en-US" sz="1800" dirty="0"/>
          </a:p>
        </p:txBody>
      </p:sp>
      <p:sp>
        <p:nvSpPr>
          <p:cNvPr id="23" name="正方形/長方形 22"/>
          <p:cNvSpPr/>
          <p:nvPr/>
        </p:nvSpPr>
        <p:spPr>
          <a:xfrm>
            <a:off x="6029026" y="7527612"/>
            <a:ext cx="2089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期待される効果</a:t>
            </a:r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ja-JP" altLang="en-US" sz="1800" dirty="0"/>
          </a:p>
        </p:txBody>
      </p:sp>
      <p:sp>
        <p:nvSpPr>
          <p:cNvPr id="10" name="正方形/長方形 9"/>
          <p:cNvSpPr/>
          <p:nvPr/>
        </p:nvSpPr>
        <p:spPr>
          <a:xfrm>
            <a:off x="-7912" y="1200200"/>
            <a:ext cx="53285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１．平均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寿命と健康寿命の差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64096" y="1467575"/>
            <a:ext cx="5256584" cy="720000"/>
          </a:xfrm>
          <a:prstGeom prst="roundRect">
            <a:avLst>
              <a:gd name="adj" fmla="val 10456"/>
            </a:avLst>
          </a:prstGeom>
          <a:solidFill>
            <a:srgbClr val="CECB3C"/>
          </a:solidFill>
          <a:ln w="25400">
            <a:solidFill>
              <a:srgbClr val="6563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透析導入の原因の第</a:t>
            </a:r>
            <a:r>
              <a:rPr lang="en-US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位（全体の</a:t>
            </a:r>
            <a:r>
              <a:rPr lang="en-US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43.8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</a:t>
            </a:r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</a:t>
            </a:r>
            <a:r>
              <a:rPr lang="ja-JP" altLang="en-US" sz="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2013</a:t>
            </a:r>
            <a:r>
              <a:rPr lang="ja-JP" altLang="en-US" sz="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年日本透析医学会</a:t>
            </a:r>
            <a:r>
              <a:rPr lang="ja-JP" altLang="en-US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11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成人以降の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失明原因の第</a:t>
            </a:r>
            <a:r>
              <a:rPr lang="en-US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位（全体の</a:t>
            </a:r>
            <a:r>
              <a:rPr lang="en-US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13.4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％）　</a:t>
            </a:r>
            <a:r>
              <a:rPr lang="ja-JP" altLang="en-US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2005</a:t>
            </a:r>
            <a:r>
              <a:rPr lang="ja-JP" altLang="en-US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</a:t>
            </a:r>
            <a:r>
              <a:rPr lang="zh-TW" altLang="en-US" sz="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厚生労働省難治性疾患克服研究事業</a:t>
            </a:r>
            <a:r>
              <a:rPr lang="ja-JP" altLang="en-US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8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下肢切断は年間</a:t>
            </a:r>
            <a:r>
              <a:rPr lang="en-US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3,000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</a:t>
            </a:r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以上　</a:t>
            </a:r>
            <a:r>
              <a:rPr lang="ja-JP" altLang="en-US" sz="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（糖尿病対策推進</a:t>
            </a:r>
            <a:r>
              <a:rPr lang="ja-JP" altLang="en-US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会議統計）</a:t>
            </a:r>
            <a:endParaRPr lang="en-US" altLang="ja-JP" sz="8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糖尿病では脳梗塞を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倍以上，虚血性心疾患を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倍以上発症しやすい</a:t>
            </a:r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JPHC study</a:t>
            </a:r>
            <a:r>
              <a:rPr lang="ja-JP" altLang="en-US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kumimoji="1" lang="ja-JP" altLang="en-US" sz="8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-7912" y="2163329"/>
            <a:ext cx="53285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．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糖尿病人口の増加 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64096" y="2424384"/>
            <a:ext cx="5256584" cy="396000"/>
          </a:xfrm>
          <a:prstGeom prst="roundRect">
            <a:avLst/>
          </a:prstGeom>
          <a:solidFill>
            <a:srgbClr val="CECB3C"/>
          </a:solidFill>
          <a:ln w="25400">
            <a:solidFill>
              <a:srgbClr val="6563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/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糖尿病が強く疑われる人は約</a:t>
            </a:r>
            <a:r>
              <a:rPr lang="en-US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950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万人</a:t>
            </a:r>
            <a:r>
              <a:rPr lang="ja-JP" altLang="en-US" sz="11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8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8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2012</a:t>
            </a:r>
            <a:r>
              <a:rPr lang="ja-JP" altLang="en-US" sz="8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年国民</a:t>
            </a:r>
            <a:r>
              <a:rPr lang="ja-JP" altLang="en-US" sz="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健康・</a:t>
            </a:r>
            <a:r>
              <a:rPr lang="ja-JP" altLang="en-US" sz="8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栄養調査）</a:t>
            </a:r>
            <a:endParaRPr lang="en-US" altLang="ja-JP" sz="8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そのうち３割がほとんど治療を受けたことがない</a:t>
            </a:r>
            <a:endParaRPr kumimoji="1" lang="ja-JP" altLang="en-US" sz="11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-7912" y="2784376"/>
            <a:ext cx="5328592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．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国民医療費の増加 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4096" y="3057568"/>
            <a:ext cx="5256583" cy="396000"/>
          </a:xfrm>
          <a:prstGeom prst="roundRect">
            <a:avLst/>
          </a:prstGeom>
          <a:solidFill>
            <a:srgbClr val="CECB3C"/>
          </a:solidFill>
          <a:ln w="25400">
            <a:solidFill>
              <a:srgbClr val="6563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/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糖尿病医療費</a:t>
            </a:r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</a:t>
            </a:r>
            <a:r>
              <a:rPr lang="en-US" altLang="ja-JP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兆</a:t>
            </a:r>
            <a:r>
              <a:rPr lang="en-US" altLang="ja-JP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2,088</a:t>
            </a:r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億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 </a:t>
            </a:r>
            <a:r>
              <a:rPr lang="ja-JP" altLang="en-US" sz="11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2012</a:t>
            </a:r>
            <a:r>
              <a:rPr lang="ja-JP" altLang="en-US" sz="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年厚生労働省）</a:t>
            </a:r>
            <a:endParaRPr lang="en-US" altLang="ja-JP" sz="8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糖尿病合併症を含む糖尿病関連医療費はさらに高額となる　</a:t>
            </a:r>
            <a:endParaRPr kumimoji="1" lang="ja-JP" altLang="en-US" sz="11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18683" y="3546847"/>
            <a:ext cx="48139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糖尿病合併症の発症・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重症化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のリスクを減少するために　　　　　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血糖コントロール状態を適正に保つことが必要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930955" y="1200200"/>
            <a:ext cx="700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・各市町村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のこれまで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の糖尿病対策や他の優先課題を考慮し，マンパワー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，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財源，関係機関の協力の程度をもとに実施する。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-7912" y="6312848"/>
            <a:ext cx="262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２．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HbA1c 6.5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％以上の人数は，男女ともに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65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歳以上で増加する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579829" y="9006680"/>
            <a:ext cx="4248472" cy="546448"/>
          </a:xfrm>
          <a:prstGeom prst="ellipse">
            <a:avLst/>
          </a:prstGeom>
          <a:solidFill>
            <a:srgbClr val="D500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7" name="正方形/長方形 36"/>
          <p:cNvSpPr/>
          <p:nvPr/>
        </p:nvSpPr>
        <p:spPr>
          <a:xfrm>
            <a:off x="291798" y="9049071"/>
            <a:ext cx="46688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年齢別，性別に対策する必要がある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地域診断に基づいた優先度の高い取り組みを行う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968752" y="5863877"/>
            <a:ext cx="709458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ja-JP" altLang="en-US" sz="1400" u="sng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最低限の取り組み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HbA1c(NGSP)6.5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％以上かつ未治療者に対して，結果返却と同時に　受診勧奨を実施。リーフレット１を活用。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ja-JP" altLang="en-US" sz="1400" u="sng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標準的な取り組み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：最低限に加えて，受診確認・再勧奨，保健指導を実施。リーフレット２を　活用。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ja-JP" altLang="en-US" sz="1400" u="sng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充実した取り組み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：標準に加えて，受診確認の充実，保健指導の充実，正常や治療中の者　を含めたすべての受診者を対象に健診当日の情報提供等を実施。リーフレット３を活用。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138831" y="7829292"/>
            <a:ext cx="16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１．健康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面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8407263" y="7840325"/>
            <a:ext cx="16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．経済面 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756328">
            <a:off x="10346081" y="7630843"/>
            <a:ext cx="922256" cy="1332148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473016">
            <a:off x="11188491" y="7322568"/>
            <a:ext cx="1337497" cy="193193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48" name="正方形/長方形 47"/>
          <p:cNvSpPr/>
          <p:nvPr/>
        </p:nvSpPr>
        <p:spPr>
          <a:xfrm>
            <a:off x="6175015" y="8045316"/>
            <a:ext cx="2196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・短期的には，糖尿病受療者が増加する。 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6175015" y="8447747"/>
            <a:ext cx="2196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・中長期的には，糖尿病合併症および重症化を未然に防ぎ，　日常生活の質が向上する。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8633048" y="7248872"/>
            <a:ext cx="26761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＜糖尿病対策の資材＞リーフレット３種 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6138830" y="9019455"/>
            <a:ext cx="24232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より充実した取り組みによって　糖尿病有病率の上昇を抑制する。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8453208" y="8045316"/>
            <a:ext cx="2196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・短期的には，外来医療費　　　が増加する。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8440329" y="8425849"/>
            <a:ext cx="21960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・中長期的には，新規透析　　導入や循環器疾患発症の　　　抑制に伴い総医療費が減少　する。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6440" y="1659653"/>
            <a:ext cx="6290405" cy="4193604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8201000" y="6136498"/>
            <a:ext cx="108000" cy="208138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2449472" y="6344636"/>
            <a:ext cx="144000" cy="216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1729392" y="6997204"/>
            <a:ext cx="144000" cy="216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3072755" y="5178529"/>
            <a:ext cx="586883" cy="94148"/>
          </a:xfrm>
          <a:prstGeom prst="line">
            <a:avLst/>
          </a:prstGeom>
          <a:ln w="22225"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3637518" y="4816917"/>
            <a:ext cx="2304000" cy="738664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txBody>
          <a:bodyPr wrap="square" lIns="144000" rtlCol="0">
            <a:spAutoFit/>
          </a:bodyPr>
          <a:lstStyle/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糖尿病のうち特定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保健指導の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非対象者（非メタボかつ未治療）　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16,420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60" name="直線コネクタ 59"/>
          <p:cNvCxnSpPr/>
          <p:nvPr/>
        </p:nvCxnSpPr>
        <p:spPr>
          <a:xfrm flipH="1">
            <a:off x="1928837" y="4960532"/>
            <a:ext cx="775229" cy="454182"/>
          </a:xfrm>
          <a:prstGeom prst="line">
            <a:avLst/>
          </a:prstGeom>
          <a:ln w="22225"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40160" y="5114632"/>
            <a:ext cx="1260000" cy="60016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144000" rtlCol="0">
            <a:spAutoFit/>
          </a:bodyPr>
          <a:lstStyle/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のうち　　特定保健指導の対象者 </a:t>
            </a:r>
            <a:r>
              <a:rPr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5,070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</a:t>
            </a:r>
            <a:endParaRPr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40160" y="5790580"/>
            <a:ext cx="1368000" cy="43088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144000" rtlCol="0">
            <a:spAutoFit/>
          </a:bodyPr>
          <a:lstStyle/>
          <a:p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</a:t>
            </a:r>
            <a:endParaRPr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治療中 </a:t>
            </a:r>
            <a:r>
              <a:rPr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20,270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</a:t>
            </a:r>
            <a:endParaRPr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1659329" y="4122331"/>
            <a:ext cx="3996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2012</a:t>
            </a:r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年度大阪府内市町村国保特定健診データ</a:t>
            </a:r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より</a:t>
            </a:r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分析，</a:t>
            </a:r>
            <a:r>
              <a:rPr lang="en-US" altLang="ja-JP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40</a:t>
            </a:r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74</a:t>
            </a:r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歳</a:t>
            </a:r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2800400" y="6294184"/>
            <a:ext cx="266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３．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HbA1c 6.5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％以上の者のうち未治療者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の割合は、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40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歳代の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男性では、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65.3%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である。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5" name="円/楕円 74"/>
          <p:cNvSpPr/>
          <p:nvPr/>
        </p:nvSpPr>
        <p:spPr>
          <a:xfrm>
            <a:off x="3651409" y="5590865"/>
            <a:ext cx="2245183" cy="540780"/>
          </a:xfrm>
          <a:prstGeom prst="ellipse">
            <a:avLst/>
          </a:prstGeom>
          <a:solidFill>
            <a:srgbClr val="D500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76" name="正方形/長方形 75"/>
          <p:cNvSpPr/>
          <p:nvPr/>
        </p:nvSpPr>
        <p:spPr>
          <a:xfrm>
            <a:off x="3008794" y="5669980"/>
            <a:ext cx="34638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肥満・非肥満にかかわらず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対策する必要がある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84" name="直線コネクタ 83"/>
          <p:cNvCxnSpPr/>
          <p:nvPr/>
        </p:nvCxnSpPr>
        <p:spPr>
          <a:xfrm flipH="1">
            <a:off x="2025981" y="5590865"/>
            <a:ext cx="594108" cy="309947"/>
          </a:xfrm>
          <a:prstGeom prst="line">
            <a:avLst/>
          </a:prstGeom>
          <a:ln w="22225"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グラフ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3057355"/>
              </p:ext>
            </p:extLst>
          </p:nvPr>
        </p:nvGraphicFramePr>
        <p:xfrm>
          <a:off x="160444" y="6892168"/>
          <a:ext cx="2238439" cy="2151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65" name="テキスト ボックス 64"/>
          <p:cNvSpPr txBox="1"/>
          <p:nvPr/>
        </p:nvSpPr>
        <p:spPr>
          <a:xfrm>
            <a:off x="352128" y="6744816"/>
            <a:ext cx="36420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（人）</a:t>
            </a:r>
            <a:endParaRPr kumimoji="1" lang="ja-JP" altLang="en-US" sz="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66" name="グラフ 6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658937"/>
              </p:ext>
            </p:extLst>
          </p:nvPr>
        </p:nvGraphicFramePr>
        <p:xfrm>
          <a:off x="2546235" y="6907415"/>
          <a:ext cx="3109093" cy="2147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56" name="テキスト ボックス 55"/>
          <p:cNvSpPr txBox="1"/>
          <p:nvPr/>
        </p:nvSpPr>
        <p:spPr>
          <a:xfrm>
            <a:off x="2763992" y="4941045"/>
            <a:ext cx="720000" cy="338554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lIns="144000" rtlCol="0">
            <a:spAutoFit/>
          </a:bodyPr>
          <a:lstStyle/>
          <a:p>
            <a:r>
              <a:rPr lang="en-US" altLang="ja-JP" sz="16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39</a:t>
            </a:r>
            <a:r>
              <a:rPr lang="ja-JP" altLang="en-US" sz="16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</a:t>
            </a:r>
            <a:endParaRPr lang="en-US" altLang="ja-JP" sz="16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260817" y="5243690"/>
            <a:ext cx="504000" cy="503590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49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385945" y="4718552"/>
            <a:ext cx="504000" cy="241980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</a:t>
            </a:r>
            <a:endParaRPr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屈折矢印 18"/>
          <p:cNvSpPr/>
          <p:nvPr/>
        </p:nvSpPr>
        <p:spPr>
          <a:xfrm rot="5400000">
            <a:off x="1633028" y="4569333"/>
            <a:ext cx="297715" cy="740883"/>
          </a:xfrm>
          <a:prstGeom prst="bentUpArrow">
            <a:avLst>
              <a:gd name="adj1" fmla="val 42858"/>
              <a:gd name="adj2" fmla="val 46428"/>
              <a:gd name="adj3" fmla="val 4642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73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糖尿病対策プログラム概要</Template>
  <TotalTime>1078</TotalTime>
  <Words>346</Words>
  <Application>Microsoft Office PowerPoint</Application>
  <PresentationFormat>A3 297x420 mm</PresentationFormat>
  <Paragraphs>51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HOSTNAME</cp:lastModifiedBy>
  <cp:revision>57</cp:revision>
  <cp:lastPrinted>2015-01-23T09:59:45Z</cp:lastPrinted>
  <dcterms:created xsi:type="dcterms:W3CDTF">2015-01-07T05:25:11Z</dcterms:created>
  <dcterms:modified xsi:type="dcterms:W3CDTF">2015-01-23T10:03:42Z</dcterms:modified>
</cp:coreProperties>
</file>