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2" r:id="rId2"/>
  </p:sldIdLst>
  <p:sldSz cx="12801600" cy="9601200" type="A3"/>
  <p:notesSz cx="6807200" cy="9939338"/>
  <p:defaultTextStyle>
    <a:defPPr>
      <a:defRPr lang="ja-JP"/>
    </a:defPPr>
    <a:lvl1pPr marL="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1pPr>
    <a:lvl2pPr marL="64008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2pPr>
    <a:lvl3pPr marL="128016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3pPr>
    <a:lvl4pPr marL="192024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4pPr>
    <a:lvl5pPr marL="256032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5pPr>
    <a:lvl6pPr marL="320040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6pPr>
    <a:lvl7pPr marL="384048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7pPr>
    <a:lvl8pPr marL="448056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8pPr>
    <a:lvl9pPr marL="512064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3024">
          <p15:clr>
            <a:srgbClr val="A4A3A4"/>
          </p15:clr>
        </p15:guide>
        <p15:guide id="2" pos="403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DEE"/>
    <a:srgbClr val="FF3399"/>
    <a:srgbClr val="D1EBFF"/>
    <a:srgbClr val="000066"/>
    <a:srgbClr val="FFFFFF"/>
    <a:srgbClr val="0A9999"/>
    <a:srgbClr val="64C0AB"/>
    <a:srgbClr val="D5007F"/>
    <a:srgbClr val="EBF6FF"/>
    <a:srgbClr val="EFF8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7981" autoAdjust="0"/>
    <p:restoredTop sz="94660"/>
  </p:normalViewPr>
  <p:slideViewPr>
    <p:cSldViewPr>
      <p:cViewPr>
        <p:scale>
          <a:sx n="90" d="100"/>
          <a:sy n="90" d="100"/>
        </p:scale>
        <p:origin x="-420" y="1680"/>
      </p:cViewPr>
      <p:guideLst>
        <p:guide orient="horz" pos="3024"/>
        <p:guide pos="4032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J:\&#12304;&#65297;&#12305;osaka%20ganjun\&#65296;&#65306;&#34892;&#21205;&#22793;&#23481;&#25512;&#36914;&#20107;&#26989;\&#65298;&#65306;&#31958;&#23615;&#30149;\&#27010;&#35201;&#20316;&#26989;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J:\&#12304;&#65297;&#12305;osaka%20ganjun\&#65296;&#65306;&#34892;&#21205;&#22793;&#23481;&#25512;&#36914;&#20107;&#26989;\&#65298;&#65306;&#31958;&#23615;&#30149;\&#27010;&#35201;&#20316;&#26989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9"/>
    </mc:Choice>
    <mc:Fallback>
      <c:style val="9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3385107782687512"/>
          <c:y val="5.1279251133009793E-4"/>
          <c:w val="0.48171439524142401"/>
          <c:h val="0.93315654653235935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売上高</c:v>
                </c:pt>
              </c:strCache>
            </c:strRef>
          </c:tx>
          <c:cat>
            <c:strRef>
              <c:f>Sheet1!$A$2:$A$4</c:f>
              <c:strCache>
                <c:ptCount val="3"/>
                <c:pt idx="0">
                  <c:v>第 1 四半期</c:v>
                </c:pt>
                <c:pt idx="1">
                  <c:v>第 2 四半期</c:v>
                </c:pt>
                <c:pt idx="2">
                  <c:v>第 3 四半期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16420</c:v>
                </c:pt>
                <c:pt idx="1">
                  <c:v>20270</c:v>
                </c:pt>
                <c:pt idx="2">
                  <c:v>5070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ja-JP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Sheet6!$G$3</c:f>
              <c:strCache>
                <c:ptCount val="1"/>
                <c:pt idx="0">
                  <c:v>男性</c:v>
                </c:pt>
              </c:strCache>
            </c:strRef>
          </c:tx>
          <c:spPr>
            <a:solidFill>
              <a:srgbClr val="000066"/>
            </a:solidFill>
            <a:ln w="22225">
              <a:solidFill>
                <a:schemeClr val="tx1"/>
              </a:solidFill>
            </a:ln>
            <a:effectLst/>
          </c:spPr>
          <c:invertIfNegative val="0"/>
          <c:cat>
            <c:strRef>
              <c:f>Sheet6!$H$2:$K$2</c:f>
              <c:strCache>
                <c:ptCount val="4"/>
                <c:pt idx="0">
                  <c:v>40～49歳</c:v>
                </c:pt>
                <c:pt idx="1">
                  <c:v>50～59歳</c:v>
                </c:pt>
                <c:pt idx="2">
                  <c:v>60～64歳</c:v>
                </c:pt>
                <c:pt idx="3">
                  <c:v>65～74歳</c:v>
                </c:pt>
              </c:strCache>
            </c:strRef>
          </c:cat>
          <c:val>
            <c:numRef>
              <c:f>Sheet6!$H$3:$K$3</c:f>
              <c:numCache>
                <c:formatCode>General</c:formatCode>
                <c:ptCount val="4"/>
                <c:pt idx="0">
                  <c:v>925</c:v>
                </c:pt>
                <c:pt idx="1">
                  <c:v>1821</c:v>
                </c:pt>
                <c:pt idx="2">
                  <c:v>3717</c:v>
                </c:pt>
                <c:pt idx="3">
                  <c:v>16817</c:v>
                </c:pt>
              </c:numCache>
            </c:numRef>
          </c:val>
        </c:ser>
        <c:ser>
          <c:idx val="1"/>
          <c:order val="1"/>
          <c:tx>
            <c:strRef>
              <c:f>Sheet6!$G$4</c:f>
              <c:strCache>
                <c:ptCount val="1"/>
                <c:pt idx="0">
                  <c:v>女性</c:v>
                </c:pt>
              </c:strCache>
            </c:strRef>
          </c:tx>
          <c:spPr>
            <a:pattFill prst="ltUpDiag">
              <a:fgClr>
                <a:schemeClr val="accent6"/>
              </a:fgClr>
              <a:bgClr>
                <a:schemeClr val="bg1"/>
              </a:bgClr>
            </a:pattFill>
            <a:ln w="22225">
              <a:solidFill>
                <a:schemeClr val="tx1"/>
              </a:solidFill>
            </a:ln>
            <a:effectLst/>
          </c:spPr>
          <c:invertIfNegative val="0"/>
          <c:cat>
            <c:strRef>
              <c:f>Sheet6!$H$2:$K$2</c:f>
              <c:strCache>
                <c:ptCount val="4"/>
                <c:pt idx="0">
                  <c:v>40～49歳</c:v>
                </c:pt>
                <c:pt idx="1">
                  <c:v>50～59歳</c:v>
                </c:pt>
                <c:pt idx="2">
                  <c:v>60～64歳</c:v>
                </c:pt>
                <c:pt idx="3">
                  <c:v>65～74歳</c:v>
                </c:pt>
              </c:strCache>
            </c:strRef>
          </c:cat>
          <c:val>
            <c:numRef>
              <c:f>Sheet6!$H$4:$K$4</c:f>
              <c:numCache>
                <c:formatCode>General</c:formatCode>
                <c:ptCount val="4"/>
                <c:pt idx="0">
                  <c:v>308</c:v>
                </c:pt>
                <c:pt idx="1">
                  <c:v>1087</c:v>
                </c:pt>
                <c:pt idx="2">
                  <c:v>3430</c:v>
                </c:pt>
                <c:pt idx="3">
                  <c:v>13655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axId val="87810432"/>
        <c:axId val="87811968"/>
      </c:barChart>
      <c:catAx>
        <c:axId val="878104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28575" cap="flat" cmpd="sng" algn="ctr">
            <a:solidFill>
              <a:schemeClr val="tx1"/>
            </a:solidFill>
            <a:round/>
          </a:ln>
          <a:effectLst/>
        </c:spPr>
        <c:txPr>
          <a:bodyPr rot="-60000000" vert="horz"/>
          <a:lstStyle/>
          <a:p>
            <a:pPr>
              <a:defRPr sz="900"/>
            </a:pPr>
            <a:endParaRPr lang="ja-JP"/>
          </a:p>
        </c:txPr>
        <c:crossAx val="87811968"/>
        <c:crosses val="autoZero"/>
        <c:auto val="1"/>
        <c:lblAlgn val="ctr"/>
        <c:lblOffset val="100"/>
        <c:noMultiLvlLbl val="0"/>
      </c:catAx>
      <c:valAx>
        <c:axId val="87811968"/>
        <c:scaling>
          <c:orientation val="minMax"/>
        </c:scaling>
        <c:delete val="0"/>
        <c:axPos val="l"/>
        <c:numFmt formatCode="#,##0_);[Red]\(#,##0\)" sourceLinked="0"/>
        <c:majorTickMark val="in"/>
        <c:minorTickMark val="none"/>
        <c:tickLblPos val="nextTo"/>
        <c:spPr>
          <a:noFill/>
          <a:ln w="28575">
            <a:solidFill>
              <a:schemeClr val="tx1"/>
            </a:solidFill>
          </a:ln>
          <a:effectLst/>
        </c:spPr>
        <c:txPr>
          <a:bodyPr rot="-60000000" vert="horz"/>
          <a:lstStyle/>
          <a:p>
            <a:pPr>
              <a:defRPr sz="1000"/>
            </a:pPr>
            <a:endParaRPr lang="ja-JP"/>
          </a:p>
        </c:txPr>
        <c:crossAx val="878104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34626139019200436"/>
          <c:y val="0.10462406652891697"/>
          <c:w val="0.24343644863533637"/>
          <c:h val="0.18690696322953193"/>
        </c:manualLayout>
      </c:layout>
      <c:overlay val="1"/>
      <c:spPr>
        <a:noFill/>
        <a:ln>
          <a:noFill/>
        </a:ln>
        <a:effectLst/>
      </c:spPr>
      <c:txPr>
        <a:bodyPr rot="0" vert="horz"/>
        <a:lstStyle/>
        <a:p>
          <a:pPr>
            <a:defRPr/>
          </a:pPr>
          <a:endParaRPr lang="ja-JP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050">
          <a:latin typeface="HGP創英角ｺﾞｼｯｸUB" panose="020B0900000000000000" pitchFamily="50" charset="-128"/>
          <a:ea typeface="HGP創英角ｺﾞｼｯｸUB" panose="020B0900000000000000" pitchFamily="50" charset="-128"/>
        </a:defRPr>
      </a:pPr>
      <a:endParaRPr lang="ja-JP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Sheet6!$Q$4</c:f>
              <c:strCache>
                <c:ptCount val="1"/>
                <c:pt idx="0">
                  <c:v>未治療</c:v>
                </c:pt>
              </c:strCache>
            </c:strRef>
          </c:tx>
          <c:spPr>
            <a:solidFill>
              <a:srgbClr val="0070C0"/>
            </a:solidFill>
            <a:ln w="22225">
              <a:solidFill>
                <a:schemeClr val="accent1">
                  <a:lumMod val="50000"/>
                </a:schemeClr>
              </a:solidFill>
            </a:ln>
            <a:effectLst/>
          </c:spPr>
          <c:invertIfNegative val="0"/>
          <c:dPt>
            <c:idx val="4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  <a:ln w="22225">
                <a:solidFill>
                  <a:schemeClr val="accent1">
                    <a:lumMod val="50000"/>
                  </a:schemeClr>
                </a:solidFill>
              </a:ln>
              <a:effectLst/>
            </c:spPr>
          </c:dPt>
          <c:dPt>
            <c:idx val="5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  <a:ln w="22225">
                <a:solidFill>
                  <a:schemeClr val="accent1">
                    <a:lumMod val="50000"/>
                  </a:schemeClr>
                </a:solidFill>
              </a:ln>
              <a:effectLst/>
            </c:spPr>
          </c:dPt>
          <c:dPt>
            <c:idx val="6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  <a:ln w="22225">
                <a:solidFill>
                  <a:schemeClr val="accent1">
                    <a:lumMod val="50000"/>
                  </a:schemeClr>
                </a:solidFill>
              </a:ln>
              <a:effectLst/>
            </c:spPr>
          </c:dPt>
          <c:dPt>
            <c:idx val="7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  <a:ln w="22225">
                <a:solidFill>
                  <a:schemeClr val="accent1">
                    <a:lumMod val="50000"/>
                  </a:schemeClr>
                </a:solidFill>
              </a:ln>
              <a:effectLst/>
            </c:spPr>
          </c:dPt>
          <c:cat>
            <c:multiLvlStrRef>
              <c:f>Sheet6!$AH$2:$AO$3</c:f>
              <c:multiLvlStrCache>
                <c:ptCount val="8"/>
                <c:lvl>
                  <c:pt idx="0">
                    <c:v>40～49歳</c:v>
                  </c:pt>
                  <c:pt idx="1">
                    <c:v>50～59歳</c:v>
                  </c:pt>
                  <c:pt idx="2">
                    <c:v>60～64歳</c:v>
                  </c:pt>
                  <c:pt idx="3">
                    <c:v>65～74歳</c:v>
                  </c:pt>
                  <c:pt idx="4">
                    <c:v>40～49歳</c:v>
                  </c:pt>
                  <c:pt idx="5">
                    <c:v>50～59歳</c:v>
                  </c:pt>
                  <c:pt idx="6">
                    <c:v>60～64歳</c:v>
                  </c:pt>
                  <c:pt idx="7">
                    <c:v>65～74歳</c:v>
                  </c:pt>
                </c:lvl>
                <c:lvl>
                  <c:pt idx="0">
                    <c:v>男性</c:v>
                  </c:pt>
                  <c:pt idx="4">
                    <c:v>女性</c:v>
                  </c:pt>
                </c:lvl>
              </c:multiLvlStrCache>
            </c:multiLvlStrRef>
          </c:cat>
          <c:val>
            <c:numRef>
              <c:f>Sheet6!$AH$4:$AO$4</c:f>
              <c:numCache>
                <c:formatCode>General</c:formatCode>
                <c:ptCount val="8"/>
                <c:pt idx="0">
                  <c:v>604</c:v>
                </c:pt>
                <c:pt idx="1">
                  <c:v>1005</c:v>
                </c:pt>
                <c:pt idx="2">
                  <c:v>1933</c:v>
                </c:pt>
                <c:pt idx="3">
                  <c:v>8065</c:v>
                </c:pt>
                <c:pt idx="4">
                  <c:v>175</c:v>
                </c:pt>
                <c:pt idx="5">
                  <c:v>650</c:v>
                </c:pt>
                <c:pt idx="6">
                  <c:v>1856</c:v>
                </c:pt>
                <c:pt idx="7">
                  <c:v>7202</c:v>
                </c:pt>
              </c:numCache>
            </c:numRef>
          </c:val>
        </c:ser>
        <c:ser>
          <c:idx val="1"/>
          <c:order val="1"/>
          <c:tx>
            <c:strRef>
              <c:f>Sheet6!$Q$5</c:f>
              <c:strCache>
                <c:ptCount val="1"/>
                <c:pt idx="0">
                  <c:v>治療</c:v>
                </c:pt>
              </c:strCache>
            </c:strRef>
          </c:tx>
          <c:spPr>
            <a:solidFill>
              <a:srgbClr val="D1EBFF"/>
            </a:solidFill>
            <a:ln w="25400">
              <a:solidFill>
                <a:schemeClr val="tx1"/>
              </a:solidFill>
            </a:ln>
            <a:effectLst/>
          </c:spPr>
          <c:invertIfNegative val="0"/>
          <c:dPt>
            <c:idx val="4"/>
            <c:invertIfNegative val="0"/>
            <c:bubble3D val="0"/>
            <c:spPr>
              <a:solidFill>
                <a:schemeClr val="accent6">
                  <a:lumMod val="20000"/>
                  <a:lumOff val="80000"/>
                </a:schemeClr>
              </a:solidFill>
              <a:ln w="25400">
                <a:solidFill>
                  <a:schemeClr val="tx1"/>
                </a:solidFill>
              </a:ln>
              <a:effectLst/>
            </c:spPr>
          </c:dPt>
          <c:dPt>
            <c:idx val="5"/>
            <c:invertIfNegative val="0"/>
            <c:bubble3D val="0"/>
            <c:spPr>
              <a:solidFill>
                <a:schemeClr val="accent6">
                  <a:lumMod val="20000"/>
                  <a:lumOff val="80000"/>
                </a:schemeClr>
              </a:solidFill>
              <a:ln w="25400">
                <a:solidFill>
                  <a:schemeClr val="tx1"/>
                </a:solidFill>
              </a:ln>
              <a:effectLst/>
            </c:spPr>
          </c:dPt>
          <c:dPt>
            <c:idx val="6"/>
            <c:invertIfNegative val="0"/>
            <c:bubble3D val="0"/>
            <c:spPr>
              <a:solidFill>
                <a:schemeClr val="accent6">
                  <a:lumMod val="20000"/>
                  <a:lumOff val="80000"/>
                </a:schemeClr>
              </a:solidFill>
              <a:ln w="25400">
                <a:solidFill>
                  <a:schemeClr val="tx1"/>
                </a:solidFill>
              </a:ln>
              <a:effectLst/>
            </c:spPr>
          </c:dPt>
          <c:dPt>
            <c:idx val="7"/>
            <c:invertIfNegative val="0"/>
            <c:bubble3D val="0"/>
            <c:spPr>
              <a:solidFill>
                <a:schemeClr val="accent6">
                  <a:lumMod val="20000"/>
                  <a:lumOff val="80000"/>
                </a:schemeClr>
              </a:solidFill>
              <a:ln w="25400">
                <a:solidFill>
                  <a:schemeClr val="tx1"/>
                </a:solidFill>
              </a:ln>
              <a:effectLst/>
            </c:spPr>
          </c:dPt>
          <c:cat>
            <c:multiLvlStrRef>
              <c:f>Sheet6!$AH$2:$AO$3</c:f>
              <c:multiLvlStrCache>
                <c:ptCount val="8"/>
                <c:lvl>
                  <c:pt idx="0">
                    <c:v>40～49歳</c:v>
                  </c:pt>
                  <c:pt idx="1">
                    <c:v>50～59歳</c:v>
                  </c:pt>
                  <c:pt idx="2">
                    <c:v>60～64歳</c:v>
                  </c:pt>
                  <c:pt idx="3">
                    <c:v>65～74歳</c:v>
                  </c:pt>
                  <c:pt idx="4">
                    <c:v>40～49歳</c:v>
                  </c:pt>
                  <c:pt idx="5">
                    <c:v>50～59歳</c:v>
                  </c:pt>
                  <c:pt idx="6">
                    <c:v>60～64歳</c:v>
                  </c:pt>
                  <c:pt idx="7">
                    <c:v>65～74歳</c:v>
                  </c:pt>
                </c:lvl>
                <c:lvl>
                  <c:pt idx="0">
                    <c:v>男性</c:v>
                  </c:pt>
                  <c:pt idx="4">
                    <c:v>女性</c:v>
                  </c:pt>
                </c:lvl>
              </c:multiLvlStrCache>
            </c:multiLvlStrRef>
          </c:cat>
          <c:val>
            <c:numRef>
              <c:f>Sheet6!$AH$5:$AO$5</c:f>
              <c:numCache>
                <c:formatCode>General</c:formatCode>
                <c:ptCount val="8"/>
                <c:pt idx="0">
                  <c:v>321</c:v>
                </c:pt>
                <c:pt idx="1">
                  <c:v>816</c:v>
                </c:pt>
                <c:pt idx="2">
                  <c:v>1784</c:v>
                </c:pt>
                <c:pt idx="3">
                  <c:v>8752</c:v>
                </c:pt>
                <c:pt idx="4">
                  <c:v>133</c:v>
                </c:pt>
                <c:pt idx="5">
                  <c:v>437</c:v>
                </c:pt>
                <c:pt idx="6">
                  <c:v>1574</c:v>
                </c:pt>
                <c:pt idx="7">
                  <c:v>6453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9"/>
        <c:overlap val="100"/>
        <c:axId val="87844352"/>
        <c:axId val="87845888"/>
      </c:barChart>
      <c:catAx>
        <c:axId val="878443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28575" cap="flat" cmpd="sng" algn="ctr">
            <a:solidFill>
              <a:schemeClr val="tx1"/>
            </a:solidFill>
            <a:round/>
          </a:ln>
          <a:effectLst/>
        </c:spPr>
        <c:txPr>
          <a:bodyPr rot="0" vert="wordArtVertRtl"/>
          <a:lstStyle/>
          <a:p>
            <a:pPr>
              <a:defRPr sz="600"/>
            </a:pPr>
            <a:endParaRPr lang="ja-JP"/>
          </a:p>
        </c:txPr>
        <c:crossAx val="87845888"/>
        <c:crosses val="autoZero"/>
        <c:auto val="1"/>
        <c:lblAlgn val="ctr"/>
        <c:lblOffset val="100"/>
        <c:noMultiLvlLbl val="0"/>
      </c:catAx>
      <c:valAx>
        <c:axId val="878458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in"/>
        <c:minorTickMark val="none"/>
        <c:tickLblPos val="nextTo"/>
        <c:spPr>
          <a:noFill/>
          <a:ln w="28575">
            <a:solidFill>
              <a:schemeClr val="tx1"/>
            </a:solidFill>
          </a:ln>
          <a:effectLst/>
        </c:spPr>
        <c:txPr>
          <a:bodyPr rot="-60000000" vert="horz"/>
          <a:lstStyle/>
          <a:p>
            <a:pPr>
              <a:defRPr/>
            </a:pPr>
            <a:endParaRPr lang="ja-JP"/>
          </a:p>
        </c:txPr>
        <c:crossAx val="878443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8165690122489095"/>
          <c:y val="0.39713026266347495"/>
          <c:w val="0.19178101137534323"/>
          <c:h val="0.1939009700356622"/>
        </c:manualLayout>
      </c:layout>
      <c:overlay val="0"/>
      <c:spPr>
        <a:noFill/>
        <a:ln>
          <a:noFill/>
        </a:ln>
        <a:effectLst/>
      </c:spPr>
      <c:txPr>
        <a:bodyPr rot="0" vert="horz"/>
        <a:lstStyle/>
        <a:p>
          <a:pPr>
            <a:defRPr sz="1050"/>
          </a:pPr>
          <a:endParaRPr lang="ja-JP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>
          <a:latin typeface="HGP創英角ｺﾞｼｯｸUB" panose="020B0900000000000000" pitchFamily="50" charset="-128"/>
          <a:ea typeface="HGP創英角ｺﾞｼｯｸUB" panose="020B0900000000000000" pitchFamily="50" charset="-128"/>
        </a:defRPr>
      </a:pPr>
      <a:endParaRPr lang="ja-JP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949678" cy="498559"/>
          </a:xfrm>
          <a:prstGeom prst="rect">
            <a:avLst/>
          </a:prstGeom>
        </p:spPr>
        <p:txBody>
          <a:bodyPr vert="horz" lIns="62985" tIns="31493" rIns="62985" bIns="31493" rtlCol="0"/>
          <a:lstStyle>
            <a:lvl1pPr algn="l">
              <a:defRPr sz="8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350" y="2"/>
            <a:ext cx="2950765" cy="498559"/>
          </a:xfrm>
          <a:prstGeom prst="rect">
            <a:avLst/>
          </a:prstGeom>
        </p:spPr>
        <p:txBody>
          <a:bodyPr vert="horz" lIns="62985" tIns="31493" rIns="62985" bIns="31493" rtlCol="0"/>
          <a:lstStyle>
            <a:lvl1pPr algn="r">
              <a:defRPr sz="800"/>
            </a:lvl1pPr>
          </a:lstStyle>
          <a:p>
            <a:fld id="{10E8B994-DCA2-408D-9CBC-701BAD85E35B}" type="datetimeFigureOut">
              <a:rPr kumimoji="1" lang="ja-JP" altLang="en-US" smtClean="0"/>
              <a:t>2015/1/23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73575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62985" tIns="31493" rIns="62985" bIns="31493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612" y="4783532"/>
            <a:ext cx="5445978" cy="3913800"/>
          </a:xfrm>
          <a:prstGeom prst="rect">
            <a:avLst/>
          </a:prstGeom>
        </p:spPr>
        <p:txBody>
          <a:bodyPr vert="horz" lIns="62985" tIns="31493" rIns="62985" bIns="31493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781"/>
            <a:ext cx="2949678" cy="498559"/>
          </a:xfrm>
          <a:prstGeom prst="rect">
            <a:avLst/>
          </a:prstGeom>
        </p:spPr>
        <p:txBody>
          <a:bodyPr vert="horz" lIns="62985" tIns="31493" rIns="62985" bIns="31493" rtlCol="0" anchor="b"/>
          <a:lstStyle>
            <a:lvl1pPr algn="l">
              <a:defRPr sz="8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350" y="9440781"/>
            <a:ext cx="2950765" cy="498559"/>
          </a:xfrm>
          <a:prstGeom prst="rect">
            <a:avLst/>
          </a:prstGeom>
        </p:spPr>
        <p:txBody>
          <a:bodyPr vert="horz" lIns="62985" tIns="31493" rIns="62985" bIns="31493" rtlCol="0" anchor="b"/>
          <a:lstStyle>
            <a:lvl1pPr algn="r">
              <a:defRPr sz="800"/>
            </a:lvl1pPr>
          </a:lstStyle>
          <a:p>
            <a:fld id="{A383192C-0E6E-4C69-B34A-1BE180EB2D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235630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83192C-0E6E-4C69-B34A-1BE180EB2D29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11221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60120" y="2982596"/>
            <a:ext cx="10881360" cy="205803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920240" y="5440680"/>
            <a:ext cx="8961120" cy="24536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40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80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2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6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84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480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120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6FEB6-F121-4A0A-A211-EFE3A300EBDF}" type="datetimeFigureOut">
              <a:rPr kumimoji="1" lang="ja-JP" altLang="en-US" smtClean="0"/>
              <a:t>2015/1/23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24F43-A446-4C27-B4CB-5BFD585FF0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8948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6FEB6-F121-4A0A-A211-EFE3A300EBDF}" type="datetimeFigureOut">
              <a:rPr kumimoji="1" lang="ja-JP" altLang="en-US" smtClean="0"/>
              <a:t>2015/1/23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24F43-A446-4C27-B4CB-5BFD585FF0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32421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9281160" y="384494"/>
            <a:ext cx="2880360" cy="819213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40080" y="384494"/>
            <a:ext cx="8427720" cy="819213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6FEB6-F121-4A0A-A211-EFE3A300EBDF}" type="datetimeFigureOut">
              <a:rPr kumimoji="1" lang="ja-JP" altLang="en-US" smtClean="0"/>
              <a:t>2015/1/23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24F43-A446-4C27-B4CB-5BFD585FF0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138823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6FEB6-F121-4A0A-A211-EFE3A300EBDF}" type="datetimeFigureOut">
              <a:rPr kumimoji="1" lang="ja-JP" altLang="en-US" smtClean="0"/>
              <a:t>2015/1/23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24F43-A446-4C27-B4CB-5BFD585FF0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39421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011238" y="6169661"/>
            <a:ext cx="10881360" cy="1906905"/>
          </a:xfrm>
        </p:spPr>
        <p:txBody>
          <a:bodyPr anchor="t"/>
          <a:lstStyle>
            <a:lvl1pPr algn="l">
              <a:defRPr sz="56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011238" y="4069399"/>
            <a:ext cx="10881360" cy="2100262"/>
          </a:xfrm>
        </p:spPr>
        <p:txBody>
          <a:bodyPr anchor="b"/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64008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6FEB6-F121-4A0A-A211-EFE3A300EBDF}" type="datetimeFigureOut">
              <a:rPr kumimoji="1" lang="ja-JP" altLang="en-US" smtClean="0"/>
              <a:t>2015/1/23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24F43-A446-4C27-B4CB-5BFD585FF0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06511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40080" y="2240281"/>
            <a:ext cx="5654040" cy="6336348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507480" y="2240281"/>
            <a:ext cx="5654040" cy="6336348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6FEB6-F121-4A0A-A211-EFE3A300EBDF}" type="datetimeFigureOut">
              <a:rPr kumimoji="1" lang="ja-JP" altLang="en-US" smtClean="0"/>
              <a:t>2015/1/23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24F43-A446-4C27-B4CB-5BFD585FF0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498798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40080" y="2149158"/>
            <a:ext cx="5656263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40080" y="3044825"/>
            <a:ext cx="5656263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503036" y="2149158"/>
            <a:ext cx="5658485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503036" y="3044825"/>
            <a:ext cx="5658485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6FEB6-F121-4A0A-A211-EFE3A300EBDF}" type="datetimeFigureOut">
              <a:rPr kumimoji="1" lang="ja-JP" altLang="en-US" smtClean="0"/>
              <a:t>2015/1/23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24F43-A446-4C27-B4CB-5BFD585FF0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78982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6FEB6-F121-4A0A-A211-EFE3A300EBDF}" type="datetimeFigureOut">
              <a:rPr kumimoji="1" lang="ja-JP" altLang="en-US" smtClean="0"/>
              <a:t>2015/1/23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24F43-A446-4C27-B4CB-5BFD585FF0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286519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6FEB6-F121-4A0A-A211-EFE3A300EBDF}" type="datetimeFigureOut">
              <a:rPr kumimoji="1" lang="ja-JP" altLang="en-US" smtClean="0"/>
              <a:t>2015/1/23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24F43-A446-4C27-B4CB-5BFD585FF0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705626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40081" y="382270"/>
            <a:ext cx="4211638" cy="1626870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005070" y="382271"/>
            <a:ext cx="7156450" cy="8194358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4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40081" y="2009141"/>
            <a:ext cx="4211638" cy="6567488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6FEB6-F121-4A0A-A211-EFE3A300EBDF}" type="datetimeFigureOut">
              <a:rPr kumimoji="1" lang="ja-JP" altLang="en-US" smtClean="0"/>
              <a:t>2015/1/23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24F43-A446-4C27-B4CB-5BFD585FF0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146123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509203" y="6720840"/>
            <a:ext cx="7680960" cy="793433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509203" y="857885"/>
            <a:ext cx="7680960" cy="5760720"/>
          </a:xfrm>
        </p:spPr>
        <p:txBody>
          <a:bodyPr/>
          <a:lstStyle>
            <a:lvl1pPr marL="0" indent="0">
              <a:buNone/>
              <a:defRPr sz="4500"/>
            </a:lvl1pPr>
            <a:lvl2pPr marL="640080" indent="0">
              <a:buNone/>
              <a:defRPr sz="3900"/>
            </a:lvl2pPr>
            <a:lvl3pPr marL="1280160" indent="0">
              <a:buNone/>
              <a:defRPr sz="340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r>
              <a:rPr kumimoji="1" lang="ja-JP" altLang="en-US" smtClean="0"/>
              <a:t>図を追加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509203" y="7514273"/>
            <a:ext cx="7680960" cy="1126807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6FEB6-F121-4A0A-A211-EFE3A300EBDF}" type="datetimeFigureOut">
              <a:rPr kumimoji="1" lang="ja-JP" altLang="en-US" smtClean="0"/>
              <a:t>2015/1/23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24F43-A446-4C27-B4CB-5BFD585FF0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26941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40080" y="384493"/>
            <a:ext cx="11521440" cy="1600200"/>
          </a:xfrm>
          <a:prstGeom prst="rect">
            <a:avLst/>
          </a:prstGeom>
        </p:spPr>
        <p:txBody>
          <a:bodyPr vert="horz" lIns="128016" tIns="64008" rIns="128016" bIns="64008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40080" y="2240281"/>
            <a:ext cx="11521440" cy="6336348"/>
          </a:xfrm>
          <a:prstGeom prst="rect">
            <a:avLst/>
          </a:prstGeom>
        </p:spPr>
        <p:txBody>
          <a:bodyPr vert="horz" lIns="128016" tIns="64008" rIns="128016" bIns="64008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40080" y="8898891"/>
            <a:ext cx="29870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E6FEB6-F121-4A0A-A211-EFE3A300EBDF}" type="datetimeFigureOut">
              <a:rPr kumimoji="1" lang="ja-JP" altLang="en-US" smtClean="0"/>
              <a:t>2015/1/23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373880" y="8898891"/>
            <a:ext cx="40538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9174480" y="8898891"/>
            <a:ext cx="29870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524F43-A446-4C27-B4CB-5BFD585FF0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83962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280160" rtl="0" eaLnBrk="1" latinLnBrk="0" hangingPunct="1">
        <a:spcBef>
          <a:spcPct val="0"/>
        </a:spcBef>
        <a:buNone/>
        <a:defRPr kumimoji="1" sz="6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0060" indent="-48006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4500" kern="1200">
          <a:solidFill>
            <a:schemeClr val="tx1"/>
          </a:solidFill>
          <a:latin typeface="+mn-lt"/>
          <a:ea typeface="+mn-ea"/>
          <a:cs typeface="+mn-cs"/>
        </a:defRPr>
      </a:lvl1pPr>
      <a:lvl2pPr marL="1040130" indent="-400050" algn="l" defTabSz="128016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390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chart" Target="../charts/chart2.xml"/><Relationship Id="rId3" Type="http://schemas.openxmlformats.org/officeDocument/2006/relationships/chart" Target="../charts/chart1.xm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Relationship Id="rId9" Type="http://schemas.openxmlformats.org/officeDocument/2006/relationships/chart" Target="../charts/char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グラフ 2"/>
          <p:cNvGraphicFramePr/>
          <p:nvPr>
            <p:extLst>
              <p:ext uri="{D42A27DB-BD31-4B8C-83A1-F6EECF244321}">
                <p14:modId xmlns:p14="http://schemas.microsoft.com/office/powerpoint/2010/main" val="1645232210"/>
              </p:ext>
            </p:extLst>
          </p:nvPr>
        </p:nvGraphicFramePr>
        <p:xfrm>
          <a:off x="1324160" y="4547530"/>
          <a:ext cx="2563969" cy="16212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5" name="正方形/長方形 34"/>
          <p:cNvSpPr/>
          <p:nvPr/>
        </p:nvSpPr>
        <p:spPr>
          <a:xfrm>
            <a:off x="-7914" y="4296544"/>
            <a:ext cx="5688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4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１．特定健診で，</a:t>
            </a:r>
            <a:r>
              <a:rPr lang="en-US" altLang="ja-JP" sz="14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HbA1c</a:t>
            </a:r>
            <a:r>
              <a:rPr lang="ja-JP" altLang="en-US" sz="14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（</a:t>
            </a:r>
            <a:r>
              <a:rPr lang="en-US" altLang="ja-JP" sz="14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NGSP</a:t>
            </a:r>
            <a:r>
              <a:rPr lang="ja-JP" altLang="en-US" sz="14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）</a:t>
            </a:r>
            <a:r>
              <a:rPr lang="en-US" altLang="ja-JP" sz="14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 6.5</a:t>
            </a:r>
            <a:r>
              <a:rPr lang="ja-JP" altLang="en-US" sz="14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％以上の人は</a:t>
            </a:r>
            <a:endParaRPr lang="en-US" altLang="ja-JP" sz="1400" dirty="0" smtClean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ja-JP" altLang="en-US" sz="1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</a:t>
            </a:r>
            <a:r>
              <a:rPr lang="ja-JP" altLang="en-US" sz="14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</a:t>
            </a:r>
            <a:r>
              <a:rPr lang="en-US" altLang="ja-JP" sz="14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44</a:t>
            </a:r>
            <a:r>
              <a:rPr lang="ja-JP" altLang="en-US" sz="14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万人中</a:t>
            </a:r>
            <a:r>
              <a:rPr lang="en-US" altLang="ja-JP" sz="1400" u="sng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4</a:t>
            </a:r>
            <a:r>
              <a:rPr lang="ja-JP" altLang="en-US" sz="1400" u="sng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万人以上</a:t>
            </a:r>
            <a:endParaRPr lang="ja-JP" altLang="en-US" sz="10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7213206" flipV="1">
            <a:off x="6315700" y="3743804"/>
            <a:ext cx="2446944" cy="660470"/>
          </a:xfrm>
          <a:prstGeom prst="rect">
            <a:avLst/>
          </a:prstGeom>
        </p:spPr>
      </p:pic>
      <p:sp>
        <p:nvSpPr>
          <p:cNvPr id="13" name="円/楕円 12"/>
          <p:cNvSpPr/>
          <p:nvPr/>
        </p:nvSpPr>
        <p:spPr>
          <a:xfrm>
            <a:off x="568152" y="3504456"/>
            <a:ext cx="4104456" cy="542931"/>
          </a:xfrm>
          <a:prstGeom prst="ellipse">
            <a:avLst/>
          </a:prstGeom>
          <a:solidFill>
            <a:srgbClr val="D5007F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40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2118" y="3066"/>
            <a:ext cx="127994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400" dirty="0" smtClean="0">
                <a:solidFill>
                  <a:srgbClr val="000066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汎用性の</a:t>
            </a:r>
            <a:r>
              <a:rPr lang="ja-JP" altLang="en-US" sz="2400" dirty="0">
                <a:solidFill>
                  <a:srgbClr val="000066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高い</a:t>
            </a:r>
            <a:r>
              <a:rPr kumimoji="1" lang="ja-JP" altLang="en-US" sz="2400" dirty="0" smtClean="0">
                <a:solidFill>
                  <a:srgbClr val="000066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行動変容プログラム</a:t>
            </a:r>
            <a:r>
              <a:rPr lang="ja-JP" altLang="en-US" sz="2400" dirty="0">
                <a:solidFill>
                  <a:srgbClr val="000066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</a:t>
            </a:r>
            <a:r>
              <a:rPr lang="ja-JP" altLang="en-US" sz="2400" dirty="0" smtClean="0">
                <a:solidFill>
                  <a:srgbClr val="000066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特定健診の場を</a:t>
            </a:r>
            <a:r>
              <a:rPr lang="ja-JP" altLang="en-US" sz="2400" dirty="0">
                <a:solidFill>
                  <a:srgbClr val="000066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利用</a:t>
            </a:r>
            <a:r>
              <a:rPr lang="ja-JP" altLang="en-US" sz="2400" dirty="0" smtClean="0">
                <a:solidFill>
                  <a:srgbClr val="000066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した糖尿病</a:t>
            </a:r>
            <a:r>
              <a:rPr kumimoji="1" lang="ja-JP" altLang="en-US" sz="2400" dirty="0" smtClean="0">
                <a:solidFill>
                  <a:srgbClr val="000066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対策（非肥満を含む）</a:t>
            </a:r>
            <a:endParaRPr kumimoji="1" lang="ja-JP" altLang="en-US" sz="2400" dirty="0">
              <a:solidFill>
                <a:srgbClr val="000066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8777064" y="9327812"/>
            <a:ext cx="402241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ja-JP" altLang="en-US" sz="11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大阪がん循環器病予防センター　</a:t>
            </a:r>
            <a:r>
              <a:rPr kumimoji="1" lang="en-US" altLang="ja-JP" sz="11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2015</a:t>
            </a:r>
            <a:r>
              <a:rPr kumimoji="1" lang="ja-JP" altLang="en-US" sz="11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年</a:t>
            </a:r>
            <a:r>
              <a:rPr kumimoji="1" lang="en-US" altLang="ja-JP" sz="11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1</a:t>
            </a:r>
            <a:r>
              <a:rPr kumimoji="1" lang="ja-JP" altLang="en-US" sz="11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月</a:t>
            </a:r>
            <a:r>
              <a:rPr kumimoji="1" lang="en-US" altLang="ja-JP" sz="11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26</a:t>
            </a:r>
            <a:r>
              <a:rPr kumimoji="1" lang="ja-JP" altLang="en-US" sz="11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日　案</a:t>
            </a:r>
            <a:endParaRPr kumimoji="1" lang="ja-JP" altLang="en-US" sz="11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11" name="角丸四角形 10"/>
          <p:cNvSpPr/>
          <p:nvPr/>
        </p:nvSpPr>
        <p:spPr>
          <a:xfrm>
            <a:off x="64094" y="480120"/>
            <a:ext cx="12672000" cy="396000"/>
          </a:xfrm>
          <a:prstGeom prst="roundRect">
            <a:avLst/>
          </a:prstGeom>
          <a:noFill/>
          <a:ln w="34925">
            <a:solidFill>
              <a:srgbClr val="CECB3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r>
              <a:rPr kumimoji="1" lang="en-US" altLang="ja-JP" sz="1800" dirty="0" smtClean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【</a:t>
            </a:r>
            <a:r>
              <a:rPr kumimoji="1" lang="ja-JP" altLang="en-US" sz="1800" dirty="0" smtClean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目的</a:t>
            </a:r>
            <a:r>
              <a:rPr kumimoji="1" lang="en-US" altLang="ja-JP" sz="1800" dirty="0" smtClean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】</a:t>
            </a:r>
            <a:r>
              <a:rPr kumimoji="1" lang="ja-JP" altLang="en-US" sz="1800" dirty="0" smtClean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糖尿病の発症および重症化を防ぎ，健康寿命の延伸に寄与することを目的とする</a:t>
            </a:r>
            <a:endParaRPr kumimoji="1" lang="ja-JP" altLang="en-US" sz="1800" dirty="0">
              <a:solidFill>
                <a:schemeClr val="tx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-7912" y="912168"/>
            <a:ext cx="10310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8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【</a:t>
            </a:r>
            <a:r>
              <a:rPr lang="ja-JP" altLang="en-US" sz="1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課題</a:t>
            </a:r>
            <a:r>
              <a:rPr lang="en-US" altLang="ja-JP" sz="18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】</a:t>
            </a:r>
            <a:r>
              <a:rPr lang="ja-JP" altLang="en-US" sz="1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</a:t>
            </a:r>
            <a:endParaRPr lang="ja-JP" altLang="en-US" sz="1800" dirty="0"/>
          </a:p>
        </p:txBody>
      </p:sp>
      <p:sp>
        <p:nvSpPr>
          <p:cNvPr id="21" name="正方形/長方形 20"/>
          <p:cNvSpPr/>
          <p:nvPr/>
        </p:nvSpPr>
        <p:spPr>
          <a:xfrm>
            <a:off x="-7912" y="4014869"/>
            <a:ext cx="193674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8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【</a:t>
            </a:r>
            <a:r>
              <a:rPr lang="ja-JP" altLang="en-US" sz="18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大阪府の現況</a:t>
            </a:r>
            <a:r>
              <a:rPr lang="en-US" altLang="ja-JP" sz="18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】</a:t>
            </a:r>
            <a:r>
              <a:rPr lang="ja-JP" altLang="en-US" sz="1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</a:t>
            </a:r>
            <a:endParaRPr lang="ja-JP" altLang="en-US" sz="1800" dirty="0"/>
          </a:p>
        </p:txBody>
      </p:sp>
      <p:sp>
        <p:nvSpPr>
          <p:cNvPr id="22" name="正方形/長方形 21"/>
          <p:cNvSpPr/>
          <p:nvPr/>
        </p:nvSpPr>
        <p:spPr>
          <a:xfrm>
            <a:off x="6029026" y="912168"/>
            <a:ext cx="14927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8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【</a:t>
            </a:r>
            <a:r>
              <a:rPr lang="ja-JP" altLang="en-US" sz="18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実施</a:t>
            </a:r>
            <a:r>
              <a:rPr lang="ja-JP" altLang="en-US" sz="1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方法</a:t>
            </a:r>
            <a:r>
              <a:rPr lang="en-US" altLang="ja-JP" sz="18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】</a:t>
            </a:r>
            <a:r>
              <a:rPr lang="ja-JP" altLang="en-US" sz="1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</a:t>
            </a:r>
            <a:endParaRPr lang="ja-JP" altLang="en-US" sz="1800" dirty="0"/>
          </a:p>
        </p:txBody>
      </p:sp>
      <p:sp>
        <p:nvSpPr>
          <p:cNvPr id="23" name="正方形/長方形 22"/>
          <p:cNvSpPr/>
          <p:nvPr/>
        </p:nvSpPr>
        <p:spPr>
          <a:xfrm>
            <a:off x="6029026" y="7527612"/>
            <a:ext cx="208903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8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【</a:t>
            </a:r>
            <a:r>
              <a:rPr lang="ja-JP" altLang="en-US" sz="18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期待される効果</a:t>
            </a:r>
            <a:r>
              <a:rPr lang="en-US" altLang="ja-JP" sz="18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】</a:t>
            </a:r>
            <a:r>
              <a:rPr lang="ja-JP" altLang="en-US" sz="1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</a:t>
            </a:r>
            <a:endParaRPr lang="ja-JP" altLang="en-US" sz="1800" dirty="0"/>
          </a:p>
        </p:txBody>
      </p:sp>
      <p:sp>
        <p:nvSpPr>
          <p:cNvPr id="10" name="正方形/長方形 9"/>
          <p:cNvSpPr/>
          <p:nvPr/>
        </p:nvSpPr>
        <p:spPr>
          <a:xfrm>
            <a:off x="-7912" y="1200200"/>
            <a:ext cx="532859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2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１．平均</a:t>
            </a:r>
            <a:r>
              <a:rPr lang="ja-JP" altLang="en-US" sz="12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寿命と健康寿命の差</a:t>
            </a:r>
          </a:p>
        </p:txBody>
      </p:sp>
      <p:sp>
        <p:nvSpPr>
          <p:cNvPr id="25" name="角丸四角形 24"/>
          <p:cNvSpPr/>
          <p:nvPr/>
        </p:nvSpPr>
        <p:spPr>
          <a:xfrm>
            <a:off x="64096" y="1467575"/>
            <a:ext cx="5256584" cy="720000"/>
          </a:xfrm>
          <a:prstGeom prst="roundRect">
            <a:avLst>
              <a:gd name="adj" fmla="val 10456"/>
            </a:avLst>
          </a:prstGeom>
          <a:solidFill>
            <a:srgbClr val="CECB3C"/>
          </a:solidFill>
          <a:ln w="25400">
            <a:solidFill>
              <a:srgbClr val="65631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r>
              <a:rPr lang="ja-JP" altLang="en-US" sz="1100" dirty="0" smtClean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透析導入の原因の第</a:t>
            </a:r>
            <a:r>
              <a:rPr lang="en-US" altLang="ja-JP" sz="1100" dirty="0" smtClean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1</a:t>
            </a:r>
            <a:r>
              <a:rPr lang="ja-JP" altLang="en-US" sz="1100" dirty="0" smtClean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位（全体の</a:t>
            </a:r>
            <a:r>
              <a:rPr lang="en-US" altLang="ja-JP" sz="1100" dirty="0" smtClean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43.8</a:t>
            </a:r>
            <a:r>
              <a:rPr lang="ja-JP" altLang="en-US" sz="1100" dirty="0" smtClean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％</a:t>
            </a:r>
            <a:r>
              <a:rPr lang="ja-JP" altLang="en-US" sz="11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）　</a:t>
            </a:r>
            <a:r>
              <a:rPr lang="ja-JP" altLang="en-US" sz="8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（</a:t>
            </a:r>
            <a:r>
              <a:rPr lang="en-US" altLang="ja-JP" sz="8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2013</a:t>
            </a:r>
            <a:r>
              <a:rPr lang="ja-JP" altLang="en-US" sz="8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年日本透析医学会</a:t>
            </a:r>
            <a:r>
              <a:rPr lang="ja-JP" altLang="en-US" sz="800" dirty="0" smtClean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）</a:t>
            </a:r>
            <a:endParaRPr lang="en-US" altLang="ja-JP" sz="1100" dirty="0" smtClean="0">
              <a:solidFill>
                <a:schemeClr val="tx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kumimoji="1" lang="ja-JP" altLang="en-US" sz="1100" dirty="0" smtClean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成人以降の</a:t>
            </a:r>
            <a:r>
              <a:rPr lang="ja-JP" altLang="en-US" sz="1100" dirty="0" smtClean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失明原因の第</a:t>
            </a:r>
            <a:r>
              <a:rPr lang="en-US" altLang="ja-JP" sz="1100" dirty="0" smtClean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2</a:t>
            </a:r>
            <a:r>
              <a:rPr lang="ja-JP" altLang="en-US" sz="1100" dirty="0" smtClean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位（全体の</a:t>
            </a:r>
            <a:r>
              <a:rPr lang="en-US" altLang="ja-JP" sz="1100" dirty="0" smtClean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13.4</a:t>
            </a:r>
            <a:r>
              <a:rPr lang="ja-JP" altLang="en-US" sz="1100" dirty="0" smtClean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％）　</a:t>
            </a:r>
            <a:r>
              <a:rPr lang="ja-JP" altLang="en-US" sz="800" dirty="0" smtClean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（</a:t>
            </a:r>
            <a:r>
              <a:rPr lang="en-US" altLang="ja-JP" sz="800" dirty="0" smtClean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2005</a:t>
            </a:r>
            <a:r>
              <a:rPr lang="ja-JP" altLang="en-US" sz="800" dirty="0" smtClean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年度</a:t>
            </a:r>
            <a:r>
              <a:rPr lang="zh-TW" altLang="en-US" sz="8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厚生労働省難治性疾患克服研究事業</a:t>
            </a:r>
            <a:r>
              <a:rPr lang="ja-JP" altLang="en-US" sz="800" dirty="0" smtClean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）</a:t>
            </a:r>
            <a:endParaRPr lang="en-US" altLang="ja-JP" sz="800" dirty="0" smtClean="0">
              <a:solidFill>
                <a:schemeClr val="tx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ja-JP" altLang="en-US" sz="1100" dirty="0" smtClean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下肢切断は年間</a:t>
            </a:r>
            <a:r>
              <a:rPr lang="en-US" altLang="ja-JP" sz="1100" dirty="0" smtClean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3,000</a:t>
            </a:r>
            <a:r>
              <a:rPr lang="ja-JP" altLang="en-US" sz="1100" dirty="0" smtClean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人</a:t>
            </a:r>
            <a:r>
              <a:rPr lang="ja-JP" altLang="en-US" sz="11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以上　</a:t>
            </a:r>
            <a:r>
              <a:rPr lang="ja-JP" altLang="en-US" sz="8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（糖尿病対策推進</a:t>
            </a:r>
            <a:r>
              <a:rPr lang="ja-JP" altLang="en-US" sz="800" dirty="0" smtClean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会議統計）</a:t>
            </a:r>
            <a:endParaRPr lang="en-US" altLang="ja-JP" sz="800" dirty="0" smtClean="0">
              <a:solidFill>
                <a:schemeClr val="tx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kumimoji="1" lang="ja-JP" altLang="en-US" sz="1100" dirty="0" smtClean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糖尿病では脳梗塞を</a:t>
            </a:r>
            <a:r>
              <a:rPr kumimoji="1" lang="en-US" altLang="ja-JP" sz="1100" dirty="0" smtClean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2</a:t>
            </a:r>
            <a:r>
              <a:rPr kumimoji="1" lang="ja-JP" altLang="en-US" sz="1100" dirty="0" smtClean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倍以上，虚血性心疾患を</a:t>
            </a:r>
            <a:r>
              <a:rPr kumimoji="1" lang="en-US" altLang="ja-JP" sz="1100" dirty="0" smtClean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3</a:t>
            </a:r>
            <a:r>
              <a:rPr kumimoji="1" lang="ja-JP" altLang="en-US" sz="1100" dirty="0" smtClean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倍以上発症しやすい</a:t>
            </a:r>
            <a:r>
              <a:rPr lang="ja-JP" altLang="en-US" sz="11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</a:t>
            </a:r>
            <a:r>
              <a:rPr lang="ja-JP" altLang="en-US" sz="800" dirty="0" smtClean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（</a:t>
            </a:r>
            <a:r>
              <a:rPr lang="en-US" altLang="ja-JP" sz="800" dirty="0" smtClean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JPHC study</a:t>
            </a:r>
            <a:r>
              <a:rPr lang="ja-JP" altLang="en-US" sz="800" dirty="0" smtClean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）</a:t>
            </a:r>
            <a:endParaRPr kumimoji="1" lang="ja-JP" altLang="en-US" sz="800" dirty="0">
              <a:solidFill>
                <a:schemeClr val="tx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26" name="正方形/長方形 25"/>
          <p:cNvSpPr/>
          <p:nvPr/>
        </p:nvSpPr>
        <p:spPr>
          <a:xfrm>
            <a:off x="-7912" y="2163329"/>
            <a:ext cx="532859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2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２</a:t>
            </a:r>
            <a:r>
              <a:rPr lang="ja-JP" altLang="en-US" sz="12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．</a:t>
            </a:r>
            <a:r>
              <a:rPr lang="ja-JP" altLang="en-US" sz="12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糖尿病人口の増加 </a:t>
            </a:r>
            <a:endParaRPr lang="ja-JP" altLang="en-US" sz="12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27" name="角丸四角形 26"/>
          <p:cNvSpPr/>
          <p:nvPr/>
        </p:nvSpPr>
        <p:spPr>
          <a:xfrm>
            <a:off x="64096" y="2424384"/>
            <a:ext cx="5256584" cy="396000"/>
          </a:xfrm>
          <a:prstGeom prst="roundRect">
            <a:avLst/>
          </a:prstGeom>
          <a:solidFill>
            <a:srgbClr val="CECB3C"/>
          </a:solidFill>
          <a:ln w="25400">
            <a:solidFill>
              <a:srgbClr val="65631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lvl="0"/>
            <a:r>
              <a:rPr lang="ja-JP" altLang="en-US" sz="1100" dirty="0" smtClean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糖尿病が強く疑われる人は約</a:t>
            </a:r>
            <a:r>
              <a:rPr lang="en-US" altLang="ja-JP" sz="1100" dirty="0" smtClean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950</a:t>
            </a:r>
            <a:r>
              <a:rPr lang="ja-JP" altLang="en-US" sz="1100" dirty="0" smtClean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万人</a:t>
            </a:r>
            <a:r>
              <a:rPr lang="ja-JP" altLang="en-US" sz="1100" dirty="0" smtClean="0">
                <a:solidFill>
                  <a:prstClr val="black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</a:t>
            </a:r>
            <a:r>
              <a:rPr lang="ja-JP" altLang="en-US" sz="800" dirty="0" smtClean="0">
                <a:solidFill>
                  <a:prstClr val="black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（</a:t>
            </a:r>
            <a:r>
              <a:rPr lang="en-US" altLang="ja-JP" sz="800" dirty="0" smtClean="0">
                <a:solidFill>
                  <a:prstClr val="black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2012</a:t>
            </a:r>
            <a:r>
              <a:rPr lang="ja-JP" altLang="en-US" sz="800" dirty="0" smtClean="0">
                <a:solidFill>
                  <a:prstClr val="black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年国民</a:t>
            </a:r>
            <a:r>
              <a:rPr lang="ja-JP" altLang="en-US" sz="800" dirty="0">
                <a:solidFill>
                  <a:prstClr val="black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健康・</a:t>
            </a:r>
            <a:r>
              <a:rPr lang="ja-JP" altLang="en-US" sz="800" dirty="0" smtClean="0">
                <a:solidFill>
                  <a:prstClr val="black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栄養調査）</a:t>
            </a:r>
            <a:endParaRPr lang="en-US" altLang="ja-JP" sz="800" dirty="0" smtClean="0">
              <a:solidFill>
                <a:schemeClr val="tx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ja-JP" altLang="en-US" sz="11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</a:t>
            </a:r>
            <a:r>
              <a:rPr lang="ja-JP" altLang="en-US" sz="1100" dirty="0" smtClean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そのうち３割がほとんど治療を受けたことがない</a:t>
            </a:r>
            <a:endParaRPr kumimoji="1" lang="ja-JP" altLang="en-US" sz="1100" dirty="0">
              <a:solidFill>
                <a:schemeClr val="tx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28" name="正方形/長方形 27"/>
          <p:cNvSpPr/>
          <p:nvPr/>
        </p:nvSpPr>
        <p:spPr>
          <a:xfrm>
            <a:off x="-7912" y="2784376"/>
            <a:ext cx="5328592" cy="3240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2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３</a:t>
            </a:r>
            <a:r>
              <a:rPr lang="ja-JP" altLang="en-US" sz="12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．</a:t>
            </a:r>
            <a:r>
              <a:rPr lang="ja-JP" altLang="en-US" sz="12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国民医療費の増加 </a:t>
            </a:r>
            <a:endParaRPr lang="ja-JP" altLang="en-US" sz="12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29" name="角丸四角形 28"/>
          <p:cNvSpPr/>
          <p:nvPr/>
        </p:nvSpPr>
        <p:spPr>
          <a:xfrm>
            <a:off x="64096" y="3057568"/>
            <a:ext cx="5256583" cy="396000"/>
          </a:xfrm>
          <a:prstGeom prst="roundRect">
            <a:avLst/>
          </a:prstGeom>
          <a:solidFill>
            <a:srgbClr val="CECB3C"/>
          </a:solidFill>
          <a:ln w="25400">
            <a:solidFill>
              <a:srgbClr val="65631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lvl="0"/>
            <a:r>
              <a:rPr lang="ja-JP" altLang="en-US" sz="1100" dirty="0" smtClean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糖尿病医療費</a:t>
            </a:r>
            <a:r>
              <a:rPr lang="ja-JP" altLang="en-US" sz="11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は</a:t>
            </a:r>
            <a:r>
              <a:rPr lang="en-US" altLang="ja-JP" sz="11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1</a:t>
            </a:r>
            <a:r>
              <a:rPr lang="ja-JP" altLang="en-US" sz="11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兆</a:t>
            </a:r>
            <a:r>
              <a:rPr lang="en-US" altLang="ja-JP" sz="11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2,088</a:t>
            </a:r>
            <a:r>
              <a:rPr lang="ja-JP" altLang="en-US" sz="11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億</a:t>
            </a:r>
            <a:r>
              <a:rPr lang="ja-JP" altLang="en-US" sz="1100" dirty="0" smtClean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円 </a:t>
            </a:r>
            <a:r>
              <a:rPr lang="ja-JP" altLang="en-US" sz="1100" dirty="0" smtClean="0">
                <a:solidFill>
                  <a:prstClr val="black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 </a:t>
            </a:r>
            <a:r>
              <a:rPr lang="ja-JP" altLang="en-US" sz="800" dirty="0">
                <a:solidFill>
                  <a:prstClr val="black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（</a:t>
            </a:r>
            <a:r>
              <a:rPr lang="en-US" altLang="ja-JP" sz="800" dirty="0">
                <a:solidFill>
                  <a:prstClr val="black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2012</a:t>
            </a:r>
            <a:r>
              <a:rPr lang="ja-JP" altLang="en-US" sz="800" dirty="0">
                <a:solidFill>
                  <a:prstClr val="black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年厚生労働省）</a:t>
            </a:r>
            <a:endParaRPr lang="en-US" altLang="ja-JP" sz="800" dirty="0" smtClean="0">
              <a:solidFill>
                <a:schemeClr val="tx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ja-JP" altLang="en-US" sz="11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　</a:t>
            </a:r>
            <a:r>
              <a:rPr lang="ja-JP" altLang="en-US" sz="1100" dirty="0" smtClean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糖尿病合併症を含む糖尿病関連医療費はさらに高額となる　</a:t>
            </a:r>
            <a:endParaRPr kumimoji="1" lang="ja-JP" altLang="en-US" sz="1100" dirty="0">
              <a:solidFill>
                <a:schemeClr val="tx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30" name="正方形/長方形 29"/>
          <p:cNvSpPr/>
          <p:nvPr/>
        </p:nvSpPr>
        <p:spPr>
          <a:xfrm>
            <a:off x="218683" y="3546847"/>
            <a:ext cx="481396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12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糖尿病合併症の発症・</a:t>
            </a:r>
            <a:r>
              <a:rPr lang="ja-JP" altLang="en-US" sz="12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重症化</a:t>
            </a:r>
            <a:r>
              <a:rPr lang="ja-JP" altLang="en-US" sz="12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のリスクを減少するために　　　　　</a:t>
            </a:r>
            <a:endParaRPr lang="en-US" altLang="ja-JP" sz="1200" dirty="0" smtClean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ctr"/>
            <a:r>
              <a:rPr lang="ja-JP" altLang="en-US" sz="12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血糖コントロール状態を適正に保つことが必要</a:t>
            </a:r>
            <a:endParaRPr lang="ja-JP" altLang="en-US" sz="12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32" name="正方形/長方形 31"/>
          <p:cNvSpPr/>
          <p:nvPr/>
        </p:nvSpPr>
        <p:spPr>
          <a:xfrm>
            <a:off x="5930955" y="1200200"/>
            <a:ext cx="700072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4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・各市町村</a:t>
            </a:r>
            <a:r>
              <a:rPr lang="ja-JP" altLang="en-US" sz="1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のこれまで</a:t>
            </a:r>
            <a:r>
              <a:rPr lang="ja-JP" altLang="en-US" sz="14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の糖尿病対策や他の優先課題を考慮し，マンパワー</a:t>
            </a:r>
            <a:r>
              <a:rPr lang="ja-JP" altLang="en-US" sz="1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，</a:t>
            </a:r>
            <a:r>
              <a:rPr lang="ja-JP" altLang="en-US" sz="14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財源，関係機関の協力の程度をもとに実施する。</a:t>
            </a:r>
            <a:endParaRPr lang="ja-JP" altLang="en-US" sz="14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34" name="正方形/長方形 33"/>
          <p:cNvSpPr/>
          <p:nvPr/>
        </p:nvSpPr>
        <p:spPr>
          <a:xfrm>
            <a:off x="-7912" y="6312848"/>
            <a:ext cx="2628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4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２．</a:t>
            </a:r>
            <a:r>
              <a:rPr lang="en-US" altLang="ja-JP" sz="14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HbA1c 6.5</a:t>
            </a:r>
            <a:r>
              <a:rPr lang="ja-JP" altLang="en-US" sz="14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％以上の人数は，男女ともに</a:t>
            </a:r>
            <a:r>
              <a:rPr lang="en-US" altLang="ja-JP" sz="14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65</a:t>
            </a:r>
            <a:r>
              <a:rPr lang="ja-JP" altLang="en-US" sz="14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歳以上で増加する</a:t>
            </a:r>
            <a:endParaRPr lang="ja-JP" altLang="en-US" sz="14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36" name="円/楕円 35"/>
          <p:cNvSpPr/>
          <p:nvPr/>
        </p:nvSpPr>
        <p:spPr>
          <a:xfrm>
            <a:off x="579829" y="9006680"/>
            <a:ext cx="4248472" cy="546448"/>
          </a:xfrm>
          <a:prstGeom prst="ellipse">
            <a:avLst/>
          </a:prstGeom>
          <a:solidFill>
            <a:srgbClr val="D5007F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400"/>
          </a:p>
        </p:txBody>
      </p:sp>
      <p:sp>
        <p:nvSpPr>
          <p:cNvPr id="37" name="正方形/長方形 36"/>
          <p:cNvSpPr/>
          <p:nvPr/>
        </p:nvSpPr>
        <p:spPr>
          <a:xfrm>
            <a:off x="291798" y="9049071"/>
            <a:ext cx="466884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12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年齢別，性別に対策する必要がある</a:t>
            </a:r>
            <a:endParaRPr lang="en-US" altLang="ja-JP" sz="1200" dirty="0" smtClean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ctr"/>
            <a:r>
              <a:rPr lang="ja-JP" altLang="en-US" sz="12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地域診断に基づいた優先度の高い取り組みを行う</a:t>
            </a:r>
            <a:endParaRPr lang="ja-JP" altLang="en-US" sz="12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38" name="正方形/長方形 37"/>
          <p:cNvSpPr/>
          <p:nvPr/>
        </p:nvSpPr>
        <p:spPr>
          <a:xfrm>
            <a:off x="5968752" y="5863877"/>
            <a:ext cx="7094581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4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・</a:t>
            </a:r>
            <a:r>
              <a:rPr lang="ja-JP" altLang="en-US" sz="1400" u="sng" dirty="0" smtClean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最低限の取り組み</a:t>
            </a:r>
            <a:r>
              <a:rPr lang="ja-JP" altLang="en-US" sz="14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：</a:t>
            </a:r>
            <a:r>
              <a:rPr lang="en-US" altLang="ja-JP" sz="14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HbA1c(NGSP)6.5</a:t>
            </a:r>
            <a:r>
              <a:rPr lang="ja-JP" altLang="en-US" sz="14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％以上かつ未治療者に対して，結果返却と同時に　受診勧奨を実施。リーフレット１を活用。</a:t>
            </a:r>
            <a:endParaRPr lang="en-US" altLang="ja-JP" sz="1400" dirty="0" smtClean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ja-JP" altLang="en-US" sz="14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・</a:t>
            </a:r>
            <a:r>
              <a:rPr lang="ja-JP" altLang="en-US" sz="1400" u="sng" dirty="0" smtClean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標準的な取り組み</a:t>
            </a:r>
            <a:r>
              <a:rPr lang="ja-JP" altLang="en-US" sz="14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：最低限に加えて，受診確認・再勧奨，保健指導を実施。リーフレット２を　活用。</a:t>
            </a:r>
            <a:endParaRPr lang="en-US" altLang="ja-JP" sz="1400" dirty="0" smtClean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ja-JP" altLang="en-US" sz="14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・</a:t>
            </a:r>
            <a:r>
              <a:rPr lang="ja-JP" altLang="en-US" sz="1400" u="sng" dirty="0" smtClean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充実した取り組み</a:t>
            </a:r>
            <a:r>
              <a:rPr lang="ja-JP" altLang="en-US" sz="14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：標準に加えて，受診確認の充実，保健指導の充実，正常や治療中の者　を含めたすべての受診者を対象に健診当日の情報提供等を実施。リーフレット３を活用。</a:t>
            </a:r>
            <a:endParaRPr lang="ja-JP" altLang="en-US" sz="14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46" name="正方形/長方形 45"/>
          <p:cNvSpPr/>
          <p:nvPr/>
        </p:nvSpPr>
        <p:spPr>
          <a:xfrm>
            <a:off x="6138831" y="7829292"/>
            <a:ext cx="16200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2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１．健康</a:t>
            </a:r>
            <a:r>
              <a:rPr lang="ja-JP" altLang="en-US" sz="12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面</a:t>
            </a:r>
            <a:r>
              <a:rPr lang="ja-JP" altLang="en-US" sz="12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 </a:t>
            </a:r>
            <a:endParaRPr lang="ja-JP" altLang="en-US" sz="12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47" name="正方形/長方形 46"/>
          <p:cNvSpPr/>
          <p:nvPr/>
        </p:nvSpPr>
        <p:spPr>
          <a:xfrm>
            <a:off x="8407263" y="7840325"/>
            <a:ext cx="16200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2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２</a:t>
            </a:r>
            <a:r>
              <a:rPr lang="ja-JP" altLang="en-US" sz="12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．経済面 </a:t>
            </a:r>
            <a:endParaRPr lang="ja-JP" altLang="en-US" sz="12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20756328">
            <a:off x="10346081" y="7630843"/>
            <a:ext cx="922256" cy="1332148"/>
          </a:xfrm>
          <a:prstGeom prst="rect">
            <a:avLst/>
          </a:prstGeom>
          <a:ln w="15875">
            <a:solidFill>
              <a:schemeClr val="tx1"/>
            </a:solidFill>
          </a:ln>
        </p:spPr>
      </p:pic>
      <p:pic>
        <p:nvPicPr>
          <p:cNvPr id="4" name="図 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rot="473016">
            <a:off x="11188491" y="7322568"/>
            <a:ext cx="1337497" cy="1931939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  <p:sp>
        <p:nvSpPr>
          <p:cNvPr id="48" name="正方形/長方形 47"/>
          <p:cNvSpPr/>
          <p:nvPr/>
        </p:nvSpPr>
        <p:spPr>
          <a:xfrm>
            <a:off x="6175015" y="8045316"/>
            <a:ext cx="219606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2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・短期的には，糖尿病受療者が増加する。 </a:t>
            </a:r>
            <a:endParaRPr lang="ja-JP" altLang="en-US" sz="12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49" name="正方形/長方形 48"/>
          <p:cNvSpPr/>
          <p:nvPr/>
        </p:nvSpPr>
        <p:spPr>
          <a:xfrm>
            <a:off x="6175015" y="8447747"/>
            <a:ext cx="219606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2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・中長期的には，糖尿病合併症および重症化を未然に防ぎ，　日常生活の質が向上する。</a:t>
            </a:r>
            <a:endParaRPr lang="en-US" altLang="ja-JP" sz="1200" dirty="0" smtClean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0" name="正方形/長方形 49"/>
          <p:cNvSpPr/>
          <p:nvPr/>
        </p:nvSpPr>
        <p:spPr>
          <a:xfrm>
            <a:off x="8633048" y="7248872"/>
            <a:ext cx="267612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2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＜糖尿病対策の資材＞リーフレット３種 </a:t>
            </a:r>
            <a:endParaRPr lang="ja-JP" altLang="en-US" sz="12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1" name="正方形/長方形 50"/>
          <p:cNvSpPr/>
          <p:nvPr/>
        </p:nvSpPr>
        <p:spPr>
          <a:xfrm>
            <a:off x="6138830" y="9019455"/>
            <a:ext cx="242326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2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より充実した取り組みによって　糖尿病有病率の上昇を抑制する。</a:t>
            </a:r>
            <a:endParaRPr lang="en-US" altLang="ja-JP" sz="1200" dirty="0" smtClean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2" name="正方形/長方形 51"/>
          <p:cNvSpPr/>
          <p:nvPr/>
        </p:nvSpPr>
        <p:spPr>
          <a:xfrm>
            <a:off x="8453208" y="8045316"/>
            <a:ext cx="219606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2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・短期的には，外来医療費　　　が増加する。</a:t>
            </a:r>
            <a:endParaRPr lang="en-US" altLang="ja-JP" sz="1200" dirty="0" smtClean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3" name="正方形/長方形 52"/>
          <p:cNvSpPr/>
          <p:nvPr/>
        </p:nvSpPr>
        <p:spPr>
          <a:xfrm>
            <a:off x="8440329" y="8425849"/>
            <a:ext cx="219606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2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・中長期的には，新規透析　　導入や循環器疾患発症の　　　抑制に伴い総医療費が減少　する。</a:t>
            </a:r>
            <a:endParaRPr lang="en-US" altLang="ja-JP" sz="1200" dirty="0" smtClean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236440" y="1659653"/>
            <a:ext cx="6290405" cy="4193604"/>
          </a:xfrm>
          <a:prstGeom prst="rect">
            <a:avLst/>
          </a:prstGeom>
        </p:spPr>
      </p:pic>
      <p:sp>
        <p:nvSpPr>
          <p:cNvPr id="24" name="テキスト ボックス 23"/>
          <p:cNvSpPr txBox="1"/>
          <p:nvPr/>
        </p:nvSpPr>
        <p:spPr>
          <a:xfrm>
            <a:off x="8201000" y="6136498"/>
            <a:ext cx="108000" cy="208138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kumimoji="1" lang="ja-JP" altLang="en-US" dirty="0"/>
          </a:p>
        </p:txBody>
      </p:sp>
      <p:sp>
        <p:nvSpPr>
          <p:cNvPr id="61" name="テキスト ボックス 60"/>
          <p:cNvSpPr txBox="1"/>
          <p:nvPr/>
        </p:nvSpPr>
        <p:spPr>
          <a:xfrm>
            <a:off x="12449472" y="6344636"/>
            <a:ext cx="144000" cy="216000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endParaRPr kumimoji="1" lang="ja-JP" altLang="en-US" dirty="0"/>
          </a:p>
        </p:txBody>
      </p:sp>
      <p:sp>
        <p:nvSpPr>
          <p:cNvPr id="62" name="テキスト ボックス 61"/>
          <p:cNvSpPr txBox="1"/>
          <p:nvPr/>
        </p:nvSpPr>
        <p:spPr>
          <a:xfrm>
            <a:off x="11729392" y="6997204"/>
            <a:ext cx="144000" cy="216000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endParaRPr kumimoji="1" lang="ja-JP" altLang="en-US" dirty="0"/>
          </a:p>
        </p:txBody>
      </p:sp>
      <p:cxnSp>
        <p:nvCxnSpPr>
          <p:cNvPr id="9" name="直線コネクタ 8"/>
          <p:cNvCxnSpPr/>
          <p:nvPr/>
        </p:nvCxnSpPr>
        <p:spPr>
          <a:xfrm flipV="1">
            <a:off x="3072755" y="5178529"/>
            <a:ext cx="586883" cy="94148"/>
          </a:xfrm>
          <a:prstGeom prst="line">
            <a:avLst/>
          </a:prstGeom>
          <a:ln w="22225">
            <a:solidFill>
              <a:schemeClr val="tx1"/>
            </a:solidFill>
            <a:headEnd type="oval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テキスト ボックス 54"/>
          <p:cNvSpPr txBox="1"/>
          <p:nvPr/>
        </p:nvSpPr>
        <p:spPr>
          <a:xfrm>
            <a:off x="3637518" y="4816917"/>
            <a:ext cx="2304000" cy="738664"/>
          </a:xfrm>
          <a:prstGeom prst="rect">
            <a:avLst/>
          </a:prstGeom>
          <a:noFill/>
          <a:ln w="19050">
            <a:solidFill>
              <a:schemeClr val="tx1"/>
            </a:solidFill>
            <a:prstDash val="solid"/>
          </a:ln>
        </p:spPr>
        <p:txBody>
          <a:bodyPr wrap="square" lIns="144000" rtlCol="0">
            <a:spAutoFit/>
          </a:bodyPr>
          <a:lstStyle/>
          <a:p>
            <a:r>
              <a:rPr lang="ja-JP" altLang="en-US" sz="14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糖尿病のうち特定</a:t>
            </a:r>
            <a:r>
              <a:rPr lang="ja-JP" altLang="en-US" sz="1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保健指導の</a:t>
            </a:r>
            <a:r>
              <a:rPr lang="ja-JP" altLang="en-US" sz="14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非対象者（非メタボかつ未治療）　</a:t>
            </a:r>
            <a:r>
              <a:rPr lang="en-US" altLang="ja-JP" sz="14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16,420</a:t>
            </a:r>
            <a:r>
              <a:rPr lang="ja-JP" altLang="en-US" sz="14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人</a:t>
            </a:r>
            <a:endParaRPr lang="en-US" altLang="ja-JP" sz="14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cxnSp>
        <p:nvCxnSpPr>
          <p:cNvPr id="60" name="直線コネクタ 59"/>
          <p:cNvCxnSpPr/>
          <p:nvPr/>
        </p:nvCxnSpPr>
        <p:spPr>
          <a:xfrm flipH="1">
            <a:off x="1928837" y="4960532"/>
            <a:ext cx="775229" cy="454182"/>
          </a:xfrm>
          <a:prstGeom prst="line">
            <a:avLst/>
          </a:prstGeom>
          <a:ln w="22225">
            <a:solidFill>
              <a:schemeClr val="tx1"/>
            </a:solidFill>
            <a:headEnd type="oval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テキスト ボックス 63"/>
          <p:cNvSpPr txBox="1"/>
          <p:nvPr/>
        </p:nvSpPr>
        <p:spPr>
          <a:xfrm>
            <a:off x="640160" y="5114632"/>
            <a:ext cx="1260000" cy="600164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txBody>
          <a:bodyPr wrap="square" lIns="144000" rtlCol="0">
            <a:spAutoFit/>
          </a:bodyPr>
          <a:lstStyle/>
          <a:p>
            <a:r>
              <a:rPr lang="ja-JP" altLang="en-US" sz="11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糖尿病</a:t>
            </a:r>
            <a:r>
              <a:rPr lang="ja-JP" altLang="en-US" sz="11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のうち　　特定保健指導の対象者 </a:t>
            </a:r>
            <a:r>
              <a:rPr lang="en-US" altLang="ja-JP" sz="11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5,070</a:t>
            </a:r>
            <a:r>
              <a:rPr lang="ja-JP" altLang="en-US" sz="11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人</a:t>
            </a:r>
            <a:endParaRPr lang="en-US" altLang="ja-JP" sz="11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69" name="テキスト ボックス 68"/>
          <p:cNvSpPr txBox="1"/>
          <p:nvPr/>
        </p:nvSpPr>
        <p:spPr>
          <a:xfrm>
            <a:off x="640160" y="5790580"/>
            <a:ext cx="1368000" cy="430887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txBody>
          <a:bodyPr wrap="square" lIns="144000" rtlCol="0">
            <a:spAutoFit/>
          </a:bodyPr>
          <a:lstStyle/>
          <a:p>
            <a:r>
              <a:rPr lang="ja-JP" altLang="en-US" sz="11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糖尿病</a:t>
            </a:r>
            <a:endParaRPr lang="en-US" altLang="ja-JP" sz="1100" dirty="0" smtClean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ja-JP" altLang="en-US" sz="11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治療中 </a:t>
            </a:r>
            <a:r>
              <a:rPr lang="en-US" altLang="ja-JP" sz="11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20,270</a:t>
            </a:r>
            <a:r>
              <a:rPr lang="ja-JP" altLang="en-US" sz="11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人</a:t>
            </a:r>
            <a:endParaRPr lang="en-US" altLang="ja-JP" sz="11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70" name="正方形/長方形 69"/>
          <p:cNvSpPr/>
          <p:nvPr/>
        </p:nvSpPr>
        <p:spPr>
          <a:xfrm>
            <a:off x="1659329" y="4122331"/>
            <a:ext cx="399600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0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（</a:t>
            </a:r>
            <a:r>
              <a:rPr lang="en-US" altLang="ja-JP" sz="10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2012</a:t>
            </a:r>
            <a:r>
              <a:rPr lang="ja-JP" altLang="en-US" sz="10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年度大阪府内市町村国保特定健診データ</a:t>
            </a:r>
            <a:r>
              <a:rPr lang="ja-JP" altLang="en-US" sz="1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より</a:t>
            </a:r>
            <a:r>
              <a:rPr lang="ja-JP" altLang="en-US" sz="10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分析，</a:t>
            </a:r>
            <a:r>
              <a:rPr lang="en-US" altLang="ja-JP" sz="10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40</a:t>
            </a:r>
            <a:r>
              <a:rPr lang="ja-JP" altLang="en-US" sz="10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～</a:t>
            </a:r>
            <a:r>
              <a:rPr lang="en-US" altLang="ja-JP" sz="10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74</a:t>
            </a:r>
            <a:r>
              <a:rPr lang="ja-JP" altLang="en-US" sz="1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歳</a:t>
            </a:r>
            <a:r>
              <a:rPr lang="ja-JP" altLang="en-US" sz="10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）</a:t>
            </a:r>
            <a:endParaRPr lang="ja-JP" altLang="en-US" sz="10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71" name="正方形/長方形 70"/>
          <p:cNvSpPr/>
          <p:nvPr/>
        </p:nvSpPr>
        <p:spPr>
          <a:xfrm>
            <a:off x="2800400" y="6294184"/>
            <a:ext cx="26640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4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３．</a:t>
            </a:r>
            <a:r>
              <a:rPr lang="en-US" altLang="ja-JP" sz="14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HbA1c 6.5</a:t>
            </a:r>
            <a:r>
              <a:rPr lang="ja-JP" altLang="en-US" sz="14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％以上の者のうち未治療者</a:t>
            </a:r>
            <a:r>
              <a:rPr lang="ja-JP" altLang="en-US" sz="14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の割合は、</a:t>
            </a:r>
            <a:r>
              <a:rPr lang="en-US" altLang="ja-JP" sz="14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40</a:t>
            </a:r>
            <a:r>
              <a:rPr lang="ja-JP" altLang="en-US" sz="14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歳代の</a:t>
            </a:r>
            <a:endParaRPr lang="en-US" altLang="ja-JP" sz="1400" dirty="0" smtClean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ja-JP" altLang="en-US" sz="14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男性では、</a:t>
            </a:r>
            <a:r>
              <a:rPr lang="en-US" altLang="ja-JP" sz="14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65.3%</a:t>
            </a:r>
            <a:r>
              <a:rPr lang="ja-JP" altLang="en-US" sz="14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である。</a:t>
            </a:r>
            <a:endParaRPr lang="ja-JP" altLang="en-US" sz="14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75" name="円/楕円 74"/>
          <p:cNvSpPr/>
          <p:nvPr/>
        </p:nvSpPr>
        <p:spPr>
          <a:xfrm>
            <a:off x="3651409" y="5590865"/>
            <a:ext cx="2245183" cy="540780"/>
          </a:xfrm>
          <a:prstGeom prst="ellipse">
            <a:avLst/>
          </a:prstGeom>
          <a:solidFill>
            <a:srgbClr val="D5007F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400"/>
          </a:p>
        </p:txBody>
      </p:sp>
      <p:sp>
        <p:nvSpPr>
          <p:cNvPr id="76" name="正方形/長方形 75"/>
          <p:cNvSpPr/>
          <p:nvPr/>
        </p:nvSpPr>
        <p:spPr>
          <a:xfrm>
            <a:off x="3008794" y="5669980"/>
            <a:ext cx="346386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12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肥満・非肥満にかかわらず</a:t>
            </a:r>
            <a:endParaRPr lang="en-US" altLang="ja-JP" sz="1200" dirty="0" smtClean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ctr"/>
            <a:r>
              <a:rPr lang="ja-JP" altLang="en-US" sz="12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対策する必要がある</a:t>
            </a:r>
            <a:endParaRPr lang="ja-JP" altLang="en-US" sz="12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cxnSp>
        <p:nvCxnSpPr>
          <p:cNvPr id="84" name="直線コネクタ 83"/>
          <p:cNvCxnSpPr/>
          <p:nvPr/>
        </p:nvCxnSpPr>
        <p:spPr>
          <a:xfrm flipH="1">
            <a:off x="2025981" y="5590865"/>
            <a:ext cx="594108" cy="309947"/>
          </a:xfrm>
          <a:prstGeom prst="line">
            <a:avLst/>
          </a:prstGeom>
          <a:ln w="22225">
            <a:solidFill>
              <a:schemeClr val="tx1"/>
            </a:solidFill>
            <a:headEnd type="oval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8" name="グラフ 5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53057355"/>
              </p:ext>
            </p:extLst>
          </p:nvPr>
        </p:nvGraphicFramePr>
        <p:xfrm>
          <a:off x="160444" y="6892168"/>
          <a:ext cx="2238439" cy="21512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sp>
        <p:nvSpPr>
          <p:cNvPr id="65" name="テキスト ボックス 64"/>
          <p:cNvSpPr txBox="1"/>
          <p:nvPr/>
        </p:nvSpPr>
        <p:spPr>
          <a:xfrm>
            <a:off x="352128" y="6744816"/>
            <a:ext cx="364202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7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（人）</a:t>
            </a:r>
            <a:endParaRPr kumimoji="1" lang="ja-JP" altLang="en-US" sz="7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graphicFrame>
        <p:nvGraphicFramePr>
          <p:cNvPr id="66" name="グラフ 6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40658937"/>
              </p:ext>
            </p:extLst>
          </p:nvPr>
        </p:nvGraphicFramePr>
        <p:xfrm>
          <a:off x="2546235" y="6907415"/>
          <a:ext cx="3109093" cy="21476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sp>
        <p:nvSpPr>
          <p:cNvPr id="56" name="テキスト ボックス 55"/>
          <p:cNvSpPr txBox="1"/>
          <p:nvPr/>
        </p:nvSpPr>
        <p:spPr>
          <a:xfrm>
            <a:off x="2763992" y="4941045"/>
            <a:ext cx="720000" cy="338554"/>
          </a:xfrm>
          <a:prstGeom prst="rect">
            <a:avLst/>
          </a:prstGeom>
          <a:noFill/>
          <a:ln w="19050">
            <a:noFill/>
            <a:prstDash val="solid"/>
          </a:ln>
        </p:spPr>
        <p:txBody>
          <a:bodyPr wrap="square" lIns="144000" rtlCol="0">
            <a:spAutoFit/>
          </a:bodyPr>
          <a:lstStyle/>
          <a:p>
            <a:r>
              <a:rPr lang="en-US" altLang="ja-JP" sz="1600" dirty="0" smtClean="0">
                <a:solidFill>
                  <a:srgbClr val="FFFFFF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39</a:t>
            </a:r>
            <a:r>
              <a:rPr lang="ja-JP" altLang="en-US" sz="1600" dirty="0" smtClean="0">
                <a:solidFill>
                  <a:srgbClr val="FFFFFF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％</a:t>
            </a:r>
            <a:endParaRPr lang="en-US" altLang="ja-JP" sz="1600" dirty="0">
              <a:solidFill>
                <a:srgbClr val="FFFFFF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7" name="テキスト ボックス 56"/>
          <p:cNvSpPr txBox="1"/>
          <p:nvPr/>
        </p:nvSpPr>
        <p:spPr>
          <a:xfrm>
            <a:off x="2260817" y="5243690"/>
            <a:ext cx="504000" cy="503590"/>
          </a:xfrm>
          <a:prstGeom prst="rect">
            <a:avLst/>
          </a:prstGeom>
          <a:noFill/>
          <a:ln w="19050">
            <a:noFill/>
            <a:prstDash val="solid"/>
          </a:ln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en-US" altLang="ja-JP" sz="14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49</a:t>
            </a:r>
            <a:r>
              <a:rPr lang="ja-JP" altLang="en-US" sz="14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％</a:t>
            </a:r>
            <a:endParaRPr lang="en-US" altLang="ja-JP" sz="14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9" name="テキスト ボックス 58"/>
          <p:cNvSpPr txBox="1"/>
          <p:nvPr/>
        </p:nvSpPr>
        <p:spPr>
          <a:xfrm>
            <a:off x="2385945" y="4718552"/>
            <a:ext cx="504000" cy="241980"/>
          </a:xfrm>
          <a:prstGeom prst="rect">
            <a:avLst/>
          </a:prstGeom>
          <a:noFill/>
          <a:ln w="19050">
            <a:noFill/>
            <a:prstDash val="solid"/>
          </a:ln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en-US" altLang="ja-JP" sz="11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12</a:t>
            </a:r>
            <a:r>
              <a:rPr lang="ja-JP" altLang="en-US" sz="11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％</a:t>
            </a:r>
            <a:endParaRPr lang="en-US" altLang="ja-JP" sz="11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19" name="屈折矢印 18"/>
          <p:cNvSpPr/>
          <p:nvPr/>
        </p:nvSpPr>
        <p:spPr>
          <a:xfrm rot="5400000">
            <a:off x="1633028" y="4569333"/>
            <a:ext cx="297715" cy="740883"/>
          </a:xfrm>
          <a:prstGeom prst="bentUpArrow">
            <a:avLst>
              <a:gd name="adj1" fmla="val 42858"/>
              <a:gd name="adj2" fmla="val 46428"/>
              <a:gd name="adj3" fmla="val 46428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97300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糖尿病対策プログラム概要</Template>
  <TotalTime>1078</TotalTime>
  <Words>346</Words>
  <Application>Microsoft Office PowerPoint</Application>
  <PresentationFormat>A3 297x420 mm</PresentationFormat>
  <Paragraphs>51</Paragraphs>
  <Slides>1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user</dc:creator>
  <cp:lastModifiedBy>HOSTNAME</cp:lastModifiedBy>
  <cp:revision>57</cp:revision>
  <cp:lastPrinted>2015-01-23T09:59:45Z</cp:lastPrinted>
  <dcterms:created xsi:type="dcterms:W3CDTF">2015-01-07T05:25:11Z</dcterms:created>
  <dcterms:modified xsi:type="dcterms:W3CDTF">2015-01-23T10:03:42Z</dcterms:modified>
</cp:coreProperties>
</file>