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88" autoAdjust="0"/>
    <p:restoredTop sz="99823" autoAdjust="0"/>
  </p:normalViewPr>
  <p:slideViewPr>
    <p:cSldViewPr>
      <p:cViewPr>
        <p:scale>
          <a:sx n="100" d="100"/>
          <a:sy n="100" d="100"/>
        </p:scale>
        <p:origin x="-912" y="-9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9"/>
    </mc:Choice>
    <mc:Fallback>
      <c:style val="9"/>
    </mc:Fallback>
  </mc:AlternateContent>
  <c:chart>
    <c:autoTitleDeleted val="1"/>
    <c:plotArea>
      <c:layout>
        <c:manualLayout>
          <c:layoutTarget val="inner"/>
          <c:xMode val="edge"/>
          <c:yMode val="edge"/>
          <c:x val="6.822012815505088E-2"/>
          <c:y val="5.774319532314946E-4"/>
          <c:w val="0.41676228307572122"/>
          <c:h val="0.99884513609353698"/>
        </c:manualLayout>
      </c:layout>
      <c:pieChart>
        <c:varyColors val="1"/>
        <c:ser>
          <c:idx val="0"/>
          <c:order val="0"/>
          <c:tx>
            <c:strRef>
              <c:f>Sheet1!$B$1</c:f>
              <c:strCache>
                <c:ptCount val="1"/>
                <c:pt idx="0">
                  <c:v>売上高</c:v>
                </c:pt>
              </c:strCache>
            </c:strRef>
          </c:tx>
          <c:dLbls>
            <c:spPr>
              <a:solidFill>
                <a:schemeClr val="bg1"/>
              </a:solidFill>
            </c:spPr>
            <c:txPr>
              <a:bodyPr/>
              <a:lstStyle/>
              <a:p>
                <a:pPr>
                  <a:defRPr sz="1000"/>
                </a:pPr>
                <a:endParaRPr lang="ja-JP"/>
              </a:p>
            </c:txPr>
            <c:showLegendKey val="0"/>
            <c:showVal val="0"/>
            <c:showCatName val="0"/>
            <c:showSerName val="0"/>
            <c:showPercent val="1"/>
            <c:showBubbleSize val="0"/>
            <c:showLeaderLines val="1"/>
          </c:dLbls>
          <c:cat>
            <c:strRef>
              <c:f>Sheet1!$A$2:$A$4</c:f>
              <c:strCache>
                <c:ptCount val="3"/>
                <c:pt idx="0">
                  <c:v>言葉も意味も知っていた</c:v>
                </c:pt>
                <c:pt idx="1">
                  <c:v>言葉は知っていたが意味は知らなかった</c:v>
                </c:pt>
                <c:pt idx="2">
                  <c:v>言葉も意味も知らなかった</c:v>
                </c:pt>
              </c:strCache>
            </c:strRef>
          </c:cat>
          <c:val>
            <c:numRef>
              <c:f>Sheet1!$B$2:$B$4</c:f>
              <c:numCache>
                <c:formatCode>General</c:formatCode>
                <c:ptCount val="3"/>
                <c:pt idx="0">
                  <c:v>90</c:v>
                </c:pt>
                <c:pt idx="1">
                  <c:v>62</c:v>
                </c:pt>
                <c:pt idx="2">
                  <c:v>277</c:v>
                </c:pt>
              </c:numCache>
            </c:numRef>
          </c:val>
        </c:ser>
        <c:dLbls>
          <c:showLegendKey val="0"/>
          <c:showVal val="1"/>
          <c:showCatName val="0"/>
          <c:showSerName val="0"/>
          <c:showPercent val="0"/>
          <c:showBubbleSize val="0"/>
          <c:showLeaderLines val="1"/>
        </c:dLbls>
        <c:firstSliceAng val="0"/>
      </c:pieChart>
    </c:plotArea>
    <c:legend>
      <c:legendPos val="r"/>
      <c:layout>
        <c:manualLayout>
          <c:xMode val="edge"/>
          <c:yMode val="edge"/>
          <c:x val="0.52367479725833754"/>
          <c:y val="0.12293310356788865"/>
          <c:w val="0.45417939614604841"/>
          <c:h val="0.74528703383166151"/>
        </c:manualLayout>
      </c:layout>
      <c:overlay val="0"/>
      <c:txPr>
        <a:bodyPr/>
        <a:lstStyle/>
        <a:p>
          <a:pPr>
            <a:defRPr sz="900"/>
          </a:pPr>
          <a:endParaRPr lang="ja-JP"/>
        </a:p>
      </c:txPr>
    </c:legend>
    <c:plotVisOnly val="1"/>
    <c:dispBlanksAs val="gap"/>
    <c:showDLblsOverMax val="0"/>
  </c:chart>
  <c:txPr>
    <a:bodyPr/>
    <a:lstStyle/>
    <a:p>
      <a:pPr>
        <a:defRPr sz="1800"/>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9"/>
    </mc:Choice>
    <mc:Fallback>
      <c:style val="9"/>
    </mc:Fallback>
  </mc:AlternateContent>
  <c:chart>
    <c:autoTitleDeleted val="1"/>
    <c:plotArea>
      <c:layout>
        <c:manualLayout>
          <c:layoutTarget val="inner"/>
          <c:xMode val="edge"/>
          <c:yMode val="edge"/>
          <c:x val="0.3690916802302609"/>
          <c:y val="3.2162564425870441E-2"/>
          <c:w val="0.51949242553314889"/>
          <c:h val="0.99574693683565429"/>
        </c:manualLayout>
      </c:layout>
      <c:pieChart>
        <c:varyColors val="1"/>
        <c:ser>
          <c:idx val="0"/>
          <c:order val="0"/>
          <c:tx>
            <c:strRef>
              <c:f>Sheet1!$B$1</c:f>
              <c:strCache>
                <c:ptCount val="1"/>
                <c:pt idx="0">
                  <c:v>売上高</c:v>
                </c:pt>
              </c:strCache>
            </c:strRef>
          </c:tx>
          <c:dLbls>
            <c:spPr>
              <a:solidFill>
                <a:schemeClr val="bg1"/>
              </a:solidFill>
            </c:spPr>
            <c:txPr>
              <a:bodyPr/>
              <a:lstStyle/>
              <a:p>
                <a:pPr>
                  <a:defRPr sz="1000"/>
                </a:pPr>
                <a:endParaRPr lang="ja-JP"/>
              </a:p>
            </c:txPr>
            <c:dLblPos val="ctr"/>
            <c:showLegendKey val="0"/>
            <c:showVal val="0"/>
            <c:showCatName val="0"/>
            <c:showSerName val="0"/>
            <c:showPercent val="1"/>
            <c:showBubbleSize val="0"/>
            <c:showLeaderLines val="1"/>
          </c:dLbls>
          <c:cat>
            <c:strRef>
              <c:f>Sheet1!$A$2:$A$4</c:f>
              <c:strCache>
                <c:ptCount val="3"/>
                <c:pt idx="0">
                  <c:v>実践している</c:v>
                </c:pt>
                <c:pt idx="1">
                  <c:v>実践していない</c:v>
                </c:pt>
                <c:pt idx="2">
                  <c:v>わからない</c:v>
                </c:pt>
              </c:strCache>
            </c:strRef>
          </c:cat>
          <c:val>
            <c:numRef>
              <c:f>Sheet1!$B$2:$B$4</c:f>
              <c:numCache>
                <c:formatCode>General</c:formatCode>
                <c:ptCount val="3"/>
                <c:pt idx="0">
                  <c:v>164</c:v>
                </c:pt>
                <c:pt idx="1">
                  <c:v>154</c:v>
                </c:pt>
                <c:pt idx="2">
                  <c:v>111</c:v>
                </c:pt>
              </c:numCache>
            </c:numRef>
          </c:val>
        </c:ser>
        <c:dLbls>
          <c:dLblPos val="ctr"/>
          <c:showLegendKey val="0"/>
          <c:showVal val="1"/>
          <c:showCatName val="0"/>
          <c:showSerName val="0"/>
          <c:showPercent val="0"/>
          <c:showBubbleSize val="0"/>
          <c:showLeaderLines val="1"/>
        </c:dLbls>
        <c:firstSliceAng val="0"/>
      </c:pieChart>
    </c:plotArea>
    <c:legend>
      <c:legendPos val="l"/>
      <c:layout/>
      <c:overlay val="0"/>
      <c:txPr>
        <a:bodyPr/>
        <a:lstStyle/>
        <a:p>
          <a:pPr>
            <a:defRPr sz="900"/>
          </a:pPr>
          <a:endParaRPr lang="ja-JP"/>
        </a:p>
      </c:txPr>
    </c:legend>
    <c:plotVisOnly val="1"/>
    <c:dispBlanksAs val="gap"/>
    <c:showDLblsOverMax val="0"/>
  </c:chart>
  <c:txPr>
    <a:bodyPr/>
    <a:lstStyle/>
    <a:p>
      <a:pPr>
        <a:defRPr sz="1800"/>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9"/>
    </mc:Choice>
    <mc:Fallback>
      <c:style val="9"/>
    </mc:Fallback>
  </mc:AlternateContent>
  <c:chart>
    <c:autoTitleDeleted val="1"/>
    <c:plotArea>
      <c:layout>
        <c:manualLayout>
          <c:layoutTarget val="inner"/>
          <c:xMode val="edge"/>
          <c:yMode val="edge"/>
          <c:x val="0.20236510082355663"/>
          <c:y val="0.16915996999438757"/>
          <c:w val="0.36750759497467628"/>
          <c:h val="0.83084003000561246"/>
        </c:manualLayout>
      </c:layout>
      <c:pieChart>
        <c:varyColors val="1"/>
        <c:ser>
          <c:idx val="0"/>
          <c:order val="0"/>
          <c:tx>
            <c:strRef>
              <c:f>Sheet1!$B$1</c:f>
              <c:strCache>
                <c:ptCount val="1"/>
                <c:pt idx="0">
                  <c:v>売上高</c:v>
                </c:pt>
              </c:strCache>
            </c:strRef>
          </c:tx>
          <c:dLbls>
            <c:spPr>
              <a:solidFill>
                <a:schemeClr val="bg1"/>
              </a:solidFill>
            </c:spPr>
            <c:txPr>
              <a:bodyPr/>
              <a:lstStyle/>
              <a:p>
                <a:pPr>
                  <a:defRPr sz="1000"/>
                </a:pPr>
                <a:endParaRPr lang="ja-JP"/>
              </a:p>
            </c:txPr>
            <c:dLblPos val="ctr"/>
            <c:showLegendKey val="0"/>
            <c:showVal val="0"/>
            <c:showCatName val="0"/>
            <c:showSerName val="0"/>
            <c:showPercent val="1"/>
            <c:showBubbleSize val="0"/>
            <c:showLeaderLines val="1"/>
          </c:dLbls>
          <c:cat>
            <c:strRef>
              <c:f>Sheet1!$A$2:$A$4</c:f>
              <c:strCache>
                <c:ptCount val="3"/>
                <c:pt idx="0">
                  <c:v>すぐにも改善したい</c:v>
                </c:pt>
                <c:pt idx="1">
                  <c:v>今は改善するつもりはないが、将来的には改善したい</c:v>
                </c:pt>
                <c:pt idx="2">
                  <c:v>生活習慣を改善するつもりはない</c:v>
                </c:pt>
              </c:strCache>
            </c:strRef>
          </c:cat>
          <c:val>
            <c:numRef>
              <c:f>Sheet1!$B$2:$B$4</c:f>
              <c:numCache>
                <c:formatCode>General</c:formatCode>
                <c:ptCount val="3"/>
                <c:pt idx="0">
                  <c:v>31</c:v>
                </c:pt>
                <c:pt idx="1">
                  <c:v>101</c:v>
                </c:pt>
                <c:pt idx="2">
                  <c:v>22</c:v>
                </c:pt>
              </c:numCache>
            </c:numRef>
          </c:val>
        </c:ser>
        <c:dLbls>
          <c:dLblPos val="ctr"/>
          <c:showLegendKey val="0"/>
          <c:showVal val="1"/>
          <c:showCatName val="0"/>
          <c:showSerName val="0"/>
          <c:showPercent val="0"/>
          <c:showBubbleSize val="0"/>
          <c:showLeaderLines val="1"/>
        </c:dLbls>
        <c:firstSliceAng val="0"/>
      </c:pieChart>
    </c:plotArea>
    <c:legend>
      <c:legendPos val="r"/>
      <c:layout>
        <c:manualLayout>
          <c:xMode val="edge"/>
          <c:yMode val="edge"/>
          <c:x val="0.57157085286530862"/>
          <c:y val="0.36207256684210304"/>
          <c:w val="0.40802233929504922"/>
          <c:h val="0.58341784268364971"/>
        </c:manualLayout>
      </c:layout>
      <c:overlay val="0"/>
      <c:txPr>
        <a:bodyPr/>
        <a:lstStyle/>
        <a:p>
          <a:pPr>
            <a:defRPr sz="900"/>
          </a:pPr>
          <a:endParaRPr lang="ja-JP"/>
        </a:p>
      </c:txPr>
    </c:legend>
    <c:plotVisOnly val="1"/>
    <c:dispBlanksAs val="gap"/>
    <c:showDLblsOverMax val="0"/>
  </c:chart>
  <c:txPr>
    <a:bodyPr/>
    <a:lstStyle/>
    <a:p>
      <a:pPr>
        <a:defRPr sz="1800"/>
      </a:pPr>
      <a:endParaRPr lang="ja-JP"/>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9"/>
    </mc:Choice>
    <mc:Fallback>
      <c:style val="9"/>
    </mc:Fallback>
  </mc:AlternateContent>
  <c:chart>
    <c:autoTitleDeleted val="0"/>
    <c:plotArea>
      <c:layout>
        <c:manualLayout>
          <c:layoutTarget val="inner"/>
          <c:xMode val="edge"/>
          <c:yMode val="edge"/>
          <c:x val="4.6585873238661125E-2"/>
          <c:y val="0.10766852974871823"/>
          <c:w val="0.92381273453630419"/>
          <c:h val="0.89233147025128179"/>
        </c:manualLayout>
      </c:layout>
      <c:barChart>
        <c:barDir val="bar"/>
        <c:grouping val="percentStacked"/>
        <c:varyColors val="0"/>
        <c:ser>
          <c:idx val="0"/>
          <c:order val="0"/>
          <c:tx>
            <c:strRef>
              <c:f>'h4217(1)'!$E$14</c:f>
              <c:strCache>
                <c:ptCount val="1"/>
                <c:pt idx="0">
                  <c:v>脳血管疾患（脳卒中）</c:v>
                </c:pt>
              </c:strCache>
            </c:strRef>
          </c:tx>
          <c:invertIfNegative val="0"/>
          <c:dLbls>
            <c:dLbl>
              <c:idx val="0"/>
              <c:layout/>
              <c:tx>
                <c:rich>
                  <a:bodyPr/>
                  <a:lstStyle/>
                  <a:p>
                    <a:r>
                      <a:rPr lang="ja-JP" altLang="en-US"/>
                      <a:t>脳血管</a:t>
                    </a:r>
                    <a:r>
                      <a:rPr lang="ja-JP" altLang="en-US" smtClean="0"/>
                      <a:t>疾患　</a:t>
                    </a:r>
                    <a:r>
                      <a:rPr lang="en-US" altLang="ja-JP" smtClean="0"/>
                      <a:t>18.5</a:t>
                    </a:r>
                    <a:r>
                      <a:rPr lang="en-US" altLang="ja-JP" dirty="0"/>
                      <a:t>%</a:t>
                    </a:r>
                  </a:p>
                </c:rich>
              </c:tx>
              <c:showLegendKey val="0"/>
              <c:showVal val="1"/>
              <c:showCatName val="0"/>
              <c:showSerName val="1"/>
              <c:showPercent val="0"/>
              <c:showBubbleSize val="0"/>
              <c:separator>
</c:separator>
            </c:dLbl>
            <c:dLbl>
              <c:idx val="1"/>
              <c:layout/>
              <c:tx>
                <c:rich>
                  <a:bodyPr/>
                  <a:lstStyle/>
                  <a:p>
                    <a:r>
                      <a:rPr lang="ja-JP" altLang="en-US"/>
                      <a:t>脳血管</a:t>
                    </a:r>
                    <a:r>
                      <a:rPr lang="ja-JP" altLang="en-US" smtClean="0"/>
                      <a:t>疾患　</a:t>
                    </a:r>
                    <a:r>
                      <a:rPr lang="en-US" altLang="ja-JP" smtClean="0"/>
                      <a:t>28.4</a:t>
                    </a:r>
                    <a:r>
                      <a:rPr lang="en-US" altLang="ja-JP" dirty="0"/>
                      <a:t>%</a:t>
                    </a:r>
                  </a:p>
                </c:rich>
              </c:tx>
              <c:showLegendKey val="0"/>
              <c:showVal val="1"/>
              <c:showCatName val="0"/>
              <c:showSerName val="1"/>
              <c:showPercent val="0"/>
              <c:showBubbleSize val="0"/>
              <c:separator>
</c:separator>
            </c:dLbl>
            <c:dLbl>
              <c:idx val="2"/>
              <c:layout/>
              <c:tx>
                <c:rich>
                  <a:bodyPr/>
                  <a:lstStyle/>
                  <a:p>
                    <a:r>
                      <a:rPr lang="ja-JP" altLang="en-US"/>
                      <a:t>脳血管</a:t>
                    </a:r>
                    <a:r>
                      <a:rPr lang="ja-JP" altLang="en-US" smtClean="0"/>
                      <a:t>疾患　</a:t>
                    </a:r>
                    <a:r>
                      <a:rPr lang="en-US" altLang="ja-JP" smtClean="0"/>
                      <a:t>13.3</a:t>
                    </a:r>
                    <a:r>
                      <a:rPr lang="en-US" altLang="ja-JP" dirty="0"/>
                      <a:t>%</a:t>
                    </a:r>
                  </a:p>
                </c:rich>
              </c:tx>
              <c:showLegendKey val="0"/>
              <c:showVal val="1"/>
              <c:showCatName val="0"/>
              <c:showSerName val="1"/>
              <c:showPercent val="0"/>
              <c:showBubbleSize val="0"/>
              <c:separator>
</c:separator>
            </c:dLbl>
            <c:spPr>
              <a:solidFill>
                <a:schemeClr val="bg1"/>
              </a:solidFill>
            </c:spPr>
            <c:txPr>
              <a:bodyPr/>
              <a:lstStyle/>
              <a:p>
                <a:pPr>
                  <a:defRPr sz="800"/>
                </a:pPr>
                <a:endParaRPr lang="ja-JP"/>
              </a:p>
            </c:txPr>
            <c:showLegendKey val="0"/>
            <c:showVal val="1"/>
            <c:showCatName val="0"/>
            <c:showSerName val="1"/>
            <c:showPercent val="0"/>
            <c:showBubbleSize val="0"/>
            <c:separator>
</c:separator>
            <c:showLeaderLines val="0"/>
          </c:dLbls>
          <c:cat>
            <c:strRef>
              <c:f>'h4217(1)'!$D$15:$D$17</c:f>
              <c:strCache>
                <c:ptCount val="3"/>
                <c:pt idx="0">
                  <c:v>総数</c:v>
                </c:pt>
                <c:pt idx="1">
                  <c:v>男</c:v>
                </c:pt>
                <c:pt idx="2">
                  <c:v>女</c:v>
                </c:pt>
              </c:strCache>
            </c:strRef>
          </c:cat>
          <c:val>
            <c:numRef>
              <c:f>'h4217(1)'!$E$15:$E$17</c:f>
              <c:numCache>
                <c:formatCode>0.0%</c:formatCode>
                <c:ptCount val="3"/>
                <c:pt idx="0">
                  <c:v>0.18456</c:v>
                </c:pt>
                <c:pt idx="1">
                  <c:v>0.28389620245774833</c:v>
                </c:pt>
                <c:pt idx="2">
                  <c:v>0.13279384250315632</c:v>
                </c:pt>
              </c:numCache>
            </c:numRef>
          </c:val>
        </c:ser>
        <c:ser>
          <c:idx val="1"/>
          <c:order val="1"/>
          <c:tx>
            <c:strRef>
              <c:f>'h4217(1)'!$F$14</c:f>
              <c:strCache>
                <c:ptCount val="1"/>
                <c:pt idx="0">
                  <c:v>心疾患（心臓病）</c:v>
                </c:pt>
              </c:strCache>
            </c:strRef>
          </c:tx>
          <c:invertIfNegative val="0"/>
          <c:dLbls>
            <c:dLbl>
              <c:idx val="0"/>
              <c:layout/>
              <c:tx>
                <c:rich>
                  <a:bodyPr/>
                  <a:lstStyle/>
                  <a:p>
                    <a:r>
                      <a:rPr lang="ja-JP" altLang="en-US"/>
                      <a:t>心</a:t>
                    </a:r>
                    <a:r>
                      <a:rPr lang="ja-JP" altLang="en-US" smtClean="0"/>
                      <a:t>疾患</a:t>
                    </a:r>
                    <a:r>
                      <a:rPr lang="ja-JP" altLang="en-US"/>
                      <a:t>
</a:t>
                    </a:r>
                    <a:r>
                      <a:rPr lang="en-US" altLang="ja-JP" dirty="0"/>
                      <a:t>4.5%</a:t>
                    </a:r>
                  </a:p>
                </c:rich>
              </c:tx>
              <c:showLegendKey val="0"/>
              <c:showVal val="1"/>
              <c:showCatName val="0"/>
              <c:showSerName val="1"/>
              <c:showPercent val="0"/>
              <c:showBubbleSize val="0"/>
              <c:separator>
</c:separator>
            </c:dLbl>
            <c:dLbl>
              <c:idx val="1"/>
              <c:layout/>
              <c:tx>
                <c:rich>
                  <a:bodyPr/>
                  <a:lstStyle/>
                  <a:p>
                    <a:r>
                      <a:rPr lang="ja-JP" altLang="en-US"/>
                      <a:t>心</a:t>
                    </a:r>
                    <a:r>
                      <a:rPr lang="ja-JP" altLang="en-US" smtClean="0"/>
                      <a:t>疾患</a:t>
                    </a:r>
                    <a:endParaRPr lang="en-US" altLang="ja-JP" smtClean="0"/>
                  </a:p>
                  <a:p>
                    <a:r>
                      <a:rPr lang="en-US" altLang="ja-JP" smtClean="0"/>
                      <a:t>4.7</a:t>
                    </a:r>
                    <a:r>
                      <a:rPr lang="en-US" altLang="ja-JP" dirty="0"/>
                      <a:t>%</a:t>
                    </a:r>
                  </a:p>
                </c:rich>
              </c:tx>
              <c:showLegendKey val="0"/>
              <c:showVal val="1"/>
              <c:showCatName val="0"/>
              <c:showSerName val="1"/>
              <c:showPercent val="0"/>
              <c:showBubbleSize val="0"/>
              <c:separator>
</c:separator>
            </c:dLbl>
            <c:dLbl>
              <c:idx val="2"/>
              <c:layout/>
              <c:tx>
                <c:rich>
                  <a:bodyPr/>
                  <a:lstStyle/>
                  <a:p>
                    <a:r>
                      <a:rPr lang="ja-JP" altLang="en-US"/>
                      <a:t>心</a:t>
                    </a:r>
                    <a:r>
                      <a:rPr lang="ja-JP" altLang="en-US" smtClean="0"/>
                      <a:t>疾患</a:t>
                    </a:r>
                    <a:r>
                      <a:rPr lang="ja-JP" altLang="en-US"/>
                      <a:t>
</a:t>
                    </a:r>
                    <a:r>
                      <a:rPr lang="en-US" altLang="ja-JP" dirty="0"/>
                      <a:t>4.4%</a:t>
                    </a:r>
                  </a:p>
                </c:rich>
              </c:tx>
              <c:showLegendKey val="0"/>
              <c:showVal val="1"/>
              <c:showCatName val="0"/>
              <c:showSerName val="1"/>
              <c:showPercent val="0"/>
              <c:showBubbleSize val="0"/>
              <c:separator>
</c:separator>
            </c:dLbl>
            <c:txPr>
              <a:bodyPr/>
              <a:lstStyle/>
              <a:p>
                <a:pPr>
                  <a:defRPr sz="800"/>
                </a:pPr>
                <a:endParaRPr lang="ja-JP"/>
              </a:p>
            </c:txPr>
            <c:showLegendKey val="0"/>
            <c:showVal val="1"/>
            <c:showCatName val="0"/>
            <c:showSerName val="1"/>
            <c:showPercent val="0"/>
            <c:showBubbleSize val="0"/>
            <c:separator>
</c:separator>
            <c:showLeaderLines val="0"/>
          </c:dLbls>
          <c:cat>
            <c:strRef>
              <c:f>'h4217(1)'!$D$15:$D$17</c:f>
              <c:strCache>
                <c:ptCount val="3"/>
                <c:pt idx="0">
                  <c:v>総数</c:v>
                </c:pt>
                <c:pt idx="1">
                  <c:v>男</c:v>
                </c:pt>
                <c:pt idx="2">
                  <c:v>女</c:v>
                </c:pt>
              </c:strCache>
            </c:strRef>
          </c:cat>
          <c:val>
            <c:numRef>
              <c:f>'h4217(1)'!$F$15:$F$17</c:f>
              <c:numCache>
                <c:formatCode>0.0%</c:formatCode>
                <c:ptCount val="3"/>
                <c:pt idx="0">
                  <c:v>4.487E-2</c:v>
                </c:pt>
                <c:pt idx="1">
                  <c:v>4.7461980793368164E-2</c:v>
                </c:pt>
                <c:pt idx="2">
                  <c:v>4.3519264994447908E-2</c:v>
                </c:pt>
              </c:numCache>
            </c:numRef>
          </c:val>
        </c:ser>
        <c:ser>
          <c:idx val="2"/>
          <c:order val="2"/>
          <c:tx>
            <c:strRef>
              <c:f>'h4217(1)'!$G$14</c:f>
              <c:strCache>
                <c:ptCount val="1"/>
                <c:pt idx="0">
                  <c:v>糖尿病</c:v>
                </c:pt>
              </c:strCache>
            </c:strRef>
          </c:tx>
          <c:invertIfNegative val="0"/>
          <c:dLbls>
            <c:dLbl>
              <c:idx val="0"/>
              <c:layout>
                <c:manualLayout>
                  <c:x val="1.3021606331002466E-3"/>
                  <c:y val="-0.1077372036317981"/>
                </c:manualLayout>
              </c:layout>
              <c:showLegendKey val="0"/>
              <c:showVal val="1"/>
              <c:showCatName val="0"/>
              <c:showSerName val="1"/>
              <c:showPercent val="0"/>
              <c:showBubbleSize val="0"/>
              <c:separator>
</c:separator>
            </c:dLbl>
            <c:dLbl>
              <c:idx val="1"/>
              <c:layout>
                <c:manualLayout>
                  <c:x val="0"/>
                  <c:y val="-0.10260645663769437"/>
                </c:manualLayout>
              </c:layout>
              <c:showLegendKey val="0"/>
              <c:showVal val="1"/>
              <c:showCatName val="0"/>
              <c:showSerName val="1"/>
              <c:showPercent val="0"/>
              <c:showBubbleSize val="0"/>
              <c:separator>
</c:separator>
            </c:dLbl>
            <c:dLbl>
              <c:idx val="2"/>
              <c:layout>
                <c:manualLayout>
                  <c:x val="1.3021606331002466E-3"/>
                  <c:y val="-8.7215079043057739E-2"/>
                </c:manualLayout>
              </c:layout>
              <c:showLegendKey val="0"/>
              <c:showVal val="1"/>
              <c:showCatName val="0"/>
              <c:showSerName val="1"/>
              <c:showPercent val="0"/>
              <c:showBubbleSize val="0"/>
              <c:separator>
</c:separator>
            </c:dLbl>
            <c:txPr>
              <a:bodyPr/>
              <a:lstStyle/>
              <a:p>
                <a:pPr>
                  <a:defRPr sz="800"/>
                </a:pPr>
                <a:endParaRPr lang="ja-JP"/>
              </a:p>
            </c:txPr>
            <c:showLegendKey val="0"/>
            <c:showVal val="1"/>
            <c:showCatName val="0"/>
            <c:showSerName val="1"/>
            <c:showPercent val="0"/>
            <c:showBubbleSize val="0"/>
            <c:separator>
</c:separator>
            <c:showLeaderLines val="0"/>
          </c:dLbls>
          <c:cat>
            <c:strRef>
              <c:f>'h4217(1)'!$D$15:$D$17</c:f>
              <c:strCache>
                <c:ptCount val="3"/>
                <c:pt idx="0">
                  <c:v>総数</c:v>
                </c:pt>
                <c:pt idx="1">
                  <c:v>男</c:v>
                </c:pt>
                <c:pt idx="2">
                  <c:v>女</c:v>
                </c:pt>
              </c:strCache>
            </c:strRef>
          </c:cat>
          <c:val>
            <c:numRef>
              <c:f>'h4217(1)'!$G$15:$G$17</c:f>
              <c:numCache>
                <c:formatCode>0.0%</c:formatCode>
                <c:ptCount val="3"/>
                <c:pt idx="0">
                  <c:v>2.8410000000000001E-2</c:v>
                </c:pt>
                <c:pt idx="1">
                  <c:v>4.2616538719752475E-2</c:v>
                </c:pt>
                <c:pt idx="2">
                  <c:v>2.1021888927761974E-2</c:v>
                </c:pt>
              </c:numCache>
            </c:numRef>
          </c:val>
        </c:ser>
        <c:ser>
          <c:idx val="3"/>
          <c:order val="3"/>
          <c:tx>
            <c:strRef>
              <c:f>'h4217(1)'!$H$14</c:f>
              <c:strCache>
                <c:ptCount val="1"/>
                <c:pt idx="0">
                  <c:v>呼吸器疾患</c:v>
                </c:pt>
              </c:strCache>
            </c:strRef>
          </c:tx>
          <c:invertIfNegative val="0"/>
          <c:dLbls>
            <c:dLbl>
              <c:idx val="0"/>
              <c:layout>
                <c:manualLayout>
                  <c:x val="2.6043212662004932E-3"/>
                  <c:y val="9.747853739171744E-2"/>
                </c:manualLayout>
              </c:layout>
              <c:showLegendKey val="0"/>
              <c:showVal val="1"/>
              <c:showCatName val="0"/>
              <c:showSerName val="1"/>
              <c:showPercent val="0"/>
              <c:showBubbleSize val="0"/>
              <c:separator>
</c:separator>
            </c:dLbl>
            <c:dLbl>
              <c:idx val="1"/>
              <c:layout>
                <c:manualLayout>
                  <c:x val="4.7745338322119812E-17"/>
                  <c:y val="9.7477325499663092E-2"/>
                </c:manualLayout>
              </c:layout>
              <c:showLegendKey val="0"/>
              <c:showVal val="1"/>
              <c:showCatName val="0"/>
              <c:showSerName val="1"/>
              <c:showPercent val="0"/>
              <c:showBubbleSize val="0"/>
              <c:separator>
</c:separator>
            </c:dLbl>
            <c:dLbl>
              <c:idx val="2"/>
              <c:layout>
                <c:manualLayout>
                  <c:x val="2.6043212662004932E-3"/>
                  <c:y val="0.10260888042180306"/>
                </c:manualLayout>
              </c:layout>
              <c:showLegendKey val="0"/>
              <c:showVal val="1"/>
              <c:showCatName val="0"/>
              <c:showSerName val="1"/>
              <c:showPercent val="0"/>
              <c:showBubbleSize val="0"/>
              <c:separator>
</c:separator>
            </c:dLbl>
            <c:txPr>
              <a:bodyPr/>
              <a:lstStyle/>
              <a:p>
                <a:pPr>
                  <a:defRPr sz="800"/>
                </a:pPr>
                <a:endParaRPr lang="ja-JP"/>
              </a:p>
            </c:txPr>
            <c:showLegendKey val="0"/>
            <c:showVal val="1"/>
            <c:showCatName val="0"/>
            <c:showSerName val="1"/>
            <c:showPercent val="0"/>
            <c:showBubbleSize val="0"/>
            <c:separator>
</c:separator>
            <c:showLeaderLines val="0"/>
          </c:dLbls>
          <c:cat>
            <c:strRef>
              <c:f>'h4217(1)'!$D$15:$D$17</c:f>
              <c:strCache>
                <c:ptCount val="3"/>
                <c:pt idx="0">
                  <c:v>総数</c:v>
                </c:pt>
                <c:pt idx="1">
                  <c:v>男</c:v>
                </c:pt>
                <c:pt idx="2">
                  <c:v>女</c:v>
                </c:pt>
              </c:strCache>
            </c:strRef>
          </c:cat>
          <c:val>
            <c:numRef>
              <c:f>'h4217(1)'!$H$15:$H$17</c:f>
              <c:numCache>
                <c:formatCode>0.0%</c:formatCode>
                <c:ptCount val="3"/>
                <c:pt idx="0">
                  <c:v>2.4049999999999998E-2</c:v>
                </c:pt>
                <c:pt idx="1">
                  <c:v>3.8500831898187336E-2</c:v>
                </c:pt>
                <c:pt idx="2">
                  <c:v>1.6519371472901234E-2</c:v>
                </c:pt>
              </c:numCache>
            </c:numRef>
          </c:val>
        </c:ser>
        <c:ser>
          <c:idx val="4"/>
          <c:order val="4"/>
          <c:tx>
            <c:strRef>
              <c:f>'h4217(1)'!$I$14</c:f>
              <c:strCache>
                <c:ptCount val="1"/>
                <c:pt idx="0">
                  <c:v>悪性新生物（がん）</c:v>
                </c:pt>
              </c:strCache>
            </c:strRef>
          </c:tx>
          <c:invertIfNegative val="0"/>
          <c:dLbls>
            <c:dLbl>
              <c:idx val="0"/>
              <c:layout/>
              <c:tx>
                <c:rich>
                  <a:bodyPr/>
                  <a:lstStyle/>
                  <a:p>
                    <a:r>
                      <a:rPr lang="ja-JP" altLang="en-US" smtClean="0"/>
                      <a:t>がん</a:t>
                    </a:r>
                    <a:r>
                      <a:rPr lang="ja-JP" altLang="en-US"/>
                      <a:t>
</a:t>
                    </a:r>
                    <a:r>
                      <a:rPr lang="en-US" altLang="ja-JP" dirty="0"/>
                      <a:t>2.3%</a:t>
                    </a:r>
                  </a:p>
                </c:rich>
              </c:tx>
              <c:showLegendKey val="0"/>
              <c:showVal val="1"/>
              <c:showCatName val="0"/>
              <c:showSerName val="1"/>
              <c:showPercent val="0"/>
              <c:showBubbleSize val="0"/>
              <c:separator>
</c:separator>
            </c:dLbl>
            <c:dLbl>
              <c:idx val="1"/>
              <c:layout/>
              <c:tx>
                <c:rich>
                  <a:bodyPr/>
                  <a:lstStyle/>
                  <a:p>
                    <a:r>
                      <a:rPr lang="ja-JP" altLang="en-US" smtClean="0"/>
                      <a:t>がん</a:t>
                    </a:r>
                    <a:r>
                      <a:rPr lang="ja-JP" altLang="en-US"/>
                      <a:t>
</a:t>
                    </a:r>
                    <a:r>
                      <a:rPr lang="en-US" altLang="ja-JP" dirty="0"/>
                      <a:t>4.0%</a:t>
                    </a:r>
                  </a:p>
                </c:rich>
              </c:tx>
              <c:showLegendKey val="0"/>
              <c:showVal val="1"/>
              <c:showCatName val="0"/>
              <c:showSerName val="1"/>
              <c:showPercent val="0"/>
              <c:showBubbleSize val="0"/>
              <c:separator>
</c:separator>
            </c:dLbl>
            <c:dLbl>
              <c:idx val="2"/>
              <c:layout>
                <c:manualLayout>
                  <c:x val="3.9064818993007396E-3"/>
                  <c:y val="-4.930314366752799E-3"/>
                </c:manualLayout>
              </c:layout>
              <c:tx>
                <c:rich>
                  <a:bodyPr/>
                  <a:lstStyle/>
                  <a:p>
                    <a:r>
                      <a:rPr lang="ja-JP" altLang="en-US" smtClean="0"/>
                      <a:t>がん</a:t>
                    </a:r>
                    <a:r>
                      <a:rPr lang="ja-JP" altLang="en-US"/>
                      <a:t>
</a:t>
                    </a:r>
                    <a:r>
                      <a:rPr lang="en-US" altLang="ja-JP" dirty="0"/>
                      <a:t>1.5%</a:t>
                    </a:r>
                  </a:p>
                </c:rich>
              </c:tx>
              <c:showLegendKey val="0"/>
              <c:showVal val="1"/>
              <c:showCatName val="0"/>
              <c:showSerName val="1"/>
              <c:showPercent val="0"/>
              <c:showBubbleSize val="0"/>
              <c:separator>
</c:separator>
            </c:dLbl>
            <c:txPr>
              <a:bodyPr/>
              <a:lstStyle/>
              <a:p>
                <a:pPr>
                  <a:defRPr sz="800"/>
                </a:pPr>
                <a:endParaRPr lang="ja-JP"/>
              </a:p>
            </c:txPr>
            <c:showLegendKey val="0"/>
            <c:showVal val="1"/>
            <c:showCatName val="0"/>
            <c:showSerName val="1"/>
            <c:showPercent val="0"/>
            <c:showBubbleSize val="0"/>
            <c:separator>
</c:separator>
            <c:showLeaderLines val="0"/>
          </c:dLbls>
          <c:cat>
            <c:strRef>
              <c:f>'h4217(1)'!$D$15:$D$17</c:f>
              <c:strCache>
                <c:ptCount val="3"/>
                <c:pt idx="0">
                  <c:v>総数</c:v>
                </c:pt>
                <c:pt idx="1">
                  <c:v>男</c:v>
                </c:pt>
                <c:pt idx="2">
                  <c:v>女</c:v>
                </c:pt>
              </c:strCache>
            </c:strRef>
          </c:cat>
          <c:val>
            <c:numRef>
              <c:f>'h4217(1)'!$I$15:$I$17</c:f>
              <c:numCache>
                <c:formatCode>0.0%</c:formatCode>
                <c:ptCount val="3"/>
                <c:pt idx="0">
                  <c:v>2.3380000000000001E-2</c:v>
                </c:pt>
                <c:pt idx="1">
                  <c:v>3.9522461251058114E-2</c:v>
                </c:pt>
                <c:pt idx="2">
                  <c:v>1.496782829588841E-2</c:v>
                </c:pt>
              </c:numCache>
            </c:numRef>
          </c:val>
        </c:ser>
        <c:ser>
          <c:idx val="5"/>
          <c:order val="5"/>
          <c:tx>
            <c:strRef>
              <c:f>'h4217(1)'!$J$14</c:f>
              <c:strCache>
                <c:ptCount val="1"/>
                <c:pt idx="0">
                  <c:v>認知症</c:v>
                </c:pt>
              </c:strCache>
            </c:strRef>
          </c:tx>
          <c:invertIfNegative val="0"/>
          <c:dLbls>
            <c:txPr>
              <a:bodyPr/>
              <a:lstStyle/>
              <a:p>
                <a:pPr>
                  <a:defRPr sz="800"/>
                </a:pPr>
                <a:endParaRPr lang="ja-JP"/>
              </a:p>
            </c:txPr>
            <c:showLegendKey val="0"/>
            <c:showVal val="1"/>
            <c:showCatName val="0"/>
            <c:showSerName val="1"/>
            <c:showPercent val="0"/>
            <c:showBubbleSize val="0"/>
            <c:separator>
</c:separator>
            <c:showLeaderLines val="0"/>
          </c:dLbls>
          <c:cat>
            <c:strRef>
              <c:f>'h4217(1)'!$D$15:$D$17</c:f>
              <c:strCache>
                <c:ptCount val="3"/>
                <c:pt idx="0">
                  <c:v>総数</c:v>
                </c:pt>
                <c:pt idx="1">
                  <c:v>男</c:v>
                </c:pt>
                <c:pt idx="2">
                  <c:v>女</c:v>
                </c:pt>
              </c:strCache>
            </c:strRef>
          </c:cat>
          <c:val>
            <c:numRef>
              <c:f>'h4217(1)'!$J$15:$J$17</c:f>
              <c:numCache>
                <c:formatCode>0.0%</c:formatCode>
                <c:ptCount val="3"/>
                <c:pt idx="0">
                  <c:v>0.15794</c:v>
                </c:pt>
                <c:pt idx="1">
                  <c:v>0.13295776292361131</c:v>
                </c:pt>
                <c:pt idx="2">
                  <c:v>0.17095876241614821</c:v>
                </c:pt>
              </c:numCache>
            </c:numRef>
          </c:val>
        </c:ser>
        <c:ser>
          <c:idx val="6"/>
          <c:order val="6"/>
          <c:tx>
            <c:strRef>
              <c:f>'h4217(1)'!$K$14</c:f>
              <c:strCache>
                <c:ptCount val="1"/>
                <c:pt idx="0">
                  <c:v>高齢による衰弱</c:v>
                </c:pt>
              </c:strCache>
            </c:strRef>
          </c:tx>
          <c:invertIfNegative val="0"/>
          <c:dLbls>
            <c:txPr>
              <a:bodyPr/>
              <a:lstStyle/>
              <a:p>
                <a:pPr>
                  <a:defRPr sz="800"/>
                </a:pPr>
                <a:endParaRPr lang="ja-JP"/>
              </a:p>
            </c:txPr>
            <c:showLegendKey val="0"/>
            <c:showVal val="1"/>
            <c:showCatName val="0"/>
            <c:showSerName val="1"/>
            <c:showPercent val="0"/>
            <c:showBubbleSize val="0"/>
            <c:separator>
</c:separator>
            <c:showLeaderLines val="0"/>
          </c:dLbls>
          <c:cat>
            <c:strRef>
              <c:f>'h4217(1)'!$D$15:$D$17</c:f>
              <c:strCache>
                <c:ptCount val="3"/>
                <c:pt idx="0">
                  <c:v>総数</c:v>
                </c:pt>
                <c:pt idx="1">
                  <c:v>男</c:v>
                </c:pt>
                <c:pt idx="2">
                  <c:v>女</c:v>
                </c:pt>
              </c:strCache>
            </c:strRef>
          </c:cat>
          <c:val>
            <c:numRef>
              <c:f>'h4217(1)'!$K$15:$K$17</c:f>
              <c:numCache>
                <c:formatCode>0.0%</c:formatCode>
                <c:ptCount val="3"/>
                <c:pt idx="0">
                  <c:v>0.13372999999999999</c:v>
                </c:pt>
                <c:pt idx="1">
                  <c:v>0.10286348112904638</c:v>
                </c:pt>
                <c:pt idx="2">
                  <c:v>0.14981518382744405</c:v>
                </c:pt>
              </c:numCache>
            </c:numRef>
          </c:val>
        </c:ser>
        <c:ser>
          <c:idx val="7"/>
          <c:order val="7"/>
          <c:tx>
            <c:strRef>
              <c:f>'h4217(1)'!$L$14</c:f>
              <c:strCache>
                <c:ptCount val="1"/>
                <c:pt idx="0">
                  <c:v>骨折・転倒</c:v>
                </c:pt>
              </c:strCache>
            </c:strRef>
          </c:tx>
          <c:invertIfNegative val="0"/>
          <c:dLbls>
            <c:txPr>
              <a:bodyPr/>
              <a:lstStyle/>
              <a:p>
                <a:pPr>
                  <a:defRPr sz="800"/>
                </a:pPr>
                <a:endParaRPr lang="ja-JP"/>
              </a:p>
            </c:txPr>
            <c:showLegendKey val="0"/>
            <c:showVal val="1"/>
            <c:showCatName val="0"/>
            <c:showSerName val="1"/>
            <c:showPercent val="0"/>
            <c:showBubbleSize val="0"/>
            <c:separator>
</c:separator>
            <c:showLeaderLines val="0"/>
          </c:dLbls>
          <c:cat>
            <c:strRef>
              <c:f>'h4217(1)'!$D$15:$D$17</c:f>
              <c:strCache>
                <c:ptCount val="3"/>
                <c:pt idx="0">
                  <c:v>総数</c:v>
                </c:pt>
                <c:pt idx="1">
                  <c:v>男</c:v>
                </c:pt>
                <c:pt idx="2">
                  <c:v>女</c:v>
                </c:pt>
              </c:strCache>
            </c:strRef>
          </c:cat>
          <c:val>
            <c:numRef>
              <c:f>'h4217(1)'!$L$15:$L$17</c:f>
              <c:numCache>
                <c:formatCode>0.0%</c:formatCode>
                <c:ptCount val="3"/>
                <c:pt idx="0">
                  <c:v>0.11821</c:v>
                </c:pt>
                <c:pt idx="1">
                  <c:v>5.6160424997810793E-2</c:v>
                </c:pt>
                <c:pt idx="2">
                  <c:v>0.15054532179309715</c:v>
                </c:pt>
              </c:numCache>
            </c:numRef>
          </c:val>
        </c:ser>
        <c:ser>
          <c:idx val="8"/>
          <c:order val="8"/>
          <c:tx>
            <c:strRef>
              <c:f>'h4217(1)'!$M$14</c:f>
              <c:strCache>
                <c:ptCount val="1"/>
                <c:pt idx="0">
                  <c:v>関節疾患</c:v>
                </c:pt>
              </c:strCache>
            </c:strRef>
          </c:tx>
          <c:invertIfNegative val="0"/>
          <c:dLbls>
            <c:txPr>
              <a:bodyPr/>
              <a:lstStyle/>
              <a:p>
                <a:pPr>
                  <a:defRPr sz="800"/>
                </a:pPr>
                <a:endParaRPr lang="ja-JP"/>
              </a:p>
            </c:txPr>
            <c:showLegendKey val="0"/>
            <c:showVal val="1"/>
            <c:showCatName val="0"/>
            <c:showSerName val="1"/>
            <c:showPercent val="0"/>
            <c:showBubbleSize val="0"/>
            <c:separator>
</c:separator>
            <c:showLeaderLines val="0"/>
          </c:dLbls>
          <c:cat>
            <c:strRef>
              <c:f>'h4217(1)'!$D$15:$D$17</c:f>
              <c:strCache>
                <c:ptCount val="3"/>
                <c:pt idx="0">
                  <c:v>総数</c:v>
                </c:pt>
                <c:pt idx="1">
                  <c:v>男</c:v>
                </c:pt>
                <c:pt idx="2">
                  <c:v>女</c:v>
                </c:pt>
              </c:strCache>
            </c:strRef>
          </c:cat>
          <c:val>
            <c:numRef>
              <c:f>'h4217(1)'!$M$15:$M$17</c:f>
              <c:numCache>
                <c:formatCode>0.0%</c:formatCode>
                <c:ptCount val="3"/>
                <c:pt idx="0">
                  <c:v>0.10902000000000001</c:v>
                </c:pt>
                <c:pt idx="1">
                  <c:v>4.4134388044017633E-2</c:v>
                </c:pt>
                <c:pt idx="2">
                  <c:v>0.14283323953088636</c:v>
                </c:pt>
              </c:numCache>
            </c:numRef>
          </c:val>
        </c:ser>
        <c:ser>
          <c:idx val="9"/>
          <c:order val="9"/>
          <c:tx>
            <c:strRef>
              <c:f>'h4217(1)'!$N$14</c:f>
              <c:strCache>
                <c:ptCount val="1"/>
                <c:pt idx="0">
                  <c:v>その他</c:v>
                </c:pt>
              </c:strCache>
            </c:strRef>
          </c:tx>
          <c:invertIfNegative val="0"/>
          <c:dLbls>
            <c:txPr>
              <a:bodyPr/>
              <a:lstStyle/>
              <a:p>
                <a:pPr>
                  <a:defRPr sz="800"/>
                </a:pPr>
                <a:endParaRPr lang="ja-JP"/>
              </a:p>
            </c:txPr>
            <c:showLegendKey val="0"/>
            <c:showVal val="1"/>
            <c:showCatName val="0"/>
            <c:showSerName val="1"/>
            <c:showPercent val="0"/>
            <c:showBubbleSize val="0"/>
            <c:separator>
</c:separator>
            <c:showLeaderLines val="0"/>
          </c:dLbls>
          <c:cat>
            <c:strRef>
              <c:f>'h4217(1)'!$D$15:$D$17</c:f>
              <c:strCache>
                <c:ptCount val="3"/>
                <c:pt idx="0">
                  <c:v>総数</c:v>
                </c:pt>
                <c:pt idx="1">
                  <c:v>男</c:v>
                </c:pt>
                <c:pt idx="2">
                  <c:v>女</c:v>
                </c:pt>
              </c:strCache>
            </c:strRef>
          </c:cat>
          <c:val>
            <c:numRef>
              <c:f>'h4217(1)'!$N$15:$N$17</c:f>
              <c:numCache>
                <c:formatCode>0.0%</c:formatCode>
                <c:ptCount val="3"/>
                <c:pt idx="0">
                  <c:v>0.17580999999999999</c:v>
                </c:pt>
                <c:pt idx="1">
                  <c:v>0.21191511719548148</c:v>
                </c:pt>
                <c:pt idx="2">
                  <c:v>0.15701008503065059</c:v>
                </c:pt>
              </c:numCache>
            </c:numRef>
          </c:val>
        </c:ser>
        <c:dLbls>
          <c:showLegendKey val="0"/>
          <c:showVal val="1"/>
          <c:showCatName val="0"/>
          <c:showSerName val="0"/>
          <c:showPercent val="0"/>
          <c:showBubbleSize val="0"/>
        </c:dLbls>
        <c:gapWidth val="150"/>
        <c:overlap val="100"/>
        <c:axId val="24634880"/>
        <c:axId val="24636416"/>
      </c:barChart>
      <c:catAx>
        <c:axId val="24634880"/>
        <c:scaling>
          <c:orientation val="maxMin"/>
        </c:scaling>
        <c:delete val="0"/>
        <c:axPos val="l"/>
        <c:majorTickMark val="out"/>
        <c:minorTickMark val="none"/>
        <c:tickLblPos val="nextTo"/>
        <c:txPr>
          <a:bodyPr/>
          <a:lstStyle/>
          <a:p>
            <a:pPr>
              <a:defRPr sz="1000"/>
            </a:pPr>
            <a:endParaRPr lang="ja-JP"/>
          </a:p>
        </c:txPr>
        <c:crossAx val="24636416"/>
        <c:crosses val="autoZero"/>
        <c:auto val="1"/>
        <c:lblAlgn val="ctr"/>
        <c:lblOffset val="100"/>
        <c:noMultiLvlLbl val="0"/>
      </c:catAx>
      <c:valAx>
        <c:axId val="24636416"/>
        <c:scaling>
          <c:orientation val="minMax"/>
        </c:scaling>
        <c:delete val="0"/>
        <c:axPos val="t"/>
        <c:numFmt formatCode="0%" sourceLinked="1"/>
        <c:majorTickMark val="out"/>
        <c:minorTickMark val="none"/>
        <c:tickLblPos val="nextTo"/>
        <c:txPr>
          <a:bodyPr/>
          <a:lstStyle/>
          <a:p>
            <a:pPr>
              <a:defRPr sz="1050"/>
            </a:pPr>
            <a:endParaRPr lang="ja-JP"/>
          </a:p>
        </c:txPr>
        <c:crossAx val="24634880"/>
        <c:crosses val="autoZero"/>
        <c:crossBetween val="between"/>
      </c:valAx>
    </c:plotArea>
    <c:plotVisOnly val="1"/>
    <c:dispBlanksAs val="gap"/>
    <c:showDLblsOverMax val="0"/>
  </c:chart>
  <c:txPr>
    <a:bodyPr/>
    <a:lstStyle/>
    <a:p>
      <a:pPr>
        <a:defRPr sz="1800"/>
      </a:pPr>
      <a:endParaRPr lang="ja-JP"/>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D7CFA90-7E5C-491E-84D4-976037A0FE5D}" type="datetimeFigureOut">
              <a:rPr kumimoji="1" lang="ja-JP" altLang="en-US" smtClean="0"/>
              <a:t>2015/1/23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A0D351F-122D-49C8-B9BD-293E3097585C}" type="slidenum">
              <a:rPr kumimoji="1" lang="ja-JP" altLang="en-US" smtClean="0"/>
              <a:t>‹#›</a:t>
            </a:fld>
            <a:endParaRPr kumimoji="1" lang="ja-JP" altLang="en-US"/>
          </a:p>
        </p:txBody>
      </p:sp>
    </p:spTree>
    <p:extLst>
      <p:ext uri="{BB962C8B-B14F-4D97-AF65-F5344CB8AC3E}">
        <p14:creationId xmlns:p14="http://schemas.microsoft.com/office/powerpoint/2010/main" val="2364799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D7CFA90-7E5C-491E-84D4-976037A0FE5D}" type="datetimeFigureOut">
              <a:rPr kumimoji="1" lang="ja-JP" altLang="en-US" smtClean="0"/>
              <a:t>2015/1/23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A0D351F-122D-49C8-B9BD-293E3097585C}" type="slidenum">
              <a:rPr kumimoji="1" lang="ja-JP" altLang="en-US" smtClean="0"/>
              <a:t>‹#›</a:t>
            </a:fld>
            <a:endParaRPr kumimoji="1" lang="ja-JP" altLang="en-US"/>
          </a:p>
        </p:txBody>
      </p:sp>
    </p:spTree>
    <p:extLst>
      <p:ext uri="{BB962C8B-B14F-4D97-AF65-F5344CB8AC3E}">
        <p14:creationId xmlns:p14="http://schemas.microsoft.com/office/powerpoint/2010/main" val="727895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D7CFA90-7E5C-491E-84D4-976037A0FE5D}" type="datetimeFigureOut">
              <a:rPr kumimoji="1" lang="ja-JP" altLang="en-US" smtClean="0"/>
              <a:t>2015/1/23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A0D351F-122D-49C8-B9BD-293E3097585C}" type="slidenum">
              <a:rPr kumimoji="1" lang="ja-JP" altLang="en-US" smtClean="0"/>
              <a:t>‹#›</a:t>
            </a:fld>
            <a:endParaRPr kumimoji="1" lang="ja-JP" altLang="en-US"/>
          </a:p>
        </p:txBody>
      </p:sp>
    </p:spTree>
    <p:extLst>
      <p:ext uri="{BB962C8B-B14F-4D97-AF65-F5344CB8AC3E}">
        <p14:creationId xmlns:p14="http://schemas.microsoft.com/office/powerpoint/2010/main" val="1531335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D7CFA90-7E5C-491E-84D4-976037A0FE5D}" type="datetimeFigureOut">
              <a:rPr kumimoji="1" lang="ja-JP" altLang="en-US" smtClean="0"/>
              <a:t>2015/1/23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A0D351F-122D-49C8-B9BD-293E3097585C}" type="slidenum">
              <a:rPr kumimoji="1" lang="ja-JP" altLang="en-US" smtClean="0"/>
              <a:t>‹#›</a:t>
            </a:fld>
            <a:endParaRPr kumimoji="1" lang="ja-JP" altLang="en-US"/>
          </a:p>
        </p:txBody>
      </p:sp>
    </p:spTree>
    <p:extLst>
      <p:ext uri="{BB962C8B-B14F-4D97-AF65-F5344CB8AC3E}">
        <p14:creationId xmlns:p14="http://schemas.microsoft.com/office/powerpoint/2010/main" val="2906641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D7CFA90-7E5C-491E-84D4-976037A0FE5D}" type="datetimeFigureOut">
              <a:rPr kumimoji="1" lang="ja-JP" altLang="en-US" smtClean="0"/>
              <a:t>2015/1/23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A0D351F-122D-49C8-B9BD-293E3097585C}" type="slidenum">
              <a:rPr kumimoji="1" lang="ja-JP" altLang="en-US" smtClean="0"/>
              <a:t>‹#›</a:t>
            </a:fld>
            <a:endParaRPr kumimoji="1" lang="ja-JP" altLang="en-US"/>
          </a:p>
        </p:txBody>
      </p:sp>
    </p:spTree>
    <p:extLst>
      <p:ext uri="{BB962C8B-B14F-4D97-AF65-F5344CB8AC3E}">
        <p14:creationId xmlns:p14="http://schemas.microsoft.com/office/powerpoint/2010/main" val="3187073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D7CFA90-7E5C-491E-84D4-976037A0FE5D}" type="datetimeFigureOut">
              <a:rPr kumimoji="1" lang="ja-JP" altLang="en-US" smtClean="0"/>
              <a:t>2015/1/23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A0D351F-122D-49C8-B9BD-293E3097585C}" type="slidenum">
              <a:rPr kumimoji="1" lang="ja-JP" altLang="en-US" smtClean="0"/>
              <a:t>‹#›</a:t>
            </a:fld>
            <a:endParaRPr kumimoji="1" lang="ja-JP" altLang="en-US"/>
          </a:p>
        </p:txBody>
      </p:sp>
    </p:spTree>
    <p:extLst>
      <p:ext uri="{BB962C8B-B14F-4D97-AF65-F5344CB8AC3E}">
        <p14:creationId xmlns:p14="http://schemas.microsoft.com/office/powerpoint/2010/main" val="2311376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D7CFA90-7E5C-491E-84D4-976037A0FE5D}" type="datetimeFigureOut">
              <a:rPr kumimoji="1" lang="ja-JP" altLang="en-US" smtClean="0"/>
              <a:t>2015/1/23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A0D351F-122D-49C8-B9BD-293E3097585C}" type="slidenum">
              <a:rPr kumimoji="1" lang="ja-JP" altLang="en-US" smtClean="0"/>
              <a:t>‹#›</a:t>
            </a:fld>
            <a:endParaRPr kumimoji="1" lang="ja-JP" altLang="en-US"/>
          </a:p>
        </p:txBody>
      </p:sp>
    </p:spTree>
    <p:extLst>
      <p:ext uri="{BB962C8B-B14F-4D97-AF65-F5344CB8AC3E}">
        <p14:creationId xmlns:p14="http://schemas.microsoft.com/office/powerpoint/2010/main" val="1802489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D7CFA90-7E5C-491E-84D4-976037A0FE5D}" type="datetimeFigureOut">
              <a:rPr kumimoji="1" lang="ja-JP" altLang="en-US" smtClean="0"/>
              <a:t>2015/1/23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A0D351F-122D-49C8-B9BD-293E3097585C}" type="slidenum">
              <a:rPr kumimoji="1" lang="ja-JP" altLang="en-US" smtClean="0"/>
              <a:t>‹#›</a:t>
            </a:fld>
            <a:endParaRPr kumimoji="1" lang="ja-JP" altLang="en-US"/>
          </a:p>
        </p:txBody>
      </p:sp>
    </p:spTree>
    <p:extLst>
      <p:ext uri="{BB962C8B-B14F-4D97-AF65-F5344CB8AC3E}">
        <p14:creationId xmlns:p14="http://schemas.microsoft.com/office/powerpoint/2010/main" val="2713236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D7CFA90-7E5C-491E-84D4-976037A0FE5D}" type="datetimeFigureOut">
              <a:rPr kumimoji="1" lang="ja-JP" altLang="en-US" smtClean="0"/>
              <a:t>2015/1/23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A0D351F-122D-49C8-B9BD-293E3097585C}" type="slidenum">
              <a:rPr kumimoji="1" lang="ja-JP" altLang="en-US" smtClean="0"/>
              <a:t>‹#›</a:t>
            </a:fld>
            <a:endParaRPr kumimoji="1" lang="ja-JP" altLang="en-US"/>
          </a:p>
        </p:txBody>
      </p:sp>
    </p:spTree>
    <p:extLst>
      <p:ext uri="{BB962C8B-B14F-4D97-AF65-F5344CB8AC3E}">
        <p14:creationId xmlns:p14="http://schemas.microsoft.com/office/powerpoint/2010/main" val="1683039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D7CFA90-7E5C-491E-84D4-976037A0FE5D}" type="datetimeFigureOut">
              <a:rPr kumimoji="1" lang="ja-JP" altLang="en-US" smtClean="0"/>
              <a:t>2015/1/23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A0D351F-122D-49C8-B9BD-293E3097585C}" type="slidenum">
              <a:rPr kumimoji="1" lang="ja-JP" altLang="en-US" smtClean="0"/>
              <a:t>‹#›</a:t>
            </a:fld>
            <a:endParaRPr kumimoji="1" lang="ja-JP" altLang="en-US"/>
          </a:p>
        </p:txBody>
      </p:sp>
    </p:spTree>
    <p:extLst>
      <p:ext uri="{BB962C8B-B14F-4D97-AF65-F5344CB8AC3E}">
        <p14:creationId xmlns:p14="http://schemas.microsoft.com/office/powerpoint/2010/main" val="3647762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D7CFA90-7E5C-491E-84D4-976037A0FE5D}" type="datetimeFigureOut">
              <a:rPr kumimoji="1" lang="ja-JP" altLang="en-US" smtClean="0"/>
              <a:t>2015/1/23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A0D351F-122D-49C8-B9BD-293E3097585C}" type="slidenum">
              <a:rPr kumimoji="1" lang="ja-JP" altLang="en-US" smtClean="0"/>
              <a:t>‹#›</a:t>
            </a:fld>
            <a:endParaRPr kumimoji="1" lang="ja-JP" altLang="en-US"/>
          </a:p>
        </p:txBody>
      </p:sp>
    </p:spTree>
    <p:extLst>
      <p:ext uri="{BB962C8B-B14F-4D97-AF65-F5344CB8AC3E}">
        <p14:creationId xmlns:p14="http://schemas.microsoft.com/office/powerpoint/2010/main" val="3629861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7CFA90-7E5C-491E-84D4-976037A0FE5D}" type="datetimeFigureOut">
              <a:rPr kumimoji="1" lang="ja-JP" altLang="en-US" smtClean="0"/>
              <a:t>2015/1/23</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0D351F-122D-49C8-B9BD-293E3097585C}" type="slidenum">
              <a:rPr kumimoji="1" lang="ja-JP" altLang="en-US" smtClean="0"/>
              <a:t>‹#›</a:t>
            </a:fld>
            <a:endParaRPr kumimoji="1" lang="ja-JP" altLang="en-US"/>
          </a:p>
        </p:txBody>
      </p:sp>
    </p:spTree>
    <p:extLst>
      <p:ext uri="{BB962C8B-B14F-4D97-AF65-F5344CB8AC3E}">
        <p14:creationId xmlns:p14="http://schemas.microsoft.com/office/powerpoint/2010/main" val="21754111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 Id="rId5" Type="http://schemas.openxmlformats.org/officeDocument/2006/relationships/chart" Target="../charts/chart4.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248" y="404664"/>
            <a:ext cx="9904752"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r"/>
            <a:r>
              <a:rPr lang="ja-JP" altLang="en-US" dirty="0" smtClean="0"/>
              <a:t>健康寿命について　　　　　　　　　　　　　　　　　　</a:t>
            </a:r>
            <a:r>
              <a:rPr lang="en-US" altLang="ja-JP" sz="1000" dirty="0" smtClean="0"/>
              <a:t>H27.1</a:t>
            </a:r>
            <a:r>
              <a:rPr lang="ja-JP" altLang="en-US" sz="1000" dirty="0" smtClean="0"/>
              <a:t>健康づくり課作成</a:t>
            </a:r>
            <a:endParaRPr kumimoji="1" lang="ja-JP" altLang="en-US" dirty="0"/>
          </a:p>
        </p:txBody>
      </p:sp>
      <p:sp>
        <p:nvSpPr>
          <p:cNvPr id="5" name="テキスト ボックス 4"/>
          <p:cNvSpPr txBox="1"/>
          <p:nvPr/>
        </p:nvSpPr>
        <p:spPr>
          <a:xfrm>
            <a:off x="9199" y="773996"/>
            <a:ext cx="6955750" cy="600164"/>
          </a:xfrm>
          <a:prstGeom prst="rect">
            <a:avLst/>
          </a:prstGeom>
          <a:noFill/>
        </p:spPr>
        <p:txBody>
          <a:bodyPr wrap="none" rtlCol="0">
            <a:spAutoFit/>
          </a:bodyPr>
          <a:lstStyle/>
          <a:p>
            <a:r>
              <a:rPr kumimoji="1" lang="ja-JP" altLang="en-US" sz="1100" u="sng" dirty="0" smtClean="0">
                <a:latin typeface="ＭＳ ゴシック" panose="020B0609070205080204" pitchFamily="49" charset="-128"/>
                <a:ea typeface="ＭＳ ゴシック" panose="020B0609070205080204" pitchFamily="49" charset="-128"/>
              </a:rPr>
              <a:t>○健康寿命とは</a:t>
            </a:r>
            <a:r>
              <a:rPr kumimoji="1" lang="en-US" altLang="ja-JP" sz="1100" u="sng" dirty="0" smtClean="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　</a:t>
            </a:r>
            <a:r>
              <a:rPr lang="ja-JP" altLang="en-US" sz="1100" dirty="0" smtClean="0">
                <a:latin typeface="ＭＳ ゴシック" panose="020B0609070205080204" pitchFamily="49" charset="-128"/>
                <a:ea typeface="ＭＳ ゴシック" panose="020B0609070205080204" pitchFamily="49" charset="-128"/>
              </a:rPr>
              <a:t>　　</a:t>
            </a:r>
            <a:r>
              <a:rPr kumimoji="1" lang="ja-JP" altLang="en-US" sz="1100" dirty="0" smtClean="0">
                <a:latin typeface="ＭＳ ゴシック" panose="020B0609070205080204" pitchFamily="49" charset="-128"/>
                <a:ea typeface="ＭＳ ゴシック" panose="020B0609070205080204" pitchFamily="49" charset="-128"/>
              </a:rPr>
              <a:t>一般に、ある健康状態で生活することが期待される平均期間またはその指標の総称</a:t>
            </a:r>
            <a:endParaRPr kumimoji="1" lang="en-US" altLang="ja-JP" sz="1100" dirty="0" smtClean="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r>
              <a:rPr kumimoji="1" lang="ja-JP" altLang="en-US" sz="1100" u="sng" dirty="0" smtClean="0">
                <a:latin typeface="ＭＳ ゴシック" panose="020B0609070205080204" pitchFamily="49" charset="-128"/>
                <a:ea typeface="ＭＳ ゴシック" panose="020B0609070205080204" pitchFamily="49" charset="-128"/>
              </a:rPr>
              <a:t>○健康寿命</a:t>
            </a:r>
            <a:r>
              <a:rPr lang="ja-JP" altLang="en-US" sz="1100" u="sng" dirty="0">
                <a:latin typeface="ＭＳ ゴシック" panose="020B0609070205080204" pitchFamily="49" charset="-128"/>
                <a:ea typeface="ＭＳ ゴシック" panose="020B0609070205080204" pitchFamily="49" charset="-128"/>
              </a:rPr>
              <a:t>３</a:t>
            </a:r>
            <a:r>
              <a:rPr kumimoji="1" lang="ja-JP" altLang="en-US" sz="1100" u="sng" dirty="0" smtClean="0">
                <a:latin typeface="ＭＳ ゴシック" panose="020B0609070205080204" pitchFamily="49" charset="-128"/>
                <a:ea typeface="ＭＳ ゴシック" panose="020B0609070205080204" pitchFamily="49" charset="-128"/>
              </a:rPr>
              <a:t>指標</a:t>
            </a:r>
            <a:endParaRPr kumimoji="1" lang="ja-JP" altLang="en-US" sz="1100" dirty="0">
              <a:latin typeface="ＭＳ ゴシック" panose="020B0609070205080204" pitchFamily="49" charset="-128"/>
              <a:ea typeface="ＭＳ ゴシック" panose="020B0609070205080204" pitchFamily="49"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127676440"/>
              </p:ext>
            </p:extLst>
          </p:nvPr>
        </p:nvGraphicFramePr>
        <p:xfrm>
          <a:off x="93084" y="1374160"/>
          <a:ext cx="9721080" cy="3504710"/>
        </p:xfrm>
        <a:graphic>
          <a:graphicData uri="http://schemas.openxmlformats.org/drawingml/2006/table">
            <a:tbl>
              <a:tblPr firstRow="1" bandRow="1">
                <a:tableStyleId>{5940675A-B579-460E-94D1-54222C63F5DA}</a:tableStyleId>
              </a:tblPr>
              <a:tblGrid>
                <a:gridCol w="208280"/>
                <a:gridCol w="691196"/>
                <a:gridCol w="708522"/>
                <a:gridCol w="1163686"/>
                <a:gridCol w="1175220"/>
                <a:gridCol w="1474987"/>
                <a:gridCol w="1594828"/>
                <a:gridCol w="1424597"/>
                <a:gridCol w="1279764"/>
              </a:tblGrid>
              <a:tr h="281450">
                <a:tc gridSpan="3">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lnR w="12700" cap="flat" cmpd="sng" algn="ctr">
                      <a:solidFill>
                        <a:schemeClr val="tx1"/>
                      </a:solidFill>
                      <a:prstDash val="solid"/>
                      <a:round/>
                      <a:headEnd type="none" w="med" len="med"/>
                      <a:tailEnd type="none" w="med" len="med"/>
                    </a:lnR>
                  </a:tcPr>
                </a:tc>
                <a:tc hMerge="1">
                  <a:txBody>
                    <a:bodyPr/>
                    <a:lstStyle/>
                    <a:p>
                      <a:endParaRPr kumimoji="1" lang="ja-JP" altLang="en-US"/>
                    </a:p>
                  </a:txBody>
                  <a:tcPr/>
                </a:tc>
                <a:tc hMerge="1">
                  <a:txBody>
                    <a:bodyPr/>
                    <a:lstStyle/>
                    <a:p>
                      <a:endParaRPr kumimoji="1" lang="ja-JP" altLang="en-US"/>
                    </a:p>
                  </a:txBody>
                  <a:tcPr/>
                </a:tc>
                <a:tc gridSpan="2">
                  <a:txBody>
                    <a:bodyPr/>
                    <a:lstStyle/>
                    <a:p>
                      <a:r>
                        <a:rPr kumimoji="1" lang="ja-JP" altLang="en-US" sz="1100" dirty="0" smtClean="0">
                          <a:latin typeface="ＭＳ ゴシック" panose="020B0609070205080204" pitchFamily="49" charset="-128"/>
                          <a:ea typeface="ＭＳ ゴシック" panose="020B0609070205080204" pitchFamily="49" charset="-128"/>
                        </a:rPr>
                        <a:t>日常生活に制限のない期間の平均</a:t>
                      </a:r>
                      <a:endParaRPr kumimoji="1" lang="ja-JP" altLang="en-US" sz="11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gridSpan="2">
                  <a:txBody>
                    <a:bodyPr/>
                    <a:lstStyle/>
                    <a:p>
                      <a:r>
                        <a:rPr kumimoji="1" lang="ja-JP" altLang="en-US" sz="1100" dirty="0" smtClean="0">
                          <a:latin typeface="ＭＳ ゴシック" panose="020B0609070205080204" pitchFamily="49" charset="-128"/>
                          <a:ea typeface="ＭＳ ゴシック" panose="020B0609070205080204" pitchFamily="49" charset="-128"/>
                        </a:rPr>
                        <a:t>自分が健康であると自覚している期間の平均</a:t>
                      </a:r>
                      <a:endParaRPr kumimoji="1" lang="ja-JP" altLang="en-US" sz="11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gridSpan="2">
                  <a:txBody>
                    <a:bodyPr/>
                    <a:lstStyle/>
                    <a:p>
                      <a:r>
                        <a:rPr kumimoji="1" lang="ja-JP" altLang="en-US" sz="1100" dirty="0" smtClean="0">
                          <a:latin typeface="ＭＳ ゴシック" panose="020B0609070205080204" pitchFamily="49" charset="-128"/>
                          <a:ea typeface="ＭＳ ゴシック" panose="020B0609070205080204" pitchFamily="49" charset="-128"/>
                        </a:rPr>
                        <a:t>日常生活動作が自立している期間の平均</a:t>
                      </a:r>
                      <a:endParaRPr kumimoji="1" lang="ja-JP" altLang="en-US" sz="11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r>
              <a:tr h="1269334">
                <a:tc gridSpan="3">
                  <a:txBody>
                    <a:bodyPr/>
                    <a:lstStyle/>
                    <a:p>
                      <a:r>
                        <a:rPr kumimoji="1" lang="ja-JP" altLang="en-US" sz="1050" dirty="0" smtClean="0">
                          <a:latin typeface="ＭＳ ゴシック" panose="020B0609070205080204" pitchFamily="49" charset="-128"/>
                          <a:ea typeface="ＭＳ ゴシック" panose="020B0609070205080204" pitchFamily="49" charset="-128"/>
                        </a:rPr>
                        <a:t>算出法</a:t>
                      </a:r>
                      <a:endParaRPr kumimoji="1" lang="ja-JP" altLang="en-US" sz="1050" dirty="0">
                        <a:latin typeface="ＭＳ ゴシック" panose="020B0609070205080204" pitchFamily="49" charset="-128"/>
                        <a:ea typeface="ＭＳ ゴシック" panose="020B0609070205080204" pitchFamily="49" charset="-128"/>
                      </a:endParaRPr>
                    </a:p>
                  </a:txBody>
                  <a:tcPr/>
                </a:tc>
                <a:tc hMerge="1">
                  <a:txBody>
                    <a:bodyPr/>
                    <a:lstStyle/>
                    <a:p>
                      <a:endParaRPr kumimoji="1" lang="ja-JP" altLang="en-US"/>
                    </a:p>
                  </a:txBody>
                  <a:tcPr/>
                </a:tc>
                <a:tc hMerge="1">
                  <a:txBody>
                    <a:bodyPr/>
                    <a:lstStyle/>
                    <a:p>
                      <a:endParaRPr kumimoji="1" lang="ja-JP" altLang="en-US"/>
                    </a:p>
                  </a:txBody>
                  <a:tcPr/>
                </a:tc>
                <a:tc gridSpan="2">
                  <a:txBody>
                    <a:bodyPr/>
                    <a:lstStyle/>
                    <a:p>
                      <a:r>
                        <a:rPr kumimoji="1" lang="ja-JP" altLang="en-US" sz="900" dirty="0" smtClean="0">
                          <a:latin typeface="ＭＳ ゴシック" panose="020B0609070205080204" pitchFamily="49" charset="-128"/>
                          <a:ea typeface="ＭＳ ゴシック" panose="020B0609070205080204" pitchFamily="49" charset="-128"/>
                        </a:rPr>
                        <a:t>国民生活基礎調査における質問</a:t>
                      </a:r>
                      <a:endParaRPr kumimoji="1" lang="en-US" altLang="ja-JP" sz="900" dirty="0" smtClean="0">
                        <a:latin typeface="ＭＳ ゴシック" panose="020B0609070205080204" pitchFamily="49" charset="-128"/>
                        <a:ea typeface="ＭＳ ゴシック" panose="020B0609070205080204" pitchFamily="49" charset="-128"/>
                      </a:endParaRPr>
                    </a:p>
                    <a:p>
                      <a:r>
                        <a:rPr kumimoji="1" lang="ja-JP" altLang="en-US" sz="900" dirty="0" smtClean="0">
                          <a:latin typeface="ＭＳ ゴシック" panose="020B0609070205080204" pitchFamily="49" charset="-128"/>
                          <a:ea typeface="ＭＳ ゴシック" panose="020B0609070205080204" pitchFamily="49" charset="-128"/>
                        </a:rPr>
                        <a:t>●「あなたは現在、健康上の問題で日常　　</a:t>
                      </a:r>
                      <a:endParaRPr kumimoji="1" lang="en-US" altLang="ja-JP" sz="900" dirty="0" smtClean="0">
                        <a:latin typeface="ＭＳ ゴシック" panose="020B0609070205080204" pitchFamily="49" charset="-128"/>
                        <a:ea typeface="ＭＳ ゴシック" panose="020B0609070205080204" pitchFamily="49" charset="-128"/>
                      </a:endParaRPr>
                    </a:p>
                    <a:p>
                      <a:r>
                        <a:rPr kumimoji="1" lang="ja-JP" altLang="en-US" sz="900" dirty="0" smtClean="0">
                          <a:latin typeface="ＭＳ ゴシック" panose="020B0609070205080204" pitchFamily="49" charset="-128"/>
                          <a:ea typeface="ＭＳ ゴシック" panose="020B0609070205080204" pitchFamily="49" charset="-128"/>
                        </a:rPr>
                        <a:t>　生活に何か影響がありますか」</a:t>
                      </a:r>
                      <a:endParaRPr kumimoji="1" lang="en-US" altLang="ja-JP" sz="900" dirty="0" smtClean="0">
                        <a:latin typeface="ＭＳ ゴシック" panose="020B0609070205080204" pitchFamily="49" charset="-128"/>
                        <a:ea typeface="ＭＳ ゴシック" panose="020B0609070205080204" pitchFamily="49" charset="-128"/>
                      </a:endParaRPr>
                    </a:p>
                    <a:p>
                      <a:r>
                        <a:rPr kumimoji="1" lang="ja-JP" altLang="en-US" sz="900" dirty="0" smtClean="0">
                          <a:latin typeface="ＭＳ ゴシック" panose="020B0609070205080204" pitchFamily="49" charset="-128"/>
                          <a:ea typeface="ＭＳ ゴシック" panose="020B0609070205080204" pitchFamily="49" charset="-128"/>
                        </a:rPr>
                        <a:t>　　「ない」→健康な状態</a:t>
                      </a:r>
                      <a:endParaRPr kumimoji="1" lang="en-US" altLang="ja-JP" sz="900" dirty="0" smtClean="0">
                        <a:latin typeface="ＭＳ ゴシック" panose="020B0609070205080204" pitchFamily="49" charset="-128"/>
                        <a:ea typeface="ＭＳ ゴシック" panose="020B0609070205080204" pitchFamily="49" charset="-128"/>
                      </a:endParaRPr>
                    </a:p>
                    <a:p>
                      <a:r>
                        <a:rPr kumimoji="1" lang="ja-JP" altLang="en-US" sz="900" dirty="0" smtClean="0">
                          <a:latin typeface="ＭＳ ゴシック" panose="020B0609070205080204" pitchFamily="49" charset="-128"/>
                          <a:ea typeface="ＭＳ ゴシック" panose="020B0609070205080204" pitchFamily="49" charset="-128"/>
                        </a:rPr>
                        <a:t>　　「ある」→不健康な状態</a:t>
                      </a:r>
                      <a:endParaRPr kumimoji="1" lang="en-US" altLang="ja-JP" sz="900" dirty="0" smtClean="0">
                        <a:latin typeface="ＭＳ ゴシック" panose="020B0609070205080204" pitchFamily="49" charset="-128"/>
                        <a:ea typeface="ＭＳ ゴシック" panose="020B0609070205080204" pitchFamily="49" charset="-128"/>
                      </a:endParaRPr>
                    </a:p>
                    <a:p>
                      <a:endParaRPr kumimoji="1" lang="en-US" altLang="ja-JP" sz="900" dirty="0" smtClean="0">
                        <a:latin typeface="ＭＳ ゴシック" panose="020B0609070205080204" pitchFamily="49" charset="-128"/>
                        <a:ea typeface="ＭＳ ゴシック" panose="020B0609070205080204" pitchFamily="49" charset="-128"/>
                      </a:endParaRPr>
                    </a:p>
                    <a:p>
                      <a:r>
                        <a:rPr kumimoji="1" lang="ja-JP" altLang="en-US" sz="900" dirty="0" smtClean="0">
                          <a:latin typeface="ＭＳ ゴシック" panose="020B0609070205080204" pitchFamily="49" charset="-128"/>
                          <a:ea typeface="ＭＳ ゴシック" panose="020B0609070205080204" pitchFamily="49" charset="-128"/>
                        </a:rPr>
                        <a:t>重篤な疾患の予防や介護予防の効果とともに、健康増進による活動的な生活の進展に関係する。</a:t>
                      </a:r>
                      <a:endParaRPr kumimoji="1" lang="ja-JP" altLang="en-US" sz="900" dirty="0">
                        <a:latin typeface="ＭＳ ゴシック" panose="020B0609070205080204" pitchFamily="49" charset="-128"/>
                        <a:ea typeface="ＭＳ ゴシック" panose="020B0609070205080204" pitchFamily="49" charset="-128"/>
                      </a:endParaRPr>
                    </a:p>
                  </a:txBody>
                  <a:tcPr>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gridSpan="2">
                  <a:txBody>
                    <a:bodyPr/>
                    <a:lstStyle/>
                    <a:p>
                      <a:r>
                        <a:rPr kumimoji="1" lang="ja-JP" altLang="en-US" sz="900" dirty="0" smtClean="0">
                          <a:latin typeface="ＭＳ ゴシック" panose="020B0609070205080204" pitchFamily="49" charset="-128"/>
                          <a:ea typeface="ＭＳ ゴシック" panose="020B0609070205080204" pitchFamily="49" charset="-128"/>
                        </a:rPr>
                        <a:t>国民生活基礎調査における質問</a:t>
                      </a:r>
                      <a:endParaRPr kumimoji="1" lang="en-US" altLang="ja-JP" sz="900" dirty="0" smtClean="0">
                        <a:latin typeface="ＭＳ ゴシック" panose="020B0609070205080204" pitchFamily="49" charset="-128"/>
                        <a:ea typeface="ＭＳ ゴシック" panose="020B0609070205080204" pitchFamily="49" charset="-128"/>
                      </a:endParaRPr>
                    </a:p>
                    <a:p>
                      <a:r>
                        <a:rPr kumimoji="1" lang="ja-JP" altLang="en-US" sz="900" dirty="0" smtClean="0">
                          <a:latin typeface="ＭＳ ゴシック" panose="020B0609070205080204" pitchFamily="49" charset="-128"/>
                          <a:ea typeface="ＭＳ ゴシック" panose="020B0609070205080204" pitchFamily="49" charset="-128"/>
                        </a:rPr>
                        <a:t>●「あなたの現在の健康状態はいかがですか」</a:t>
                      </a:r>
                      <a:endParaRPr kumimoji="1" lang="en-US" altLang="ja-JP" sz="900" dirty="0" smtClean="0">
                        <a:latin typeface="ＭＳ ゴシック" panose="020B0609070205080204" pitchFamily="49" charset="-128"/>
                        <a:ea typeface="ＭＳ ゴシック" panose="020B0609070205080204" pitchFamily="49" charset="-128"/>
                      </a:endParaRPr>
                    </a:p>
                    <a:p>
                      <a:r>
                        <a:rPr kumimoji="1" lang="ja-JP" altLang="en-US" sz="900" dirty="0" smtClean="0">
                          <a:latin typeface="ＭＳ ゴシック" panose="020B0609070205080204" pitchFamily="49" charset="-128"/>
                          <a:ea typeface="ＭＳ ゴシック" panose="020B0609070205080204" pitchFamily="49" charset="-128"/>
                        </a:rPr>
                        <a:t>　　「よい」「まあよい」「ふつう」</a:t>
                      </a:r>
                      <a:r>
                        <a:rPr kumimoji="1" lang="en-US" altLang="ja-JP" sz="900" dirty="0" smtClean="0">
                          <a:latin typeface="ＭＳ ゴシック" panose="020B0609070205080204" pitchFamily="49" charset="-128"/>
                          <a:ea typeface="ＭＳ ゴシック" panose="020B0609070205080204" pitchFamily="49" charset="-128"/>
                        </a:rPr>
                        <a:t/>
                      </a:r>
                      <a:br>
                        <a:rPr kumimoji="1" lang="en-US" altLang="ja-JP" sz="900" dirty="0" smtClean="0">
                          <a:latin typeface="ＭＳ ゴシック" panose="020B0609070205080204" pitchFamily="49" charset="-128"/>
                          <a:ea typeface="ＭＳ ゴシック" panose="020B0609070205080204" pitchFamily="49" charset="-128"/>
                        </a:rPr>
                      </a:br>
                      <a:r>
                        <a:rPr kumimoji="1" lang="ja-JP" altLang="en-US" sz="900" dirty="0" smtClean="0">
                          <a:latin typeface="ＭＳ ゴシック" panose="020B0609070205080204" pitchFamily="49" charset="-128"/>
                          <a:ea typeface="ＭＳ ゴシック" panose="020B0609070205080204" pitchFamily="49" charset="-128"/>
                        </a:rPr>
                        <a:t>　　　→健康な状態</a:t>
                      </a:r>
                      <a:endParaRPr kumimoji="1" lang="en-US" altLang="ja-JP" sz="900" dirty="0" smtClean="0">
                        <a:latin typeface="ＭＳ ゴシック" panose="020B0609070205080204" pitchFamily="49" charset="-128"/>
                        <a:ea typeface="ＭＳ ゴシック" panose="020B0609070205080204" pitchFamily="49" charset="-128"/>
                      </a:endParaRPr>
                    </a:p>
                    <a:p>
                      <a:r>
                        <a:rPr kumimoji="1" lang="ja-JP" altLang="en-US" sz="900" dirty="0" smtClean="0">
                          <a:latin typeface="ＭＳ ゴシック" panose="020B0609070205080204" pitchFamily="49" charset="-128"/>
                          <a:ea typeface="ＭＳ ゴシック" panose="020B0609070205080204" pitchFamily="49" charset="-128"/>
                        </a:rPr>
                        <a:t>　　「あまりよくない」「よくない」</a:t>
                      </a:r>
                      <a:r>
                        <a:rPr kumimoji="1" lang="en-US" altLang="ja-JP" sz="900" dirty="0" smtClean="0">
                          <a:latin typeface="ＭＳ ゴシック" panose="020B0609070205080204" pitchFamily="49" charset="-128"/>
                          <a:ea typeface="ＭＳ ゴシック" panose="020B0609070205080204" pitchFamily="49" charset="-128"/>
                        </a:rPr>
                        <a:t/>
                      </a:r>
                      <a:br>
                        <a:rPr kumimoji="1" lang="en-US" altLang="ja-JP" sz="900" dirty="0" smtClean="0">
                          <a:latin typeface="ＭＳ ゴシック" panose="020B0609070205080204" pitchFamily="49" charset="-128"/>
                          <a:ea typeface="ＭＳ ゴシック" panose="020B0609070205080204" pitchFamily="49" charset="-128"/>
                        </a:rPr>
                      </a:br>
                      <a:r>
                        <a:rPr kumimoji="1" lang="ja-JP" altLang="en-US" sz="900" dirty="0" smtClean="0">
                          <a:latin typeface="ＭＳ ゴシック" panose="020B0609070205080204" pitchFamily="49" charset="-128"/>
                          <a:ea typeface="ＭＳ ゴシック" panose="020B0609070205080204" pitchFamily="49" charset="-128"/>
                        </a:rPr>
                        <a:t>　　　→不健康な状態</a:t>
                      </a:r>
                      <a:endParaRPr kumimoji="1" lang="ja-JP" altLang="en-US" sz="900" dirty="0">
                        <a:latin typeface="ＭＳ ゴシック" panose="020B0609070205080204" pitchFamily="49" charset="-128"/>
                        <a:ea typeface="ＭＳ ゴシック" panose="020B0609070205080204" pitchFamily="49" charset="-128"/>
                      </a:endParaRPr>
                    </a:p>
                  </a:txBody>
                  <a:tcPr>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gridSpan="2">
                  <a:txBody>
                    <a:bodyPr/>
                    <a:lstStyle/>
                    <a:p>
                      <a:r>
                        <a:rPr kumimoji="1" lang="ja-JP" altLang="en-US" sz="900" dirty="0" smtClean="0">
                          <a:latin typeface="ＭＳ ゴシック" panose="020B0609070205080204" pitchFamily="49" charset="-128"/>
                          <a:ea typeface="ＭＳ ゴシック" panose="020B0609070205080204" pitchFamily="49" charset="-128"/>
                        </a:rPr>
                        <a:t>介護保険の</a:t>
                      </a:r>
                      <a:r>
                        <a:rPr kumimoji="1" lang="ja-JP" altLang="en-US" sz="900" smtClean="0">
                          <a:latin typeface="ＭＳ ゴシック" panose="020B0609070205080204" pitchFamily="49" charset="-128"/>
                          <a:ea typeface="ＭＳ ゴシック" panose="020B0609070205080204" pitchFamily="49" charset="-128"/>
                        </a:rPr>
                        <a:t>要介護認定度に</a:t>
                      </a:r>
                      <a:r>
                        <a:rPr kumimoji="1" lang="ja-JP" altLang="en-US" sz="900" dirty="0" smtClean="0">
                          <a:latin typeface="ＭＳ ゴシック" panose="020B0609070205080204" pitchFamily="49" charset="-128"/>
                          <a:ea typeface="ＭＳ ゴシック" panose="020B0609070205080204" pitchFamily="49" charset="-128"/>
                        </a:rPr>
                        <a:t>基づき、</a:t>
                      </a:r>
                      <a:endParaRPr kumimoji="1" lang="en-US" altLang="ja-JP" sz="900" dirty="0" smtClean="0">
                        <a:latin typeface="ＭＳ ゴシック" panose="020B0609070205080204" pitchFamily="49" charset="-128"/>
                        <a:ea typeface="ＭＳ ゴシック" panose="020B0609070205080204" pitchFamily="49" charset="-128"/>
                      </a:endParaRPr>
                    </a:p>
                    <a:p>
                      <a:r>
                        <a:rPr kumimoji="1" lang="ja-JP" altLang="en-US" sz="900" dirty="0" smtClean="0">
                          <a:latin typeface="ＭＳ ゴシック" panose="020B0609070205080204" pitchFamily="49" charset="-128"/>
                          <a:ea typeface="ＭＳ ゴシック" panose="020B0609070205080204" pitchFamily="49" charset="-128"/>
                        </a:rPr>
                        <a:t>要介護２～５→不健康（要介護）な状態</a:t>
                      </a:r>
                      <a:endParaRPr kumimoji="1" lang="en-US" altLang="ja-JP" sz="900" dirty="0" smtClean="0">
                        <a:latin typeface="ＭＳ ゴシック" panose="020B0609070205080204" pitchFamily="49" charset="-128"/>
                        <a:ea typeface="ＭＳ ゴシック" panose="020B0609070205080204" pitchFamily="49" charset="-128"/>
                      </a:endParaRPr>
                    </a:p>
                    <a:p>
                      <a:r>
                        <a:rPr kumimoji="1" lang="ja-JP" altLang="en-US" sz="900" dirty="0" smtClean="0">
                          <a:latin typeface="ＭＳ ゴシック" panose="020B0609070205080204" pitchFamily="49" charset="-128"/>
                          <a:ea typeface="ＭＳ ゴシック" panose="020B0609070205080204" pitchFamily="49" charset="-128"/>
                        </a:rPr>
                        <a:t>それ以外　　→健康（自立）な状態</a:t>
                      </a:r>
                      <a:endParaRPr kumimoji="1" lang="en-US" altLang="ja-JP" sz="900" dirty="0" smtClean="0">
                        <a:latin typeface="ＭＳ ゴシック" panose="020B0609070205080204" pitchFamily="49" charset="-128"/>
                        <a:ea typeface="ＭＳ ゴシック" panose="020B0609070205080204" pitchFamily="49" charset="-128"/>
                      </a:endParaRPr>
                    </a:p>
                    <a:p>
                      <a:endParaRPr kumimoji="1" lang="en-US" altLang="ja-JP" sz="900" dirty="0" smtClean="0">
                        <a:latin typeface="ＭＳ ゴシック" panose="020B0609070205080204" pitchFamily="49" charset="-128"/>
                        <a:ea typeface="ＭＳ ゴシック" panose="020B0609070205080204" pitchFamily="49" charset="-128"/>
                      </a:endParaRPr>
                    </a:p>
                    <a:p>
                      <a:endParaRPr kumimoji="1" lang="en-US" altLang="ja-JP" sz="900" dirty="0" smtClean="0">
                        <a:latin typeface="ＭＳ ゴシック" panose="020B0609070205080204" pitchFamily="49" charset="-128"/>
                        <a:ea typeface="ＭＳ ゴシック" panose="020B0609070205080204" pitchFamily="49" charset="-128"/>
                      </a:endParaRPr>
                    </a:p>
                    <a:p>
                      <a:r>
                        <a:rPr kumimoji="1" lang="en-US" altLang="ja-JP" sz="800" dirty="0" smtClean="0">
                          <a:latin typeface="ＭＳ ゴシック" panose="020B0609070205080204" pitchFamily="49" charset="-128"/>
                          <a:ea typeface="ＭＳ ゴシック" panose="020B0609070205080204" pitchFamily="49" charset="-128"/>
                        </a:rPr>
                        <a:t>※0</a:t>
                      </a:r>
                      <a:r>
                        <a:rPr kumimoji="1" lang="ja-JP" altLang="en-US" sz="800" dirty="0" smtClean="0">
                          <a:latin typeface="ＭＳ ゴシック" panose="020B0609070205080204" pitchFamily="49" charset="-128"/>
                          <a:ea typeface="ＭＳ ゴシック" panose="020B0609070205080204" pitchFamily="49" charset="-128"/>
                        </a:rPr>
                        <a:t>歳以降の指標を算出する場合、</a:t>
                      </a:r>
                      <a:r>
                        <a:rPr kumimoji="1" lang="en-US" altLang="ja-JP" sz="800" dirty="0" smtClean="0">
                          <a:latin typeface="ＭＳ ゴシック" panose="020B0609070205080204" pitchFamily="49" charset="-128"/>
                          <a:ea typeface="ＭＳ ゴシック" panose="020B0609070205080204" pitchFamily="49" charset="-128"/>
                        </a:rPr>
                        <a:t>0</a:t>
                      </a:r>
                      <a:r>
                        <a:rPr kumimoji="1" lang="ja-JP" altLang="en-US" sz="800" dirty="0" smtClean="0">
                          <a:latin typeface="ＭＳ ゴシック" panose="020B0609070205080204" pitchFamily="49" charset="-128"/>
                          <a:ea typeface="ＭＳ ゴシック" panose="020B0609070205080204" pitchFamily="49" charset="-128"/>
                        </a:rPr>
                        <a:t>～</a:t>
                      </a:r>
                      <a:r>
                        <a:rPr kumimoji="1" lang="en-US" altLang="ja-JP" sz="800" dirty="0" smtClean="0">
                          <a:latin typeface="ＭＳ ゴシック" panose="020B0609070205080204" pitchFamily="49" charset="-128"/>
                          <a:ea typeface="ＭＳ ゴシック" panose="020B0609070205080204" pitchFamily="49" charset="-128"/>
                        </a:rPr>
                        <a:t>39</a:t>
                      </a:r>
                      <a:r>
                        <a:rPr kumimoji="1" lang="ja-JP" altLang="en-US" sz="800" dirty="0" smtClean="0">
                          <a:latin typeface="ＭＳ ゴシック" panose="020B0609070205080204" pitchFamily="49" charset="-128"/>
                          <a:ea typeface="ＭＳ ゴシック" panose="020B0609070205080204" pitchFamily="49" charset="-128"/>
                        </a:rPr>
                        <a:t>歳の全員と、</a:t>
                      </a:r>
                      <a:r>
                        <a:rPr kumimoji="1" lang="en-US" altLang="ja-JP" sz="800" dirty="0" smtClean="0">
                          <a:latin typeface="ＭＳ ゴシック" panose="020B0609070205080204" pitchFamily="49" charset="-128"/>
                          <a:ea typeface="ＭＳ ゴシック" panose="020B0609070205080204" pitchFamily="49" charset="-128"/>
                        </a:rPr>
                        <a:t>40</a:t>
                      </a:r>
                      <a:r>
                        <a:rPr kumimoji="1" lang="ja-JP" altLang="en-US" sz="800" dirty="0" smtClean="0">
                          <a:latin typeface="ＭＳ ゴシック" panose="020B0609070205080204" pitchFamily="49" charset="-128"/>
                          <a:ea typeface="ＭＳ ゴシック" panose="020B0609070205080204" pitchFamily="49" charset="-128"/>
                        </a:rPr>
                        <a:t>～</a:t>
                      </a:r>
                      <a:r>
                        <a:rPr kumimoji="1" lang="en-US" altLang="ja-JP" sz="800" dirty="0" smtClean="0">
                          <a:latin typeface="ＭＳ ゴシック" panose="020B0609070205080204" pitchFamily="49" charset="-128"/>
                          <a:ea typeface="ＭＳ ゴシック" panose="020B0609070205080204" pitchFamily="49" charset="-128"/>
                        </a:rPr>
                        <a:t>64</a:t>
                      </a:r>
                      <a:r>
                        <a:rPr kumimoji="1" lang="ja-JP" altLang="en-US" sz="800" dirty="0" smtClean="0">
                          <a:latin typeface="ＭＳ ゴシック" panose="020B0609070205080204" pitchFamily="49" charset="-128"/>
                          <a:ea typeface="ＭＳ ゴシック" panose="020B0609070205080204" pitchFamily="49" charset="-128"/>
                        </a:rPr>
                        <a:t>歳のほとんど（加齢に伴って生ずる心身の変化に起因する疾病の罹患者以外）を健康（自立）な状態と仮定する。</a:t>
                      </a:r>
                      <a:endParaRPr kumimoji="1" lang="ja-JP" altLang="en-US" sz="1000" dirty="0">
                        <a:latin typeface="ＭＳ ゴシック" panose="020B0609070205080204" pitchFamily="49" charset="-128"/>
                        <a:ea typeface="ＭＳ ゴシック" panose="020B0609070205080204" pitchFamily="49" charset="-128"/>
                      </a:endParaRPr>
                    </a:p>
                  </a:txBody>
                  <a:tcPr>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r>
              <a:tr h="231486">
                <a:tc gridSpan="3">
                  <a:txBody>
                    <a:bodyPr/>
                    <a:lstStyle/>
                    <a:p>
                      <a:r>
                        <a:rPr kumimoji="1" lang="ja-JP" altLang="en-US" sz="1050" dirty="0" smtClean="0">
                          <a:latin typeface="ＭＳ ゴシック" panose="020B0609070205080204" pitchFamily="49" charset="-128"/>
                          <a:ea typeface="ＭＳ ゴシック" panose="020B0609070205080204" pitchFamily="49" charset="-128"/>
                        </a:rPr>
                        <a:t>対象集団</a:t>
                      </a:r>
                      <a:endParaRPr kumimoji="1" lang="ja-JP" altLang="en-US" sz="1050" dirty="0">
                        <a:latin typeface="ＭＳ ゴシック" panose="020B0609070205080204" pitchFamily="49" charset="-128"/>
                        <a:ea typeface="ＭＳ ゴシック" panose="020B0609070205080204" pitchFamily="49" charset="-128"/>
                      </a:endParaRPr>
                    </a:p>
                  </a:txBody>
                  <a:tcPr/>
                </a:tc>
                <a:tc hMerge="1">
                  <a:txBody>
                    <a:bodyPr/>
                    <a:lstStyle/>
                    <a:p>
                      <a:endParaRPr kumimoji="1" lang="ja-JP" altLang="en-US"/>
                    </a:p>
                  </a:txBody>
                  <a:tcPr/>
                </a:tc>
                <a:tc hMerge="1">
                  <a:txBody>
                    <a:bodyPr/>
                    <a:lstStyle/>
                    <a:p>
                      <a:endParaRPr kumimoji="1" lang="ja-JP" altLang="en-US"/>
                    </a:p>
                  </a:txBody>
                  <a:tcPr/>
                </a:tc>
                <a:tc gridSpan="2">
                  <a:txBody>
                    <a:bodyPr/>
                    <a:lstStyle/>
                    <a:p>
                      <a:r>
                        <a:rPr kumimoji="1" lang="ja-JP" altLang="en-US" sz="1000" dirty="0" smtClean="0">
                          <a:latin typeface="ＭＳ ゴシック" panose="020B0609070205080204" pitchFamily="49" charset="-128"/>
                          <a:ea typeface="ＭＳ ゴシック" panose="020B0609070205080204" pitchFamily="49" charset="-128"/>
                        </a:rPr>
                        <a:t>都道府県</a:t>
                      </a:r>
                      <a:endParaRPr kumimoji="1" lang="ja-JP" altLang="en-US" sz="1000" dirty="0">
                        <a:latin typeface="ＭＳ ゴシック" panose="020B0609070205080204" pitchFamily="49" charset="-128"/>
                        <a:ea typeface="ＭＳ ゴシック" panose="020B0609070205080204" pitchFamily="49" charset="-128"/>
                      </a:endParaRPr>
                    </a:p>
                  </a:txBody>
                  <a:tcPr/>
                </a:tc>
                <a:tc hMerge="1">
                  <a:txBody>
                    <a:bodyPr/>
                    <a:lstStyle/>
                    <a:p>
                      <a:endParaRPr kumimoji="1" lang="ja-JP" altLang="en-US"/>
                    </a:p>
                  </a:txBody>
                  <a:tcPr/>
                </a:tc>
                <a:tc gridSpan="2">
                  <a:txBody>
                    <a:bodyPr/>
                    <a:lstStyle/>
                    <a:p>
                      <a:r>
                        <a:rPr kumimoji="1" lang="ja-JP" altLang="en-US" sz="1000" dirty="0" smtClean="0">
                          <a:latin typeface="ＭＳ ゴシック" panose="020B0609070205080204" pitchFamily="49" charset="-128"/>
                          <a:ea typeface="ＭＳ ゴシック" panose="020B0609070205080204" pitchFamily="49" charset="-128"/>
                        </a:rPr>
                        <a:t>都道府県</a:t>
                      </a:r>
                      <a:endParaRPr kumimoji="1" lang="ja-JP" altLang="en-US" sz="1000" dirty="0">
                        <a:latin typeface="ＭＳ ゴシック" panose="020B0609070205080204" pitchFamily="49" charset="-128"/>
                        <a:ea typeface="ＭＳ ゴシック" panose="020B0609070205080204" pitchFamily="49" charset="-128"/>
                      </a:endParaRPr>
                    </a:p>
                  </a:txBody>
                  <a:tcPr/>
                </a:tc>
                <a:tc hMerge="1">
                  <a:txBody>
                    <a:bodyPr/>
                    <a:lstStyle/>
                    <a:p>
                      <a:endParaRPr kumimoji="1" lang="ja-JP" altLang="en-US"/>
                    </a:p>
                  </a:txBody>
                  <a:tcPr/>
                </a:tc>
                <a:tc gridSpan="2">
                  <a:txBody>
                    <a:bodyPr/>
                    <a:lstStyle/>
                    <a:p>
                      <a:r>
                        <a:rPr kumimoji="1" lang="ja-JP" altLang="en-US" sz="1000" dirty="0" smtClean="0">
                          <a:latin typeface="ＭＳ ゴシック" panose="020B0609070205080204" pitchFamily="49" charset="-128"/>
                          <a:ea typeface="ＭＳ ゴシック" panose="020B0609070205080204" pitchFamily="49" charset="-128"/>
                        </a:rPr>
                        <a:t>都道府県と市町村</a:t>
                      </a:r>
                      <a:endParaRPr kumimoji="1" lang="ja-JP" altLang="en-US" sz="1000" dirty="0">
                        <a:latin typeface="ＭＳ ゴシック" panose="020B0609070205080204" pitchFamily="49" charset="-128"/>
                        <a:ea typeface="ＭＳ ゴシック" panose="020B0609070205080204" pitchFamily="49" charset="-128"/>
                      </a:endParaRPr>
                    </a:p>
                  </a:txBody>
                  <a:tcPr/>
                </a:tc>
                <a:tc hMerge="1">
                  <a:txBody>
                    <a:bodyPr/>
                    <a:lstStyle/>
                    <a:p>
                      <a:endParaRPr kumimoji="1" lang="ja-JP" altLang="en-US"/>
                    </a:p>
                  </a:txBody>
                  <a:tcPr/>
                </a:tc>
              </a:tr>
              <a:tr h="209822">
                <a:tc gridSpan="3">
                  <a:txBody>
                    <a:bodyPr/>
                    <a:lstStyle/>
                    <a:p>
                      <a:r>
                        <a:rPr kumimoji="1" lang="ja-JP" altLang="en-US" sz="1100" dirty="0" smtClean="0">
                          <a:latin typeface="ＭＳ ゴシック" panose="020B0609070205080204" pitchFamily="49" charset="-128"/>
                          <a:ea typeface="ＭＳ ゴシック" panose="020B0609070205080204" pitchFamily="49" charset="-128"/>
                        </a:rPr>
                        <a:t>健康寿命</a:t>
                      </a:r>
                      <a:endParaRPr kumimoji="1" lang="ja-JP" altLang="en-US" sz="1100" dirty="0">
                        <a:latin typeface="ＭＳ ゴシック" panose="020B0609070205080204" pitchFamily="49" charset="-128"/>
                        <a:ea typeface="ＭＳ ゴシック" panose="020B0609070205080204" pitchFamily="49" charset="-128"/>
                      </a:endParaRPr>
                    </a:p>
                  </a:txBody>
                  <a:tcPr>
                    <a:lnB w="12700" cap="flat" cmpd="sng" algn="ctr">
                      <a:noFill/>
                      <a:prstDash val="sysDash"/>
                      <a:round/>
                      <a:headEnd type="none" w="med" len="med"/>
                      <a:tailEnd type="none" w="med" len="med"/>
                    </a:lnB>
                  </a:tcPr>
                </a:tc>
                <a:tc h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tc>
                <a:tc h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tc>
                <a:tc gridSpan="2">
                  <a:txBody>
                    <a:bodyPr/>
                    <a:lstStyle/>
                    <a:p>
                      <a:r>
                        <a:rPr kumimoji="1" lang="ja-JP" altLang="en-US" sz="900" dirty="0" smtClean="0">
                          <a:latin typeface="ＭＳ ゴシック" panose="020B0609070205080204" pitchFamily="49" charset="-128"/>
                          <a:ea typeface="ＭＳ ゴシック" panose="020B0609070205080204" pitchFamily="49" charset="-128"/>
                        </a:rPr>
                        <a:t>健康日本</a:t>
                      </a:r>
                      <a:r>
                        <a:rPr kumimoji="1" lang="en-US" altLang="ja-JP" sz="900" dirty="0" smtClean="0">
                          <a:latin typeface="ＭＳ ゴシック" panose="020B0609070205080204" pitchFamily="49" charset="-128"/>
                          <a:ea typeface="ＭＳ ゴシック" panose="020B0609070205080204" pitchFamily="49" charset="-128"/>
                        </a:rPr>
                        <a:t>21</a:t>
                      </a:r>
                      <a:r>
                        <a:rPr kumimoji="1" lang="ja-JP" altLang="en-US" sz="900" dirty="0" smtClean="0">
                          <a:latin typeface="ＭＳ ゴシック" panose="020B0609070205080204" pitchFamily="49" charset="-128"/>
                          <a:ea typeface="ＭＳ ゴシック" panose="020B0609070205080204" pitchFamily="49" charset="-128"/>
                        </a:rPr>
                        <a:t>（第</a:t>
                      </a:r>
                      <a:r>
                        <a:rPr kumimoji="1" lang="en-US" altLang="ja-JP" sz="900" dirty="0" smtClean="0">
                          <a:latin typeface="ＭＳ ゴシック" panose="020B0609070205080204" pitchFamily="49" charset="-128"/>
                          <a:ea typeface="ＭＳ ゴシック" panose="020B0609070205080204" pitchFamily="49" charset="-128"/>
                        </a:rPr>
                        <a:t>2</a:t>
                      </a:r>
                      <a:r>
                        <a:rPr kumimoji="1" lang="ja-JP" altLang="en-US" sz="900" dirty="0" smtClean="0">
                          <a:latin typeface="ＭＳ ゴシック" panose="020B0609070205080204" pitchFamily="49" charset="-128"/>
                          <a:ea typeface="ＭＳ ゴシック" panose="020B0609070205080204" pitchFamily="49" charset="-128"/>
                        </a:rPr>
                        <a:t>次）、第</a:t>
                      </a:r>
                      <a:r>
                        <a:rPr kumimoji="1" lang="en-US" altLang="ja-JP" sz="900" dirty="0" smtClean="0">
                          <a:latin typeface="ＭＳ ゴシック" panose="020B0609070205080204" pitchFamily="49" charset="-128"/>
                          <a:ea typeface="ＭＳ ゴシック" panose="020B0609070205080204" pitchFamily="49" charset="-128"/>
                        </a:rPr>
                        <a:t>2</a:t>
                      </a:r>
                      <a:r>
                        <a:rPr kumimoji="1" lang="ja-JP" altLang="en-US" sz="900" dirty="0" smtClean="0">
                          <a:latin typeface="ＭＳ ゴシック" panose="020B0609070205080204" pitchFamily="49" charset="-128"/>
                          <a:ea typeface="ＭＳ ゴシック" panose="020B0609070205080204" pitchFamily="49" charset="-128"/>
                        </a:rPr>
                        <a:t>次大阪府健康増進計画で目標値に使用</a:t>
                      </a:r>
                      <a:endParaRPr kumimoji="1" lang="ja-JP" altLang="en-US" sz="900" dirty="0">
                        <a:latin typeface="ＭＳ ゴシック" panose="020B0609070205080204" pitchFamily="49" charset="-128"/>
                        <a:ea typeface="ＭＳ ゴシック" panose="020B0609070205080204" pitchFamily="49" charset="-128"/>
                      </a:endParaRPr>
                    </a:p>
                  </a:txBody>
                  <a:tcPr>
                    <a:lnB w="12700" cap="flat" cmpd="sng" algn="ctr">
                      <a:solidFill>
                        <a:schemeClr val="tx1"/>
                      </a:solidFill>
                      <a:prstDash val="sysDash"/>
                      <a:round/>
                      <a:headEnd type="none" w="med" len="med"/>
                      <a:tailEnd type="none" w="med" len="med"/>
                    </a:lnB>
                  </a:tcPr>
                </a:tc>
                <a:tc hMerge="1">
                  <a:txBody>
                    <a:bodyPr/>
                    <a:lstStyle/>
                    <a:p>
                      <a:endParaRPr kumimoji="1" lang="ja-JP" altLang="en-US"/>
                    </a:p>
                  </a:txBody>
                  <a:tcPr/>
                </a:tc>
                <a:tc gridSpan="2">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lnB w="12700" cap="flat" cmpd="sng" algn="ctr">
                      <a:solidFill>
                        <a:schemeClr val="tx1"/>
                      </a:solidFill>
                      <a:prstDash val="sysDash"/>
                      <a:round/>
                      <a:headEnd type="none" w="med" len="med"/>
                      <a:tailEnd type="none" w="med" len="med"/>
                    </a:lnB>
                  </a:tcPr>
                </a:tc>
                <a:tc hMerge="1">
                  <a:txBody>
                    <a:bodyPr/>
                    <a:lstStyle/>
                    <a:p>
                      <a:endParaRPr kumimoji="1" lang="ja-JP" altLang="en-US"/>
                    </a:p>
                  </a:txBody>
                  <a:tcPr/>
                </a:tc>
                <a:tc gridSpan="2">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lnB w="12700" cap="flat" cmpd="sng" algn="ctr">
                      <a:solidFill>
                        <a:schemeClr val="tx1"/>
                      </a:solidFill>
                      <a:prstDash val="sysDash"/>
                      <a:round/>
                      <a:headEnd type="none" w="med" len="med"/>
                      <a:tailEnd type="none" w="med" len="med"/>
                    </a:lnB>
                  </a:tcPr>
                </a:tc>
                <a:tc hMerge="1">
                  <a:txBody>
                    <a:bodyPr/>
                    <a:lstStyle/>
                    <a:p>
                      <a:endParaRPr kumimoji="1" lang="ja-JP" altLang="en-US"/>
                    </a:p>
                  </a:txBody>
                  <a:tcPr/>
                </a:tc>
              </a:tr>
              <a:tr h="238774">
                <a:tc rowSpan="2">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lnR w="12700" cap="flat" cmpd="sng" algn="ctr">
                      <a:solidFill>
                        <a:schemeClr val="tx1"/>
                      </a:solidFill>
                      <a:prstDash val="sysDash"/>
                      <a:round/>
                      <a:headEnd type="none" w="med" len="med"/>
                      <a:tailEnd type="none" w="med" len="med"/>
                    </a:lnR>
                    <a:lnT w="1270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smtClean="0">
                          <a:latin typeface="ＭＳ ゴシック" panose="020B0609070205080204" pitchFamily="49" charset="-128"/>
                          <a:ea typeface="ＭＳ ゴシック" panose="020B0609070205080204" pitchFamily="49" charset="-128"/>
                        </a:rPr>
                        <a:t>府</a:t>
                      </a:r>
                      <a:r>
                        <a:rPr kumimoji="1" lang="en-US" altLang="ja-JP" sz="1000" dirty="0" smtClean="0">
                          <a:latin typeface="ＭＳ ゴシック" panose="020B0609070205080204" pitchFamily="49" charset="-128"/>
                          <a:ea typeface="ＭＳ ゴシック" panose="020B0609070205080204" pitchFamily="49" charset="-128"/>
                        </a:rPr>
                        <a:t>(</a:t>
                      </a:r>
                      <a:r>
                        <a:rPr kumimoji="1" lang="ja-JP" altLang="en-US" sz="1000" dirty="0" smtClean="0">
                          <a:latin typeface="ＭＳ ゴシック" panose="020B0609070205080204" pitchFamily="49" charset="-128"/>
                          <a:ea typeface="ＭＳ ゴシック" panose="020B0609070205080204" pitchFamily="49" charset="-128"/>
                        </a:rPr>
                        <a:t>男</a:t>
                      </a:r>
                      <a:r>
                        <a:rPr kumimoji="1" lang="en-US" altLang="ja-JP" sz="1000" dirty="0" smtClean="0">
                          <a:latin typeface="ＭＳ ゴシック" panose="020B0609070205080204" pitchFamily="49" charset="-128"/>
                          <a:ea typeface="ＭＳ ゴシック" panose="020B0609070205080204" pitchFamily="49" charset="-128"/>
                        </a:rPr>
                        <a:t>)</a:t>
                      </a:r>
                      <a:endParaRPr kumimoji="1" lang="ja-JP" altLang="en-US" sz="10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r>
                        <a:rPr kumimoji="1" lang="ja-JP" altLang="en-US" sz="1000" dirty="0" smtClean="0">
                          <a:latin typeface="ＭＳ ゴシック" panose="020B0609070205080204" pitchFamily="49" charset="-128"/>
                          <a:ea typeface="ＭＳ ゴシック" panose="020B0609070205080204" pitchFamily="49" charset="-128"/>
                        </a:rPr>
                        <a:t>府（女）</a:t>
                      </a:r>
                      <a:endParaRPr kumimoji="1" lang="ja-JP" altLang="en-US" sz="10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ysDash"/>
                      <a:round/>
                      <a:headEnd type="none" w="med" len="med"/>
                      <a:tailEnd type="none" w="med" len="med"/>
                    </a:lnL>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r>
                        <a:rPr kumimoji="1" lang="en-US" altLang="ja-JP" sz="1100" dirty="0" smtClean="0">
                          <a:latin typeface="ＭＳ ゴシック" panose="020B0609070205080204" pitchFamily="49" charset="-128"/>
                          <a:ea typeface="ＭＳ ゴシック" panose="020B0609070205080204" pitchFamily="49" charset="-128"/>
                        </a:rPr>
                        <a:t>69.39</a:t>
                      </a:r>
                      <a:r>
                        <a:rPr kumimoji="1" lang="ja-JP" altLang="en-US" sz="1100" dirty="0" smtClean="0">
                          <a:latin typeface="ＭＳ ゴシック" panose="020B0609070205080204" pitchFamily="49" charset="-128"/>
                          <a:ea typeface="ＭＳ ゴシック" panose="020B0609070205080204" pitchFamily="49" charset="-128"/>
                        </a:rPr>
                        <a:t>年</a:t>
                      </a:r>
                      <a:r>
                        <a:rPr kumimoji="1" lang="en-US" altLang="ja-JP" sz="1100" dirty="0" smtClean="0">
                          <a:latin typeface="ＭＳ ゴシック" panose="020B0609070205080204" pitchFamily="49" charset="-128"/>
                          <a:ea typeface="ＭＳ ゴシック" panose="020B0609070205080204" pitchFamily="49" charset="-128"/>
                        </a:rPr>
                        <a:t>(44</a:t>
                      </a:r>
                      <a:r>
                        <a:rPr kumimoji="1" lang="ja-JP" altLang="en-US" sz="1100" dirty="0" smtClean="0">
                          <a:latin typeface="ＭＳ ゴシック" panose="020B0609070205080204" pitchFamily="49" charset="-128"/>
                          <a:ea typeface="ＭＳ ゴシック" panose="020B0609070205080204" pitchFamily="49" charset="-128"/>
                        </a:rPr>
                        <a:t>位</a:t>
                      </a:r>
                      <a:r>
                        <a:rPr kumimoji="1" lang="en-US" altLang="ja-JP" sz="1100" dirty="0" smtClean="0">
                          <a:latin typeface="ＭＳ ゴシック" panose="020B0609070205080204" pitchFamily="49" charset="-128"/>
                          <a:ea typeface="ＭＳ ゴシック" panose="020B0609070205080204" pitchFamily="49" charset="-128"/>
                        </a:rPr>
                        <a:t>)</a:t>
                      </a:r>
                      <a:endParaRPr kumimoji="1" lang="ja-JP" altLang="en-US" sz="1100" dirty="0">
                        <a:latin typeface="ＭＳ ゴシック" panose="020B0609070205080204" pitchFamily="49" charset="-128"/>
                        <a:ea typeface="ＭＳ ゴシック" panose="020B0609070205080204" pitchFamily="49" charset="-128"/>
                      </a:endParaRPr>
                    </a:p>
                  </a:txBody>
                  <a:tcPr>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r>
                        <a:rPr kumimoji="1" lang="en-US" altLang="ja-JP" sz="1100" dirty="0" smtClean="0">
                          <a:latin typeface="ＭＳ ゴシック" panose="020B0609070205080204" pitchFamily="49" charset="-128"/>
                          <a:ea typeface="ＭＳ ゴシック" panose="020B0609070205080204" pitchFamily="49" charset="-128"/>
                        </a:rPr>
                        <a:t>72.55</a:t>
                      </a:r>
                      <a:r>
                        <a:rPr kumimoji="1" lang="ja-JP" altLang="en-US" sz="1100" dirty="0" smtClean="0">
                          <a:latin typeface="ＭＳ ゴシック" panose="020B0609070205080204" pitchFamily="49" charset="-128"/>
                          <a:ea typeface="ＭＳ ゴシック" panose="020B0609070205080204" pitchFamily="49" charset="-128"/>
                        </a:rPr>
                        <a:t>年</a:t>
                      </a:r>
                      <a:r>
                        <a:rPr kumimoji="1" lang="en-US" altLang="ja-JP" sz="1100" dirty="0" smtClean="0">
                          <a:latin typeface="ＭＳ ゴシック" panose="020B0609070205080204" pitchFamily="49" charset="-128"/>
                          <a:ea typeface="ＭＳ ゴシック" panose="020B0609070205080204" pitchFamily="49" charset="-128"/>
                        </a:rPr>
                        <a:t>(45</a:t>
                      </a:r>
                      <a:r>
                        <a:rPr kumimoji="1" lang="ja-JP" altLang="en-US" sz="1100" dirty="0" smtClean="0">
                          <a:latin typeface="ＭＳ ゴシック" panose="020B0609070205080204" pitchFamily="49" charset="-128"/>
                          <a:ea typeface="ＭＳ ゴシック" panose="020B0609070205080204" pitchFamily="49" charset="-128"/>
                        </a:rPr>
                        <a:t>位</a:t>
                      </a:r>
                      <a:r>
                        <a:rPr kumimoji="1" lang="en-US" altLang="ja-JP" sz="1100" dirty="0" smtClean="0">
                          <a:latin typeface="ＭＳ ゴシック" panose="020B0609070205080204" pitchFamily="49" charset="-128"/>
                          <a:ea typeface="ＭＳ ゴシック" panose="020B0609070205080204" pitchFamily="49" charset="-128"/>
                        </a:rPr>
                        <a:t>)</a:t>
                      </a:r>
                      <a:endParaRPr kumimoji="1" lang="ja-JP" altLang="en-US" sz="11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ysDash"/>
                      <a:round/>
                      <a:headEnd type="none" w="med" len="med"/>
                      <a:tailEnd type="none" w="med" len="med"/>
                    </a:lnL>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r>
                        <a:rPr kumimoji="1" lang="en-US" altLang="ja-JP" sz="1100" dirty="0" smtClean="0">
                          <a:latin typeface="ＭＳ ゴシック" panose="020B0609070205080204" pitchFamily="49" charset="-128"/>
                          <a:ea typeface="ＭＳ ゴシック" panose="020B0609070205080204" pitchFamily="49" charset="-128"/>
                        </a:rPr>
                        <a:t>68.69</a:t>
                      </a:r>
                      <a:r>
                        <a:rPr kumimoji="1" lang="ja-JP" altLang="en-US" sz="1100" dirty="0" smtClean="0">
                          <a:latin typeface="ＭＳ ゴシック" panose="020B0609070205080204" pitchFamily="49" charset="-128"/>
                          <a:ea typeface="ＭＳ ゴシック" panose="020B0609070205080204" pitchFamily="49" charset="-128"/>
                        </a:rPr>
                        <a:t>年</a:t>
                      </a:r>
                      <a:r>
                        <a:rPr kumimoji="1" lang="en-US" altLang="ja-JP" sz="1100" dirty="0" smtClean="0">
                          <a:latin typeface="ＭＳ ゴシック" panose="020B0609070205080204" pitchFamily="49" charset="-128"/>
                          <a:ea typeface="ＭＳ ゴシック" panose="020B0609070205080204" pitchFamily="49" charset="-128"/>
                        </a:rPr>
                        <a:t>(46</a:t>
                      </a:r>
                      <a:r>
                        <a:rPr kumimoji="1" lang="ja-JP" altLang="en-US" sz="1100" dirty="0" smtClean="0">
                          <a:latin typeface="ＭＳ ゴシック" panose="020B0609070205080204" pitchFamily="49" charset="-128"/>
                          <a:ea typeface="ＭＳ ゴシック" panose="020B0609070205080204" pitchFamily="49" charset="-128"/>
                        </a:rPr>
                        <a:t>位</a:t>
                      </a:r>
                      <a:r>
                        <a:rPr kumimoji="1" lang="en-US" altLang="ja-JP" sz="1100" dirty="0" smtClean="0">
                          <a:latin typeface="ＭＳ ゴシック" panose="020B0609070205080204" pitchFamily="49" charset="-128"/>
                          <a:ea typeface="ＭＳ ゴシック" panose="020B0609070205080204" pitchFamily="49" charset="-128"/>
                        </a:rPr>
                        <a:t>)</a:t>
                      </a:r>
                      <a:endParaRPr kumimoji="1" lang="ja-JP" altLang="en-US" sz="1100" dirty="0">
                        <a:latin typeface="ＭＳ ゴシック" panose="020B0609070205080204" pitchFamily="49" charset="-128"/>
                        <a:ea typeface="ＭＳ ゴシック" panose="020B0609070205080204" pitchFamily="49" charset="-128"/>
                      </a:endParaRPr>
                    </a:p>
                  </a:txBody>
                  <a:tcPr>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r>
                        <a:rPr kumimoji="1" lang="en-US" altLang="ja-JP" sz="1100" dirty="0" smtClean="0">
                          <a:latin typeface="ＭＳ ゴシック" panose="020B0609070205080204" pitchFamily="49" charset="-128"/>
                          <a:ea typeface="ＭＳ ゴシック" panose="020B0609070205080204" pitchFamily="49" charset="-128"/>
                        </a:rPr>
                        <a:t>72.12</a:t>
                      </a:r>
                      <a:r>
                        <a:rPr kumimoji="1" lang="ja-JP" altLang="en-US" sz="1100" dirty="0" smtClean="0">
                          <a:latin typeface="ＭＳ ゴシック" panose="020B0609070205080204" pitchFamily="49" charset="-128"/>
                          <a:ea typeface="ＭＳ ゴシック" panose="020B0609070205080204" pitchFamily="49" charset="-128"/>
                        </a:rPr>
                        <a:t>年</a:t>
                      </a:r>
                      <a:r>
                        <a:rPr kumimoji="1" lang="en-US" altLang="ja-JP" sz="1100" dirty="0" smtClean="0">
                          <a:latin typeface="ＭＳ ゴシック" panose="020B0609070205080204" pitchFamily="49" charset="-128"/>
                          <a:ea typeface="ＭＳ ゴシック" panose="020B0609070205080204" pitchFamily="49" charset="-128"/>
                        </a:rPr>
                        <a:t>(46</a:t>
                      </a:r>
                      <a:r>
                        <a:rPr kumimoji="1" lang="ja-JP" altLang="en-US" sz="1100" dirty="0" smtClean="0">
                          <a:latin typeface="ＭＳ ゴシック" panose="020B0609070205080204" pitchFamily="49" charset="-128"/>
                          <a:ea typeface="ＭＳ ゴシック" panose="020B0609070205080204" pitchFamily="49" charset="-128"/>
                        </a:rPr>
                        <a:t>位</a:t>
                      </a:r>
                      <a:r>
                        <a:rPr kumimoji="1" lang="en-US" altLang="ja-JP" sz="1100" dirty="0" smtClean="0">
                          <a:latin typeface="ＭＳ ゴシック" panose="020B0609070205080204" pitchFamily="49" charset="-128"/>
                          <a:ea typeface="ＭＳ ゴシック" panose="020B0609070205080204" pitchFamily="49" charset="-128"/>
                        </a:rPr>
                        <a:t>)</a:t>
                      </a:r>
                      <a:endParaRPr kumimoji="1" lang="ja-JP" altLang="en-US" sz="11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ysDash"/>
                      <a:round/>
                      <a:headEnd type="none" w="med" len="med"/>
                      <a:tailEnd type="none" w="med" len="med"/>
                    </a:lnL>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r>
                        <a:rPr kumimoji="1" lang="en-US" altLang="ja-JP" sz="1100" dirty="0" smtClean="0">
                          <a:latin typeface="ＭＳ ゴシック" panose="020B0609070205080204" pitchFamily="49" charset="-128"/>
                          <a:ea typeface="ＭＳ ゴシック" panose="020B0609070205080204" pitchFamily="49" charset="-128"/>
                        </a:rPr>
                        <a:t>77.43</a:t>
                      </a:r>
                      <a:r>
                        <a:rPr kumimoji="1" lang="ja-JP" altLang="en-US" sz="1100" dirty="0" smtClean="0">
                          <a:latin typeface="ＭＳ ゴシック" panose="020B0609070205080204" pitchFamily="49" charset="-128"/>
                          <a:ea typeface="ＭＳ ゴシック" panose="020B0609070205080204" pitchFamily="49" charset="-128"/>
                        </a:rPr>
                        <a:t>年</a:t>
                      </a:r>
                      <a:r>
                        <a:rPr kumimoji="1" lang="en-US" altLang="ja-JP" sz="1100" dirty="0" smtClean="0">
                          <a:latin typeface="ＭＳ ゴシック" panose="020B0609070205080204" pitchFamily="49" charset="-128"/>
                          <a:ea typeface="ＭＳ ゴシック" panose="020B0609070205080204" pitchFamily="49" charset="-128"/>
                        </a:rPr>
                        <a:t>(45</a:t>
                      </a:r>
                      <a:r>
                        <a:rPr kumimoji="1" lang="ja-JP" altLang="en-US" sz="1100" dirty="0" smtClean="0">
                          <a:latin typeface="ＭＳ ゴシック" panose="020B0609070205080204" pitchFamily="49" charset="-128"/>
                          <a:ea typeface="ＭＳ ゴシック" panose="020B0609070205080204" pitchFamily="49" charset="-128"/>
                        </a:rPr>
                        <a:t>位</a:t>
                      </a:r>
                      <a:r>
                        <a:rPr kumimoji="1" lang="en-US" altLang="ja-JP" sz="1100" dirty="0" smtClean="0">
                          <a:latin typeface="ＭＳ ゴシック" panose="020B0609070205080204" pitchFamily="49" charset="-128"/>
                          <a:ea typeface="ＭＳ ゴシック" panose="020B0609070205080204" pitchFamily="49" charset="-128"/>
                        </a:rPr>
                        <a:t>)</a:t>
                      </a:r>
                      <a:endParaRPr kumimoji="1" lang="ja-JP" altLang="en-US" sz="1100" dirty="0">
                        <a:latin typeface="ＭＳ ゴシック" panose="020B0609070205080204" pitchFamily="49" charset="-128"/>
                        <a:ea typeface="ＭＳ ゴシック" panose="020B0609070205080204" pitchFamily="49" charset="-128"/>
                      </a:endParaRPr>
                    </a:p>
                  </a:txBody>
                  <a:tcPr>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r>
                        <a:rPr kumimoji="1" lang="en-US" altLang="ja-JP" sz="1100" dirty="0" smtClean="0">
                          <a:latin typeface="ＭＳ ゴシック" panose="020B0609070205080204" pitchFamily="49" charset="-128"/>
                          <a:ea typeface="ＭＳ ゴシック" panose="020B0609070205080204" pitchFamily="49" charset="-128"/>
                        </a:rPr>
                        <a:t>82.26</a:t>
                      </a:r>
                      <a:r>
                        <a:rPr kumimoji="1" lang="ja-JP" altLang="en-US" sz="1100" dirty="0" smtClean="0">
                          <a:latin typeface="ＭＳ ゴシック" panose="020B0609070205080204" pitchFamily="49" charset="-128"/>
                          <a:ea typeface="ＭＳ ゴシック" panose="020B0609070205080204" pitchFamily="49" charset="-128"/>
                        </a:rPr>
                        <a:t>年</a:t>
                      </a:r>
                      <a:r>
                        <a:rPr kumimoji="1" lang="en-US" altLang="ja-JP" sz="1100" dirty="0" smtClean="0">
                          <a:latin typeface="ＭＳ ゴシック" panose="020B0609070205080204" pitchFamily="49" charset="-128"/>
                          <a:ea typeface="ＭＳ ゴシック" panose="020B0609070205080204" pitchFamily="49" charset="-128"/>
                        </a:rPr>
                        <a:t>(46</a:t>
                      </a:r>
                      <a:r>
                        <a:rPr kumimoji="1" lang="ja-JP" altLang="en-US" sz="1100" dirty="0" smtClean="0">
                          <a:latin typeface="ＭＳ ゴシック" panose="020B0609070205080204" pitchFamily="49" charset="-128"/>
                          <a:ea typeface="ＭＳ ゴシック" panose="020B0609070205080204" pitchFamily="49" charset="-128"/>
                        </a:rPr>
                        <a:t>位</a:t>
                      </a:r>
                      <a:r>
                        <a:rPr kumimoji="1" lang="en-US" altLang="ja-JP" sz="1100" dirty="0" smtClean="0">
                          <a:latin typeface="ＭＳ ゴシック" panose="020B0609070205080204" pitchFamily="49" charset="-128"/>
                          <a:ea typeface="ＭＳ ゴシック" panose="020B0609070205080204" pitchFamily="49" charset="-128"/>
                        </a:rPr>
                        <a:t>)</a:t>
                      </a:r>
                      <a:endParaRPr kumimoji="1" lang="ja-JP" altLang="en-US" sz="11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ysDash"/>
                      <a:round/>
                      <a:headEnd type="none" w="med" len="med"/>
                      <a:tailEnd type="none" w="med" len="med"/>
                    </a:lnL>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r>
              <a:tr h="198120">
                <a:tc v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tcPr>
                </a:tc>
                <a:tc>
                  <a:txBody>
                    <a:bodyPr/>
                    <a:lstStyle/>
                    <a:p>
                      <a:r>
                        <a:rPr kumimoji="1" lang="ja-JP" altLang="en-US" sz="1000" dirty="0" smtClean="0">
                          <a:latin typeface="ＭＳ ゴシック" panose="020B0609070205080204" pitchFamily="49" charset="-128"/>
                          <a:ea typeface="ＭＳ ゴシック" panose="020B0609070205080204" pitchFamily="49" charset="-128"/>
                        </a:rPr>
                        <a:t>全国</a:t>
                      </a:r>
                      <a:r>
                        <a:rPr kumimoji="1" lang="en-US" altLang="ja-JP" sz="1000" dirty="0" smtClean="0">
                          <a:latin typeface="ＭＳ ゴシック" panose="020B0609070205080204" pitchFamily="49" charset="-128"/>
                          <a:ea typeface="ＭＳ ゴシック" panose="020B0609070205080204" pitchFamily="49" charset="-128"/>
                        </a:rPr>
                        <a:t>(</a:t>
                      </a:r>
                      <a:r>
                        <a:rPr kumimoji="1" lang="ja-JP" altLang="en-US" sz="1000" dirty="0" smtClean="0">
                          <a:latin typeface="ＭＳ ゴシック" panose="020B0609070205080204" pitchFamily="49" charset="-128"/>
                          <a:ea typeface="ＭＳ ゴシック" panose="020B0609070205080204" pitchFamily="49" charset="-128"/>
                        </a:rPr>
                        <a:t>男</a:t>
                      </a:r>
                      <a:r>
                        <a:rPr kumimoji="1" lang="en-US" altLang="ja-JP" sz="1000" dirty="0" smtClean="0">
                          <a:latin typeface="ＭＳ ゴシック" panose="020B0609070205080204" pitchFamily="49" charset="-128"/>
                          <a:ea typeface="ＭＳ ゴシック" panose="020B0609070205080204" pitchFamily="49" charset="-128"/>
                        </a:rPr>
                        <a:t>)</a:t>
                      </a:r>
                      <a:endParaRPr kumimoji="1" lang="ja-JP" altLang="en-US" sz="10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smtClean="0">
                          <a:latin typeface="ＭＳ ゴシック" panose="020B0609070205080204" pitchFamily="49" charset="-128"/>
                          <a:ea typeface="ＭＳ ゴシック" panose="020B0609070205080204" pitchFamily="49" charset="-128"/>
                        </a:rPr>
                        <a:t>全国</a:t>
                      </a:r>
                      <a:r>
                        <a:rPr kumimoji="1" lang="en-US" altLang="ja-JP" sz="1000" dirty="0" smtClean="0">
                          <a:latin typeface="ＭＳ ゴシック" panose="020B0609070205080204" pitchFamily="49" charset="-128"/>
                          <a:ea typeface="ＭＳ ゴシック" panose="020B0609070205080204" pitchFamily="49" charset="-128"/>
                        </a:rPr>
                        <a:t>(</a:t>
                      </a:r>
                      <a:r>
                        <a:rPr kumimoji="1" lang="ja-JP" altLang="en-US" sz="1000" dirty="0" smtClean="0">
                          <a:latin typeface="ＭＳ ゴシック" panose="020B0609070205080204" pitchFamily="49" charset="-128"/>
                          <a:ea typeface="ＭＳ ゴシック" panose="020B0609070205080204" pitchFamily="49" charset="-128"/>
                        </a:rPr>
                        <a:t>女</a:t>
                      </a:r>
                      <a:r>
                        <a:rPr kumimoji="1" lang="en-US" altLang="ja-JP" sz="1000" dirty="0" smtClean="0">
                          <a:latin typeface="ＭＳ ゴシック" panose="020B0609070205080204" pitchFamily="49" charset="-128"/>
                          <a:ea typeface="ＭＳ ゴシック" panose="020B0609070205080204" pitchFamily="49" charset="-128"/>
                        </a:rPr>
                        <a:t>)</a:t>
                      </a:r>
                      <a:endParaRPr kumimoji="1" lang="ja-JP" altLang="en-US" sz="10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ysDash"/>
                      <a:round/>
                      <a:headEnd type="none" w="med" len="med"/>
                      <a:tailEnd type="none" w="med" len="med"/>
                    </a:lnL>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100" dirty="0" smtClean="0">
                          <a:latin typeface="ＭＳ ゴシック" panose="020B0609070205080204" pitchFamily="49" charset="-128"/>
                          <a:ea typeface="ＭＳ ゴシック" panose="020B0609070205080204" pitchFamily="49" charset="-128"/>
                        </a:rPr>
                        <a:t>70.42</a:t>
                      </a:r>
                      <a:r>
                        <a:rPr kumimoji="1" lang="ja-JP" altLang="en-US" sz="1100" dirty="0" smtClean="0">
                          <a:latin typeface="ＭＳ ゴシック" panose="020B0609070205080204" pitchFamily="49" charset="-128"/>
                          <a:ea typeface="ＭＳ ゴシック" panose="020B0609070205080204" pitchFamily="49" charset="-128"/>
                        </a:rPr>
                        <a:t>年</a:t>
                      </a:r>
                      <a:endParaRPr kumimoji="1" lang="ja-JP" altLang="en-US" sz="1100" dirty="0">
                        <a:latin typeface="ＭＳ ゴシック" panose="020B0609070205080204" pitchFamily="49" charset="-128"/>
                        <a:ea typeface="ＭＳ ゴシック" panose="020B0609070205080204" pitchFamily="49" charset="-128"/>
                      </a:endParaRPr>
                    </a:p>
                  </a:txBody>
                  <a:tcPr>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100" dirty="0" smtClean="0">
                          <a:latin typeface="ＭＳ ゴシック" panose="020B0609070205080204" pitchFamily="49" charset="-128"/>
                          <a:ea typeface="ＭＳ ゴシック" panose="020B0609070205080204" pitchFamily="49" charset="-128"/>
                        </a:rPr>
                        <a:t>73.62</a:t>
                      </a:r>
                      <a:r>
                        <a:rPr kumimoji="1" lang="ja-JP" altLang="en-US" sz="1100" dirty="0" smtClean="0">
                          <a:latin typeface="ＭＳ ゴシック" panose="020B0609070205080204" pitchFamily="49" charset="-128"/>
                          <a:ea typeface="ＭＳ ゴシック" panose="020B0609070205080204" pitchFamily="49" charset="-128"/>
                        </a:rPr>
                        <a:t>年</a:t>
                      </a:r>
                      <a:endParaRPr kumimoji="1" lang="ja-JP" altLang="en-US" sz="11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ysDash"/>
                      <a:round/>
                      <a:headEnd type="none" w="med" len="med"/>
                      <a:tailEnd type="none" w="med" len="med"/>
                    </a:lnL>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100" dirty="0" smtClean="0">
                          <a:latin typeface="ＭＳ ゴシック" panose="020B0609070205080204" pitchFamily="49" charset="-128"/>
                          <a:ea typeface="ＭＳ ゴシック" panose="020B0609070205080204" pitchFamily="49" charset="-128"/>
                        </a:rPr>
                        <a:t>69.90</a:t>
                      </a:r>
                      <a:r>
                        <a:rPr kumimoji="1" lang="ja-JP" altLang="en-US" sz="1100" dirty="0" smtClean="0">
                          <a:latin typeface="ＭＳ ゴシック" panose="020B0609070205080204" pitchFamily="49" charset="-128"/>
                          <a:ea typeface="ＭＳ ゴシック" panose="020B0609070205080204" pitchFamily="49" charset="-128"/>
                        </a:rPr>
                        <a:t>年</a:t>
                      </a:r>
                      <a:endParaRPr kumimoji="1" lang="ja-JP" altLang="en-US" sz="1100" dirty="0">
                        <a:latin typeface="ＭＳ ゴシック" panose="020B0609070205080204" pitchFamily="49" charset="-128"/>
                        <a:ea typeface="ＭＳ ゴシック" panose="020B0609070205080204" pitchFamily="49" charset="-128"/>
                      </a:endParaRPr>
                    </a:p>
                  </a:txBody>
                  <a:tcPr>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100" dirty="0" smtClean="0">
                          <a:latin typeface="ＭＳ ゴシック" panose="020B0609070205080204" pitchFamily="49" charset="-128"/>
                          <a:ea typeface="ＭＳ ゴシック" panose="020B0609070205080204" pitchFamily="49" charset="-128"/>
                        </a:rPr>
                        <a:t>73.32</a:t>
                      </a:r>
                      <a:r>
                        <a:rPr kumimoji="1" lang="ja-JP" altLang="en-US" sz="1100" dirty="0" smtClean="0">
                          <a:latin typeface="ＭＳ ゴシック" panose="020B0609070205080204" pitchFamily="49" charset="-128"/>
                          <a:ea typeface="ＭＳ ゴシック" panose="020B0609070205080204" pitchFamily="49" charset="-128"/>
                        </a:rPr>
                        <a:t>年</a:t>
                      </a:r>
                      <a:endParaRPr kumimoji="1" lang="ja-JP" altLang="en-US" sz="11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ysDash"/>
                      <a:round/>
                      <a:headEnd type="none" w="med" len="med"/>
                      <a:tailEnd type="none" w="med" len="med"/>
                    </a:lnL>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100" dirty="0" smtClean="0">
                          <a:latin typeface="ＭＳ ゴシック" panose="020B0609070205080204" pitchFamily="49" charset="-128"/>
                          <a:ea typeface="ＭＳ ゴシック" panose="020B0609070205080204" pitchFamily="49" charset="-128"/>
                        </a:rPr>
                        <a:t>78.17</a:t>
                      </a:r>
                      <a:r>
                        <a:rPr kumimoji="1" lang="ja-JP" altLang="en-US" sz="1100" dirty="0" smtClean="0">
                          <a:latin typeface="ＭＳ ゴシック" panose="020B0609070205080204" pitchFamily="49" charset="-128"/>
                          <a:ea typeface="ＭＳ ゴシック" panose="020B0609070205080204" pitchFamily="49" charset="-128"/>
                        </a:rPr>
                        <a:t>年</a:t>
                      </a:r>
                      <a:endParaRPr kumimoji="1" lang="ja-JP" altLang="en-US" sz="1100" dirty="0">
                        <a:latin typeface="ＭＳ ゴシック" panose="020B0609070205080204" pitchFamily="49" charset="-128"/>
                        <a:ea typeface="ＭＳ ゴシック" panose="020B0609070205080204" pitchFamily="49" charset="-128"/>
                      </a:endParaRPr>
                    </a:p>
                  </a:txBody>
                  <a:tcPr>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100" dirty="0" smtClean="0">
                          <a:latin typeface="ＭＳ ゴシック" panose="020B0609070205080204" pitchFamily="49" charset="-128"/>
                          <a:ea typeface="ＭＳ ゴシック" panose="020B0609070205080204" pitchFamily="49" charset="-128"/>
                        </a:rPr>
                        <a:t>83.16</a:t>
                      </a:r>
                      <a:r>
                        <a:rPr kumimoji="1" lang="ja-JP" altLang="en-US" sz="1100" dirty="0" smtClean="0">
                          <a:latin typeface="ＭＳ ゴシック" panose="020B0609070205080204" pitchFamily="49" charset="-128"/>
                          <a:ea typeface="ＭＳ ゴシック" panose="020B0609070205080204" pitchFamily="49" charset="-128"/>
                        </a:rPr>
                        <a:t>年</a:t>
                      </a:r>
                      <a:endParaRPr kumimoji="1" lang="ja-JP" altLang="en-US" sz="11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ysDash"/>
                      <a:round/>
                      <a:headEnd type="none" w="med" len="med"/>
                      <a:tailEnd type="none" w="med" len="med"/>
                    </a:lnL>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tcPr>
                </a:tc>
              </a:tr>
              <a:tr h="140360">
                <a:tc gridSpan="3">
                  <a:txBody>
                    <a:bodyPr/>
                    <a:lstStyle/>
                    <a:p>
                      <a:pPr algn="l"/>
                      <a:r>
                        <a:rPr kumimoji="1" lang="ja-JP" altLang="en-US" sz="1000" dirty="0" smtClean="0">
                          <a:latin typeface="ＭＳ ゴシック" panose="020B0609070205080204" pitchFamily="49" charset="-128"/>
                          <a:ea typeface="ＭＳ ゴシック" panose="020B0609070205080204" pitchFamily="49" charset="-128"/>
                        </a:rPr>
                        <a:t>平均寿命と健康寿命の差</a:t>
                      </a:r>
                      <a:endParaRPr kumimoji="1" lang="ja-JP" altLang="en-US" sz="1000" dirty="0">
                        <a:latin typeface="ＭＳ ゴシック" panose="020B0609070205080204" pitchFamily="49" charset="-128"/>
                        <a:ea typeface="ＭＳ ゴシック" panose="020B0609070205080204" pitchFamily="49" charset="-128"/>
                      </a:endParaRPr>
                    </a:p>
                  </a:txBody>
                  <a:tcPr>
                    <a:lnT w="12700" cap="flat" cmpd="sng" algn="ctr">
                      <a:solidFill>
                        <a:schemeClr val="tx1"/>
                      </a:solidFill>
                      <a:prstDash val="solid"/>
                      <a:round/>
                      <a:headEnd type="none" w="med" len="med"/>
                      <a:tailEnd type="none" w="med" len="med"/>
                    </a:lnT>
                    <a:lnB w="12700" cmpd="sng">
                      <a:noFill/>
                    </a:lnB>
                  </a:tcPr>
                </a:tc>
                <a:tc h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h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ysDash"/>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gridSpan="6">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h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ysDash"/>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h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h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ysDash"/>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h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h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ysDash"/>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r>
              <a:tr h="198120">
                <a:tc>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lnR w="12700" cap="flat" cmpd="sng" algn="ctr">
                      <a:solidFill>
                        <a:schemeClr val="tx1"/>
                      </a:solidFill>
                      <a:prstDash val="sysDash"/>
                      <a:round/>
                      <a:headEnd type="none" w="med" len="med"/>
                      <a:tailEnd type="none" w="med" len="med"/>
                    </a:lnR>
                    <a:lnT w="12700" cap="flat" cmpd="sng" algn="ctr">
                      <a:noFill/>
                      <a:prstDash val="sysDash"/>
                      <a:round/>
                      <a:headEnd type="none" w="med" len="med"/>
                      <a:tailEnd type="none" w="med" len="med"/>
                    </a:lnT>
                    <a:lnB w="12700" cmpd="sng">
                      <a:noFill/>
                    </a:lnB>
                  </a:tcPr>
                </a:tc>
                <a:tc>
                  <a:txBody>
                    <a:bodyPr/>
                    <a:lstStyle/>
                    <a:p>
                      <a:r>
                        <a:rPr kumimoji="1" lang="ja-JP" altLang="en-US" sz="1000" dirty="0" smtClean="0">
                          <a:latin typeface="ＭＳ ゴシック" panose="020B0609070205080204" pitchFamily="49" charset="-128"/>
                          <a:ea typeface="ＭＳ ゴシック" panose="020B0609070205080204" pitchFamily="49" charset="-128"/>
                        </a:rPr>
                        <a:t>府</a:t>
                      </a:r>
                      <a:r>
                        <a:rPr kumimoji="1" lang="en-US" altLang="ja-JP" sz="1000" dirty="0" smtClean="0">
                          <a:latin typeface="ＭＳ ゴシック" panose="020B0609070205080204" pitchFamily="49" charset="-128"/>
                          <a:ea typeface="ＭＳ ゴシック" panose="020B0609070205080204" pitchFamily="49" charset="-128"/>
                        </a:rPr>
                        <a:t>(</a:t>
                      </a:r>
                      <a:r>
                        <a:rPr kumimoji="1" lang="ja-JP" altLang="en-US" sz="1000" dirty="0" smtClean="0">
                          <a:latin typeface="ＭＳ ゴシック" panose="020B0609070205080204" pitchFamily="49" charset="-128"/>
                          <a:ea typeface="ＭＳ ゴシック" panose="020B0609070205080204" pitchFamily="49" charset="-128"/>
                        </a:rPr>
                        <a:t>男</a:t>
                      </a:r>
                      <a:r>
                        <a:rPr kumimoji="1" lang="en-US" altLang="ja-JP" sz="1000" dirty="0" smtClean="0">
                          <a:latin typeface="ＭＳ ゴシック" panose="020B0609070205080204" pitchFamily="49" charset="-128"/>
                          <a:ea typeface="ＭＳ ゴシック" panose="020B0609070205080204" pitchFamily="49" charset="-128"/>
                        </a:rPr>
                        <a:t>)</a:t>
                      </a:r>
                      <a:endParaRPr kumimoji="1" lang="ja-JP" altLang="en-US" sz="10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r>
                        <a:rPr kumimoji="1" lang="ja-JP" altLang="en-US" sz="1000" dirty="0" smtClean="0">
                          <a:latin typeface="ＭＳ ゴシック" panose="020B0609070205080204" pitchFamily="49" charset="-128"/>
                          <a:ea typeface="ＭＳ ゴシック" panose="020B0609070205080204" pitchFamily="49" charset="-128"/>
                        </a:rPr>
                        <a:t>府（女）</a:t>
                      </a:r>
                      <a:endParaRPr kumimoji="1" lang="ja-JP" altLang="en-US" sz="10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ysDash"/>
                      <a:round/>
                      <a:headEnd type="none" w="med" len="med"/>
                      <a:tailEnd type="none" w="med" len="med"/>
                    </a:lnL>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r>
                        <a:rPr kumimoji="1" lang="en-US" altLang="ja-JP" sz="1100" dirty="0" smtClean="0">
                          <a:latin typeface="ＭＳ ゴシック" panose="020B0609070205080204" pitchFamily="49" charset="-128"/>
                          <a:ea typeface="ＭＳ ゴシック" panose="020B0609070205080204" pitchFamily="49" charset="-128"/>
                        </a:rPr>
                        <a:t>9.68</a:t>
                      </a:r>
                      <a:r>
                        <a:rPr kumimoji="1" lang="ja-JP" altLang="en-US" sz="1100" dirty="0" smtClean="0">
                          <a:latin typeface="ＭＳ ゴシック" panose="020B0609070205080204" pitchFamily="49" charset="-128"/>
                          <a:ea typeface="ＭＳ ゴシック" panose="020B0609070205080204" pitchFamily="49" charset="-128"/>
                        </a:rPr>
                        <a:t>年</a:t>
                      </a:r>
                      <a:r>
                        <a:rPr kumimoji="1" lang="en-US" altLang="ja-JP" sz="1100" dirty="0" smtClean="0">
                          <a:latin typeface="ＭＳ ゴシック" panose="020B0609070205080204" pitchFamily="49" charset="-128"/>
                          <a:ea typeface="ＭＳ ゴシック" panose="020B0609070205080204" pitchFamily="49" charset="-128"/>
                        </a:rPr>
                        <a:t>(33</a:t>
                      </a:r>
                      <a:r>
                        <a:rPr kumimoji="1" lang="ja-JP" altLang="en-US" sz="1100" dirty="0" smtClean="0">
                          <a:latin typeface="ＭＳ ゴシック" panose="020B0609070205080204" pitchFamily="49" charset="-128"/>
                          <a:ea typeface="ＭＳ ゴシック" panose="020B0609070205080204" pitchFamily="49" charset="-128"/>
                        </a:rPr>
                        <a:t>位</a:t>
                      </a:r>
                      <a:r>
                        <a:rPr kumimoji="1" lang="en-US" altLang="ja-JP" sz="1100" dirty="0" smtClean="0">
                          <a:latin typeface="ＭＳ ゴシック" panose="020B0609070205080204" pitchFamily="49" charset="-128"/>
                          <a:ea typeface="ＭＳ ゴシック" panose="020B0609070205080204" pitchFamily="49" charset="-128"/>
                        </a:rPr>
                        <a:t>)</a:t>
                      </a:r>
                      <a:endParaRPr kumimoji="1" lang="ja-JP" altLang="en-US" sz="1100" dirty="0">
                        <a:latin typeface="ＭＳ ゴシック" panose="020B0609070205080204" pitchFamily="49" charset="-128"/>
                        <a:ea typeface="ＭＳ ゴシック" panose="020B0609070205080204" pitchFamily="49" charset="-128"/>
                      </a:endParaRPr>
                    </a:p>
                  </a:txBody>
                  <a:tcPr>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r>
                        <a:rPr kumimoji="1" lang="en-US" altLang="ja-JP" sz="1100" dirty="0" smtClean="0">
                          <a:latin typeface="ＭＳ ゴシック" panose="020B0609070205080204" pitchFamily="49" charset="-128"/>
                          <a:ea typeface="ＭＳ ゴシック" panose="020B0609070205080204" pitchFamily="49" charset="-128"/>
                        </a:rPr>
                        <a:t>13.35</a:t>
                      </a:r>
                      <a:r>
                        <a:rPr kumimoji="1" lang="ja-JP" altLang="en-US" sz="1100" dirty="0" smtClean="0">
                          <a:latin typeface="ＭＳ ゴシック" panose="020B0609070205080204" pitchFamily="49" charset="-128"/>
                          <a:ea typeface="ＭＳ ゴシック" panose="020B0609070205080204" pitchFamily="49" charset="-128"/>
                        </a:rPr>
                        <a:t>年</a:t>
                      </a:r>
                      <a:r>
                        <a:rPr kumimoji="1" lang="en-US" altLang="ja-JP" sz="1100" dirty="0" smtClean="0">
                          <a:latin typeface="ＭＳ ゴシック" panose="020B0609070205080204" pitchFamily="49" charset="-128"/>
                          <a:ea typeface="ＭＳ ゴシック" panose="020B0609070205080204" pitchFamily="49" charset="-128"/>
                        </a:rPr>
                        <a:t>(36</a:t>
                      </a:r>
                      <a:r>
                        <a:rPr kumimoji="1" lang="ja-JP" altLang="en-US" sz="1100" dirty="0" smtClean="0">
                          <a:latin typeface="ＭＳ ゴシック" panose="020B0609070205080204" pitchFamily="49" charset="-128"/>
                          <a:ea typeface="ＭＳ ゴシック" panose="020B0609070205080204" pitchFamily="49" charset="-128"/>
                        </a:rPr>
                        <a:t>位</a:t>
                      </a:r>
                      <a:r>
                        <a:rPr kumimoji="1" lang="en-US" altLang="ja-JP" sz="1100" dirty="0" smtClean="0">
                          <a:latin typeface="ＭＳ ゴシック" panose="020B0609070205080204" pitchFamily="49" charset="-128"/>
                          <a:ea typeface="ＭＳ ゴシック" panose="020B0609070205080204" pitchFamily="49" charset="-128"/>
                        </a:rPr>
                        <a:t>)</a:t>
                      </a:r>
                      <a:endParaRPr kumimoji="1" lang="ja-JP" altLang="en-US" sz="11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ysDash"/>
                      <a:round/>
                      <a:headEnd type="none" w="med" len="med"/>
                      <a:tailEnd type="none" w="med" len="med"/>
                    </a:lnL>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r>
                        <a:rPr kumimoji="1" lang="en-US" altLang="ja-JP" sz="1100" dirty="0" smtClean="0">
                          <a:latin typeface="ＭＳ ゴシック" panose="020B0609070205080204" pitchFamily="49" charset="-128"/>
                          <a:ea typeface="ＭＳ ゴシック" panose="020B0609070205080204" pitchFamily="49" charset="-128"/>
                        </a:rPr>
                        <a:t>10.37</a:t>
                      </a:r>
                      <a:r>
                        <a:rPr kumimoji="1" lang="ja-JP" altLang="en-US" sz="1100" dirty="0" smtClean="0">
                          <a:latin typeface="ＭＳ ゴシック" panose="020B0609070205080204" pitchFamily="49" charset="-128"/>
                          <a:ea typeface="ＭＳ ゴシック" panose="020B0609070205080204" pitchFamily="49" charset="-128"/>
                        </a:rPr>
                        <a:t>年</a:t>
                      </a:r>
                      <a:r>
                        <a:rPr kumimoji="1" lang="en-US" altLang="ja-JP" sz="1100" dirty="0" smtClean="0">
                          <a:latin typeface="ＭＳ ゴシック" panose="020B0609070205080204" pitchFamily="49" charset="-128"/>
                          <a:ea typeface="ＭＳ ゴシック" panose="020B0609070205080204" pitchFamily="49" charset="-128"/>
                        </a:rPr>
                        <a:t>(37</a:t>
                      </a:r>
                      <a:r>
                        <a:rPr kumimoji="1" lang="ja-JP" altLang="en-US" sz="1100" dirty="0" smtClean="0">
                          <a:latin typeface="ＭＳ ゴシック" panose="020B0609070205080204" pitchFamily="49" charset="-128"/>
                          <a:ea typeface="ＭＳ ゴシック" panose="020B0609070205080204" pitchFamily="49" charset="-128"/>
                        </a:rPr>
                        <a:t>位</a:t>
                      </a:r>
                      <a:r>
                        <a:rPr kumimoji="1" lang="en-US" altLang="ja-JP" sz="1100" dirty="0" smtClean="0">
                          <a:latin typeface="ＭＳ ゴシック" panose="020B0609070205080204" pitchFamily="49" charset="-128"/>
                          <a:ea typeface="ＭＳ ゴシック" panose="020B0609070205080204" pitchFamily="49" charset="-128"/>
                        </a:rPr>
                        <a:t>)</a:t>
                      </a:r>
                      <a:endParaRPr kumimoji="1" lang="ja-JP" altLang="en-US" sz="1100" dirty="0">
                        <a:latin typeface="ＭＳ ゴシック" panose="020B0609070205080204" pitchFamily="49" charset="-128"/>
                        <a:ea typeface="ＭＳ ゴシック" panose="020B0609070205080204" pitchFamily="49" charset="-128"/>
                      </a:endParaRPr>
                    </a:p>
                  </a:txBody>
                  <a:tcPr>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r>
                        <a:rPr kumimoji="1" lang="en-US" altLang="ja-JP" sz="1100" dirty="0" smtClean="0">
                          <a:latin typeface="ＭＳ ゴシック" panose="020B0609070205080204" pitchFamily="49" charset="-128"/>
                          <a:ea typeface="ＭＳ ゴシック" panose="020B0609070205080204" pitchFamily="49" charset="-128"/>
                        </a:rPr>
                        <a:t>13.77</a:t>
                      </a:r>
                      <a:r>
                        <a:rPr kumimoji="1" lang="ja-JP" altLang="en-US" sz="1100" dirty="0" smtClean="0">
                          <a:latin typeface="ＭＳ ゴシック" panose="020B0609070205080204" pitchFamily="49" charset="-128"/>
                          <a:ea typeface="ＭＳ ゴシック" panose="020B0609070205080204" pitchFamily="49" charset="-128"/>
                        </a:rPr>
                        <a:t>年</a:t>
                      </a:r>
                      <a:r>
                        <a:rPr kumimoji="1" lang="en-US" altLang="ja-JP" sz="1100" dirty="0" smtClean="0">
                          <a:latin typeface="ＭＳ ゴシック" panose="020B0609070205080204" pitchFamily="49" charset="-128"/>
                          <a:ea typeface="ＭＳ ゴシック" panose="020B0609070205080204" pitchFamily="49" charset="-128"/>
                        </a:rPr>
                        <a:t>(41</a:t>
                      </a:r>
                      <a:r>
                        <a:rPr kumimoji="1" lang="ja-JP" altLang="en-US" sz="1100" dirty="0" smtClean="0">
                          <a:latin typeface="ＭＳ ゴシック" panose="020B0609070205080204" pitchFamily="49" charset="-128"/>
                          <a:ea typeface="ＭＳ ゴシック" panose="020B0609070205080204" pitchFamily="49" charset="-128"/>
                        </a:rPr>
                        <a:t>位</a:t>
                      </a:r>
                      <a:r>
                        <a:rPr kumimoji="1" lang="en-US" altLang="ja-JP" sz="1100" dirty="0" smtClean="0">
                          <a:latin typeface="ＭＳ ゴシック" panose="020B0609070205080204" pitchFamily="49" charset="-128"/>
                          <a:ea typeface="ＭＳ ゴシック" panose="020B0609070205080204" pitchFamily="49" charset="-128"/>
                        </a:rPr>
                        <a:t>)</a:t>
                      </a:r>
                      <a:endParaRPr kumimoji="1" lang="ja-JP" altLang="en-US" sz="11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ysDash"/>
                      <a:round/>
                      <a:headEnd type="none" w="med" len="med"/>
                      <a:tailEnd type="none" w="med" len="med"/>
                    </a:lnL>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r>
                        <a:rPr kumimoji="1" lang="en-US" altLang="ja-JP" sz="1100" dirty="0" smtClean="0">
                          <a:latin typeface="ＭＳ ゴシック" panose="020B0609070205080204" pitchFamily="49" charset="-128"/>
                          <a:ea typeface="ＭＳ ゴシック" panose="020B0609070205080204" pitchFamily="49" charset="-128"/>
                        </a:rPr>
                        <a:t>1.63</a:t>
                      </a:r>
                      <a:r>
                        <a:rPr kumimoji="1" lang="ja-JP" altLang="en-US" sz="1100" dirty="0" smtClean="0">
                          <a:latin typeface="ＭＳ ゴシック" panose="020B0609070205080204" pitchFamily="49" charset="-128"/>
                          <a:ea typeface="ＭＳ ゴシック" panose="020B0609070205080204" pitchFamily="49" charset="-128"/>
                        </a:rPr>
                        <a:t>年</a:t>
                      </a:r>
                      <a:r>
                        <a:rPr kumimoji="1" lang="en-US" altLang="ja-JP" sz="1100" dirty="0" smtClean="0">
                          <a:latin typeface="ＭＳ ゴシック" panose="020B0609070205080204" pitchFamily="49" charset="-128"/>
                          <a:ea typeface="ＭＳ ゴシック" panose="020B0609070205080204" pitchFamily="49" charset="-128"/>
                        </a:rPr>
                        <a:t>(46</a:t>
                      </a:r>
                      <a:r>
                        <a:rPr kumimoji="1" lang="ja-JP" altLang="en-US" sz="1100" dirty="0" smtClean="0">
                          <a:latin typeface="ＭＳ ゴシック" panose="020B0609070205080204" pitchFamily="49" charset="-128"/>
                          <a:ea typeface="ＭＳ ゴシック" panose="020B0609070205080204" pitchFamily="49" charset="-128"/>
                        </a:rPr>
                        <a:t>位</a:t>
                      </a:r>
                      <a:r>
                        <a:rPr kumimoji="1" lang="en-US" altLang="ja-JP" sz="1100" dirty="0" smtClean="0">
                          <a:latin typeface="ＭＳ ゴシック" panose="020B0609070205080204" pitchFamily="49" charset="-128"/>
                          <a:ea typeface="ＭＳ ゴシック" panose="020B0609070205080204" pitchFamily="49" charset="-128"/>
                        </a:rPr>
                        <a:t>)</a:t>
                      </a:r>
                      <a:endParaRPr kumimoji="1" lang="ja-JP" altLang="en-US" sz="1100" dirty="0">
                        <a:latin typeface="ＭＳ ゴシック" panose="020B0609070205080204" pitchFamily="49" charset="-128"/>
                        <a:ea typeface="ＭＳ ゴシック" panose="020B0609070205080204" pitchFamily="49" charset="-128"/>
                      </a:endParaRPr>
                    </a:p>
                  </a:txBody>
                  <a:tcPr>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r>
                        <a:rPr kumimoji="1" lang="en-US" altLang="ja-JP" sz="1100" dirty="0" smtClean="0">
                          <a:latin typeface="ＭＳ ゴシック" panose="020B0609070205080204" pitchFamily="49" charset="-128"/>
                          <a:ea typeface="ＭＳ ゴシック" panose="020B0609070205080204" pitchFamily="49" charset="-128"/>
                        </a:rPr>
                        <a:t>3.63</a:t>
                      </a:r>
                      <a:r>
                        <a:rPr kumimoji="1" lang="ja-JP" altLang="en-US" sz="1100" dirty="0" smtClean="0">
                          <a:latin typeface="ＭＳ ゴシック" panose="020B0609070205080204" pitchFamily="49" charset="-128"/>
                          <a:ea typeface="ＭＳ ゴシック" panose="020B0609070205080204" pitchFamily="49" charset="-128"/>
                        </a:rPr>
                        <a:t>年</a:t>
                      </a:r>
                      <a:r>
                        <a:rPr kumimoji="1" lang="en-US" altLang="ja-JP" sz="1100" dirty="0" smtClean="0">
                          <a:latin typeface="ＭＳ ゴシック" panose="020B0609070205080204" pitchFamily="49" charset="-128"/>
                          <a:ea typeface="ＭＳ ゴシック" panose="020B0609070205080204" pitchFamily="49" charset="-128"/>
                        </a:rPr>
                        <a:t>(45</a:t>
                      </a:r>
                      <a:r>
                        <a:rPr kumimoji="1" lang="ja-JP" altLang="en-US" sz="1100" dirty="0" smtClean="0">
                          <a:latin typeface="ＭＳ ゴシック" panose="020B0609070205080204" pitchFamily="49" charset="-128"/>
                          <a:ea typeface="ＭＳ ゴシック" panose="020B0609070205080204" pitchFamily="49" charset="-128"/>
                        </a:rPr>
                        <a:t>位</a:t>
                      </a:r>
                      <a:r>
                        <a:rPr kumimoji="1" lang="en-US" altLang="ja-JP" sz="1100" dirty="0" smtClean="0">
                          <a:latin typeface="ＭＳ ゴシック" panose="020B0609070205080204" pitchFamily="49" charset="-128"/>
                          <a:ea typeface="ＭＳ ゴシック" panose="020B0609070205080204" pitchFamily="49" charset="-128"/>
                        </a:rPr>
                        <a:t>)</a:t>
                      </a:r>
                      <a:endParaRPr kumimoji="1" lang="ja-JP" altLang="en-US" sz="11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ysDash"/>
                      <a:round/>
                      <a:headEnd type="none" w="med" len="med"/>
                      <a:tailEnd type="none" w="med" len="med"/>
                    </a:lnL>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r>
              <a:tr h="198120">
                <a:tc>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lnR w="12700" cap="flat" cmpd="sng" algn="ctr">
                      <a:solidFill>
                        <a:schemeClr val="tx1"/>
                      </a:solidFill>
                      <a:prstDash val="sysDash"/>
                      <a:round/>
                      <a:headEnd type="none" w="med" len="med"/>
                      <a:tailEnd type="none" w="med" len="med"/>
                    </a:lnR>
                    <a:lnT w="12700" cap="flat" cmpd="sng" algn="ctr">
                      <a:noFill/>
                      <a:prstDash val="sysDash"/>
                      <a:round/>
                      <a:headEnd type="none" w="med" len="med"/>
                      <a:tailEnd type="none" w="med" len="med"/>
                    </a:lnT>
                  </a:tcPr>
                </a:tc>
                <a:tc>
                  <a:txBody>
                    <a:bodyPr/>
                    <a:lstStyle/>
                    <a:p>
                      <a:r>
                        <a:rPr kumimoji="1" lang="ja-JP" altLang="en-US" sz="1000" dirty="0" smtClean="0">
                          <a:latin typeface="ＭＳ ゴシック" panose="020B0609070205080204" pitchFamily="49" charset="-128"/>
                          <a:ea typeface="ＭＳ ゴシック" panose="020B0609070205080204" pitchFamily="49" charset="-128"/>
                        </a:rPr>
                        <a:t>全国</a:t>
                      </a:r>
                      <a:r>
                        <a:rPr kumimoji="1" lang="en-US" altLang="ja-JP" sz="1000" dirty="0" smtClean="0">
                          <a:latin typeface="ＭＳ ゴシック" panose="020B0609070205080204" pitchFamily="49" charset="-128"/>
                          <a:ea typeface="ＭＳ ゴシック" panose="020B0609070205080204" pitchFamily="49" charset="-128"/>
                        </a:rPr>
                        <a:t>(</a:t>
                      </a:r>
                      <a:r>
                        <a:rPr kumimoji="1" lang="ja-JP" altLang="en-US" sz="1000" dirty="0" smtClean="0">
                          <a:latin typeface="ＭＳ ゴシック" panose="020B0609070205080204" pitchFamily="49" charset="-128"/>
                          <a:ea typeface="ＭＳ ゴシック" panose="020B0609070205080204" pitchFamily="49" charset="-128"/>
                        </a:rPr>
                        <a:t>男</a:t>
                      </a:r>
                      <a:r>
                        <a:rPr kumimoji="1" lang="en-US" altLang="ja-JP" sz="1000" dirty="0" smtClean="0">
                          <a:latin typeface="ＭＳ ゴシック" panose="020B0609070205080204" pitchFamily="49" charset="-128"/>
                          <a:ea typeface="ＭＳ ゴシック" panose="020B0609070205080204" pitchFamily="49" charset="-128"/>
                        </a:rPr>
                        <a:t>)</a:t>
                      </a:r>
                      <a:endParaRPr kumimoji="1" lang="ja-JP" altLang="en-US" sz="10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tcPr>
                </a:tc>
                <a:tc>
                  <a:txBody>
                    <a:bodyPr/>
                    <a:lstStyle/>
                    <a:p>
                      <a:r>
                        <a:rPr kumimoji="1" lang="ja-JP" altLang="en-US" sz="1000" dirty="0" smtClean="0">
                          <a:latin typeface="ＭＳ ゴシック" panose="020B0609070205080204" pitchFamily="49" charset="-128"/>
                          <a:ea typeface="ＭＳ ゴシック" panose="020B0609070205080204" pitchFamily="49" charset="-128"/>
                        </a:rPr>
                        <a:t>全国</a:t>
                      </a:r>
                      <a:r>
                        <a:rPr kumimoji="1" lang="en-US" altLang="ja-JP" sz="1000" dirty="0" smtClean="0">
                          <a:latin typeface="ＭＳ ゴシック" panose="020B0609070205080204" pitchFamily="49" charset="-128"/>
                          <a:ea typeface="ＭＳ ゴシック" panose="020B0609070205080204" pitchFamily="49" charset="-128"/>
                        </a:rPr>
                        <a:t>(</a:t>
                      </a:r>
                      <a:r>
                        <a:rPr kumimoji="1" lang="ja-JP" altLang="en-US" sz="1000" dirty="0" smtClean="0">
                          <a:latin typeface="ＭＳ ゴシック" panose="020B0609070205080204" pitchFamily="49" charset="-128"/>
                          <a:ea typeface="ＭＳ ゴシック" panose="020B0609070205080204" pitchFamily="49" charset="-128"/>
                        </a:rPr>
                        <a:t>女</a:t>
                      </a:r>
                      <a:r>
                        <a:rPr kumimoji="1" lang="en-US" altLang="ja-JP" sz="1000" dirty="0" smtClean="0">
                          <a:latin typeface="ＭＳ ゴシック" panose="020B0609070205080204" pitchFamily="49" charset="-128"/>
                          <a:ea typeface="ＭＳ ゴシック" panose="020B0609070205080204" pitchFamily="49" charset="-128"/>
                        </a:rPr>
                        <a:t>)</a:t>
                      </a:r>
                      <a:endParaRPr kumimoji="1" lang="ja-JP" altLang="en-US" sz="10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ysDash"/>
                      <a:round/>
                      <a:headEnd type="none" w="med" len="med"/>
                      <a:tailEnd type="none" w="med" len="med"/>
                    </a:lnL>
                    <a:lnT w="12700" cap="flat" cmpd="sng" algn="ctr">
                      <a:solidFill>
                        <a:schemeClr val="tx1"/>
                      </a:solidFill>
                      <a:prstDash val="sysDash"/>
                      <a:round/>
                      <a:headEnd type="none" w="med" len="med"/>
                      <a:tailEnd type="none" w="med" len="med"/>
                    </a:lnT>
                  </a:tcPr>
                </a:tc>
                <a:tc>
                  <a:txBody>
                    <a:bodyPr/>
                    <a:lstStyle/>
                    <a:p>
                      <a:r>
                        <a:rPr kumimoji="1" lang="en-US" altLang="ja-JP" sz="1100" dirty="0" smtClean="0">
                          <a:latin typeface="ＭＳ ゴシック" panose="020B0609070205080204" pitchFamily="49" charset="-128"/>
                          <a:ea typeface="ＭＳ ゴシック" panose="020B0609070205080204" pitchFamily="49" charset="-128"/>
                        </a:rPr>
                        <a:t>9.22</a:t>
                      </a:r>
                      <a:r>
                        <a:rPr kumimoji="1" lang="ja-JP" altLang="en-US" sz="1100" dirty="0" smtClean="0">
                          <a:latin typeface="ＭＳ ゴシック" panose="020B0609070205080204" pitchFamily="49" charset="-128"/>
                          <a:ea typeface="ＭＳ ゴシック" panose="020B0609070205080204" pitchFamily="49" charset="-128"/>
                        </a:rPr>
                        <a:t>年</a:t>
                      </a:r>
                      <a:endParaRPr kumimoji="1" lang="ja-JP" altLang="en-US" sz="1100" dirty="0">
                        <a:latin typeface="ＭＳ ゴシック" panose="020B0609070205080204" pitchFamily="49" charset="-128"/>
                        <a:ea typeface="ＭＳ ゴシック" panose="020B0609070205080204" pitchFamily="49" charset="-128"/>
                      </a:endParaRPr>
                    </a:p>
                  </a:txBody>
                  <a:tcPr>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tcPr>
                </a:tc>
                <a:tc>
                  <a:txBody>
                    <a:bodyPr/>
                    <a:lstStyle/>
                    <a:p>
                      <a:r>
                        <a:rPr kumimoji="1" lang="en-US" altLang="ja-JP" sz="1100" dirty="0" smtClean="0">
                          <a:latin typeface="ＭＳ ゴシック" panose="020B0609070205080204" pitchFamily="49" charset="-128"/>
                          <a:ea typeface="ＭＳ ゴシック" panose="020B0609070205080204" pitchFamily="49" charset="-128"/>
                        </a:rPr>
                        <a:t>12.77</a:t>
                      </a:r>
                      <a:r>
                        <a:rPr kumimoji="1" lang="ja-JP" altLang="en-US" sz="1100" dirty="0" smtClean="0">
                          <a:latin typeface="ＭＳ ゴシック" panose="020B0609070205080204" pitchFamily="49" charset="-128"/>
                          <a:ea typeface="ＭＳ ゴシック" panose="020B0609070205080204" pitchFamily="49" charset="-128"/>
                        </a:rPr>
                        <a:t>年</a:t>
                      </a:r>
                      <a:endParaRPr kumimoji="1" lang="ja-JP" altLang="en-US" sz="11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ysDash"/>
                      <a:round/>
                      <a:headEnd type="none" w="med" len="med"/>
                      <a:tailEnd type="none" w="med" len="med"/>
                    </a:lnL>
                    <a:lnT w="12700" cap="flat" cmpd="sng" algn="ctr">
                      <a:solidFill>
                        <a:schemeClr val="tx1"/>
                      </a:solidFill>
                      <a:prstDash val="sysDash"/>
                      <a:round/>
                      <a:headEnd type="none" w="med" len="med"/>
                      <a:tailEnd type="none" w="med" len="med"/>
                    </a:lnT>
                  </a:tcPr>
                </a:tc>
                <a:tc>
                  <a:txBody>
                    <a:bodyPr/>
                    <a:lstStyle/>
                    <a:p>
                      <a:r>
                        <a:rPr kumimoji="1" lang="en-US" altLang="ja-JP" sz="1100" dirty="0" smtClean="0">
                          <a:latin typeface="ＭＳ ゴシック" panose="020B0609070205080204" pitchFamily="49" charset="-128"/>
                          <a:ea typeface="ＭＳ ゴシック" panose="020B0609070205080204" pitchFamily="49" charset="-128"/>
                        </a:rPr>
                        <a:t>9.73</a:t>
                      </a:r>
                      <a:r>
                        <a:rPr kumimoji="1" lang="ja-JP" altLang="en-US" sz="1100" dirty="0" smtClean="0">
                          <a:latin typeface="ＭＳ ゴシック" panose="020B0609070205080204" pitchFamily="49" charset="-128"/>
                          <a:ea typeface="ＭＳ ゴシック" panose="020B0609070205080204" pitchFamily="49" charset="-128"/>
                        </a:rPr>
                        <a:t>年</a:t>
                      </a:r>
                      <a:endParaRPr kumimoji="1" lang="ja-JP" altLang="en-US" sz="1100" dirty="0">
                        <a:latin typeface="ＭＳ ゴシック" panose="020B0609070205080204" pitchFamily="49" charset="-128"/>
                        <a:ea typeface="ＭＳ ゴシック" panose="020B0609070205080204" pitchFamily="49" charset="-128"/>
                      </a:endParaRPr>
                    </a:p>
                  </a:txBody>
                  <a:tcPr>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tcPr>
                </a:tc>
                <a:tc>
                  <a:txBody>
                    <a:bodyPr/>
                    <a:lstStyle/>
                    <a:p>
                      <a:r>
                        <a:rPr kumimoji="1" lang="en-US" altLang="ja-JP" sz="1100" dirty="0" smtClean="0">
                          <a:latin typeface="ＭＳ ゴシック" panose="020B0609070205080204" pitchFamily="49" charset="-128"/>
                          <a:ea typeface="ＭＳ ゴシック" panose="020B0609070205080204" pitchFamily="49" charset="-128"/>
                        </a:rPr>
                        <a:t>13.07</a:t>
                      </a:r>
                      <a:r>
                        <a:rPr kumimoji="1" lang="ja-JP" altLang="en-US" sz="1100" dirty="0" smtClean="0">
                          <a:latin typeface="ＭＳ ゴシック" panose="020B0609070205080204" pitchFamily="49" charset="-128"/>
                          <a:ea typeface="ＭＳ ゴシック" panose="020B0609070205080204" pitchFamily="49" charset="-128"/>
                        </a:rPr>
                        <a:t>年</a:t>
                      </a:r>
                      <a:endParaRPr kumimoji="1" lang="ja-JP" altLang="en-US" sz="11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ysDash"/>
                      <a:round/>
                      <a:headEnd type="none" w="med" len="med"/>
                      <a:tailEnd type="none" w="med" len="med"/>
                    </a:lnL>
                    <a:lnT w="12700" cap="flat" cmpd="sng" algn="ctr">
                      <a:solidFill>
                        <a:schemeClr val="tx1"/>
                      </a:solidFill>
                      <a:prstDash val="sysDash"/>
                      <a:round/>
                      <a:headEnd type="none" w="med" len="med"/>
                      <a:tailEnd type="none" w="med" len="med"/>
                    </a:lnT>
                  </a:tcPr>
                </a:tc>
                <a:tc>
                  <a:txBody>
                    <a:bodyPr/>
                    <a:lstStyle/>
                    <a:p>
                      <a:r>
                        <a:rPr kumimoji="1" lang="en-US" altLang="ja-JP" sz="1100" dirty="0" smtClean="0">
                          <a:latin typeface="ＭＳ ゴシック" panose="020B0609070205080204" pitchFamily="49" charset="-128"/>
                          <a:ea typeface="ＭＳ ゴシック" panose="020B0609070205080204" pitchFamily="49" charset="-128"/>
                        </a:rPr>
                        <a:t>1.47</a:t>
                      </a:r>
                      <a:r>
                        <a:rPr kumimoji="1" lang="ja-JP" altLang="en-US" sz="1100" dirty="0" smtClean="0">
                          <a:latin typeface="ＭＳ ゴシック" panose="020B0609070205080204" pitchFamily="49" charset="-128"/>
                          <a:ea typeface="ＭＳ ゴシック" panose="020B0609070205080204" pitchFamily="49" charset="-128"/>
                        </a:rPr>
                        <a:t>年</a:t>
                      </a:r>
                      <a:endParaRPr kumimoji="1" lang="ja-JP" altLang="en-US" sz="1100" dirty="0">
                        <a:latin typeface="ＭＳ ゴシック" panose="020B0609070205080204" pitchFamily="49" charset="-128"/>
                        <a:ea typeface="ＭＳ ゴシック" panose="020B0609070205080204" pitchFamily="49" charset="-128"/>
                      </a:endParaRPr>
                    </a:p>
                  </a:txBody>
                  <a:tcPr>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tcPr>
                </a:tc>
                <a:tc>
                  <a:txBody>
                    <a:bodyPr/>
                    <a:lstStyle/>
                    <a:p>
                      <a:r>
                        <a:rPr kumimoji="1" lang="en-US" altLang="ja-JP" sz="1100" dirty="0" smtClean="0">
                          <a:latin typeface="ＭＳ ゴシック" panose="020B0609070205080204" pitchFamily="49" charset="-128"/>
                          <a:ea typeface="ＭＳ ゴシック" panose="020B0609070205080204" pitchFamily="49" charset="-128"/>
                        </a:rPr>
                        <a:t>3.23</a:t>
                      </a:r>
                      <a:r>
                        <a:rPr kumimoji="1" lang="ja-JP" altLang="en-US" sz="1100" dirty="0" smtClean="0">
                          <a:latin typeface="ＭＳ ゴシック" panose="020B0609070205080204" pitchFamily="49" charset="-128"/>
                          <a:ea typeface="ＭＳ ゴシック" panose="020B0609070205080204" pitchFamily="49" charset="-128"/>
                        </a:rPr>
                        <a:t>年</a:t>
                      </a:r>
                      <a:endParaRPr kumimoji="1" lang="ja-JP" altLang="en-US" sz="11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ysDash"/>
                      <a:round/>
                      <a:headEnd type="none" w="med" len="med"/>
                      <a:tailEnd type="none" w="med" len="med"/>
                    </a:lnL>
                    <a:lnT w="12700" cap="flat" cmpd="sng" algn="ctr">
                      <a:solidFill>
                        <a:schemeClr val="tx1"/>
                      </a:solidFill>
                      <a:prstDash val="sysDash"/>
                      <a:round/>
                      <a:headEnd type="none" w="med" len="med"/>
                      <a:tailEnd type="none" w="med" len="med"/>
                    </a:lnT>
                  </a:tcPr>
                </a:tc>
              </a:tr>
            </a:tbl>
          </a:graphicData>
        </a:graphic>
      </p:graphicFrame>
      <p:sp>
        <p:nvSpPr>
          <p:cNvPr id="10" name="正方形/長方形 9"/>
          <p:cNvSpPr/>
          <p:nvPr/>
        </p:nvSpPr>
        <p:spPr>
          <a:xfrm>
            <a:off x="10340" y="5008716"/>
            <a:ext cx="5121915" cy="261610"/>
          </a:xfrm>
          <a:prstGeom prst="rect">
            <a:avLst/>
          </a:prstGeom>
        </p:spPr>
        <p:txBody>
          <a:bodyPr wrap="none">
            <a:spAutoFit/>
          </a:bodyPr>
          <a:lstStyle/>
          <a:p>
            <a:r>
              <a:rPr lang="ja-JP" altLang="en-US" sz="1100" u="sng" dirty="0" smtClean="0">
                <a:latin typeface="ＭＳ ゴシック" panose="020B0609070205080204" pitchFamily="49" charset="-128"/>
                <a:ea typeface="ＭＳ ゴシック" panose="020B0609070205080204" pitchFamily="49" charset="-128"/>
              </a:rPr>
              <a:t>○府内医療圏域別</a:t>
            </a:r>
            <a:r>
              <a:rPr lang="en-US" altLang="ja-JP" sz="1100" u="sng" dirty="0" smtClean="0">
                <a:latin typeface="ＭＳ ゴシック" panose="020B0609070205080204" pitchFamily="49" charset="-128"/>
                <a:ea typeface="ＭＳ ゴシック" panose="020B0609070205080204" pitchFamily="49" charset="-128"/>
              </a:rPr>
              <a:t>65</a:t>
            </a:r>
            <a:r>
              <a:rPr lang="ja-JP" altLang="en-US" sz="1100" u="sng" dirty="0" smtClean="0">
                <a:latin typeface="ＭＳ ゴシック" panose="020B0609070205080204" pitchFamily="49" charset="-128"/>
                <a:ea typeface="ＭＳ ゴシック" panose="020B0609070205080204" pitchFamily="49" charset="-128"/>
              </a:rPr>
              <a:t>歳の健康寿命（日常生活動作が自立している期間の平均）</a:t>
            </a:r>
            <a:endParaRPr lang="ja-JP" altLang="en-US" sz="1100" dirty="0">
              <a:latin typeface="ＭＳ ゴシック" panose="020B0609070205080204" pitchFamily="49" charset="-128"/>
              <a:ea typeface="ＭＳ ゴシック" panose="020B0609070205080204" pitchFamily="49" charset="-128"/>
            </a:endParaRPr>
          </a:p>
        </p:txBody>
      </p:sp>
      <p:sp>
        <p:nvSpPr>
          <p:cNvPr id="20" name="テキスト ボックス 19"/>
          <p:cNvSpPr txBox="1"/>
          <p:nvPr/>
        </p:nvSpPr>
        <p:spPr>
          <a:xfrm>
            <a:off x="6762199" y="4885605"/>
            <a:ext cx="3042334" cy="507831"/>
          </a:xfrm>
          <a:prstGeom prst="rect">
            <a:avLst/>
          </a:prstGeom>
          <a:noFill/>
        </p:spPr>
        <p:txBody>
          <a:bodyPr wrap="square" rtlCol="0">
            <a:spAutoFit/>
          </a:bodyPr>
          <a:lstStyle/>
          <a:p>
            <a:r>
              <a:rPr kumimoji="1" lang="ja-JP" altLang="en-US" sz="900" dirty="0" smtClean="0">
                <a:latin typeface="ＭＳ ゴシック" panose="020B0609070205080204" pitchFamily="49" charset="-128"/>
                <a:ea typeface="ＭＳ ゴシック" panose="020B0609070205080204" pitchFamily="49" charset="-128"/>
              </a:rPr>
              <a:t>（参考：平均寿命　平成</a:t>
            </a:r>
            <a:r>
              <a:rPr kumimoji="1" lang="en-US" altLang="ja-JP" sz="900" dirty="0" smtClean="0">
                <a:latin typeface="ＭＳ ゴシック" panose="020B0609070205080204" pitchFamily="49" charset="-128"/>
                <a:ea typeface="ＭＳ ゴシック" panose="020B0609070205080204" pitchFamily="49" charset="-128"/>
              </a:rPr>
              <a:t>22</a:t>
            </a:r>
            <a:r>
              <a:rPr kumimoji="1" lang="ja-JP" altLang="en-US" sz="900" dirty="0" smtClean="0">
                <a:latin typeface="ＭＳ ゴシック" panose="020B0609070205080204" pitchFamily="49" charset="-128"/>
                <a:ea typeface="ＭＳ ゴシック" panose="020B0609070205080204" pitchFamily="49" charset="-128"/>
              </a:rPr>
              <a:t>年）</a:t>
            </a:r>
            <a:endParaRPr kumimoji="1" lang="en-US" altLang="ja-JP" sz="900" dirty="0" smtClean="0">
              <a:latin typeface="ＭＳ ゴシック" panose="020B0609070205080204" pitchFamily="49" charset="-128"/>
              <a:ea typeface="ＭＳ ゴシック" panose="020B0609070205080204" pitchFamily="49" charset="-128"/>
            </a:endParaRPr>
          </a:p>
          <a:p>
            <a:r>
              <a:rPr lang="ja-JP" altLang="en-US" sz="900" dirty="0">
                <a:latin typeface="ＭＳ ゴシック" panose="020B0609070205080204" pitchFamily="49" charset="-128"/>
                <a:ea typeface="ＭＳ ゴシック" panose="020B0609070205080204" pitchFamily="49" charset="-128"/>
              </a:rPr>
              <a:t>　</a:t>
            </a:r>
            <a:r>
              <a:rPr lang="ja-JP" altLang="en-US" sz="900" dirty="0" smtClean="0">
                <a:latin typeface="ＭＳ ゴシック" panose="020B0609070205080204" pitchFamily="49" charset="-128"/>
                <a:ea typeface="ＭＳ ゴシック" panose="020B0609070205080204" pitchFamily="49" charset="-128"/>
              </a:rPr>
              <a:t>　大阪府：男</a:t>
            </a:r>
            <a:r>
              <a:rPr lang="en-US" altLang="ja-JP" sz="900" dirty="0" smtClean="0">
                <a:latin typeface="ＭＳ ゴシック" panose="020B0609070205080204" pitchFamily="49" charset="-128"/>
                <a:ea typeface="ＭＳ ゴシック" panose="020B0609070205080204" pitchFamily="49" charset="-128"/>
              </a:rPr>
              <a:t>79.06</a:t>
            </a:r>
            <a:r>
              <a:rPr lang="ja-JP" altLang="en-US" sz="900" dirty="0" smtClean="0">
                <a:latin typeface="ＭＳ ゴシック" panose="020B0609070205080204" pitchFamily="49" charset="-128"/>
                <a:ea typeface="ＭＳ ゴシック" panose="020B0609070205080204" pitchFamily="49" charset="-128"/>
              </a:rPr>
              <a:t>年（</a:t>
            </a:r>
            <a:r>
              <a:rPr lang="en-US" altLang="ja-JP" sz="900" dirty="0" smtClean="0">
                <a:latin typeface="ＭＳ ゴシック" panose="020B0609070205080204" pitchFamily="49" charset="-128"/>
                <a:ea typeface="ＭＳ ゴシック" panose="020B0609070205080204" pitchFamily="49" charset="-128"/>
              </a:rPr>
              <a:t>39</a:t>
            </a:r>
            <a:r>
              <a:rPr lang="ja-JP" altLang="en-US" sz="900" dirty="0" smtClean="0">
                <a:latin typeface="ＭＳ ゴシック" panose="020B0609070205080204" pitchFamily="49" charset="-128"/>
                <a:ea typeface="ＭＳ ゴシック" panose="020B0609070205080204" pitchFamily="49" charset="-128"/>
              </a:rPr>
              <a:t>位）　女</a:t>
            </a:r>
            <a:r>
              <a:rPr lang="en-US" altLang="ja-JP" sz="900" dirty="0" smtClean="0">
                <a:latin typeface="ＭＳ ゴシック" panose="020B0609070205080204" pitchFamily="49" charset="-128"/>
                <a:ea typeface="ＭＳ ゴシック" panose="020B0609070205080204" pitchFamily="49" charset="-128"/>
              </a:rPr>
              <a:t>85.90</a:t>
            </a:r>
            <a:r>
              <a:rPr lang="ja-JP" altLang="en-US" sz="900" dirty="0" smtClean="0">
                <a:latin typeface="ＭＳ ゴシック" panose="020B0609070205080204" pitchFamily="49" charset="-128"/>
                <a:ea typeface="ＭＳ ゴシック" panose="020B0609070205080204" pitchFamily="49" charset="-128"/>
              </a:rPr>
              <a:t>年（</a:t>
            </a:r>
            <a:r>
              <a:rPr lang="en-US" altLang="ja-JP" sz="900" dirty="0" smtClean="0">
                <a:latin typeface="ＭＳ ゴシック" panose="020B0609070205080204" pitchFamily="49" charset="-128"/>
                <a:ea typeface="ＭＳ ゴシック" panose="020B0609070205080204" pitchFamily="49" charset="-128"/>
              </a:rPr>
              <a:t>42</a:t>
            </a:r>
            <a:r>
              <a:rPr lang="ja-JP" altLang="en-US" sz="900" dirty="0" smtClean="0">
                <a:latin typeface="ＭＳ ゴシック" panose="020B0609070205080204" pitchFamily="49" charset="-128"/>
                <a:ea typeface="ＭＳ ゴシック" panose="020B0609070205080204" pitchFamily="49" charset="-128"/>
              </a:rPr>
              <a:t>位）</a:t>
            </a:r>
            <a:endParaRPr lang="en-US" altLang="ja-JP" sz="900" dirty="0" smtClean="0">
              <a:latin typeface="ＭＳ ゴシック" panose="020B0609070205080204" pitchFamily="49" charset="-128"/>
              <a:ea typeface="ＭＳ ゴシック" panose="020B0609070205080204" pitchFamily="49" charset="-128"/>
            </a:endParaRPr>
          </a:p>
          <a:p>
            <a:r>
              <a:rPr kumimoji="1" lang="ja-JP" altLang="en-US" sz="900" dirty="0">
                <a:latin typeface="ＭＳ ゴシック" panose="020B0609070205080204" pitchFamily="49" charset="-128"/>
                <a:ea typeface="ＭＳ ゴシック" panose="020B0609070205080204" pitchFamily="49" charset="-128"/>
              </a:rPr>
              <a:t>　</a:t>
            </a:r>
            <a:r>
              <a:rPr kumimoji="1" lang="ja-JP" altLang="en-US" sz="900" dirty="0" smtClean="0">
                <a:latin typeface="ＭＳ ゴシック" panose="020B0609070205080204" pitchFamily="49" charset="-128"/>
                <a:ea typeface="ＭＳ ゴシック" panose="020B0609070205080204" pitchFamily="49" charset="-128"/>
              </a:rPr>
              <a:t>　全国　：男</a:t>
            </a:r>
            <a:r>
              <a:rPr kumimoji="1" lang="en-US" altLang="ja-JP" sz="900" dirty="0" smtClean="0">
                <a:latin typeface="ＭＳ ゴシック" panose="020B0609070205080204" pitchFamily="49" charset="-128"/>
                <a:ea typeface="ＭＳ ゴシック" panose="020B0609070205080204" pitchFamily="49" charset="-128"/>
              </a:rPr>
              <a:t>79.64</a:t>
            </a:r>
            <a:r>
              <a:rPr kumimoji="1" lang="ja-JP" altLang="en-US" sz="900" dirty="0" smtClean="0">
                <a:latin typeface="ＭＳ ゴシック" panose="020B0609070205080204" pitchFamily="49" charset="-128"/>
                <a:ea typeface="ＭＳ ゴシック" panose="020B0609070205080204" pitchFamily="49" charset="-128"/>
              </a:rPr>
              <a:t>年　　　　　女</a:t>
            </a:r>
            <a:r>
              <a:rPr kumimoji="1" lang="en-US" altLang="ja-JP" sz="900" dirty="0" smtClean="0">
                <a:latin typeface="ＭＳ ゴシック" panose="020B0609070205080204" pitchFamily="49" charset="-128"/>
                <a:ea typeface="ＭＳ ゴシック" panose="020B0609070205080204" pitchFamily="49" charset="-128"/>
              </a:rPr>
              <a:t>86.39</a:t>
            </a:r>
            <a:r>
              <a:rPr kumimoji="1" lang="ja-JP" altLang="en-US" sz="900" dirty="0" smtClean="0">
                <a:latin typeface="ＭＳ ゴシック" panose="020B0609070205080204" pitchFamily="49" charset="-128"/>
                <a:ea typeface="ＭＳ ゴシック" panose="020B0609070205080204" pitchFamily="49" charset="-128"/>
              </a:rPr>
              <a:t>年</a:t>
            </a:r>
            <a:endParaRPr kumimoji="1" lang="en-US" altLang="ja-JP" sz="900" dirty="0" smtClean="0">
              <a:latin typeface="ＭＳ ゴシック" panose="020B0609070205080204" pitchFamily="49" charset="-128"/>
              <a:ea typeface="ＭＳ ゴシック" panose="020B0609070205080204" pitchFamily="49"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499434785"/>
              </p:ext>
            </p:extLst>
          </p:nvPr>
        </p:nvGraphicFramePr>
        <p:xfrm>
          <a:off x="128464" y="5270326"/>
          <a:ext cx="2171700" cy="1543050"/>
        </p:xfrm>
        <a:graphic>
          <a:graphicData uri="http://schemas.openxmlformats.org/drawingml/2006/table">
            <a:tbl>
              <a:tblPr>
                <a:tableStyleId>{5940675A-B579-460E-94D1-54222C63F5DA}</a:tableStyleId>
              </a:tblPr>
              <a:tblGrid>
                <a:gridCol w="800100"/>
                <a:gridCol w="685800"/>
                <a:gridCol w="685800"/>
              </a:tblGrid>
              <a:tr h="171450">
                <a:tc>
                  <a:txBody>
                    <a:bodyPr/>
                    <a:lstStyle/>
                    <a:p>
                      <a:pPr algn="ctr" fontAlgn="ctr"/>
                      <a:r>
                        <a:rPr lang="ja-JP" altLang="en-US" sz="1050" u="none" strike="noStrike" dirty="0">
                          <a:effectLst/>
                          <a:latin typeface="ＭＳ ゴシック" panose="020B0609070205080204" pitchFamily="49" charset="-128"/>
                          <a:ea typeface="ＭＳ ゴシック" panose="020B0609070205080204" pitchFamily="49" charset="-128"/>
                        </a:rPr>
                        <a:t>平成</a:t>
                      </a:r>
                      <a:r>
                        <a:rPr lang="en-US" altLang="ja-JP" sz="1050" u="none" strike="noStrike" dirty="0">
                          <a:effectLst/>
                          <a:latin typeface="ＭＳ ゴシック" panose="020B0609070205080204" pitchFamily="49" charset="-128"/>
                          <a:ea typeface="ＭＳ ゴシック" panose="020B0609070205080204" pitchFamily="49" charset="-128"/>
                        </a:rPr>
                        <a:t>22</a:t>
                      </a:r>
                      <a:r>
                        <a:rPr lang="ja-JP" altLang="en-US" sz="1050" u="none" strike="noStrike" dirty="0">
                          <a:effectLst/>
                          <a:latin typeface="ＭＳ ゴシック" panose="020B0609070205080204" pitchFamily="49" charset="-128"/>
                          <a:ea typeface="ＭＳ ゴシック" panose="020B0609070205080204" pitchFamily="49" charset="-128"/>
                        </a:rPr>
                        <a:t>年</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ctr" fontAlgn="b"/>
                      <a:r>
                        <a:rPr lang="ja-JP" altLang="en-US" sz="1050" u="none" strike="noStrike">
                          <a:effectLst/>
                          <a:latin typeface="ＭＳ ゴシック" panose="020B0609070205080204" pitchFamily="49" charset="-128"/>
                          <a:ea typeface="ＭＳ ゴシック" panose="020B0609070205080204" pitchFamily="49" charset="-128"/>
                        </a:rPr>
                        <a:t>男</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b"/>
                </a:tc>
                <a:tc>
                  <a:txBody>
                    <a:bodyPr/>
                    <a:lstStyle/>
                    <a:p>
                      <a:pPr algn="ctr" fontAlgn="b"/>
                      <a:r>
                        <a:rPr lang="ja-JP" altLang="en-US" sz="1050" u="none" strike="noStrike" dirty="0">
                          <a:effectLst/>
                          <a:latin typeface="ＭＳ ゴシック" panose="020B0609070205080204" pitchFamily="49" charset="-128"/>
                          <a:ea typeface="ＭＳ ゴシック" panose="020B0609070205080204" pitchFamily="49" charset="-128"/>
                        </a:rPr>
                        <a:t>女</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b"/>
                </a:tc>
              </a:tr>
              <a:tr h="171450">
                <a:tc>
                  <a:txBody>
                    <a:bodyPr/>
                    <a:lstStyle/>
                    <a:p>
                      <a:pPr algn="ctr" fontAlgn="ctr"/>
                      <a:r>
                        <a:rPr lang="ja-JP" altLang="en-US" sz="1050" u="none" strike="noStrike">
                          <a:effectLst/>
                          <a:latin typeface="ＭＳ ゴシック" panose="020B0609070205080204" pitchFamily="49" charset="-128"/>
                          <a:ea typeface="ＭＳ ゴシック" panose="020B0609070205080204" pitchFamily="49" charset="-128"/>
                        </a:rPr>
                        <a:t>豊能</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ctr" fontAlgn="b"/>
                      <a:r>
                        <a:rPr lang="en-US" altLang="ja-JP" sz="1050" u="none" strike="noStrike">
                          <a:effectLst/>
                          <a:latin typeface="ＭＳ ゴシック" panose="020B0609070205080204" pitchFamily="49" charset="-128"/>
                          <a:ea typeface="ＭＳ ゴシック" panose="020B0609070205080204" pitchFamily="49" charset="-128"/>
                        </a:rPr>
                        <a:t>17.66 </a:t>
                      </a:r>
                      <a:endParaRPr lang="en-US" altLang="ja-JP"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b"/>
                </a:tc>
                <a:tc>
                  <a:txBody>
                    <a:bodyPr/>
                    <a:lstStyle/>
                    <a:p>
                      <a:pPr algn="ctr" fontAlgn="b"/>
                      <a:r>
                        <a:rPr lang="en-US" altLang="ja-JP" sz="1050" u="none" strike="noStrike" dirty="0">
                          <a:effectLst/>
                          <a:latin typeface="ＭＳ ゴシック" panose="020B0609070205080204" pitchFamily="49" charset="-128"/>
                          <a:ea typeface="ＭＳ ゴシック" panose="020B0609070205080204" pitchFamily="49" charset="-128"/>
                        </a:rPr>
                        <a:t>20.67 </a:t>
                      </a:r>
                      <a:endParaRPr lang="en-US" altLang="ja-JP"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b"/>
                </a:tc>
              </a:tr>
              <a:tr h="171450">
                <a:tc>
                  <a:txBody>
                    <a:bodyPr/>
                    <a:lstStyle/>
                    <a:p>
                      <a:pPr algn="ctr" fontAlgn="ctr"/>
                      <a:r>
                        <a:rPr lang="ja-JP" altLang="en-US" sz="1050" u="none" strike="noStrike">
                          <a:effectLst/>
                          <a:latin typeface="ＭＳ ゴシック" panose="020B0609070205080204" pitchFamily="49" charset="-128"/>
                          <a:ea typeface="ＭＳ ゴシック" panose="020B0609070205080204" pitchFamily="49" charset="-128"/>
                        </a:rPr>
                        <a:t>三島</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ctr" fontAlgn="b"/>
                      <a:r>
                        <a:rPr lang="en-US" altLang="ja-JP" sz="1050" u="none" strike="noStrike">
                          <a:effectLst/>
                          <a:latin typeface="ＭＳ ゴシック" panose="020B0609070205080204" pitchFamily="49" charset="-128"/>
                          <a:ea typeface="ＭＳ ゴシック" panose="020B0609070205080204" pitchFamily="49" charset="-128"/>
                        </a:rPr>
                        <a:t>17.81 </a:t>
                      </a:r>
                      <a:endParaRPr lang="en-US" altLang="ja-JP"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b"/>
                </a:tc>
                <a:tc>
                  <a:txBody>
                    <a:bodyPr/>
                    <a:lstStyle/>
                    <a:p>
                      <a:pPr algn="ctr" fontAlgn="b"/>
                      <a:r>
                        <a:rPr lang="en-US" altLang="ja-JP" sz="1050" u="none" strike="noStrike" dirty="0">
                          <a:effectLst/>
                          <a:latin typeface="ＭＳ ゴシック" panose="020B0609070205080204" pitchFamily="49" charset="-128"/>
                          <a:ea typeface="ＭＳ ゴシック" panose="020B0609070205080204" pitchFamily="49" charset="-128"/>
                        </a:rPr>
                        <a:t>20.94 </a:t>
                      </a:r>
                      <a:endParaRPr lang="en-US" altLang="ja-JP"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b"/>
                </a:tc>
              </a:tr>
              <a:tr h="171450">
                <a:tc>
                  <a:txBody>
                    <a:bodyPr/>
                    <a:lstStyle/>
                    <a:p>
                      <a:pPr algn="ctr" fontAlgn="ctr"/>
                      <a:r>
                        <a:rPr lang="ja-JP" altLang="en-US" sz="1050" u="none" strike="noStrike">
                          <a:effectLst/>
                          <a:latin typeface="ＭＳ ゴシック" panose="020B0609070205080204" pitchFamily="49" charset="-128"/>
                          <a:ea typeface="ＭＳ ゴシック" panose="020B0609070205080204" pitchFamily="49" charset="-128"/>
                        </a:rPr>
                        <a:t>北河内</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ctr" fontAlgn="b"/>
                      <a:r>
                        <a:rPr lang="en-US" altLang="ja-JP" sz="1050" u="none" strike="noStrike">
                          <a:effectLst/>
                          <a:latin typeface="ＭＳ ゴシック" panose="020B0609070205080204" pitchFamily="49" charset="-128"/>
                          <a:ea typeface="ＭＳ ゴシック" panose="020B0609070205080204" pitchFamily="49" charset="-128"/>
                        </a:rPr>
                        <a:t>16.95 </a:t>
                      </a:r>
                      <a:endParaRPr lang="en-US" altLang="ja-JP"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b"/>
                </a:tc>
                <a:tc>
                  <a:txBody>
                    <a:bodyPr/>
                    <a:lstStyle/>
                    <a:p>
                      <a:pPr algn="ctr" fontAlgn="b"/>
                      <a:r>
                        <a:rPr lang="en-US" altLang="ja-JP" sz="1050" u="none" strike="noStrike" dirty="0">
                          <a:effectLst/>
                          <a:latin typeface="ＭＳ ゴシック" panose="020B0609070205080204" pitchFamily="49" charset="-128"/>
                          <a:ea typeface="ＭＳ ゴシック" panose="020B0609070205080204" pitchFamily="49" charset="-128"/>
                        </a:rPr>
                        <a:t>19.45 </a:t>
                      </a:r>
                      <a:endParaRPr lang="en-US" altLang="ja-JP"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b"/>
                </a:tc>
              </a:tr>
              <a:tr h="171450">
                <a:tc>
                  <a:txBody>
                    <a:bodyPr/>
                    <a:lstStyle/>
                    <a:p>
                      <a:pPr algn="ctr" fontAlgn="ctr"/>
                      <a:r>
                        <a:rPr lang="ja-JP" altLang="en-US" sz="1050" u="none" strike="noStrike">
                          <a:effectLst/>
                          <a:latin typeface="ＭＳ ゴシック" panose="020B0609070205080204" pitchFamily="49" charset="-128"/>
                          <a:ea typeface="ＭＳ ゴシック" panose="020B0609070205080204" pitchFamily="49" charset="-128"/>
                        </a:rPr>
                        <a:t>中河内</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ctr" fontAlgn="b"/>
                      <a:r>
                        <a:rPr lang="en-US" altLang="ja-JP" sz="1050" u="none" strike="noStrike">
                          <a:effectLst/>
                          <a:latin typeface="ＭＳ ゴシック" panose="020B0609070205080204" pitchFamily="49" charset="-128"/>
                          <a:ea typeface="ＭＳ ゴシック" panose="020B0609070205080204" pitchFamily="49" charset="-128"/>
                        </a:rPr>
                        <a:t>16.47 </a:t>
                      </a:r>
                      <a:endParaRPr lang="en-US" altLang="ja-JP"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b"/>
                </a:tc>
                <a:tc>
                  <a:txBody>
                    <a:bodyPr/>
                    <a:lstStyle/>
                    <a:p>
                      <a:pPr algn="ctr" fontAlgn="b"/>
                      <a:r>
                        <a:rPr lang="en-US" altLang="ja-JP" sz="1050" u="none" strike="noStrike" dirty="0">
                          <a:effectLst/>
                          <a:latin typeface="ＭＳ ゴシック" panose="020B0609070205080204" pitchFamily="49" charset="-128"/>
                          <a:ea typeface="ＭＳ ゴシック" panose="020B0609070205080204" pitchFamily="49" charset="-128"/>
                        </a:rPr>
                        <a:t>19.09 </a:t>
                      </a:r>
                      <a:endParaRPr lang="en-US" altLang="ja-JP"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b"/>
                </a:tc>
              </a:tr>
              <a:tr h="171450">
                <a:tc>
                  <a:txBody>
                    <a:bodyPr/>
                    <a:lstStyle/>
                    <a:p>
                      <a:pPr algn="ctr" fontAlgn="ctr"/>
                      <a:r>
                        <a:rPr lang="ja-JP" altLang="en-US" sz="1050" u="none" strike="noStrike">
                          <a:effectLst/>
                          <a:latin typeface="ＭＳ ゴシック" panose="020B0609070205080204" pitchFamily="49" charset="-128"/>
                          <a:ea typeface="ＭＳ ゴシック" panose="020B0609070205080204" pitchFamily="49" charset="-128"/>
                        </a:rPr>
                        <a:t>南河内</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ctr" fontAlgn="b"/>
                      <a:r>
                        <a:rPr lang="en-US" altLang="ja-JP" sz="1050" u="none" strike="noStrike">
                          <a:effectLst/>
                          <a:latin typeface="ＭＳ ゴシック" panose="020B0609070205080204" pitchFamily="49" charset="-128"/>
                          <a:ea typeface="ＭＳ ゴシック" panose="020B0609070205080204" pitchFamily="49" charset="-128"/>
                        </a:rPr>
                        <a:t>17.02 </a:t>
                      </a:r>
                      <a:endParaRPr lang="en-US" altLang="ja-JP"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b"/>
                </a:tc>
                <a:tc>
                  <a:txBody>
                    <a:bodyPr/>
                    <a:lstStyle/>
                    <a:p>
                      <a:pPr algn="ctr" fontAlgn="b"/>
                      <a:r>
                        <a:rPr lang="en-US" altLang="ja-JP" sz="1050" u="none" strike="noStrike" dirty="0">
                          <a:effectLst/>
                          <a:latin typeface="ＭＳ ゴシック" panose="020B0609070205080204" pitchFamily="49" charset="-128"/>
                          <a:ea typeface="ＭＳ ゴシック" panose="020B0609070205080204" pitchFamily="49" charset="-128"/>
                        </a:rPr>
                        <a:t>19.52 </a:t>
                      </a:r>
                      <a:endParaRPr lang="en-US" altLang="ja-JP"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b"/>
                </a:tc>
              </a:tr>
              <a:tr h="171450">
                <a:tc>
                  <a:txBody>
                    <a:bodyPr/>
                    <a:lstStyle/>
                    <a:p>
                      <a:pPr algn="ctr" fontAlgn="ctr"/>
                      <a:r>
                        <a:rPr lang="ja-JP" altLang="en-US" sz="1050" u="none" strike="noStrike">
                          <a:effectLst/>
                          <a:latin typeface="ＭＳ ゴシック" panose="020B0609070205080204" pitchFamily="49" charset="-128"/>
                          <a:ea typeface="ＭＳ ゴシック" panose="020B0609070205080204" pitchFamily="49" charset="-128"/>
                        </a:rPr>
                        <a:t>泉州</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ctr" fontAlgn="b"/>
                      <a:r>
                        <a:rPr lang="en-US" altLang="ja-JP" sz="1050" u="none" strike="noStrike">
                          <a:effectLst/>
                          <a:latin typeface="ＭＳ ゴシック" panose="020B0609070205080204" pitchFamily="49" charset="-128"/>
                          <a:ea typeface="ＭＳ ゴシック" panose="020B0609070205080204" pitchFamily="49" charset="-128"/>
                        </a:rPr>
                        <a:t>16.51 </a:t>
                      </a:r>
                      <a:endParaRPr lang="en-US" altLang="ja-JP"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b"/>
                </a:tc>
                <a:tc>
                  <a:txBody>
                    <a:bodyPr/>
                    <a:lstStyle/>
                    <a:p>
                      <a:pPr algn="ctr" fontAlgn="b"/>
                      <a:r>
                        <a:rPr lang="en-US" altLang="ja-JP" sz="1050" u="none" strike="noStrike" dirty="0">
                          <a:effectLst/>
                          <a:latin typeface="ＭＳ ゴシック" panose="020B0609070205080204" pitchFamily="49" charset="-128"/>
                          <a:ea typeface="ＭＳ ゴシック" panose="020B0609070205080204" pitchFamily="49" charset="-128"/>
                        </a:rPr>
                        <a:t>19.41 </a:t>
                      </a:r>
                      <a:endParaRPr lang="en-US" altLang="ja-JP"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b"/>
                </a:tc>
              </a:tr>
              <a:tr h="171450">
                <a:tc>
                  <a:txBody>
                    <a:bodyPr/>
                    <a:lstStyle/>
                    <a:p>
                      <a:pPr algn="ctr" fontAlgn="ctr"/>
                      <a:r>
                        <a:rPr lang="ja-JP" altLang="en-US" sz="1050" u="none" strike="noStrike">
                          <a:effectLst/>
                          <a:latin typeface="ＭＳ ゴシック" panose="020B0609070205080204" pitchFamily="49" charset="-128"/>
                          <a:ea typeface="ＭＳ ゴシック" panose="020B0609070205080204" pitchFamily="49" charset="-128"/>
                        </a:rPr>
                        <a:t>大阪市</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ctr" fontAlgn="b"/>
                      <a:r>
                        <a:rPr lang="en-US" altLang="ja-JP" sz="1050" u="none" strike="noStrike">
                          <a:effectLst/>
                          <a:latin typeface="ＭＳ ゴシック" panose="020B0609070205080204" pitchFamily="49" charset="-128"/>
                          <a:ea typeface="ＭＳ ゴシック" panose="020B0609070205080204" pitchFamily="49" charset="-128"/>
                        </a:rPr>
                        <a:t>15.84 </a:t>
                      </a:r>
                      <a:endParaRPr lang="en-US" altLang="ja-JP"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b"/>
                </a:tc>
                <a:tc>
                  <a:txBody>
                    <a:bodyPr/>
                    <a:lstStyle/>
                    <a:p>
                      <a:pPr algn="ctr" fontAlgn="b"/>
                      <a:r>
                        <a:rPr lang="en-US" altLang="ja-JP" sz="1050" u="none" strike="noStrike" dirty="0">
                          <a:effectLst/>
                          <a:latin typeface="ＭＳ ゴシック" panose="020B0609070205080204" pitchFamily="49" charset="-128"/>
                          <a:ea typeface="ＭＳ ゴシック" panose="020B0609070205080204" pitchFamily="49" charset="-128"/>
                        </a:rPr>
                        <a:t>19.43 </a:t>
                      </a:r>
                      <a:endParaRPr lang="en-US" altLang="ja-JP"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b"/>
                </a:tc>
              </a:tr>
              <a:tr h="171450">
                <a:tc>
                  <a:txBody>
                    <a:bodyPr/>
                    <a:lstStyle/>
                    <a:p>
                      <a:pPr algn="ctr" fontAlgn="ctr"/>
                      <a:r>
                        <a:rPr lang="ja-JP" altLang="en-US" sz="1050" u="none" strike="noStrike">
                          <a:effectLst/>
                          <a:latin typeface="ＭＳ ゴシック" panose="020B0609070205080204" pitchFamily="49" charset="-128"/>
                          <a:ea typeface="ＭＳ ゴシック" panose="020B0609070205080204" pitchFamily="49" charset="-128"/>
                        </a:rPr>
                        <a:t>堺市</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ctr" fontAlgn="b"/>
                      <a:r>
                        <a:rPr lang="en-US" altLang="ja-JP" sz="1050" u="none" strike="noStrike" dirty="0">
                          <a:effectLst/>
                          <a:latin typeface="ＭＳ ゴシック" panose="020B0609070205080204" pitchFamily="49" charset="-128"/>
                          <a:ea typeface="ＭＳ ゴシック" panose="020B0609070205080204" pitchFamily="49" charset="-128"/>
                        </a:rPr>
                        <a:t>16.50 </a:t>
                      </a:r>
                      <a:endParaRPr lang="en-US" altLang="ja-JP"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b"/>
                </a:tc>
                <a:tc>
                  <a:txBody>
                    <a:bodyPr/>
                    <a:lstStyle/>
                    <a:p>
                      <a:pPr algn="ctr" fontAlgn="b"/>
                      <a:r>
                        <a:rPr lang="en-US" altLang="ja-JP" sz="1050" u="none" strike="noStrike" dirty="0">
                          <a:effectLst/>
                          <a:latin typeface="ＭＳ ゴシック" panose="020B0609070205080204" pitchFamily="49" charset="-128"/>
                          <a:ea typeface="ＭＳ ゴシック" panose="020B0609070205080204" pitchFamily="49" charset="-128"/>
                        </a:rPr>
                        <a:t>19.32 </a:t>
                      </a:r>
                      <a:endParaRPr lang="en-US" altLang="ja-JP"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b"/>
                </a:tc>
              </a:tr>
            </a:tbl>
          </a:graphicData>
        </a:graphic>
      </p:graphicFrame>
      <p:sp>
        <p:nvSpPr>
          <p:cNvPr id="23" name="テキスト ボックス 22"/>
          <p:cNvSpPr txBox="1"/>
          <p:nvPr/>
        </p:nvSpPr>
        <p:spPr>
          <a:xfrm>
            <a:off x="2272639" y="6597352"/>
            <a:ext cx="2428870" cy="200055"/>
          </a:xfrm>
          <a:prstGeom prst="rect">
            <a:avLst/>
          </a:prstGeom>
          <a:noFill/>
        </p:spPr>
        <p:txBody>
          <a:bodyPr wrap="none" rtlCol="0">
            <a:spAutoFit/>
          </a:bodyPr>
          <a:lstStyle/>
          <a:p>
            <a:r>
              <a:rPr kumimoji="1" lang="ja-JP" altLang="en-US" sz="700" dirty="0" smtClean="0">
                <a:latin typeface="ＭＳ ゴシック" panose="020B0609070205080204" pitchFamily="49" charset="-128"/>
                <a:ea typeface="ＭＳ ゴシック" panose="020B0609070205080204" pitchFamily="49" charset="-128"/>
              </a:rPr>
              <a:t>厚労科学研究</a:t>
            </a:r>
            <a:r>
              <a:rPr lang="ja-JP" altLang="en-US" sz="700" dirty="0" smtClean="0">
                <a:latin typeface="ＭＳ ゴシック" panose="020B0609070205080204" pitchFamily="49" charset="-128"/>
                <a:ea typeface="ＭＳ ゴシック" panose="020B0609070205080204" pitchFamily="49" charset="-128"/>
              </a:rPr>
              <a:t>班の健康寿命計算プログラムを用いて算出</a:t>
            </a:r>
            <a:endParaRPr kumimoji="1" lang="ja-JP" altLang="en-US" sz="700" dirty="0">
              <a:latin typeface="ＭＳ ゴシック" panose="020B0609070205080204" pitchFamily="49" charset="-128"/>
              <a:ea typeface="ＭＳ ゴシック" panose="020B0609070205080204" pitchFamily="49" charset="-128"/>
            </a:endParaRPr>
          </a:p>
        </p:txBody>
      </p:sp>
      <p:graphicFrame>
        <p:nvGraphicFramePr>
          <p:cNvPr id="24" name="表 23"/>
          <p:cNvGraphicFramePr>
            <a:graphicFrameLocks noGrp="1"/>
          </p:cNvGraphicFramePr>
          <p:nvPr>
            <p:extLst>
              <p:ext uri="{D42A27DB-BD31-4B8C-83A1-F6EECF244321}">
                <p14:modId xmlns:p14="http://schemas.microsoft.com/office/powerpoint/2010/main" val="4079919889"/>
              </p:ext>
            </p:extLst>
          </p:nvPr>
        </p:nvGraphicFramePr>
        <p:xfrm>
          <a:off x="2458374" y="5270326"/>
          <a:ext cx="2057400" cy="514350"/>
        </p:xfrm>
        <a:graphic>
          <a:graphicData uri="http://schemas.openxmlformats.org/drawingml/2006/table">
            <a:tbl>
              <a:tblPr>
                <a:tableStyleId>{5940675A-B579-460E-94D1-54222C63F5DA}</a:tableStyleId>
              </a:tblPr>
              <a:tblGrid>
                <a:gridCol w="685800"/>
                <a:gridCol w="685800"/>
                <a:gridCol w="685800"/>
              </a:tblGrid>
              <a:tr h="171450">
                <a:tc>
                  <a:txBody>
                    <a:bodyPr/>
                    <a:lstStyle/>
                    <a:p>
                      <a:pPr algn="ctr" fontAlgn="b"/>
                      <a:r>
                        <a:rPr lang="ja-JP" altLang="en-US" sz="1050" u="none" strike="noStrike" dirty="0">
                          <a:effectLst/>
                          <a:latin typeface="ＭＳ ゴシック" panose="020B0609070205080204" pitchFamily="49" charset="-128"/>
                          <a:ea typeface="ＭＳ ゴシック" panose="020B0609070205080204" pitchFamily="49" charset="-128"/>
                        </a:rPr>
                        <a:t>平成</a:t>
                      </a:r>
                      <a:r>
                        <a:rPr lang="en-US" altLang="ja-JP" sz="1050" u="none" strike="noStrike" dirty="0">
                          <a:effectLst/>
                          <a:latin typeface="ＭＳ ゴシック" panose="020B0609070205080204" pitchFamily="49" charset="-128"/>
                          <a:ea typeface="ＭＳ ゴシック" panose="020B0609070205080204" pitchFamily="49" charset="-128"/>
                        </a:rPr>
                        <a:t>22</a:t>
                      </a:r>
                      <a:r>
                        <a:rPr lang="ja-JP" altLang="en-US" sz="1050" u="none" strike="noStrike" dirty="0">
                          <a:effectLst/>
                          <a:latin typeface="ＭＳ ゴシック" panose="020B0609070205080204" pitchFamily="49" charset="-128"/>
                          <a:ea typeface="ＭＳ ゴシック" panose="020B0609070205080204" pitchFamily="49" charset="-128"/>
                        </a:rPr>
                        <a:t>年</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b"/>
                </a:tc>
                <a:tc>
                  <a:txBody>
                    <a:bodyPr/>
                    <a:lstStyle/>
                    <a:p>
                      <a:pPr algn="ctr" fontAlgn="b"/>
                      <a:r>
                        <a:rPr lang="ja-JP" altLang="en-US" sz="1050" u="none" strike="noStrike">
                          <a:effectLst/>
                          <a:latin typeface="ＭＳ ゴシック" panose="020B0609070205080204" pitchFamily="49" charset="-128"/>
                          <a:ea typeface="ＭＳ ゴシック" panose="020B0609070205080204" pitchFamily="49" charset="-128"/>
                        </a:rPr>
                        <a:t>男</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b"/>
                </a:tc>
                <a:tc>
                  <a:txBody>
                    <a:bodyPr/>
                    <a:lstStyle/>
                    <a:p>
                      <a:pPr algn="ctr" fontAlgn="b"/>
                      <a:r>
                        <a:rPr lang="ja-JP" altLang="en-US" sz="1050" u="none" strike="noStrike">
                          <a:effectLst/>
                          <a:latin typeface="ＭＳ ゴシック" panose="020B0609070205080204" pitchFamily="49" charset="-128"/>
                          <a:ea typeface="ＭＳ ゴシック" panose="020B0609070205080204" pitchFamily="49" charset="-128"/>
                        </a:rPr>
                        <a:t>女</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b"/>
                </a:tc>
              </a:tr>
              <a:tr h="171450">
                <a:tc>
                  <a:txBody>
                    <a:bodyPr/>
                    <a:lstStyle/>
                    <a:p>
                      <a:pPr algn="ctr" fontAlgn="ctr"/>
                      <a:r>
                        <a:rPr lang="ja-JP" altLang="en-US" sz="1050" u="none" strike="noStrike">
                          <a:effectLst/>
                          <a:latin typeface="ＭＳ ゴシック" panose="020B0609070205080204" pitchFamily="49" charset="-128"/>
                          <a:ea typeface="ＭＳ ゴシック" panose="020B0609070205080204" pitchFamily="49" charset="-128"/>
                        </a:rPr>
                        <a:t>全国</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ctr" fontAlgn="b"/>
                      <a:r>
                        <a:rPr lang="en-US" altLang="ja-JP" sz="1050" u="none" strike="noStrike">
                          <a:effectLst/>
                          <a:latin typeface="ＭＳ ゴシック" panose="020B0609070205080204" pitchFamily="49" charset="-128"/>
                          <a:ea typeface="ＭＳ ゴシック" panose="020B0609070205080204" pitchFamily="49" charset="-128"/>
                        </a:rPr>
                        <a:t>17.23 </a:t>
                      </a:r>
                      <a:endParaRPr lang="en-US" altLang="ja-JP"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b"/>
                </a:tc>
                <a:tc>
                  <a:txBody>
                    <a:bodyPr/>
                    <a:lstStyle/>
                    <a:p>
                      <a:pPr algn="ctr" fontAlgn="b"/>
                      <a:r>
                        <a:rPr lang="en-US" altLang="ja-JP" sz="1050" u="none" strike="noStrike">
                          <a:effectLst/>
                          <a:latin typeface="ＭＳ ゴシック" panose="020B0609070205080204" pitchFamily="49" charset="-128"/>
                          <a:ea typeface="ＭＳ ゴシック" panose="020B0609070205080204" pitchFamily="49" charset="-128"/>
                        </a:rPr>
                        <a:t>20.49 </a:t>
                      </a:r>
                      <a:endParaRPr lang="en-US" altLang="ja-JP"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b"/>
                </a:tc>
              </a:tr>
              <a:tr h="171450">
                <a:tc>
                  <a:txBody>
                    <a:bodyPr/>
                    <a:lstStyle/>
                    <a:p>
                      <a:pPr algn="ctr" fontAlgn="ctr"/>
                      <a:r>
                        <a:rPr lang="ja-JP" altLang="en-US" sz="1050" u="none" strike="noStrike" dirty="0">
                          <a:effectLst/>
                          <a:latin typeface="ＭＳ ゴシック" panose="020B0609070205080204" pitchFamily="49" charset="-128"/>
                          <a:ea typeface="ＭＳ ゴシック" panose="020B0609070205080204" pitchFamily="49" charset="-128"/>
                        </a:rPr>
                        <a:t>大阪府</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ctr" fontAlgn="b"/>
                      <a:r>
                        <a:rPr lang="en-US" altLang="ja-JP" sz="1050" u="none" strike="noStrike" dirty="0">
                          <a:effectLst/>
                          <a:latin typeface="ＭＳ ゴシック" panose="020B0609070205080204" pitchFamily="49" charset="-128"/>
                          <a:ea typeface="ＭＳ ゴシック" panose="020B0609070205080204" pitchFamily="49" charset="-128"/>
                        </a:rPr>
                        <a:t>16.60 </a:t>
                      </a:r>
                      <a:endParaRPr lang="en-US" altLang="ja-JP"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b"/>
                </a:tc>
                <a:tc>
                  <a:txBody>
                    <a:bodyPr/>
                    <a:lstStyle/>
                    <a:p>
                      <a:pPr algn="ctr" fontAlgn="b"/>
                      <a:r>
                        <a:rPr lang="en-US" altLang="ja-JP" sz="1050" u="none" strike="noStrike" dirty="0">
                          <a:effectLst/>
                          <a:latin typeface="ＭＳ ゴシック" panose="020B0609070205080204" pitchFamily="49" charset="-128"/>
                          <a:ea typeface="ＭＳ ゴシック" panose="020B0609070205080204" pitchFamily="49" charset="-128"/>
                        </a:rPr>
                        <a:t>19.61 </a:t>
                      </a:r>
                      <a:endParaRPr lang="en-US" altLang="ja-JP"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b"/>
                </a:tc>
              </a:tr>
            </a:tbl>
          </a:graphicData>
        </a:graphic>
      </p:graphicFrame>
      <p:sp>
        <p:nvSpPr>
          <p:cNvPr id="26" name="テキスト ボックス 25"/>
          <p:cNvSpPr txBox="1"/>
          <p:nvPr/>
        </p:nvSpPr>
        <p:spPr>
          <a:xfrm>
            <a:off x="2412157" y="5975479"/>
            <a:ext cx="2573505" cy="507831"/>
          </a:xfrm>
          <a:prstGeom prst="rect">
            <a:avLst/>
          </a:prstGeom>
          <a:noFill/>
        </p:spPr>
        <p:txBody>
          <a:bodyPr wrap="square" rtlCol="0">
            <a:spAutoFit/>
          </a:bodyPr>
          <a:lstStyle/>
          <a:p>
            <a:r>
              <a:rPr kumimoji="1" lang="ja-JP" altLang="en-US" sz="900" dirty="0" smtClean="0">
                <a:latin typeface="ＭＳ ゴシック" panose="020B0609070205080204" pitchFamily="49" charset="-128"/>
                <a:ea typeface="ＭＳ ゴシック" panose="020B0609070205080204" pitchFamily="49" charset="-128"/>
              </a:rPr>
              <a:t>（参考：</a:t>
            </a:r>
            <a:r>
              <a:rPr kumimoji="1" lang="en-US" altLang="ja-JP" sz="900" dirty="0" smtClean="0">
                <a:latin typeface="ＭＳ ゴシック" panose="020B0609070205080204" pitchFamily="49" charset="-128"/>
                <a:ea typeface="ＭＳ ゴシック" panose="020B0609070205080204" pitchFamily="49" charset="-128"/>
              </a:rPr>
              <a:t>65</a:t>
            </a:r>
            <a:r>
              <a:rPr kumimoji="1" lang="ja-JP" altLang="en-US" sz="900" dirty="0" smtClean="0">
                <a:latin typeface="ＭＳ ゴシック" panose="020B0609070205080204" pitchFamily="49" charset="-128"/>
                <a:ea typeface="ＭＳ ゴシック" panose="020B0609070205080204" pitchFamily="49" charset="-128"/>
              </a:rPr>
              <a:t>歳の平均余命　平成</a:t>
            </a:r>
            <a:r>
              <a:rPr kumimoji="1" lang="en-US" altLang="ja-JP" sz="900" dirty="0" smtClean="0">
                <a:latin typeface="ＭＳ ゴシック" panose="020B0609070205080204" pitchFamily="49" charset="-128"/>
                <a:ea typeface="ＭＳ ゴシック" panose="020B0609070205080204" pitchFamily="49" charset="-128"/>
              </a:rPr>
              <a:t>22</a:t>
            </a:r>
            <a:r>
              <a:rPr kumimoji="1" lang="ja-JP" altLang="en-US" sz="900" dirty="0" smtClean="0">
                <a:latin typeface="ＭＳ ゴシック" panose="020B0609070205080204" pitchFamily="49" charset="-128"/>
                <a:ea typeface="ＭＳ ゴシック" panose="020B0609070205080204" pitchFamily="49" charset="-128"/>
              </a:rPr>
              <a:t>年）</a:t>
            </a:r>
            <a:endParaRPr kumimoji="1" lang="en-US" altLang="ja-JP" sz="900" dirty="0" smtClean="0">
              <a:latin typeface="ＭＳ ゴシック" panose="020B0609070205080204" pitchFamily="49" charset="-128"/>
              <a:ea typeface="ＭＳ ゴシック" panose="020B0609070205080204" pitchFamily="49" charset="-128"/>
            </a:endParaRPr>
          </a:p>
          <a:p>
            <a:r>
              <a:rPr lang="ja-JP" altLang="en-US" sz="900" dirty="0">
                <a:latin typeface="ＭＳ ゴシック" panose="020B0609070205080204" pitchFamily="49" charset="-128"/>
                <a:ea typeface="ＭＳ ゴシック" panose="020B0609070205080204" pitchFamily="49" charset="-128"/>
              </a:rPr>
              <a:t>　</a:t>
            </a:r>
            <a:r>
              <a:rPr lang="ja-JP" altLang="en-US" sz="900" dirty="0" smtClean="0">
                <a:latin typeface="ＭＳ ゴシック" panose="020B0609070205080204" pitchFamily="49" charset="-128"/>
                <a:ea typeface="ＭＳ ゴシック" panose="020B0609070205080204" pitchFamily="49" charset="-128"/>
              </a:rPr>
              <a:t>　大阪府：男</a:t>
            </a:r>
            <a:r>
              <a:rPr lang="en-US" altLang="ja-JP" sz="900" dirty="0" smtClean="0">
                <a:latin typeface="ＭＳ ゴシック" panose="020B0609070205080204" pitchFamily="49" charset="-128"/>
                <a:ea typeface="ＭＳ ゴシック" panose="020B0609070205080204" pitchFamily="49" charset="-128"/>
              </a:rPr>
              <a:t>18.42</a:t>
            </a:r>
            <a:r>
              <a:rPr lang="ja-JP" altLang="en-US" sz="900" dirty="0" smtClean="0">
                <a:latin typeface="ＭＳ ゴシック" panose="020B0609070205080204" pitchFamily="49" charset="-128"/>
                <a:ea typeface="ＭＳ ゴシック" panose="020B0609070205080204" pitchFamily="49" charset="-128"/>
              </a:rPr>
              <a:t>年　女</a:t>
            </a:r>
            <a:r>
              <a:rPr lang="en-US" altLang="ja-JP" sz="900" dirty="0" smtClean="0">
                <a:latin typeface="ＭＳ ゴシック" panose="020B0609070205080204" pitchFamily="49" charset="-128"/>
                <a:ea typeface="ＭＳ ゴシック" panose="020B0609070205080204" pitchFamily="49" charset="-128"/>
              </a:rPr>
              <a:t>23.46</a:t>
            </a:r>
            <a:r>
              <a:rPr lang="ja-JP" altLang="en-US" sz="900" dirty="0" smtClean="0">
                <a:latin typeface="ＭＳ ゴシック" panose="020B0609070205080204" pitchFamily="49" charset="-128"/>
                <a:ea typeface="ＭＳ ゴシック" panose="020B0609070205080204" pitchFamily="49" charset="-128"/>
              </a:rPr>
              <a:t>年</a:t>
            </a:r>
            <a:endParaRPr lang="en-US" altLang="ja-JP" sz="900" dirty="0" smtClean="0">
              <a:latin typeface="ＭＳ ゴシック" panose="020B0609070205080204" pitchFamily="49" charset="-128"/>
              <a:ea typeface="ＭＳ ゴシック" panose="020B0609070205080204" pitchFamily="49" charset="-128"/>
            </a:endParaRPr>
          </a:p>
          <a:p>
            <a:r>
              <a:rPr kumimoji="1" lang="ja-JP" altLang="en-US" sz="900" dirty="0">
                <a:latin typeface="ＭＳ ゴシック" panose="020B0609070205080204" pitchFamily="49" charset="-128"/>
                <a:ea typeface="ＭＳ ゴシック" panose="020B0609070205080204" pitchFamily="49" charset="-128"/>
              </a:rPr>
              <a:t>　</a:t>
            </a:r>
            <a:r>
              <a:rPr kumimoji="1" lang="ja-JP" altLang="en-US" sz="900" dirty="0" smtClean="0">
                <a:latin typeface="ＭＳ ゴシック" panose="020B0609070205080204" pitchFamily="49" charset="-128"/>
                <a:ea typeface="ＭＳ ゴシック" panose="020B0609070205080204" pitchFamily="49" charset="-128"/>
              </a:rPr>
              <a:t>　全国　：男</a:t>
            </a:r>
            <a:r>
              <a:rPr lang="en-US" altLang="ja-JP" sz="900" dirty="0">
                <a:latin typeface="ＭＳ ゴシック" panose="020B0609070205080204" pitchFamily="49" charset="-128"/>
                <a:ea typeface="ＭＳ ゴシック" panose="020B0609070205080204" pitchFamily="49" charset="-128"/>
              </a:rPr>
              <a:t>18.86</a:t>
            </a:r>
            <a:r>
              <a:rPr kumimoji="1" lang="ja-JP" altLang="en-US" sz="900" dirty="0" smtClean="0">
                <a:latin typeface="ＭＳ ゴシック" panose="020B0609070205080204" pitchFamily="49" charset="-128"/>
                <a:ea typeface="ＭＳ ゴシック" panose="020B0609070205080204" pitchFamily="49" charset="-128"/>
              </a:rPr>
              <a:t>年　女</a:t>
            </a:r>
            <a:r>
              <a:rPr lang="en-US" altLang="ja-JP" sz="900" dirty="0" smtClean="0">
                <a:latin typeface="ＭＳ ゴシック" panose="020B0609070205080204" pitchFamily="49" charset="-128"/>
                <a:ea typeface="ＭＳ ゴシック" panose="020B0609070205080204" pitchFamily="49" charset="-128"/>
              </a:rPr>
              <a:t>23.89</a:t>
            </a:r>
            <a:r>
              <a:rPr kumimoji="1" lang="ja-JP" altLang="en-US" sz="900" dirty="0" smtClean="0">
                <a:latin typeface="ＭＳ ゴシック" panose="020B0609070205080204" pitchFamily="49" charset="-128"/>
                <a:ea typeface="ＭＳ ゴシック" panose="020B0609070205080204" pitchFamily="49" charset="-128"/>
              </a:rPr>
              <a:t>年</a:t>
            </a:r>
            <a:endParaRPr kumimoji="1" lang="ja-JP" altLang="en-US" sz="900" dirty="0">
              <a:latin typeface="ＭＳ ゴシック" panose="020B0609070205080204" pitchFamily="49" charset="-128"/>
              <a:ea typeface="ＭＳ ゴシック" panose="020B0609070205080204" pitchFamily="49" charset="-128"/>
            </a:endParaRPr>
          </a:p>
        </p:txBody>
      </p:sp>
      <p:sp>
        <p:nvSpPr>
          <p:cNvPr id="27" name="テキスト ボックス 26"/>
          <p:cNvSpPr txBox="1"/>
          <p:nvPr/>
        </p:nvSpPr>
        <p:spPr>
          <a:xfrm>
            <a:off x="5407561" y="5798508"/>
            <a:ext cx="3685624" cy="430887"/>
          </a:xfrm>
          <a:prstGeom prst="rect">
            <a:avLst/>
          </a:prstGeom>
          <a:noFill/>
          <a:ln>
            <a:solidFill>
              <a:schemeClr val="tx1"/>
            </a:solidFill>
            <a:prstDash val="dash"/>
          </a:ln>
        </p:spPr>
        <p:txBody>
          <a:bodyPr wrap="none" rtlCol="0">
            <a:spAutoFit/>
          </a:bodyPr>
          <a:lstStyle/>
          <a:p>
            <a:r>
              <a:rPr kumimoji="1" lang="ja-JP" altLang="en-US" sz="1100" u="sng" dirty="0" smtClean="0">
                <a:latin typeface="ＭＳ ゴシック" panose="020B0609070205080204" pitchFamily="49" charset="-128"/>
                <a:ea typeface="ＭＳ ゴシック" panose="020B0609070205080204" pitchFamily="49" charset="-128"/>
              </a:rPr>
              <a:t>目標</a:t>
            </a:r>
            <a:r>
              <a:rPr kumimoji="1" lang="en-US" altLang="ja-JP" sz="1100" u="sng" dirty="0" smtClean="0">
                <a:latin typeface="ＭＳ ゴシック" panose="020B0609070205080204" pitchFamily="49" charset="-128"/>
                <a:ea typeface="ＭＳ ゴシック" panose="020B0609070205080204" pitchFamily="49" charset="-128"/>
              </a:rPr>
              <a:t>『</a:t>
            </a:r>
            <a:r>
              <a:rPr kumimoji="1" lang="ja-JP" altLang="en-US" sz="1100" u="sng" dirty="0" smtClean="0">
                <a:latin typeface="ＭＳ ゴシック" panose="020B0609070205080204" pitchFamily="49" charset="-128"/>
                <a:ea typeface="ＭＳ ゴシック" panose="020B0609070205080204" pitchFamily="49" charset="-128"/>
              </a:rPr>
              <a:t>平均寿命の増加分を上回る健康寿命の増加</a:t>
            </a:r>
            <a:r>
              <a:rPr kumimoji="1" lang="en-US" altLang="ja-JP" sz="1100" u="sng" dirty="0" smtClean="0">
                <a:latin typeface="ＭＳ ゴシック" panose="020B0609070205080204" pitchFamily="49" charset="-128"/>
                <a:ea typeface="ＭＳ ゴシック" panose="020B0609070205080204" pitchFamily="49" charset="-128"/>
              </a:rPr>
              <a:t>』</a:t>
            </a:r>
            <a:br>
              <a:rPr kumimoji="1" lang="en-US" altLang="ja-JP" sz="1100" u="sng" dirty="0" smtClean="0">
                <a:latin typeface="ＭＳ ゴシック" panose="020B0609070205080204" pitchFamily="49" charset="-128"/>
                <a:ea typeface="ＭＳ ゴシック" panose="020B0609070205080204" pitchFamily="49" charset="-128"/>
              </a:rPr>
            </a:br>
            <a:r>
              <a:rPr kumimoji="1" lang="ja-JP" altLang="en-US" sz="1100" dirty="0" smtClean="0">
                <a:latin typeface="ＭＳ ゴシック" panose="020B0609070205080204" pitchFamily="49" charset="-128"/>
                <a:ea typeface="ＭＳ ゴシック" panose="020B0609070205080204" pitchFamily="49" charset="-128"/>
              </a:rPr>
              <a:t>　　　</a:t>
            </a:r>
            <a:r>
              <a:rPr kumimoji="1" lang="ja-JP" altLang="en-US" sz="1000" dirty="0" smtClean="0">
                <a:latin typeface="ＭＳ ゴシック" panose="020B0609070205080204" pitchFamily="49" charset="-128"/>
                <a:ea typeface="ＭＳ ゴシック" panose="020B0609070205080204" pitchFamily="49" charset="-128"/>
              </a:rPr>
              <a:t>（健康日本</a:t>
            </a:r>
            <a:r>
              <a:rPr kumimoji="1" lang="en-US" altLang="ja-JP" sz="1000" dirty="0" smtClean="0">
                <a:latin typeface="ＭＳ ゴシック" panose="020B0609070205080204" pitchFamily="49" charset="-128"/>
                <a:ea typeface="ＭＳ ゴシック" panose="020B0609070205080204" pitchFamily="49" charset="-128"/>
              </a:rPr>
              <a:t>21</a:t>
            </a:r>
            <a:r>
              <a:rPr kumimoji="1" lang="ja-JP" altLang="en-US" sz="1000" dirty="0" smtClean="0">
                <a:latin typeface="ＭＳ ゴシック" panose="020B0609070205080204" pitchFamily="49" charset="-128"/>
                <a:ea typeface="ＭＳ ゴシック" panose="020B0609070205080204" pitchFamily="49" charset="-128"/>
              </a:rPr>
              <a:t>（第</a:t>
            </a:r>
            <a:r>
              <a:rPr kumimoji="1" lang="en-US" altLang="ja-JP" sz="1000" dirty="0" smtClean="0">
                <a:latin typeface="ＭＳ ゴシック" panose="020B0609070205080204" pitchFamily="49" charset="-128"/>
                <a:ea typeface="ＭＳ ゴシック" panose="020B0609070205080204" pitchFamily="49" charset="-128"/>
              </a:rPr>
              <a:t>2</a:t>
            </a:r>
            <a:r>
              <a:rPr kumimoji="1" lang="ja-JP" altLang="en-US" sz="1000" dirty="0" smtClean="0">
                <a:latin typeface="ＭＳ ゴシック" panose="020B0609070205080204" pitchFamily="49" charset="-128"/>
                <a:ea typeface="ＭＳ ゴシック" panose="020B0609070205080204" pitchFamily="49" charset="-128"/>
              </a:rPr>
              <a:t>次）、第</a:t>
            </a:r>
            <a:r>
              <a:rPr kumimoji="1" lang="en-US" altLang="ja-JP" sz="1000" dirty="0" smtClean="0">
                <a:latin typeface="ＭＳ ゴシック" panose="020B0609070205080204" pitchFamily="49" charset="-128"/>
                <a:ea typeface="ＭＳ ゴシック" panose="020B0609070205080204" pitchFamily="49" charset="-128"/>
              </a:rPr>
              <a:t>2</a:t>
            </a:r>
            <a:r>
              <a:rPr kumimoji="1" lang="ja-JP" altLang="en-US" sz="1000" dirty="0" smtClean="0">
                <a:latin typeface="ＭＳ ゴシック" panose="020B0609070205080204" pitchFamily="49" charset="-128"/>
                <a:ea typeface="ＭＳ ゴシック" panose="020B0609070205080204" pitchFamily="49" charset="-128"/>
              </a:rPr>
              <a:t>次大阪府健康増進計画）</a:t>
            </a:r>
            <a:endParaRPr kumimoji="1" lang="ja-JP" altLang="en-US" sz="1000" dirty="0">
              <a:latin typeface="ＭＳ ゴシック" panose="020B0609070205080204" pitchFamily="49" charset="-128"/>
              <a:ea typeface="ＭＳ ゴシック" panose="020B0609070205080204" pitchFamily="49" charset="-128"/>
            </a:endParaRPr>
          </a:p>
        </p:txBody>
      </p:sp>
      <p:sp>
        <p:nvSpPr>
          <p:cNvPr id="28" name="テキスト ボックス 27"/>
          <p:cNvSpPr txBox="1"/>
          <p:nvPr/>
        </p:nvSpPr>
        <p:spPr>
          <a:xfrm>
            <a:off x="1424608" y="1174105"/>
            <a:ext cx="3954929" cy="200055"/>
          </a:xfrm>
          <a:prstGeom prst="rect">
            <a:avLst/>
          </a:prstGeom>
          <a:noFill/>
        </p:spPr>
        <p:txBody>
          <a:bodyPr wrap="none" rtlCol="0">
            <a:spAutoFit/>
          </a:bodyPr>
          <a:lstStyle/>
          <a:p>
            <a:r>
              <a:rPr kumimoji="1" lang="ja-JP" altLang="en-US" sz="700" dirty="0" smtClean="0">
                <a:latin typeface="ＭＳ ゴシック" panose="020B0609070205080204" pitchFamily="49" charset="-128"/>
                <a:ea typeface="ＭＳ ゴシック" panose="020B0609070205080204" pitchFamily="49" charset="-128"/>
              </a:rPr>
              <a:t>厚労科学研究「健康寿命における将来予測と生活習慣病対策の費用対効果に関する研究」より</a:t>
            </a:r>
            <a:endParaRPr kumimoji="1" lang="ja-JP" altLang="en-US" sz="7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553043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248" y="4365104"/>
            <a:ext cx="2159566" cy="261610"/>
          </a:xfrm>
          <a:prstGeom prst="rect">
            <a:avLst/>
          </a:prstGeom>
          <a:noFill/>
        </p:spPr>
        <p:txBody>
          <a:bodyPr wrap="none" rtlCol="0">
            <a:spAutoFit/>
          </a:bodyPr>
          <a:lstStyle/>
          <a:p>
            <a:r>
              <a:rPr kumimoji="1" lang="ja-JP" altLang="en-US" sz="1100" u="sng" dirty="0" smtClean="0">
                <a:latin typeface="ＭＳ ゴシック" panose="020B0609070205080204" pitchFamily="49" charset="-128"/>
                <a:ea typeface="ＭＳ ゴシック" panose="020B0609070205080204" pitchFamily="49" charset="-128"/>
              </a:rPr>
              <a:t>○健康寿命の認知度（大阪府）</a:t>
            </a:r>
            <a:endParaRPr kumimoji="1" lang="en-US" altLang="ja-JP" sz="1100" u="sng" dirty="0" smtClean="0">
              <a:latin typeface="ＭＳ ゴシック" panose="020B0609070205080204" pitchFamily="49" charset="-128"/>
              <a:ea typeface="ＭＳ ゴシック" panose="020B0609070205080204" pitchFamily="49" charset="-128"/>
            </a:endParaRPr>
          </a:p>
        </p:txBody>
      </p:sp>
      <p:graphicFrame>
        <p:nvGraphicFramePr>
          <p:cNvPr id="3" name="グラフ 2"/>
          <p:cNvGraphicFramePr/>
          <p:nvPr>
            <p:extLst>
              <p:ext uri="{D42A27DB-BD31-4B8C-83A1-F6EECF244321}">
                <p14:modId xmlns:p14="http://schemas.microsoft.com/office/powerpoint/2010/main" val="3431287302"/>
              </p:ext>
            </p:extLst>
          </p:nvPr>
        </p:nvGraphicFramePr>
        <p:xfrm>
          <a:off x="-26989" y="4770730"/>
          <a:ext cx="3440832" cy="1538590"/>
        </p:xfrm>
        <a:graphic>
          <a:graphicData uri="http://schemas.openxmlformats.org/drawingml/2006/chart">
            <c:chart xmlns:c="http://schemas.openxmlformats.org/drawingml/2006/chart" xmlns:r="http://schemas.openxmlformats.org/officeDocument/2006/relationships" r:id="rId2"/>
          </a:graphicData>
        </a:graphic>
      </p:graphicFrame>
      <p:sp>
        <p:nvSpPr>
          <p:cNvPr id="4" name="テキスト ボックス 3"/>
          <p:cNvSpPr txBox="1"/>
          <p:nvPr/>
        </p:nvSpPr>
        <p:spPr>
          <a:xfrm>
            <a:off x="3494461" y="4365104"/>
            <a:ext cx="4698722" cy="261610"/>
          </a:xfrm>
          <a:prstGeom prst="rect">
            <a:avLst/>
          </a:prstGeom>
          <a:noFill/>
        </p:spPr>
        <p:txBody>
          <a:bodyPr wrap="none" rtlCol="0">
            <a:spAutoFit/>
          </a:bodyPr>
          <a:lstStyle/>
          <a:p>
            <a:r>
              <a:rPr kumimoji="1" lang="ja-JP" altLang="en-US" sz="1100" u="sng" dirty="0" smtClean="0">
                <a:latin typeface="ＭＳ ゴシック" panose="020B0609070205080204" pitchFamily="49" charset="-128"/>
                <a:ea typeface="ＭＳ ゴシック" panose="020B0609070205080204" pitchFamily="49" charset="-128"/>
              </a:rPr>
              <a:t>○</a:t>
            </a:r>
            <a:r>
              <a:rPr lang="ja-JP" altLang="en-US" sz="1100" u="sng" dirty="0">
                <a:latin typeface="ＭＳ ゴシック" panose="020B0609070205080204" pitchFamily="49" charset="-128"/>
                <a:ea typeface="ＭＳ ゴシック" panose="020B0609070205080204" pitchFamily="49" charset="-128"/>
              </a:rPr>
              <a:t>健康寿命</a:t>
            </a:r>
            <a:r>
              <a:rPr lang="ja-JP" altLang="en-US" sz="1100" u="sng" dirty="0" smtClean="0">
                <a:latin typeface="ＭＳ ゴシック" panose="020B0609070205080204" pitchFamily="49" charset="-128"/>
                <a:ea typeface="ＭＳ ゴシック" panose="020B0609070205080204" pitchFamily="49" charset="-128"/>
              </a:rPr>
              <a:t>を</a:t>
            </a:r>
            <a:r>
              <a:rPr lang="ja-JP" altLang="en-US" sz="1100" u="sng" dirty="0">
                <a:latin typeface="ＭＳ ゴシック" panose="020B0609070205080204" pitchFamily="49" charset="-128"/>
                <a:ea typeface="ＭＳ ゴシック" panose="020B0609070205080204" pitchFamily="49" charset="-128"/>
              </a:rPr>
              <a:t>延伸するため</a:t>
            </a:r>
            <a:r>
              <a:rPr lang="ja-JP" altLang="en-US" sz="1100" u="sng" dirty="0" smtClean="0">
                <a:latin typeface="ＭＳ ゴシック" panose="020B0609070205080204" pitchFamily="49" charset="-128"/>
                <a:ea typeface="ＭＳ ゴシック" panose="020B0609070205080204" pitchFamily="49" charset="-128"/>
              </a:rPr>
              <a:t>に良い生活習慣を実践しているか（大阪府）</a:t>
            </a:r>
            <a:endParaRPr kumimoji="1" lang="en-US" altLang="ja-JP" sz="1100" u="sng" dirty="0" smtClean="0">
              <a:latin typeface="ＭＳ ゴシック" panose="020B0609070205080204" pitchFamily="49" charset="-128"/>
              <a:ea typeface="ＭＳ ゴシック" panose="020B0609070205080204" pitchFamily="49" charset="-128"/>
            </a:endParaRPr>
          </a:p>
        </p:txBody>
      </p:sp>
      <p:graphicFrame>
        <p:nvGraphicFramePr>
          <p:cNvPr id="5" name="グラフ 4"/>
          <p:cNvGraphicFramePr/>
          <p:nvPr>
            <p:extLst>
              <p:ext uri="{D42A27DB-BD31-4B8C-83A1-F6EECF244321}">
                <p14:modId xmlns:p14="http://schemas.microsoft.com/office/powerpoint/2010/main" val="3381364488"/>
              </p:ext>
            </p:extLst>
          </p:nvPr>
        </p:nvGraphicFramePr>
        <p:xfrm>
          <a:off x="3634550" y="4770730"/>
          <a:ext cx="2758610" cy="153859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グラフ 5"/>
          <p:cNvGraphicFramePr/>
          <p:nvPr>
            <p:extLst>
              <p:ext uri="{D42A27DB-BD31-4B8C-83A1-F6EECF244321}">
                <p14:modId xmlns:p14="http://schemas.microsoft.com/office/powerpoint/2010/main" val="2350917099"/>
              </p:ext>
            </p:extLst>
          </p:nvPr>
        </p:nvGraphicFramePr>
        <p:xfrm>
          <a:off x="6196455" y="4569682"/>
          <a:ext cx="3734048" cy="1751083"/>
        </p:xfrm>
        <a:graphic>
          <a:graphicData uri="http://schemas.openxmlformats.org/drawingml/2006/chart">
            <c:chart xmlns:c="http://schemas.openxmlformats.org/drawingml/2006/chart" xmlns:r="http://schemas.openxmlformats.org/officeDocument/2006/relationships" r:id="rId4"/>
          </a:graphicData>
        </a:graphic>
      </p:graphicFrame>
      <p:sp>
        <p:nvSpPr>
          <p:cNvPr id="7" name="テキスト ボックス 6"/>
          <p:cNvSpPr txBox="1"/>
          <p:nvPr/>
        </p:nvSpPr>
        <p:spPr>
          <a:xfrm>
            <a:off x="5345410" y="4545416"/>
            <a:ext cx="1890261" cy="200055"/>
          </a:xfrm>
          <a:prstGeom prst="rect">
            <a:avLst/>
          </a:prstGeom>
          <a:noFill/>
        </p:spPr>
        <p:txBody>
          <a:bodyPr wrap="none" rtlCol="0">
            <a:spAutoFit/>
          </a:bodyPr>
          <a:lstStyle/>
          <a:p>
            <a:r>
              <a:rPr kumimoji="1" lang="en-US" altLang="ja-JP" sz="700" dirty="0" smtClean="0">
                <a:latin typeface="ＭＳ ゴシック" panose="020B0609070205080204" pitchFamily="49" charset="-128"/>
                <a:ea typeface="ＭＳ ゴシック" panose="020B0609070205080204" pitchFamily="49" charset="-128"/>
              </a:rPr>
              <a:t>※</a:t>
            </a:r>
            <a:r>
              <a:rPr kumimoji="1" lang="ja-JP" altLang="en-US" sz="700" dirty="0" smtClean="0">
                <a:latin typeface="ＭＳ ゴシック" panose="020B0609070205080204" pitchFamily="49" charset="-128"/>
                <a:ea typeface="ＭＳ ゴシック" panose="020B0609070205080204" pitchFamily="49" charset="-128"/>
              </a:rPr>
              <a:t>バランスのとれた食事、適度な運動など</a:t>
            </a:r>
            <a:endParaRPr kumimoji="1" lang="ja-JP" altLang="en-US" sz="700" dirty="0">
              <a:latin typeface="ＭＳ ゴシック" panose="020B0609070205080204" pitchFamily="49" charset="-128"/>
              <a:ea typeface="ＭＳ ゴシック" panose="020B0609070205080204" pitchFamily="49" charset="-128"/>
            </a:endParaRPr>
          </a:p>
        </p:txBody>
      </p:sp>
      <p:cxnSp>
        <p:nvCxnSpPr>
          <p:cNvPr id="8" name="直線矢印コネクタ 7"/>
          <p:cNvCxnSpPr/>
          <p:nvPr/>
        </p:nvCxnSpPr>
        <p:spPr>
          <a:xfrm>
            <a:off x="6196455" y="5445224"/>
            <a:ext cx="556745"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9" name="テキスト ボックス 8"/>
          <p:cNvSpPr txBox="1"/>
          <p:nvPr/>
        </p:nvSpPr>
        <p:spPr>
          <a:xfrm>
            <a:off x="6105128" y="5491971"/>
            <a:ext cx="902811" cy="338554"/>
          </a:xfrm>
          <a:prstGeom prst="rect">
            <a:avLst/>
          </a:prstGeom>
          <a:noFill/>
        </p:spPr>
        <p:txBody>
          <a:bodyPr wrap="none" rtlCol="0">
            <a:spAutoFit/>
          </a:bodyPr>
          <a:lstStyle/>
          <a:p>
            <a:r>
              <a:rPr kumimoji="1" lang="ja-JP" altLang="en-US" sz="800" dirty="0" smtClean="0">
                <a:latin typeface="ＭＳ ゴシック" panose="020B0609070205080204" pitchFamily="49" charset="-128"/>
                <a:ea typeface="ＭＳ ゴシック" panose="020B0609070205080204" pitchFamily="49" charset="-128"/>
              </a:rPr>
              <a:t>実践していない</a:t>
            </a:r>
            <a:r>
              <a:rPr kumimoji="1" lang="en-US" altLang="ja-JP" sz="800" dirty="0" smtClean="0">
                <a:latin typeface="ＭＳ ゴシック" panose="020B0609070205080204" pitchFamily="49" charset="-128"/>
                <a:ea typeface="ＭＳ ゴシック" panose="020B0609070205080204" pitchFamily="49" charset="-128"/>
              </a:rPr>
              <a:t/>
            </a:r>
            <a:br>
              <a:rPr kumimoji="1" lang="en-US" altLang="ja-JP" sz="800" dirty="0" smtClean="0">
                <a:latin typeface="ＭＳ ゴシック" panose="020B0609070205080204" pitchFamily="49" charset="-128"/>
                <a:ea typeface="ＭＳ ゴシック" panose="020B0609070205080204" pitchFamily="49" charset="-128"/>
              </a:rPr>
            </a:br>
            <a:r>
              <a:rPr kumimoji="1" lang="ja-JP" altLang="en-US" sz="800" dirty="0" smtClean="0">
                <a:latin typeface="ＭＳ ゴシック" panose="020B0609070205080204" pitchFamily="49" charset="-128"/>
                <a:ea typeface="ＭＳ ゴシック" panose="020B0609070205080204" pitchFamily="49" charset="-128"/>
              </a:rPr>
              <a:t>もののうちわけ</a:t>
            </a:r>
            <a:endParaRPr kumimoji="1" lang="ja-JP" altLang="en-US" sz="800" dirty="0">
              <a:latin typeface="ＭＳ ゴシック" panose="020B0609070205080204" pitchFamily="49" charset="-128"/>
              <a:ea typeface="ＭＳ ゴシック" panose="020B0609070205080204" pitchFamily="49" charset="-128"/>
            </a:endParaRPr>
          </a:p>
        </p:txBody>
      </p:sp>
      <p:sp>
        <p:nvSpPr>
          <p:cNvPr id="10" name="テキスト ボックス 9"/>
          <p:cNvSpPr txBox="1"/>
          <p:nvPr/>
        </p:nvSpPr>
        <p:spPr>
          <a:xfrm>
            <a:off x="1998969" y="5994484"/>
            <a:ext cx="2954655" cy="215444"/>
          </a:xfrm>
          <a:prstGeom prst="rect">
            <a:avLst/>
          </a:prstGeom>
          <a:noFill/>
        </p:spPr>
        <p:txBody>
          <a:bodyPr wrap="none" rtlCol="0">
            <a:spAutoFit/>
          </a:bodyPr>
          <a:lstStyle/>
          <a:p>
            <a:r>
              <a:rPr kumimoji="1" lang="ja-JP" altLang="en-US" sz="800" dirty="0" smtClean="0">
                <a:latin typeface="ＭＳ ゴシック" panose="020B0609070205080204" pitchFamily="49" charset="-128"/>
                <a:ea typeface="ＭＳ ゴシック" panose="020B0609070205080204" pitchFamily="49" charset="-128"/>
              </a:rPr>
              <a:t>いずれも「平成</a:t>
            </a:r>
            <a:r>
              <a:rPr kumimoji="1" lang="en-US" altLang="ja-JP" sz="800" dirty="0" smtClean="0">
                <a:latin typeface="ＭＳ ゴシック" panose="020B0609070205080204" pitchFamily="49" charset="-128"/>
                <a:ea typeface="ＭＳ ゴシック" panose="020B0609070205080204" pitchFamily="49" charset="-128"/>
              </a:rPr>
              <a:t>23</a:t>
            </a:r>
            <a:r>
              <a:rPr kumimoji="1" lang="ja-JP" altLang="en-US" sz="800" dirty="0" smtClean="0">
                <a:latin typeface="ＭＳ ゴシック" panose="020B0609070205080204" pitchFamily="49" charset="-128"/>
                <a:ea typeface="ＭＳ ゴシック" panose="020B0609070205080204" pitchFamily="49" charset="-128"/>
              </a:rPr>
              <a:t>年度国民健康・栄養調査（大阪府）」より</a:t>
            </a:r>
            <a:endParaRPr kumimoji="1" lang="ja-JP" altLang="en-US" sz="800" dirty="0">
              <a:latin typeface="ＭＳ ゴシック" panose="020B0609070205080204" pitchFamily="49" charset="-128"/>
              <a:ea typeface="ＭＳ ゴシック" panose="020B0609070205080204" pitchFamily="49" charset="-128"/>
            </a:endParaRPr>
          </a:p>
        </p:txBody>
      </p:sp>
      <p:sp>
        <p:nvSpPr>
          <p:cNvPr id="12" name="テキスト ボックス 11"/>
          <p:cNvSpPr txBox="1"/>
          <p:nvPr/>
        </p:nvSpPr>
        <p:spPr>
          <a:xfrm>
            <a:off x="12708" y="-27384"/>
            <a:ext cx="3429144" cy="261610"/>
          </a:xfrm>
          <a:prstGeom prst="rect">
            <a:avLst/>
          </a:prstGeom>
          <a:noFill/>
        </p:spPr>
        <p:txBody>
          <a:bodyPr wrap="none" rtlCol="0">
            <a:spAutoFit/>
          </a:bodyPr>
          <a:lstStyle/>
          <a:p>
            <a:r>
              <a:rPr kumimoji="1" lang="ja-JP" altLang="en-US" sz="1100" u="sng" smtClean="0">
                <a:latin typeface="ＭＳ ゴシック" panose="020B0609070205080204" pitchFamily="49" charset="-128"/>
                <a:ea typeface="ＭＳ ゴシック" panose="020B0609070205080204" pitchFamily="49" charset="-128"/>
              </a:rPr>
              <a:t>○</a:t>
            </a:r>
            <a:r>
              <a:rPr lang="ja-JP" altLang="en-US" sz="1100" u="sng" smtClean="0">
                <a:latin typeface="ＭＳ ゴシック" panose="020B0609070205080204" pitchFamily="49" charset="-128"/>
                <a:ea typeface="ＭＳ ゴシック" panose="020B0609070205080204" pitchFamily="49" charset="-128"/>
              </a:rPr>
              <a:t>性</a:t>
            </a:r>
            <a:r>
              <a:rPr kumimoji="1" lang="ja-JP" altLang="en-US" sz="1100" u="sng" smtClean="0">
                <a:latin typeface="ＭＳ ゴシック" panose="020B0609070205080204" pitchFamily="49" charset="-128"/>
                <a:ea typeface="ＭＳ ゴシック" panose="020B0609070205080204" pitchFamily="49" charset="-128"/>
              </a:rPr>
              <a:t>別</a:t>
            </a:r>
            <a:r>
              <a:rPr kumimoji="1" lang="ja-JP" altLang="en-US" sz="1100" u="sng" dirty="0" smtClean="0">
                <a:latin typeface="ＭＳ ゴシック" panose="020B0609070205080204" pitchFamily="49" charset="-128"/>
                <a:ea typeface="ＭＳ ゴシック" panose="020B0609070205080204" pitchFamily="49" charset="-128"/>
              </a:rPr>
              <a:t>にみた介護が必要となった主な要因（全国）</a:t>
            </a:r>
            <a:endParaRPr kumimoji="1" lang="en-US" altLang="ja-JP" sz="1100" u="sng" dirty="0" smtClean="0">
              <a:latin typeface="ＭＳ ゴシック" panose="020B0609070205080204" pitchFamily="49" charset="-128"/>
              <a:ea typeface="ＭＳ ゴシック" panose="020B0609070205080204" pitchFamily="49" charset="-128"/>
            </a:endParaRPr>
          </a:p>
        </p:txBody>
      </p:sp>
      <p:sp>
        <p:nvSpPr>
          <p:cNvPr id="13" name="テキスト ボックス 12"/>
          <p:cNvSpPr txBox="1"/>
          <p:nvPr/>
        </p:nvSpPr>
        <p:spPr>
          <a:xfrm>
            <a:off x="7833320" y="2694092"/>
            <a:ext cx="1620957" cy="200055"/>
          </a:xfrm>
          <a:prstGeom prst="rect">
            <a:avLst/>
          </a:prstGeom>
          <a:noFill/>
        </p:spPr>
        <p:txBody>
          <a:bodyPr wrap="none" rtlCol="0">
            <a:spAutoFit/>
          </a:bodyPr>
          <a:lstStyle/>
          <a:p>
            <a:r>
              <a:rPr lang="ja-JP" altLang="en-US" sz="700" dirty="0">
                <a:latin typeface="ＭＳ ゴシック" panose="020B0609070205080204" pitchFamily="49" charset="-128"/>
                <a:ea typeface="ＭＳ ゴシック" panose="020B0609070205080204" pitchFamily="49" charset="-128"/>
              </a:rPr>
              <a:t>国民生活基礎</a:t>
            </a:r>
            <a:r>
              <a:rPr lang="ja-JP" altLang="en-US" sz="700" dirty="0" smtClean="0">
                <a:latin typeface="ＭＳ ゴシック" panose="020B0609070205080204" pitchFamily="49" charset="-128"/>
                <a:ea typeface="ＭＳ ゴシック" panose="020B0609070205080204" pitchFamily="49" charset="-128"/>
              </a:rPr>
              <a:t>調査（平成</a:t>
            </a:r>
            <a:r>
              <a:rPr lang="en-US" altLang="ja-JP" sz="700" dirty="0" smtClean="0">
                <a:latin typeface="ＭＳ ゴシック" panose="020B0609070205080204" pitchFamily="49" charset="-128"/>
                <a:ea typeface="ＭＳ ゴシック" panose="020B0609070205080204" pitchFamily="49" charset="-128"/>
              </a:rPr>
              <a:t>25</a:t>
            </a:r>
            <a:r>
              <a:rPr lang="ja-JP" altLang="en-US" sz="700" dirty="0" smtClean="0">
                <a:latin typeface="ＭＳ ゴシック" panose="020B0609070205080204" pitchFamily="49" charset="-128"/>
                <a:ea typeface="ＭＳ ゴシック" panose="020B0609070205080204" pitchFamily="49" charset="-128"/>
              </a:rPr>
              <a:t>年）</a:t>
            </a:r>
            <a:r>
              <a:rPr kumimoji="1" lang="ja-JP" altLang="en-US" sz="700" dirty="0" smtClean="0">
                <a:latin typeface="ＭＳ ゴシック" panose="020B0609070205080204" pitchFamily="49" charset="-128"/>
                <a:ea typeface="ＭＳ ゴシック" panose="020B0609070205080204" pitchFamily="49" charset="-128"/>
              </a:rPr>
              <a:t>より</a:t>
            </a:r>
            <a:endParaRPr kumimoji="1" lang="ja-JP" altLang="en-US" sz="700" dirty="0">
              <a:latin typeface="ＭＳ ゴシック" panose="020B0609070205080204" pitchFamily="49" charset="-128"/>
              <a:ea typeface="ＭＳ ゴシック" panose="020B0609070205080204" pitchFamily="49" charset="-128"/>
            </a:endParaRPr>
          </a:p>
        </p:txBody>
      </p:sp>
      <p:sp>
        <p:nvSpPr>
          <p:cNvPr id="14" name="テキスト ボックス 13"/>
          <p:cNvSpPr txBox="1"/>
          <p:nvPr/>
        </p:nvSpPr>
        <p:spPr>
          <a:xfrm>
            <a:off x="1248" y="2816835"/>
            <a:ext cx="3005951" cy="261610"/>
          </a:xfrm>
          <a:prstGeom prst="rect">
            <a:avLst/>
          </a:prstGeom>
          <a:noFill/>
        </p:spPr>
        <p:txBody>
          <a:bodyPr wrap="none" rtlCol="0">
            <a:spAutoFit/>
          </a:bodyPr>
          <a:lstStyle/>
          <a:p>
            <a:r>
              <a:rPr kumimoji="1" lang="ja-JP" altLang="en-US" sz="1100" u="sng" dirty="0" smtClean="0">
                <a:latin typeface="ＭＳ ゴシック" panose="020B0609070205080204" pitchFamily="49" charset="-128"/>
                <a:ea typeface="ＭＳ ゴシック" panose="020B0609070205080204" pitchFamily="49" charset="-128"/>
              </a:rPr>
              <a:t>○主な疾患の年齢調整死亡率（人口</a:t>
            </a:r>
            <a:r>
              <a:rPr kumimoji="1" lang="en-US" altLang="ja-JP" sz="1100" u="sng" dirty="0" smtClean="0">
                <a:latin typeface="ＭＳ ゴシック" panose="020B0609070205080204" pitchFamily="49" charset="-128"/>
                <a:ea typeface="ＭＳ ゴシック" panose="020B0609070205080204" pitchFamily="49" charset="-128"/>
              </a:rPr>
              <a:t>10</a:t>
            </a:r>
            <a:r>
              <a:rPr kumimoji="1" lang="ja-JP" altLang="en-US" sz="1100" u="sng" dirty="0" smtClean="0">
                <a:latin typeface="ＭＳ ゴシック" panose="020B0609070205080204" pitchFamily="49" charset="-128"/>
                <a:ea typeface="ＭＳ ゴシック" panose="020B0609070205080204" pitchFamily="49" charset="-128"/>
              </a:rPr>
              <a:t>万対）</a:t>
            </a:r>
            <a:endParaRPr kumimoji="1" lang="en-US" altLang="ja-JP" sz="1100" u="sng" dirty="0" smtClean="0">
              <a:latin typeface="ＭＳ ゴシック" panose="020B0609070205080204" pitchFamily="49" charset="-128"/>
              <a:ea typeface="ＭＳ ゴシック" panose="020B0609070205080204" pitchFamily="49"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3261094904"/>
              </p:ext>
            </p:extLst>
          </p:nvPr>
        </p:nvGraphicFramePr>
        <p:xfrm>
          <a:off x="12710" y="3078445"/>
          <a:ext cx="9764826" cy="1257826"/>
        </p:xfrm>
        <a:graphic>
          <a:graphicData uri="http://schemas.openxmlformats.org/drawingml/2006/table">
            <a:tbl>
              <a:tblPr firstRow="1" bandRow="1">
                <a:tableStyleId>{5940675A-B579-460E-94D1-54222C63F5DA}</a:tableStyleId>
              </a:tblPr>
              <a:tblGrid>
                <a:gridCol w="782657"/>
                <a:gridCol w="893248"/>
                <a:gridCol w="888121"/>
                <a:gridCol w="936104"/>
                <a:gridCol w="864096"/>
                <a:gridCol w="864096"/>
                <a:gridCol w="864096"/>
                <a:gridCol w="864096"/>
                <a:gridCol w="864096"/>
                <a:gridCol w="1008112"/>
                <a:gridCol w="936104"/>
              </a:tblGrid>
              <a:tr h="308873">
                <a:tc>
                  <a:txBody>
                    <a:bodyPr/>
                    <a:lstStyle/>
                    <a:p>
                      <a:pPr algn="ctr"/>
                      <a:r>
                        <a:rPr kumimoji="1" lang="ja-JP" altLang="en-US" sz="1000" dirty="0" smtClean="0">
                          <a:latin typeface="ＭＳ ゴシック" panose="020B0609070205080204" pitchFamily="49" charset="-128"/>
                          <a:ea typeface="ＭＳ ゴシック" panose="020B0609070205080204" pitchFamily="49" charset="-128"/>
                        </a:rPr>
                        <a:t>平成</a:t>
                      </a:r>
                      <a:r>
                        <a:rPr kumimoji="1" lang="en-US" altLang="ja-JP" sz="1000" dirty="0" smtClean="0">
                          <a:latin typeface="ＭＳ ゴシック" panose="020B0609070205080204" pitchFamily="49" charset="-128"/>
                          <a:ea typeface="ＭＳ ゴシック" panose="020B0609070205080204" pitchFamily="49" charset="-128"/>
                        </a:rPr>
                        <a:t>22</a:t>
                      </a:r>
                      <a:r>
                        <a:rPr kumimoji="1" lang="ja-JP" altLang="en-US" sz="1000" dirty="0" smtClean="0">
                          <a:latin typeface="ＭＳ ゴシック" panose="020B0609070205080204" pitchFamily="49" charset="-128"/>
                          <a:ea typeface="ＭＳ ゴシック" panose="020B0609070205080204" pitchFamily="49" charset="-128"/>
                        </a:rPr>
                        <a:t>年</a:t>
                      </a:r>
                      <a:endParaRPr kumimoji="1" lang="ja-JP" altLang="en-US" sz="1000" dirty="0">
                        <a:latin typeface="ＭＳ ゴシック" panose="020B0609070205080204" pitchFamily="49" charset="-128"/>
                        <a:ea typeface="ＭＳ ゴシック" panose="020B0609070205080204" pitchFamily="49" charset="-128"/>
                      </a:endParaRPr>
                    </a:p>
                  </a:txBody>
                  <a:tcPr anchor="ctr"/>
                </a:tc>
                <a:tc gridSpan="2">
                  <a:txBody>
                    <a:bodyPr/>
                    <a:lstStyle/>
                    <a:p>
                      <a:pPr algn="ctr"/>
                      <a:r>
                        <a:rPr kumimoji="1" lang="ja-JP" altLang="en-US" sz="1000" dirty="0" smtClean="0">
                          <a:latin typeface="ＭＳ ゴシック" panose="020B0609070205080204" pitchFamily="49" charset="-128"/>
                          <a:ea typeface="ＭＳ ゴシック" panose="020B0609070205080204" pitchFamily="49" charset="-128"/>
                        </a:rPr>
                        <a:t>脳血管疾患</a:t>
                      </a:r>
                      <a:endParaRPr kumimoji="1" lang="ja-JP" altLang="en-US" sz="1000" dirty="0">
                        <a:latin typeface="ＭＳ ゴシック" panose="020B0609070205080204" pitchFamily="49" charset="-128"/>
                        <a:ea typeface="ＭＳ ゴシック" panose="020B0609070205080204" pitchFamily="49" charset="-128"/>
                      </a:endParaRPr>
                    </a:p>
                  </a:txBody>
                  <a:tcPr anchor="ctr"/>
                </a:tc>
                <a:tc hMerge="1">
                  <a:txBody>
                    <a:bodyPr/>
                    <a:lstStyle/>
                    <a:p>
                      <a:endParaRPr kumimoji="1" lang="ja-JP" altLang="en-US"/>
                    </a:p>
                  </a:txBody>
                  <a:tcPr/>
                </a:tc>
                <a:tc gridSpan="2">
                  <a:txBody>
                    <a:bodyPr/>
                    <a:lstStyle/>
                    <a:p>
                      <a:pPr algn="ctr"/>
                      <a:r>
                        <a:rPr kumimoji="1" lang="ja-JP" altLang="en-US" sz="1000" dirty="0" smtClean="0">
                          <a:latin typeface="ＭＳ ゴシック" panose="020B0609070205080204" pitchFamily="49" charset="-128"/>
                          <a:ea typeface="ＭＳ ゴシック" panose="020B0609070205080204" pitchFamily="49" charset="-128"/>
                        </a:rPr>
                        <a:t>急性心筋梗塞</a:t>
                      </a:r>
                      <a:endParaRPr kumimoji="1" lang="ja-JP" altLang="en-US" sz="1000" dirty="0">
                        <a:latin typeface="ＭＳ ゴシック" panose="020B0609070205080204" pitchFamily="49" charset="-128"/>
                        <a:ea typeface="ＭＳ ゴシック" panose="020B0609070205080204" pitchFamily="49" charset="-128"/>
                      </a:endParaRPr>
                    </a:p>
                  </a:txBody>
                  <a:tcPr anchor="ctr"/>
                </a:tc>
                <a:tc hMerge="1">
                  <a:txBody>
                    <a:bodyPr/>
                    <a:lstStyle/>
                    <a:p>
                      <a:endParaRPr kumimoji="1" lang="ja-JP" altLang="en-US"/>
                    </a:p>
                  </a:txBody>
                  <a:tcPr/>
                </a:tc>
                <a:tc gridSpan="2">
                  <a:txBody>
                    <a:bodyPr/>
                    <a:lstStyle/>
                    <a:p>
                      <a:pPr algn="ctr"/>
                      <a:r>
                        <a:rPr kumimoji="1" lang="ja-JP" altLang="en-US" sz="1000" dirty="0" smtClean="0">
                          <a:latin typeface="ＭＳ ゴシック" panose="020B0609070205080204" pitchFamily="49" charset="-128"/>
                          <a:ea typeface="ＭＳ ゴシック" panose="020B0609070205080204" pitchFamily="49" charset="-128"/>
                        </a:rPr>
                        <a:t>糖尿病</a:t>
                      </a:r>
                      <a:endParaRPr kumimoji="1" lang="ja-JP" altLang="en-US" sz="1000" dirty="0">
                        <a:latin typeface="ＭＳ ゴシック" panose="020B0609070205080204" pitchFamily="49" charset="-128"/>
                        <a:ea typeface="ＭＳ ゴシック" panose="020B0609070205080204" pitchFamily="49" charset="-128"/>
                      </a:endParaRPr>
                    </a:p>
                  </a:txBody>
                  <a:tcPr anchor="ctr"/>
                </a:tc>
                <a:tc hMerge="1">
                  <a:txBody>
                    <a:bodyPr/>
                    <a:lstStyle/>
                    <a:p>
                      <a:endParaRPr kumimoji="1" lang="ja-JP" altLang="en-US"/>
                    </a:p>
                  </a:txBody>
                  <a:tcPr/>
                </a:tc>
                <a:tc gridSpan="2">
                  <a:txBody>
                    <a:bodyPr/>
                    <a:lstStyle/>
                    <a:p>
                      <a:pPr algn="ctr"/>
                      <a:r>
                        <a:rPr kumimoji="1" lang="en-US" altLang="ja-JP" sz="1000" dirty="0" smtClean="0">
                          <a:latin typeface="ＭＳ ゴシック" panose="020B0609070205080204" pitchFamily="49" charset="-128"/>
                          <a:ea typeface="ＭＳ ゴシック" panose="020B0609070205080204" pitchFamily="49" charset="-128"/>
                        </a:rPr>
                        <a:t>COPD</a:t>
                      </a:r>
                    </a:p>
                    <a:p>
                      <a:pPr algn="ctr"/>
                      <a:r>
                        <a:rPr kumimoji="1" lang="ja-JP" altLang="en-US" sz="1000" dirty="0" smtClean="0">
                          <a:latin typeface="ＭＳ ゴシック" panose="020B0609070205080204" pitchFamily="49" charset="-128"/>
                          <a:ea typeface="ＭＳ ゴシック" panose="020B0609070205080204" pitchFamily="49" charset="-128"/>
                        </a:rPr>
                        <a:t>（慢性閉塞性肺疾患）</a:t>
                      </a:r>
                      <a:endParaRPr kumimoji="1" lang="ja-JP" altLang="en-US" sz="1000" dirty="0">
                        <a:latin typeface="ＭＳ ゴシック" panose="020B0609070205080204" pitchFamily="49" charset="-128"/>
                        <a:ea typeface="ＭＳ ゴシック" panose="020B0609070205080204" pitchFamily="49" charset="-128"/>
                      </a:endParaRPr>
                    </a:p>
                  </a:txBody>
                  <a:tcPr/>
                </a:tc>
                <a:tc hMerge="1">
                  <a:txBody>
                    <a:bodyPr/>
                    <a:lstStyle/>
                    <a:p>
                      <a:endParaRPr kumimoji="1" lang="ja-JP" altLang="en-US"/>
                    </a:p>
                  </a:txBody>
                  <a:tcPr/>
                </a:tc>
                <a:tc gridSpan="2">
                  <a:txBody>
                    <a:bodyPr/>
                    <a:lstStyle/>
                    <a:p>
                      <a:pPr algn="ctr"/>
                      <a:r>
                        <a:rPr kumimoji="1" lang="ja-JP" altLang="en-US" sz="1000" dirty="0" smtClean="0">
                          <a:latin typeface="ＭＳ ゴシック" panose="020B0609070205080204" pitchFamily="49" charset="-128"/>
                          <a:ea typeface="ＭＳ ゴシック" panose="020B0609070205080204" pitchFamily="49" charset="-128"/>
                        </a:rPr>
                        <a:t>がん</a:t>
                      </a:r>
                      <a:endParaRPr kumimoji="1" lang="ja-JP" altLang="en-US" sz="1000" dirty="0">
                        <a:latin typeface="ＭＳ ゴシック" panose="020B0609070205080204" pitchFamily="49" charset="-128"/>
                        <a:ea typeface="ＭＳ ゴシック" panose="020B0609070205080204" pitchFamily="49" charset="-128"/>
                      </a:endParaRPr>
                    </a:p>
                  </a:txBody>
                  <a:tcPr anchor="ctr"/>
                </a:tc>
                <a:tc hMerge="1">
                  <a:txBody>
                    <a:bodyPr/>
                    <a:lstStyle/>
                    <a:p>
                      <a:endParaRPr kumimoji="1" lang="ja-JP" altLang="en-US"/>
                    </a:p>
                  </a:txBody>
                  <a:tcPr/>
                </a:tc>
              </a:tr>
              <a:tr h="226889">
                <a:tc>
                  <a:txBody>
                    <a:bodyPr/>
                    <a:lstStyle/>
                    <a:p>
                      <a:pPr algn="ctr"/>
                      <a:endParaRPr kumimoji="1" lang="en-US" altLang="ja-JP" sz="1000" dirty="0" smtClean="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1000" dirty="0" smtClean="0">
                          <a:latin typeface="ＭＳ ゴシック" panose="020B0609070205080204" pitchFamily="49" charset="-128"/>
                          <a:ea typeface="ＭＳ ゴシック" panose="020B0609070205080204" pitchFamily="49" charset="-128"/>
                        </a:rPr>
                        <a:t>男　　　　　　　</a:t>
                      </a:r>
                      <a:endParaRPr kumimoji="1" lang="ja-JP" altLang="en-US" sz="1000" dirty="0">
                        <a:latin typeface="ＭＳ ゴシック" panose="020B0609070205080204" pitchFamily="49" charset="-128"/>
                        <a:ea typeface="ＭＳ ゴシック" panose="020B0609070205080204" pitchFamily="49" charset="-128"/>
                      </a:endParaRPr>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1000" dirty="0" smtClean="0">
                          <a:latin typeface="ＭＳ ゴシック" panose="020B0609070205080204" pitchFamily="49" charset="-128"/>
                          <a:ea typeface="ＭＳ ゴシック" panose="020B0609070205080204" pitchFamily="49" charset="-128"/>
                        </a:rPr>
                        <a:t>女</a:t>
                      </a:r>
                      <a:endParaRPr kumimoji="1" lang="ja-JP" altLang="en-US" sz="10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tcPr>
                </a:tc>
                <a:tc>
                  <a:txBody>
                    <a:bodyPr/>
                    <a:lstStyle/>
                    <a:p>
                      <a:pPr algn="ctr"/>
                      <a:r>
                        <a:rPr kumimoji="1" lang="ja-JP" altLang="en-US" sz="1000" dirty="0" smtClean="0">
                          <a:latin typeface="ＭＳ ゴシック" panose="020B0609070205080204" pitchFamily="49" charset="-128"/>
                          <a:ea typeface="ＭＳ ゴシック" panose="020B0609070205080204" pitchFamily="49" charset="-128"/>
                        </a:rPr>
                        <a:t>男　　　　　</a:t>
                      </a:r>
                      <a:endParaRPr kumimoji="1" lang="ja-JP" altLang="en-US" sz="1000" dirty="0">
                        <a:latin typeface="ＭＳ ゴシック" panose="020B0609070205080204" pitchFamily="49" charset="-128"/>
                        <a:ea typeface="ＭＳ ゴシック" panose="020B0609070205080204" pitchFamily="49" charset="-128"/>
                      </a:endParaRPr>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1000" dirty="0" smtClean="0">
                          <a:latin typeface="ＭＳ ゴシック" panose="020B0609070205080204" pitchFamily="49" charset="-128"/>
                          <a:ea typeface="ＭＳ ゴシック" panose="020B0609070205080204" pitchFamily="49" charset="-128"/>
                        </a:rPr>
                        <a:t>女</a:t>
                      </a:r>
                      <a:endParaRPr kumimoji="1" lang="ja-JP" altLang="en-US" sz="10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tcPr>
                </a:tc>
                <a:tc>
                  <a:txBody>
                    <a:bodyPr/>
                    <a:lstStyle/>
                    <a:p>
                      <a:pPr algn="ctr"/>
                      <a:r>
                        <a:rPr kumimoji="1" lang="ja-JP" altLang="en-US" sz="1000" dirty="0" smtClean="0">
                          <a:latin typeface="ＭＳ ゴシック" panose="020B0609070205080204" pitchFamily="49" charset="-128"/>
                          <a:ea typeface="ＭＳ ゴシック" panose="020B0609070205080204" pitchFamily="49" charset="-128"/>
                        </a:rPr>
                        <a:t>男</a:t>
                      </a:r>
                      <a:endParaRPr kumimoji="1" lang="ja-JP" altLang="en-US" sz="1000" dirty="0">
                        <a:latin typeface="ＭＳ ゴシック" panose="020B0609070205080204" pitchFamily="49" charset="-128"/>
                        <a:ea typeface="ＭＳ ゴシック" panose="020B0609070205080204" pitchFamily="49" charset="-128"/>
                      </a:endParaRPr>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1000" dirty="0" smtClean="0">
                          <a:latin typeface="ＭＳ ゴシック" panose="020B0609070205080204" pitchFamily="49" charset="-128"/>
                          <a:ea typeface="ＭＳ ゴシック" panose="020B0609070205080204" pitchFamily="49" charset="-128"/>
                        </a:rPr>
                        <a:t>女</a:t>
                      </a:r>
                      <a:endParaRPr kumimoji="1" lang="ja-JP" altLang="en-US" sz="10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tcPr>
                </a:tc>
                <a:tc>
                  <a:txBody>
                    <a:bodyPr/>
                    <a:lstStyle/>
                    <a:p>
                      <a:pPr algn="ctr"/>
                      <a:r>
                        <a:rPr kumimoji="1" lang="ja-JP" altLang="en-US" sz="1000" dirty="0" smtClean="0">
                          <a:latin typeface="ＭＳ ゴシック" panose="020B0609070205080204" pitchFamily="49" charset="-128"/>
                          <a:ea typeface="ＭＳ ゴシック" panose="020B0609070205080204" pitchFamily="49" charset="-128"/>
                        </a:rPr>
                        <a:t>男</a:t>
                      </a:r>
                      <a:endParaRPr kumimoji="1" lang="ja-JP" altLang="en-US" sz="1000" dirty="0">
                        <a:latin typeface="ＭＳ ゴシック" panose="020B0609070205080204" pitchFamily="49" charset="-128"/>
                        <a:ea typeface="ＭＳ ゴシック" panose="020B0609070205080204" pitchFamily="49" charset="-128"/>
                      </a:endParaRPr>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1000" dirty="0" smtClean="0">
                          <a:latin typeface="ＭＳ ゴシック" panose="020B0609070205080204" pitchFamily="49" charset="-128"/>
                          <a:ea typeface="ＭＳ ゴシック" panose="020B0609070205080204" pitchFamily="49" charset="-128"/>
                        </a:rPr>
                        <a:t>女</a:t>
                      </a:r>
                      <a:endParaRPr kumimoji="1" lang="ja-JP" altLang="en-US" sz="10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tcPr>
                </a:tc>
                <a:tc>
                  <a:txBody>
                    <a:bodyPr/>
                    <a:lstStyle/>
                    <a:p>
                      <a:pPr algn="ctr"/>
                      <a:r>
                        <a:rPr kumimoji="1" lang="ja-JP" altLang="en-US" sz="1000" dirty="0" smtClean="0">
                          <a:latin typeface="ＭＳ ゴシック" panose="020B0609070205080204" pitchFamily="49" charset="-128"/>
                          <a:ea typeface="ＭＳ ゴシック" panose="020B0609070205080204" pitchFamily="49" charset="-128"/>
                        </a:rPr>
                        <a:t>男</a:t>
                      </a:r>
                      <a:endParaRPr kumimoji="1" lang="ja-JP" altLang="en-US" sz="1000" dirty="0">
                        <a:latin typeface="ＭＳ ゴシック" panose="020B0609070205080204" pitchFamily="49" charset="-128"/>
                        <a:ea typeface="ＭＳ ゴシック" panose="020B0609070205080204" pitchFamily="49" charset="-128"/>
                      </a:endParaRPr>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1000" dirty="0" smtClean="0">
                          <a:latin typeface="ＭＳ ゴシック" panose="020B0609070205080204" pitchFamily="49" charset="-128"/>
                          <a:ea typeface="ＭＳ ゴシック" panose="020B0609070205080204" pitchFamily="49" charset="-128"/>
                        </a:rPr>
                        <a:t>女</a:t>
                      </a:r>
                      <a:endParaRPr kumimoji="1" lang="ja-JP" altLang="en-US" sz="10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tcPr>
                </a:tc>
              </a:tr>
              <a:tr h="308873">
                <a:tc>
                  <a:txBody>
                    <a:bodyPr/>
                    <a:lstStyle/>
                    <a:p>
                      <a:pPr algn="ctr"/>
                      <a:r>
                        <a:rPr kumimoji="1" lang="ja-JP" altLang="en-US" sz="1000" dirty="0" smtClean="0">
                          <a:latin typeface="ＭＳ ゴシック" panose="020B0609070205080204" pitchFamily="49" charset="-128"/>
                          <a:ea typeface="ＭＳ ゴシック" panose="020B0609070205080204" pitchFamily="49" charset="-128"/>
                        </a:rPr>
                        <a:t>大阪府</a:t>
                      </a:r>
                      <a:endParaRPr kumimoji="1" lang="en-US" altLang="ja-JP" sz="1000" dirty="0" smtClean="0">
                        <a:latin typeface="ＭＳ ゴシック" panose="020B0609070205080204" pitchFamily="49" charset="-128"/>
                        <a:ea typeface="ＭＳ ゴシック" panose="020B0609070205080204" pitchFamily="49" charset="-128"/>
                      </a:endParaRPr>
                    </a:p>
                  </a:txBody>
                  <a:tcPr anchor="ctr"/>
                </a:tc>
                <a:tc>
                  <a:txBody>
                    <a:bodyPr/>
                    <a:lstStyle/>
                    <a:p>
                      <a:r>
                        <a:rPr kumimoji="1" lang="en-US" altLang="ja-JP" sz="1050" dirty="0" smtClean="0">
                          <a:latin typeface="Arial Unicode MS" panose="020B0604020202020204" pitchFamily="50" charset="-128"/>
                          <a:ea typeface="Arial Unicode MS" panose="020B0604020202020204" pitchFamily="50" charset="-128"/>
                          <a:cs typeface="Arial Unicode MS" panose="020B0604020202020204" pitchFamily="50" charset="-128"/>
                        </a:rPr>
                        <a:t>43.9</a:t>
                      </a:r>
                      <a:r>
                        <a:rPr kumimoji="1" lang="ja-JP" altLang="en-US" sz="8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kumimoji="1" lang="en-US" altLang="ja-JP" sz="800" dirty="0" smtClean="0">
                          <a:latin typeface="Arial Unicode MS" panose="020B0604020202020204" pitchFamily="50" charset="-128"/>
                          <a:ea typeface="Arial Unicode MS" panose="020B0604020202020204" pitchFamily="50" charset="-128"/>
                          <a:cs typeface="Arial Unicode MS" panose="020B0604020202020204" pitchFamily="50" charset="-128"/>
                        </a:rPr>
                        <a:t>39</a:t>
                      </a:r>
                      <a:r>
                        <a:rPr kumimoji="1" lang="ja-JP" altLang="en-US" sz="800" dirty="0" smtClean="0">
                          <a:latin typeface="Arial Unicode MS" panose="020B0604020202020204" pitchFamily="50" charset="-128"/>
                          <a:ea typeface="Arial Unicode MS" panose="020B0604020202020204" pitchFamily="50" charset="-128"/>
                          <a:cs typeface="Arial Unicode MS" panose="020B0604020202020204" pitchFamily="50" charset="-128"/>
                        </a:rPr>
                        <a:t>位）　</a:t>
                      </a:r>
                      <a:r>
                        <a:rPr kumimoji="1" lang="ja-JP" altLang="en-US" sz="105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endParaRPr kumimoji="1" lang="ja-JP" altLang="en-US" sz="1050" dirty="0">
                        <a:latin typeface="Arial Unicode MS" panose="020B0604020202020204" pitchFamily="50" charset="-128"/>
                        <a:ea typeface="Arial Unicode MS" panose="020B0604020202020204" pitchFamily="50" charset="-128"/>
                        <a:cs typeface="Arial Unicode MS" panose="020B0604020202020204"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en-US" altLang="ja-JP" sz="1050" dirty="0" smtClean="0">
                          <a:latin typeface="Arial Unicode MS" panose="020B0604020202020204" pitchFamily="50" charset="-128"/>
                          <a:ea typeface="Arial Unicode MS" panose="020B0604020202020204" pitchFamily="50" charset="-128"/>
                          <a:cs typeface="Arial Unicode MS" panose="020B0604020202020204" pitchFamily="50" charset="-128"/>
                        </a:rPr>
                        <a:t>21.5</a:t>
                      </a:r>
                      <a:r>
                        <a:rPr kumimoji="1" lang="ja-JP" altLang="en-US" sz="8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kumimoji="1" lang="en-US" altLang="ja-JP" sz="800" dirty="0" smtClean="0">
                          <a:latin typeface="Arial Unicode MS" panose="020B0604020202020204" pitchFamily="50" charset="-128"/>
                          <a:ea typeface="Arial Unicode MS" panose="020B0604020202020204" pitchFamily="50" charset="-128"/>
                          <a:cs typeface="Arial Unicode MS" panose="020B0604020202020204" pitchFamily="50" charset="-128"/>
                        </a:rPr>
                        <a:t>45</a:t>
                      </a:r>
                      <a:r>
                        <a:rPr kumimoji="1" lang="ja-JP" altLang="en-US" sz="800" dirty="0" smtClean="0">
                          <a:latin typeface="Arial Unicode MS" panose="020B0604020202020204" pitchFamily="50" charset="-128"/>
                          <a:ea typeface="Arial Unicode MS" panose="020B0604020202020204" pitchFamily="50" charset="-128"/>
                          <a:cs typeface="Arial Unicode MS" panose="020B0604020202020204" pitchFamily="50" charset="-128"/>
                        </a:rPr>
                        <a:t>位）</a:t>
                      </a:r>
                      <a:endParaRPr kumimoji="1" lang="ja-JP" altLang="en-US" sz="1050" dirty="0">
                        <a:latin typeface="Arial Unicode MS" panose="020B0604020202020204" pitchFamily="50" charset="-128"/>
                        <a:ea typeface="Arial Unicode MS" panose="020B0604020202020204" pitchFamily="50" charset="-128"/>
                        <a:cs typeface="Arial Unicode MS" panose="020B0604020202020204" pitchFamily="50" charset="-128"/>
                      </a:endParaRPr>
                    </a:p>
                  </a:txBody>
                  <a:tcPr>
                    <a:lnL w="12700" cap="flat" cmpd="sng" algn="ctr">
                      <a:solidFill>
                        <a:schemeClr val="tx1"/>
                      </a:solidFill>
                      <a:prstDash val="solid"/>
                      <a:round/>
                      <a:headEnd type="none" w="med" len="med"/>
                      <a:tailEnd type="none" w="med" len="med"/>
                    </a:lnL>
                  </a:tcPr>
                </a:tc>
                <a:tc>
                  <a:txBody>
                    <a:bodyPr/>
                    <a:lstStyle/>
                    <a:p>
                      <a:r>
                        <a:rPr kumimoji="1" lang="en-US" altLang="ja-JP" sz="1050" dirty="0" smtClean="0">
                          <a:latin typeface="Arial Unicode MS" panose="020B0604020202020204" pitchFamily="50" charset="-128"/>
                          <a:ea typeface="Arial Unicode MS" panose="020B0604020202020204" pitchFamily="50" charset="-128"/>
                          <a:cs typeface="Arial Unicode MS" panose="020B0604020202020204" pitchFamily="50" charset="-128"/>
                        </a:rPr>
                        <a:t>15.9</a:t>
                      </a:r>
                      <a:r>
                        <a:rPr kumimoji="1" lang="ja-JP" altLang="en-US" sz="8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kumimoji="1" lang="en-US" altLang="ja-JP" sz="800" dirty="0" smtClean="0">
                          <a:latin typeface="Arial Unicode MS" panose="020B0604020202020204" pitchFamily="50" charset="-128"/>
                          <a:ea typeface="Arial Unicode MS" panose="020B0604020202020204" pitchFamily="50" charset="-128"/>
                          <a:cs typeface="Arial Unicode MS" panose="020B0604020202020204" pitchFamily="50" charset="-128"/>
                        </a:rPr>
                        <a:t>41</a:t>
                      </a:r>
                      <a:r>
                        <a:rPr kumimoji="1" lang="ja-JP" altLang="en-US" sz="800" dirty="0" smtClean="0">
                          <a:latin typeface="Arial Unicode MS" panose="020B0604020202020204" pitchFamily="50" charset="-128"/>
                          <a:ea typeface="Arial Unicode MS" panose="020B0604020202020204" pitchFamily="50" charset="-128"/>
                          <a:cs typeface="Arial Unicode MS" panose="020B0604020202020204" pitchFamily="50" charset="-128"/>
                        </a:rPr>
                        <a:t>位）</a:t>
                      </a:r>
                      <a:endParaRPr kumimoji="1" lang="ja-JP" altLang="en-US" sz="800" dirty="0">
                        <a:latin typeface="Arial Unicode MS" panose="020B0604020202020204" pitchFamily="50" charset="-128"/>
                        <a:ea typeface="Arial Unicode MS" panose="020B0604020202020204" pitchFamily="50" charset="-128"/>
                        <a:cs typeface="Arial Unicode MS" panose="020B0604020202020204"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en-US" altLang="ja-JP" sz="1050" dirty="0" smtClean="0">
                          <a:latin typeface="Arial Unicode MS" panose="020B0604020202020204" pitchFamily="50" charset="-128"/>
                          <a:ea typeface="Arial Unicode MS" panose="020B0604020202020204" pitchFamily="50" charset="-128"/>
                          <a:cs typeface="Arial Unicode MS" panose="020B0604020202020204" pitchFamily="50" charset="-128"/>
                        </a:rPr>
                        <a:t>6.7</a:t>
                      </a:r>
                      <a:r>
                        <a:rPr kumimoji="1" lang="ja-JP" altLang="en-US" sz="8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kumimoji="1" lang="en-US" altLang="ja-JP" sz="800" dirty="0" smtClean="0">
                          <a:latin typeface="Arial Unicode MS" panose="020B0604020202020204" pitchFamily="50" charset="-128"/>
                          <a:ea typeface="Arial Unicode MS" panose="020B0604020202020204" pitchFamily="50" charset="-128"/>
                          <a:cs typeface="Arial Unicode MS" panose="020B0604020202020204" pitchFamily="50" charset="-128"/>
                        </a:rPr>
                        <a:t>39</a:t>
                      </a:r>
                      <a:r>
                        <a:rPr kumimoji="1" lang="ja-JP" altLang="en-US" sz="800" dirty="0" smtClean="0">
                          <a:latin typeface="Arial Unicode MS" panose="020B0604020202020204" pitchFamily="50" charset="-128"/>
                          <a:ea typeface="Arial Unicode MS" panose="020B0604020202020204" pitchFamily="50" charset="-128"/>
                          <a:cs typeface="Arial Unicode MS" panose="020B0604020202020204" pitchFamily="50" charset="-128"/>
                        </a:rPr>
                        <a:t>位）</a:t>
                      </a:r>
                      <a:endParaRPr kumimoji="1" lang="ja-JP" altLang="en-US" sz="1050" dirty="0">
                        <a:latin typeface="Arial Unicode MS" panose="020B0604020202020204" pitchFamily="50" charset="-128"/>
                        <a:ea typeface="Arial Unicode MS" panose="020B0604020202020204" pitchFamily="50" charset="-128"/>
                        <a:cs typeface="Arial Unicode MS" panose="020B0604020202020204" pitchFamily="50" charset="-128"/>
                      </a:endParaRPr>
                    </a:p>
                  </a:txBody>
                  <a:tcPr>
                    <a:lnL w="12700" cap="flat" cmpd="sng" algn="ctr">
                      <a:solidFill>
                        <a:schemeClr val="tx1"/>
                      </a:solidFill>
                      <a:prstDash val="solid"/>
                      <a:round/>
                      <a:headEnd type="none" w="med" len="med"/>
                      <a:tailEnd type="none" w="med" len="med"/>
                    </a:lnL>
                  </a:tcPr>
                </a:tc>
                <a:tc>
                  <a:txBody>
                    <a:bodyPr/>
                    <a:lstStyle/>
                    <a:p>
                      <a:r>
                        <a:rPr kumimoji="1" lang="en-US" altLang="ja-JP" sz="1050" dirty="0" smtClean="0">
                          <a:latin typeface="Arial Unicode MS" panose="020B0604020202020204" pitchFamily="50" charset="-128"/>
                          <a:ea typeface="Arial Unicode MS" panose="020B0604020202020204" pitchFamily="50" charset="-128"/>
                          <a:cs typeface="Arial Unicode MS" panose="020B0604020202020204" pitchFamily="50" charset="-128"/>
                        </a:rPr>
                        <a:t>7.6</a:t>
                      </a:r>
                      <a:r>
                        <a:rPr kumimoji="1" lang="ja-JP" altLang="en-US" sz="8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kumimoji="1" lang="en-US" altLang="ja-JP" sz="800" dirty="0" smtClean="0">
                          <a:latin typeface="Arial Unicode MS" panose="020B0604020202020204" pitchFamily="50" charset="-128"/>
                          <a:ea typeface="Arial Unicode MS" panose="020B0604020202020204" pitchFamily="50" charset="-128"/>
                          <a:cs typeface="Arial Unicode MS" panose="020B0604020202020204" pitchFamily="50" charset="-128"/>
                        </a:rPr>
                        <a:t>10</a:t>
                      </a:r>
                      <a:r>
                        <a:rPr kumimoji="1" lang="ja-JP" altLang="en-US" sz="800" dirty="0" smtClean="0">
                          <a:latin typeface="Arial Unicode MS" panose="020B0604020202020204" pitchFamily="50" charset="-128"/>
                          <a:ea typeface="Arial Unicode MS" panose="020B0604020202020204" pitchFamily="50" charset="-128"/>
                          <a:cs typeface="Arial Unicode MS" panose="020B0604020202020204" pitchFamily="50" charset="-128"/>
                        </a:rPr>
                        <a:t>位）</a:t>
                      </a:r>
                      <a:endParaRPr kumimoji="1" lang="ja-JP" altLang="en-US" sz="800" dirty="0">
                        <a:latin typeface="Arial Unicode MS" panose="020B0604020202020204" pitchFamily="50" charset="-128"/>
                        <a:ea typeface="Arial Unicode MS" panose="020B0604020202020204" pitchFamily="50" charset="-128"/>
                        <a:cs typeface="Arial Unicode MS" panose="020B0604020202020204"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en-US" altLang="ja-JP" sz="1050" dirty="0" smtClean="0">
                          <a:latin typeface="Arial Unicode MS" panose="020B0604020202020204" pitchFamily="50" charset="-128"/>
                          <a:ea typeface="Arial Unicode MS" panose="020B0604020202020204" pitchFamily="50" charset="-128"/>
                          <a:cs typeface="Arial Unicode MS" panose="020B0604020202020204" pitchFamily="50" charset="-128"/>
                        </a:rPr>
                        <a:t>3.5</a:t>
                      </a:r>
                      <a:r>
                        <a:rPr kumimoji="1" lang="ja-JP" altLang="en-US" sz="8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kumimoji="1" lang="en-US" altLang="ja-JP" sz="800" dirty="0" smtClean="0">
                          <a:latin typeface="Arial Unicode MS" panose="020B0604020202020204" pitchFamily="50" charset="-128"/>
                          <a:ea typeface="Arial Unicode MS" panose="020B0604020202020204" pitchFamily="50" charset="-128"/>
                          <a:cs typeface="Arial Unicode MS" panose="020B0604020202020204" pitchFamily="50" charset="-128"/>
                        </a:rPr>
                        <a:t>17</a:t>
                      </a:r>
                      <a:r>
                        <a:rPr kumimoji="1" lang="ja-JP" altLang="en-US" sz="800" dirty="0" smtClean="0">
                          <a:latin typeface="Arial Unicode MS" panose="020B0604020202020204" pitchFamily="50" charset="-128"/>
                          <a:ea typeface="Arial Unicode MS" panose="020B0604020202020204" pitchFamily="50" charset="-128"/>
                          <a:cs typeface="Arial Unicode MS" panose="020B0604020202020204" pitchFamily="50" charset="-128"/>
                        </a:rPr>
                        <a:t>位）</a:t>
                      </a:r>
                      <a:endParaRPr kumimoji="1" lang="ja-JP" altLang="en-US" sz="800" dirty="0">
                        <a:latin typeface="Arial Unicode MS" panose="020B0604020202020204" pitchFamily="50" charset="-128"/>
                        <a:ea typeface="Arial Unicode MS" panose="020B0604020202020204" pitchFamily="50" charset="-128"/>
                        <a:cs typeface="Arial Unicode MS" panose="020B0604020202020204" pitchFamily="50" charset="-128"/>
                      </a:endParaRPr>
                    </a:p>
                  </a:txBody>
                  <a:tcPr>
                    <a:lnL w="12700" cap="flat" cmpd="sng" algn="ctr">
                      <a:solidFill>
                        <a:schemeClr val="tx1"/>
                      </a:solidFill>
                      <a:prstDash val="solid"/>
                      <a:round/>
                      <a:headEnd type="none" w="med" len="med"/>
                      <a:tailEnd type="none" w="med" len="med"/>
                    </a:lnL>
                  </a:tcPr>
                </a:tc>
                <a:tc>
                  <a:txBody>
                    <a:bodyPr/>
                    <a:lstStyle/>
                    <a:p>
                      <a:r>
                        <a:rPr kumimoji="1" lang="en-US" altLang="ja-JP" sz="1050" dirty="0" smtClean="0">
                          <a:latin typeface="Arial Unicode MS" panose="020B0604020202020204" pitchFamily="50" charset="-128"/>
                          <a:ea typeface="Arial Unicode MS" panose="020B0604020202020204" pitchFamily="50" charset="-128"/>
                          <a:cs typeface="Arial Unicode MS" panose="020B0604020202020204" pitchFamily="50" charset="-128"/>
                        </a:rPr>
                        <a:t>9.7</a:t>
                      </a:r>
                      <a:r>
                        <a:rPr kumimoji="1" lang="ja-JP" altLang="en-US" sz="8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kumimoji="1" lang="en-US" altLang="ja-JP" sz="800" dirty="0" smtClean="0">
                          <a:latin typeface="Arial Unicode MS" panose="020B0604020202020204" pitchFamily="50" charset="-128"/>
                          <a:ea typeface="Arial Unicode MS" panose="020B0604020202020204" pitchFamily="50" charset="-128"/>
                          <a:cs typeface="Arial Unicode MS" panose="020B0604020202020204" pitchFamily="50" charset="-128"/>
                        </a:rPr>
                        <a:t>14</a:t>
                      </a:r>
                      <a:r>
                        <a:rPr kumimoji="1" lang="ja-JP" altLang="en-US" sz="800" dirty="0" smtClean="0">
                          <a:latin typeface="Arial Unicode MS" panose="020B0604020202020204" pitchFamily="50" charset="-128"/>
                          <a:ea typeface="Arial Unicode MS" panose="020B0604020202020204" pitchFamily="50" charset="-128"/>
                          <a:cs typeface="Arial Unicode MS" panose="020B0604020202020204" pitchFamily="50" charset="-128"/>
                        </a:rPr>
                        <a:t>位）</a:t>
                      </a:r>
                      <a:endParaRPr kumimoji="1" lang="ja-JP" altLang="en-US" sz="800" dirty="0">
                        <a:latin typeface="Arial Unicode MS" panose="020B0604020202020204" pitchFamily="50" charset="-128"/>
                        <a:ea typeface="Arial Unicode MS" panose="020B0604020202020204" pitchFamily="50" charset="-128"/>
                        <a:cs typeface="Arial Unicode MS" panose="020B0604020202020204"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en-US" altLang="ja-JP" sz="1050" dirty="0" smtClean="0">
                          <a:latin typeface="Arial Unicode MS" panose="020B0604020202020204" pitchFamily="50" charset="-128"/>
                          <a:ea typeface="Arial Unicode MS" panose="020B0604020202020204" pitchFamily="50" charset="-128"/>
                          <a:cs typeface="Arial Unicode MS" panose="020B0604020202020204" pitchFamily="50" charset="-128"/>
                        </a:rPr>
                        <a:t>2.0</a:t>
                      </a:r>
                      <a:r>
                        <a:rPr kumimoji="1" lang="ja-JP" altLang="en-US" sz="8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kumimoji="1" lang="en-US" altLang="ja-JP" sz="800" dirty="0" smtClean="0">
                          <a:latin typeface="Arial Unicode MS" panose="020B0604020202020204" pitchFamily="50" charset="-128"/>
                          <a:ea typeface="Arial Unicode MS" panose="020B0604020202020204" pitchFamily="50" charset="-128"/>
                          <a:cs typeface="Arial Unicode MS" panose="020B0604020202020204" pitchFamily="50" charset="-128"/>
                        </a:rPr>
                        <a:t>2</a:t>
                      </a:r>
                      <a:r>
                        <a:rPr kumimoji="1" lang="ja-JP" altLang="en-US" sz="800" dirty="0" smtClean="0">
                          <a:latin typeface="Arial Unicode MS" panose="020B0604020202020204" pitchFamily="50" charset="-128"/>
                          <a:ea typeface="Arial Unicode MS" panose="020B0604020202020204" pitchFamily="50" charset="-128"/>
                          <a:cs typeface="Arial Unicode MS" panose="020B0604020202020204" pitchFamily="50" charset="-128"/>
                        </a:rPr>
                        <a:t>位）</a:t>
                      </a:r>
                      <a:endParaRPr kumimoji="1" lang="ja-JP" altLang="en-US" sz="800" dirty="0">
                        <a:latin typeface="Arial Unicode MS" panose="020B0604020202020204" pitchFamily="50" charset="-128"/>
                        <a:ea typeface="Arial Unicode MS" panose="020B0604020202020204" pitchFamily="50" charset="-128"/>
                        <a:cs typeface="Arial Unicode MS" panose="020B0604020202020204" pitchFamily="50" charset="-128"/>
                      </a:endParaRPr>
                    </a:p>
                  </a:txBody>
                  <a:tcPr>
                    <a:lnL w="12700" cap="flat" cmpd="sng" algn="ctr">
                      <a:solidFill>
                        <a:schemeClr val="tx1"/>
                      </a:solidFill>
                      <a:prstDash val="solid"/>
                      <a:round/>
                      <a:headEnd type="none" w="med" len="med"/>
                      <a:tailEnd type="none" w="med" len="med"/>
                    </a:lnL>
                  </a:tcPr>
                </a:tc>
                <a:tc>
                  <a:txBody>
                    <a:bodyPr/>
                    <a:lstStyle/>
                    <a:p>
                      <a:r>
                        <a:rPr kumimoji="1" lang="en-US" altLang="ja-JP" sz="1050" dirty="0" smtClean="0">
                          <a:latin typeface="Arial Unicode MS" panose="020B0604020202020204" pitchFamily="50" charset="-128"/>
                          <a:ea typeface="Arial Unicode MS" panose="020B0604020202020204" pitchFamily="50" charset="-128"/>
                          <a:cs typeface="Arial Unicode MS" panose="020B0604020202020204" pitchFamily="50" charset="-128"/>
                        </a:rPr>
                        <a:t>198.2</a:t>
                      </a:r>
                      <a:r>
                        <a:rPr kumimoji="1" lang="ja-JP" altLang="en-US" sz="8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kumimoji="1" lang="en-US" altLang="ja-JP" sz="800" dirty="0" smtClean="0">
                          <a:latin typeface="Arial Unicode MS" panose="020B0604020202020204" pitchFamily="50" charset="-128"/>
                          <a:ea typeface="Arial Unicode MS" panose="020B0604020202020204" pitchFamily="50" charset="-128"/>
                          <a:cs typeface="Arial Unicode MS" panose="020B0604020202020204" pitchFamily="50" charset="-128"/>
                        </a:rPr>
                        <a:t>4</a:t>
                      </a:r>
                      <a:r>
                        <a:rPr kumimoji="1" lang="ja-JP" altLang="en-US" sz="800" dirty="0" smtClean="0">
                          <a:latin typeface="Arial Unicode MS" panose="020B0604020202020204" pitchFamily="50" charset="-128"/>
                          <a:ea typeface="Arial Unicode MS" panose="020B0604020202020204" pitchFamily="50" charset="-128"/>
                          <a:cs typeface="Arial Unicode MS" panose="020B0604020202020204" pitchFamily="50" charset="-128"/>
                        </a:rPr>
                        <a:t>位）</a:t>
                      </a:r>
                      <a:endParaRPr kumimoji="1" lang="ja-JP" altLang="en-US" sz="1050" dirty="0">
                        <a:latin typeface="Arial Unicode MS" panose="020B0604020202020204" pitchFamily="50" charset="-128"/>
                        <a:ea typeface="Arial Unicode MS" panose="020B0604020202020204" pitchFamily="50" charset="-128"/>
                        <a:cs typeface="Arial Unicode MS" panose="020B0604020202020204"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en-US" altLang="ja-JP" sz="1050" dirty="0" smtClean="0">
                          <a:latin typeface="Arial Unicode MS" panose="020B0604020202020204" pitchFamily="50" charset="-128"/>
                          <a:ea typeface="Arial Unicode MS" panose="020B0604020202020204" pitchFamily="50" charset="-128"/>
                          <a:cs typeface="Arial Unicode MS" panose="020B0604020202020204" pitchFamily="50" charset="-128"/>
                        </a:rPr>
                        <a:t>100.3</a:t>
                      </a:r>
                      <a:r>
                        <a:rPr kumimoji="1" lang="ja-JP" altLang="en-US" sz="8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kumimoji="1" lang="en-US" altLang="ja-JP" sz="800" dirty="0" smtClean="0">
                          <a:latin typeface="Arial Unicode MS" panose="020B0604020202020204" pitchFamily="50" charset="-128"/>
                          <a:ea typeface="Arial Unicode MS" panose="020B0604020202020204" pitchFamily="50" charset="-128"/>
                          <a:cs typeface="Arial Unicode MS" panose="020B0604020202020204" pitchFamily="50" charset="-128"/>
                        </a:rPr>
                        <a:t>2</a:t>
                      </a:r>
                      <a:r>
                        <a:rPr kumimoji="1" lang="ja-JP" altLang="en-US" sz="800" dirty="0" smtClean="0">
                          <a:latin typeface="Arial Unicode MS" panose="020B0604020202020204" pitchFamily="50" charset="-128"/>
                          <a:ea typeface="Arial Unicode MS" panose="020B0604020202020204" pitchFamily="50" charset="-128"/>
                          <a:cs typeface="Arial Unicode MS" panose="020B0604020202020204" pitchFamily="50" charset="-128"/>
                        </a:rPr>
                        <a:t>位）</a:t>
                      </a:r>
                      <a:endParaRPr kumimoji="1" lang="ja-JP" altLang="en-US" sz="1050" dirty="0">
                        <a:latin typeface="Arial Unicode MS" panose="020B0604020202020204" pitchFamily="50" charset="-128"/>
                        <a:ea typeface="Arial Unicode MS" panose="020B0604020202020204" pitchFamily="50" charset="-128"/>
                        <a:cs typeface="Arial Unicode MS" panose="020B0604020202020204" pitchFamily="50" charset="-128"/>
                      </a:endParaRPr>
                    </a:p>
                  </a:txBody>
                  <a:tcPr>
                    <a:lnL w="12700" cap="flat" cmpd="sng" algn="ctr">
                      <a:solidFill>
                        <a:schemeClr val="tx1"/>
                      </a:solidFill>
                      <a:prstDash val="solid"/>
                      <a:round/>
                      <a:headEnd type="none" w="med" len="med"/>
                      <a:tailEnd type="none" w="med" len="med"/>
                    </a:lnL>
                  </a:tcPr>
                </a:tc>
              </a:tr>
              <a:tr h="308873">
                <a:tc>
                  <a:txBody>
                    <a:bodyPr/>
                    <a:lstStyle/>
                    <a:p>
                      <a:pPr algn="ctr"/>
                      <a:r>
                        <a:rPr kumimoji="1" lang="ja-JP" altLang="en-US" sz="1000" dirty="0" smtClean="0">
                          <a:latin typeface="ＭＳ ゴシック" panose="020B0609070205080204" pitchFamily="49" charset="-128"/>
                          <a:ea typeface="ＭＳ ゴシック" panose="020B0609070205080204" pitchFamily="49" charset="-128"/>
                        </a:rPr>
                        <a:t>全国</a:t>
                      </a:r>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r>
                        <a:rPr kumimoji="1" lang="en-US" altLang="ja-JP" sz="1050" dirty="0" smtClean="0">
                          <a:latin typeface="Arial Unicode MS" panose="020B0604020202020204" pitchFamily="50" charset="-128"/>
                          <a:ea typeface="Arial Unicode MS" panose="020B0604020202020204" pitchFamily="50" charset="-128"/>
                          <a:cs typeface="Arial Unicode MS" panose="020B0604020202020204" pitchFamily="50" charset="-128"/>
                        </a:rPr>
                        <a:t>49.5</a:t>
                      </a:r>
                      <a:r>
                        <a:rPr kumimoji="1" lang="ja-JP" altLang="en-US" sz="105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endParaRPr kumimoji="1" lang="ja-JP" altLang="en-US" sz="1050" dirty="0">
                        <a:latin typeface="Arial Unicode MS" panose="020B0604020202020204" pitchFamily="50" charset="-128"/>
                        <a:ea typeface="Arial Unicode MS" panose="020B0604020202020204" pitchFamily="50" charset="-128"/>
                        <a:cs typeface="Arial Unicode MS" panose="020B0604020202020204"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en-US" altLang="ja-JP" sz="1050" dirty="0" smtClean="0">
                          <a:latin typeface="Arial Unicode MS" panose="020B0604020202020204" pitchFamily="50" charset="-128"/>
                          <a:ea typeface="Arial Unicode MS" panose="020B0604020202020204" pitchFamily="50" charset="-128"/>
                          <a:cs typeface="Arial Unicode MS" panose="020B0604020202020204" pitchFamily="50" charset="-128"/>
                        </a:rPr>
                        <a:t>26.9</a:t>
                      </a:r>
                      <a:endParaRPr kumimoji="1" lang="ja-JP" altLang="en-US" sz="1050" dirty="0">
                        <a:latin typeface="Arial Unicode MS" panose="020B0604020202020204" pitchFamily="50" charset="-128"/>
                        <a:ea typeface="Arial Unicode MS" panose="020B0604020202020204" pitchFamily="50" charset="-128"/>
                        <a:cs typeface="Arial Unicode MS" panose="020B0604020202020204" pitchFamily="50" charset="-128"/>
                      </a:endParaRPr>
                    </a:p>
                  </a:txBody>
                  <a:tcPr>
                    <a:lnL w="12700" cap="flat" cmpd="sng" algn="ctr">
                      <a:solidFill>
                        <a:schemeClr val="tx1"/>
                      </a:solidFill>
                      <a:prstDash val="solid"/>
                      <a:round/>
                      <a:headEnd type="none" w="med" len="med"/>
                      <a:tailEnd type="none" w="med" len="med"/>
                    </a:lnL>
                  </a:tcPr>
                </a:tc>
                <a:tc>
                  <a:txBody>
                    <a:bodyPr/>
                    <a:lstStyle/>
                    <a:p>
                      <a:r>
                        <a:rPr kumimoji="1" lang="en-US" altLang="ja-JP" sz="1050" dirty="0" smtClean="0">
                          <a:latin typeface="Arial Unicode MS" panose="020B0604020202020204" pitchFamily="50" charset="-128"/>
                          <a:ea typeface="Arial Unicode MS" panose="020B0604020202020204" pitchFamily="50" charset="-128"/>
                          <a:cs typeface="Arial Unicode MS" panose="020B0604020202020204" pitchFamily="50" charset="-128"/>
                        </a:rPr>
                        <a:t>20.4</a:t>
                      </a:r>
                      <a:endParaRPr kumimoji="1" lang="ja-JP" altLang="en-US" sz="1050" dirty="0">
                        <a:latin typeface="Arial Unicode MS" panose="020B0604020202020204" pitchFamily="50" charset="-128"/>
                        <a:ea typeface="Arial Unicode MS" panose="020B0604020202020204" pitchFamily="50" charset="-128"/>
                        <a:cs typeface="Arial Unicode MS" panose="020B0604020202020204"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en-US" altLang="ja-JP" sz="1050" dirty="0" smtClean="0">
                          <a:latin typeface="Arial Unicode MS" panose="020B0604020202020204" pitchFamily="50" charset="-128"/>
                          <a:ea typeface="Arial Unicode MS" panose="020B0604020202020204" pitchFamily="50" charset="-128"/>
                          <a:cs typeface="Arial Unicode MS" panose="020B0604020202020204" pitchFamily="50" charset="-128"/>
                        </a:rPr>
                        <a:t>8.4</a:t>
                      </a:r>
                      <a:endParaRPr kumimoji="1" lang="ja-JP" altLang="en-US" sz="1050" dirty="0">
                        <a:latin typeface="Arial Unicode MS" panose="020B0604020202020204" pitchFamily="50" charset="-128"/>
                        <a:ea typeface="Arial Unicode MS" panose="020B0604020202020204" pitchFamily="50" charset="-128"/>
                        <a:cs typeface="Arial Unicode MS" panose="020B0604020202020204" pitchFamily="50" charset="-128"/>
                      </a:endParaRPr>
                    </a:p>
                  </a:txBody>
                  <a:tcPr>
                    <a:lnL w="12700" cap="flat" cmpd="sng" algn="ctr">
                      <a:solidFill>
                        <a:schemeClr val="tx1"/>
                      </a:solidFill>
                      <a:prstDash val="solid"/>
                      <a:round/>
                      <a:headEnd type="none" w="med" len="med"/>
                      <a:tailEnd type="none" w="med" len="med"/>
                    </a:lnL>
                  </a:tcPr>
                </a:tc>
                <a:tc>
                  <a:txBody>
                    <a:bodyPr/>
                    <a:lstStyle/>
                    <a:p>
                      <a:r>
                        <a:rPr kumimoji="1" lang="en-US" altLang="ja-JP" sz="1050" dirty="0" smtClean="0">
                          <a:latin typeface="Arial Unicode MS" panose="020B0604020202020204" pitchFamily="50" charset="-128"/>
                          <a:ea typeface="Arial Unicode MS" panose="020B0604020202020204" pitchFamily="50" charset="-128"/>
                          <a:cs typeface="Arial Unicode MS" panose="020B0604020202020204" pitchFamily="50" charset="-128"/>
                        </a:rPr>
                        <a:t>6.7</a:t>
                      </a:r>
                      <a:endParaRPr kumimoji="1" lang="ja-JP" altLang="en-US" sz="1050" dirty="0">
                        <a:latin typeface="Arial Unicode MS" panose="020B0604020202020204" pitchFamily="50" charset="-128"/>
                        <a:ea typeface="Arial Unicode MS" panose="020B0604020202020204" pitchFamily="50" charset="-128"/>
                        <a:cs typeface="Arial Unicode MS" panose="020B0604020202020204"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en-US" altLang="ja-JP" sz="1050" dirty="0" smtClean="0">
                          <a:latin typeface="Arial Unicode MS" panose="020B0604020202020204" pitchFamily="50" charset="-128"/>
                          <a:ea typeface="Arial Unicode MS" panose="020B0604020202020204" pitchFamily="50" charset="-128"/>
                          <a:cs typeface="Arial Unicode MS" panose="020B0604020202020204" pitchFamily="50" charset="-128"/>
                        </a:rPr>
                        <a:t>3.3</a:t>
                      </a:r>
                      <a:endParaRPr kumimoji="1" lang="ja-JP" altLang="en-US" sz="1050" dirty="0">
                        <a:latin typeface="Arial Unicode MS" panose="020B0604020202020204" pitchFamily="50" charset="-128"/>
                        <a:ea typeface="Arial Unicode MS" panose="020B0604020202020204" pitchFamily="50" charset="-128"/>
                        <a:cs typeface="Arial Unicode MS" panose="020B0604020202020204" pitchFamily="50" charset="-128"/>
                      </a:endParaRPr>
                    </a:p>
                  </a:txBody>
                  <a:tcPr>
                    <a:lnL w="12700" cap="flat" cmpd="sng" algn="ctr">
                      <a:solidFill>
                        <a:schemeClr val="tx1"/>
                      </a:solidFill>
                      <a:prstDash val="solid"/>
                      <a:round/>
                      <a:headEnd type="none" w="med" len="med"/>
                      <a:tailEnd type="none" w="med" len="med"/>
                    </a:lnL>
                  </a:tcPr>
                </a:tc>
                <a:tc>
                  <a:txBody>
                    <a:bodyPr/>
                    <a:lstStyle/>
                    <a:p>
                      <a:r>
                        <a:rPr kumimoji="1" lang="en-US" altLang="ja-JP" sz="1050" dirty="0" smtClean="0">
                          <a:latin typeface="Arial Unicode MS" panose="020B0604020202020204" pitchFamily="50" charset="-128"/>
                          <a:ea typeface="Arial Unicode MS" panose="020B0604020202020204" pitchFamily="50" charset="-128"/>
                          <a:cs typeface="Arial Unicode MS" panose="020B0604020202020204" pitchFamily="50" charset="-128"/>
                        </a:rPr>
                        <a:t>9.1</a:t>
                      </a:r>
                      <a:endParaRPr kumimoji="1" lang="ja-JP" altLang="en-US" sz="1050" dirty="0">
                        <a:latin typeface="Arial Unicode MS" panose="020B0604020202020204" pitchFamily="50" charset="-128"/>
                        <a:ea typeface="Arial Unicode MS" panose="020B0604020202020204" pitchFamily="50" charset="-128"/>
                        <a:cs typeface="Arial Unicode MS" panose="020B0604020202020204"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en-US" altLang="ja-JP" sz="1050" dirty="0" smtClean="0">
                          <a:latin typeface="Arial Unicode MS" panose="020B0604020202020204" pitchFamily="50" charset="-128"/>
                          <a:ea typeface="Arial Unicode MS" panose="020B0604020202020204" pitchFamily="50" charset="-128"/>
                          <a:cs typeface="Arial Unicode MS" panose="020B0604020202020204" pitchFamily="50" charset="-128"/>
                        </a:rPr>
                        <a:t>1.4</a:t>
                      </a:r>
                      <a:endParaRPr kumimoji="1" lang="ja-JP" altLang="en-US" sz="1050" dirty="0">
                        <a:latin typeface="Arial Unicode MS" panose="020B0604020202020204" pitchFamily="50" charset="-128"/>
                        <a:ea typeface="Arial Unicode MS" panose="020B0604020202020204" pitchFamily="50" charset="-128"/>
                        <a:cs typeface="Arial Unicode MS" panose="020B0604020202020204" pitchFamily="50" charset="-128"/>
                      </a:endParaRPr>
                    </a:p>
                  </a:txBody>
                  <a:tcPr>
                    <a:lnL w="12700" cap="flat" cmpd="sng" algn="ctr">
                      <a:solidFill>
                        <a:schemeClr val="tx1"/>
                      </a:solidFill>
                      <a:prstDash val="solid"/>
                      <a:round/>
                      <a:headEnd type="none" w="med" len="med"/>
                      <a:tailEnd type="none" w="med" len="med"/>
                    </a:lnL>
                  </a:tcPr>
                </a:tc>
                <a:tc>
                  <a:txBody>
                    <a:bodyPr/>
                    <a:lstStyle/>
                    <a:p>
                      <a:r>
                        <a:rPr kumimoji="1" lang="en-US" altLang="ja-JP" sz="1050" dirty="0" smtClean="0">
                          <a:latin typeface="Arial Unicode MS" panose="020B0604020202020204" pitchFamily="50" charset="-128"/>
                          <a:ea typeface="Arial Unicode MS" panose="020B0604020202020204" pitchFamily="50" charset="-128"/>
                          <a:cs typeface="Arial Unicode MS" panose="020B0604020202020204" pitchFamily="50" charset="-128"/>
                        </a:rPr>
                        <a:t>182.4</a:t>
                      </a:r>
                      <a:endParaRPr kumimoji="1" lang="ja-JP" altLang="en-US" sz="1050" dirty="0">
                        <a:latin typeface="Arial Unicode MS" panose="020B0604020202020204" pitchFamily="50" charset="-128"/>
                        <a:ea typeface="Arial Unicode MS" panose="020B0604020202020204" pitchFamily="50" charset="-128"/>
                        <a:cs typeface="Arial Unicode MS" panose="020B0604020202020204"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en-US" altLang="ja-JP" sz="1050" dirty="0" smtClean="0">
                          <a:latin typeface="Arial Unicode MS" panose="020B0604020202020204" pitchFamily="50" charset="-128"/>
                          <a:ea typeface="Arial Unicode MS" panose="020B0604020202020204" pitchFamily="50" charset="-128"/>
                          <a:cs typeface="Arial Unicode MS" panose="020B0604020202020204" pitchFamily="50" charset="-128"/>
                        </a:rPr>
                        <a:t>92.2</a:t>
                      </a:r>
                      <a:endParaRPr kumimoji="1" lang="ja-JP" altLang="en-US" sz="1050" dirty="0">
                        <a:latin typeface="Arial Unicode MS" panose="020B0604020202020204" pitchFamily="50" charset="-128"/>
                        <a:ea typeface="Arial Unicode MS" panose="020B0604020202020204" pitchFamily="50" charset="-128"/>
                        <a:cs typeface="Arial Unicode MS" panose="020B0604020202020204" pitchFamily="50" charset="-128"/>
                      </a:endParaRPr>
                    </a:p>
                  </a:txBody>
                  <a:tcPr>
                    <a:lnL w="12700" cap="flat" cmpd="sng" algn="ctr">
                      <a:solidFill>
                        <a:schemeClr val="tx1"/>
                      </a:solidFill>
                      <a:prstDash val="solid"/>
                      <a:round/>
                      <a:headEnd type="none" w="med" len="med"/>
                      <a:tailEnd type="none" w="med" len="med"/>
                    </a:lnL>
                  </a:tcPr>
                </a:tc>
              </a:tr>
            </a:tbl>
          </a:graphicData>
        </a:graphic>
      </p:graphicFrame>
      <p:graphicFrame>
        <p:nvGraphicFramePr>
          <p:cNvPr id="16" name="グラフ 15"/>
          <p:cNvGraphicFramePr>
            <a:graphicFrameLocks/>
          </p:cNvGraphicFramePr>
          <p:nvPr>
            <p:extLst>
              <p:ext uri="{D42A27DB-BD31-4B8C-83A1-F6EECF244321}">
                <p14:modId xmlns:p14="http://schemas.microsoft.com/office/powerpoint/2010/main" val="2879240420"/>
              </p:ext>
            </p:extLst>
          </p:nvPr>
        </p:nvGraphicFramePr>
        <p:xfrm>
          <a:off x="24514" y="218623"/>
          <a:ext cx="9753021" cy="2575495"/>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25063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718872" y="-1279222"/>
            <a:ext cx="6683680" cy="95337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正方形/長方形 9"/>
          <p:cNvSpPr/>
          <p:nvPr/>
        </p:nvSpPr>
        <p:spPr>
          <a:xfrm rot="16200000">
            <a:off x="177525" y="5683595"/>
            <a:ext cx="1512168" cy="216024"/>
          </a:xfrm>
          <a:prstGeom prst="rect">
            <a:avLst/>
          </a:prstGeom>
          <a:solidFill>
            <a:srgbClr val="4F81BD">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右矢印 11"/>
          <p:cNvSpPr/>
          <p:nvPr/>
        </p:nvSpPr>
        <p:spPr>
          <a:xfrm rot="16200000">
            <a:off x="6861125" y="6416819"/>
            <a:ext cx="216024" cy="4571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4" name="右矢印 13"/>
          <p:cNvSpPr/>
          <p:nvPr/>
        </p:nvSpPr>
        <p:spPr>
          <a:xfrm rot="16200000">
            <a:off x="6613766" y="3356779"/>
            <a:ext cx="216024" cy="4571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rot="16200000">
            <a:off x="8547138" y="5307765"/>
            <a:ext cx="718206" cy="400110"/>
          </a:xfrm>
          <a:prstGeom prst="rect">
            <a:avLst/>
          </a:prstGeom>
          <a:noFill/>
        </p:spPr>
        <p:txBody>
          <a:bodyPr wrap="square" rtlCol="0">
            <a:spAutoFit/>
          </a:bodyPr>
          <a:lstStyle/>
          <a:p>
            <a:pPr algn="ctr"/>
            <a:r>
              <a:rPr kumimoji="1" lang="ja-JP" altLang="en-US" sz="2000" dirty="0" smtClean="0"/>
              <a:t>４１</a:t>
            </a:r>
            <a:endParaRPr kumimoji="1" lang="ja-JP" altLang="en-US" sz="3200" dirty="0"/>
          </a:p>
        </p:txBody>
      </p:sp>
      <p:sp>
        <p:nvSpPr>
          <p:cNvPr id="5" name="テキスト ボックス 4"/>
          <p:cNvSpPr txBox="1"/>
          <p:nvPr/>
        </p:nvSpPr>
        <p:spPr>
          <a:xfrm rot="16200000">
            <a:off x="8578429" y="2810375"/>
            <a:ext cx="643298" cy="400110"/>
          </a:xfrm>
          <a:prstGeom prst="rect">
            <a:avLst/>
          </a:prstGeom>
          <a:noFill/>
        </p:spPr>
        <p:txBody>
          <a:bodyPr wrap="square" rtlCol="0">
            <a:spAutoFit/>
          </a:bodyPr>
          <a:lstStyle/>
          <a:p>
            <a:pPr algn="ctr"/>
            <a:r>
              <a:rPr lang="ja-JP" altLang="en-US" sz="2000" dirty="0"/>
              <a:t>３９</a:t>
            </a:r>
            <a:endParaRPr kumimoji="1" lang="ja-JP" altLang="en-US" sz="2000" dirty="0"/>
          </a:p>
        </p:txBody>
      </p:sp>
      <p:sp>
        <p:nvSpPr>
          <p:cNvPr id="3" name="テキスト ボックス 2"/>
          <p:cNvSpPr txBox="1"/>
          <p:nvPr/>
        </p:nvSpPr>
        <p:spPr>
          <a:xfrm rot="16200000">
            <a:off x="6414487" y="3336033"/>
            <a:ext cx="5892960" cy="246221"/>
          </a:xfrm>
          <a:prstGeom prst="rect">
            <a:avLst/>
          </a:prstGeom>
          <a:noFill/>
        </p:spPr>
        <p:txBody>
          <a:bodyPr wrap="none" rtlCol="0">
            <a:spAutoFit/>
          </a:bodyPr>
          <a:lstStyle/>
          <a:p>
            <a:r>
              <a:rPr kumimoji="1" lang="ja-JP" altLang="en-US" sz="1000" dirty="0" smtClean="0"/>
              <a:t>「地域における</a:t>
            </a:r>
            <a:r>
              <a:rPr kumimoji="1" lang="ja-JP" altLang="en-US" sz="100" dirty="0" smtClean="0"/>
              <a:t>行政</a:t>
            </a:r>
            <a:r>
              <a:rPr kumimoji="1" lang="ja-JP" altLang="en-US" sz="1000" dirty="0" smtClean="0"/>
              <a:t>栄養士による健康づくり及び栄養・食生活の改善の基本指針」を実践するための資料集より</a:t>
            </a:r>
            <a:endParaRPr kumimoji="1" lang="ja-JP" altLang="en-US" sz="1000" dirty="0"/>
          </a:p>
        </p:txBody>
      </p:sp>
    </p:spTree>
    <p:extLst>
      <p:ext uri="{BB962C8B-B14F-4D97-AF65-F5344CB8AC3E}">
        <p14:creationId xmlns:p14="http://schemas.microsoft.com/office/powerpoint/2010/main" val="1937847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1535251" y="-1469846"/>
            <a:ext cx="6872595" cy="98122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テキスト ボックス 2"/>
          <p:cNvSpPr txBox="1"/>
          <p:nvPr/>
        </p:nvSpPr>
        <p:spPr>
          <a:xfrm rot="16200000">
            <a:off x="8547138" y="5307765"/>
            <a:ext cx="718206" cy="400110"/>
          </a:xfrm>
          <a:prstGeom prst="rect">
            <a:avLst/>
          </a:prstGeom>
          <a:noFill/>
        </p:spPr>
        <p:txBody>
          <a:bodyPr wrap="square" rtlCol="0">
            <a:spAutoFit/>
          </a:bodyPr>
          <a:lstStyle/>
          <a:p>
            <a:pPr algn="ctr"/>
            <a:r>
              <a:rPr kumimoji="1" lang="ja-JP" altLang="en-US" sz="2000" dirty="0" smtClean="0"/>
              <a:t>４４</a:t>
            </a:r>
            <a:endParaRPr kumimoji="1" lang="ja-JP" altLang="en-US" sz="3200" dirty="0"/>
          </a:p>
        </p:txBody>
      </p:sp>
      <p:sp>
        <p:nvSpPr>
          <p:cNvPr id="4" name="テキスト ボックス 3"/>
          <p:cNvSpPr txBox="1"/>
          <p:nvPr/>
        </p:nvSpPr>
        <p:spPr>
          <a:xfrm rot="16200000">
            <a:off x="8578429" y="2810375"/>
            <a:ext cx="643298" cy="400110"/>
          </a:xfrm>
          <a:prstGeom prst="rect">
            <a:avLst/>
          </a:prstGeom>
          <a:noFill/>
        </p:spPr>
        <p:txBody>
          <a:bodyPr wrap="square" rtlCol="0">
            <a:spAutoFit/>
          </a:bodyPr>
          <a:lstStyle/>
          <a:p>
            <a:pPr algn="ctr"/>
            <a:r>
              <a:rPr kumimoji="1" lang="ja-JP" altLang="en-US" sz="2000" dirty="0" smtClean="0"/>
              <a:t>４５</a:t>
            </a:r>
            <a:endParaRPr kumimoji="1" lang="ja-JP" altLang="en-US" sz="2000" dirty="0"/>
          </a:p>
        </p:txBody>
      </p:sp>
      <p:sp>
        <p:nvSpPr>
          <p:cNvPr id="5" name="テキスト ボックス 4"/>
          <p:cNvSpPr txBox="1"/>
          <p:nvPr/>
        </p:nvSpPr>
        <p:spPr>
          <a:xfrm rot="16200000">
            <a:off x="6414487" y="3336033"/>
            <a:ext cx="5892960" cy="246221"/>
          </a:xfrm>
          <a:prstGeom prst="rect">
            <a:avLst/>
          </a:prstGeom>
          <a:noFill/>
        </p:spPr>
        <p:txBody>
          <a:bodyPr wrap="none" rtlCol="0">
            <a:spAutoFit/>
          </a:bodyPr>
          <a:lstStyle/>
          <a:p>
            <a:r>
              <a:rPr kumimoji="1" lang="ja-JP" altLang="en-US" sz="1000" dirty="0" smtClean="0"/>
              <a:t>「地域における</a:t>
            </a:r>
            <a:r>
              <a:rPr kumimoji="1" lang="ja-JP" altLang="en-US" sz="100" dirty="0" smtClean="0"/>
              <a:t>行政</a:t>
            </a:r>
            <a:r>
              <a:rPr kumimoji="1" lang="ja-JP" altLang="en-US" sz="1000" dirty="0" smtClean="0"/>
              <a:t>栄養士による健康づくり及び栄養・食生活の改善の基本指針」を実践するための資料集より</a:t>
            </a:r>
            <a:endParaRPr kumimoji="1" lang="ja-JP" altLang="en-US" sz="1000" dirty="0"/>
          </a:p>
        </p:txBody>
      </p:sp>
      <p:sp>
        <p:nvSpPr>
          <p:cNvPr id="6" name="正方形/長方形 5"/>
          <p:cNvSpPr/>
          <p:nvPr/>
        </p:nvSpPr>
        <p:spPr>
          <a:xfrm rot="16200000">
            <a:off x="-845364" y="4831872"/>
            <a:ext cx="3215612" cy="216025"/>
          </a:xfrm>
          <a:prstGeom prst="rect">
            <a:avLst/>
          </a:prstGeom>
          <a:solidFill>
            <a:srgbClr val="4F81BD">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右矢印 6"/>
          <p:cNvSpPr/>
          <p:nvPr/>
        </p:nvSpPr>
        <p:spPr>
          <a:xfrm rot="16200000">
            <a:off x="7316120" y="3218028"/>
            <a:ext cx="216024" cy="4571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8" name="右矢印 7"/>
          <p:cNvSpPr/>
          <p:nvPr/>
        </p:nvSpPr>
        <p:spPr>
          <a:xfrm rot="16200000">
            <a:off x="7172104" y="6479514"/>
            <a:ext cx="216024" cy="4571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0480468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925</TotalTime>
  <Words>652</Words>
  <Application>Microsoft Office PowerPoint</Application>
  <PresentationFormat>A4 210 x 297 mm</PresentationFormat>
  <Paragraphs>179</Paragraphs>
  <Slides>4</Slides>
  <Notes>0</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63</cp:revision>
  <cp:lastPrinted>2015-01-23T03:09:50Z</cp:lastPrinted>
  <dcterms:created xsi:type="dcterms:W3CDTF">2015-01-13T02:22:55Z</dcterms:created>
  <dcterms:modified xsi:type="dcterms:W3CDTF">2015-01-23T06:48:47Z</dcterms:modified>
</cp:coreProperties>
</file>