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588" y="144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akanore\Desktop\&#22823;&#38442;&#24220;&#38599;&#29992;&#24418;&#24907;&#29987;&#26989;&#24180;&#40802;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nakanore\Desktop\&#22823;&#38442;&#24220;&#38599;&#29992;&#24418;&#24907;&#29987;&#26989;&#24180;&#40802;.csv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6906527294069"/>
          <c:y val="0.1283318570697303"/>
          <c:w val="0.81571753702084626"/>
          <c:h val="0.706154359519978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Sheet1!$D$46</c:f>
              <c:strCache>
                <c:ptCount val="1"/>
                <c:pt idx="0">
                  <c:v>農林水産業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24306800049592E-2"/>
                  <c:y val="3.106373091121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24306800049592E-2"/>
                  <c:y val="-5.32503131600601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-3.55002087733734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80383500061989E-2"/>
                  <c:y val="-4.43752609667168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8038350006198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Sheet1!$D$47:$D$52</c:f>
              <c:numCache>
                <c:formatCode>0.0%</c:formatCode>
                <c:ptCount val="6"/>
                <c:pt idx="0">
                  <c:v>2.4306992139015307E-3</c:v>
                </c:pt>
                <c:pt idx="1">
                  <c:v>5.342980381243913E-3</c:v>
                </c:pt>
                <c:pt idx="2">
                  <c:v>1.1596945624188544E-2</c:v>
                </c:pt>
                <c:pt idx="3">
                  <c:v>3.0611684100610034E-2</c:v>
                </c:pt>
                <c:pt idx="4">
                  <c:v>2.8980351173667162E-2</c:v>
                </c:pt>
                <c:pt idx="5">
                  <c:v>3.0471384761759136E-2</c:v>
                </c:pt>
              </c:numCache>
            </c:numRef>
          </c:val>
        </c:ser>
        <c:ser>
          <c:idx val="1"/>
          <c:order val="1"/>
          <c:tx>
            <c:strRef>
              <c:f>Sheet1!$E$46</c:f>
              <c:strCache>
                <c:ptCount val="1"/>
                <c:pt idx="0">
                  <c:v>その他の自営業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24306800049592E-2"/>
                  <c:y val="-4.43752609667168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8925369000868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92536900086787E-2"/>
                  <c:y val="-8.87400395883241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Sheet1!$E$47:$E$52</c:f>
              <c:numCache>
                <c:formatCode>0.0%</c:formatCode>
                <c:ptCount val="6"/>
                <c:pt idx="0">
                  <c:v>3.2116259826230863E-2</c:v>
                </c:pt>
                <c:pt idx="1">
                  <c:v>0.12491999443439544</c:v>
                </c:pt>
                <c:pt idx="2">
                  <c:v>0.17322799991197765</c:v>
                </c:pt>
                <c:pt idx="3">
                  <c:v>0.18042757433088463</c:v>
                </c:pt>
                <c:pt idx="4">
                  <c:v>0.11761130752525589</c:v>
                </c:pt>
                <c:pt idx="5">
                  <c:v>7.0406143547660921E-2</c:v>
                </c:pt>
              </c:numCache>
            </c:numRef>
          </c:val>
        </c:ser>
        <c:ser>
          <c:idx val="2"/>
          <c:order val="2"/>
          <c:tx>
            <c:strRef>
              <c:f>Sheet1!$F$46</c:f>
              <c:strCache>
                <c:ptCount val="1"/>
                <c:pt idx="0">
                  <c:v>被用者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-5.1121534000247958E-3"/>
                  <c:y val="-3.549985936186977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48.6</a:t>
                    </a:r>
                    <a:r>
                      <a:rPr lang="en-US" altLang="en-US" dirty="0" smtClean="0"/>
                      <a:t>%</a:t>
                    </a:r>
                  </a:p>
                  <a:p>
                    <a:r>
                      <a:rPr lang="ja-JP" altLang="en-US" dirty="0" smtClean="0"/>
                      <a:t>被用者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Sheet1!$F$47:$F$52</c:f>
              <c:numCache>
                <c:formatCode>0.0%</c:formatCode>
                <c:ptCount val="6"/>
                <c:pt idx="0">
                  <c:v>0.54292511377741004</c:v>
                </c:pt>
                <c:pt idx="1">
                  <c:v>0.53504939474050373</c:v>
                </c:pt>
                <c:pt idx="2">
                  <c:v>0.48614748146029091</c:v>
                </c:pt>
                <c:pt idx="3">
                  <c:v>0.45155439939912434</c:v>
                </c:pt>
                <c:pt idx="4">
                  <c:v>0.28380732142989495</c:v>
                </c:pt>
                <c:pt idx="5">
                  <c:v>0.10203284147574267</c:v>
                </c:pt>
              </c:numCache>
            </c:numRef>
          </c:val>
        </c:ser>
        <c:ser>
          <c:idx val="3"/>
          <c:order val="3"/>
          <c:tx>
            <c:strRef>
              <c:f>Sheet1!$G$46</c:f>
              <c:strCache>
                <c:ptCount val="1"/>
                <c:pt idx="0">
                  <c:v>無職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15.1</a:t>
                    </a:r>
                    <a:r>
                      <a:rPr lang="en-US" altLang="en-US" dirty="0" smtClean="0"/>
                      <a:t>%</a:t>
                    </a:r>
                  </a:p>
                  <a:p>
                    <a:r>
                      <a:rPr lang="ja-JP" altLang="en-US" dirty="0" smtClean="0"/>
                      <a:t>無職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Sheet1!$G$47:$G$52</c:f>
              <c:numCache>
                <c:formatCode>0.0%</c:formatCode>
                <c:ptCount val="6"/>
                <c:pt idx="0">
                  <c:v>0.18131981795614399</c:v>
                </c:pt>
                <c:pt idx="1">
                  <c:v>0.13691387226937526</c:v>
                </c:pt>
                <c:pt idx="2">
                  <c:v>0.15051823163083422</c:v>
                </c:pt>
                <c:pt idx="3">
                  <c:v>0.167420814479638</c:v>
                </c:pt>
                <c:pt idx="4">
                  <c:v>0.43238535714021004</c:v>
                </c:pt>
                <c:pt idx="5">
                  <c:v>0.66492520196743032</c:v>
                </c:pt>
              </c:numCache>
            </c:numRef>
          </c:val>
        </c:ser>
        <c:ser>
          <c:idx val="4"/>
          <c:order val="4"/>
          <c:tx>
            <c:strRef>
              <c:f>Sheet1!$H$46</c:f>
              <c:strCache>
                <c:ptCount val="1"/>
                <c:pt idx="0">
                  <c:v>その他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36258934192498E-2"/>
                  <c:y val="-4.43742127322057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92536900086787E-2"/>
                  <c:y val="-5.3247867279534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6460200074387E-2"/>
                  <c:y val="-3.54995099503660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48613600099277E-2"/>
                  <c:y val="-4.4375260966716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Sheet1!$H$47:$H$52</c:f>
              <c:numCache>
                <c:formatCode>0.0%</c:formatCode>
                <c:ptCount val="6"/>
                <c:pt idx="0">
                  <c:v>8.1712867190732313E-3</c:v>
                </c:pt>
                <c:pt idx="1">
                  <c:v>1.3301794907471824E-2</c:v>
                </c:pt>
                <c:pt idx="2">
                  <c:v>1.4633716964108884E-2</c:v>
                </c:pt>
                <c:pt idx="3">
                  <c:v>2.3632000293110082E-2</c:v>
                </c:pt>
                <c:pt idx="4">
                  <c:v>4.4945485810004522E-2</c:v>
                </c:pt>
                <c:pt idx="5">
                  <c:v>5.0162678287757931E-2</c:v>
                </c:pt>
              </c:numCache>
            </c:numRef>
          </c:val>
        </c:ser>
        <c:ser>
          <c:idx val="5"/>
          <c:order val="5"/>
          <c:tx>
            <c:strRef>
              <c:f>Sheet1!$I$46</c:f>
              <c:strCache>
                <c:ptCount val="1"/>
                <c:pt idx="0">
                  <c:v>不詳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Sheet1!$I$47:$I$52</c:f>
              <c:numCache>
                <c:formatCode>0.0%</c:formatCode>
                <c:ptCount val="6"/>
                <c:pt idx="0">
                  <c:v>0.23303682250724039</c:v>
                </c:pt>
                <c:pt idx="1">
                  <c:v>0.18447196326700988</c:v>
                </c:pt>
                <c:pt idx="2">
                  <c:v>0.16387562440859979</c:v>
                </c:pt>
                <c:pt idx="3">
                  <c:v>0.1463535273966329</c:v>
                </c:pt>
                <c:pt idx="4">
                  <c:v>9.2270176920967395E-2</c:v>
                </c:pt>
                <c:pt idx="5">
                  <c:v>8.2001749959648984E-2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827136"/>
        <c:axId val="102828672"/>
      </c:barChart>
      <c:catAx>
        <c:axId val="102827136"/>
        <c:scaling>
          <c:orientation val="maxMin"/>
        </c:scaling>
        <c:delete val="0"/>
        <c:axPos val="l"/>
        <c:majorTickMark val="out"/>
        <c:minorTickMark val="none"/>
        <c:tickLblPos val="nextTo"/>
        <c:crossAx val="102828672"/>
        <c:crosses val="autoZero"/>
        <c:auto val="1"/>
        <c:lblAlgn val="ctr"/>
        <c:lblOffset val="100"/>
        <c:noMultiLvlLbl val="0"/>
      </c:catAx>
      <c:valAx>
        <c:axId val="10282867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02827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912383326168262E-2"/>
          <c:y val="0.83988113020644983"/>
          <c:w val="0.8721750320817816"/>
          <c:h val="8.024340005345996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23241378977215"/>
          <c:y val="0.12078361519441752"/>
          <c:w val="0.70843275867898736"/>
          <c:h val="0.7100682244668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受診した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Sheet5!$A$2:$A$6</c:f>
              <c:strCache>
                <c:ptCount val="5"/>
                <c:pt idx="0">
                  <c:v>正社員</c:v>
                </c:pt>
                <c:pt idx="1">
                  <c:v>契約社員</c:v>
                </c:pt>
                <c:pt idx="2">
                  <c:v>パートタイム労働者</c:v>
                </c:pt>
                <c:pt idx="3">
                  <c:v>派遣労働者</c:v>
                </c:pt>
                <c:pt idx="4">
                  <c:v>臨時・日雇労働者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94.9</c:v>
                </c:pt>
                <c:pt idx="1">
                  <c:v>92.7</c:v>
                </c:pt>
                <c:pt idx="2">
                  <c:v>58.9</c:v>
                </c:pt>
                <c:pt idx="3">
                  <c:v>75.900000000000006</c:v>
                </c:pt>
                <c:pt idx="4">
                  <c:v>88.1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受診していない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Sheet5!$A$2:$A$6</c:f>
              <c:strCache>
                <c:ptCount val="5"/>
                <c:pt idx="0">
                  <c:v>正社員</c:v>
                </c:pt>
                <c:pt idx="1">
                  <c:v>契約社員</c:v>
                </c:pt>
                <c:pt idx="2">
                  <c:v>パートタイム労働者</c:v>
                </c:pt>
                <c:pt idx="3">
                  <c:v>派遣労働者</c:v>
                </c:pt>
                <c:pt idx="4">
                  <c:v>臨時・日雇労働者</c:v>
                </c:pt>
              </c:strCache>
            </c:strRef>
          </c:cat>
          <c:val>
            <c:numRef>
              <c:f>Sheet5!$C$2:$C$6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7.3</c:v>
                </c:pt>
                <c:pt idx="2">
                  <c:v>41.1</c:v>
                </c:pt>
                <c:pt idx="3">
                  <c:v>24.1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387264"/>
        <c:axId val="117388800"/>
      </c:barChart>
      <c:catAx>
        <c:axId val="117387264"/>
        <c:scaling>
          <c:orientation val="maxMin"/>
        </c:scaling>
        <c:delete val="0"/>
        <c:axPos val="l"/>
        <c:majorTickMark val="out"/>
        <c:minorTickMark val="none"/>
        <c:tickLblPos val="nextTo"/>
        <c:crossAx val="117388800"/>
        <c:crosses val="autoZero"/>
        <c:auto val="1"/>
        <c:lblAlgn val="ctr"/>
        <c:lblOffset val="100"/>
        <c:noMultiLvlLbl val="0"/>
      </c:catAx>
      <c:valAx>
        <c:axId val="117388800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1738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775113575969035"/>
          <c:y val="0.83294947506561678"/>
          <c:w val="0.35309815425913638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5801424545497"/>
          <c:y val="0.15646729372577817"/>
          <c:w val="0.76773757252506769"/>
          <c:h val="0.698046706182868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年齢別雇用!$B$60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年齢別雇用!$A$61:$A$66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年齢別雇用!$B$61:$B$66</c:f>
              <c:numCache>
                <c:formatCode>0.0%</c:formatCode>
                <c:ptCount val="6"/>
                <c:pt idx="0">
                  <c:v>0.589056936235821</c:v>
                </c:pt>
                <c:pt idx="1">
                  <c:v>0.50193071975728099</c:v>
                </c:pt>
                <c:pt idx="2">
                  <c:v>0.39441715798073862</c:v>
                </c:pt>
                <c:pt idx="3">
                  <c:v>0.37080642702018851</c:v>
                </c:pt>
                <c:pt idx="4">
                  <c:v>0.23549103259167495</c:v>
                </c:pt>
                <c:pt idx="5">
                  <c:v>0.32674042375534912</c:v>
                </c:pt>
              </c:numCache>
            </c:numRef>
          </c:val>
        </c:ser>
        <c:ser>
          <c:idx val="1"/>
          <c:order val="1"/>
          <c:tx>
            <c:strRef>
              <c:f>年齢別雇用!$C$60</c:f>
              <c:strCache>
                <c:ptCount val="1"/>
                <c:pt idx="0">
                  <c:v>派遣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年齢別雇用!$A$61:$A$66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年齢別雇用!$C$61:$C$66</c:f>
              <c:numCache>
                <c:formatCode>0.0%</c:formatCode>
                <c:ptCount val="6"/>
                <c:pt idx="0">
                  <c:v>5.7174846738372309E-2</c:v>
                </c:pt>
                <c:pt idx="1">
                  <c:v>8.4932863608440004E-2</c:v>
                </c:pt>
                <c:pt idx="2">
                  <c:v>5.7692732337140819E-2</c:v>
                </c:pt>
                <c:pt idx="3">
                  <c:v>2.7676242360804904E-2</c:v>
                </c:pt>
                <c:pt idx="4">
                  <c:v>2.2347185201166426E-2</c:v>
                </c:pt>
                <c:pt idx="5">
                  <c:v>2.3640538565911699E-2</c:v>
                </c:pt>
              </c:numCache>
            </c:numRef>
          </c:val>
        </c:ser>
        <c:ser>
          <c:idx val="2"/>
          <c:order val="2"/>
          <c:tx>
            <c:strRef>
              <c:f>年齢別雇用!$D$60</c:f>
              <c:strCache>
                <c:ptCount val="1"/>
                <c:pt idx="0">
                  <c:v>パート・アルバイト・その他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年齢別雇用!$A$61:$A$66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年齢別雇用!$D$61:$D$66</c:f>
              <c:numCache>
                <c:formatCode>0.0%</c:formatCode>
                <c:ptCount val="6"/>
                <c:pt idx="0">
                  <c:v>0.35376821702580669</c:v>
                </c:pt>
                <c:pt idx="1">
                  <c:v>0.41313641663427902</c:v>
                </c:pt>
                <c:pt idx="2">
                  <c:v>0.5478901096821206</c:v>
                </c:pt>
                <c:pt idx="3">
                  <c:v>0.60151733061900658</c:v>
                </c:pt>
                <c:pt idx="4">
                  <c:v>0.74216178220715856</c:v>
                </c:pt>
                <c:pt idx="5">
                  <c:v>0.64961903767873919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085568"/>
        <c:axId val="79087872"/>
      </c:barChart>
      <c:catAx>
        <c:axId val="79085568"/>
        <c:scaling>
          <c:orientation val="maxMin"/>
        </c:scaling>
        <c:delete val="0"/>
        <c:axPos val="l"/>
        <c:majorTickMark val="out"/>
        <c:minorTickMark val="none"/>
        <c:tickLblPos val="nextTo"/>
        <c:crossAx val="79087872"/>
        <c:crosses val="autoZero"/>
        <c:auto val="1"/>
        <c:lblAlgn val="ctr"/>
        <c:lblOffset val="100"/>
        <c:noMultiLvlLbl val="0"/>
      </c:catAx>
      <c:valAx>
        <c:axId val="7908787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79085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41916416636454"/>
          <c:y val="0.84893617208169803"/>
          <c:w val="0.84787666412509199"/>
          <c:h val="0.1008633774757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4190097694006"/>
          <c:y val="0.20536897749404934"/>
          <c:w val="0.76676391837544877"/>
          <c:h val="0.675447099605586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年齢別雇用!$B$43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年齢別雇用!$B$44:$B$49</c:f>
              <c:numCache>
                <c:formatCode>0.0%</c:formatCode>
                <c:ptCount val="6"/>
                <c:pt idx="0">
                  <c:v>0.70587608877660435</c:v>
                </c:pt>
                <c:pt idx="1">
                  <c:v>0.89068474966991906</c:v>
                </c:pt>
                <c:pt idx="2">
                  <c:v>0.9161576172466569</c:v>
                </c:pt>
                <c:pt idx="3">
                  <c:v>0.88396642549414095</c:v>
                </c:pt>
                <c:pt idx="4">
                  <c:v>0.53503282167711363</c:v>
                </c:pt>
                <c:pt idx="5">
                  <c:v>0.36054666426901638</c:v>
                </c:pt>
              </c:numCache>
            </c:numRef>
          </c:val>
        </c:ser>
        <c:ser>
          <c:idx val="1"/>
          <c:order val="1"/>
          <c:tx>
            <c:strRef>
              <c:f>年齢別雇用!$C$43</c:f>
              <c:strCache>
                <c:ptCount val="1"/>
                <c:pt idx="0">
                  <c:v>派遣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0550693869096935E-2"/>
                  <c:y val="5.39753543288013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125578224247446E-2"/>
                  <c:y val="2.69893770417119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400925158795914E-2"/>
                  <c:y val="1.61921813293125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年齢別雇用!$C$44:$C$49</c:f>
              <c:numCache>
                <c:formatCode>0.0%</c:formatCode>
                <c:ptCount val="6"/>
                <c:pt idx="0">
                  <c:v>3.3456470968405282E-2</c:v>
                </c:pt>
                <c:pt idx="1">
                  <c:v>2.738431814370508E-2</c:v>
                </c:pt>
                <c:pt idx="2">
                  <c:v>2.0797092320434436E-2</c:v>
                </c:pt>
                <c:pt idx="3">
                  <c:v>1.9789628096199392E-2</c:v>
                </c:pt>
                <c:pt idx="4">
                  <c:v>4.2219041508316471E-2</c:v>
                </c:pt>
                <c:pt idx="5">
                  <c:v>3.7762992267577775E-2</c:v>
                </c:pt>
              </c:numCache>
            </c:numRef>
          </c:val>
        </c:ser>
        <c:ser>
          <c:idx val="2"/>
          <c:order val="2"/>
          <c:tx>
            <c:strRef>
              <c:f>年齢別雇用!$D$43</c:f>
              <c:strCache>
                <c:ptCount val="1"/>
                <c:pt idx="0">
                  <c:v>パート・アルバイト・その他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年齢別雇用!$D$44:$D$49</c:f>
              <c:numCache>
                <c:formatCode>0.0%</c:formatCode>
                <c:ptCount val="6"/>
                <c:pt idx="0">
                  <c:v>0.26066744025499039</c:v>
                </c:pt>
                <c:pt idx="1">
                  <c:v>8.1930932186375871E-2</c:v>
                </c:pt>
                <c:pt idx="2">
                  <c:v>6.3045290432908671E-2</c:v>
                </c:pt>
                <c:pt idx="3">
                  <c:v>9.6243946409659692E-2</c:v>
                </c:pt>
                <c:pt idx="4">
                  <c:v>0.42274813681456985</c:v>
                </c:pt>
                <c:pt idx="5">
                  <c:v>0.60169034346340589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358784"/>
        <c:axId val="100619392"/>
      </c:barChart>
      <c:catAx>
        <c:axId val="100358784"/>
        <c:scaling>
          <c:orientation val="maxMin"/>
        </c:scaling>
        <c:delete val="0"/>
        <c:axPos val="l"/>
        <c:majorTickMark val="out"/>
        <c:minorTickMark val="none"/>
        <c:tickLblPos val="nextTo"/>
        <c:crossAx val="100619392"/>
        <c:crosses val="autoZero"/>
        <c:auto val="1"/>
        <c:lblAlgn val="ctr"/>
        <c:lblOffset val="100"/>
        <c:noMultiLvlLbl val="0"/>
      </c:catAx>
      <c:valAx>
        <c:axId val="10061939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00358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62530637254904"/>
          <c:y val="0.89161029802673997"/>
          <c:w val="0.77363168536016036"/>
          <c:h val="9.759548104615549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46584656827182"/>
          <c:y val="0.16115664143769201"/>
          <c:w val="0.74422317449829778"/>
          <c:h val="0.74186457673515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年齢別雇用!$B$43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年齢別雇用!$B$44:$B$49</c:f>
              <c:numCache>
                <c:formatCode>0.0%</c:formatCode>
                <c:ptCount val="6"/>
                <c:pt idx="0">
                  <c:v>0.70587608877660435</c:v>
                </c:pt>
                <c:pt idx="1">
                  <c:v>0.89068474966991906</c:v>
                </c:pt>
                <c:pt idx="2">
                  <c:v>0.9161576172466569</c:v>
                </c:pt>
                <c:pt idx="3">
                  <c:v>0.88396642549414095</c:v>
                </c:pt>
                <c:pt idx="4">
                  <c:v>0.53503282167711363</c:v>
                </c:pt>
                <c:pt idx="5">
                  <c:v>0.36054666426901638</c:v>
                </c:pt>
              </c:numCache>
            </c:numRef>
          </c:val>
        </c:ser>
        <c:ser>
          <c:idx val="1"/>
          <c:order val="1"/>
          <c:tx>
            <c:strRef>
              <c:f>年齢別雇用!$C$43</c:f>
              <c:strCache>
                <c:ptCount val="1"/>
                <c:pt idx="0">
                  <c:v>派遣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780653501675026E-2"/>
                  <c:y val="1.20598567725829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24522801340022E-2"/>
                  <c:y val="3.6179570317748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68392101005017E-2"/>
                  <c:y val="3.01496419314572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年齢別雇用!$C$44:$C$49</c:f>
              <c:numCache>
                <c:formatCode>0.0%</c:formatCode>
                <c:ptCount val="6"/>
                <c:pt idx="0">
                  <c:v>3.3456470968405282E-2</c:v>
                </c:pt>
                <c:pt idx="1">
                  <c:v>2.738431814370508E-2</c:v>
                </c:pt>
                <c:pt idx="2">
                  <c:v>2.0797092320434436E-2</c:v>
                </c:pt>
                <c:pt idx="3">
                  <c:v>1.9789628096199392E-2</c:v>
                </c:pt>
                <c:pt idx="4">
                  <c:v>4.2219041508316471E-2</c:v>
                </c:pt>
                <c:pt idx="5">
                  <c:v>3.7762992267577775E-2</c:v>
                </c:pt>
              </c:numCache>
            </c:numRef>
          </c:val>
        </c:ser>
        <c:ser>
          <c:idx val="2"/>
          <c:order val="2"/>
          <c:tx>
            <c:strRef>
              <c:f>年齢別雇用!$D$43</c:f>
              <c:strCache>
                <c:ptCount val="1"/>
                <c:pt idx="0">
                  <c:v>パート・アルバイト・その他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年齢別雇用!$D$44:$D$49</c:f>
              <c:numCache>
                <c:formatCode>0.0%</c:formatCode>
                <c:ptCount val="6"/>
                <c:pt idx="0">
                  <c:v>0.26066744025499039</c:v>
                </c:pt>
                <c:pt idx="1">
                  <c:v>8.1930932186375871E-2</c:v>
                </c:pt>
                <c:pt idx="2">
                  <c:v>6.3045290432908671E-2</c:v>
                </c:pt>
                <c:pt idx="3">
                  <c:v>9.6243946409659692E-2</c:v>
                </c:pt>
                <c:pt idx="4">
                  <c:v>0.42274813681456985</c:v>
                </c:pt>
                <c:pt idx="5">
                  <c:v>0.60169034346340589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313600"/>
        <c:axId val="104315136"/>
      </c:barChart>
      <c:catAx>
        <c:axId val="104313600"/>
        <c:scaling>
          <c:orientation val="maxMin"/>
        </c:scaling>
        <c:delete val="0"/>
        <c:axPos val="l"/>
        <c:majorTickMark val="out"/>
        <c:minorTickMark val="none"/>
        <c:tickLblPos val="nextTo"/>
        <c:crossAx val="104315136"/>
        <c:crosses val="autoZero"/>
        <c:auto val="1"/>
        <c:lblAlgn val="ctr"/>
        <c:lblOffset val="100"/>
        <c:noMultiLvlLbl val="0"/>
      </c:catAx>
      <c:valAx>
        <c:axId val="104315136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04313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9190388209417"/>
          <c:y val="0.87287162430592946"/>
          <c:w val="0.71176665614752899"/>
          <c:h val="0.109038672732046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0.03542</cdr:x>
      <cdr:y>0.02456</cdr:y>
    </cdr:from>
    <cdr:to>
      <cdr:x>0.12418</cdr:x>
      <cdr:y>0.1336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15853" y="55915"/>
          <a:ext cx="290317" cy="24828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000" dirty="0"/>
            <a:t>女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0.00915</cdr:x>
      <cdr:y>0.05493</cdr:y>
    </cdr:from>
    <cdr:to>
      <cdr:x>0.11681</cdr:x>
      <cdr:y>0.15357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3937" y="129245"/>
          <a:ext cx="399182" cy="2321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ja-JP" altLang="en-US" sz="1000" dirty="0" smtClean="0"/>
            <a:t>総数</a:t>
          </a:r>
          <a:endParaRPr lang="ja-JP" altLang="en-US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0.01731</cdr:x>
      <cdr:y>0.03293</cdr:y>
    </cdr:from>
    <cdr:to>
      <cdr:x>0.13537</cdr:x>
      <cdr:y>0.14314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8517" y="69352"/>
          <a:ext cx="399182" cy="2321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000" dirty="0" smtClean="0"/>
            <a:t>男</a:t>
          </a:r>
          <a:endParaRPr lang="ja-JP" alt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5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15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6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39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2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14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45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9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09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36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4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C5F6-6C33-4C7C-AC95-F3A8816FF0E8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7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038" y="764704"/>
            <a:ext cx="9838506" cy="504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sz="2400" dirty="0" smtClean="0"/>
              <a:t>　　　　　　　　　　市町村</a:t>
            </a:r>
            <a:r>
              <a:rPr lang="ja-JP" altLang="en-US" sz="2400" dirty="0" smtClean="0"/>
              <a:t>国保　勤労世代の健診受診状況</a:t>
            </a:r>
            <a:r>
              <a:rPr lang="ja-JP" altLang="en-US" sz="2800" dirty="0" smtClean="0"/>
              <a:t>　　　</a:t>
            </a:r>
            <a:r>
              <a:rPr lang="en-US" altLang="ja-JP" sz="1100" dirty="0" smtClean="0"/>
              <a:t>H27.1</a:t>
            </a:r>
            <a:r>
              <a:rPr lang="ja-JP" altLang="en-US" sz="1100" dirty="0" smtClean="0"/>
              <a:t>健康づくり課作成</a:t>
            </a:r>
            <a:endParaRPr kumimoji="1" lang="ja-JP" altLang="en-US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" y="1530370"/>
            <a:ext cx="4287613" cy="257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69108" y="4111613"/>
            <a:ext cx="2877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 dirty="0" smtClean="0"/>
              <a:t>平成</a:t>
            </a:r>
            <a:r>
              <a:rPr kumimoji="1" lang="en-US" altLang="ja-JP" sz="800" dirty="0" smtClean="0"/>
              <a:t>24</a:t>
            </a:r>
            <a:r>
              <a:rPr kumimoji="1" lang="ja-JP" altLang="en-US" sz="800" dirty="0" smtClean="0"/>
              <a:t>年度特定健康診査・特定保健指導の実施状況について</a:t>
            </a:r>
            <a:endParaRPr kumimoji="1" lang="en-US" altLang="ja-JP" sz="800" dirty="0" smtClean="0"/>
          </a:p>
          <a:p>
            <a:pPr algn="r"/>
            <a:r>
              <a:rPr lang="ja-JP" altLang="en-US" sz="800" dirty="0"/>
              <a:t>厚生労働省</a:t>
            </a:r>
            <a:endParaRPr kumimoji="1" lang="ja-JP" altLang="en-US" sz="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268760"/>
            <a:ext cx="2441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u="sng" dirty="0" smtClean="0"/>
              <a:t>○市町村国保特定健診受診率（全国）</a:t>
            </a:r>
            <a:endParaRPr kumimoji="1" lang="ja-JP" altLang="en-US" sz="1100" u="sng" dirty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965758"/>
              </p:ext>
            </p:extLst>
          </p:nvPr>
        </p:nvGraphicFramePr>
        <p:xfrm>
          <a:off x="4691442" y="1457623"/>
          <a:ext cx="4968552" cy="286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592960" y="1268760"/>
            <a:ext cx="2582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u="sng" dirty="0" smtClean="0"/>
              <a:t>○国保世帯主の年齢階級別職業（全国）</a:t>
            </a:r>
            <a:endParaRPr kumimoji="1" lang="ja-JP" altLang="en-US" sz="11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89730" y="4073211"/>
            <a:ext cx="2510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800" dirty="0"/>
              <a:t>国民健康保険実態調査　平成</a:t>
            </a:r>
            <a:r>
              <a:rPr lang="en-US" altLang="ja-JP" sz="800" dirty="0"/>
              <a:t>24</a:t>
            </a:r>
            <a:r>
              <a:rPr lang="ja-JP" altLang="en-US" sz="800" dirty="0" smtClean="0"/>
              <a:t>年度（世帯票）第</a:t>
            </a:r>
            <a:r>
              <a:rPr lang="en-US" altLang="ja-JP" sz="800" dirty="0" smtClean="0"/>
              <a:t>10</a:t>
            </a:r>
            <a:r>
              <a:rPr lang="ja-JP" altLang="en-US" sz="800" dirty="0" smtClean="0"/>
              <a:t>表</a:t>
            </a:r>
            <a:endParaRPr kumimoji="1" lang="ja-JP" altLang="en-US" sz="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4365104"/>
            <a:ext cx="4984057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○市町村国保の被用者とは</a:t>
            </a:r>
            <a:endParaRPr kumimoji="1" lang="en-US" altLang="ja-JP" sz="1100" dirty="0" smtClean="0"/>
          </a:p>
          <a:p>
            <a:endParaRPr lang="en-US" altLang="ja-JP" sz="1100" dirty="0"/>
          </a:p>
          <a:p>
            <a:r>
              <a:rPr lang="ja-JP" altLang="en-US" sz="1100" dirty="0" smtClean="0"/>
              <a:t>　</a:t>
            </a:r>
            <a:r>
              <a:rPr lang="ja-JP" altLang="en-US" sz="1050" dirty="0" smtClean="0"/>
              <a:t>・健康保険加入事業所以外に勤務している（</a:t>
            </a:r>
            <a:r>
              <a:rPr lang="en-US" altLang="ja-JP" sz="1050" dirty="0" smtClean="0"/>
              <a:t>※</a:t>
            </a:r>
            <a:r>
              <a:rPr lang="ja-JP" altLang="en-US" sz="1050" dirty="0" smtClean="0"/>
              <a:t>１）</a:t>
            </a:r>
            <a:endParaRPr lang="en-US" altLang="ja-JP" sz="1050" dirty="0"/>
          </a:p>
          <a:p>
            <a:r>
              <a:rPr lang="ja-JP" altLang="en-US" sz="1050" dirty="0" smtClean="0"/>
              <a:t>　・健康保険加入事業所に勤務しているが、当該事業所の健康保険に加入していない</a:t>
            </a: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ja-JP" altLang="en-US" sz="1050" dirty="0" smtClean="0"/>
              <a:t>　　（パートタイマー等）（</a:t>
            </a:r>
            <a:r>
              <a:rPr lang="en-US" altLang="ja-JP" sz="1050" dirty="0" smtClean="0"/>
              <a:t>※</a:t>
            </a:r>
            <a:r>
              <a:rPr lang="ja-JP" altLang="en-US" sz="1050" dirty="0" smtClean="0"/>
              <a:t>２）</a:t>
            </a:r>
            <a:endParaRPr lang="en-US" altLang="ja-JP" sz="1050" dirty="0" smtClean="0"/>
          </a:p>
          <a:p>
            <a:endParaRPr kumimoji="1" lang="en-US" altLang="ja-JP" sz="1050" dirty="0"/>
          </a:p>
          <a:p>
            <a:r>
              <a:rPr lang="ja-JP" altLang="en-US" sz="900" dirty="0" smtClean="0"/>
              <a:t>（参考）</a:t>
            </a:r>
            <a:endParaRPr lang="en-US" altLang="ja-JP" sz="900" dirty="0" smtClean="0"/>
          </a:p>
          <a:p>
            <a:r>
              <a:rPr kumimoji="1" lang="ja-JP" altLang="en-US" sz="900" dirty="0"/>
              <a:t>　</a:t>
            </a:r>
            <a:r>
              <a:rPr lang="ja-JP" altLang="en-US" sz="900" dirty="0" smtClean="0"/>
              <a:t>（</a:t>
            </a:r>
            <a:r>
              <a:rPr lang="en-US" altLang="ja-JP" sz="900" dirty="0" smtClean="0"/>
              <a:t>※</a:t>
            </a:r>
            <a:r>
              <a:rPr lang="ja-JP" altLang="en-US" sz="900" dirty="0" smtClean="0"/>
              <a:t>１）</a:t>
            </a:r>
            <a:r>
              <a:rPr kumimoji="1" lang="ja-JP" altLang="en-US" sz="900" dirty="0" smtClean="0"/>
              <a:t>健康保険強制適応事業所</a:t>
            </a:r>
            <a:r>
              <a:rPr kumimoji="1" lang="en-US" altLang="ja-JP" sz="900" dirty="0" smtClean="0"/>
              <a:t/>
            </a:r>
            <a:br>
              <a:rPr kumimoji="1" lang="en-US" altLang="ja-JP" sz="900" dirty="0" smtClean="0"/>
            </a:br>
            <a:r>
              <a:rPr kumimoji="1" lang="ja-JP" altLang="en-US" sz="900" dirty="0" smtClean="0"/>
              <a:t>　</a:t>
            </a:r>
            <a:r>
              <a:rPr kumimoji="1" lang="ja-JP" altLang="en-US" sz="900" u="sng" dirty="0" smtClean="0"/>
              <a:t>すべての法人事業所（被保険者</a:t>
            </a:r>
            <a:r>
              <a:rPr kumimoji="1" lang="en-US" altLang="ja-JP" sz="900" u="sng" dirty="0" smtClean="0"/>
              <a:t>1</a:t>
            </a:r>
            <a:r>
              <a:rPr kumimoji="1" lang="ja-JP" altLang="en-US" sz="900" u="sng" dirty="0" smtClean="0"/>
              <a:t>人以上）、個人事業所（常時従業員を</a:t>
            </a:r>
            <a:r>
              <a:rPr kumimoji="1" lang="en-US" altLang="ja-JP" sz="900" u="sng" dirty="0" smtClean="0"/>
              <a:t>5</a:t>
            </a:r>
            <a:r>
              <a:rPr kumimoji="1" lang="ja-JP" altLang="en-US" sz="900" u="sng" dirty="0" smtClean="0"/>
              <a:t>人以上雇用している）</a:t>
            </a:r>
            <a:r>
              <a:rPr kumimoji="1" lang="en-US" altLang="ja-JP" sz="900" u="sng" dirty="0" smtClean="0"/>
              <a:t/>
            </a:r>
            <a:br>
              <a:rPr kumimoji="1" lang="en-US" altLang="ja-JP" sz="900" u="sng" dirty="0" smtClean="0"/>
            </a:br>
            <a:r>
              <a:rPr kumimoji="1" lang="ja-JP" altLang="en-US" sz="900" dirty="0" smtClean="0"/>
              <a:t>　ただしサービス業の一部、農林業、水産業、畜産業、法務、宗教などの事業所を除く</a:t>
            </a:r>
            <a:endParaRPr kumimoji="1" lang="en-US" altLang="ja-JP" sz="900" dirty="0" smtClean="0"/>
          </a:p>
          <a:p>
            <a:r>
              <a:rPr lang="ja-JP" altLang="en-US" sz="900" dirty="0" smtClean="0"/>
              <a:t>　（</a:t>
            </a:r>
            <a:r>
              <a:rPr lang="en-US" altLang="ja-JP" sz="900" dirty="0" smtClean="0"/>
              <a:t>※</a:t>
            </a:r>
            <a:r>
              <a:rPr lang="ja-JP" altLang="en-US" sz="900" dirty="0" smtClean="0"/>
              <a:t>２）健康保険加入事業所に</a:t>
            </a:r>
            <a:r>
              <a:rPr lang="ja-JP" altLang="en-US" sz="900" u="sng" dirty="0" smtClean="0"/>
              <a:t>常時使用される人はすべて当該事業所健康保険の被保険者となる</a:t>
            </a:r>
            <a:r>
              <a:rPr lang="en-US" altLang="ja-JP" sz="900" u="sng" dirty="0" smtClean="0"/>
              <a:t/>
            </a:r>
            <a:br>
              <a:rPr lang="en-US" altLang="ja-JP" sz="900" u="sng" dirty="0" smtClean="0"/>
            </a:br>
            <a:r>
              <a:rPr lang="ja-JP" altLang="en-US" sz="900" dirty="0" smtClean="0"/>
              <a:t>　パートタイマー等でも、常用的な使用関係がある場合は被保険者となる</a:t>
            </a:r>
            <a:r>
              <a:rPr lang="en-US" altLang="ja-JP" sz="900" dirty="0" smtClean="0"/>
              <a:t/>
            </a:r>
            <a:br>
              <a:rPr lang="en-US" altLang="ja-JP" sz="900" dirty="0" smtClean="0"/>
            </a:br>
            <a:r>
              <a:rPr lang="ja-JP" altLang="en-US" sz="900" dirty="0" smtClean="0"/>
              <a:t>　（常用的な使用関係：同じ事業所で同様の業務に従事している一般社員の</a:t>
            </a:r>
            <a:r>
              <a:rPr lang="en-US" altLang="ja-JP" sz="900" dirty="0" smtClean="0"/>
              <a:t/>
            </a:r>
            <a:br>
              <a:rPr lang="en-US" altLang="ja-JP" sz="900" dirty="0" smtClean="0"/>
            </a:br>
            <a:r>
              <a:rPr lang="ja-JP" altLang="en-US" sz="900" dirty="0" smtClean="0"/>
              <a:t>　　労働日数、労働時間等を基準に、それぞれがおおむね</a:t>
            </a:r>
            <a:r>
              <a:rPr lang="en-US" altLang="ja-JP" sz="900" u="sng" dirty="0" smtClean="0"/>
              <a:t>4</a:t>
            </a:r>
            <a:r>
              <a:rPr lang="ja-JP" altLang="en-US" sz="900" u="sng" dirty="0" smtClean="0"/>
              <a:t>分の</a:t>
            </a:r>
            <a:r>
              <a:rPr lang="en-US" altLang="ja-JP" sz="900" u="sng" dirty="0" smtClean="0"/>
              <a:t>3</a:t>
            </a:r>
            <a:r>
              <a:rPr lang="ja-JP" altLang="en-US" sz="900" u="sng" dirty="0" smtClean="0"/>
              <a:t>以上</a:t>
            </a:r>
            <a:r>
              <a:rPr lang="ja-JP" altLang="en-US" sz="900" dirty="0" smtClean="0"/>
              <a:t>）</a:t>
            </a:r>
            <a:endParaRPr lang="en-US" altLang="ja-JP" sz="9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33128" y="6563427"/>
            <a:ext cx="25506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日本年金機構　厚生年金保険・健康保険制度のご案内</a:t>
            </a:r>
            <a:endParaRPr kumimoji="1" lang="ja-JP" altLang="en-US" sz="800" dirty="0"/>
          </a:p>
        </p:txBody>
      </p:sp>
      <p:sp>
        <p:nvSpPr>
          <p:cNvPr id="17" name="右矢印 16"/>
          <p:cNvSpPr/>
          <p:nvPr/>
        </p:nvSpPr>
        <p:spPr>
          <a:xfrm>
            <a:off x="4984056" y="4797152"/>
            <a:ext cx="617015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17096" y="4500244"/>
            <a:ext cx="33089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・被用者をはじめ、労働者が健診を受診しやすい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ja-JP" altLang="en-US" sz="1200" dirty="0" smtClean="0"/>
              <a:t>健診場所・日時等の工夫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・職場健診の受診促進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・職場における健診結果の取得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4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5533" y="2780928"/>
            <a:ext cx="4137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u="sng" dirty="0" smtClean="0"/>
              <a:t>（参考）就業形態別定期健康診断受診状況（全国）</a:t>
            </a:r>
            <a:r>
              <a:rPr lang="en-US" altLang="ja-JP" sz="1000" u="sng" dirty="0" smtClean="0"/>
              <a:t>※</a:t>
            </a:r>
            <a:r>
              <a:rPr lang="ja-JP" altLang="en-US" sz="1000" u="sng" dirty="0" smtClean="0"/>
              <a:t>保険の種別を問わず</a:t>
            </a:r>
            <a:endParaRPr kumimoji="1" lang="ja-JP" altLang="en-US" sz="1000" u="sng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52017"/>
              </p:ext>
            </p:extLst>
          </p:nvPr>
        </p:nvGraphicFramePr>
        <p:xfrm>
          <a:off x="56456" y="3027149"/>
          <a:ext cx="4968552" cy="263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503624" y="5441012"/>
            <a:ext cx="1587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800" dirty="0" smtClean="0"/>
              <a:t>労働者</a:t>
            </a:r>
            <a:r>
              <a:rPr lang="ja-JP" altLang="en-US" sz="800" dirty="0"/>
              <a:t>健康</a:t>
            </a:r>
            <a:r>
              <a:rPr lang="ja-JP" altLang="en-US" sz="800" dirty="0" smtClean="0"/>
              <a:t>状況調査</a:t>
            </a:r>
            <a:r>
              <a:rPr lang="ja-JP" altLang="en-US" sz="800" dirty="0"/>
              <a:t>　</a:t>
            </a:r>
            <a:r>
              <a:rPr lang="ja-JP" altLang="en-US" sz="800" dirty="0" smtClean="0"/>
              <a:t>平成</a:t>
            </a:r>
            <a:r>
              <a:rPr lang="en-US" altLang="ja-JP" sz="800" dirty="0"/>
              <a:t>24</a:t>
            </a:r>
            <a:r>
              <a:rPr lang="ja-JP" altLang="en-US" sz="800" dirty="0" smtClean="0"/>
              <a:t>年</a:t>
            </a:r>
            <a:endParaRPr kumimoji="1" lang="ja-JP" altLang="en-US" sz="800" dirty="0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54983"/>
              </p:ext>
            </p:extLst>
          </p:nvPr>
        </p:nvGraphicFramePr>
        <p:xfrm>
          <a:off x="6635062" y="250319"/>
          <a:ext cx="3270938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0" y="44624"/>
            <a:ext cx="4115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u="sng" dirty="0" smtClean="0"/>
              <a:t>（参考）年齢階級別雇用</a:t>
            </a:r>
            <a:r>
              <a:rPr lang="ja-JP" altLang="en-US" sz="1000" u="sng" dirty="0"/>
              <a:t>形態</a:t>
            </a:r>
            <a:r>
              <a:rPr lang="ja-JP" altLang="en-US" sz="1000" u="sng" dirty="0" smtClean="0"/>
              <a:t>（雇用者、大阪府）　</a:t>
            </a:r>
            <a:r>
              <a:rPr lang="en-US" altLang="ja-JP" sz="1000" u="sng" dirty="0" smtClean="0"/>
              <a:t>※</a:t>
            </a:r>
            <a:r>
              <a:rPr lang="ja-JP" altLang="en-US" sz="1000" u="sng" dirty="0" smtClean="0"/>
              <a:t>保険の種別を問わず</a:t>
            </a:r>
            <a:endParaRPr kumimoji="1" lang="ja-JP" altLang="en-US" sz="1000" u="sng" dirty="0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291542"/>
              </p:ext>
            </p:extLst>
          </p:nvPr>
        </p:nvGraphicFramePr>
        <p:xfrm>
          <a:off x="0" y="189477"/>
          <a:ext cx="3584848" cy="235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431693"/>
              </p:ext>
            </p:extLst>
          </p:nvPr>
        </p:nvGraphicFramePr>
        <p:xfrm>
          <a:off x="3440832" y="266326"/>
          <a:ext cx="3381139" cy="225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8987399" y="2322915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800" dirty="0" smtClean="0"/>
              <a:t>平成</a:t>
            </a:r>
            <a:r>
              <a:rPr lang="en-US" altLang="ja-JP" sz="800" dirty="0" smtClean="0"/>
              <a:t>22</a:t>
            </a:r>
            <a:r>
              <a:rPr lang="ja-JP" altLang="en-US" sz="800" dirty="0" smtClean="0"/>
              <a:t>年国勢調査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41032" y="2821883"/>
            <a:ext cx="4032448" cy="1669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u="sng" dirty="0" smtClean="0"/>
              <a:t>○パートタイム労働者に対し、実施しなければならない主な健康診断</a:t>
            </a:r>
            <a:endParaRPr kumimoji="1" lang="en-US" altLang="ja-JP" sz="1050" u="sng" dirty="0" smtClean="0"/>
          </a:p>
          <a:p>
            <a:pPr algn="r"/>
            <a:r>
              <a:rPr lang="ja-JP" altLang="en-US" sz="800" dirty="0"/>
              <a:t>労働安全</a:t>
            </a:r>
            <a:r>
              <a:rPr lang="ja-JP" altLang="en-US" sz="800" dirty="0" smtClean="0"/>
              <a:t>衛生法</a:t>
            </a:r>
            <a:r>
              <a:rPr lang="en-US" altLang="ja-JP" sz="800" dirty="0" smtClean="0"/>
              <a:t>66</a:t>
            </a:r>
            <a:r>
              <a:rPr lang="ja-JP" altLang="en-US" sz="800" dirty="0" smtClean="0"/>
              <a:t>条</a:t>
            </a:r>
            <a:endParaRPr kumimoji="1" lang="en-US" altLang="ja-JP" sz="800" dirty="0" smtClean="0"/>
          </a:p>
          <a:p>
            <a:endParaRPr kumimoji="1" lang="en-US" altLang="ja-JP" sz="1050" u="sng" dirty="0" smtClean="0"/>
          </a:p>
          <a:p>
            <a:r>
              <a:rPr lang="ja-JP" altLang="en-US" sz="1050" dirty="0" smtClean="0"/>
              <a:t>　①常時雇用するパートタイム労働者に対する雇入時健康診断、</a:t>
            </a: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ja-JP" altLang="en-US" sz="1050" dirty="0" smtClean="0"/>
              <a:t>　　定期健康診断（</a:t>
            </a:r>
            <a:r>
              <a:rPr lang="en-US" altLang="ja-JP" sz="1050" dirty="0" smtClean="0"/>
              <a:t>1</a:t>
            </a:r>
            <a:r>
              <a:rPr lang="ja-JP" altLang="en-US" sz="1050" dirty="0" smtClean="0"/>
              <a:t>年以内ごとに</a:t>
            </a:r>
            <a:r>
              <a:rPr lang="en-US" altLang="ja-JP" sz="1050" dirty="0" smtClean="0"/>
              <a:t>1</a:t>
            </a:r>
            <a:r>
              <a:rPr lang="ja-JP" altLang="en-US" sz="1050" dirty="0" smtClean="0"/>
              <a:t>回）</a:t>
            </a:r>
            <a:endParaRPr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②深夜業等に従事するパートタイム労働者に対する健康診断</a:t>
            </a:r>
            <a:r>
              <a:rPr kumimoji="1" lang="en-US" altLang="ja-JP" sz="1050" dirty="0" smtClean="0"/>
              <a:t/>
            </a:r>
            <a:br>
              <a:rPr kumimoji="1" lang="en-US" altLang="ja-JP" sz="1050" dirty="0" smtClean="0"/>
            </a:br>
            <a:r>
              <a:rPr kumimoji="1" lang="ja-JP" altLang="en-US" sz="1050" dirty="0" smtClean="0"/>
              <a:t>　　（配置転換時及び</a:t>
            </a:r>
            <a:r>
              <a:rPr kumimoji="1" lang="en-US" altLang="ja-JP" sz="1050" dirty="0" smtClean="0"/>
              <a:t>6</a:t>
            </a:r>
            <a:r>
              <a:rPr kumimoji="1" lang="ja-JP" altLang="en-US" sz="1050" dirty="0" smtClean="0"/>
              <a:t>か月以内ごとに</a:t>
            </a:r>
            <a:r>
              <a:rPr kumimoji="1" lang="en-US" altLang="ja-JP" sz="1050" dirty="0" smtClean="0"/>
              <a:t>1</a:t>
            </a:r>
            <a:r>
              <a:rPr kumimoji="1" lang="ja-JP" altLang="en-US" sz="1050" dirty="0" smtClean="0"/>
              <a:t>回の定期健康診断）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　③一定の有害業務に常時従事するパートタイム労働者に対する</a:t>
            </a: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ja-JP" altLang="en-US" sz="1050" dirty="0" smtClean="0"/>
              <a:t>　　特殊健康診断</a:t>
            </a:r>
            <a:endParaRPr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lang="ja-JP" altLang="en-US" sz="1050" dirty="0" smtClean="0"/>
              <a:t>④その他必要な健康診断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92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171</Words>
  <Application>Microsoft Office PowerPoint</Application>
  <PresentationFormat>A4 210 x 297 mm</PresentationFormat>
  <Paragraphs>54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　　　　　　　　　　市町村国保　勤労世代の健診受診状況　　　H27.1健康づくり課作成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HOSTNAME</cp:lastModifiedBy>
  <cp:revision>24</cp:revision>
  <cp:lastPrinted>2015-01-23T06:27:48Z</cp:lastPrinted>
  <dcterms:created xsi:type="dcterms:W3CDTF">2015-01-19T02:53:01Z</dcterms:created>
  <dcterms:modified xsi:type="dcterms:W3CDTF">2015-01-23T06:29:27Z</dcterms:modified>
</cp:coreProperties>
</file>