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2" d="100"/>
          <a:sy n="82" d="100"/>
        </p:scale>
        <p:origin x="-1662"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59DE640-05AF-4DA0-A9B4-AA6EEBE5CD70}" type="datetimeFigureOut">
              <a:rPr kumimoji="1" lang="ja-JP" altLang="en-US" smtClean="0"/>
              <a:t>2015/3/3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31A2ED9-142B-4B49-8728-267787113544}" type="slidenum">
              <a:rPr kumimoji="1" lang="ja-JP" altLang="en-US" smtClean="0"/>
              <a:t>‹#›</a:t>
            </a:fld>
            <a:endParaRPr kumimoji="1" lang="ja-JP" altLang="en-US"/>
          </a:p>
        </p:txBody>
      </p:sp>
    </p:spTree>
    <p:extLst>
      <p:ext uri="{BB962C8B-B14F-4D97-AF65-F5344CB8AC3E}">
        <p14:creationId xmlns:p14="http://schemas.microsoft.com/office/powerpoint/2010/main" val="4718815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F111C46-0082-42DE-A4B5-32099D9E8D71}" type="datetimeFigureOut">
              <a:rPr kumimoji="1" lang="ja-JP" altLang="en-US" smtClean="0"/>
              <a:t>2015/3/3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716105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F111C46-0082-42DE-A4B5-32099D9E8D71}" type="datetimeFigureOut">
              <a:rPr kumimoji="1" lang="ja-JP" altLang="en-US" smtClean="0"/>
              <a:t>2015/3/3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3003615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F111C46-0082-42DE-A4B5-32099D9E8D71}" type="datetimeFigureOut">
              <a:rPr kumimoji="1" lang="ja-JP" altLang="en-US" smtClean="0"/>
              <a:t>2015/3/3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832750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F111C46-0082-42DE-A4B5-32099D9E8D71}" type="datetimeFigureOut">
              <a:rPr kumimoji="1" lang="ja-JP" altLang="en-US" smtClean="0"/>
              <a:t>2015/3/3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3707061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F111C46-0082-42DE-A4B5-32099D9E8D71}" type="datetimeFigureOut">
              <a:rPr kumimoji="1" lang="ja-JP" altLang="en-US" smtClean="0"/>
              <a:t>2015/3/3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2629340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F111C46-0082-42DE-A4B5-32099D9E8D71}" type="datetimeFigureOut">
              <a:rPr kumimoji="1" lang="ja-JP" altLang="en-US" smtClean="0"/>
              <a:t>2015/3/3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2716273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F111C46-0082-42DE-A4B5-32099D9E8D71}" type="datetimeFigureOut">
              <a:rPr kumimoji="1" lang="ja-JP" altLang="en-US" smtClean="0"/>
              <a:t>2015/3/3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2787019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F111C46-0082-42DE-A4B5-32099D9E8D71}" type="datetimeFigureOut">
              <a:rPr kumimoji="1" lang="ja-JP" altLang="en-US" smtClean="0"/>
              <a:t>2015/3/3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3949038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111C46-0082-42DE-A4B5-32099D9E8D71}" type="datetimeFigureOut">
              <a:rPr kumimoji="1" lang="ja-JP" altLang="en-US" smtClean="0"/>
              <a:t>2015/3/3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2592821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F111C46-0082-42DE-A4B5-32099D9E8D71}" type="datetimeFigureOut">
              <a:rPr kumimoji="1" lang="ja-JP" altLang="en-US" smtClean="0"/>
              <a:t>2015/3/3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1623897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F111C46-0082-42DE-A4B5-32099D9E8D71}" type="datetimeFigureOut">
              <a:rPr kumimoji="1" lang="ja-JP" altLang="en-US" smtClean="0"/>
              <a:t>2015/3/3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3308999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111C46-0082-42DE-A4B5-32099D9E8D71}" type="datetimeFigureOut">
              <a:rPr kumimoji="1" lang="ja-JP" altLang="en-US" smtClean="0"/>
              <a:t>2015/3/3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2340860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79512" y="548679"/>
            <a:ext cx="8712967" cy="461695"/>
          </a:xfrm>
          <a:noFill/>
          <a:ln w="12700">
            <a:solidFill>
              <a:schemeClr val="tx1"/>
            </a:solidFill>
          </a:ln>
        </p:spPr>
        <p:txBody>
          <a:bodyPr>
            <a:normAutofit/>
          </a:bodyPr>
          <a:lstStyle/>
          <a:p>
            <a:r>
              <a:rPr kumimoji="1" lang="ja-JP" altLang="en-US" sz="1800" dirty="0" smtClean="0">
                <a:solidFill>
                  <a:schemeClr val="bg1"/>
                </a:solidFill>
              </a:rPr>
              <a:t>　　　　　　　　　　　</a:t>
            </a:r>
            <a:r>
              <a:rPr kumimoji="1" lang="ja-JP" altLang="en-US" sz="1800" dirty="0" smtClean="0"/>
              <a:t>　職場での健康診断と特定健康診査　　　　</a:t>
            </a:r>
            <a:r>
              <a:rPr kumimoji="1" lang="en-US" altLang="ja-JP" sz="1200" dirty="0" smtClean="0"/>
              <a:t>H27.3.19</a:t>
            </a:r>
            <a:r>
              <a:rPr kumimoji="1" lang="ja-JP" altLang="en-US" sz="1200" dirty="0" smtClean="0"/>
              <a:t>　　大阪府健康づくり課作成</a:t>
            </a:r>
            <a:endParaRPr kumimoji="1" lang="ja-JP" altLang="en-US" sz="1200"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686785444"/>
              </p:ext>
            </p:extLst>
          </p:nvPr>
        </p:nvGraphicFramePr>
        <p:xfrm>
          <a:off x="179512" y="1289963"/>
          <a:ext cx="4824535" cy="2708196"/>
        </p:xfrm>
        <a:graphic>
          <a:graphicData uri="http://schemas.openxmlformats.org/drawingml/2006/table">
            <a:tbl>
              <a:tblPr firstRow="1" bandRow="1">
                <a:tableStyleId>{7DF18680-E054-41AD-8BC1-D1AEF772440D}</a:tableStyleId>
              </a:tblPr>
              <a:tblGrid>
                <a:gridCol w="918960"/>
                <a:gridCol w="1837918"/>
                <a:gridCol w="2067657"/>
              </a:tblGrid>
              <a:tr h="461511">
                <a:tc>
                  <a:txBody>
                    <a:bodyPr/>
                    <a:lstStyle/>
                    <a:p>
                      <a:pPr algn="ctr"/>
                      <a:endParaRPr kumimoji="1" lang="ja-JP" altLang="en-US" sz="1200" dirty="0"/>
                    </a:p>
                  </a:txBody>
                  <a:tcPr anchor="ctr"/>
                </a:tc>
                <a:tc>
                  <a:txBody>
                    <a:bodyPr/>
                    <a:lstStyle/>
                    <a:p>
                      <a:pPr algn="ctr"/>
                      <a:r>
                        <a:rPr kumimoji="1" lang="ja-JP" altLang="en-US" sz="1200" b="0" dirty="0" smtClean="0">
                          <a:solidFill>
                            <a:schemeClr val="tx1"/>
                          </a:solidFill>
                        </a:rPr>
                        <a:t>職場での健康診断</a:t>
                      </a:r>
                      <a:endParaRPr kumimoji="1" lang="ja-JP" altLang="en-US" sz="1200" b="0" dirty="0">
                        <a:solidFill>
                          <a:schemeClr val="tx1"/>
                        </a:solidFill>
                      </a:endParaRPr>
                    </a:p>
                  </a:txBody>
                  <a:tcPr anchor="ctr"/>
                </a:tc>
                <a:tc>
                  <a:txBody>
                    <a:bodyPr/>
                    <a:lstStyle/>
                    <a:p>
                      <a:pPr algn="ctr"/>
                      <a:r>
                        <a:rPr kumimoji="1" lang="ja-JP" altLang="en-US" sz="1200" b="0" dirty="0" smtClean="0">
                          <a:solidFill>
                            <a:schemeClr val="tx1"/>
                          </a:solidFill>
                        </a:rPr>
                        <a:t>特定健康診査</a:t>
                      </a:r>
                      <a:endParaRPr kumimoji="1" lang="ja-JP" altLang="en-US" sz="1200" b="0" dirty="0">
                        <a:solidFill>
                          <a:schemeClr val="tx1"/>
                        </a:solidFill>
                      </a:endParaRPr>
                    </a:p>
                  </a:txBody>
                  <a:tcPr anchor="ctr"/>
                </a:tc>
              </a:tr>
              <a:tr h="437200">
                <a:tc>
                  <a:txBody>
                    <a:bodyPr/>
                    <a:lstStyle/>
                    <a:p>
                      <a:r>
                        <a:rPr kumimoji="1" lang="ja-JP" altLang="en-US" sz="1200" dirty="0" smtClean="0"/>
                        <a:t>根拠法令</a:t>
                      </a:r>
                      <a:endParaRPr kumimoji="1" lang="ja-JP" altLang="en-US" sz="1200" dirty="0"/>
                    </a:p>
                  </a:txBody>
                  <a:tcPr anchor="ctr"/>
                </a:tc>
                <a:tc>
                  <a:txBody>
                    <a:bodyPr/>
                    <a:lstStyle/>
                    <a:p>
                      <a:r>
                        <a:rPr kumimoji="1" lang="ja-JP" altLang="en-US" sz="1200" dirty="0" smtClean="0"/>
                        <a:t>労働安全衛生法</a:t>
                      </a:r>
                      <a:endParaRPr kumimoji="1" lang="ja-JP" altLang="en-US" sz="1200" dirty="0"/>
                    </a:p>
                  </a:txBody>
                  <a:tcPr anchor="ctr"/>
                </a:tc>
                <a:tc>
                  <a:txBody>
                    <a:bodyPr/>
                    <a:lstStyle/>
                    <a:p>
                      <a:r>
                        <a:rPr kumimoji="1" lang="ja-JP" altLang="en-US" sz="1200" dirty="0" smtClean="0"/>
                        <a:t>高齢者の医療の確保に関する法律</a:t>
                      </a:r>
                      <a:endParaRPr kumimoji="1" lang="ja-JP" altLang="en-US" sz="1200" dirty="0"/>
                    </a:p>
                  </a:txBody>
                  <a:tcPr anchor="ctr"/>
                </a:tc>
              </a:tr>
              <a:tr h="446659">
                <a:tc>
                  <a:txBody>
                    <a:bodyPr/>
                    <a:lstStyle/>
                    <a:p>
                      <a:r>
                        <a:rPr kumimoji="1" lang="ja-JP" altLang="en-US" sz="1200" dirty="0" smtClean="0"/>
                        <a:t>対象</a:t>
                      </a:r>
                      <a:endParaRPr kumimoji="1" lang="ja-JP" altLang="en-US" sz="1200" dirty="0"/>
                    </a:p>
                  </a:txBody>
                  <a:tcPr anchor="ctr"/>
                </a:tc>
                <a:tc>
                  <a:txBody>
                    <a:bodyPr/>
                    <a:lstStyle/>
                    <a:p>
                      <a:r>
                        <a:rPr kumimoji="1" lang="ja-JP" altLang="en-US" sz="1200" dirty="0" smtClean="0"/>
                        <a:t>労働者</a:t>
                      </a:r>
                      <a:endParaRPr kumimoji="1" lang="ja-JP" altLang="en-US" sz="1200" dirty="0"/>
                    </a:p>
                  </a:txBody>
                  <a:tcPr anchor="ctr"/>
                </a:tc>
                <a:tc>
                  <a:txBody>
                    <a:bodyPr/>
                    <a:lstStyle/>
                    <a:p>
                      <a:r>
                        <a:rPr kumimoji="1" lang="ja-JP" altLang="en-US" sz="1200" dirty="0" smtClean="0"/>
                        <a:t>健康保険の被保険者及び被扶養者（</a:t>
                      </a:r>
                      <a:r>
                        <a:rPr kumimoji="1" lang="en-US" altLang="ja-JP" sz="1200" dirty="0" smtClean="0"/>
                        <a:t>40</a:t>
                      </a:r>
                      <a:r>
                        <a:rPr kumimoji="1" lang="ja-JP" altLang="en-US" sz="1200" dirty="0" smtClean="0"/>
                        <a:t>歳～</a:t>
                      </a:r>
                      <a:r>
                        <a:rPr kumimoji="1" lang="en-US" altLang="ja-JP" sz="1200" dirty="0" smtClean="0"/>
                        <a:t>74</a:t>
                      </a:r>
                      <a:r>
                        <a:rPr kumimoji="1" lang="ja-JP" altLang="en-US" sz="1200" dirty="0" smtClean="0"/>
                        <a:t>歳）</a:t>
                      </a:r>
                      <a:endParaRPr kumimoji="1" lang="ja-JP" altLang="en-US" sz="1200" dirty="0"/>
                    </a:p>
                  </a:txBody>
                  <a:tcPr anchor="ctr"/>
                </a:tc>
              </a:tr>
              <a:tr h="334751">
                <a:tc>
                  <a:txBody>
                    <a:bodyPr/>
                    <a:lstStyle/>
                    <a:p>
                      <a:r>
                        <a:rPr kumimoji="1" lang="ja-JP" altLang="en-US" sz="1200" dirty="0" smtClean="0"/>
                        <a:t>実施者</a:t>
                      </a:r>
                      <a:endParaRPr kumimoji="1" lang="ja-JP" altLang="en-US" sz="1200" dirty="0"/>
                    </a:p>
                  </a:txBody>
                  <a:tcPr anchor="ctr"/>
                </a:tc>
                <a:tc>
                  <a:txBody>
                    <a:bodyPr/>
                    <a:lstStyle/>
                    <a:p>
                      <a:r>
                        <a:rPr kumimoji="1" lang="ja-JP" altLang="en-US" sz="1200" dirty="0" smtClean="0"/>
                        <a:t>事業者</a:t>
                      </a:r>
                      <a:endParaRPr kumimoji="1" lang="ja-JP" altLang="en-US" sz="1200" dirty="0"/>
                    </a:p>
                  </a:txBody>
                  <a:tcPr anchor="ctr"/>
                </a:tc>
                <a:tc>
                  <a:txBody>
                    <a:bodyPr/>
                    <a:lstStyle/>
                    <a:p>
                      <a:r>
                        <a:rPr kumimoji="1" lang="ja-JP" altLang="en-US" sz="1200" dirty="0" smtClean="0"/>
                        <a:t>保険者</a:t>
                      </a:r>
                      <a:endParaRPr kumimoji="1" lang="ja-JP" altLang="en-US" sz="1200" dirty="0"/>
                    </a:p>
                  </a:txBody>
                  <a:tcPr anchor="ctr"/>
                </a:tc>
              </a:tr>
              <a:tr h="997534">
                <a:tc>
                  <a:txBody>
                    <a:bodyPr/>
                    <a:lstStyle/>
                    <a:p>
                      <a:r>
                        <a:rPr kumimoji="1" lang="ja-JP" altLang="en-US" sz="1200" dirty="0" smtClean="0"/>
                        <a:t>健診実施後の指導</a:t>
                      </a:r>
                      <a:endParaRPr kumimoji="1" lang="ja-JP" altLang="en-US" sz="1200" dirty="0"/>
                    </a:p>
                  </a:txBody>
                  <a:tcPr anchor="ctr"/>
                </a:tc>
                <a:tc>
                  <a:txBody>
                    <a:bodyPr/>
                    <a:lstStyle/>
                    <a:p>
                      <a:r>
                        <a:rPr kumimoji="1" lang="ja-JP" altLang="en-US" sz="1100" dirty="0" smtClean="0"/>
                        <a:t>事業者は、健診の結果、特に健康の保持に努める必要がある労働者に対して、保健指導を行うよう努めなければならない</a:t>
                      </a:r>
                      <a:endParaRPr kumimoji="1" lang="ja-JP" altLang="en-US" sz="1100" dirty="0"/>
                    </a:p>
                  </a:txBody>
                  <a:tcPr anchor="ctr"/>
                </a:tc>
                <a:tc>
                  <a:txBody>
                    <a:bodyPr/>
                    <a:lstStyle/>
                    <a:p>
                      <a:r>
                        <a:rPr kumimoji="1" lang="ja-JP" altLang="en-US" sz="1100" dirty="0" smtClean="0"/>
                        <a:t>保険者は、特定健康診査等実施計画に基づき、厚生労働省令で定めるところにより、特定保健指導を行う</a:t>
                      </a:r>
                      <a:endParaRPr kumimoji="1" lang="ja-JP" altLang="en-US" sz="1100" dirty="0"/>
                    </a:p>
                  </a:txBody>
                  <a:tcPr anchor="ctr"/>
                </a:tc>
              </a:tr>
            </a:tbl>
          </a:graphicData>
        </a:graphic>
      </p:graphicFrame>
      <p:sp>
        <p:nvSpPr>
          <p:cNvPr id="10" name="テキスト ボックス 9"/>
          <p:cNvSpPr txBox="1"/>
          <p:nvPr/>
        </p:nvSpPr>
        <p:spPr>
          <a:xfrm>
            <a:off x="107504" y="1012963"/>
            <a:ext cx="4248472" cy="276999"/>
          </a:xfrm>
          <a:prstGeom prst="rect">
            <a:avLst/>
          </a:prstGeom>
          <a:noFill/>
        </p:spPr>
        <p:txBody>
          <a:bodyPr wrap="square" rtlCol="0">
            <a:spAutoFit/>
          </a:bodyPr>
          <a:lstStyle/>
          <a:p>
            <a:r>
              <a:rPr kumimoji="1" lang="en-US" altLang="ja-JP" sz="1200" dirty="0" smtClean="0"/>
              <a:t>1</a:t>
            </a:r>
            <a:r>
              <a:rPr kumimoji="1" lang="ja-JP" altLang="en-US" sz="1200" dirty="0" smtClean="0"/>
              <a:t>　職場健診と特定健康診査について</a:t>
            </a:r>
            <a:endParaRPr kumimoji="1" lang="ja-JP" altLang="en-US" sz="1200" dirty="0"/>
          </a:p>
        </p:txBody>
      </p:sp>
      <p:sp>
        <p:nvSpPr>
          <p:cNvPr id="11" name="テキスト ボックス 10"/>
          <p:cNvSpPr txBox="1"/>
          <p:nvPr/>
        </p:nvSpPr>
        <p:spPr>
          <a:xfrm>
            <a:off x="5125291" y="1012963"/>
            <a:ext cx="3456384" cy="276999"/>
          </a:xfrm>
          <a:prstGeom prst="rect">
            <a:avLst/>
          </a:prstGeom>
          <a:noFill/>
        </p:spPr>
        <p:txBody>
          <a:bodyPr wrap="square" rtlCol="0">
            <a:spAutoFit/>
          </a:bodyPr>
          <a:lstStyle/>
          <a:p>
            <a:r>
              <a:rPr kumimoji="1" lang="en-US" altLang="ja-JP" sz="1200" dirty="0" smtClean="0"/>
              <a:t>2</a:t>
            </a:r>
            <a:r>
              <a:rPr lang="ja-JP" altLang="en-US" sz="1200" dirty="0"/>
              <a:t>　</a:t>
            </a:r>
            <a:r>
              <a:rPr lang="ja-JP" altLang="en-US" sz="1200" dirty="0" smtClean="0"/>
              <a:t>職場での健康診断と特定健康診査の検査項目</a:t>
            </a:r>
            <a:endParaRPr kumimoji="1" lang="ja-JP" altLang="en-US" sz="1200" dirty="0"/>
          </a:p>
        </p:txBody>
      </p:sp>
      <p:sp>
        <p:nvSpPr>
          <p:cNvPr id="13" name="テキスト ボックス 12"/>
          <p:cNvSpPr txBox="1"/>
          <p:nvPr/>
        </p:nvSpPr>
        <p:spPr>
          <a:xfrm>
            <a:off x="5146460" y="1289962"/>
            <a:ext cx="3746020" cy="2677656"/>
          </a:xfrm>
          <a:prstGeom prst="rect">
            <a:avLst/>
          </a:prstGeom>
          <a:noFill/>
          <a:ln w="3175">
            <a:solidFill>
              <a:schemeClr val="tx1"/>
            </a:solidFill>
          </a:ln>
        </p:spPr>
        <p:txBody>
          <a:bodyPr wrap="square" rtlCol="0">
            <a:spAutoFit/>
          </a:bodyPr>
          <a:lstStyle/>
          <a:p>
            <a:r>
              <a:rPr kumimoji="1" lang="ja-JP" altLang="en-US" sz="1200" dirty="0" smtClean="0"/>
              <a:t>特定健診と労働安全衛生法に基づく健診は検査項目などが異なる。</a:t>
            </a:r>
            <a:endParaRPr kumimoji="1" lang="en-US" altLang="ja-JP" sz="1200" dirty="0" smtClean="0"/>
          </a:p>
          <a:p>
            <a:endParaRPr lang="en-US" altLang="ja-JP" sz="1200" dirty="0" smtClean="0"/>
          </a:p>
          <a:p>
            <a:r>
              <a:rPr lang="en-US" altLang="ja-JP" sz="1200" dirty="0" smtClean="0"/>
              <a:t>【</a:t>
            </a:r>
            <a:r>
              <a:rPr lang="ja-JP" altLang="en-US" sz="1200" dirty="0" smtClean="0"/>
              <a:t>特定健診でのみ必須</a:t>
            </a:r>
            <a:r>
              <a:rPr lang="en-US" altLang="ja-JP" sz="1200" dirty="0" smtClean="0"/>
              <a:t>】</a:t>
            </a:r>
          </a:p>
          <a:p>
            <a:r>
              <a:rPr lang="ja-JP" altLang="en-US" sz="1200" dirty="0" smtClean="0"/>
              <a:t>・質問項目（問診）⇒厚労省からは喫煙歴及び服薬歴について、徹底するよう通知あり</a:t>
            </a:r>
            <a:endParaRPr lang="en-US" altLang="ja-JP" sz="1200" dirty="0" smtClean="0"/>
          </a:p>
          <a:p>
            <a:r>
              <a:rPr lang="ja-JP" altLang="en-US" sz="1200" dirty="0" smtClean="0"/>
              <a:t>・身長</a:t>
            </a:r>
            <a:endParaRPr lang="en-US" altLang="ja-JP" sz="1200" dirty="0" smtClean="0"/>
          </a:p>
          <a:p>
            <a:r>
              <a:rPr lang="ja-JP" altLang="en-US" sz="1200" dirty="0" smtClean="0"/>
              <a:t>・血糖・・随時血糖のみ測定している場合</a:t>
            </a:r>
            <a:r>
              <a:rPr lang="ja-JP" altLang="en-US" sz="1200" dirty="0"/>
              <a:t>が</a:t>
            </a:r>
            <a:r>
              <a:rPr lang="ja-JP" altLang="en-US" sz="1200" dirty="0" smtClean="0"/>
              <a:t>ある</a:t>
            </a:r>
            <a:endParaRPr lang="en-US" altLang="ja-JP" sz="1200" dirty="0" smtClean="0"/>
          </a:p>
          <a:p>
            <a:r>
              <a:rPr lang="en-US" altLang="ja-JP" sz="1200" dirty="0" smtClean="0"/>
              <a:t>【</a:t>
            </a:r>
            <a:r>
              <a:rPr lang="ja-JP" altLang="en-US" sz="1200" dirty="0" smtClean="0"/>
              <a:t>労働安全衛生法でのみ必須</a:t>
            </a:r>
            <a:r>
              <a:rPr lang="en-US" altLang="ja-JP" sz="1200" dirty="0" smtClean="0"/>
              <a:t>】</a:t>
            </a:r>
          </a:p>
          <a:p>
            <a:r>
              <a:rPr lang="ja-JP" altLang="en-US" sz="1200" dirty="0" smtClean="0"/>
              <a:t>・聴力</a:t>
            </a:r>
            <a:endParaRPr lang="en-US" altLang="ja-JP" sz="1200" dirty="0" smtClean="0"/>
          </a:p>
          <a:p>
            <a:r>
              <a:rPr lang="ja-JP" altLang="en-US" sz="1200" dirty="0" smtClean="0"/>
              <a:t>・</a:t>
            </a:r>
            <a:r>
              <a:rPr lang="en-US" altLang="ja-JP" sz="1200" dirty="0" smtClean="0"/>
              <a:t>12</a:t>
            </a:r>
            <a:r>
              <a:rPr lang="ja-JP" altLang="en-US" sz="1200" dirty="0" smtClean="0"/>
              <a:t>誘導心電図</a:t>
            </a:r>
            <a:endParaRPr lang="en-US" altLang="ja-JP" sz="1200" dirty="0" smtClean="0"/>
          </a:p>
          <a:p>
            <a:r>
              <a:rPr lang="ja-JP" altLang="en-US" sz="1200" dirty="0" smtClean="0"/>
              <a:t>・胸部エックス線検査</a:t>
            </a:r>
            <a:endParaRPr lang="en-US" altLang="ja-JP" sz="1200" dirty="0" smtClean="0"/>
          </a:p>
          <a:p>
            <a:endParaRPr lang="en-US" altLang="ja-JP" sz="1200" dirty="0"/>
          </a:p>
          <a:p>
            <a:r>
              <a:rPr kumimoji="1" lang="ja-JP" altLang="en-US" sz="1200" dirty="0" smtClean="0"/>
              <a:t>詳細については、別紙資料を参照</a:t>
            </a:r>
            <a:endParaRPr kumimoji="1" lang="ja-JP" altLang="en-US" sz="1200" dirty="0"/>
          </a:p>
        </p:txBody>
      </p:sp>
      <p:sp>
        <p:nvSpPr>
          <p:cNvPr id="14" name="テキスト ボックス 13"/>
          <p:cNvSpPr txBox="1"/>
          <p:nvPr/>
        </p:nvSpPr>
        <p:spPr>
          <a:xfrm>
            <a:off x="107503" y="4071436"/>
            <a:ext cx="8663555" cy="276999"/>
          </a:xfrm>
          <a:prstGeom prst="rect">
            <a:avLst/>
          </a:prstGeom>
          <a:noFill/>
        </p:spPr>
        <p:txBody>
          <a:bodyPr wrap="square" rtlCol="0">
            <a:spAutoFit/>
          </a:bodyPr>
          <a:lstStyle/>
          <a:p>
            <a:r>
              <a:rPr lang="en-US" altLang="ja-JP" sz="1200" dirty="0" smtClean="0"/>
              <a:t>3</a:t>
            </a:r>
            <a:r>
              <a:rPr lang="ja-JP" altLang="en-US" sz="1200" dirty="0" smtClean="0"/>
              <a:t>　事業者団体等への労働安全衛生法に基づく健診の提供等の依頼（</a:t>
            </a:r>
            <a:r>
              <a:rPr lang="en-US" altLang="ja-JP" sz="1200" dirty="0" smtClean="0"/>
              <a:t>H20.1.17</a:t>
            </a:r>
            <a:r>
              <a:rPr lang="ja-JP" altLang="en-US" sz="1200" dirty="0" err="1" smtClean="0"/>
              <a:t>、</a:t>
            </a:r>
            <a:r>
              <a:rPr lang="en-US" altLang="ja-JP" sz="1200" dirty="0" smtClean="0"/>
              <a:t>H24.5.9</a:t>
            </a:r>
            <a:r>
              <a:rPr lang="ja-JP" altLang="en-US" sz="1200" dirty="0" smtClean="0"/>
              <a:t>　厚生労働省労働基準局長、保険局長）</a:t>
            </a:r>
            <a:endParaRPr kumimoji="1" lang="ja-JP" altLang="en-US" sz="1200" dirty="0"/>
          </a:p>
        </p:txBody>
      </p:sp>
      <p:sp>
        <p:nvSpPr>
          <p:cNvPr id="16" name="テキスト ボックス 15"/>
          <p:cNvSpPr txBox="1"/>
          <p:nvPr/>
        </p:nvSpPr>
        <p:spPr>
          <a:xfrm>
            <a:off x="182145" y="4343811"/>
            <a:ext cx="8712967" cy="2492990"/>
          </a:xfrm>
          <a:prstGeom prst="rect">
            <a:avLst/>
          </a:prstGeom>
          <a:noFill/>
          <a:ln w="3175">
            <a:solidFill>
              <a:schemeClr val="tx1"/>
            </a:solidFill>
          </a:ln>
        </p:spPr>
        <p:txBody>
          <a:bodyPr wrap="square" rtlCol="0">
            <a:spAutoFit/>
          </a:bodyPr>
          <a:lstStyle/>
          <a:p>
            <a:r>
              <a:rPr lang="ja-JP" altLang="en-US" sz="1200" dirty="0" smtClean="0"/>
              <a:t>（</a:t>
            </a:r>
            <a:r>
              <a:rPr lang="en-US" altLang="ja-JP" sz="1200" dirty="0" smtClean="0"/>
              <a:t>1</a:t>
            </a:r>
            <a:r>
              <a:rPr lang="ja-JP" altLang="en-US" sz="1200" dirty="0" smtClean="0"/>
              <a:t>）　定期健康診断時の服薬歴及び喫煙歴の聴取及び医療保険者への情報提供</a:t>
            </a:r>
            <a:endParaRPr lang="en-US" altLang="ja-JP" sz="1200" dirty="0" smtClean="0"/>
          </a:p>
          <a:p>
            <a:endParaRPr lang="en-US" altLang="ja-JP" sz="1200" dirty="0" smtClean="0"/>
          </a:p>
          <a:p>
            <a:r>
              <a:rPr kumimoji="1" lang="ja-JP" altLang="en-US" sz="1200" dirty="0" smtClean="0"/>
              <a:t>（</a:t>
            </a:r>
            <a:r>
              <a:rPr kumimoji="1" lang="en-US" altLang="ja-JP" sz="1200" dirty="0" smtClean="0"/>
              <a:t>2</a:t>
            </a:r>
            <a:r>
              <a:rPr kumimoji="1" lang="ja-JP" altLang="en-US" sz="1200" dirty="0" smtClean="0"/>
              <a:t>）　事業者から医療保険者への定期健康診断等の結果の情報提供</a:t>
            </a:r>
            <a:endParaRPr kumimoji="1" lang="en-US" altLang="ja-JP" sz="1200" dirty="0" smtClean="0"/>
          </a:p>
          <a:p>
            <a:r>
              <a:rPr lang="ja-JP" altLang="en-US" sz="1200" dirty="0"/>
              <a:t>　</a:t>
            </a:r>
            <a:r>
              <a:rPr lang="ja-JP" altLang="en-US" sz="1200" dirty="0" smtClean="0"/>
              <a:t>　　根拠：高齢者医療確保法第</a:t>
            </a:r>
            <a:r>
              <a:rPr lang="en-US" altLang="ja-JP" sz="1200" dirty="0" smtClean="0"/>
              <a:t>27</a:t>
            </a:r>
            <a:r>
              <a:rPr lang="ja-JP" altLang="en-US" sz="1200" dirty="0" smtClean="0"/>
              <a:t>条第</a:t>
            </a:r>
            <a:r>
              <a:rPr lang="en-US" altLang="ja-JP" sz="1200" dirty="0" smtClean="0"/>
              <a:t>2</a:t>
            </a:r>
            <a:r>
              <a:rPr lang="ja-JP" altLang="en-US" sz="1200" dirty="0" smtClean="0"/>
              <a:t>項及び第</a:t>
            </a:r>
            <a:r>
              <a:rPr lang="en-US" altLang="ja-JP" sz="1200" dirty="0" smtClean="0"/>
              <a:t>3</a:t>
            </a:r>
            <a:r>
              <a:rPr lang="ja-JP" altLang="en-US" sz="1200" dirty="0" smtClean="0"/>
              <a:t>項</a:t>
            </a:r>
            <a:endParaRPr lang="en-US" altLang="ja-JP" sz="1200" dirty="0" smtClean="0"/>
          </a:p>
          <a:p>
            <a:r>
              <a:rPr kumimoji="1" lang="ja-JP" altLang="en-US" sz="1200" dirty="0"/>
              <a:t>　</a:t>
            </a:r>
            <a:r>
              <a:rPr kumimoji="1" lang="ja-JP" altLang="en-US" sz="1200" dirty="0" smtClean="0"/>
              <a:t>　　内容：医療保険者は、事業者に対し、安衛法等の法令に基づき、</a:t>
            </a:r>
            <a:r>
              <a:rPr kumimoji="1" lang="ja-JP" altLang="en-US" sz="1200" u="sng" dirty="0" smtClean="0"/>
              <a:t>事業者が保存している健康診断に関する記録の写しの提供を</a:t>
            </a:r>
            <a:endParaRPr kumimoji="1" lang="en-US" altLang="ja-JP" sz="1200" u="sng" dirty="0" smtClean="0"/>
          </a:p>
          <a:p>
            <a:r>
              <a:rPr lang="en-US" altLang="ja-JP" sz="1200" dirty="0" smtClean="0"/>
              <a:t>       </a:t>
            </a:r>
            <a:r>
              <a:rPr lang="ja-JP" altLang="en-US" sz="1200" dirty="0" smtClean="0"/>
              <a:t>　</a:t>
            </a:r>
            <a:r>
              <a:rPr lang="en-US" altLang="ja-JP" sz="1200" dirty="0" smtClean="0"/>
              <a:t>      </a:t>
            </a:r>
            <a:r>
              <a:rPr kumimoji="1" lang="ja-JP" altLang="en-US" sz="1200" dirty="0" smtClean="0"/>
              <a:t>   </a:t>
            </a:r>
            <a:r>
              <a:rPr kumimoji="1" lang="ja-JP" altLang="en-US" sz="1200" u="sng" dirty="0" smtClean="0"/>
              <a:t> 求めることができる</a:t>
            </a:r>
            <a:r>
              <a:rPr lang="ja-JP" altLang="en-US" sz="1200" dirty="0" smtClean="0"/>
              <a:t>。</a:t>
            </a:r>
            <a:endParaRPr lang="en-US" altLang="ja-JP" sz="1200" dirty="0" smtClean="0"/>
          </a:p>
          <a:p>
            <a:r>
              <a:rPr kumimoji="1" lang="ja-JP" altLang="en-US" sz="1200" dirty="0"/>
              <a:t>　</a:t>
            </a:r>
            <a:r>
              <a:rPr kumimoji="1" lang="ja-JP" altLang="en-US" sz="1200" dirty="0" smtClean="0"/>
              <a:t>　　　　　</a:t>
            </a:r>
            <a:r>
              <a:rPr lang="ja-JP" altLang="en-US" sz="1200" u="sng" dirty="0"/>
              <a:t> </a:t>
            </a:r>
            <a:r>
              <a:rPr lang="ja-JP" altLang="en-US" sz="1200" u="sng" dirty="0" smtClean="0"/>
              <a:t> </a:t>
            </a:r>
            <a:r>
              <a:rPr kumimoji="1" lang="ja-JP" altLang="en-US" sz="1200" u="sng" dirty="0" smtClean="0"/>
              <a:t>健康診断に関する記録の写しの提供を求められた事業者は厚生労働省令で定めるところにより、その記録の写しを</a:t>
            </a:r>
            <a:r>
              <a:rPr lang="ja-JP" altLang="en-US" sz="1200" u="sng" dirty="0"/>
              <a:t>提供</a:t>
            </a:r>
            <a:endParaRPr kumimoji="1" lang="en-US" altLang="ja-JP" sz="1200" u="sng" dirty="0" smtClean="0"/>
          </a:p>
          <a:p>
            <a:r>
              <a:rPr lang="ja-JP" altLang="en-US" sz="1200" dirty="0"/>
              <a:t>　</a:t>
            </a:r>
            <a:r>
              <a:rPr lang="ja-JP" altLang="en-US" sz="1200" dirty="0" smtClean="0"/>
              <a:t>　　　　　　</a:t>
            </a:r>
            <a:r>
              <a:rPr kumimoji="1" lang="ja-JP" altLang="en-US" sz="1200" u="sng" dirty="0" smtClean="0"/>
              <a:t>しなければならない</a:t>
            </a:r>
            <a:r>
              <a:rPr kumimoji="1" lang="ja-JP" altLang="en-US" sz="1200" dirty="0" smtClean="0"/>
              <a:t>。</a:t>
            </a:r>
            <a:r>
              <a:rPr kumimoji="1" lang="en-US" altLang="ja-JP" sz="1200" dirty="0" smtClean="0"/>
              <a:t>※</a:t>
            </a:r>
            <a:r>
              <a:rPr lang="ja-JP" altLang="en-US" sz="1200" dirty="0"/>
              <a:t>医療保険者への提供</a:t>
            </a:r>
            <a:r>
              <a:rPr lang="ja-JP" altLang="en-US" sz="1200" dirty="0" smtClean="0"/>
              <a:t>は、個人</a:t>
            </a:r>
            <a:r>
              <a:rPr kumimoji="1" lang="ja-JP" altLang="en-US" sz="1200" dirty="0" smtClean="0"/>
              <a:t>情報の保護に関する法律による制限がされていない。</a:t>
            </a:r>
            <a:endParaRPr kumimoji="1" lang="en-US" altLang="ja-JP" sz="1200" dirty="0" smtClean="0"/>
          </a:p>
          <a:p>
            <a:endParaRPr lang="en-US" altLang="ja-JP" sz="1200" dirty="0" smtClean="0"/>
          </a:p>
          <a:p>
            <a:r>
              <a:rPr lang="ja-JP" altLang="en-US" sz="1200" dirty="0"/>
              <a:t>（</a:t>
            </a:r>
            <a:r>
              <a:rPr lang="en-US" altLang="ja-JP" sz="1200" dirty="0" smtClean="0"/>
              <a:t>3</a:t>
            </a:r>
            <a:r>
              <a:rPr lang="ja-JP" altLang="en-US" sz="1200" dirty="0" smtClean="0"/>
              <a:t>）　参考　協会けんぽ被保険者の特定健診実施率の推移（健康づくり推進本部ワーキングチーム資料から）</a:t>
            </a:r>
            <a:endParaRPr lang="en-US" altLang="ja-JP" sz="1200" dirty="0" smtClean="0"/>
          </a:p>
          <a:p>
            <a:r>
              <a:rPr kumimoji="1" lang="ja-JP" altLang="en-US" sz="1200" dirty="0"/>
              <a:t>　</a:t>
            </a:r>
            <a:r>
              <a:rPr kumimoji="1" lang="ja-JP" altLang="en-US" sz="1200" dirty="0" smtClean="0"/>
              <a:t>　　　　　平成</a:t>
            </a:r>
            <a:r>
              <a:rPr kumimoji="1" lang="en-US" altLang="ja-JP" sz="1200" dirty="0" smtClean="0"/>
              <a:t>24</a:t>
            </a:r>
            <a:r>
              <a:rPr kumimoji="1" lang="ja-JP" altLang="en-US" sz="1200" dirty="0" smtClean="0"/>
              <a:t>年度　被保険者特定健診受診率</a:t>
            </a:r>
            <a:endParaRPr kumimoji="1" lang="en-US" altLang="ja-JP" sz="1200" dirty="0" smtClean="0"/>
          </a:p>
          <a:p>
            <a:r>
              <a:rPr lang="ja-JP" altLang="en-US" sz="1200" dirty="0"/>
              <a:t>　</a:t>
            </a:r>
            <a:r>
              <a:rPr lang="ja-JP" altLang="en-US" sz="1200" dirty="0" smtClean="0"/>
              <a:t>　　　　　　　　　　　　　　（全　  国）　　生活習慣病予防健診　４４．３％　　</a:t>
            </a:r>
            <a:r>
              <a:rPr lang="ja-JP" altLang="en-US" sz="1200" b="1" u="sng" dirty="0" smtClean="0"/>
              <a:t>事業者健診からのデータ取得　３．７％</a:t>
            </a:r>
            <a:r>
              <a:rPr lang="ja-JP" altLang="en-US" sz="1200" dirty="0"/>
              <a:t>　</a:t>
            </a:r>
            <a:r>
              <a:rPr lang="ja-JP" altLang="en-US" sz="1200" dirty="0" smtClean="0"/>
              <a:t>　　 計　４８．０％</a:t>
            </a:r>
            <a:endParaRPr lang="en-US" altLang="ja-JP" sz="1200" dirty="0" smtClean="0"/>
          </a:p>
          <a:p>
            <a:r>
              <a:rPr kumimoji="1" lang="ja-JP" altLang="en-US" sz="1200" dirty="0"/>
              <a:t>　</a:t>
            </a:r>
            <a:r>
              <a:rPr kumimoji="1" lang="ja-JP" altLang="en-US" sz="1200" dirty="0" smtClean="0"/>
              <a:t>　　　　　　　　　　　　　　（大阪</a:t>
            </a:r>
            <a:r>
              <a:rPr lang="ja-JP" altLang="en-US" sz="1200" dirty="0"/>
              <a:t>支部</a:t>
            </a:r>
            <a:r>
              <a:rPr kumimoji="1" lang="ja-JP" altLang="en-US" sz="1200" dirty="0" smtClean="0"/>
              <a:t>）  生活習慣病予防健診　２９．８％　　</a:t>
            </a:r>
            <a:r>
              <a:rPr kumimoji="1" lang="ja-JP" altLang="en-US" sz="1200" b="1" u="sng" dirty="0" smtClean="0"/>
              <a:t>事業所健診からのデータ取得  ２．１％  </a:t>
            </a:r>
            <a:r>
              <a:rPr kumimoji="1" lang="ja-JP" altLang="en-US" sz="1200" dirty="0" smtClean="0"/>
              <a:t>　　　計　３１．９％</a:t>
            </a:r>
            <a:endParaRPr kumimoji="1" lang="en-US" altLang="ja-JP" sz="1200" b="1" u="sng" dirty="0" smtClean="0"/>
          </a:p>
        </p:txBody>
      </p:sp>
    </p:spTree>
    <p:extLst>
      <p:ext uri="{BB962C8B-B14F-4D97-AF65-F5344CB8AC3E}">
        <p14:creationId xmlns:p14="http://schemas.microsoft.com/office/powerpoint/2010/main" val="33635074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TotalTime>
  <Words>195</Words>
  <Application>Microsoft Office PowerPoint</Application>
  <PresentationFormat>画面に合わせる (4:3)</PresentationFormat>
  <Paragraphs>43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　　　　　　　　　　　　職場での健康診断と特定健康診査　　　　H27.3.19　　大阪府健康づくり課作成</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職場での健康診断と特定健康診査</dc:title>
  <dc:creator>HOSTNAME</dc:creator>
  <cp:lastModifiedBy>HOSTNAME</cp:lastModifiedBy>
  <cp:revision>19</cp:revision>
  <cp:lastPrinted>2015-03-03T10:00:49Z</cp:lastPrinted>
  <dcterms:created xsi:type="dcterms:W3CDTF">2015-01-19T02:57:21Z</dcterms:created>
  <dcterms:modified xsi:type="dcterms:W3CDTF">2015-03-03T10:03:36Z</dcterms:modified>
</cp:coreProperties>
</file>