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64" r:id="rId5"/>
    <p:sldId id="263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ishimura\Desktop\&#20316;&#26989;&#20381;&#38972;\&#21271;&#26449;&#20808;&#29983;\20130821&#21307;&#30274;&#36027;&#20998;&#26512;&#12464;&#12521;&#12501;&#21270;(&#27849;&#20304;&#37326;&#24066;)\&#12304;20131003&#26377;&#39340;&#32232;&#38598;&#29256;&#12305;&#24179;&#25104;&#65298;&#65296;&#8594;&#65298;&#65300;&#24180;&#24230;&#21307;&#30274;&#36027;&#35413;&#20385;&#65288;&#27849;&#20304;&#37326;&#24066;&#65289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ishimura\Desktop\&#20316;&#26989;&#20381;&#38972;\&#21271;&#26449;&#20808;&#29983;\20130821&#21307;&#30274;&#36027;&#20998;&#26512;&#12464;&#12521;&#12501;&#21270;(&#27849;&#20304;&#37326;&#24066;)\&#12304;20131003&#26377;&#39340;&#32232;&#38598;&#29256;&#12305;&#24179;&#25104;&#65298;&#65296;&#8594;&#65298;&#65300;&#24180;&#24230;&#21307;&#30274;&#36027;&#35413;&#20385;&#65288;&#27849;&#20304;&#37326;&#24066;&#65289;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852916333622443E-2"/>
          <c:y val="8.9662424242424238E-2"/>
          <c:w val="0.8458619184480991"/>
          <c:h val="0.702866060606060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H20国保・泉佐野市!$C$2</c:f>
              <c:strCache>
                <c:ptCount val="1"/>
                <c:pt idx="0">
                  <c:v>H20年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1.727861771058315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079193664506839E-2"/>
                  <c:y val="2.56565656565656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0158387329013677E-2"/>
                  <c:y val="2.56565656565656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278617710583154E-2"/>
                  <c:y val="7.69696969696969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519078473722102E-2"/>
                  <c:y val="-3.82043820125342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7595392368610509E-3"/>
                  <c:y val="1.1461314603760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(H20国保・泉佐野市!$C$11,H20国保・泉佐野市!$C$14,H20国保・泉佐野市!$C$17,H20国保・泉佐野市!$C$20,H20国保・泉佐野市!$C$23,H20国保・泉佐野市!$C$26,H20国保・泉佐野市!$C$41)</c:f>
              <c:strCache>
                <c:ptCount val="7"/>
                <c:pt idx="0">
                  <c:v>悪性新生物</c:v>
                </c:pt>
                <c:pt idx="1">
                  <c:v>脳卒中</c:v>
                </c:pt>
                <c:pt idx="2">
                  <c:v>心疾患</c:v>
                </c:pt>
                <c:pt idx="3">
                  <c:v>高血圧・動脈硬化</c:v>
                </c:pt>
                <c:pt idx="4">
                  <c:v>糖尿病、
内分泌代謝疾患</c:v>
                </c:pt>
                <c:pt idx="5">
                  <c:v>腎不全</c:v>
                </c:pt>
                <c:pt idx="6">
                  <c:v>生活習慣病計</c:v>
                </c:pt>
              </c:strCache>
            </c:strRef>
          </c:cat>
          <c:val>
            <c:numRef>
              <c:f>(H20国保・泉佐野市!$W$11,H20国保・泉佐野市!$W$14,H20国保・泉佐野市!$W$17,H20国保・泉佐野市!$W$20,H20国保・泉佐野市!$W$23,H20国保・泉佐野市!$W$26,H20国保・泉佐野市!$W$41)</c:f>
              <c:numCache>
                <c:formatCode>0.0_);[Red]\(0.0\)</c:formatCode>
                <c:ptCount val="7"/>
                <c:pt idx="0">
                  <c:v>98.505125759808095</c:v>
                </c:pt>
                <c:pt idx="1">
                  <c:v>106.19710160871416</c:v>
                </c:pt>
                <c:pt idx="2">
                  <c:v>96.095589670832027</c:v>
                </c:pt>
                <c:pt idx="3">
                  <c:v>113.39782356222692</c:v>
                </c:pt>
                <c:pt idx="4">
                  <c:v>111.62358789793825</c:v>
                </c:pt>
                <c:pt idx="5">
                  <c:v>104.34751860402676</c:v>
                </c:pt>
                <c:pt idx="6">
                  <c:v>110.5987526677368</c:v>
                </c:pt>
              </c:numCache>
            </c:numRef>
          </c:val>
        </c:ser>
        <c:ser>
          <c:idx val="1"/>
          <c:order val="1"/>
          <c:tx>
            <c:strRef>
              <c:f>H24国保・泉佐野市!$C$2</c:f>
              <c:strCache>
                <c:ptCount val="1"/>
                <c:pt idx="0">
                  <c:v>H24年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4398848092152628E-2"/>
                  <c:y val="7.6408764025069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6393088552915772E-3"/>
                  <c:y val="-1.5281752805013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519078473722102E-2"/>
                  <c:y val="1.80717171717171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639308855291577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51907847372210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199424046076314E-3"/>
                  <c:y val="-8.95171717171717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(H20国保・泉佐野市!$C$11,H20国保・泉佐野市!$C$14,H20国保・泉佐野市!$C$17,H20国保・泉佐野市!$C$20,H20国保・泉佐野市!$C$23,H20国保・泉佐野市!$C$26,H20国保・泉佐野市!$C$41)</c:f>
              <c:strCache>
                <c:ptCount val="7"/>
                <c:pt idx="0">
                  <c:v>悪性新生物</c:v>
                </c:pt>
                <c:pt idx="1">
                  <c:v>脳卒中</c:v>
                </c:pt>
                <c:pt idx="2">
                  <c:v>心疾患</c:v>
                </c:pt>
                <c:pt idx="3">
                  <c:v>高血圧・動脈硬化</c:v>
                </c:pt>
                <c:pt idx="4">
                  <c:v>糖尿病、
内分泌代謝疾患</c:v>
                </c:pt>
                <c:pt idx="5">
                  <c:v>腎不全</c:v>
                </c:pt>
                <c:pt idx="6">
                  <c:v>生活習慣病計</c:v>
                </c:pt>
              </c:strCache>
            </c:strRef>
          </c:cat>
          <c:val>
            <c:numRef>
              <c:f>(H24国保・泉佐野市!$W$11,H24国保・泉佐野市!$W$14,H24国保・泉佐野市!$W$17,H24国保・泉佐野市!$W$20,H24国保・泉佐野市!$W$23,H24国保・泉佐野市!$W$26,H24国保・泉佐野市!$W$41)</c:f>
              <c:numCache>
                <c:formatCode>0.0_);[Red]\(0.0\)</c:formatCode>
                <c:ptCount val="7"/>
                <c:pt idx="0">
                  <c:v>104.02517086204932</c:v>
                </c:pt>
                <c:pt idx="1">
                  <c:v>93.215346170237368</c:v>
                </c:pt>
                <c:pt idx="2">
                  <c:v>93.101112526061385</c:v>
                </c:pt>
                <c:pt idx="3">
                  <c:v>119.17489131243111</c:v>
                </c:pt>
                <c:pt idx="4">
                  <c:v>111.24784708891961</c:v>
                </c:pt>
                <c:pt idx="5">
                  <c:v>116.77575599295848</c:v>
                </c:pt>
                <c:pt idx="6">
                  <c:v>113.3462451706893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9741824"/>
        <c:axId val="29743744"/>
      </c:barChart>
      <c:catAx>
        <c:axId val="29741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dirty="0"/>
                  <a:t>大阪府</a:t>
                </a:r>
              </a:p>
            </c:rich>
          </c:tx>
          <c:layout>
            <c:manualLayout>
              <c:xMode val="edge"/>
              <c:yMode val="edge"/>
              <c:x val="0.91954263816374993"/>
              <c:y val="0.26226282828282826"/>
            </c:manualLayout>
          </c:layout>
          <c:overlay val="0"/>
          <c:spPr>
            <a:ln>
              <a:solidFill>
                <a:sysClr val="windowText" lastClr="000000"/>
              </a:solidFill>
            </a:ln>
          </c:spPr>
        </c:title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400" b="1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  <c:crossAx val="29743744"/>
        <c:crosses val="autoZero"/>
        <c:auto val="1"/>
        <c:lblAlgn val="ctr"/>
        <c:lblOffset val="100"/>
        <c:tickLblSkip val="1"/>
        <c:noMultiLvlLbl val="0"/>
      </c:catAx>
      <c:valAx>
        <c:axId val="2974374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1"/>
                </a:pPr>
                <a:r>
                  <a:rPr lang="ja-JP" b="1"/>
                  <a:t>％</a:t>
                </a:r>
              </a:p>
            </c:rich>
          </c:tx>
          <c:layout>
            <c:manualLayout>
              <c:xMode val="edge"/>
              <c:yMode val="edge"/>
              <c:x val="3.4557235421166309E-2"/>
              <c:y val="1.747939393939394E-2"/>
            </c:manualLayout>
          </c:layout>
          <c:overlay val="0"/>
        </c:title>
        <c:numFmt formatCode="#,##0_);[Red]\(#,##0\)" sourceLinked="0"/>
        <c:majorTickMark val="in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29741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84370447214614"/>
          <c:y val="2.4363838383838387E-2"/>
          <c:w val="0.11388343735650754"/>
          <c:h val="0.11921353535353535"/>
        </c:manualLayout>
      </c:layout>
      <c:overlay val="0"/>
    </c:legend>
    <c:plotVisOnly val="1"/>
    <c:dispBlanksAs val="gap"/>
    <c:showDLblsOverMax val="0"/>
  </c:chart>
  <c:spPr>
    <a:ln>
      <a:solidFill>
        <a:sysClr val="windowText" lastClr="000000"/>
      </a:solidFill>
    </a:ln>
  </c:spPr>
  <c:txPr>
    <a:bodyPr/>
    <a:lstStyle/>
    <a:p>
      <a:pPr>
        <a:defRPr sz="1600"/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954934669091105E-2"/>
          <c:y val="0.14608295482114972"/>
          <c:w val="0.83485354080274021"/>
          <c:h val="0.652147931574680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H20国保・泉佐野市!$C$2</c:f>
              <c:strCache>
                <c:ptCount val="1"/>
                <c:pt idx="0">
                  <c:v>H20年</c:v>
                </c:pt>
              </c:strCache>
            </c:strRef>
          </c:tx>
          <c:spPr>
            <a:solidFill>
              <a:srgbClr val="4F81BD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1.8751641414141415E-2"/>
                  <c:y val="-5.07515151515151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674747474747474E-2"/>
                  <c:y val="-7.69696969696969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0176767676767673E-3"/>
                  <c:y val="-3.07878787878787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57020202020202E-2"/>
                  <c:y val="-4.618181818181818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3.33535353535353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(H20国保・泉佐野市!$C$11,H20国保・泉佐野市!$C$14,H20国保・泉佐野市!$C$17,H20国保・泉佐野市!$C$20,H20国保・泉佐野市!$C$23,H20国保・泉佐野市!$C$26,H20国保・泉佐野市!$C$41)</c:f>
              <c:strCache>
                <c:ptCount val="7"/>
                <c:pt idx="0">
                  <c:v>悪性新生物</c:v>
                </c:pt>
                <c:pt idx="1">
                  <c:v>脳卒中</c:v>
                </c:pt>
                <c:pt idx="2">
                  <c:v>心疾患</c:v>
                </c:pt>
                <c:pt idx="3">
                  <c:v>高血圧・動脈硬化</c:v>
                </c:pt>
                <c:pt idx="4">
                  <c:v>糖尿病、
内分泌代謝疾患</c:v>
                </c:pt>
                <c:pt idx="5">
                  <c:v>腎不全</c:v>
                </c:pt>
                <c:pt idx="6">
                  <c:v>生活習慣病計</c:v>
                </c:pt>
              </c:strCache>
            </c:strRef>
          </c:cat>
          <c:val>
            <c:numRef>
              <c:f>(H20国保・泉佐野市!$L$11,H20国保・泉佐野市!$L$14,H20国保・泉佐野市!$L$17,H20国保・泉佐野市!$L$20,H20国保・泉佐野市!$L$23,H20国保・泉佐野市!$L$26,H20国保・泉佐野市!$L$41)</c:f>
              <c:numCache>
                <c:formatCode>#,##0_ </c:formatCode>
                <c:ptCount val="7"/>
                <c:pt idx="0">
                  <c:v>7049227</c:v>
                </c:pt>
                <c:pt idx="1">
                  <c:v>4073891</c:v>
                </c:pt>
                <c:pt idx="2">
                  <c:v>5086212</c:v>
                </c:pt>
                <c:pt idx="3">
                  <c:v>5164694</c:v>
                </c:pt>
                <c:pt idx="4">
                  <c:v>5392117</c:v>
                </c:pt>
                <c:pt idx="5">
                  <c:v>3732791</c:v>
                </c:pt>
                <c:pt idx="6">
                  <c:v>23379191</c:v>
                </c:pt>
              </c:numCache>
            </c:numRef>
          </c:val>
        </c:ser>
        <c:ser>
          <c:idx val="1"/>
          <c:order val="1"/>
          <c:tx>
            <c:strRef>
              <c:f>H24国保・泉佐野市!$C$2</c:f>
              <c:strCache>
                <c:ptCount val="1"/>
                <c:pt idx="0">
                  <c:v>H24年</c:v>
                </c:pt>
              </c:strCache>
            </c:strRef>
          </c:tx>
          <c:spPr>
            <a:solidFill>
              <a:srgbClr val="C0504D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8260479797979796E-2"/>
                  <c:y val="2.56565656565656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2020202020202E-2"/>
                  <c:y val="5.13131313131322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889772727272727E-2"/>
                  <c:y val="2.56565656565656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6212121212121207E-3"/>
                  <c:y val="7.69696969696969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8751515151515151E-2"/>
                  <c:y val="2.56565656565656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6605555555555556E-2"/>
                  <c:y val="2.56565656565656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0597853535353537E-2"/>
                  <c:y val="-1.02626262626262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(H20国保・泉佐野市!$C$11,H20国保・泉佐野市!$C$14,H20国保・泉佐野市!$C$17,H20国保・泉佐野市!$C$20,H20国保・泉佐野市!$C$23,H20国保・泉佐野市!$C$26,H20国保・泉佐野市!$C$41)</c:f>
              <c:strCache>
                <c:ptCount val="7"/>
                <c:pt idx="0">
                  <c:v>悪性新生物</c:v>
                </c:pt>
                <c:pt idx="1">
                  <c:v>脳卒中</c:v>
                </c:pt>
                <c:pt idx="2">
                  <c:v>心疾患</c:v>
                </c:pt>
                <c:pt idx="3">
                  <c:v>高血圧・動脈硬化</c:v>
                </c:pt>
                <c:pt idx="4">
                  <c:v>糖尿病、
内分泌代謝疾患</c:v>
                </c:pt>
                <c:pt idx="5">
                  <c:v>腎不全</c:v>
                </c:pt>
                <c:pt idx="6">
                  <c:v>生活習慣病計</c:v>
                </c:pt>
              </c:strCache>
            </c:strRef>
          </c:cat>
          <c:val>
            <c:numRef>
              <c:f>(H24国保・泉佐野市!$L$11,H24国保・泉佐野市!$L$14,H24国保・泉佐野市!$L$17,H24国保・泉佐野市!$L$20,H24国保・泉佐野市!$L$23,H24国保・泉佐野市!$L$26,H24国保・泉佐野市!$L$41)</c:f>
              <c:numCache>
                <c:formatCode>#,##0_ </c:formatCode>
                <c:ptCount val="7"/>
                <c:pt idx="0">
                  <c:v>7349654</c:v>
                </c:pt>
                <c:pt idx="1">
                  <c:v>2466752</c:v>
                </c:pt>
                <c:pt idx="2">
                  <c:v>3442689</c:v>
                </c:pt>
                <c:pt idx="3">
                  <c:v>5291653</c:v>
                </c:pt>
                <c:pt idx="4">
                  <c:v>3993683</c:v>
                </c:pt>
                <c:pt idx="5">
                  <c:v>3460360</c:v>
                </c:pt>
                <c:pt idx="6">
                  <c:v>18488546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2979456"/>
        <c:axId val="102980992"/>
      </c:barChart>
      <c:catAx>
        <c:axId val="10297945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 rot="0" vert="horz" anchor="t" anchorCtr="0"/>
          <a:lstStyle/>
          <a:p>
            <a:pPr>
              <a:defRPr sz="1400" b="1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  <c:crossAx val="102980992"/>
        <c:crosses val="autoZero"/>
        <c:auto val="1"/>
        <c:lblAlgn val="ctr"/>
        <c:lblOffset val="100"/>
        <c:tickLblSkip val="1"/>
        <c:noMultiLvlLbl val="0"/>
      </c:catAx>
      <c:valAx>
        <c:axId val="102980992"/>
        <c:scaling>
          <c:orientation val="minMax"/>
        </c:scaling>
        <c:delete val="0"/>
        <c:axPos val="l"/>
        <c:majorGridlines/>
        <c:numFmt formatCode="#,##0_ " sourceLinked="1"/>
        <c:majorTickMark val="in"/>
        <c:minorTickMark val="none"/>
        <c:tickLblPos val="nextTo"/>
        <c:txPr>
          <a:bodyPr/>
          <a:lstStyle/>
          <a:p>
            <a:pPr>
              <a:defRPr sz="1600" b="1"/>
            </a:pPr>
            <a:endParaRPr lang="ja-JP"/>
          </a:p>
        </c:txPr>
        <c:crossAx val="102979456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1773106060606059E-2"/>
                <c:y val="9.0513131313131306E-3"/>
              </c:manualLayout>
            </c:layout>
            <c:tx>
              <c:rich>
                <a:bodyPr rot="0" vert="horz"/>
                <a:lstStyle/>
                <a:p>
                  <a:pPr>
                    <a:defRPr sz="1400" b="1"/>
                  </a:pPr>
                  <a:r>
                    <a:rPr lang="ja-JP" altLang="en-US" sz="1400" b="1"/>
                    <a:t>点数</a:t>
                  </a:r>
                  <a:endParaRPr lang="en-US" altLang="ja-JP" sz="1400" b="1"/>
                </a:p>
                <a:p>
                  <a:pPr>
                    <a:defRPr sz="1400" b="1"/>
                  </a:pPr>
                  <a:r>
                    <a:rPr lang="ja-JP" altLang="ja-JP" sz="1400" b="1" i="0" u="none" strike="noStrike" baseline="0">
                      <a:effectLst/>
                    </a:rPr>
                    <a:t>単位</a:t>
                  </a:r>
                  <a:r>
                    <a:rPr lang="ja-JP" altLang="en-US" sz="1400" b="1" i="0" u="none" strike="noStrike" baseline="0">
                      <a:effectLst/>
                    </a:rPr>
                    <a:t>：千点</a:t>
                  </a:r>
                  <a:endParaRPr lang="ja-JP" altLang="en-US" sz="1400" b="1"/>
                </a:p>
              </c:rich>
            </c:tx>
          </c:dispUnitsLbl>
        </c:dispUnits>
      </c:valAx>
      <c:spPr>
        <a:ln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15137373737373735"/>
          <c:y val="0.15852222222222223"/>
          <c:w val="0.17033080808080808"/>
          <c:h val="0.10157777777777778"/>
        </c:manualLayout>
      </c:layout>
      <c:overlay val="0"/>
      <c:txPr>
        <a:bodyPr/>
        <a:lstStyle/>
        <a:p>
          <a:pPr>
            <a:defRPr sz="1600" b="1"/>
          </a:pPr>
          <a:endParaRPr lang="ja-JP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51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37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32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96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42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80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69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59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88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32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F393B-1CD4-48EF-8E15-13C4A6A43C4B}" type="datetimeFigureOut">
              <a:rPr kumimoji="1" lang="ja-JP" altLang="en-US" smtClean="0"/>
              <a:t>2014/1/30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D99D9-2E4E-40B6-AF22-04F05B6B1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17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179512" y="189106"/>
            <a:ext cx="8624493" cy="6303826"/>
            <a:chOff x="179512" y="189106"/>
            <a:chExt cx="8624493" cy="6303826"/>
          </a:xfrm>
        </p:grpSpPr>
        <p:sp>
          <p:nvSpPr>
            <p:cNvPr id="44" name="右矢印 43"/>
            <p:cNvSpPr/>
            <p:nvPr/>
          </p:nvSpPr>
          <p:spPr>
            <a:xfrm>
              <a:off x="683568" y="4834043"/>
              <a:ext cx="6120680" cy="324181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右矢印 40"/>
            <p:cNvSpPr/>
            <p:nvPr/>
          </p:nvSpPr>
          <p:spPr>
            <a:xfrm>
              <a:off x="683568" y="4357462"/>
              <a:ext cx="7776864" cy="324181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右矢印 38"/>
            <p:cNvSpPr/>
            <p:nvPr/>
          </p:nvSpPr>
          <p:spPr>
            <a:xfrm>
              <a:off x="683568" y="2475286"/>
              <a:ext cx="7776864" cy="324181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右矢印 36"/>
            <p:cNvSpPr/>
            <p:nvPr/>
          </p:nvSpPr>
          <p:spPr>
            <a:xfrm>
              <a:off x="683568" y="1150786"/>
              <a:ext cx="5400600" cy="324181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右矢印 3"/>
            <p:cNvSpPr/>
            <p:nvPr/>
          </p:nvSpPr>
          <p:spPr>
            <a:xfrm>
              <a:off x="683568" y="5830525"/>
              <a:ext cx="7776864" cy="324181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971600" y="189106"/>
              <a:ext cx="432048" cy="49691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高血圧者（高血圧治療中ないし健診時血圧が高血圧のもの）</a:t>
              </a:r>
              <a:endParaRPr kumimoji="1" lang="en-US" altLang="ja-JP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1892376" y="1080624"/>
              <a:ext cx="303360" cy="541230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</a:rPr>
                <a:t>①　</a:t>
              </a:r>
              <a:r>
                <a:rPr kumimoji="1" lang="ja-JP" altLang="en-US" sz="1100" dirty="0" smtClean="0">
                  <a:solidFill>
                    <a:schemeClr val="tx1"/>
                  </a:solidFill>
                </a:rPr>
                <a:t>リーフレットの交付</a:t>
              </a:r>
              <a:endParaRPr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242397" y="1080625"/>
              <a:ext cx="968503" cy="46450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 smtClean="0">
                  <a:solidFill>
                    <a:schemeClr val="tx1"/>
                  </a:solidFill>
                </a:rPr>
                <a:t>健診時血圧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1050" dirty="0" smtClean="0">
                  <a:solidFill>
                    <a:schemeClr val="tx1"/>
                  </a:solidFill>
                </a:rPr>
                <a:t>160/100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以上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6840250" y="4800970"/>
              <a:ext cx="1404158" cy="61904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marL="228600" indent="-228600">
                <a:buFont typeface="+mj-ea"/>
                <a:buAutoNum type="circleNumDbPlain" startAt="9"/>
              </a:pPr>
              <a:r>
                <a:rPr kumimoji="1" lang="ja-JP" altLang="en-US" sz="1100" dirty="0" smtClean="0">
                  <a:solidFill>
                    <a:schemeClr val="tx1"/>
                  </a:solidFill>
                </a:rPr>
                <a:t>市町村主催の健康教室等への勧誘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966883" y="5333910"/>
              <a:ext cx="425222" cy="115902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非高血圧者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8512091" y="2060848"/>
              <a:ext cx="291914" cy="436007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en-US" altLang="ja-JP" sz="11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</a:rPr>
                <a:t>⑧　次回健診時や各機会での血圧測定（手帳への記録など）</a:t>
              </a:r>
              <a:endParaRPr lang="ja-JP" altLang="en-US" sz="1100" dirty="0">
                <a:solidFill>
                  <a:schemeClr val="tx1"/>
                </a:solidFill>
              </a:endParaRPr>
            </a:p>
            <a:p>
              <a:pPr algn="ctr"/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3937456" y="1493037"/>
              <a:ext cx="494182" cy="16147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228600" indent="-228600">
                <a:buFont typeface="+mj-ea"/>
                <a:buAutoNum type="circleNumDbPlain" startAt="3"/>
              </a:pPr>
              <a:r>
                <a:rPr lang="ja-JP" altLang="en-US" sz="1100" dirty="0" smtClean="0">
                  <a:solidFill>
                    <a:schemeClr val="tx1"/>
                  </a:solidFill>
                </a:rPr>
                <a:t>郵便・メールによる受診勧奨、保健指導</a:t>
              </a:r>
              <a:endParaRPr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179512" y="492898"/>
              <a:ext cx="432048" cy="16399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最低限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79512" y="2420888"/>
              <a:ext cx="432048" cy="16399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標準的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79512" y="4437112"/>
              <a:ext cx="432048" cy="16399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充実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角丸四角形 35"/>
            <p:cNvSpPr/>
            <p:nvPr/>
          </p:nvSpPr>
          <p:spPr>
            <a:xfrm>
              <a:off x="6156176" y="1080624"/>
              <a:ext cx="313700" cy="36010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chemeClr val="tx1"/>
                  </a:solidFill>
                </a:rPr>
                <a:t>⑦　フォローシート作成による管理</a:t>
              </a:r>
              <a:endParaRPr kumimoji="1" lang="en-US" altLang="ja-JP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3450089" y="1083750"/>
              <a:ext cx="313700" cy="359789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</a:rPr>
                <a:t>②　</a:t>
              </a:r>
              <a:r>
                <a:rPr kumimoji="1" lang="ja-JP" altLang="en-US" sz="1100" dirty="0" smtClean="0">
                  <a:solidFill>
                    <a:schemeClr val="tx1"/>
                  </a:solidFill>
                </a:rPr>
                <a:t>主治医への連絡票の交付</a:t>
              </a:r>
              <a:endParaRPr kumimoji="1" lang="en-US" altLang="ja-JP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2242397" y="2405125"/>
              <a:ext cx="968503" cy="46450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 smtClean="0">
                  <a:solidFill>
                    <a:schemeClr val="tx1"/>
                  </a:solidFill>
                </a:rPr>
                <a:t>健診時血圧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1050" dirty="0" smtClean="0">
                  <a:solidFill>
                    <a:schemeClr val="tx1"/>
                  </a:solidFill>
                </a:rPr>
                <a:t>160/100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以上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2242397" y="4198166"/>
              <a:ext cx="968503" cy="46450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 smtClean="0">
                  <a:solidFill>
                    <a:schemeClr val="tx1"/>
                  </a:solidFill>
                </a:rPr>
                <a:t>健診時血圧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1050" dirty="0" smtClean="0">
                  <a:solidFill>
                    <a:schemeClr val="tx1"/>
                  </a:solidFill>
                </a:rPr>
                <a:t>160/100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以上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2242395" y="4908158"/>
              <a:ext cx="968503" cy="68108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50" dirty="0" smtClean="0">
                  <a:solidFill>
                    <a:schemeClr val="tx1"/>
                  </a:solidFill>
                </a:rPr>
                <a:t>健診時血圧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1050" dirty="0" smtClean="0">
                  <a:solidFill>
                    <a:schemeClr val="tx1"/>
                  </a:solidFill>
                </a:rPr>
                <a:t>160/100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未満かつ未治療のもの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3937456" y="3219343"/>
              <a:ext cx="494182" cy="16147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228600" indent="-228600">
                <a:buFont typeface="+mj-ea"/>
                <a:buAutoNum type="circleNumDbPlain" startAt="4"/>
              </a:pPr>
              <a:r>
                <a:rPr lang="ja-JP" altLang="en-US" sz="1100" dirty="0" smtClean="0">
                  <a:solidFill>
                    <a:schemeClr val="tx1"/>
                  </a:solidFill>
                </a:rPr>
                <a:t>訪問・電話による受診勧奨、保健指導</a:t>
              </a:r>
              <a:endParaRPr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4716016" y="3219343"/>
              <a:ext cx="360040" cy="16147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</a:rPr>
                <a:t>⑤　主治医からの返信</a:t>
              </a:r>
              <a:endParaRPr lang="en-US" altLang="ja-JP" sz="1100" dirty="0">
                <a:solidFill>
                  <a:schemeClr val="tx1"/>
                </a:solidFill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5292080" y="3219343"/>
              <a:ext cx="504056" cy="16147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marL="228600" indent="-228600">
                <a:buFont typeface="+mj-ea"/>
                <a:buAutoNum type="circleNumDbPlain" startAt="6"/>
              </a:pPr>
              <a:r>
                <a:rPr lang="ja-JP" altLang="en-US" sz="1100" smtClean="0">
                  <a:solidFill>
                    <a:schemeClr val="tx1"/>
                  </a:solidFill>
                </a:rPr>
                <a:t>レセプトチェック</a:t>
              </a:r>
              <a:r>
                <a:rPr lang="ja-JP" altLang="en-US" sz="1100" dirty="0" smtClean="0">
                  <a:solidFill>
                    <a:schemeClr val="tx1"/>
                  </a:solidFill>
                </a:rPr>
                <a:t>による確認</a:t>
              </a:r>
              <a:endParaRPr lang="en-US" altLang="ja-JP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2413587" y="129644"/>
            <a:ext cx="53249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汎用性の高い行動変容プログラム　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高血圧</a:t>
            </a:r>
            <a:r>
              <a:rPr kumimoji="1" lang="ja-JP" altLang="en-US" sz="2800" dirty="0" smtClean="0"/>
              <a:t>対策（案）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6710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提案した事業内容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最低限の取り組み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　高血圧者が対象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リーフレットの交付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主治医への連絡票の交付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フォローシートによる管理</a:t>
            </a:r>
            <a:endParaRPr lang="en-US" altLang="ja-JP" dirty="0"/>
          </a:p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標準的な取り組み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　高血圧者が対象</a:t>
            </a:r>
            <a:endParaRPr kumimoji="1" lang="en-US" altLang="ja-JP" dirty="0" smtClean="0"/>
          </a:p>
          <a:p>
            <a:pPr lvl="1"/>
            <a:r>
              <a:rPr lang="ja-JP" altLang="ja-JP" dirty="0"/>
              <a:t>最低限の取り組みに</a:t>
            </a:r>
            <a:r>
              <a:rPr lang="ja-JP" altLang="ja-JP" dirty="0" smtClean="0"/>
              <a:t>加えて</a:t>
            </a:r>
            <a:r>
              <a:rPr lang="ja-JP" altLang="en-US" dirty="0" smtClean="0"/>
              <a:t>・・・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郵便、メールなどによる保健指導、受診勧奨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がん</a:t>
            </a:r>
            <a:r>
              <a:rPr lang="ja-JP" altLang="en-US" dirty="0"/>
              <a:t>検診</a:t>
            </a:r>
            <a:r>
              <a:rPr lang="ja-JP" altLang="en-US" dirty="0" smtClean="0"/>
              <a:t>時、イベント参加時などの血圧測定と記録</a:t>
            </a:r>
            <a:endParaRPr lang="en-US" altLang="ja-JP" dirty="0" smtClean="0"/>
          </a:p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充実した取り組み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　全員が対象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標準的な</a:t>
            </a:r>
            <a:r>
              <a:rPr lang="ja-JP" altLang="en-US" dirty="0" smtClean="0"/>
              <a:t>取り組み</a:t>
            </a:r>
            <a:r>
              <a:rPr lang="ja-JP" altLang="en-US" dirty="0"/>
              <a:t>に</a:t>
            </a:r>
            <a:r>
              <a:rPr lang="ja-JP" altLang="en-US" dirty="0" smtClean="0"/>
              <a:t>加えて・・・</a:t>
            </a:r>
            <a:endParaRPr kumimoji="1" lang="en-US" altLang="ja-JP" dirty="0" smtClean="0"/>
          </a:p>
          <a:p>
            <a:pPr lvl="1"/>
            <a:r>
              <a:rPr lang="ja-JP" altLang="ja-JP" dirty="0"/>
              <a:t>医療機関との積極的な連携と受診の</a:t>
            </a:r>
            <a:r>
              <a:rPr lang="ja-JP" altLang="ja-JP" dirty="0" smtClean="0"/>
              <a:t>確認</a:t>
            </a:r>
            <a:endParaRPr lang="en-US" altLang="ja-JP" dirty="0" smtClean="0"/>
          </a:p>
          <a:p>
            <a:pPr lvl="1"/>
            <a:r>
              <a:rPr lang="ja-JP" altLang="ja-JP" dirty="0" smtClean="0"/>
              <a:t>高血圧発症</a:t>
            </a:r>
            <a:r>
              <a:rPr lang="ja-JP" altLang="ja-JP" dirty="0"/>
              <a:t>の予防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788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83568" y="605581"/>
            <a:ext cx="7920880" cy="5940088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220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2400" b="1" dirty="0" smtClean="0">
                <a:solidFill>
                  <a:srgbClr val="2F03EB"/>
                </a:solidFill>
                <a:latin typeface="ＭＳ Ｐゴシック" panose="020B0600070205080204" pitchFamily="50" charset="-128"/>
              </a:rPr>
              <a:t>行動</a:t>
            </a:r>
            <a:r>
              <a:rPr lang="ja-JP" altLang="ja-JP" sz="2400" b="1" dirty="0">
                <a:solidFill>
                  <a:srgbClr val="2F03EB"/>
                </a:solidFill>
                <a:latin typeface="ＭＳ Ｐゴシック" panose="020B0600070205080204" pitchFamily="50" charset="-128"/>
              </a:rPr>
              <a:t>変容プログラムの</a:t>
            </a:r>
            <a:r>
              <a:rPr lang="ja-JP" altLang="ja-JP" sz="2400" b="1" dirty="0" smtClean="0">
                <a:solidFill>
                  <a:srgbClr val="2F03EB"/>
                </a:solidFill>
                <a:latin typeface="ＭＳ Ｐゴシック" panose="020B0600070205080204" pitchFamily="50" charset="-128"/>
              </a:rPr>
              <a:t>提言</a:t>
            </a:r>
            <a:endParaRPr lang="en-US" altLang="ja-JP" sz="2400" b="1" dirty="0" smtClean="0">
              <a:solidFill>
                <a:srgbClr val="2F03EB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＜</a:t>
            </a:r>
            <a:r>
              <a:rPr lang="ja-JP" altLang="ja-JP" sz="24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循環器</a:t>
            </a:r>
            <a:r>
              <a:rPr lang="ja-JP" altLang="ja-JP" sz="24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疾患予防対策の</a:t>
            </a:r>
            <a:r>
              <a:rPr lang="ja-JP" altLang="ja-JP" sz="24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推進</a:t>
            </a:r>
            <a:r>
              <a:rPr lang="ja-JP" altLang="en-US" sz="2400" b="1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＞</a:t>
            </a:r>
            <a:endParaRPr lang="ja-JP" altLang="ja-JP" sz="2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22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１</a:t>
            </a:r>
            <a:r>
              <a:rPr lang="ja-JP" altLang="ja-JP" sz="2200" b="1" u="sng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）高血圧の管理対策、特に重症化予防の徹底</a:t>
            </a:r>
            <a:endParaRPr lang="ja-JP" altLang="ja-JP" sz="2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○健診やドックにより発見された高血圧者への働きかけ</a:t>
            </a:r>
          </a:p>
          <a:p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en-US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医療</a:t>
            </a:r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機関への受療勧奨と継続受療の確認など　</a:t>
            </a:r>
          </a:p>
          <a:p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○</a:t>
            </a:r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特定保健指導とともに非肥満のハイリスク者への保健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指導</a:t>
            </a:r>
            <a:r>
              <a:rPr lang="en-US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  </a:t>
            </a:r>
            <a:br>
              <a:rPr lang="en-US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</a:br>
            <a:r>
              <a:rPr lang="en-US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   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の</a:t>
            </a:r>
            <a:r>
              <a:rPr lang="ja-JP" altLang="en-US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推進</a:t>
            </a:r>
            <a:r>
              <a:rPr lang="en-US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 </a:t>
            </a:r>
            <a:endParaRPr lang="ja-JP" altLang="ja-JP" sz="2200" b="1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en-US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医師</a:t>
            </a:r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指導、個別保健指導、健康教室の実施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など</a:t>
            </a:r>
            <a:endParaRPr lang="en-US" altLang="ja-JP" sz="2200" b="1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ja-JP" sz="2200" b="1" u="sng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２</a:t>
            </a:r>
            <a:r>
              <a:rPr lang="ja-JP" altLang="ja-JP" sz="2200" b="1" u="sng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）高血圧予防対策の拡充</a:t>
            </a:r>
            <a:endParaRPr lang="ja-JP" altLang="ja-JP" sz="2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○</a:t>
            </a:r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住民に対する血圧測定の拡大</a:t>
            </a:r>
          </a:p>
          <a:p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特定</a:t>
            </a:r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健診の受診勧奨の徹底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など</a:t>
            </a:r>
          </a:p>
          <a:p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○高血圧予防のためのポピュレーションアプローチの実施</a:t>
            </a:r>
          </a:p>
          <a:p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en-US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各種</a:t>
            </a:r>
            <a:r>
              <a:rPr lang="ja-JP" altLang="ja-JP" sz="22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媒体やイベントによる高血圧予防キャンペーン活動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の</a:t>
            </a:r>
            <a:r>
              <a:rPr lang="en-US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/>
            </a:r>
            <a:br>
              <a:rPr lang="en-US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</a:br>
            <a:r>
              <a:rPr lang="en-US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     </a:t>
            </a:r>
            <a:r>
              <a:rPr lang="ja-JP" altLang="ja-JP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展</a:t>
            </a:r>
            <a:r>
              <a:rPr lang="ja-JP" altLang="en-US" sz="22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開など</a:t>
            </a:r>
            <a:endParaRPr lang="en-US" altLang="ja-JP" sz="2200" b="1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1993" y="343971"/>
            <a:ext cx="5631097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zh-TW" sz="2800" b="1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r>
              <a:rPr lang="zh-TW" altLang="en-US" sz="2800" b="1" dirty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年度～行動変容推進</a:t>
            </a:r>
            <a:r>
              <a:rPr lang="zh-TW" altLang="en-US" sz="2800" b="1" dirty="0" smtClean="0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</a:t>
            </a:r>
            <a:endParaRPr lang="zh-TW" altLang="en-US" sz="2800" b="1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447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9512" y="404664"/>
            <a:ext cx="8723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高血圧対策による健康効果</a:t>
            </a:r>
            <a:endParaRPr lang="en-US" altLang="ja-JP" sz="2800" b="1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被保険者数に占める患者数割合の変化</a:t>
            </a:r>
            <a:r>
              <a:rPr lang="ja-JP" altLang="en-US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（</a:t>
            </a:r>
            <a:r>
              <a:rPr lang="ja-JP" altLang="en-US" sz="24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対</a:t>
            </a:r>
            <a:r>
              <a:rPr lang="ja-JP" altLang="en-US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大阪府比率）</a:t>
            </a:r>
            <a:r>
              <a:rPr lang="ja-JP" altLang="en-US" sz="28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　</a:t>
            </a:r>
            <a:endParaRPr lang="en-US" altLang="ja-JP" sz="2800" b="1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en-US" altLang="ja-JP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(</a:t>
            </a:r>
            <a:r>
              <a:rPr lang="ja-JP" altLang="en-US" sz="24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泉佐野市、国保、</a:t>
            </a:r>
            <a:r>
              <a:rPr lang="en-US" altLang="ja-JP" sz="24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6</a:t>
            </a:r>
            <a:r>
              <a:rPr lang="ja-JP" altLang="en-US" sz="2400" b="1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月審査分</a:t>
            </a:r>
            <a:r>
              <a:rPr lang="en-US" altLang="ja-JP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)</a:t>
            </a:r>
            <a:endParaRPr lang="en-US" altLang="zh-TW" sz="28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326246"/>
              </p:ext>
            </p:extLst>
          </p:nvPr>
        </p:nvGraphicFramePr>
        <p:xfrm>
          <a:off x="161925" y="1503336"/>
          <a:ext cx="8820150" cy="495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718293" y="2949425"/>
            <a:ext cx="7560000" cy="0"/>
          </a:xfrm>
          <a:prstGeom prst="line">
            <a:avLst/>
          </a:prstGeom>
          <a:ln w="1905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691680" y="1737957"/>
            <a:ext cx="3099846" cy="433209"/>
          </a:xfrm>
          <a:prstGeom prst="flowChartTerminator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10800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 smtClean="0"/>
              <a:t>脳卒中患者数の割合が減少</a:t>
            </a:r>
            <a:endParaRPr lang="en-US" altLang="ja-JP" sz="1600" b="1" dirty="0" smtClean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2555776" y="2173486"/>
            <a:ext cx="0" cy="567302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867928" y="6534701"/>
            <a:ext cx="74103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</a:rPr>
              <a:t>※</a:t>
            </a:r>
            <a:r>
              <a:rPr lang="ja-JP" altLang="en-US" sz="1200" b="1" dirty="0">
                <a:solidFill>
                  <a:prstClr val="black"/>
                </a:solidFill>
              </a:rPr>
              <a:t>生活習慣病：脳卒中、心疾患、高血圧、動脈硬化、糖尿病、内分泌代謝疾患、腎不全、その他の肝疾患の合計</a:t>
            </a:r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1907704" y="5445224"/>
            <a:ext cx="1008112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 smtClean="0"/>
              <a:t>脳卒中</a:t>
            </a:r>
            <a:endParaRPr lang="ja-JP" altLang="en-US" sz="1800" b="1" dirty="0"/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2915816" y="5445224"/>
            <a:ext cx="1008112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 smtClean="0"/>
              <a:t>心疾患</a:t>
            </a:r>
            <a:endParaRPr lang="ja-JP" altLang="en-US" sz="1800" b="1" dirty="0"/>
          </a:p>
        </p:txBody>
      </p:sp>
      <p:sp>
        <p:nvSpPr>
          <p:cNvPr id="12" name="テキスト ボックス 1"/>
          <p:cNvSpPr txBox="1"/>
          <p:nvPr/>
        </p:nvSpPr>
        <p:spPr>
          <a:xfrm>
            <a:off x="6156176" y="5445224"/>
            <a:ext cx="1008112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腎不全</a:t>
            </a:r>
          </a:p>
        </p:txBody>
      </p:sp>
      <p:sp>
        <p:nvSpPr>
          <p:cNvPr id="13" name="テキスト ボックス 1"/>
          <p:cNvSpPr txBox="1"/>
          <p:nvPr/>
        </p:nvSpPr>
        <p:spPr>
          <a:xfrm>
            <a:off x="7164287" y="5445224"/>
            <a:ext cx="1408153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 smtClean="0"/>
              <a:t>生活習慣病計</a:t>
            </a:r>
            <a:endParaRPr lang="ja-JP" altLang="en-US" sz="1800" b="1" dirty="0"/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8460432" y="5452677"/>
            <a:ext cx="224019" cy="290647"/>
          </a:xfrm>
          <a:prstGeom prst="rect">
            <a:avLst/>
          </a:prstGeom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/>
              <a:t>※</a:t>
            </a:r>
            <a:endParaRPr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21722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0590885"/>
              </p:ext>
            </p:extLst>
          </p:nvPr>
        </p:nvGraphicFramePr>
        <p:xfrm>
          <a:off x="179512" y="1359320"/>
          <a:ext cx="8640000" cy="495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539552" y="32960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高血圧対策による経済効果</a:t>
            </a:r>
            <a:endParaRPr lang="en-US" altLang="zh-TW" sz="2400" b="1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泉佐野市における</a:t>
            </a:r>
            <a:r>
              <a:rPr lang="zh-TW" altLang="en-US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総医療費</a:t>
            </a:r>
            <a:r>
              <a:rPr lang="ja-JP" altLang="en-US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の変化　</a:t>
            </a:r>
            <a:r>
              <a:rPr lang="en-US" altLang="zh-TW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zh-TW" altLang="en-US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国保</a:t>
            </a:r>
            <a:r>
              <a:rPr lang="zh-TW" altLang="en-US" sz="24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</a:t>
            </a:r>
            <a:r>
              <a:rPr lang="en-US" altLang="zh-TW" sz="24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zh-TW" altLang="en-US" sz="2400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月審査分</a:t>
            </a:r>
            <a:r>
              <a:rPr lang="en-US" altLang="zh-TW" sz="2400" b="1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en-US" altLang="zh-TW" sz="2400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01" y="1822924"/>
            <a:ext cx="4220164" cy="1933845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>
          <a:xfrm>
            <a:off x="2843808" y="4293096"/>
            <a:ext cx="0" cy="426223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3824576" y="4214820"/>
            <a:ext cx="0" cy="426223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468729" y="1882135"/>
            <a:ext cx="2844000" cy="190690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</a:rPr>
              <a:t>脳卒中医療費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</a:rPr>
              <a:t>約</a:t>
            </a:r>
            <a:r>
              <a:rPr lang="en-US" altLang="ja-JP" sz="1600" b="1" dirty="0" smtClean="0">
                <a:solidFill>
                  <a:prstClr val="black"/>
                </a:solidFill>
              </a:rPr>
              <a:t>16,070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千円</a:t>
            </a:r>
            <a:r>
              <a:rPr lang="en-US" altLang="ja-JP" sz="1600" b="1" dirty="0" smtClean="0">
                <a:solidFill>
                  <a:prstClr val="black"/>
                </a:solidFill>
              </a:rPr>
              <a:t>/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月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</a:rPr>
              <a:t>→年間約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1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億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9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千万円減少</a:t>
            </a:r>
            <a:endParaRPr lang="en-US" altLang="ja-JP" sz="1600" b="1" dirty="0" smtClean="0">
              <a:solidFill>
                <a:srgbClr val="FF0000"/>
              </a:solidFill>
            </a:endParaRPr>
          </a:p>
          <a:p>
            <a:endParaRPr lang="en-US" altLang="ja-JP" sz="1600" b="1" dirty="0">
              <a:solidFill>
                <a:prstClr val="black"/>
              </a:solidFill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</a:rPr>
              <a:t>生活習慣病医療費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</a:rPr>
              <a:t>約</a:t>
            </a:r>
            <a:r>
              <a:rPr lang="en-US" altLang="ja-JP" sz="1600" b="1" dirty="0" smtClean="0">
                <a:solidFill>
                  <a:prstClr val="black"/>
                </a:solidFill>
              </a:rPr>
              <a:t>48,900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千円</a:t>
            </a:r>
            <a:r>
              <a:rPr lang="en-US" altLang="ja-JP" sz="1600" b="1" dirty="0" smtClean="0">
                <a:solidFill>
                  <a:prstClr val="black"/>
                </a:solidFill>
              </a:rPr>
              <a:t>/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月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</a:rPr>
              <a:t>→年間約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5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億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8</a:t>
            </a:r>
            <a:r>
              <a:rPr lang="ja-JP" altLang="en-US" sz="1600" b="1" dirty="0" smtClean="0">
                <a:solidFill>
                  <a:srgbClr val="FF0000"/>
                </a:solidFill>
              </a:rPr>
              <a:t>千万円減少</a:t>
            </a:r>
            <a:endParaRPr lang="ja-JP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7956376" y="2132856"/>
            <a:ext cx="0" cy="426223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893925" y="6381328"/>
            <a:ext cx="74103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prstClr val="black"/>
                </a:solidFill>
              </a:rPr>
              <a:t>※</a:t>
            </a:r>
            <a:r>
              <a:rPr lang="ja-JP" altLang="en-US" sz="1200" b="1" dirty="0">
                <a:solidFill>
                  <a:prstClr val="black"/>
                </a:solidFill>
              </a:rPr>
              <a:t>生活習慣病：脳卒中、心疾患、高血圧、動脈硬化、糖尿病、内分泌代謝疾患、腎不全、その他の肝疾患の合計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38198" y="1284707"/>
            <a:ext cx="3960440" cy="433209"/>
          </a:xfrm>
          <a:prstGeom prst="flowChartTerminator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108000" tIns="0" rIns="0" bIns="0" rtlCol="0" anchor="ctr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 smtClean="0"/>
              <a:t>脳卒中、心疾患の医療費が大きく減少</a:t>
            </a:r>
            <a:endParaRPr lang="en-US" altLang="ja-JP" sz="1600" b="1" dirty="0" smtClean="0"/>
          </a:p>
        </p:txBody>
      </p:sp>
      <p:sp>
        <p:nvSpPr>
          <p:cNvPr id="14" name="テキスト ボックス 1"/>
          <p:cNvSpPr txBox="1"/>
          <p:nvPr/>
        </p:nvSpPr>
        <p:spPr>
          <a:xfrm>
            <a:off x="2125394" y="5373216"/>
            <a:ext cx="1008112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 smtClean="0"/>
              <a:t>脳卒中</a:t>
            </a:r>
            <a:endParaRPr lang="ja-JP" altLang="en-US" sz="1800" b="1" dirty="0"/>
          </a:p>
        </p:txBody>
      </p:sp>
      <p:sp>
        <p:nvSpPr>
          <p:cNvPr id="15" name="テキスト ボックス 1"/>
          <p:cNvSpPr txBox="1"/>
          <p:nvPr/>
        </p:nvSpPr>
        <p:spPr>
          <a:xfrm>
            <a:off x="3114362" y="5373216"/>
            <a:ext cx="1008112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 smtClean="0"/>
              <a:t>心疾患</a:t>
            </a:r>
            <a:endParaRPr lang="ja-JP" altLang="en-US" sz="1800" b="1" dirty="0"/>
          </a:p>
        </p:txBody>
      </p:sp>
      <p:sp>
        <p:nvSpPr>
          <p:cNvPr id="16" name="テキスト ボックス 1"/>
          <p:cNvSpPr txBox="1"/>
          <p:nvPr/>
        </p:nvSpPr>
        <p:spPr>
          <a:xfrm>
            <a:off x="6285354" y="5373216"/>
            <a:ext cx="1008112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腎不全</a:t>
            </a:r>
          </a:p>
        </p:txBody>
      </p:sp>
      <p:sp>
        <p:nvSpPr>
          <p:cNvPr id="17" name="テキスト ボックス 1"/>
          <p:cNvSpPr txBox="1"/>
          <p:nvPr/>
        </p:nvSpPr>
        <p:spPr>
          <a:xfrm>
            <a:off x="7164288" y="5373216"/>
            <a:ext cx="1448154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 smtClean="0"/>
              <a:t>生活習慣病計</a:t>
            </a:r>
            <a:endParaRPr lang="ja-JP" altLang="en-US" sz="1800" b="1" dirty="0"/>
          </a:p>
        </p:txBody>
      </p:sp>
      <p:sp>
        <p:nvSpPr>
          <p:cNvPr id="18" name="テキスト ボックス 1"/>
          <p:cNvSpPr txBox="1"/>
          <p:nvPr/>
        </p:nvSpPr>
        <p:spPr>
          <a:xfrm>
            <a:off x="8435986" y="5373216"/>
            <a:ext cx="224019" cy="290647"/>
          </a:xfrm>
          <a:prstGeom prst="rect">
            <a:avLst/>
          </a:prstGeom>
        </p:spPr>
        <p:txBody>
          <a:bodyPr wrap="square" lIns="0" tIns="0" rIns="0" bIns="0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/>
              <a:t>※</a:t>
            </a:r>
            <a:endParaRPr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23884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331</Words>
  <Application>Microsoft Office PowerPoint</Application>
  <PresentationFormat>画面に合わせる (4:3)</PresentationFormat>
  <Paragraphs>104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提案した事業内容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Okada</dc:creator>
  <cp:lastModifiedBy>大阪府庁</cp:lastModifiedBy>
  <cp:revision>21</cp:revision>
  <cp:lastPrinted>2014-01-30T02:15:24Z</cp:lastPrinted>
  <dcterms:created xsi:type="dcterms:W3CDTF">2014-01-20T12:03:33Z</dcterms:created>
  <dcterms:modified xsi:type="dcterms:W3CDTF">2014-01-30T02:15:28Z</dcterms:modified>
</cp:coreProperties>
</file>