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67B6-7E44-4D4B-8C15-622E2FE9CD7C}" type="datetimeFigureOut">
              <a:rPr kumimoji="1" lang="ja-JP" altLang="en-US" smtClean="0"/>
              <a:t>2013/9/2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8E0C-172C-4900-9603-90E5217D2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62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67B6-7E44-4D4B-8C15-622E2FE9CD7C}" type="datetimeFigureOut">
              <a:rPr kumimoji="1" lang="ja-JP" altLang="en-US" smtClean="0"/>
              <a:t>2013/9/2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8E0C-172C-4900-9603-90E5217D2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78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67B6-7E44-4D4B-8C15-622E2FE9CD7C}" type="datetimeFigureOut">
              <a:rPr kumimoji="1" lang="ja-JP" altLang="en-US" smtClean="0"/>
              <a:t>2013/9/2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8E0C-172C-4900-9603-90E5217D2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03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67B6-7E44-4D4B-8C15-622E2FE9CD7C}" type="datetimeFigureOut">
              <a:rPr kumimoji="1" lang="ja-JP" altLang="en-US" smtClean="0"/>
              <a:t>2013/9/2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8E0C-172C-4900-9603-90E5217D2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76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67B6-7E44-4D4B-8C15-622E2FE9CD7C}" type="datetimeFigureOut">
              <a:rPr kumimoji="1" lang="ja-JP" altLang="en-US" smtClean="0"/>
              <a:t>2013/9/2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8E0C-172C-4900-9603-90E5217D2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67B6-7E44-4D4B-8C15-622E2FE9CD7C}" type="datetimeFigureOut">
              <a:rPr kumimoji="1" lang="ja-JP" altLang="en-US" smtClean="0"/>
              <a:t>2013/9/2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8E0C-172C-4900-9603-90E5217D2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55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67B6-7E44-4D4B-8C15-622E2FE9CD7C}" type="datetimeFigureOut">
              <a:rPr kumimoji="1" lang="ja-JP" altLang="en-US" smtClean="0"/>
              <a:t>2013/9/2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8E0C-172C-4900-9603-90E5217D2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06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67B6-7E44-4D4B-8C15-622E2FE9CD7C}" type="datetimeFigureOut">
              <a:rPr kumimoji="1" lang="ja-JP" altLang="en-US" smtClean="0"/>
              <a:t>2013/9/2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8E0C-172C-4900-9603-90E5217D2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0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67B6-7E44-4D4B-8C15-622E2FE9CD7C}" type="datetimeFigureOut">
              <a:rPr kumimoji="1" lang="ja-JP" altLang="en-US" smtClean="0"/>
              <a:t>2013/9/2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8E0C-172C-4900-9603-90E5217D2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19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67B6-7E44-4D4B-8C15-622E2FE9CD7C}" type="datetimeFigureOut">
              <a:rPr kumimoji="1" lang="ja-JP" altLang="en-US" smtClean="0"/>
              <a:t>2013/9/2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8E0C-172C-4900-9603-90E5217D2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5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67B6-7E44-4D4B-8C15-622E2FE9CD7C}" type="datetimeFigureOut">
              <a:rPr kumimoji="1" lang="ja-JP" altLang="en-US" smtClean="0"/>
              <a:t>2013/9/2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8E0C-172C-4900-9603-90E5217D2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12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467B6-7E44-4D4B-8C15-622E2FE9CD7C}" type="datetimeFigureOut">
              <a:rPr kumimoji="1" lang="ja-JP" altLang="en-US" smtClean="0"/>
              <a:t>2013/9/2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78E0C-172C-4900-9603-90E5217D2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5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475521"/>
              </p:ext>
            </p:extLst>
          </p:nvPr>
        </p:nvGraphicFramePr>
        <p:xfrm>
          <a:off x="179512" y="1124745"/>
          <a:ext cx="8743830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2160240"/>
                <a:gridCol w="432048"/>
                <a:gridCol w="1656184"/>
                <a:gridCol w="1584176"/>
                <a:gridCol w="1471022"/>
              </a:tblGrid>
              <a:tr h="718491">
                <a:tc>
                  <a:txBody>
                    <a:bodyPr/>
                    <a:lstStyle/>
                    <a:p>
                      <a:r>
                        <a:rPr lang="ja-JP" altLang="en-US" sz="1300" b="1" dirty="0" smtClean="0">
                          <a:solidFill>
                            <a:schemeClr val="bg1"/>
                          </a:solidFill>
                          <a:latin typeface="HGSｺﾞｼｯｸE" pitchFamily="50" charset="-128"/>
                          <a:ea typeface="HGSｺﾞｼｯｸE" pitchFamily="50" charset="-128"/>
                        </a:rPr>
                        <a:t>平成</a:t>
                      </a:r>
                      <a:r>
                        <a:rPr lang="en-US" altLang="ja-JP" sz="1300" b="1" dirty="0" smtClean="0">
                          <a:solidFill>
                            <a:schemeClr val="bg1"/>
                          </a:solidFill>
                          <a:latin typeface="HGSｺﾞｼｯｸE" pitchFamily="50" charset="-128"/>
                          <a:ea typeface="HGSｺﾞｼｯｸE" pitchFamily="50" charset="-128"/>
                        </a:rPr>
                        <a:t>25</a:t>
                      </a:r>
                      <a:r>
                        <a:rPr lang="ja-JP" altLang="en-US" sz="1300" b="1" dirty="0" smtClean="0">
                          <a:solidFill>
                            <a:schemeClr val="bg1"/>
                          </a:solidFill>
                          <a:latin typeface="HGSｺﾞｼｯｸE" pitchFamily="50" charset="-128"/>
                          <a:ea typeface="HGSｺﾞｼｯｸE" pitchFamily="50" charset="-128"/>
                        </a:rPr>
                        <a:t>年度</a:t>
                      </a:r>
                      <a:r>
                        <a:rPr lang="ja-JP" altLang="en-US" sz="1300" b="1" dirty="0" smtClean="0">
                          <a:solidFill>
                            <a:schemeClr val="bg1"/>
                          </a:solidFill>
                          <a:latin typeface="HGSｺﾞｼｯｸE" pitchFamily="50" charset="-128"/>
                          <a:ea typeface="HGSｺﾞｼｯｸE" pitchFamily="50" charset="-128"/>
                        </a:rPr>
                        <a:t>の</a:t>
                      </a:r>
                      <a:endParaRPr lang="en-US" altLang="ja-JP" sz="1300" b="1" dirty="0" smtClean="0">
                        <a:solidFill>
                          <a:schemeClr val="bg1"/>
                        </a:solidFill>
                        <a:latin typeface="HGSｺﾞｼｯｸE" pitchFamily="50" charset="-128"/>
                        <a:ea typeface="HGSｺﾞｼｯｸE" pitchFamily="50" charset="-128"/>
                      </a:endParaRPr>
                    </a:p>
                    <a:p>
                      <a:r>
                        <a:rPr lang="ja-JP" altLang="en-US" sz="1300" b="1" dirty="0" smtClean="0">
                          <a:solidFill>
                            <a:schemeClr val="bg1"/>
                          </a:solidFill>
                          <a:latin typeface="HGSｺﾞｼｯｸE" pitchFamily="50" charset="-128"/>
                          <a:ea typeface="HGSｺﾞｼｯｸE" pitchFamily="50" charset="-128"/>
                        </a:rPr>
                        <a:t>主</a:t>
                      </a:r>
                      <a:r>
                        <a:rPr lang="ja-JP" altLang="en-US" sz="1300" b="1" dirty="0" smtClean="0">
                          <a:solidFill>
                            <a:schemeClr val="bg1"/>
                          </a:solidFill>
                          <a:latin typeface="HGSｺﾞｼｯｸE" pitchFamily="50" charset="-128"/>
                          <a:ea typeface="HGSｺﾞｼｯｸE" pitchFamily="50" charset="-128"/>
                        </a:rPr>
                        <a:t>な検討事項 </a:t>
                      </a:r>
                      <a:endParaRPr kumimoji="1" lang="ja-JP" altLang="en-US" sz="1300" dirty="0">
                        <a:solidFill>
                          <a:schemeClr val="bg1"/>
                        </a:solidFill>
                      </a:endParaRP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HGSｺﾞｼｯｸE" pitchFamily="50" charset="-128"/>
                          <a:ea typeface="HGSｺﾞｼｯｸE" pitchFamily="50" charset="-128"/>
                        </a:rPr>
                        <a:t>H25.9</a:t>
                      </a:r>
                      <a:endParaRPr kumimoji="1" lang="ja-JP" altLang="en-US" sz="1300" dirty="0">
                        <a:latin typeface="HGSｺﾞｼｯｸE" pitchFamily="50" charset="-128"/>
                        <a:ea typeface="HGSｺﾞｼｯｸE" pitchFamily="50" charset="-128"/>
                      </a:endParaRP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HGSｺﾞｼｯｸE" pitchFamily="50" charset="-128"/>
                          <a:ea typeface="HGSｺﾞｼｯｸE" pitchFamily="50" charset="-128"/>
                        </a:rPr>
                        <a:t>～</a:t>
                      </a:r>
                      <a:endParaRPr kumimoji="1" lang="ja-JP" altLang="en-US" sz="1300" dirty="0">
                        <a:latin typeface="HGSｺﾞｼｯｸE" pitchFamily="50" charset="-128"/>
                        <a:ea typeface="HGSｺﾞｼｯｸE" pitchFamily="50" charset="-128"/>
                      </a:endParaRP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HGSｺﾞｼｯｸE" pitchFamily="50" charset="-128"/>
                          <a:ea typeface="HGSｺﾞｼｯｸE" pitchFamily="50" charset="-128"/>
                        </a:rPr>
                        <a:t>H26.1</a:t>
                      </a:r>
                      <a:endParaRPr kumimoji="1" lang="ja-JP" altLang="en-US" sz="1300" dirty="0">
                        <a:latin typeface="HGSｺﾞｼｯｸE" pitchFamily="50" charset="-128"/>
                        <a:ea typeface="HGSｺﾞｼｯｸE" pitchFamily="50" charset="-128"/>
                      </a:endParaRP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HGSｺﾞｼｯｸE" pitchFamily="50" charset="-128"/>
                          <a:ea typeface="HGSｺﾞｼｯｸE" pitchFamily="50" charset="-128"/>
                        </a:rPr>
                        <a:t>H26.2</a:t>
                      </a:r>
                      <a:endParaRPr kumimoji="1" lang="ja-JP" altLang="en-US" sz="1300" dirty="0">
                        <a:latin typeface="HGSｺﾞｼｯｸE" pitchFamily="50" charset="-128"/>
                        <a:ea typeface="HGSｺﾞｼｯｸE" pitchFamily="50" charset="-128"/>
                      </a:endParaRP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HGSｺﾞｼｯｸE" pitchFamily="50" charset="-128"/>
                          <a:ea typeface="HGSｺﾞｼｯｸE" pitchFamily="50" charset="-128"/>
                        </a:rPr>
                        <a:t>H26.3</a:t>
                      </a:r>
                      <a:endParaRPr kumimoji="1" lang="ja-JP" altLang="en-US" sz="1300" dirty="0">
                        <a:latin typeface="HGSｺﾞｼｯｸE" pitchFamily="50" charset="-128"/>
                        <a:ea typeface="HGSｺﾞｼｯｸE" pitchFamily="50" charset="-128"/>
                      </a:endParaRPr>
                    </a:p>
                  </a:txBody>
                  <a:tcPr marL="65314" marR="65314" marT="32657" marB="32657"/>
                </a:tc>
              </a:tr>
              <a:tr h="1079649">
                <a:tc>
                  <a:txBody>
                    <a:bodyPr/>
                    <a:lstStyle/>
                    <a:p>
                      <a:pPr lvl="0"/>
                      <a:endParaRPr kumimoji="1" lang="ja-JP" altLang="en-US" sz="1200" dirty="0" smtClean="0">
                        <a:solidFill>
                          <a:schemeClr val="tx1"/>
                        </a:solidFill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marL="65314" marR="65314" marT="32657" marB="32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9/6</a:t>
                      </a: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第</a:t>
                      </a:r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回</a:t>
                      </a:r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NCD</a:t>
                      </a: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対策検討部会</a:t>
                      </a:r>
                    </a:p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9/17</a:t>
                      </a: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第</a:t>
                      </a:r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回予防対策検討部会</a:t>
                      </a:r>
                      <a:endParaRPr kumimoji="1" lang="en-US" altLang="ja-JP" sz="1200" b="0" baseline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200" b="0" baseline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65314" marR="65314" marT="32657" marB="32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65314" marR="65314" marT="32657" marB="32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第</a:t>
                      </a:r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2</a:t>
                      </a: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回</a:t>
                      </a:r>
                      <a:endParaRPr kumimoji="1" lang="en-US" altLang="ja-JP" sz="1200" b="1" dirty="0" smtClean="0">
                        <a:solidFill>
                          <a:sysClr val="windowText" lastClr="000000"/>
                        </a:solidFill>
                        <a:latin typeface="HGPｺﾞｼｯｸE" pitchFamily="50" charset="-128"/>
                        <a:ea typeface="HGPｺﾞｼｯｸE" pitchFamily="50" charset="-128"/>
                      </a:endParaRPr>
                    </a:p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NCD</a:t>
                      </a: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対策検討部会</a:t>
                      </a: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marL="65314" marR="65314" marT="32657" marB="32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第</a:t>
                      </a:r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2</a:t>
                      </a: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回</a:t>
                      </a:r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/>
                      </a:r>
                      <a:b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</a:b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予防対策検討部会</a:t>
                      </a: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marL="65314" marR="65314" marT="32657" marB="32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第</a:t>
                      </a:r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2</a:t>
                      </a: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回</a:t>
                      </a:r>
                      <a: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/>
                      </a:r>
                      <a:br>
                        <a:rPr kumimoji="1" lang="en-US" altLang="ja-JP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</a:b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大阪府地域職域</a:t>
                      </a: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連携推進協</a:t>
                      </a:r>
                      <a:r>
                        <a:rPr kumimoji="1" lang="ja-JP" altLang="en-US" sz="1200" b="1" dirty="0" smtClean="0">
                          <a:solidFill>
                            <a:sysClr val="windowText" lastClr="000000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議会</a:t>
                      </a:r>
                      <a:endParaRPr kumimoji="1" lang="en-US" altLang="ja-JP" sz="1200" b="1" dirty="0">
                        <a:solidFill>
                          <a:sysClr val="windowText" lastClr="000000"/>
                        </a:solidFill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marL="65314" marR="65314" marT="32657" marB="32657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36945">
                <a:tc>
                  <a:txBody>
                    <a:bodyPr/>
                    <a:lstStyle/>
                    <a:p>
                      <a:pPr lvl="0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NCD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対策検討部会</a:t>
                      </a:r>
                    </a:p>
                    <a:p>
                      <a:pPr lvl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主な議題（仮）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marL="65314" marR="65314" marT="32657" marB="32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・アクションプラン案</a:t>
                      </a: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（高血圧対策・たばこ対策）</a:t>
                      </a: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・健康指標データ案　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65314" marR="65314" marT="32657" marB="32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65314" marR="65314" marT="32657" marB="32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・アクションプラン案　</a:t>
                      </a:r>
                    </a:p>
                    <a:p>
                      <a:pPr marL="0" marR="0" indent="0" algn="l" defTabSz="1280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（糖尿病対策）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indent="0" algn="l" defTabSz="1280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・健康指標データ案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indent="0" algn="l" defTabSz="1280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・健康寿命の延伸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indent="0" algn="l" defTabSz="1280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・健康格差の縮小　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indent="0" algn="l" defTabSz="1280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　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65314" marR="65314" marT="32657" marB="32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</a:txBody>
                  <a:tcPr marL="65314" marR="65314" marT="32657" marB="32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effectLst/>
                          <a:latin typeface="HGSｺﾞｼｯｸE"/>
                        </a:rPr>
                        <a:t>部会長より報告</a:t>
                      </a:r>
                    </a:p>
                  </a:txBody>
                  <a:tcPr marL="6804" marR="6804" marT="68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77483">
                <a:tc>
                  <a:txBody>
                    <a:bodyPr/>
                    <a:lstStyle/>
                    <a:p>
                      <a:pPr lvl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予防対策検討部会</a:t>
                      </a:r>
                    </a:p>
                    <a:p>
                      <a:pPr lvl="0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</a:rPr>
                        <a:t>主な議題（仮）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marL="65314" marR="65314" marT="32657" marB="32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アクションプラン案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（高血圧対策・たばこ対策）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・健康指標データ案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・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HP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の活用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・各団体の活動報告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・本年度事業計画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・平成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年度決算　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65314" marR="65314" marT="32657" marB="32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65314" marR="65314" marT="32657" marB="32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65314" marR="65314" marT="32657" marB="32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・アクションプラン案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（発症予防・こころの健康・歯と口の健康）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・来年度事業案</a:t>
                      </a:r>
                      <a:endParaRPr kumimoji="1" lang="ja-JP" altLang="en-US" sz="120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・来年度予算案　等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</a:txBody>
                  <a:tcPr marL="65314" marR="65314" marT="32657" marB="32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effectLst/>
                          <a:latin typeface="HGSｺﾞｼｯｸE"/>
                        </a:rPr>
                        <a:t>部会長</a:t>
                      </a:r>
                      <a:r>
                        <a:rPr lang="ja-JP" altLang="en-US" sz="1200" b="0" i="0" u="none" strike="noStrike" dirty="0">
                          <a:effectLst/>
                          <a:latin typeface="HGSｺﾞｼｯｸE"/>
                        </a:rPr>
                        <a:t>より報告</a:t>
                      </a:r>
                    </a:p>
                  </a:txBody>
                  <a:tcPr marL="6804" marR="6804" marT="68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98896" y="214358"/>
            <a:ext cx="8229600" cy="257171"/>
          </a:xfrm>
        </p:spPr>
        <p:txBody>
          <a:bodyPr>
            <a:noAutofit/>
          </a:bodyPr>
          <a:lstStyle/>
          <a:p>
            <a:pPr algn="l"/>
            <a:r>
              <a:rPr lang="ja-JP" altLang="en-US" sz="2400" b="1" dirty="0" smtClean="0">
                <a:solidFill>
                  <a:srgbClr val="0000FF"/>
                </a:solidFill>
                <a:latin typeface="HGSｺﾞｼｯｸE" pitchFamily="50" charset="-128"/>
                <a:ea typeface="HGSｺﾞｼｯｸE" pitchFamily="50" charset="-128"/>
              </a:rPr>
              <a:t>　　　</a:t>
            </a:r>
            <a:r>
              <a:rPr lang="en-US" altLang="ja-JP" sz="2400" b="1" dirty="0" smtClean="0">
                <a:solidFill>
                  <a:srgbClr val="0000FF"/>
                </a:solidFill>
                <a:latin typeface="HGSｺﾞｼｯｸE" pitchFamily="50" charset="-128"/>
                <a:ea typeface="HGSｺﾞｼｯｸE" pitchFamily="50" charset="-128"/>
              </a:rPr>
              <a:t/>
            </a:r>
            <a:br>
              <a:rPr lang="en-US" altLang="ja-JP" sz="2400" b="1" dirty="0" smtClean="0">
                <a:solidFill>
                  <a:srgbClr val="0000FF"/>
                </a:solidFill>
                <a:latin typeface="HGSｺﾞｼｯｸE" pitchFamily="50" charset="-128"/>
                <a:ea typeface="HGSｺﾞｼｯｸE" pitchFamily="50" charset="-128"/>
              </a:rPr>
            </a:br>
            <a:r>
              <a:rPr lang="ja-JP" altLang="en-US" sz="2400" b="1" dirty="0">
                <a:solidFill>
                  <a:srgbClr val="0000FF"/>
                </a:solidFill>
                <a:latin typeface="HGSｺﾞｼｯｸE" pitchFamily="50" charset="-128"/>
                <a:ea typeface="HGSｺﾞｼｯｸE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00FF"/>
                </a:solidFill>
                <a:latin typeface="HGSｺﾞｼｯｸE" pitchFamily="50" charset="-128"/>
                <a:ea typeface="HGSｺﾞｼｯｸE" pitchFamily="50" charset="-128"/>
              </a:rPr>
              <a:t>　　平成</a:t>
            </a:r>
            <a:r>
              <a:rPr lang="en-US" altLang="ja-JP" sz="2400" b="1" dirty="0">
                <a:solidFill>
                  <a:srgbClr val="0000FF"/>
                </a:solidFill>
                <a:latin typeface="HGSｺﾞｼｯｸE" pitchFamily="50" charset="-128"/>
                <a:ea typeface="HGSｺﾞｼｯｸE" pitchFamily="50" charset="-128"/>
              </a:rPr>
              <a:t>25</a:t>
            </a:r>
            <a:r>
              <a:rPr lang="ja-JP" altLang="en-US" sz="2400" b="1" dirty="0">
                <a:solidFill>
                  <a:srgbClr val="0000FF"/>
                </a:solidFill>
                <a:latin typeface="HGSｺﾞｼｯｸE" pitchFamily="50" charset="-128"/>
                <a:ea typeface="HGSｺﾞｼｯｸE" pitchFamily="50" charset="-128"/>
              </a:rPr>
              <a:t>年度 　各会議における主な検討事項（案）</a:t>
            </a:r>
            <a:endParaRPr lang="ja-JP" altLang="en-US" sz="2400" b="1" dirty="0">
              <a:solidFill>
                <a:srgbClr val="0000FF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420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139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　　　 　　　平成25年度 　各会議における主な検討事項（案）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大阪府庁</cp:lastModifiedBy>
  <cp:revision>3</cp:revision>
  <dcterms:created xsi:type="dcterms:W3CDTF">2013-09-02T09:05:41Z</dcterms:created>
  <dcterms:modified xsi:type="dcterms:W3CDTF">2013-09-02T09:26:04Z</dcterms:modified>
</cp:coreProperties>
</file>