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9"/>
  </p:notesMasterIdLst>
  <p:handoutMasterIdLst>
    <p:handoutMasterId r:id="rId10"/>
  </p:handoutMasterIdLst>
  <p:sldIdLst>
    <p:sldId id="457" r:id="rId5"/>
    <p:sldId id="462" r:id="rId6"/>
    <p:sldId id="464" r:id="rId7"/>
    <p:sldId id="465" r:id="rId8"/>
  </p:sldIdLst>
  <p:sldSz cx="12801600" cy="9601200" type="A3"/>
  <p:notesSz cx="6807200" cy="9939338"/>
  <p:defaultTextStyle>
    <a:defPPr>
      <a:defRPr lang="ja-JP"/>
    </a:defPPr>
    <a:lvl1pPr marL="0" algn="l" defTabSz="1280047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1pPr>
    <a:lvl2pPr marL="640023" algn="l" defTabSz="1280047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2pPr>
    <a:lvl3pPr marL="1280047" algn="l" defTabSz="1280047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3pPr>
    <a:lvl4pPr marL="1920071" algn="l" defTabSz="1280047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4pPr>
    <a:lvl5pPr marL="2560095" algn="l" defTabSz="1280047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5pPr>
    <a:lvl6pPr marL="3200118" algn="l" defTabSz="1280047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6pPr>
    <a:lvl7pPr marL="3840142" algn="l" defTabSz="1280047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7pPr>
    <a:lvl8pPr marL="4480166" algn="l" defTabSz="1280047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8pPr>
    <a:lvl9pPr marL="5120189" algn="l" defTabSz="1280047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DDDDDD"/>
    <a:srgbClr val="FFFFFF"/>
    <a:srgbClr val="0066CC"/>
    <a:srgbClr val="FF0066"/>
    <a:srgbClr val="FCB2F8"/>
    <a:srgbClr val="FF3399"/>
    <a:srgbClr val="0066FF"/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E25E649-3F16-4E02-A733-19D2CDBF48F0}" styleName="中間スタイル 3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中間スタイル 1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B301B821-A1FF-4177-AEE7-76D212191A09}" styleName="中間スタイル 1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743" autoAdjust="0"/>
    <p:restoredTop sz="90614" autoAdjust="0"/>
  </p:normalViewPr>
  <p:slideViewPr>
    <p:cSldViewPr>
      <p:cViewPr>
        <p:scale>
          <a:sx n="50" d="100"/>
          <a:sy n="50" d="100"/>
        </p:scale>
        <p:origin x="-1290" y="-72"/>
      </p:cViewPr>
      <p:guideLst>
        <p:guide orient="horz" pos="3024"/>
        <p:guide pos="403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8"/>
            <a:ext cx="2949678" cy="497460"/>
          </a:xfrm>
          <a:prstGeom prst="rect">
            <a:avLst/>
          </a:prstGeom>
        </p:spPr>
        <p:txBody>
          <a:bodyPr vert="horz" lIns="62969" tIns="31485" rIns="62969" bIns="31485" rtlCol="0"/>
          <a:lstStyle>
            <a:lvl1pPr algn="l">
              <a:defRPr sz="8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5356" y="8"/>
            <a:ext cx="2950765" cy="497460"/>
          </a:xfrm>
          <a:prstGeom prst="rect">
            <a:avLst/>
          </a:prstGeom>
        </p:spPr>
        <p:txBody>
          <a:bodyPr vert="horz" lIns="62969" tIns="31485" rIns="62969" bIns="31485" rtlCol="0"/>
          <a:lstStyle>
            <a:lvl1pPr algn="r">
              <a:defRPr sz="800"/>
            </a:lvl1pPr>
          </a:lstStyle>
          <a:p>
            <a:fld id="{323CC261-7A86-44C0-B785-6390D72430BC}" type="datetimeFigureOut">
              <a:rPr kumimoji="1" lang="ja-JP" altLang="en-US" smtClean="0"/>
              <a:t>2014/1/30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40780"/>
            <a:ext cx="2949678" cy="496362"/>
          </a:xfrm>
          <a:prstGeom prst="rect">
            <a:avLst/>
          </a:prstGeom>
        </p:spPr>
        <p:txBody>
          <a:bodyPr vert="horz" lIns="62969" tIns="31485" rIns="62969" bIns="31485" rtlCol="0" anchor="b"/>
          <a:lstStyle>
            <a:lvl1pPr algn="l">
              <a:defRPr sz="8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5356" y="9440780"/>
            <a:ext cx="2950765" cy="496362"/>
          </a:xfrm>
          <a:prstGeom prst="rect">
            <a:avLst/>
          </a:prstGeom>
        </p:spPr>
        <p:txBody>
          <a:bodyPr vert="horz" lIns="62969" tIns="31485" rIns="62969" bIns="31485" rtlCol="0" anchor="b"/>
          <a:lstStyle>
            <a:lvl1pPr algn="r">
              <a:defRPr sz="800"/>
            </a:lvl1pPr>
          </a:lstStyle>
          <a:p>
            <a:fld id="{42DACE9D-7944-4752-BB18-A32DBDF562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04688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8"/>
            <a:ext cx="2949678" cy="497460"/>
          </a:xfrm>
          <a:prstGeom prst="rect">
            <a:avLst/>
          </a:prstGeom>
        </p:spPr>
        <p:txBody>
          <a:bodyPr vert="horz" lIns="62965" tIns="31483" rIns="62965" bIns="31483" rtlCol="0"/>
          <a:lstStyle>
            <a:lvl1pPr algn="l">
              <a:defRPr sz="8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357" y="8"/>
            <a:ext cx="2950765" cy="497460"/>
          </a:xfrm>
          <a:prstGeom prst="rect">
            <a:avLst/>
          </a:prstGeom>
        </p:spPr>
        <p:txBody>
          <a:bodyPr vert="horz" lIns="62965" tIns="31483" rIns="62965" bIns="31483" rtlCol="0"/>
          <a:lstStyle>
            <a:lvl1pPr algn="r">
              <a:defRPr sz="800"/>
            </a:lvl1pPr>
          </a:lstStyle>
          <a:p>
            <a:fld id="{3ADC8623-A99A-4452-814E-4CC49B31B683}" type="datetimeFigureOut">
              <a:rPr kumimoji="1" lang="ja-JP" altLang="en-US" smtClean="0"/>
              <a:t>2014/1/30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62965" tIns="31483" rIns="62965" bIns="31483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612" y="4720939"/>
            <a:ext cx="5445978" cy="4472758"/>
          </a:xfrm>
          <a:prstGeom prst="rect">
            <a:avLst/>
          </a:prstGeom>
        </p:spPr>
        <p:txBody>
          <a:bodyPr vert="horz" lIns="62965" tIns="31483" rIns="62965" bIns="31483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780"/>
            <a:ext cx="2949678" cy="496362"/>
          </a:xfrm>
          <a:prstGeom prst="rect">
            <a:avLst/>
          </a:prstGeom>
        </p:spPr>
        <p:txBody>
          <a:bodyPr vert="horz" lIns="62965" tIns="31483" rIns="62965" bIns="31483" rtlCol="0" anchor="b"/>
          <a:lstStyle>
            <a:lvl1pPr algn="l">
              <a:defRPr sz="8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357" y="9440780"/>
            <a:ext cx="2950765" cy="496362"/>
          </a:xfrm>
          <a:prstGeom prst="rect">
            <a:avLst/>
          </a:prstGeom>
        </p:spPr>
        <p:txBody>
          <a:bodyPr vert="horz" lIns="62965" tIns="31483" rIns="62965" bIns="31483" rtlCol="0" anchor="b"/>
          <a:lstStyle>
            <a:lvl1pPr algn="r">
              <a:defRPr sz="800"/>
            </a:lvl1pPr>
          </a:lstStyle>
          <a:p>
            <a:fld id="{5EB0201D-28AE-469B-80FB-929D3DCBD0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12239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19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160" algn="l" defTabSz="914319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319" algn="l" defTabSz="914319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479" algn="l" defTabSz="914319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639" algn="l" defTabSz="914319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5799" algn="l" defTabSz="914319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2959" algn="l" defTabSz="914319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118" algn="l" defTabSz="914319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278" algn="l" defTabSz="914319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60120" y="2982597"/>
            <a:ext cx="10881360" cy="205803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920240" y="5440680"/>
            <a:ext cx="8961120" cy="2453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400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00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00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600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001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401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801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20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2F218-B9D1-4FF8-B633-07B22844CCCC}" type="datetimeFigureOut">
              <a:rPr kumimoji="1" lang="ja-JP" altLang="en-US" smtClean="0"/>
              <a:t>2014/1/30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646A9-4F4D-45C3-A1EA-0F66191BD4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793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2F218-B9D1-4FF8-B633-07B22844CCCC}" type="datetimeFigureOut">
              <a:rPr kumimoji="1" lang="ja-JP" altLang="en-US" smtClean="0"/>
              <a:t>2014/1/30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646A9-4F4D-45C3-A1EA-0F66191BD4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29202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9281162" y="384495"/>
            <a:ext cx="2880360" cy="819213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40082" y="384495"/>
            <a:ext cx="8427720" cy="819213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2F218-B9D1-4FF8-B633-07B22844CCCC}" type="datetimeFigureOut">
              <a:rPr kumimoji="1" lang="ja-JP" altLang="en-US" smtClean="0"/>
              <a:t>2014/1/30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646A9-4F4D-45C3-A1EA-0F66191BD4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08615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2F218-B9D1-4FF8-B633-07B22844CCCC}" type="datetimeFigureOut">
              <a:rPr kumimoji="1" lang="ja-JP" altLang="en-US" smtClean="0"/>
              <a:t>2014/1/30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646A9-4F4D-45C3-A1EA-0F66191BD4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8429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11238" y="6169662"/>
            <a:ext cx="10881360" cy="1906905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011238" y="4069400"/>
            <a:ext cx="10881360" cy="2100262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40023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280047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92007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56009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00118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84014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480166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120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2F218-B9D1-4FF8-B633-07B22844CCCC}" type="datetimeFigureOut">
              <a:rPr kumimoji="1" lang="ja-JP" altLang="en-US" smtClean="0"/>
              <a:t>2014/1/30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646A9-4F4D-45C3-A1EA-0F66191BD4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98952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40082" y="2240281"/>
            <a:ext cx="5654040" cy="6336348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507482" y="2240281"/>
            <a:ext cx="5654040" cy="6336348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2F218-B9D1-4FF8-B633-07B22844CCCC}" type="datetimeFigureOut">
              <a:rPr kumimoji="1" lang="ja-JP" altLang="en-US" smtClean="0"/>
              <a:t>2014/1/30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646A9-4F4D-45C3-A1EA-0F66191BD4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74745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40081" y="2149160"/>
            <a:ext cx="5656263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23" indent="0">
              <a:buNone/>
              <a:defRPr sz="2800" b="1"/>
            </a:lvl2pPr>
            <a:lvl3pPr marL="1280047" indent="0">
              <a:buNone/>
              <a:defRPr sz="2500" b="1"/>
            </a:lvl3pPr>
            <a:lvl4pPr marL="1920071" indent="0">
              <a:buNone/>
              <a:defRPr sz="2200" b="1"/>
            </a:lvl4pPr>
            <a:lvl5pPr marL="2560095" indent="0">
              <a:buNone/>
              <a:defRPr sz="2200" b="1"/>
            </a:lvl5pPr>
            <a:lvl6pPr marL="3200118" indent="0">
              <a:buNone/>
              <a:defRPr sz="2200" b="1"/>
            </a:lvl6pPr>
            <a:lvl7pPr marL="3840142" indent="0">
              <a:buNone/>
              <a:defRPr sz="2200" b="1"/>
            </a:lvl7pPr>
            <a:lvl8pPr marL="4480166" indent="0">
              <a:buNone/>
              <a:defRPr sz="2200" b="1"/>
            </a:lvl8pPr>
            <a:lvl9pPr marL="5120189" indent="0">
              <a:buNone/>
              <a:defRPr sz="2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40081" y="3044827"/>
            <a:ext cx="5656263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503037" y="2149160"/>
            <a:ext cx="5658485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23" indent="0">
              <a:buNone/>
              <a:defRPr sz="2800" b="1"/>
            </a:lvl2pPr>
            <a:lvl3pPr marL="1280047" indent="0">
              <a:buNone/>
              <a:defRPr sz="2500" b="1"/>
            </a:lvl3pPr>
            <a:lvl4pPr marL="1920071" indent="0">
              <a:buNone/>
              <a:defRPr sz="2200" b="1"/>
            </a:lvl4pPr>
            <a:lvl5pPr marL="2560095" indent="0">
              <a:buNone/>
              <a:defRPr sz="2200" b="1"/>
            </a:lvl5pPr>
            <a:lvl6pPr marL="3200118" indent="0">
              <a:buNone/>
              <a:defRPr sz="2200" b="1"/>
            </a:lvl6pPr>
            <a:lvl7pPr marL="3840142" indent="0">
              <a:buNone/>
              <a:defRPr sz="2200" b="1"/>
            </a:lvl7pPr>
            <a:lvl8pPr marL="4480166" indent="0">
              <a:buNone/>
              <a:defRPr sz="2200" b="1"/>
            </a:lvl8pPr>
            <a:lvl9pPr marL="5120189" indent="0">
              <a:buNone/>
              <a:defRPr sz="2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503037" y="3044827"/>
            <a:ext cx="5658485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2F218-B9D1-4FF8-B633-07B22844CCCC}" type="datetimeFigureOut">
              <a:rPr kumimoji="1" lang="ja-JP" altLang="en-US" smtClean="0"/>
              <a:t>2014/1/30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646A9-4F4D-45C3-A1EA-0F66191BD4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18451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2F218-B9D1-4FF8-B633-07B22844CCCC}" type="datetimeFigureOut">
              <a:rPr kumimoji="1" lang="ja-JP" altLang="en-US" smtClean="0"/>
              <a:t>2014/1/30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646A9-4F4D-45C3-A1EA-0F66191BD4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58695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2F218-B9D1-4FF8-B633-07B22844CCCC}" type="datetimeFigureOut">
              <a:rPr kumimoji="1" lang="ja-JP" altLang="en-US" smtClean="0"/>
              <a:t>2014/1/30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646A9-4F4D-45C3-A1EA-0F66191BD4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03839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40083" y="382270"/>
            <a:ext cx="4211638" cy="162687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005070" y="382271"/>
            <a:ext cx="7156450" cy="8194358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40083" y="2009141"/>
            <a:ext cx="4211638" cy="6567488"/>
          </a:xfrm>
        </p:spPr>
        <p:txBody>
          <a:bodyPr/>
          <a:lstStyle>
            <a:lvl1pPr marL="0" indent="0">
              <a:buNone/>
              <a:defRPr sz="2000"/>
            </a:lvl1pPr>
            <a:lvl2pPr marL="640023" indent="0">
              <a:buNone/>
              <a:defRPr sz="1700"/>
            </a:lvl2pPr>
            <a:lvl3pPr marL="1280047" indent="0">
              <a:buNone/>
              <a:defRPr sz="1400"/>
            </a:lvl3pPr>
            <a:lvl4pPr marL="1920071" indent="0">
              <a:buNone/>
              <a:defRPr sz="1300"/>
            </a:lvl4pPr>
            <a:lvl5pPr marL="2560095" indent="0">
              <a:buNone/>
              <a:defRPr sz="1300"/>
            </a:lvl5pPr>
            <a:lvl6pPr marL="3200118" indent="0">
              <a:buNone/>
              <a:defRPr sz="1300"/>
            </a:lvl6pPr>
            <a:lvl7pPr marL="3840142" indent="0">
              <a:buNone/>
              <a:defRPr sz="1300"/>
            </a:lvl7pPr>
            <a:lvl8pPr marL="4480166" indent="0">
              <a:buNone/>
              <a:defRPr sz="1300"/>
            </a:lvl8pPr>
            <a:lvl9pPr marL="5120189" indent="0">
              <a:buNone/>
              <a:defRPr sz="13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2F218-B9D1-4FF8-B633-07B22844CCCC}" type="datetimeFigureOut">
              <a:rPr kumimoji="1" lang="ja-JP" altLang="en-US" smtClean="0"/>
              <a:t>2014/1/30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646A9-4F4D-45C3-A1EA-0F66191BD4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66027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09203" y="6720840"/>
            <a:ext cx="7680960" cy="793433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509203" y="857887"/>
            <a:ext cx="7680960" cy="5760720"/>
          </a:xfrm>
        </p:spPr>
        <p:txBody>
          <a:bodyPr/>
          <a:lstStyle>
            <a:lvl1pPr marL="0" indent="0">
              <a:buNone/>
              <a:defRPr sz="4500"/>
            </a:lvl1pPr>
            <a:lvl2pPr marL="640023" indent="0">
              <a:buNone/>
              <a:defRPr sz="3900"/>
            </a:lvl2pPr>
            <a:lvl3pPr marL="1280047" indent="0">
              <a:buNone/>
              <a:defRPr sz="3400"/>
            </a:lvl3pPr>
            <a:lvl4pPr marL="1920071" indent="0">
              <a:buNone/>
              <a:defRPr sz="2800"/>
            </a:lvl4pPr>
            <a:lvl5pPr marL="2560095" indent="0">
              <a:buNone/>
              <a:defRPr sz="2800"/>
            </a:lvl5pPr>
            <a:lvl6pPr marL="3200118" indent="0">
              <a:buNone/>
              <a:defRPr sz="2800"/>
            </a:lvl6pPr>
            <a:lvl7pPr marL="3840142" indent="0">
              <a:buNone/>
              <a:defRPr sz="2800"/>
            </a:lvl7pPr>
            <a:lvl8pPr marL="4480166" indent="0">
              <a:buNone/>
              <a:defRPr sz="2800"/>
            </a:lvl8pPr>
            <a:lvl9pPr marL="5120189" indent="0">
              <a:buNone/>
              <a:defRPr sz="28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509203" y="7514274"/>
            <a:ext cx="7680960" cy="1126807"/>
          </a:xfrm>
        </p:spPr>
        <p:txBody>
          <a:bodyPr/>
          <a:lstStyle>
            <a:lvl1pPr marL="0" indent="0">
              <a:buNone/>
              <a:defRPr sz="2000"/>
            </a:lvl1pPr>
            <a:lvl2pPr marL="640023" indent="0">
              <a:buNone/>
              <a:defRPr sz="1700"/>
            </a:lvl2pPr>
            <a:lvl3pPr marL="1280047" indent="0">
              <a:buNone/>
              <a:defRPr sz="1400"/>
            </a:lvl3pPr>
            <a:lvl4pPr marL="1920071" indent="0">
              <a:buNone/>
              <a:defRPr sz="1300"/>
            </a:lvl4pPr>
            <a:lvl5pPr marL="2560095" indent="0">
              <a:buNone/>
              <a:defRPr sz="1300"/>
            </a:lvl5pPr>
            <a:lvl6pPr marL="3200118" indent="0">
              <a:buNone/>
              <a:defRPr sz="1300"/>
            </a:lvl6pPr>
            <a:lvl7pPr marL="3840142" indent="0">
              <a:buNone/>
              <a:defRPr sz="1300"/>
            </a:lvl7pPr>
            <a:lvl8pPr marL="4480166" indent="0">
              <a:buNone/>
              <a:defRPr sz="1300"/>
            </a:lvl8pPr>
            <a:lvl9pPr marL="5120189" indent="0">
              <a:buNone/>
              <a:defRPr sz="13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2F218-B9D1-4FF8-B633-07B22844CCCC}" type="datetimeFigureOut">
              <a:rPr kumimoji="1" lang="ja-JP" altLang="en-US" smtClean="0"/>
              <a:t>2014/1/30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646A9-4F4D-45C3-A1EA-0F66191BD4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5755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  <a:prstGeom prst="rect">
            <a:avLst/>
          </a:prstGeom>
        </p:spPr>
        <p:txBody>
          <a:bodyPr vert="horz" lIns="128005" tIns="64002" rIns="128005" bIns="64002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40080" y="2240281"/>
            <a:ext cx="11521440" cy="6336348"/>
          </a:xfrm>
          <a:prstGeom prst="rect">
            <a:avLst/>
          </a:prstGeom>
        </p:spPr>
        <p:txBody>
          <a:bodyPr vert="horz" lIns="128005" tIns="64002" rIns="128005" bIns="64002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40080" y="8898891"/>
            <a:ext cx="2987040" cy="511175"/>
          </a:xfrm>
          <a:prstGeom prst="rect">
            <a:avLst/>
          </a:prstGeom>
        </p:spPr>
        <p:txBody>
          <a:bodyPr vert="horz" lIns="128005" tIns="64002" rIns="128005" bIns="64002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A2F218-B9D1-4FF8-B633-07B22844CCCC}" type="datetimeFigureOut">
              <a:rPr kumimoji="1" lang="ja-JP" altLang="en-US" smtClean="0"/>
              <a:t>2014/1/30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373880" y="8898891"/>
            <a:ext cx="4053840" cy="511175"/>
          </a:xfrm>
          <a:prstGeom prst="rect">
            <a:avLst/>
          </a:prstGeom>
        </p:spPr>
        <p:txBody>
          <a:bodyPr vert="horz" lIns="128005" tIns="64002" rIns="128005" bIns="64002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9174480" y="8898891"/>
            <a:ext cx="2987040" cy="511175"/>
          </a:xfrm>
          <a:prstGeom prst="rect">
            <a:avLst/>
          </a:prstGeom>
        </p:spPr>
        <p:txBody>
          <a:bodyPr vert="horz" lIns="128005" tIns="64002" rIns="128005" bIns="64002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3646A9-4F4D-45C3-A1EA-0F66191BD4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98278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80047" rtl="0" eaLnBrk="1" latinLnBrk="0" hangingPunct="1">
        <a:spcBef>
          <a:spcPct val="0"/>
        </a:spcBef>
        <a:buNone/>
        <a:defRPr kumimoji="1" sz="6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0018" indent="-480018" algn="l" defTabSz="1280047" rtl="0" eaLnBrk="1" latinLnBrk="0" hangingPunct="1">
        <a:spcBef>
          <a:spcPct val="20000"/>
        </a:spcBef>
        <a:buFont typeface="Arial" pitchFamily="34" charset="0"/>
        <a:buChar char="•"/>
        <a:defRPr kumimoji="1" sz="4500" kern="1200">
          <a:solidFill>
            <a:schemeClr val="tx1"/>
          </a:solidFill>
          <a:latin typeface="+mn-lt"/>
          <a:ea typeface="+mn-ea"/>
          <a:cs typeface="+mn-cs"/>
        </a:defRPr>
      </a:lvl1pPr>
      <a:lvl2pPr marL="1040038" indent="-400015" algn="l" defTabSz="1280047" rtl="0" eaLnBrk="1" latinLnBrk="0" hangingPunct="1">
        <a:spcBef>
          <a:spcPct val="20000"/>
        </a:spcBef>
        <a:buFont typeface="Arial" pitchFamily="34" charset="0"/>
        <a:buChar char="–"/>
        <a:defRPr kumimoji="1"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600060" indent="-320012" algn="l" defTabSz="1280047" rtl="0" eaLnBrk="1" latinLnBrk="0" hangingPunct="1">
        <a:spcBef>
          <a:spcPct val="20000"/>
        </a:spcBef>
        <a:buFont typeface="Arial" pitchFamily="34" charset="0"/>
        <a:buChar char="•"/>
        <a:defRPr kumimoji="1"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083" indent="-320012" algn="l" defTabSz="1280047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80106" indent="-320012" algn="l" defTabSz="1280047" rtl="0" eaLnBrk="1" latinLnBrk="0" hangingPunct="1">
        <a:spcBef>
          <a:spcPct val="20000"/>
        </a:spcBef>
        <a:buFont typeface="Arial" pitchFamily="34" charset="0"/>
        <a:buChar char="»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20130" indent="-320012" algn="l" defTabSz="1280047" rtl="0" eaLnBrk="1" latinLnBrk="0" hangingPunct="1">
        <a:spcBef>
          <a:spcPct val="20000"/>
        </a:spcBef>
        <a:buFont typeface="Arial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60154" indent="-320012" algn="l" defTabSz="1280047" rtl="0" eaLnBrk="1" latinLnBrk="0" hangingPunct="1">
        <a:spcBef>
          <a:spcPct val="20000"/>
        </a:spcBef>
        <a:buFont typeface="Arial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178" indent="-320012" algn="l" defTabSz="1280047" rtl="0" eaLnBrk="1" latinLnBrk="0" hangingPunct="1">
        <a:spcBef>
          <a:spcPct val="20000"/>
        </a:spcBef>
        <a:buFont typeface="Arial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40201" indent="-320012" algn="l" defTabSz="1280047" rtl="0" eaLnBrk="1" latinLnBrk="0" hangingPunct="1">
        <a:spcBef>
          <a:spcPct val="20000"/>
        </a:spcBef>
        <a:buFont typeface="Arial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280047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23" algn="l" defTabSz="1280047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80047" algn="l" defTabSz="1280047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071" algn="l" defTabSz="1280047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60095" algn="l" defTabSz="1280047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200118" algn="l" defTabSz="1280047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40142" algn="l" defTabSz="1280047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80166" algn="l" defTabSz="1280047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20189" algn="l" defTabSz="1280047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3200" b="1" dirty="0" smtClean="0">
                <a:solidFill>
                  <a:srgbClr val="0000FF"/>
                </a:solidFill>
              </a:rPr>
              <a:t>平成</a:t>
            </a:r>
            <a:r>
              <a:rPr kumimoji="1" lang="en-US" altLang="ja-JP" sz="3200" b="1" dirty="0" smtClean="0">
                <a:solidFill>
                  <a:srgbClr val="0000FF"/>
                </a:solidFill>
              </a:rPr>
              <a:t>25</a:t>
            </a:r>
            <a:r>
              <a:rPr kumimoji="1" lang="ja-JP" altLang="en-US" sz="3200" b="1" dirty="0" smtClean="0">
                <a:solidFill>
                  <a:srgbClr val="0000FF"/>
                </a:solidFill>
              </a:rPr>
              <a:t>年度　健康医療部重点政策推進</a:t>
            </a:r>
            <a:r>
              <a:rPr kumimoji="1" lang="ja-JP" altLang="en-US" sz="3200" b="1" dirty="0" smtClean="0">
                <a:solidFill>
                  <a:srgbClr val="0000FF"/>
                </a:solidFill>
              </a:rPr>
              <a:t>方針</a:t>
            </a:r>
            <a:r>
              <a:rPr lang="ja-JP" altLang="en-US" sz="3200" b="1" dirty="0">
                <a:solidFill>
                  <a:srgbClr val="0000FF"/>
                </a:solidFill>
              </a:rPr>
              <a:t>（</a:t>
            </a:r>
            <a:r>
              <a:rPr kumimoji="1" lang="ja-JP" altLang="en-US" sz="3200" b="1" dirty="0" smtClean="0">
                <a:solidFill>
                  <a:srgbClr val="0000FF"/>
                </a:solidFill>
              </a:rPr>
              <a:t>抜粋</a:t>
            </a:r>
            <a:r>
              <a:rPr lang="ja-JP" altLang="en-US" sz="3200" b="1" dirty="0">
                <a:solidFill>
                  <a:srgbClr val="0000FF"/>
                </a:solidFill>
              </a:rPr>
              <a:t>）</a:t>
            </a:r>
            <a:endParaRPr kumimoji="1" lang="ja-JP" altLang="en-US" sz="3200" b="1" dirty="0">
              <a:solidFill>
                <a:srgbClr val="0000FF"/>
              </a:solidFill>
            </a:endParaRP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idx="1"/>
          </p:nvPr>
        </p:nvSpPr>
        <p:spPr>
          <a:xfrm>
            <a:off x="0" y="1605244"/>
            <a:ext cx="12656495" cy="74258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z="2800" b="1" dirty="0" smtClean="0"/>
              <a:t>テーマ：がん対策・循環器病予防など非感染性疾患（ＮＣＤ）対策の推進</a:t>
            </a:r>
            <a:endParaRPr kumimoji="1" lang="en-US" altLang="ja-JP" sz="2800" b="1" dirty="0" smtClean="0"/>
          </a:p>
          <a:p>
            <a:pPr marL="0" indent="0">
              <a:buNone/>
            </a:pPr>
            <a:endParaRPr lang="en-US" altLang="ja-JP" sz="2800" dirty="0" smtClean="0"/>
          </a:p>
          <a:p>
            <a:pPr marL="0" indent="0">
              <a:buNone/>
            </a:pPr>
            <a:r>
              <a:rPr lang="ja-JP" altLang="en-US" sz="2800" b="1" u="sng" dirty="0" smtClean="0"/>
              <a:t>○　たばこ対策の推進</a:t>
            </a:r>
            <a:endParaRPr lang="en-US" altLang="ja-JP" sz="2800" b="1" u="sng" dirty="0" smtClean="0"/>
          </a:p>
          <a:p>
            <a:pPr marL="0" indent="0">
              <a:buNone/>
            </a:pPr>
            <a:r>
              <a:rPr lang="ja-JP" altLang="en-US" sz="2800" dirty="0"/>
              <a:t>　</a:t>
            </a:r>
            <a:r>
              <a:rPr lang="ja-JP" altLang="en-US" sz="2800" b="1" dirty="0" smtClean="0"/>
              <a:t>・　全面禁煙の官公庁、学校、医療機関の増加</a:t>
            </a:r>
            <a:endParaRPr lang="en-US" altLang="ja-JP" sz="2800" b="1" dirty="0" smtClean="0"/>
          </a:p>
          <a:p>
            <a:pPr marL="0" indent="0">
              <a:buNone/>
            </a:pPr>
            <a:r>
              <a:rPr lang="ja-JP" altLang="en-US" sz="2800" b="1" dirty="0"/>
              <a:t>　</a:t>
            </a:r>
            <a:r>
              <a:rPr lang="ja-JP" altLang="en-US" sz="2800" b="1" dirty="0" smtClean="0"/>
              <a:t>・　健診（検診）において、喫煙者全員に禁煙サポートを実施している市町村</a:t>
            </a:r>
            <a:endParaRPr lang="en-US" altLang="ja-JP" sz="2800" b="1" dirty="0" smtClean="0"/>
          </a:p>
          <a:p>
            <a:pPr marL="0" indent="0">
              <a:buNone/>
            </a:pPr>
            <a:r>
              <a:rPr lang="ja-JP" altLang="en-US" sz="2800" b="1" dirty="0" smtClean="0"/>
              <a:t>　　　の増加</a:t>
            </a:r>
            <a:endParaRPr lang="en-US" altLang="ja-JP" sz="2800" b="1" dirty="0" smtClean="0"/>
          </a:p>
          <a:p>
            <a:pPr marL="0" indent="0">
              <a:buNone/>
            </a:pPr>
            <a:r>
              <a:rPr lang="ja-JP" altLang="en-US" sz="2800" b="1" u="sng" dirty="0" smtClean="0"/>
              <a:t>○　高血圧対策の推進</a:t>
            </a:r>
            <a:endParaRPr lang="en-US" altLang="ja-JP" sz="2800" b="1" u="sng" dirty="0" smtClean="0"/>
          </a:p>
          <a:p>
            <a:pPr marL="0" indent="0">
              <a:buNone/>
            </a:pPr>
            <a:r>
              <a:rPr lang="ja-JP" altLang="en-US" sz="2800" b="1" dirty="0" smtClean="0"/>
              <a:t>　・　健診における治療を要する者（ハイリスク者）への保健指導、受診勧奨の充実</a:t>
            </a:r>
            <a:endParaRPr lang="en-US" altLang="ja-JP" sz="2800" b="1" dirty="0" smtClean="0"/>
          </a:p>
          <a:p>
            <a:pPr marL="0" indent="0">
              <a:buNone/>
            </a:pPr>
            <a:endParaRPr lang="en-US" altLang="ja-JP" sz="2800" b="1" dirty="0" smtClean="0"/>
          </a:p>
          <a:p>
            <a:pPr marL="0" indent="0">
              <a:buNone/>
            </a:pPr>
            <a:r>
              <a:rPr lang="ja-JP" altLang="en-US" sz="2800" b="1" u="sng" dirty="0" smtClean="0"/>
              <a:t>○　健診（特定健診、がん検診）の受診率向上</a:t>
            </a:r>
            <a:endParaRPr lang="en-US" altLang="ja-JP" sz="2800" b="1" u="sng" dirty="0" smtClean="0"/>
          </a:p>
          <a:p>
            <a:pPr marL="0" indent="0">
              <a:buNone/>
            </a:pPr>
            <a:r>
              <a:rPr lang="ja-JP" altLang="en-US" sz="2800" b="1" dirty="0"/>
              <a:t>　</a:t>
            </a:r>
            <a:r>
              <a:rPr lang="ja-JP" altLang="en-US" sz="2800" b="1" dirty="0" smtClean="0"/>
              <a:t>・　行動変容推進事業等の活用により、特定健診の受診率向上を図る</a:t>
            </a:r>
            <a:endParaRPr lang="en-US" altLang="ja-JP" sz="2800" b="1" dirty="0" smtClean="0"/>
          </a:p>
          <a:p>
            <a:pPr marL="0" indent="0">
              <a:buNone/>
            </a:pPr>
            <a:r>
              <a:rPr lang="ja-JP" altLang="en-US" sz="2800" b="1" dirty="0"/>
              <a:t>　</a:t>
            </a:r>
            <a:r>
              <a:rPr lang="ja-JP" altLang="en-US" sz="2800" b="1" dirty="0" smtClean="0"/>
              <a:t>・　未受診者に対する個別受診勧奨に取り組む市町村増加</a:t>
            </a:r>
            <a:endParaRPr lang="en-US" altLang="ja-JP" sz="2800" b="1" dirty="0" smtClean="0"/>
          </a:p>
          <a:p>
            <a:pPr marL="0" indent="0">
              <a:buNone/>
            </a:pPr>
            <a:r>
              <a:rPr lang="ja-JP" altLang="en-US" sz="2800" b="1" dirty="0"/>
              <a:t>　</a:t>
            </a:r>
            <a:r>
              <a:rPr lang="ja-JP" altLang="en-US" sz="2800" b="1" dirty="0" smtClean="0"/>
              <a:t>・　特定健診とがん検診の同時実施を行う市町村の増加</a:t>
            </a:r>
            <a:endParaRPr lang="en-US" altLang="ja-JP" sz="2800" b="1" dirty="0" smtClean="0"/>
          </a:p>
        </p:txBody>
      </p:sp>
    </p:spTree>
    <p:extLst>
      <p:ext uri="{BB962C8B-B14F-4D97-AF65-F5344CB8AC3E}">
        <p14:creationId xmlns:p14="http://schemas.microsoft.com/office/powerpoint/2010/main" val="9730845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3200" b="1" dirty="0">
                <a:solidFill>
                  <a:srgbClr val="0000FF"/>
                </a:solidFill>
              </a:rPr>
              <a:t> </a:t>
            </a:r>
            <a:r>
              <a:rPr lang="zh-TW" altLang="en-US" sz="3200" b="1" dirty="0">
                <a:solidFill>
                  <a:srgbClr val="0000FF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特別都道府県調整交付</a:t>
            </a:r>
            <a:r>
              <a:rPr lang="zh-TW" altLang="en-US" sz="3200" b="1" dirty="0" smtClean="0">
                <a:solidFill>
                  <a:srgbClr val="0000FF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金</a:t>
            </a:r>
            <a:r>
              <a:rPr lang="ja-JP" altLang="en-US" sz="3200" b="1" dirty="0" smtClean="0">
                <a:solidFill>
                  <a:srgbClr val="0000FF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に</a:t>
            </a:r>
            <a:r>
              <a:rPr lang="ja-JP" altLang="en-US" sz="3200" b="1" dirty="0" smtClean="0">
                <a:solidFill>
                  <a:srgbClr val="0000FF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よる事業</a:t>
            </a:r>
            <a:endParaRPr kumimoji="1" lang="ja-JP" altLang="en-US" sz="3200" b="1" dirty="0">
              <a:solidFill>
                <a:srgbClr val="0000FF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idx="1"/>
          </p:nvPr>
        </p:nvSpPr>
        <p:spPr>
          <a:xfrm>
            <a:off x="280121" y="1605244"/>
            <a:ext cx="12376374" cy="706578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2800" b="1" u="sng" dirty="0" smtClean="0"/>
              <a:t>○　特定健診</a:t>
            </a:r>
            <a:r>
              <a:rPr lang="ja-JP" altLang="en-US" sz="2800" b="1" u="sng" dirty="0" smtClean="0"/>
              <a:t>受診率の評価による市町村への交付</a:t>
            </a:r>
            <a:endParaRPr lang="en-US" altLang="ja-JP" sz="2800" b="1" u="sng" dirty="0" smtClean="0"/>
          </a:p>
          <a:p>
            <a:pPr marL="0" indent="0">
              <a:buNone/>
            </a:pPr>
            <a:r>
              <a:rPr lang="ja-JP" altLang="en-US" sz="2800" b="1" u="sng" dirty="0" smtClean="0"/>
              <a:t>○　特定健診とがん</a:t>
            </a:r>
            <a:r>
              <a:rPr lang="ja-JP" altLang="en-US" sz="2800" b="1" u="sng" dirty="0" smtClean="0"/>
              <a:t>検診とのセット健診の受診率の評価に</a:t>
            </a:r>
            <a:r>
              <a:rPr lang="ja-JP" altLang="en-US" sz="2800" b="1" u="sng" dirty="0" smtClean="0"/>
              <a:t>よる交付</a:t>
            </a:r>
            <a:endParaRPr lang="en-US" altLang="ja-JP" sz="2800" b="1" u="sng" dirty="0" smtClean="0"/>
          </a:p>
          <a:p>
            <a:pPr marL="0" indent="0">
              <a:buNone/>
            </a:pPr>
            <a:r>
              <a:rPr lang="ja-JP" altLang="en-US" sz="2800" b="1" u="sng" dirty="0" smtClean="0"/>
              <a:t>○　</a:t>
            </a:r>
            <a:r>
              <a:rPr lang="ja-JP" altLang="en-US" sz="2800" b="1" u="sng" dirty="0"/>
              <a:t>特定健診</a:t>
            </a:r>
            <a:r>
              <a:rPr lang="ja-JP" altLang="en-US" sz="2800" b="1" u="sng" dirty="0" smtClean="0"/>
              <a:t>を</a:t>
            </a:r>
            <a:r>
              <a:rPr lang="ja-JP" altLang="en-US" sz="2800" b="1" u="sng" dirty="0"/>
              <a:t>受診</a:t>
            </a:r>
            <a:r>
              <a:rPr lang="ja-JP" altLang="en-US" sz="2800" b="1" u="sng" dirty="0" smtClean="0"/>
              <a:t>した者</a:t>
            </a:r>
            <a:r>
              <a:rPr lang="ja-JP" altLang="en-US" sz="2800" b="1" u="sng" dirty="0"/>
              <a:t>に</a:t>
            </a:r>
            <a:r>
              <a:rPr lang="ja-JP" altLang="en-US" sz="2800" b="1" u="sng" dirty="0" smtClean="0"/>
              <a:t>対する</a:t>
            </a:r>
            <a:r>
              <a:rPr lang="en-US" altLang="ja-JP" sz="2800" b="1" u="sng" dirty="0" smtClean="0"/>
              <a:t>HbA1c</a:t>
            </a:r>
            <a:r>
              <a:rPr lang="ja-JP" altLang="en-US" sz="2800" b="1" u="sng" dirty="0" smtClean="0"/>
              <a:t>検査費用の交付</a:t>
            </a:r>
            <a:endParaRPr lang="en-US" altLang="ja-JP" sz="2800" b="1" u="sng" dirty="0" smtClean="0"/>
          </a:p>
          <a:p>
            <a:pPr marL="0" indent="0">
              <a:buNone/>
            </a:pPr>
            <a:r>
              <a:rPr lang="ja-JP" altLang="en-US" sz="2800" b="1" u="sng" dirty="0" smtClean="0"/>
              <a:t>○　非肥満者</a:t>
            </a:r>
            <a:r>
              <a:rPr lang="ja-JP" altLang="en-US" sz="2800" b="1" u="sng" dirty="0" smtClean="0"/>
              <a:t>高血圧者への保健指導推進</a:t>
            </a:r>
            <a:r>
              <a:rPr lang="ja-JP" altLang="en-US" sz="2800" b="1" u="sng" dirty="0" smtClean="0"/>
              <a:t>事業に対する交付</a:t>
            </a:r>
            <a:endParaRPr lang="en-US" altLang="ja-JP" sz="2800" b="1" u="sng" dirty="0" smtClean="0"/>
          </a:p>
          <a:p>
            <a:pPr marL="0" indent="0">
              <a:buNone/>
            </a:pPr>
            <a:endParaRPr lang="en-US" altLang="ja-JP" sz="2800" b="1" u="sng" dirty="0" smtClean="0"/>
          </a:p>
          <a:p>
            <a:pPr marL="0" indent="0">
              <a:buNone/>
            </a:pPr>
            <a:r>
              <a:rPr lang="ja-JP" altLang="en-US" sz="2800" b="1" dirty="0" smtClean="0"/>
              <a:t>　＜対象＞</a:t>
            </a:r>
            <a:endParaRPr lang="en-US" altLang="ja-JP" sz="2800" b="1" dirty="0" smtClean="0"/>
          </a:p>
          <a:p>
            <a:pPr marL="0" indent="0">
              <a:buNone/>
            </a:pPr>
            <a:r>
              <a:rPr lang="ja-JP" altLang="en-US" sz="2800" b="1" dirty="0"/>
              <a:t>　</a:t>
            </a:r>
            <a:r>
              <a:rPr lang="ja-JP" altLang="en-US" sz="2800" b="1" dirty="0" smtClean="0"/>
              <a:t>　収縮期血圧　</a:t>
            </a:r>
            <a:r>
              <a:rPr lang="en-US" altLang="ja-JP" sz="2800" b="1" dirty="0" smtClean="0"/>
              <a:t>160</a:t>
            </a:r>
            <a:r>
              <a:rPr lang="ja-JP" altLang="en-US" sz="2800" b="1" dirty="0" smtClean="0"/>
              <a:t>㎜Ｈｇ以上　または　拡張期血圧　</a:t>
            </a:r>
            <a:r>
              <a:rPr lang="en-US" altLang="ja-JP" sz="2800" b="1" dirty="0" smtClean="0"/>
              <a:t>100</a:t>
            </a:r>
            <a:r>
              <a:rPr lang="ja-JP" altLang="en-US" sz="2800" b="1" dirty="0" smtClean="0"/>
              <a:t>㎜Ｈｇ以上の</a:t>
            </a:r>
            <a:endParaRPr lang="en-US" altLang="ja-JP" sz="2800" b="1" dirty="0" smtClean="0"/>
          </a:p>
          <a:p>
            <a:pPr marL="0" indent="0">
              <a:buNone/>
            </a:pPr>
            <a:r>
              <a:rPr lang="ja-JP" altLang="en-US" sz="2800" b="1" dirty="0" smtClean="0"/>
              <a:t>　　非肥満者に対して受療勧奨及び受療の確認を行う</a:t>
            </a:r>
            <a:endParaRPr lang="en-US" altLang="ja-JP" sz="2800" b="1" dirty="0" smtClean="0"/>
          </a:p>
          <a:p>
            <a:pPr marL="0" indent="0">
              <a:buNone/>
            </a:pPr>
            <a:r>
              <a:rPr lang="ja-JP" altLang="en-US" sz="2800" b="1" dirty="0"/>
              <a:t>　</a:t>
            </a:r>
            <a:r>
              <a:rPr lang="ja-JP" altLang="en-US" sz="2800" b="1" dirty="0" smtClean="0"/>
              <a:t>　（特定保健指導の対象とならない非メタボを対象とする</a:t>
            </a:r>
            <a:r>
              <a:rPr lang="ja-JP" altLang="en-US" sz="2800" b="1" dirty="0" smtClean="0"/>
              <a:t>）</a:t>
            </a:r>
            <a:endParaRPr lang="en-US" altLang="ja-JP" sz="2800" b="1" dirty="0" smtClean="0"/>
          </a:p>
          <a:p>
            <a:pPr marL="0" indent="0">
              <a:buNone/>
            </a:pPr>
            <a:endParaRPr lang="en-US" altLang="ja-JP" sz="2800" b="1" dirty="0" smtClean="0"/>
          </a:p>
          <a:p>
            <a:pPr marL="0" indent="0">
              <a:buNone/>
            </a:pPr>
            <a:r>
              <a:rPr lang="ja-JP" altLang="en-US" sz="2800" b="1" dirty="0" smtClean="0"/>
              <a:t>　＜内容＞</a:t>
            </a:r>
            <a:endParaRPr lang="en-US" altLang="ja-JP" sz="2800" b="1" dirty="0" smtClean="0"/>
          </a:p>
          <a:p>
            <a:pPr marL="0" indent="0">
              <a:buNone/>
            </a:pPr>
            <a:r>
              <a:rPr lang="ja-JP" altLang="en-US" sz="2800" b="1" dirty="0"/>
              <a:t>　</a:t>
            </a:r>
            <a:r>
              <a:rPr lang="ja-JP" altLang="en-US" sz="2800" b="1" dirty="0" smtClean="0"/>
              <a:t>　リーフレット送付後、電話、面接、訪問による受療勧奨を実施。</a:t>
            </a:r>
            <a:endParaRPr lang="en-US" altLang="ja-JP" sz="2800" b="1" dirty="0" smtClean="0"/>
          </a:p>
          <a:p>
            <a:pPr marL="0" indent="0">
              <a:buNone/>
            </a:pPr>
            <a:r>
              <a:rPr lang="ja-JP" altLang="en-US" sz="2800" b="1" dirty="0"/>
              <a:t>　</a:t>
            </a:r>
            <a:r>
              <a:rPr lang="ja-JP" altLang="en-US" sz="2800" b="1" dirty="0" smtClean="0"/>
              <a:t>　</a:t>
            </a:r>
            <a:r>
              <a:rPr lang="en-US" altLang="ja-JP" sz="2800" b="1" dirty="0" smtClean="0"/>
              <a:t>1</a:t>
            </a:r>
            <a:r>
              <a:rPr lang="ja-JP" altLang="en-US" sz="2800" b="1" dirty="0" smtClean="0"/>
              <a:t>回目の連絡時に未受診の場合、</a:t>
            </a:r>
            <a:r>
              <a:rPr lang="en-US" altLang="ja-JP" sz="2800" b="1" dirty="0" smtClean="0"/>
              <a:t>2</a:t>
            </a:r>
            <a:r>
              <a:rPr lang="ja-JP" altLang="en-US" sz="2800" b="1" dirty="0" smtClean="0"/>
              <a:t>回目の勧奨を行う。</a:t>
            </a:r>
            <a:endParaRPr lang="en-US" altLang="ja-JP" sz="2800" b="1" dirty="0"/>
          </a:p>
          <a:p>
            <a:pPr marL="0" indent="0">
              <a:buNone/>
            </a:pPr>
            <a:endParaRPr lang="en-US" altLang="ja-JP" sz="2800" b="1" u="sng" dirty="0"/>
          </a:p>
        </p:txBody>
      </p:sp>
    </p:spTree>
    <p:extLst>
      <p:ext uri="{BB962C8B-B14F-4D97-AF65-F5344CB8AC3E}">
        <p14:creationId xmlns:p14="http://schemas.microsoft.com/office/powerpoint/2010/main" val="8433244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3200" b="1" dirty="0">
                <a:solidFill>
                  <a:srgbClr val="0000FF"/>
                </a:solidFill>
              </a:rPr>
              <a:t> </a:t>
            </a:r>
            <a:r>
              <a:rPr lang="ja-JP" altLang="en-US" sz="3200" b="1" dirty="0" smtClean="0">
                <a:solidFill>
                  <a:srgbClr val="0000FF"/>
                </a:solidFill>
              </a:rPr>
              <a:t>市町村での取組状況（Ｈ</a:t>
            </a:r>
            <a:r>
              <a:rPr lang="en-US" altLang="ja-JP" sz="3200" b="1" dirty="0" smtClean="0">
                <a:solidFill>
                  <a:srgbClr val="0000FF"/>
                </a:solidFill>
              </a:rPr>
              <a:t>26.1</a:t>
            </a:r>
            <a:r>
              <a:rPr lang="ja-JP" altLang="en-US" sz="3200" b="1" dirty="0" smtClean="0">
                <a:solidFill>
                  <a:srgbClr val="0000FF"/>
                </a:solidFill>
              </a:rPr>
              <a:t>月調査）</a:t>
            </a:r>
            <a:endParaRPr kumimoji="1" lang="ja-JP" altLang="en-US" sz="3200" b="1" dirty="0">
              <a:solidFill>
                <a:srgbClr val="0000FF"/>
              </a:solidFill>
            </a:endParaRP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idx="1"/>
          </p:nvPr>
        </p:nvSpPr>
        <p:spPr>
          <a:xfrm>
            <a:off x="280121" y="1425226"/>
            <a:ext cx="12376374" cy="79658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2800" b="1" u="sng" dirty="0" smtClean="0"/>
              <a:t>○　禁煙サポート</a:t>
            </a:r>
            <a:endParaRPr lang="en-US" altLang="ja-JP" sz="2800" b="1" u="sng" dirty="0" smtClean="0"/>
          </a:p>
          <a:p>
            <a:pPr marL="0" indent="0">
              <a:buNone/>
            </a:pPr>
            <a:r>
              <a:rPr lang="ja-JP" altLang="en-US" sz="2800" b="1" dirty="0" smtClean="0"/>
              <a:t>　　　特定健診：</a:t>
            </a:r>
            <a:r>
              <a:rPr lang="en-US" altLang="ja-JP" sz="2800" b="1" dirty="0" smtClean="0"/>
              <a:t>24</a:t>
            </a:r>
            <a:r>
              <a:rPr lang="ja-JP" altLang="en-US" sz="2800" b="1" dirty="0" smtClean="0"/>
              <a:t>市町村</a:t>
            </a:r>
            <a:r>
              <a:rPr lang="en-US" altLang="ja-JP" sz="2800" b="1" dirty="0" smtClean="0"/>
              <a:t>/43</a:t>
            </a:r>
            <a:r>
              <a:rPr lang="ja-JP" altLang="en-US" sz="2800" b="1" dirty="0" smtClean="0"/>
              <a:t>市町村　　肺がん検診：</a:t>
            </a:r>
            <a:r>
              <a:rPr lang="en-US" altLang="ja-JP" sz="2800" b="1" dirty="0" smtClean="0"/>
              <a:t>28</a:t>
            </a:r>
            <a:r>
              <a:rPr lang="ja-JP" altLang="en-US" sz="2800" b="1" dirty="0" smtClean="0"/>
              <a:t>市町村</a:t>
            </a:r>
            <a:r>
              <a:rPr lang="en-US" altLang="ja-JP" sz="2800" b="1" dirty="0" smtClean="0"/>
              <a:t>/43</a:t>
            </a:r>
            <a:r>
              <a:rPr lang="ja-JP" altLang="en-US" sz="2800" b="1" dirty="0" smtClean="0"/>
              <a:t>市町村</a:t>
            </a:r>
            <a:endParaRPr lang="en-US" altLang="ja-JP" sz="2800" b="1" dirty="0" smtClean="0"/>
          </a:p>
          <a:p>
            <a:pPr marL="0" indent="0">
              <a:buNone/>
            </a:pPr>
            <a:endParaRPr lang="en-US" altLang="ja-JP" sz="2800" b="1" u="sng" dirty="0" smtClean="0"/>
          </a:p>
          <a:p>
            <a:pPr marL="0" indent="0">
              <a:buNone/>
            </a:pPr>
            <a:r>
              <a:rPr lang="ja-JP" altLang="en-US" sz="2800" b="1" u="sng" dirty="0" smtClean="0"/>
              <a:t>○　特定健診とがん検診の同時実施</a:t>
            </a:r>
            <a:endParaRPr lang="en-US" altLang="ja-JP" sz="2800" b="1" u="sng" dirty="0" smtClean="0"/>
          </a:p>
          <a:p>
            <a:pPr marL="0" indent="0">
              <a:buNone/>
            </a:pPr>
            <a:r>
              <a:rPr lang="ja-JP" altLang="en-US" sz="2800" b="1" dirty="0"/>
              <a:t>　</a:t>
            </a:r>
            <a:r>
              <a:rPr lang="ja-JP" altLang="en-US" sz="2800" b="1" dirty="0" smtClean="0"/>
              <a:t>　　</a:t>
            </a:r>
            <a:r>
              <a:rPr lang="en-US" altLang="ja-JP" sz="2800" b="1" dirty="0" smtClean="0"/>
              <a:t>34</a:t>
            </a:r>
            <a:r>
              <a:rPr lang="ja-JP" altLang="en-US" sz="2800" b="1" dirty="0" smtClean="0"/>
              <a:t>市町村</a:t>
            </a:r>
            <a:r>
              <a:rPr lang="en-US" altLang="ja-JP" sz="2800" b="1" dirty="0" smtClean="0"/>
              <a:t>/43</a:t>
            </a:r>
            <a:r>
              <a:rPr lang="ja-JP" altLang="en-US" sz="2800" b="1" dirty="0" smtClean="0"/>
              <a:t>市町村</a:t>
            </a:r>
            <a:endParaRPr lang="en-US" altLang="ja-JP" sz="2800" b="1" dirty="0" smtClean="0"/>
          </a:p>
          <a:p>
            <a:pPr marL="0" indent="0">
              <a:buNone/>
            </a:pPr>
            <a:r>
              <a:rPr lang="ja-JP" altLang="en-US" sz="2800" b="1" dirty="0" smtClean="0"/>
              <a:t>　　</a:t>
            </a:r>
            <a:endParaRPr lang="en-US" altLang="ja-JP" sz="2800" b="1" dirty="0" smtClean="0"/>
          </a:p>
          <a:p>
            <a:pPr marL="0" indent="0">
              <a:buNone/>
            </a:pPr>
            <a:r>
              <a:rPr lang="ja-JP" altLang="en-US" sz="2800" b="1" u="sng" dirty="0" smtClean="0"/>
              <a:t>○非肥満者高血圧者への保健指導推進事業</a:t>
            </a:r>
            <a:endParaRPr lang="en-US" altLang="ja-JP" sz="2800" b="1" u="sng" dirty="0" smtClean="0"/>
          </a:p>
          <a:p>
            <a:pPr marL="0" indent="0">
              <a:buNone/>
            </a:pPr>
            <a:r>
              <a:rPr lang="ja-JP" altLang="en-US" sz="2800" b="1" dirty="0" smtClean="0"/>
              <a:t>　　　</a:t>
            </a:r>
            <a:r>
              <a:rPr lang="en-US" altLang="ja-JP" sz="2800" b="1" dirty="0" smtClean="0"/>
              <a:t>19</a:t>
            </a:r>
            <a:r>
              <a:rPr lang="ja-JP" altLang="en-US" sz="2800" b="1" dirty="0" smtClean="0"/>
              <a:t>市町村</a:t>
            </a:r>
            <a:r>
              <a:rPr lang="en-US" altLang="ja-JP" sz="2800" b="1" dirty="0" smtClean="0"/>
              <a:t>/43</a:t>
            </a:r>
            <a:r>
              <a:rPr lang="ja-JP" altLang="en-US" sz="2800" b="1" dirty="0" smtClean="0"/>
              <a:t>市町村</a:t>
            </a:r>
            <a:endParaRPr lang="en-US" altLang="ja-JP" sz="2800" b="1" dirty="0" smtClean="0"/>
          </a:p>
          <a:p>
            <a:pPr marL="0" indent="0">
              <a:buNone/>
            </a:pPr>
            <a:r>
              <a:rPr lang="ja-JP" altLang="en-US" sz="2800" b="1" dirty="0" smtClean="0"/>
              <a:t>　　　</a:t>
            </a:r>
            <a:endParaRPr lang="en-US" altLang="ja-JP" sz="2800" b="1" dirty="0" smtClean="0"/>
          </a:p>
          <a:p>
            <a:pPr marL="0" indent="0">
              <a:buNone/>
            </a:pPr>
            <a:r>
              <a:rPr lang="ja-JP" altLang="en-US" sz="2800" b="1" dirty="0" smtClean="0"/>
              <a:t>（</a:t>
            </a:r>
            <a:r>
              <a:rPr lang="ja-JP" altLang="en-US" sz="2800" b="1" dirty="0"/>
              <a:t>保健</a:t>
            </a:r>
            <a:r>
              <a:rPr lang="ja-JP" altLang="en-US" sz="2800" b="1" dirty="0" smtClean="0"/>
              <a:t>指導や受診勧奨の実施）</a:t>
            </a:r>
            <a:endParaRPr lang="en-US" altLang="ja-JP" sz="2800" b="1" dirty="0" smtClean="0"/>
          </a:p>
          <a:p>
            <a:pPr marL="0" indent="0">
              <a:buNone/>
            </a:pPr>
            <a:r>
              <a:rPr lang="ja-JP" altLang="en-US" sz="2800" b="1" dirty="0" smtClean="0"/>
              <a:t>　</a:t>
            </a:r>
            <a:r>
              <a:rPr lang="ja-JP" altLang="en-US" sz="2400" b="1" dirty="0" smtClean="0"/>
              <a:t>　</a:t>
            </a:r>
            <a:r>
              <a:rPr lang="en-US" altLang="ja-JP" sz="2400" b="1" dirty="0" smtClean="0"/>
              <a:t>※ </a:t>
            </a:r>
            <a:r>
              <a:rPr lang="ja-JP" altLang="en-US" sz="2400" b="1" dirty="0" smtClean="0"/>
              <a:t>収縮期血圧</a:t>
            </a:r>
            <a:r>
              <a:rPr lang="en-US" altLang="ja-JP" sz="2400" b="1" dirty="0" smtClean="0"/>
              <a:t>130</a:t>
            </a:r>
            <a:r>
              <a:rPr lang="ja-JP" altLang="en-US" sz="2400" b="1" dirty="0" smtClean="0"/>
              <a:t>㎜Ｈｇ以上</a:t>
            </a:r>
            <a:r>
              <a:rPr lang="en-US" altLang="ja-JP" sz="2400" b="1" dirty="0" smtClean="0"/>
              <a:t>140</a:t>
            </a:r>
            <a:r>
              <a:rPr lang="ja-JP" altLang="en-US" sz="2400" b="1" dirty="0" smtClean="0"/>
              <a:t>㎜Ｈｇ未満または拡張期血圧</a:t>
            </a:r>
            <a:r>
              <a:rPr lang="en-US" altLang="ja-JP" sz="2400" b="1" dirty="0" smtClean="0"/>
              <a:t>85</a:t>
            </a:r>
            <a:r>
              <a:rPr lang="ja-JP" altLang="en-US" sz="2400" b="1" dirty="0" smtClean="0"/>
              <a:t>㎜Ｈｇ以上</a:t>
            </a:r>
            <a:r>
              <a:rPr lang="en-US" altLang="ja-JP" sz="2400" b="1" dirty="0" smtClean="0"/>
              <a:t>90</a:t>
            </a:r>
            <a:r>
              <a:rPr lang="ja-JP" altLang="en-US" sz="2400" b="1" dirty="0" smtClean="0"/>
              <a:t>㎜Ｈｇ未満</a:t>
            </a:r>
            <a:r>
              <a:rPr lang="en-US" altLang="ja-JP" sz="2400" b="1" dirty="0" smtClean="0"/>
              <a:t>   </a:t>
            </a:r>
          </a:p>
          <a:p>
            <a:pPr marL="0" indent="0">
              <a:buNone/>
            </a:pPr>
            <a:r>
              <a:rPr lang="ja-JP" altLang="en-US" sz="2400" b="1" dirty="0"/>
              <a:t>　</a:t>
            </a:r>
            <a:r>
              <a:rPr lang="ja-JP" altLang="en-US" sz="2400" b="1" dirty="0" smtClean="0"/>
              <a:t>　　　　　　</a:t>
            </a:r>
            <a:r>
              <a:rPr lang="en-US" altLang="ja-JP" sz="2400" b="1" dirty="0" smtClean="0"/>
              <a:t> 23</a:t>
            </a:r>
            <a:r>
              <a:rPr lang="ja-JP" altLang="en-US" sz="2400" b="1" dirty="0" smtClean="0"/>
              <a:t>市町村</a:t>
            </a:r>
            <a:r>
              <a:rPr lang="en-US" altLang="ja-JP" sz="2400" b="1" dirty="0" smtClean="0"/>
              <a:t>/43</a:t>
            </a:r>
            <a:r>
              <a:rPr lang="ja-JP" altLang="en-US" sz="2400" b="1" dirty="0" smtClean="0"/>
              <a:t>市町村</a:t>
            </a:r>
            <a:endParaRPr lang="en-US" altLang="ja-JP" sz="2400" b="1" dirty="0" smtClean="0"/>
          </a:p>
          <a:p>
            <a:pPr marL="0" indent="0">
              <a:buNone/>
            </a:pPr>
            <a:r>
              <a:rPr lang="ja-JP" altLang="en-US" sz="2400" b="1" dirty="0"/>
              <a:t>　</a:t>
            </a:r>
            <a:r>
              <a:rPr lang="ja-JP" altLang="en-US" sz="2400" b="1" dirty="0" smtClean="0"/>
              <a:t>　　　収縮期血圧</a:t>
            </a:r>
            <a:r>
              <a:rPr lang="en-US" altLang="ja-JP" sz="2400" b="1" dirty="0" smtClean="0"/>
              <a:t>140</a:t>
            </a:r>
            <a:r>
              <a:rPr lang="ja-JP" altLang="en-US" sz="2400" b="1" dirty="0" smtClean="0"/>
              <a:t>㎜Ｈｇ以上</a:t>
            </a:r>
            <a:r>
              <a:rPr lang="en-US" altLang="ja-JP" sz="2400" b="1" dirty="0" smtClean="0"/>
              <a:t>160</a:t>
            </a:r>
            <a:r>
              <a:rPr lang="ja-JP" altLang="en-US" sz="2400" b="1" dirty="0" smtClean="0"/>
              <a:t>㎜Ｈｇ未満または拡張期血圧</a:t>
            </a:r>
            <a:r>
              <a:rPr lang="en-US" altLang="ja-JP" sz="2400" b="1" dirty="0" smtClean="0"/>
              <a:t>90</a:t>
            </a:r>
            <a:r>
              <a:rPr lang="ja-JP" altLang="en-US" sz="2400" b="1" dirty="0" smtClean="0"/>
              <a:t>㎜Ｈｇ以上</a:t>
            </a:r>
            <a:r>
              <a:rPr lang="en-US" altLang="ja-JP" sz="2400" b="1" dirty="0" smtClean="0"/>
              <a:t>100㎜</a:t>
            </a:r>
            <a:r>
              <a:rPr lang="ja-JP" altLang="en-US" sz="2400" b="1" dirty="0" smtClean="0"/>
              <a:t>Ｈｇ未満</a:t>
            </a:r>
            <a:endParaRPr lang="en-US" altLang="ja-JP" sz="2400" b="1" dirty="0" smtClean="0"/>
          </a:p>
          <a:p>
            <a:pPr marL="0" indent="0">
              <a:buNone/>
            </a:pPr>
            <a:r>
              <a:rPr lang="ja-JP" altLang="en-US" sz="2400" b="1" dirty="0"/>
              <a:t>　</a:t>
            </a:r>
            <a:r>
              <a:rPr lang="ja-JP" altLang="en-US" sz="2400" b="1" dirty="0" smtClean="0"/>
              <a:t>　　　 　　　</a:t>
            </a:r>
            <a:r>
              <a:rPr lang="en-US" altLang="ja-JP" sz="2400" b="1" dirty="0" smtClean="0"/>
              <a:t>28</a:t>
            </a:r>
            <a:r>
              <a:rPr lang="ja-JP" altLang="en-US" sz="2400" b="1" dirty="0" smtClean="0"/>
              <a:t>市町村</a:t>
            </a:r>
            <a:r>
              <a:rPr lang="en-US" altLang="ja-JP" sz="2400" b="1" dirty="0" smtClean="0"/>
              <a:t>/43</a:t>
            </a:r>
            <a:r>
              <a:rPr lang="ja-JP" altLang="en-US" sz="2400" b="1" dirty="0" smtClean="0"/>
              <a:t>市町村</a:t>
            </a:r>
            <a:endParaRPr lang="en-US" altLang="ja-JP" sz="2400" b="1" dirty="0" smtClean="0"/>
          </a:p>
          <a:p>
            <a:pPr marL="0" indent="0">
              <a:buNone/>
            </a:pPr>
            <a:r>
              <a:rPr lang="ja-JP" altLang="en-US" sz="2400" b="1" dirty="0"/>
              <a:t>　</a:t>
            </a:r>
            <a:r>
              <a:rPr lang="ja-JP" altLang="en-US" sz="2400" b="1" dirty="0" smtClean="0"/>
              <a:t>　　　収縮期血圧　</a:t>
            </a:r>
            <a:r>
              <a:rPr lang="en-US" altLang="ja-JP" sz="2400" b="1" dirty="0" smtClean="0"/>
              <a:t>160</a:t>
            </a:r>
            <a:r>
              <a:rPr lang="ja-JP" altLang="en-US" sz="2400" b="1" dirty="0" smtClean="0"/>
              <a:t>㎜Ｈｇ以上または拡張期血圧</a:t>
            </a:r>
            <a:r>
              <a:rPr lang="en-US" altLang="ja-JP" sz="2400" b="1" dirty="0" smtClean="0"/>
              <a:t>100㎜</a:t>
            </a:r>
            <a:r>
              <a:rPr lang="ja-JP" altLang="en-US" sz="2400" b="1" dirty="0" smtClean="0"/>
              <a:t>Ｈｇ以上</a:t>
            </a:r>
            <a:endParaRPr lang="en-US" altLang="ja-JP" sz="2400" b="1" dirty="0" smtClean="0"/>
          </a:p>
          <a:p>
            <a:pPr marL="0" indent="0">
              <a:buNone/>
            </a:pPr>
            <a:r>
              <a:rPr lang="ja-JP" altLang="en-US" sz="2400" b="1" dirty="0"/>
              <a:t>　</a:t>
            </a:r>
            <a:r>
              <a:rPr lang="ja-JP" altLang="en-US" sz="2400" b="1" dirty="0" smtClean="0"/>
              <a:t>　　　　　　 </a:t>
            </a:r>
            <a:r>
              <a:rPr lang="en-US" altLang="ja-JP" sz="2400" b="1" dirty="0" smtClean="0"/>
              <a:t>35</a:t>
            </a:r>
            <a:r>
              <a:rPr lang="ja-JP" altLang="en-US" sz="2400" b="1" dirty="0" smtClean="0"/>
              <a:t>市町村</a:t>
            </a:r>
            <a:r>
              <a:rPr lang="en-US" altLang="ja-JP" sz="2400" b="1" dirty="0" smtClean="0"/>
              <a:t>/43</a:t>
            </a:r>
            <a:r>
              <a:rPr lang="ja-JP" altLang="en-US" sz="2400" b="1" dirty="0" smtClean="0"/>
              <a:t>市町村</a:t>
            </a:r>
            <a:endParaRPr lang="en-US" altLang="ja-JP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35992100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165" y="0"/>
            <a:ext cx="11431270" cy="96012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530456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auto">
        <a:solidFill>
          <a:srgbClr val="FFFFFF"/>
        </a:solidFill>
        <a:ln w="28575">
          <a:solidFill>
            <a:srgbClr val="000000"/>
          </a:solidFill>
          <a:miter lim="800000"/>
          <a:headEnd/>
          <a:tailEnd/>
        </a:ln>
      </a:spPr>
      <a:bodyPr wrap="square" anchor="ctr">
        <a:spAutoFit/>
      </a:bodyPr>
      <a:lstStyle>
        <a:defPPr algn="ctr" eaLnBrk="1" hangingPunct="1">
          <a:defRPr sz="1600" b="1" u="sng" dirty="0" smtClean="0">
            <a:latin typeface="HGPｺﾞｼｯｸE" pitchFamily="50" charset="-128"/>
            <a:ea typeface="HGPｺﾞｼｯｸE" pitchFamily="50" charset="-128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E400C4E36D8F2B499E593F9ACB2D5376" ma:contentTypeVersion="0" ma:contentTypeDescription="新しいドキュメントを作成します。" ma:contentTypeScope="" ma:versionID="8b6bfe78f48cf605d1b105b95b1281ab">
  <xsd:schema xmlns:xsd="http://www.w3.org/2001/XMLSchema" xmlns:p="http://schemas.microsoft.com/office/2006/metadata/properties" targetNamespace="http://schemas.microsoft.com/office/2006/metadata/properties" ma:root="true" ma:fieldsID="f4cff559f9a06213828a8956bc5bb220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 ma:readOnly="true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7716DCAF-B94E-4F33-9344-F1BD49394CE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EB0C8E8-AB70-4471-AF48-4A66FF08AD0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3.xml><?xml version="1.0" encoding="utf-8"?>
<ds:datastoreItem xmlns:ds="http://schemas.openxmlformats.org/officeDocument/2006/customXml" ds:itemID="{7A1868B9-40A6-4D97-A64D-DC0FC2F3C7C2}">
  <ds:schemaRefs>
    <ds:schemaRef ds:uri="http://purl.org/dc/elements/1.1/"/>
    <ds:schemaRef ds:uri="http://www.w3.org/XML/1998/namespace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purl.org/dc/dcmitype/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13208</TotalTime>
  <Words>43</Words>
  <Application>Microsoft Office PowerPoint</Application>
  <PresentationFormat>A3 297x420 mm</PresentationFormat>
  <Paragraphs>45</Paragraphs>
  <Slides>4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5" baseType="lpstr">
      <vt:lpstr>Office ​​テーマ</vt:lpstr>
      <vt:lpstr>平成25年度　健康医療部重点政策推進方針（抜粋）</vt:lpstr>
      <vt:lpstr> 特別都道府県調整交付金による事業</vt:lpstr>
      <vt:lpstr> 市町村での取組状況（Ｈ26.1月調査）</vt:lpstr>
      <vt:lpstr>PowerPoint プレゼンテーション</vt:lpstr>
    </vt:vector>
  </TitlesOfParts>
  <Company>大阪府庁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大阪府庁</dc:creator>
  <cp:lastModifiedBy>大阪府庁</cp:lastModifiedBy>
  <cp:revision>987</cp:revision>
  <cp:lastPrinted>2014-01-30T02:46:30Z</cp:lastPrinted>
  <dcterms:created xsi:type="dcterms:W3CDTF">2012-02-15T02:43:52Z</dcterms:created>
  <dcterms:modified xsi:type="dcterms:W3CDTF">2014-01-30T02:47:10Z</dcterms:modified>
</cp:coreProperties>
</file>