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57" r:id="rId5"/>
    <p:sldId id="462" r:id="rId6"/>
    <p:sldId id="464" r:id="rId7"/>
    <p:sldId id="465" r:id="rId8"/>
  </p:sldIdLst>
  <p:sldSz cx="12801600" cy="9601200" type="A3"/>
  <p:notesSz cx="6807200" cy="9939338"/>
  <p:defaultTextStyle>
    <a:defPPr>
      <a:defRPr lang="ja-JP"/>
    </a:defPPr>
    <a:lvl1pPr marL="0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23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047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071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095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118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142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166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189" algn="l" defTabSz="128004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  <a:srgbClr val="FFFFFF"/>
    <a:srgbClr val="0066CC"/>
    <a:srgbClr val="FF0066"/>
    <a:srgbClr val="FCB2F8"/>
    <a:srgbClr val="FF3399"/>
    <a:srgbClr val="0066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3" autoAdjust="0"/>
    <p:restoredTop sz="90614" autoAdjust="0"/>
  </p:normalViewPr>
  <p:slideViewPr>
    <p:cSldViewPr>
      <p:cViewPr>
        <p:scale>
          <a:sx n="50" d="100"/>
          <a:sy n="50" d="100"/>
        </p:scale>
        <p:origin x="-1290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9678" cy="497460"/>
          </a:xfrm>
          <a:prstGeom prst="rect">
            <a:avLst/>
          </a:prstGeom>
        </p:spPr>
        <p:txBody>
          <a:bodyPr vert="horz" lIns="62969" tIns="31485" rIns="62969" bIns="3148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6" y="8"/>
            <a:ext cx="2950765" cy="497460"/>
          </a:xfrm>
          <a:prstGeom prst="rect">
            <a:avLst/>
          </a:prstGeom>
        </p:spPr>
        <p:txBody>
          <a:bodyPr vert="horz" lIns="62969" tIns="31485" rIns="62969" bIns="31485" rtlCol="0"/>
          <a:lstStyle>
            <a:lvl1pPr algn="r">
              <a:defRPr sz="800"/>
            </a:lvl1pPr>
          </a:lstStyle>
          <a:p>
            <a:fld id="{323CC261-7A86-44C0-B785-6390D72430B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80"/>
            <a:ext cx="2949678" cy="496362"/>
          </a:xfrm>
          <a:prstGeom prst="rect">
            <a:avLst/>
          </a:prstGeom>
        </p:spPr>
        <p:txBody>
          <a:bodyPr vert="horz" lIns="62969" tIns="31485" rIns="62969" bIns="3148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6" y="9440780"/>
            <a:ext cx="2950765" cy="496362"/>
          </a:xfrm>
          <a:prstGeom prst="rect">
            <a:avLst/>
          </a:prstGeom>
        </p:spPr>
        <p:txBody>
          <a:bodyPr vert="horz" lIns="62969" tIns="31485" rIns="62969" bIns="31485" rtlCol="0" anchor="b"/>
          <a:lstStyle>
            <a:lvl1pPr algn="r">
              <a:defRPr sz="800"/>
            </a:lvl1pPr>
          </a:lstStyle>
          <a:p>
            <a:fld id="{42DACE9D-7944-4752-BB18-A32DBDF56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46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9678" cy="497460"/>
          </a:xfrm>
          <a:prstGeom prst="rect">
            <a:avLst/>
          </a:prstGeom>
        </p:spPr>
        <p:txBody>
          <a:bodyPr vert="horz" lIns="62965" tIns="31483" rIns="62965" bIns="3148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7" y="8"/>
            <a:ext cx="2950765" cy="497460"/>
          </a:xfrm>
          <a:prstGeom prst="rect">
            <a:avLst/>
          </a:prstGeom>
        </p:spPr>
        <p:txBody>
          <a:bodyPr vert="horz" lIns="62965" tIns="31483" rIns="62965" bIns="31483" rtlCol="0"/>
          <a:lstStyle>
            <a:lvl1pPr algn="r">
              <a:defRPr sz="800"/>
            </a:lvl1pPr>
          </a:lstStyle>
          <a:p>
            <a:fld id="{3ADC8623-A99A-4452-814E-4CC49B31B683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65" tIns="31483" rIns="62965" bIns="314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20939"/>
            <a:ext cx="5445978" cy="4472758"/>
          </a:xfrm>
          <a:prstGeom prst="rect">
            <a:avLst/>
          </a:prstGeom>
        </p:spPr>
        <p:txBody>
          <a:bodyPr vert="horz" lIns="62965" tIns="31483" rIns="62965" bIns="314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2"/>
          </a:xfrm>
          <a:prstGeom prst="rect">
            <a:avLst/>
          </a:prstGeom>
        </p:spPr>
        <p:txBody>
          <a:bodyPr vert="horz" lIns="62965" tIns="31483" rIns="62965" bIns="3148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7" y="9440780"/>
            <a:ext cx="2950765" cy="496362"/>
          </a:xfrm>
          <a:prstGeom prst="rect">
            <a:avLst/>
          </a:prstGeom>
        </p:spPr>
        <p:txBody>
          <a:bodyPr vert="horz" lIns="62965" tIns="31483" rIns="62965" bIns="31483" rtlCol="0" anchor="b"/>
          <a:lstStyle>
            <a:lvl1pPr algn="r">
              <a:defRPr sz="800"/>
            </a:lvl1pPr>
          </a:lstStyle>
          <a:p>
            <a:fld id="{5EB0201D-28AE-469B-80FB-929D3DCBD0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22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39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59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18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78" algn="l" defTabSz="91431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92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2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2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6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84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2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4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1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9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2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2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47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23" indent="0">
              <a:buNone/>
              <a:defRPr sz="2800" b="1"/>
            </a:lvl2pPr>
            <a:lvl3pPr marL="1280047" indent="0">
              <a:buNone/>
              <a:defRPr sz="2500" b="1"/>
            </a:lvl3pPr>
            <a:lvl4pPr marL="1920071" indent="0">
              <a:buNone/>
              <a:defRPr sz="2200" b="1"/>
            </a:lvl4pPr>
            <a:lvl5pPr marL="2560095" indent="0">
              <a:buNone/>
              <a:defRPr sz="2200" b="1"/>
            </a:lvl5pPr>
            <a:lvl6pPr marL="3200118" indent="0">
              <a:buNone/>
              <a:defRPr sz="2200" b="1"/>
            </a:lvl6pPr>
            <a:lvl7pPr marL="3840142" indent="0">
              <a:buNone/>
              <a:defRPr sz="2200" b="1"/>
            </a:lvl7pPr>
            <a:lvl8pPr marL="4480166" indent="0">
              <a:buNone/>
              <a:defRPr sz="2200" b="1"/>
            </a:lvl8pPr>
            <a:lvl9pPr marL="5120189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27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23" indent="0">
              <a:buNone/>
              <a:defRPr sz="2800" b="1"/>
            </a:lvl2pPr>
            <a:lvl3pPr marL="1280047" indent="0">
              <a:buNone/>
              <a:defRPr sz="2500" b="1"/>
            </a:lvl3pPr>
            <a:lvl4pPr marL="1920071" indent="0">
              <a:buNone/>
              <a:defRPr sz="2200" b="1"/>
            </a:lvl4pPr>
            <a:lvl5pPr marL="2560095" indent="0">
              <a:buNone/>
              <a:defRPr sz="2200" b="1"/>
            </a:lvl5pPr>
            <a:lvl6pPr marL="3200118" indent="0">
              <a:buNone/>
              <a:defRPr sz="2200" b="1"/>
            </a:lvl6pPr>
            <a:lvl7pPr marL="3840142" indent="0">
              <a:buNone/>
              <a:defRPr sz="2200" b="1"/>
            </a:lvl7pPr>
            <a:lvl8pPr marL="4480166" indent="0">
              <a:buNone/>
              <a:defRPr sz="2200" b="1"/>
            </a:lvl8pPr>
            <a:lvl9pPr marL="5120189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7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84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86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38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3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23" indent="0">
              <a:buNone/>
              <a:defRPr sz="1700"/>
            </a:lvl2pPr>
            <a:lvl3pPr marL="1280047" indent="0">
              <a:buNone/>
              <a:defRPr sz="1400"/>
            </a:lvl3pPr>
            <a:lvl4pPr marL="1920071" indent="0">
              <a:buNone/>
              <a:defRPr sz="1300"/>
            </a:lvl4pPr>
            <a:lvl5pPr marL="2560095" indent="0">
              <a:buNone/>
              <a:defRPr sz="1300"/>
            </a:lvl5pPr>
            <a:lvl6pPr marL="3200118" indent="0">
              <a:buNone/>
              <a:defRPr sz="1300"/>
            </a:lvl6pPr>
            <a:lvl7pPr marL="3840142" indent="0">
              <a:buNone/>
              <a:defRPr sz="1300"/>
            </a:lvl7pPr>
            <a:lvl8pPr marL="4480166" indent="0">
              <a:buNone/>
              <a:defRPr sz="1300"/>
            </a:lvl8pPr>
            <a:lvl9pPr marL="5120189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60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7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23" indent="0">
              <a:buNone/>
              <a:defRPr sz="3900"/>
            </a:lvl2pPr>
            <a:lvl3pPr marL="1280047" indent="0">
              <a:buNone/>
              <a:defRPr sz="3400"/>
            </a:lvl3pPr>
            <a:lvl4pPr marL="1920071" indent="0">
              <a:buNone/>
              <a:defRPr sz="2800"/>
            </a:lvl4pPr>
            <a:lvl5pPr marL="2560095" indent="0">
              <a:buNone/>
              <a:defRPr sz="2800"/>
            </a:lvl5pPr>
            <a:lvl6pPr marL="3200118" indent="0">
              <a:buNone/>
              <a:defRPr sz="2800"/>
            </a:lvl6pPr>
            <a:lvl7pPr marL="3840142" indent="0">
              <a:buNone/>
              <a:defRPr sz="2800"/>
            </a:lvl7pPr>
            <a:lvl8pPr marL="4480166" indent="0">
              <a:buNone/>
              <a:defRPr sz="2800"/>
            </a:lvl8pPr>
            <a:lvl9pPr marL="5120189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23" indent="0">
              <a:buNone/>
              <a:defRPr sz="1700"/>
            </a:lvl2pPr>
            <a:lvl3pPr marL="1280047" indent="0">
              <a:buNone/>
              <a:defRPr sz="1400"/>
            </a:lvl3pPr>
            <a:lvl4pPr marL="1920071" indent="0">
              <a:buNone/>
              <a:defRPr sz="1300"/>
            </a:lvl4pPr>
            <a:lvl5pPr marL="2560095" indent="0">
              <a:buNone/>
              <a:defRPr sz="1300"/>
            </a:lvl5pPr>
            <a:lvl6pPr marL="3200118" indent="0">
              <a:buNone/>
              <a:defRPr sz="1300"/>
            </a:lvl6pPr>
            <a:lvl7pPr marL="3840142" indent="0">
              <a:buNone/>
              <a:defRPr sz="1300"/>
            </a:lvl7pPr>
            <a:lvl8pPr marL="4480166" indent="0">
              <a:buNone/>
              <a:defRPr sz="1300"/>
            </a:lvl8pPr>
            <a:lvl9pPr marL="5120189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7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5" tIns="64002" rIns="128005" bIns="6400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05" tIns="64002" rIns="128005" bIns="6400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05" tIns="64002" rIns="128005" bIns="640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F218-B9D1-4FF8-B633-07B22844CCCC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05" tIns="64002" rIns="128005" bIns="640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05" tIns="64002" rIns="128005" bIns="640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46A9-4F4D-45C3-A1EA-0F66191BD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2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47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8" indent="-480018" algn="l" defTabSz="1280047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38" indent="-400015" algn="l" defTabSz="1280047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60" indent="-320012" algn="l" defTabSz="128004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83" indent="-320012" algn="l" defTabSz="128004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106" indent="-320012" algn="l" defTabSz="1280047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130" indent="-320012" algn="l" defTabSz="1280047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154" indent="-320012" algn="l" defTabSz="1280047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178" indent="-320012" algn="l" defTabSz="1280047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201" indent="-320012" algn="l" defTabSz="1280047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23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47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71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95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118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142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166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189" algn="l" defTabSz="128004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rgbClr val="0000FF"/>
                </a:solidFill>
              </a:rPr>
              <a:t>平成</a:t>
            </a:r>
            <a:r>
              <a:rPr kumimoji="1" lang="en-US" altLang="ja-JP" sz="3200" b="1" dirty="0" smtClean="0">
                <a:solidFill>
                  <a:srgbClr val="0000FF"/>
                </a:solidFill>
              </a:rPr>
              <a:t>25</a:t>
            </a:r>
            <a:r>
              <a:rPr kumimoji="1" lang="ja-JP" altLang="en-US" sz="3200" b="1" dirty="0" smtClean="0">
                <a:solidFill>
                  <a:srgbClr val="0000FF"/>
                </a:solidFill>
              </a:rPr>
              <a:t>年度　健康医療部重点政策推進</a:t>
            </a:r>
            <a:r>
              <a:rPr kumimoji="1" lang="ja-JP" altLang="en-US" sz="3200" b="1" dirty="0" smtClean="0">
                <a:solidFill>
                  <a:srgbClr val="0000FF"/>
                </a:solidFill>
              </a:rPr>
              <a:t>方針</a:t>
            </a:r>
            <a:r>
              <a:rPr lang="ja-JP" altLang="en-US" sz="3200" b="1" dirty="0">
                <a:solidFill>
                  <a:srgbClr val="0000FF"/>
                </a:solidFill>
              </a:rPr>
              <a:t>（</a:t>
            </a:r>
            <a:r>
              <a:rPr kumimoji="1" lang="ja-JP" altLang="en-US" sz="3200" b="1" dirty="0" smtClean="0">
                <a:solidFill>
                  <a:srgbClr val="0000FF"/>
                </a:solidFill>
              </a:rPr>
              <a:t>抜粋</a:t>
            </a:r>
            <a:r>
              <a:rPr lang="ja-JP" altLang="en-US" sz="3200" b="1" dirty="0">
                <a:solidFill>
                  <a:srgbClr val="0000FF"/>
                </a:solidFill>
              </a:rPr>
              <a:t>）</a:t>
            </a:r>
            <a:endParaRPr kumimoji="1" lang="ja-JP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0" y="1605244"/>
            <a:ext cx="12656495" cy="7425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b="1" dirty="0" smtClean="0"/>
              <a:t>テーマ：がん対策・循環器病予防など非感染性疾患（ＮＣＤ）対策の推進</a:t>
            </a:r>
            <a:endParaRPr kumimoji="1" lang="en-US" altLang="ja-JP" sz="2800" b="1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たばこ対策の推進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b="1" dirty="0" smtClean="0"/>
              <a:t>・　全面禁煙の官公庁、学校、医療機関の増加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・　健診（検診）において、喫煙者全員に禁煙サポートを実施している市町村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　　　の増加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高血圧対策の推進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dirty="0" smtClean="0"/>
              <a:t>　・　健診における治療を要する者（ハイリスク者）への保健指導、受診勧奨の充実</a:t>
            </a:r>
            <a:endParaRPr lang="en-US" altLang="ja-JP" sz="2800" b="1" dirty="0" smtClean="0"/>
          </a:p>
          <a:p>
            <a:pPr marL="0" indent="0">
              <a:buNone/>
            </a:pP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健診（特定健診、がん検診）の受診率向上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・　行動変容推進事業等の活用により、特定健診の受診率向上を図る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・　未受診者に対する個別受診勧奨に取り組む市町村増加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・　特定健診とがん検診の同時実施を行う市町村の増加</a:t>
            </a:r>
            <a:endParaRPr lang="en-US" altLang="ja-JP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7308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FF"/>
                </a:solidFill>
              </a:rPr>
              <a:t> </a:t>
            </a:r>
            <a:r>
              <a:rPr lang="zh-TW" altLang="en-US" sz="32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特別都道府県調整交付</a:t>
            </a:r>
            <a:r>
              <a:rPr lang="zh-TW" altLang="en-US" sz="32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</a:t>
            </a:r>
            <a:r>
              <a:rPr lang="ja-JP" altLang="en-US" sz="32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sz="32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よる事業</a:t>
            </a:r>
            <a:endParaRPr kumimoji="1" lang="ja-JP" altLang="en-US" sz="32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80121" y="1605244"/>
            <a:ext cx="12376374" cy="7065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b="1" u="sng" dirty="0" smtClean="0"/>
              <a:t>○　特定健診</a:t>
            </a:r>
            <a:r>
              <a:rPr lang="ja-JP" altLang="en-US" sz="2800" b="1" u="sng" dirty="0" smtClean="0"/>
              <a:t>受診率の評価による市町村への交付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特定健診とがん</a:t>
            </a:r>
            <a:r>
              <a:rPr lang="ja-JP" altLang="en-US" sz="2800" b="1" u="sng" dirty="0" smtClean="0"/>
              <a:t>検診とのセット健診の受診率の評価に</a:t>
            </a:r>
            <a:r>
              <a:rPr lang="ja-JP" altLang="en-US" sz="2800" b="1" u="sng" dirty="0" smtClean="0"/>
              <a:t>よる交付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</a:t>
            </a:r>
            <a:r>
              <a:rPr lang="ja-JP" altLang="en-US" sz="2800" b="1" u="sng" dirty="0"/>
              <a:t>特定健診</a:t>
            </a:r>
            <a:r>
              <a:rPr lang="ja-JP" altLang="en-US" sz="2800" b="1" u="sng" dirty="0" smtClean="0"/>
              <a:t>を</a:t>
            </a:r>
            <a:r>
              <a:rPr lang="ja-JP" altLang="en-US" sz="2800" b="1" u="sng" dirty="0"/>
              <a:t>受診</a:t>
            </a:r>
            <a:r>
              <a:rPr lang="ja-JP" altLang="en-US" sz="2800" b="1" u="sng" dirty="0" smtClean="0"/>
              <a:t>した者</a:t>
            </a:r>
            <a:r>
              <a:rPr lang="ja-JP" altLang="en-US" sz="2800" b="1" u="sng" dirty="0"/>
              <a:t>に</a:t>
            </a:r>
            <a:r>
              <a:rPr lang="ja-JP" altLang="en-US" sz="2800" b="1" u="sng" dirty="0" smtClean="0"/>
              <a:t>対する</a:t>
            </a:r>
            <a:r>
              <a:rPr lang="en-US" altLang="ja-JP" sz="2800" b="1" u="sng" dirty="0" smtClean="0"/>
              <a:t>HbA1c</a:t>
            </a:r>
            <a:r>
              <a:rPr lang="ja-JP" altLang="en-US" sz="2800" b="1" u="sng" dirty="0" smtClean="0"/>
              <a:t>検査費用の交付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非肥満者</a:t>
            </a:r>
            <a:r>
              <a:rPr lang="ja-JP" altLang="en-US" sz="2800" b="1" u="sng" dirty="0" smtClean="0"/>
              <a:t>高血圧者への保健指導推進</a:t>
            </a:r>
            <a:r>
              <a:rPr lang="ja-JP" altLang="en-US" sz="2800" b="1" u="sng" dirty="0" smtClean="0"/>
              <a:t>事業に対する交付</a:t>
            </a:r>
            <a:endParaRPr lang="en-US" altLang="ja-JP" sz="2800" b="1" u="sng" dirty="0" smtClean="0"/>
          </a:p>
          <a:p>
            <a:pPr marL="0" indent="0">
              <a:buNone/>
            </a:pP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dirty="0" smtClean="0"/>
              <a:t>　＜対象＞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収縮期血圧　</a:t>
            </a:r>
            <a:r>
              <a:rPr lang="en-US" altLang="ja-JP" sz="2800" b="1" dirty="0" smtClean="0"/>
              <a:t>160</a:t>
            </a:r>
            <a:r>
              <a:rPr lang="ja-JP" altLang="en-US" sz="2800" b="1" dirty="0" smtClean="0"/>
              <a:t>㎜Ｈｇ以上　または　拡張期血圧　</a:t>
            </a:r>
            <a:r>
              <a:rPr lang="en-US" altLang="ja-JP" sz="2800" b="1" dirty="0" smtClean="0"/>
              <a:t>100</a:t>
            </a:r>
            <a:r>
              <a:rPr lang="ja-JP" altLang="en-US" sz="2800" b="1" dirty="0" smtClean="0"/>
              <a:t>㎜Ｈｇ以上の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　　非肥満者に対して受療勧奨及び受療の確認を行う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（特定保健指導の対象とならない非メタボを対象とする</a:t>
            </a:r>
            <a:r>
              <a:rPr lang="ja-JP" altLang="en-US" sz="2800" b="1" dirty="0" smtClean="0"/>
              <a:t>）</a:t>
            </a:r>
            <a:endParaRPr lang="en-US" altLang="ja-JP" sz="2800" b="1" dirty="0" smtClean="0"/>
          </a:p>
          <a:p>
            <a:pPr marL="0" indent="0">
              <a:buNone/>
            </a:pP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　＜内容＞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リーフレット送付後、電話、面接、訪問による受療勧奨を実施。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1</a:t>
            </a:r>
            <a:r>
              <a:rPr lang="ja-JP" altLang="en-US" sz="2800" b="1" dirty="0" smtClean="0"/>
              <a:t>回目の連絡時に未受診の場合、</a:t>
            </a:r>
            <a:r>
              <a:rPr lang="en-US" altLang="ja-JP" sz="2800" b="1" dirty="0" smtClean="0"/>
              <a:t>2</a:t>
            </a:r>
            <a:r>
              <a:rPr lang="ja-JP" altLang="en-US" sz="2800" b="1" dirty="0" smtClean="0"/>
              <a:t>回目の勧奨を行う。</a:t>
            </a:r>
            <a:endParaRPr lang="en-US" altLang="ja-JP" sz="2800" b="1" dirty="0"/>
          </a:p>
          <a:p>
            <a:pPr marL="0" indent="0">
              <a:buNone/>
            </a:pPr>
            <a:endParaRPr lang="en-US" altLang="ja-JP" sz="2800" b="1" u="sng" dirty="0"/>
          </a:p>
        </p:txBody>
      </p:sp>
    </p:spTree>
    <p:extLst>
      <p:ext uri="{BB962C8B-B14F-4D97-AF65-F5344CB8AC3E}">
        <p14:creationId xmlns:p14="http://schemas.microsoft.com/office/powerpoint/2010/main" val="84332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FF"/>
                </a:solidFill>
              </a:rPr>
              <a:t> </a:t>
            </a:r>
            <a:r>
              <a:rPr lang="ja-JP" altLang="en-US" sz="3200" b="1" dirty="0" smtClean="0">
                <a:solidFill>
                  <a:srgbClr val="0000FF"/>
                </a:solidFill>
              </a:rPr>
              <a:t>市町村での取組状況（Ｈ</a:t>
            </a:r>
            <a:r>
              <a:rPr lang="en-US" altLang="ja-JP" sz="3200" b="1" dirty="0" smtClean="0">
                <a:solidFill>
                  <a:srgbClr val="0000FF"/>
                </a:solidFill>
              </a:rPr>
              <a:t>26.1</a:t>
            </a:r>
            <a:r>
              <a:rPr lang="ja-JP" altLang="en-US" sz="3200" b="1" dirty="0" smtClean="0">
                <a:solidFill>
                  <a:srgbClr val="0000FF"/>
                </a:solidFill>
              </a:rPr>
              <a:t>月調査）</a:t>
            </a:r>
            <a:endParaRPr kumimoji="1" lang="ja-JP" alt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80121" y="1425226"/>
            <a:ext cx="12376374" cy="7965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b="1" u="sng" dirty="0" smtClean="0"/>
              <a:t>○　禁煙サポート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dirty="0" smtClean="0"/>
              <a:t>　　　特定健診：</a:t>
            </a:r>
            <a:r>
              <a:rPr lang="en-US" altLang="ja-JP" sz="2800" b="1" dirty="0" smtClean="0"/>
              <a:t>24</a:t>
            </a:r>
            <a:r>
              <a:rPr lang="ja-JP" altLang="en-US" sz="2800" b="1" dirty="0" smtClean="0"/>
              <a:t>市町村</a:t>
            </a:r>
            <a:r>
              <a:rPr lang="en-US" altLang="ja-JP" sz="2800" b="1" dirty="0" smtClean="0"/>
              <a:t>/43</a:t>
            </a:r>
            <a:r>
              <a:rPr lang="ja-JP" altLang="en-US" sz="2800" b="1" dirty="0" smtClean="0"/>
              <a:t>市町村　　肺がん検診：</a:t>
            </a:r>
            <a:r>
              <a:rPr lang="en-US" altLang="ja-JP" sz="2800" b="1" dirty="0" smtClean="0"/>
              <a:t>28</a:t>
            </a:r>
            <a:r>
              <a:rPr lang="ja-JP" altLang="en-US" sz="2800" b="1" dirty="0" smtClean="0"/>
              <a:t>市町村</a:t>
            </a:r>
            <a:r>
              <a:rPr lang="en-US" altLang="ja-JP" sz="2800" b="1" dirty="0" smtClean="0"/>
              <a:t>/43</a:t>
            </a:r>
            <a:r>
              <a:rPr lang="ja-JP" altLang="en-US" sz="2800" b="1" dirty="0" smtClean="0"/>
              <a:t>市町村</a:t>
            </a:r>
            <a:endParaRPr lang="en-US" altLang="ja-JP" sz="2800" b="1" dirty="0" smtClean="0"/>
          </a:p>
          <a:p>
            <a:pPr marL="0" indent="0">
              <a:buNone/>
            </a:pP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　特定健診とがん検診の同時実施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　</a:t>
            </a:r>
            <a:r>
              <a:rPr lang="en-US" altLang="ja-JP" sz="2800" b="1" dirty="0" smtClean="0"/>
              <a:t>34</a:t>
            </a:r>
            <a:r>
              <a:rPr lang="ja-JP" altLang="en-US" sz="2800" b="1" dirty="0" smtClean="0"/>
              <a:t>市町村</a:t>
            </a:r>
            <a:r>
              <a:rPr lang="en-US" altLang="ja-JP" sz="2800" b="1" dirty="0" smtClean="0"/>
              <a:t>/43</a:t>
            </a:r>
            <a:r>
              <a:rPr lang="ja-JP" altLang="en-US" sz="2800" b="1" dirty="0" smtClean="0"/>
              <a:t>市町村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　　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u="sng" dirty="0" smtClean="0"/>
              <a:t>○非肥満者高血圧者への保健指導推進事業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800" b="1" dirty="0" smtClean="0"/>
              <a:t>　　　</a:t>
            </a:r>
            <a:r>
              <a:rPr lang="en-US" altLang="ja-JP" sz="2800" b="1" dirty="0" smtClean="0"/>
              <a:t>19</a:t>
            </a:r>
            <a:r>
              <a:rPr lang="ja-JP" altLang="en-US" sz="2800" b="1" dirty="0" smtClean="0"/>
              <a:t>市町村</a:t>
            </a:r>
            <a:r>
              <a:rPr lang="en-US" altLang="ja-JP" sz="2800" b="1" dirty="0" smtClean="0"/>
              <a:t>/43</a:t>
            </a:r>
            <a:r>
              <a:rPr lang="ja-JP" altLang="en-US" sz="2800" b="1" dirty="0" smtClean="0"/>
              <a:t>市町村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　　　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（</a:t>
            </a:r>
            <a:r>
              <a:rPr lang="ja-JP" altLang="en-US" sz="2800" b="1" dirty="0"/>
              <a:t>保健</a:t>
            </a:r>
            <a:r>
              <a:rPr lang="ja-JP" altLang="en-US" sz="2800" b="1" dirty="0" smtClean="0"/>
              <a:t>指導や受診勧奨の実施）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　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※ </a:t>
            </a:r>
            <a:r>
              <a:rPr lang="ja-JP" altLang="en-US" sz="2400" b="1" dirty="0" smtClean="0"/>
              <a:t>収縮期血圧</a:t>
            </a:r>
            <a:r>
              <a:rPr lang="en-US" altLang="ja-JP" sz="2400" b="1" dirty="0" smtClean="0"/>
              <a:t>130</a:t>
            </a:r>
            <a:r>
              <a:rPr lang="ja-JP" altLang="en-US" sz="2400" b="1" dirty="0" smtClean="0"/>
              <a:t>㎜Ｈｇ以上</a:t>
            </a:r>
            <a:r>
              <a:rPr lang="en-US" altLang="ja-JP" sz="2400" b="1" dirty="0" smtClean="0"/>
              <a:t>140</a:t>
            </a:r>
            <a:r>
              <a:rPr lang="ja-JP" altLang="en-US" sz="2400" b="1" dirty="0" smtClean="0"/>
              <a:t>㎜Ｈｇ未満または拡張期血圧</a:t>
            </a:r>
            <a:r>
              <a:rPr lang="en-US" altLang="ja-JP" sz="2400" b="1" dirty="0" smtClean="0"/>
              <a:t>85</a:t>
            </a:r>
            <a:r>
              <a:rPr lang="ja-JP" altLang="en-US" sz="2400" b="1" dirty="0" smtClean="0"/>
              <a:t>㎜Ｈｇ以上</a:t>
            </a:r>
            <a:r>
              <a:rPr lang="en-US" altLang="ja-JP" sz="2400" b="1" dirty="0" smtClean="0"/>
              <a:t>90</a:t>
            </a:r>
            <a:r>
              <a:rPr lang="ja-JP" altLang="en-US" sz="2400" b="1" dirty="0" smtClean="0"/>
              <a:t>㎜Ｈｇ未満</a:t>
            </a:r>
            <a:r>
              <a:rPr lang="en-US" altLang="ja-JP" sz="2400" b="1" dirty="0" smtClean="0"/>
              <a:t>   </a:t>
            </a:r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</a:t>
            </a:r>
            <a:r>
              <a:rPr lang="en-US" altLang="ja-JP" sz="2400" b="1" dirty="0" smtClean="0"/>
              <a:t> 23</a:t>
            </a:r>
            <a:r>
              <a:rPr lang="ja-JP" altLang="en-US" sz="2400" b="1" dirty="0" smtClean="0"/>
              <a:t>市町村</a:t>
            </a:r>
            <a:r>
              <a:rPr lang="en-US" altLang="ja-JP" sz="2400" b="1" dirty="0" smtClean="0"/>
              <a:t>/43</a:t>
            </a:r>
            <a:r>
              <a:rPr lang="ja-JP" altLang="en-US" sz="2400" b="1" dirty="0" smtClean="0"/>
              <a:t>市町村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収縮期血圧</a:t>
            </a:r>
            <a:r>
              <a:rPr lang="en-US" altLang="ja-JP" sz="2400" b="1" dirty="0" smtClean="0"/>
              <a:t>140</a:t>
            </a:r>
            <a:r>
              <a:rPr lang="ja-JP" altLang="en-US" sz="2400" b="1" dirty="0" smtClean="0"/>
              <a:t>㎜Ｈｇ以上</a:t>
            </a:r>
            <a:r>
              <a:rPr lang="en-US" altLang="ja-JP" sz="2400" b="1" dirty="0" smtClean="0"/>
              <a:t>160</a:t>
            </a:r>
            <a:r>
              <a:rPr lang="ja-JP" altLang="en-US" sz="2400" b="1" dirty="0" smtClean="0"/>
              <a:t>㎜Ｈｇ未満または拡張期血圧</a:t>
            </a:r>
            <a:r>
              <a:rPr lang="en-US" altLang="ja-JP" sz="2400" b="1" dirty="0" smtClean="0"/>
              <a:t>90</a:t>
            </a:r>
            <a:r>
              <a:rPr lang="ja-JP" altLang="en-US" sz="2400" b="1" dirty="0" smtClean="0"/>
              <a:t>㎜Ｈｇ以上</a:t>
            </a:r>
            <a:r>
              <a:rPr lang="en-US" altLang="ja-JP" sz="2400" b="1" dirty="0" smtClean="0"/>
              <a:t>100㎜</a:t>
            </a:r>
            <a:r>
              <a:rPr lang="ja-JP" altLang="en-US" sz="2400" b="1" dirty="0" smtClean="0"/>
              <a:t>Ｈｇ未満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 　　　</a:t>
            </a:r>
            <a:r>
              <a:rPr lang="en-US" altLang="ja-JP" sz="2400" b="1" dirty="0" smtClean="0"/>
              <a:t>28</a:t>
            </a:r>
            <a:r>
              <a:rPr lang="ja-JP" altLang="en-US" sz="2400" b="1" dirty="0" smtClean="0"/>
              <a:t>市町村</a:t>
            </a:r>
            <a:r>
              <a:rPr lang="en-US" altLang="ja-JP" sz="2400" b="1" dirty="0" smtClean="0"/>
              <a:t>/43</a:t>
            </a:r>
            <a:r>
              <a:rPr lang="ja-JP" altLang="en-US" sz="2400" b="1" dirty="0" smtClean="0"/>
              <a:t>市町村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収縮期血圧　</a:t>
            </a:r>
            <a:r>
              <a:rPr lang="en-US" altLang="ja-JP" sz="2400" b="1" dirty="0" smtClean="0"/>
              <a:t>160</a:t>
            </a:r>
            <a:r>
              <a:rPr lang="ja-JP" altLang="en-US" sz="2400" b="1" dirty="0" smtClean="0"/>
              <a:t>㎜Ｈｇ以上または拡張期血圧</a:t>
            </a:r>
            <a:r>
              <a:rPr lang="en-US" altLang="ja-JP" sz="2400" b="1" dirty="0" smtClean="0"/>
              <a:t>100㎜</a:t>
            </a:r>
            <a:r>
              <a:rPr lang="ja-JP" altLang="en-US" sz="2400" b="1" dirty="0" smtClean="0"/>
              <a:t>Ｈｇ以上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 </a:t>
            </a:r>
            <a:r>
              <a:rPr lang="en-US" altLang="ja-JP" sz="2400" b="1" dirty="0" smtClean="0"/>
              <a:t>35</a:t>
            </a:r>
            <a:r>
              <a:rPr lang="ja-JP" altLang="en-US" sz="2400" b="1" dirty="0" smtClean="0"/>
              <a:t>市町村</a:t>
            </a:r>
            <a:r>
              <a:rPr lang="en-US" altLang="ja-JP" sz="2400" b="1" dirty="0" smtClean="0"/>
              <a:t>/43</a:t>
            </a:r>
            <a:r>
              <a:rPr lang="ja-JP" altLang="en-US" sz="2400" b="1" dirty="0" smtClean="0"/>
              <a:t>市町村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921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65" y="0"/>
            <a:ext cx="11431270" cy="960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04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FFFF"/>
        </a:solidFill>
        <a:ln w="28575">
          <a:solidFill>
            <a:srgbClr val="000000"/>
          </a:solidFill>
          <a:miter lim="800000"/>
          <a:headEnd/>
          <a:tailEnd/>
        </a:ln>
      </a:spPr>
      <a:bodyPr wrap="square" anchor="ctr">
        <a:spAutoFit/>
      </a:bodyPr>
      <a:lstStyle>
        <a:defPPr algn="ctr" eaLnBrk="1" hangingPunct="1">
          <a:defRPr sz="1600" b="1" u="sng" dirty="0" smtClean="0">
            <a:latin typeface="HGPｺﾞｼｯｸE" pitchFamily="50" charset="-128"/>
            <a:ea typeface="HGPｺﾞｼｯｸE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400C4E36D8F2B499E593F9ACB2D5376" ma:contentTypeVersion="0" ma:contentTypeDescription="新しいドキュメントを作成します。" ma:contentTypeScope="" ma:versionID="8b6bfe78f48cf605d1b105b95b1281ab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716DCAF-B94E-4F33-9344-F1BD49394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B0C8E8-AB70-4471-AF48-4A66FF08AD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1868B9-40A6-4D97-A64D-DC0FC2F3C7C2}">
  <ds:schemaRefs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13208</TotalTime>
  <Words>43</Words>
  <Application>Microsoft Office PowerPoint</Application>
  <PresentationFormat>A3 297x420 mm</PresentationFormat>
  <Paragraphs>45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平成25年度　健康医療部重点政策推進方針（抜粋）</vt:lpstr>
      <vt:lpstr> 特別都道府県調整交付金による事業</vt:lpstr>
      <vt:lpstr> 市町村での取組状況（Ｈ26.1月調査）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987</cp:revision>
  <cp:lastPrinted>2014-01-30T02:46:30Z</cp:lastPrinted>
  <dcterms:created xsi:type="dcterms:W3CDTF">2012-02-15T02:43:52Z</dcterms:created>
  <dcterms:modified xsi:type="dcterms:W3CDTF">2014-01-30T02:47:10Z</dcterms:modified>
</cp:coreProperties>
</file>