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63" r:id="rId2"/>
    <p:sldId id="262" r:id="rId3"/>
    <p:sldId id="260" r:id="rId4"/>
    <p:sldId id="264" r:id="rId5"/>
    <p:sldId id="259" r:id="rId6"/>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74747"/>
    <a:srgbClr val="33CCFF"/>
    <a:srgbClr val="CC99FF"/>
    <a:srgbClr val="800080"/>
    <a:srgbClr val="76ABD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471" autoAdjust="0"/>
    <p:restoredTop sz="94660"/>
  </p:normalViewPr>
  <p:slideViewPr>
    <p:cSldViewPr snapToGrid="0">
      <p:cViewPr varScale="1">
        <p:scale>
          <a:sx n="74" d="100"/>
          <a:sy n="74" d="100"/>
        </p:scale>
        <p:origin x="145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8E1E2013-6FE4-4950-80EC-A385F7CB197A}" type="datetimeFigureOut">
              <a:rPr kumimoji="1" lang="ja-JP" altLang="en-US" smtClean="0"/>
              <a:t>2020/3/19</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3CC2F1CE-0C7F-4BED-92D5-9F333A6498CF}" type="slidenum">
              <a:rPr kumimoji="1" lang="ja-JP" altLang="en-US" smtClean="0"/>
              <a:t>‹#›</a:t>
            </a:fld>
            <a:endParaRPr kumimoji="1" lang="ja-JP" altLang="en-US"/>
          </a:p>
        </p:txBody>
      </p:sp>
    </p:spTree>
    <p:extLst>
      <p:ext uri="{BB962C8B-B14F-4D97-AF65-F5344CB8AC3E}">
        <p14:creationId xmlns:p14="http://schemas.microsoft.com/office/powerpoint/2010/main" val="347961419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18650DA6-7688-4869-BD8D-6CD616968F6B}" type="datetime1">
              <a:rPr kumimoji="1" lang="ja-JP" altLang="en-US" smtClean="0"/>
              <a:t>2020/3/19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7" name="Slide Number Placeholder 3"/>
          <p:cNvSpPr>
            <a:spLocks noGrp="1"/>
          </p:cNvSpPr>
          <p:nvPr>
            <p:ph type="sldNum" sz="quarter" idx="12"/>
          </p:nvPr>
        </p:nvSpPr>
        <p:spPr>
          <a:xfrm>
            <a:off x="7645825" y="6464640"/>
            <a:ext cx="2228850" cy="365125"/>
          </a:xfrm>
        </p:spPr>
        <p:txBody>
          <a:bodyPr/>
          <a:lstStyle/>
          <a:p>
            <a:fld id="{4D1D0668-0C6C-4C7F-AAAF-C0078F4BF5F6}" type="slidenum">
              <a:rPr kumimoji="1" lang="ja-JP" altLang="en-US" smtClean="0"/>
              <a:t>‹#›</a:t>
            </a:fld>
            <a:endParaRPr kumimoji="1" lang="ja-JP" altLang="en-US"/>
          </a:p>
        </p:txBody>
      </p:sp>
    </p:spTree>
    <p:extLst>
      <p:ext uri="{BB962C8B-B14F-4D97-AF65-F5344CB8AC3E}">
        <p14:creationId xmlns:p14="http://schemas.microsoft.com/office/powerpoint/2010/main" val="2096652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BBF24F-7F24-4D54-8E2C-B0AA98E2A77E}" type="datetime1">
              <a:rPr kumimoji="1" lang="ja-JP" altLang="en-US" smtClean="0"/>
              <a:t>2020/3/19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D1D0668-0C6C-4C7F-AAAF-C0078F4BF5F6}" type="slidenum">
              <a:rPr kumimoji="1" lang="ja-JP" altLang="en-US" smtClean="0"/>
              <a:t>‹#›</a:t>
            </a:fld>
            <a:endParaRPr kumimoji="1" lang="ja-JP" altLang="en-US"/>
          </a:p>
        </p:txBody>
      </p:sp>
    </p:spTree>
    <p:extLst>
      <p:ext uri="{BB962C8B-B14F-4D97-AF65-F5344CB8AC3E}">
        <p14:creationId xmlns:p14="http://schemas.microsoft.com/office/powerpoint/2010/main" val="426571186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139277-B126-40B3-B404-D4F042008226}" type="datetime1">
              <a:rPr kumimoji="1" lang="ja-JP" altLang="en-US" smtClean="0"/>
              <a:t>2020/3/19</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7645825" y="6464640"/>
            <a:ext cx="2228850" cy="365125"/>
          </a:xfrm>
          <a:prstGeom prst="rect">
            <a:avLst/>
          </a:prstGeom>
        </p:spPr>
        <p:txBody>
          <a:bodyPr vert="horz" lIns="91440" tIns="45720" rIns="91440" bIns="45720" rtlCol="0" anchor="ctr"/>
          <a:lstStyle>
            <a:lvl1pPr algn="r">
              <a:defRPr sz="1200">
                <a:solidFill>
                  <a:srgbClr val="474747"/>
                </a:solidFill>
              </a:defRPr>
            </a:lvl1pPr>
          </a:lstStyle>
          <a:p>
            <a:fld id="{4D1D0668-0C6C-4C7F-AAAF-C0078F4BF5F6}" type="slidenum">
              <a:rPr kumimoji="1" lang="ja-JP" altLang="en-US" smtClean="0"/>
              <a:pPr/>
              <a:t>‹#›</a:t>
            </a:fld>
            <a:endParaRPr kumimoji="1" lang="ja-JP" altLang="en-US"/>
          </a:p>
        </p:txBody>
      </p:sp>
    </p:spTree>
    <p:extLst>
      <p:ext uri="{BB962C8B-B14F-4D97-AF65-F5344CB8AC3E}">
        <p14:creationId xmlns:p14="http://schemas.microsoft.com/office/powerpoint/2010/main" val="3963658565"/>
      </p:ext>
    </p:extLst>
  </p:cSld>
  <p:clrMap bg1="lt1" tx1="dk1" bg2="lt2" tx2="dk2" accent1="accent1" accent2="accent2" accent3="accent3" accent4="accent4" accent5="accent5" accent6="accent6" hlink="hlink" folHlink="folHlink"/>
  <p:sldLayoutIdLst>
    <p:sldLayoutId id="2147483661" r:id="rId1"/>
    <p:sldLayoutId id="2147483667" r:id="rId2"/>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テキスト ボックス 17"/>
          <p:cNvSpPr txBox="1"/>
          <p:nvPr/>
        </p:nvSpPr>
        <p:spPr>
          <a:xfrm>
            <a:off x="719812" y="3741191"/>
            <a:ext cx="5184000" cy="864000"/>
          </a:xfrm>
          <a:prstGeom prst="roundRect">
            <a:avLst>
              <a:gd name="adj" fmla="val 0"/>
            </a:avLst>
          </a:prstGeom>
          <a:solidFill>
            <a:schemeClr val="accent1">
              <a:lumMod val="40000"/>
              <a:lumOff val="60000"/>
            </a:schemeClr>
          </a:solidFill>
          <a:ln w="12700" cmpd="sng">
            <a:solidFill>
              <a:schemeClr val="accent1">
                <a:lumMod val="75000"/>
              </a:schemeClr>
            </a:solidFill>
          </a:ln>
        </p:spPr>
        <p:txBody>
          <a:bodyPr wrap="none" lIns="108000" tIns="72000" rIns="72000" bIns="72000" rtlCol="0" anchor="ctr">
            <a:noAutofit/>
          </a:bodyPr>
          <a:lstStyle/>
          <a:p>
            <a:r>
              <a:rPr lang="ja-JP" altLang="en-US" sz="1200" dirty="0" smtClean="0">
                <a:latin typeface="ＭＳ ゴシック" panose="020B0609070205080204" pitchFamily="49" charset="-128"/>
                <a:ea typeface="ＭＳ ゴシック" panose="020B0609070205080204" pitchFamily="49" charset="-128"/>
              </a:rPr>
              <a:t>健康</a:t>
            </a:r>
            <a:r>
              <a:rPr lang="ja-JP" altLang="en-US" sz="1200" dirty="0">
                <a:latin typeface="ＭＳ ゴシック" panose="020B0609070205080204" pitchFamily="49" charset="-128"/>
                <a:ea typeface="ＭＳ ゴシック" panose="020B0609070205080204" pitchFamily="49" charset="-128"/>
              </a:rPr>
              <a:t>を</a:t>
            </a:r>
            <a:r>
              <a:rPr lang="ja-JP" altLang="en-US" sz="1200" dirty="0" smtClean="0">
                <a:latin typeface="ＭＳ ゴシック" panose="020B0609070205080204" pitchFamily="49" charset="-128"/>
                <a:ea typeface="ＭＳ ゴシック" panose="020B0609070205080204" pitchFamily="49" charset="-128"/>
              </a:rPr>
              <a:t>取り巻く</a:t>
            </a:r>
            <a:endParaRPr lang="en-US" altLang="ja-JP" sz="1200" dirty="0" smtClean="0">
              <a:latin typeface="ＭＳ ゴシック" panose="020B0609070205080204" pitchFamily="49" charset="-128"/>
              <a:ea typeface="ＭＳ ゴシック" panose="020B0609070205080204" pitchFamily="49" charset="-128"/>
            </a:endParaRPr>
          </a:p>
          <a:p>
            <a:r>
              <a:rPr lang="ja-JP" altLang="en-US" sz="1200" dirty="0" smtClean="0">
                <a:latin typeface="ＭＳ ゴシック" panose="020B0609070205080204" pitchFamily="49" charset="-128"/>
                <a:ea typeface="ＭＳ ゴシック" panose="020B0609070205080204" pitchFamily="49" charset="-128"/>
              </a:rPr>
              <a:t>状況</a:t>
            </a:r>
            <a:r>
              <a:rPr lang="ja-JP" altLang="en-US" sz="1200" dirty="0">
                <a:latin typeface="ＭＳ ゴシック" panose="020B0609070205080204" pitchFamily="49" charset="-128"/>
                <a:ea typeface="ＭＳ ゴシック" panose="020B0609070205080204" pitchFamily="49" charset="-128"/>
              </a:rPr>
              <a:t>の変化</a:t>
            </a:r>
          </a:p>
        </p:txBody>
      </p:sp>
      <p:sp>
        <p:nvSpPr>
          <p:cNvPr id="4" name="正方形/長方形 3"/>
          <p:cNvSpPr/>
          <p:nvPr/>
        </p:nvSpPr>
        <p:spPr>
          <a:xfrm>
            <a:off x="1215806" y="342236"/>
            <a:ext cx="7200000" cy="432000"/>
          </a:xfrm>
          <a:prstGeom prst="rect">
            <a:avLst/>
          </a:prstGeom>
          <a:ln w="25400" cmpd="dbl">
            <a:solidFill>
              <a:schemeClr val="tx1"/>
            </a:solidFill>
          </a:ln>
        </p:spPr>
        <p:style>
          <a:lnRef idx="2">
            <a:schemeClr val="accent6"/>
          </a:lnRef>
          <a:fillRef idx="1">
            <a:schemeClr val="lt1"/>
          </a:fillRef>
          <a:effectRef idx="0">
            <a:schemeClr val="accent6"/>
          </a:effectRef>
          <a:fontRef idx="minor">
            <a:schemeClr val="dk1"/>
          </a:fontRef>
        </p:style>
        <p:txBody>
          <a:bodyPr lIns="72000" tIns="36000" rIns="72000" bIns="36000" rtlCol="0" anchor="ctr"/>
          <a:lstStyle/>
          <a:p>
            <a:pPr algn="ctr"/>
            <a:r>
              <a:rPr lang="ja-JP" altLang="en-US" b="1" dirty="0" smtClean="0">
                <a:latin typeface="Meiryo UI" panose="020B0604030504040204" pitchFamily="50" charset="-128"/>
                <a:ea typeface="Meiryo UI" panose="020B0604030504040204" pitchFamily="50" charset="-128"/>
              </a:rPr>
              <a:t>第</a:t>
            </a:r>
            <a:r>
              <a:rPr lang="ja-JP" altLang="en-US" b="1" dirty="0">
                <a:latin typeface="Meiryo UI" panose="020B0604030504040204" pitchFamily="50" charset="-128"/>
                <a:ea typeface="Meiryo UI" panose="020B0604030504040204" pitchFamily="50" charset="-128"/>
              </a:rPr>
              <a:t>３</a:t>
            </a:r>
            <a:r>
              <a:rPr lang="ja-JP" altLang="en-US" b="1" dirty="0" smtClean="0">
                <a:latin typeface="Meiryo UI" panose="020B0604030504040204" pitchFamily="50" charset="-128"/>
                <a:ea typeface="Meiryo UI" panose="020B0604030504040204" pitchFamily="50" charset="-128"/>
              </a:rPr>
              <a:t>次大阪府健康増進計画</a:t>
            </a:r>
            <a:r>
              <a:rPr lang="ja-JP" altLang="en-US" b="1" dirty="0">
                <a:latin typeface="Meiryo UI" panose="020B0604030504040204" pitchFamily="50" charset="-128"/>
                <a:ea typeface="Meiryo UI" panose="020B0604030504040204" pitchFamily="50" charset="-128"/>
              </a:rPr>
              <a:t>における中間点検・見直しについて</a:t>
            </a:r>
          </a:p>
        </p:txBody>
      </p:sp>
      <p:sp>
        <p:nvSpPr>
          <p:cNvPr id="5" name="テキスト ボックス 4"/>
          <p:cNvSpPr txBox="1"/>
          <p:nvPr/>
        </p:nvSpPr>
        <p:spPr>
          <a:xfrm>
            <a:off x="551721" y="1161112"/>
            <a:ext cx="2160000" cy="288000"/>
          </a:xfrm>
          <a:prstGeom prst="roundRect">
            <a:avLst/>
          </a:prstGeom>
          <a:solidFill>
            <a:schemeClr val="accent1">
              <a:lumMod val="75000"/>
            </a:schemeClr>
          </a:solidFill>
        </p:spPr>
        <p:txBody>
          <a:bodyPr wrap="none" lIns="72000" tIns="72000" rIns="72000" bIns="72000" rtlCol="0" anchor="ctr">
            <a:noAutofit/>
          </a:bodyPr>
          <a:lstStyle/>
          <a:p>
            <a:pPr algn="ctr"/>
            <a:r>
              <a:rPr lang="ja-JP" altLang="en-US" sz="1400" b="1" dirty="0" smtClean="0">
                <a:solidFill>
                  <a:schemeClr val="bg1"/>
                </a:solidFill>
                <a:latin typeface="ＭＳ Ｐゴシック" panose="020B0600070205080204" pitchFamily="50" charset="-128"/>
                <a:ea typeface="ＭＳ Ｐゴシック" panose="020B0600070205080204" pitchFamily="50" charset="-128"/>
              </a:rPr>
              <a:t>計画における規定</a:t>
            </a:r>
            <a:endParaRPr lang="en-US" altLang="ja-JP" sz="1400" b="1" dirty="0" smtClean="0">
              <a:solidFill>
                <a:schemeClr val="bg1"/>
              </a:solidFill>
              <a:latin typeface="ＭＳ Ｐゴシック" panose="020B0600070205080204" pitchFamily="50" charset="-128"/>
              <a:ea typeface="ＭＳ Ｐゴシック" panose="020B0600070205080204" pitchFamily="50" charset="-128"/>
            </a:endParaRPr>
          </a:p>
        </p:txBody>
      </p:sp>
      <p:sp>
        <p:nvSpPr>
          <p:cNvPr id="6" name="テキスト ボックス 5"/>
          <p:cNvSpPr txBox="1"/>
          <p:nvPr/>
        </p:nvSpPr>
        <p:spPr>
          <a:xfrm>
            <a:off x="8993961" y="54100"/>
            <a:ext cx="864000" cy="288147"/>
          </a:xfrm>
          <a:prstGeom prst="rect">
            <a:avLst/>
          </a:prstGeom>
          <a:ln>
            <a:solidFill>
              <a:schemeClr val="tx1"/>
            </a:solidFill>
          </a:ln>
        </p:spPr>
        <p:style>
          <a:lnRef idx="2">
            <a:schemeClr val="dk1"/>
          </a:lnRef>
          <a:fillRef idx="1">
            <a:schemeClr val="lt1"/>
          </a:fillRef>
          <a:effectRef idx="0">
            <a:schemeClr val="dk1"/>
          </a:effectRef>
          <a:fontRef idx="minor">
            <a:schemeClr val="dk1"/>
          </a:fontRef>
        </p:style>
        <p:txBody>
          <a:bodyPr wrap="none" lIns="36000" tIns="36000" rIns="36000" bIns="36000" rtlCol="0" anchor="ctr">
            <a:noAutofit/>
          </a:bodyPr>
          <a:lstStyle/>
          <a:p>
            <a:pPr algn="ctr"/>
            <a:r>
              <a:rPr kumimoji="0" lang="ja-JP" altLang="en-US" sz="14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資料２</a:t>
            </a:r>
            <a:endParaRPr kumimoji="0" lang="ja-JP" altLang="en-US" sz="140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テキスト ボックス 7"/>
          <p:cNvSpPr txBox="1"/>
          <p:nvPr/>
        </p:nvSpPr>
        <p:spPr>
          <a:xfrm>
            <a:off x="494571" y="1461144"/>
            <a:ext cx="8784000" cy="504000"/>
          </a:xfrm>
          <a:prstGeom prst="rect">
            <a:avLst/>
          </a:prstGeom>
          <a:noFill/>
        </p:spPr>
        <p:txBody>
          <a:bodyPr wrap="square" lIns="72000" tIns="72000" rIns="72000" bIns="72000" rtlCol="0">
            <a:noAutofit/>
          </a:bodyPr>
          <a:lstStyle/>
          <a:p>
            <a:r>
              <a:rPr lang="ja-JP" altLang="en-US" sz="1200" dirty="0" smtClean="0">
                <a:latin typeface="ＭＳ ゴシック" panose="020B0609070205080204" pitchFamily="49" charset="-128"/>
                <a:ea typeface="ＭＳ ゴシック" panose="020B0609070205080204" pitchFamily="49" charset="-128"/>
              </a:rPr>
              <a:t>第３次大阪府健康増進計画（平成</a:t>
            </a:r>
            <a:r>
              <a:rPr lang="en-US" altLang="ja-JP" sz="1200" dirty="0" smtClean="0">
                <a:latin typeface="ＭＳ ゴシック" panose="020B0609070205080204" pitchFamily="49" charset="-128"/>
                <a:ea typeface="ＭＳ ゴシック" panose="020B0609070205080204" pitchFamily="49" charset="-128"/>
              </a:rPr>
              <a:t>30</a:t>
            </a:r>
            <a:r>
              <a:rPr lang="ja-JP" altLang="en-US" sz="1200" dirty="0" smtClean="0">
                <a:latin typeface="ＭＳ ゴシック" panose="020B0609070205080204" pitchFamily="49" charset="-128"/>
                <a:ea typeface="ＭＳ ゴシック" panose="020B0609070205080204" pitchFamily="49" charset="-128"/>
              </a:rPr>
              <a:t>年度～令和</a:t>
            </a:r>
            <a:r>
              <a:rPr lang="en-US" altLang="ja-JP" sz="1200" dirty="0" smtClean="0">
                <a:latin typeface="ＭＳ ゴシック" panose="020B0609070205080204" pitchFamily="49" charset="-128"/>
                <a:ea typeface="ＭＳ ゴシック" panose="020B0609070205080204" pitchFamily="49" charset="-128"/>
              </a:rPr>
              <a:t>5</a:t>
            </a:r>
            <a:r>
              <a:rPr lang="ja-JP" altLang="en-US" sz="1200" dirty="0" smtClean="0">
                <a:latin typeface="ＭＳ ゴシック" panose="020B0609070205080204" pitchFamily="49" charset="-128"/>
                <a:ea typeface="ＭＳ ゴシック" panose="020B0609070205080204" pitchFamily="49" charset="-128"/>
              </a:rPr>
              <a:t>年度）の中間年となる来年度（令和</a:t>
            </a:r>
            <a:r>
              <a:rPr lang="en-US" altLang="ja-JP" sz="1200" dirty="0" smtClean="0">
                <a:latin typeface="ＭＳ ゴシック" panose="020B0609070205080204" pitchFamily="49" charset="-128"/>
                <a:ea typeface="ＭＳ ゴシック" panose="020B0609070205080204" pitchFamily="49" charset="-128"/>
              </a:rPr>
              <a:t>2</a:t>
            </a:r>
            <a:r>
              <a:rPr lang="ja-JP" altLang="en-US" sz="1200" dirty="0" smtClean="0">
                <a:latin typeface="ＭＳ ゴシック" panose="020B0609070205080204" pitchFamily="49" charset="-128"/>
                <a:ea typeface="ＭＳ ゴシック" panose="020B0609070205080204" pitchFamily="49" charset="-128"/>
              </a:rPr>
              <a:t>年度）に、社会・経済情勢等を</a:t>
            </a:r>
            <a:r>
              <a:rPr lang="ja-JP" altLang="en-US" sz="1200" dirty="0">
                <a:latin typeface="ＭＳ ゴシック" panose="020B0609070205080204" pitchFamily="49" charset="-128"/>
                <a:ea typeface="ＭＳ ゴシック" panose="020B0609070205080204" pitchFamily="49" charset="-128"/>
              </a:rPr>
              <a:t>踏まえ</a:t>
            </a:r>
            <a:r>
              <a:rPr lang="ja-JP" altLang="en-US" sz="1200" dirty="0" smtClean="0">
                <a:latin typeface="ＭＳ ゴシック" panose="020B0609070205080204" pitchFamily="49" charset="-128"/>
                <a:ea typeface="ＭＳ ゴシック" panose="020B0609070205080204" pitchFamily="49" charset="-128"/>
              </a:rPr>
              <a:t>、</a:t>
            </a:r>
            <a:endParaRPr lang="en-US" altLang="ja-JP" sz="1200" dirty="0" smtClean="0">
              <a:latin typeface="ＭＳ ゴシック" panose="020B0609070205080204" pitchFamily="49" charset="-128"/>
              <a:ea typeface="ＭＳ ゴシック" panose="020B0609070205080204" pitchFamily="49" charset="-128"/>
            </a:endParaRPr>
          </a:p>
          <a:p>
            <a:r>
              <a:rPr lang="ja-JP" altLang="en-US" sz="1200" dirty="0" smtClean="0">
                <a:latin typeface="ＭＳ ゴシック" panose="020B0609070205080204" pitchFamily="49" charset="-128"/>
                <a:ea typeface="ＭＳ ゴシック" panose="020B0609070205080204" pitchFamily="49" charset="-128"/>
              </a:rPr>
              <a:t>点検</a:t>
            </a:r>
            <a:r>
              <a:rPr lang="ja-JP" altLang="en-US" sz="1200" dirty="0">
                <a:latin typeface="ＭＳ ゴシック" panose="020B0609070205080204" pitchFamily="49" charset="-128"/>
                <a:ea typeface="ＭＳ ゴシック" panose="020B0609070205080204" pitchFamily="49" charset="-128"/>
              </a:rPr>
              <a:t>・見直しを</a:t>
            </a:r>
            <a:r>
              <a:rPr lang="ja-JP" altLang="en-US" sz="1200" dirty="0" smtClean="0">
                <a:latin typeface="ＭＳ ゴシック" panose="020B0609070205080204" pitchFamily="49" charset="-128"/>
                <a:ea typeface="ＭＳ ゴシック" panose="020B0609070205080204" pitchFamily="49" charset="-128"/>
              </a:rPr>
              <a:t>実施</a:t>
            </a:r>
            <a:endParaRPr lang="en-US" altLang="ja-JP" sz="1200" dirty="0">
              <a:latin typeface="ＭＳ ゴシック" panose="020B0609070205080204" pitchFamily="49" charset="-128"/>
              <a:ea typeface="ＭＳ ゴシック" panose="020B0609070205080204" pitchFamily="49" charset="-128"/>
            </a:endParaRPr>
          </a:p>
        </p:txBody>
      </p:sp>
      <p:sp>
        <p:nvSpPr>
          <p:cNvPr id="15" name="テキスト ボックス 14"/>
          <p:cNvSpPr txBox="1"/>
          <p:nvPr/>
        </p:nvSpPr>
        <p:spPr>
          <a:xfrm>
            <a:off x="2004555" y="3848448"/>
            <a:ext cx="1872000" cy="288000"/>
          </a:xfrm>
          <a:prstGeom prst="roundRect">
            <a:avLst/>
          </a:prstGeom>
          <a:solidFill>
            <a:schemeClr val="accent1">
              <a:lumMod val="20000"/>
              <a:lumOff val="80000"/>
            </a:schemeClr>
          </a:solidFill>
          <a:ln w="6350">
            <a:solidFill>
              <a:schemeClr val="accent1">
                <a:lumMod val="75000"/>
              </a:schemeClr>
            </a:solidFill>
          </a:ln>
        </p:spPr>
        <p:txBody>
          <a:bodyPr wrap="none" lIns="72000" tIns="72000" rIns="72000" bIns="72000" rtlCol="0" anchor="ctr">
            <a:noAutofit/>
          </a:bodyPr>
          <a:lstStyle/>
          <a:p>
            <a:pPr algn="ctr"/>
            <a:r>
              <a:rPr lang="ja-JP" altLang="en-US" sz="1200" dirty="0">
                <a:latin typeface="ＭＳ Ｐゴシック" panose="020B0600070205080204" pitchFamily="50" charset="-128"/>
                <a:ea typeface="ＭＳ Ｐゴシック" panose="020B0600070205080204" pitchFamily="50" charset="-128"/>
              </a:rPr>
              <a:t>社会・経済情勢等</a:t>
            </a:r>
          </a:p>
        </p:txBody>
      </p:sp>
      <p:sp>
        <p:nvSpPr>
          <p:cNvPr id="16" name="テキスト ボックス 15"/>
          <p:cNvSpPr txBox="1"/>
          <p:nvPr/>
        </p:nvSpPr>
        <p:spPr>
          <a:xfrm>
            <a:off x="2004555" y="4209982"/>
            <a:ext cx="1872000" cy="288000"/>
          </a:xfrm>
          <a:prstGeom prst="roundRect">
            <a:avLst/>
          </a:prstGeom>
          <a:solidFill>
            <a:schemeClr val="accent1">
              <a:lumMod val="20000"/>
              <a:lumOff val="80000"/>
            </a:schemeClr>
          </a:solidFill>
          <a:ln w="6350">
            <a:solidFill>
              <a:schemeClr val="accent1">
                <a:lumMod val="75000"/>
              </a:schemeClr>
            </a:solidFill>
          </a:ln>
        </p:spPr>
        <p:txBody>
          <a:bodyPr wrap="none" lIns="72000" tIns="72000" rIns="72000" bIns="72000" rtlCol="0" anchor="ctr">
            <a:noAutofit/>
          </a:bodyPr>
          <a:lstStyle/>
          <a:p>
            <a:pPr algn="ctr"/>
            <a:r>
              <a:rPr lang="ja-JP" altLang="en-US" sz="1200" dirty="0">
                <a:latin typeface="ＭＳ Ｐゴシック" panose="020B0600070205080204" pitchFamily="50" charset="-128"/>
                <a:ea typeface="ＭＳ Ｐゴシック" panose="020B0600070205080204" pitchFamily="50" charset="-128"/>
              </a:rPr>
              <a:t>法令や国の計画等の改定</a:t>
            </a:r>
          </a:p>
        </p:txBody>
      </p:sp>
      <p:sp>
        <p:nvSpPr>
          <p:cNvPr id="17" name="テキスト ボックス 16"/>
          <p:cNvSpPr txBox="1"/>
          <p:nvPr/>
        </p:nvSpPr>
        <p:spPr>
          <a:xfrm>
            <a:off x="3947013" y="3848448"/>
            <a:ext cx="1872000" cy="288000"/>
          </a:xfrm>
          <a:prstGeom prst="roundRect">
            <a:avLst/>
          </a:prstGeom>
          <a:solidFill>
            <a:schemeClr val="accent1">
              <a:lumMod val="20000"/>
              <a:lumOff val="80000"/>
            </a:schemeClr>
          </a:solidFill>
          <a:ln w="6350">
            <a:solidFill>
              <a:schemeClr val="accent1">
                <a:lumMod val="75000"/>
              </a:schemeClr>
            </a:solidFill>
          </a:ln>
        </p:spPr>
        <p:txBody>
          <a:bodyPr wrap="none" lIns="72000" tIns="72000" rIns="72000" bIns="72000" rtlCol="0" anchor="ctr">
            <a:noAutofit/>
          </a:bodyPr>
          <a:lstStyle/>
          <a:p>
            <a:pPr algn="ctr"/>
            <a:r>
              <a:rPr lang="ja-JP" altLang="en-US" sz="1200" dirty="0" smtClean="0">
                <a:latin typeface="ＭＳ Ｐゴシック" panose="020B0600070205080204" pitchFamily="50" charset="-128"/>
                <a:ea typeface="ＭＳ Ｐゴシック" panose="020B0600070205080204" pitchFamily="50" charset="-128"/>
              </a:rPr>
              <a:t>「健康日本２１」中間評価</a:t>
            </a:r>
            <a:endParaRPr lang="ja-JP" altLang="en-US" sz="1200" dirty="0">
              <a:latin typeface="ＭＳ Ｐゴシック" panose="020B0600070205080204" pitchFamily="50" charset="-128"/>
              <a:ea typeface="ＭＳ Ｐゴシック" panose="020B0600070205080204" pitchFamily="50" charset="-128"/>
            </a:endParaRPr>
          </a:p>
        </p:txBody>
      </p:sp>
      <p:sp>
        <p:nvSpPr>
          <p:cNvPr id="19" name="テキスト ボックス 18"/>
          <p:cNvSpPr txBox="1"/>
          <p:nvPr/>
        </p:nvSpPr>
        <p:spPr>
          <a:xfrm>
            <a:off x="719813" y="4736251"/>
            <a:ext cx="2520000" cy="504000"/>
          </a:xfrm>
          <a:prstGeom prst="roundRect">
            <a:avLst>
              <a:gd name="adj" fmla="val 0"/>
            </a:avLst>
          </a:prstGeom>
          <a:solidFill>
            <a:schemeClr val="accent1">
              <a:lumMod val="40000"/>
              <a:lumOff val="60000"/>
            </a:schemeClr>
          </a:solidFill>
          <a:ln w="12700" cmpd="sng">
            <a:solidFill>
              <a:schemeClr val="accent1">
                <a:lumMod val="75000"/>
              </a:schemeClr>
            </a:solidFill>
          </a:ln>
        </p:spPr>
        <p:txBody>
          <a:bodyPr wrap="none" lIns="72000" tIns="72000" rIns="72000" bIns="72000" rtlCol="0" anchor="ctr">
            <a:noAutofit/>
          </a:bodyPr>
          <a:lstStyle/>
          <a:p>
            <a:pPr algn="ctr"/>
            <a:r>
              <a:rPr lang="ja-JP" altLang="en-US" sz="1200" dirty="0" smtClean="0">
                <a:latin typeface="ＭＳ ゴシック" panose="020B0609070205080204" pitchFamily="49" charset="-128"/>
                <a:ea typeface="ＭＳ ゴシック" panose="020B0609070205080204" pitchFamily="49" charset="-128"/>
              </a:rPr>
              <a:t>健康指標及び数値目標の</a:t>
            </a:r>
            <a:endParaRPr lang="en-US" altLang="ja-JP" sz="1200" dirty="0" smtClean="0">
              <a:latin typeface="ＭＳ ゴシック" panose="020B0609070205080204" pitchFamily="49" charset="-128"/>
              <a:ea typeface="ＭＳ ゴシック" panose="020B0609070205080204" pitchFamily="49" charset="-128"/>
            </a:endParaRPr>
          </a:p>
          <a:p>
            <a:pPr algn="ctr"/>
            <a:r>
              <a:rPr lang="ja-JP" altLang="en-US" sz="1200" dirty="0" smtClean="0">
                <a:latin typeface="ＭＳ ゴシック" panose="020B0609070205080204" pitchFamily="49" charset="-128"/>
                <a:ea typeface="ＭＳ ゴシック" panose="020B0609070205080204" pitchFamily="49" charset="-128"/>
              </a:rPr>
              <a:t>達成状況</a:t>
            </a:r>
            <a:endParaRPr lang="ja-JP" altLang="en-US" sz="1200" dirty="0">
              <a:latin typeface="ＭＳ ゴシック" panose="020B0609070205080204" pitchFamily="49" charset="-128"/>
              <a:ea typeface="ＭＳ ゴシック" panose="020B0609070205080204" pitchFamily="49" charset="-128"/>
            </a:endParaRPr>
          </a:p>
        </p:txBody>
      </p:sp>
      <p:sp>
        <p:nvSpPr>
          <p:cNvPr id="20" name="テキスト ボックス 19"/>
          <p:cNvSpPr txBox="1"/>
          <p:nvPr/>
        </p:nvSpPr>
        <p:spPr>
          <a:xfrm>
            <a:off x="3383812" y="4736251"/>
            <a:ext cx="2520000" cy="504000"/>
          </a:xfrm>
          <a:prstGeom prst="roundRect">
            <a:avLst>
              <a:gd name="adj" fmla="val 0"/>
            </a:avLst>
          </a:prstGeom>
          <a:solidFill>
            <a:schemeClr val="accent1">
              <a:lumMod val="40000"/>
              <a:lumOff val="60000"/>
            </a:schemeClr>
          </a:solidFill>
          <a:ln w="12700" cmpd="sng">
            <a:solidFill>
              <a:schemeClr val="accent1">
                <a:lumMod val="75000"/>
              </a:schemeClr>
            </a:solidFill>
          </a:ln>
        </p:spPr>
        <p:txBody>
          <a:bodyPr wrap="none" lIns="72000" tIns="72000" rIns="72000" bIns="72000" rtlCol="0" anchor="ctr">
            <a:noAutofit/>
          </a:bodyPr>
          <a:lstStyle/>
          <a:p>
            <a:pPr algn="ctr"/>
            <a:r>
              <a:rPr lang="ja-JP" altLang="en-US" sz="1200" dirty="0" smtClean="0">
                <a:latin typeface="ＭＳ ゴシック" panose="020B0609070205080204" pitchFamily="49" charset="-128"/>
                <a:ea typeface="ＭＳ ゴシック" panose="020B0609070205080204" pitchFamily="49" charset="-128"/>
              </a:rPr>
              <a:t>健康づくりの取組みの</a:t>
            </a:r>
            <a:endParaRPr lang="en-US" altLang="ja-JP" sz="1200" dirty="0" smtClean="0">
              <a:latin typeface="ＭＳ ゴシック" panose="020B0609070205080204" pitchFamily="49" charset="-128"/>
              <a:ea typeface="ＭＳ ゴシック" panose="020B0609070205080204" pitchFamily="49" charset="-128"/>
            </a:endParaRPr>
          </a:p>
          <a:p>
            <a:pPr algn="ctr"/>
            <a:r>
              <a:rPr lang="ja-JP" altLang="en-US" sz="1200" dirty="0" smtClean="0">
                <a:latin typeface="ＭＳ ゴシック" panose="020B0609070205080204" pitchFamily="49" charset="-128"/>
                <a:ea typeface="ＭＳ ゴシック" panose="020B0609070205080204" pitchFamily="49" charset="-128"/>
              </a:rPr>
              <a:t>進捗状況</a:t>
            </a:r>
            <a:endParaRPr lang="ja-JP" altLang="en-US" sz="1200" dirty="0">
              <a:latin typeface="ＭＳ ゴシック" panose="020B0609070205080204" pitchFamily="49" charset="-128"/>
              <a:ea typeface="ＭＳ ゴシック" panose="020B0609070205080204" pitchFamily="49" charset="-128"/>
            </a:endParaRPr>
          </a:p>
        </p:txBody>
      </p:sp>
      <p:sp>
        <p:nvSpPr>
          <p:cNvPr id="21" name="テキスト ボックス 20"/>
          <p:cNvSpPr txBox="1"/>
          <p:nvPr/>
        </p:nvSpPr>
        <p:spPr>
          <a:xfrm>
            <a:off x="6519571" y="3880746"/>
            <a:ext cx="360000" cy="1224000"/>
          </a:xfrm>
          <a:prstGeom prst="rect">
            <a:avLst/>
          </a:prstGeom>
          <a:solidFill>
            <a:schemeClr val="accent1">
              <a:lumMod val="40000"/>
              <a:lumOff val="60000"/>
            </a:schemeClr>
          </a:solidFill>
          <a:ln w="12700" cmpd="sng">
            <a:noFill/>
          </a:ln>
        </p:spPr>
        <p:txBody>
          <a:bodyPr vert="eaVert" wrap="none" lIns="72000" tIns="72000" rIns="72000" bIns="72000" rtlCol="0" anchor="ctr">
            <a:noAutofit/>
          </a:bodyPr>
          <a:lstStyle/>
          <a:p>
            <a:pPr algn="ctr"/>
            <a:r>
              <a:rPr lang="ja-JP" altLang="en-US" sz="1200" dirty="0" smtClean="0">
                <a:latin typeface="ＭＳ ゴシック" panose="020B0609070205080204" pitchFamily="49" charset="-128"/>
                <a:ea typeface="ＭＳ ゴシック" panose="020B0609070205080204" pitchFamily="49" charset="-128"/>
              </a:rPr>
              <a:t>点検・見直し</a:t>
            </a:r>
            <a:endParaRPr lang="ja-JP" altLang="en-US" sz="1200" dirty="0">
              <a:latin typeface="ＭＳ ゴシック" panose="020B0609070205080204" pitchFamily="49" charset="-128"/>
              <a:ea typeface="ＭＳ ゴシック" panose="020B0609070205080204" pitchFamily="49" charset="-128"/>
            </a:endParaRPr>
          </a:p>
        </p:txBody>
      </p:sp>
      <p:sp>
        <p:nvSpPr>
          <p:cNvPr id="22" name="テキスト ボックス 21"/>
          <p:cNvSpPr txBox="1"/>
          <p:nvPr/>
        </p:nvSpPr>
        <p:spPr>
          <a:xfrm>
            <a:off x="7353001" y="4240746"/>
            <a:ext cx="1872000" cy="504000"/>
          </a:xfrm>
          <a:prstGeom prst="roundRect">
            <a:avLst>
              <a:gd name="adj" fmla="val 0"/>
            </a:avLst>
          </a:prstGeom>
          <a:solidFill>
            <a:schemeClr val="accent1">
              <a:lumMod val="40000"/>
              <a:lumOff val="60000"/>
            </a:schemeClr>
          </a:solidFill>
          <a:ln w="25400" cmpd="dbl">
            <a:solidFill>
              <a:schemeClr val="accent1">
                <a:lumMod val="75000"/>
              </a:schemeClr>
            </a:solidFill>
          </a:ln>
        </p:spPr>
        <p:txBody>
          <a:bodyPr vert="horz" wrap="none" lIns="72000" tIns="72000" rIns="72000" bIns="72000" rtlCol="0" anchor="ctr">
            <a:noAutofit/>
          </a:bodyPr>
          <a:lstStyle/>
          <a:p>
            <a:pPr algn="ctr"/>
            <a:r>
              <a:rPr lang="ja-JP" altLang="en-US" sz="1200" dirty="0" smtClean="0">
                <a:latin typeface="ＭＳ ゴシック" panose="020B0609070205080204" pitchFamily="49" charset="-128"/>
                <a:ea typeface="ＭＳ ゴシック" panose="020B0609070205080204" pitchFamily="49" charset="-128"/>
              </a:rPr>
              <a:t>令和２年度</a:t>
            </a:r>
            <a:endParaRPr lang="en-US" altLang="ja-JP" sz="1200" dirty="0" smtClean="0">
              <a:latin typeface="ＭＳ ゴシック" panose="020B0609070205080204" pitchFamily="49" charset="-128"/>
              <a:ea typeface="ＭＳ ゴシック" panose="020B0609070205080204" pitchFamily="49" charset="-128"/>
            </a:endParaRPr>
          </a:p>
          <a:p>
            <a:pPr algn="ctr"/>
            <a:r>
              <a:rPr lang="ja-JP" altLang="en-US" sz="1200" dirty="0" smtClean="0">
                <a:latin typeface="ＭＳ ゴシック" panose="020B0609070205080204" pitchFamily="49" charset="-128"/>
                <a:ea typeface="ＭＳ ゴシック" panose="020B0609070205080204" pitchFamily="49" charset="-128"/>
              </a:rPr>
              <a:t>地域職域連携推進協議会</a:t>
            </a:r>
            <a:endParaRPr lang="ja-JP" altLang="en-US" sz="1200" dirty="0">
              <a:latin typeface="ＭＳ ゴシック" panose="020B0609070205080204" pitchFamily="49" charset="-128"/>
              <a:ea typeface="ＭＳ ゴシック" panose="020B0609070205080204" pitchFamily="49" charset="-128"/>
            </a:endParaRPr>
          </a:p>
        </p:txBody>
      </p:sp>
      <p:sp>
        <p:nvSpPr>
          <p:cNvPr id="23" name="テキスト ボックス 22"/>
          <p:cNvSpPr txBox="1"/>
          <p:nvPr/>
        </p:nvSpPr>
        <p:spPr>
          <a:xfrm>
            <a:off x="3947013" y="4209982"/>
            <a:ext cx="1872000" cy="288000"/>
          </a:xfrm>
          <a:prstGeom prst="roundRect">
            <a:avLst/>
          </a:prstGeom>
          <a:solidFill>
            <a:schemeClr val="accent1">
              <a:lumMod val="20000"/>
              <a:lumOff val="80000"/>
            </a:schemeClr>
          </a:solidFill>
          <a:ln w="6350">
            <a:solidFill>
              <a:schemeClr val="accent1">
                <a:lumMod val="75000"/>
              </a:schemeClr>
            </a:solidFill>
          </a:ln>
        </p:spPr>
        <p:txBody>
          <a:bodyPr wrap="none" lIns="72000" tIns="72000" rIns="72000" bIns="72000" rtlCol="0" anchor="ctr">
            <a:noAutofit/>
          </a:bodyPr>
          <a:lstStyle/>
          <a:p>
            <a:pPr algn="ctr"/>
            <a:r>
              <a:rPr lang="ja-JP" altLang="en-US" sz="1200" dirty="0" smtClean="0">
                <a:latin typeface="ＭＳ Ｐゴシック" panose="020B0600070205080204" pitchFamily="50" charset="-128"/>
                <a:ea typeface="ＭＳ Ｐゴシック" panose="020B0600070205080204" pitchFamily="50" charset="-128"/>
              </a:rPr>
              <a:t>その他状況の変化等</a:t>
            </a:r>
            <a:endParaRPr lang="ja-JP" altLang="en-US" sz="1200" dirty="0">
              <a:latin typeface="ＭＳ Ｐゴシック" panose="020B0600070205080204" pitchFamily="50" charset="-128"/>
              <a:ea typeface="ＭＳ Ｐゴシック" panose="020B0600070205080204" pitchFamily="50" charset="-128"/>
            </a:endParaRPr>
          </a:p>
        </p:txBody>
      </p:sp>
      <p:sp>
        <p:nvSpPr>
          <p:cNvPr id="3" name="右中かっこ 2"/>
          <p:cNvSpPr/>
          <p:nvPr/>
        </p:nvSpPr>
        <p:spPr>
          <a:xfrm>
            <a:off x="6024332" y="3811092"/>
            <a:ext cx="360000" cy="1368000"/>
          </a:xfrm>
          <a:prstGeom prst="rightBrace">
            <a:avLst>
              <a:gd name="adj1" fmla="val 20528"/>
              <a:gd name="adj2" fmla="val 50000"/>
            </a:avLst>
          </a:prstGeom>
          <a:ln w="19050">
            <a:solidFill>
              <a:schemeClr val="bg2">
                <a:lumMod val="2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4" name="右矢印 23"/>
          <p:cNvSpPr/>
          <p:nvPr/>
        </p:nvSpPr>
        <p:spPr>
          <a:xfrm>
            <a:off x="6927712" y="4204746"/>
            <a:ext cx="360000" cy="57600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テキスト ボックス 24"/>
          <p:cNvSpPr txBox="1"/>
          <p:nvPr/>
        </p:nvSpPr>
        <p:spPr>
          <a:xfrm>
            <a:off x="551721" y="2235807"/>
            <a:ext cx="2160000" cy="288000"/>
          </a:xfrm>
          <a:prstGeom prst="roundRect">
            <a:avLst/>
          </a:prstGeom>
          <a:solidFill>
            <a:schemeClr val="accent1">
              <a:lumMod val="75000"/>
            </a:schemeClr>
          </a:solidFill>
        </p:spPr>
        <p:txBody>
          <a:bodyPr wrap="none" lIns="72000" tIns="72000" rIns="72000" bIns="72000" rtlCol="0" anchor="ctr">
            <a:noAutofit/>
          </a:bodyPr>
          <a:lstStyle/>
          <a:p>
            <a:pPr algn="ctr"/>
            <a:r>
              <a:rPr lang="ja-JP" altLang="en-US" sz="1400" b="1" dirty="0" smtClean="0">
                <a:solidFill>
                  <a:schemeClr val="bg1"/>
                </a:solidFill>
                <a:latin typeface="ＭＳ Ｐゴシック" panose="020B0600070205080204" pitchFamily="50" charset="-128"/>
                <a:ea typeface="ＭＳ Ｐゴシック" panose="020B0600070205080204" pitchFamily="50" charset="-128"/>
              </a:rPr>
              <a:t>中間点検・見直しの方針</a:t>
            </a:r>
            <a:endParaRPr lang="en-US" altLang="ja-JP" sz="1400" b="1" dirty="0" smtClean="0">
              <a:solidFill>
                <a:schemeClr val="bg1"/>
              </a:solidFill>
              <a:latin typeface="ＭＳ Ｐゴシック" panose="020B0600070205080204" pitchFamily="50" charset="-128"/>
              <a:ea typeface="ＭＳ Ｐゴシック" panose="020B0600070205080204" pitchFamily="50" charset="-128"/>
            </a:endParaRPr>
          </a:p>
        </p:txBody>
      </p:sp>
      <p:sp>
        <p:nvSpPr>
          <p:cNvPr id="26" name="テキスト ボックス 25"/>
          <p:cNvSpPr txBox="1"/>
          <p:nvPr/>
        </p:nvSpPr>
        <p:spPr>
          <a:xfrm>
            <a:off x="494570" y="2535839"/>
            <a:ext cx="8928000" cy="648000"/>
          </a:xfrm>
          <a:prstGeom prst="rect">
            <a:avLst/>
          </a:prstGeom>
          <a:noFill/>
        </p:spPr>
        <p:txBody>
          <a:bodyPr wrap="square" lIns="72000" tIns="72000" rIns="72000" bIns="72000" rtlCol="0">
            <a:noAutofit/>
          </a:bodyPr>
          <a:lstStyle/>
          <a:p>
            <a:r>
              <a:rPr lang="ja-JP" altLang="en-US" sz="1200" dirty="0" smtClean="0">
                <a:latin typeface="ＭＳ ゴシック" panose="020B0609070205080204" pitchFamily="49" charset="-128"/>
                <a:ea typeface="ＭＳ ゴシック" panose="020B0609070205080204" pitchFamily="49" charset="-128"/>
              </a:rPr>
              <a:t>点検にあたっては、社会・経済情勢等のほか、関係法令や国の計画等の改定、第３次計画策定時に参考とした「健康日本２１（第二次、</a:t>
            </a:r>
            <a:r>
              <a:rPr lang="en-US" altLang="ja-JP" sz="1200" dirty="0" smtClean="0">
                <a:latin typeface="ＭＳ ゴシック" panose="020B0609070205080204" pitchFamily="49" charset="-128"/>
                <a:ea typeface="ＭＳ ゴシック" panose="020B0609070205080204" pitchFamily="49" charset="-128"/>
              </a:rPr>
              <a:t>2013</a:t>
            </a:r>
            <a:r>
              <a:rPr lang="ja-JP" altLang="en-US" sz="1200" dirty="0" smtClean="0">
                <a:latin typeface="ＭＳ ゴシック" panose="020B0609070205080204" pitchFamily="49" charset="-128"/>
                <a:ea typeface="ＭＳ ゴシック" panose="020B0609070205080204" pitchFamily="49" charset="-128"/>
              </a:rPr>
              <a:t>年度～</a:t>
            </a:r>
            <a:r>
              <a:rPr lang="en-US" altLang="ja-JP" sz="1200" dirty="0" smtClean="0">
                <a:latin typeface="ＭＳ ゴシック" panose="020B0609070205080204" pitchFamily="49" charset="-128"/>
                <a:ea typeface="ＭＳ ゴシック" panose="020B0609070205080204" pitchFamily="49" charset="-128"/>
              </a:rPr>
              <a:t>2022</a:t>
            </a:r>
            <a:r>
              <a:rPr lang="ja-JP" altLang="en-US" sz="1200" dirty="0" smtClean="0">
                <a:latin typeface="ＭＳ ゴシック" panose="020B0609070205080204" pitchFamily="49" charset="-128"/>
                <a:ea typeface="ＭＳ ゴシック" panose="020B0609070205080204" pitchFamily="49" charset="-128"/>
              </a:rPr>
              <a:t>年度）」の中間評価（平成</a:t>
            </a:r>
            <a:r>
              <a:rPr lang="en-US" altLang="ja-JP" sz="1200" dirty="0" smtClean="0">
                <a:latin typeface="ＭＳ ゴシック" panose="020B0609070205080204" pitchFamily="49" charset="-128"/>
                <a:ea typeface="ＭＳ ゴシック" panose="020B0609070205080204" pitchFamily="49" charset="-128"/>
              </a:rPr>
              <a:t>30</a:t>
            </a:r>
            <a:r>
              <a:rPr lang="ja-JP" altLang="en-US" sz="1200" dirty="0" smtClean="0">
                <a:latin typeface="ＭＳ ゴシック" panose="020B0609070205080204" pitchFamily="49" charset="-128"/>
                <a:ea typeface="ＭＳ ゴシック" panose="020B0609070205080204" pitchFamily="49" charset="-128"/>
              </a:rPr>
              <a:t>年度）等も含めた健康を取り巻く状況変化を踏まえて実施します。</a:t>
            </a:r>
            <a:endParaRPr lang="en-US" altLang="ja-JP" sz="1200" dirty="0" smtClean="0">
              <a:latin typeface="ＭＳ ゴシック" panose="020B0609070205080204" pitchFamily="49" charset="-128"/>
              <a:ea typeface="ＭＳ ゴシック" panose="020B0609070205080204" pitchFamily="49" charset="-128"/>
            </a:endParaRPr>
          </a:p>
          <a:p>
            <a:r>
              <a:rPr lang="ja-JP" altLang="en-US" sz="1200" dirty="0" smtClean="0">
                <a:latin typeface="ＭＳ ゴシック" panose="020B0609070205080204" pitchFamily="49" charset="-128"/>
                <a:ea typeface="ＭＳ ゴシック" panose="020B0609070205080204" pitchFamily="49" charset="-128"/>
              </a:rPr>
              <a:t>また、計画</a:t>
            </a:r>
            <a:r>
              <a:rPr lang="ja-JP" altLang="en-US" sz="1200" dirty="0">
                <a:latin typeface="ＭＳ ゴシック" panose="020B0609070205080204" pitchFamily="49" charset="-128"/>
                <a:ea typeface="ＭＳ ゴシック" panose="020B0609070205080204" pitchFamily="49" charset="-128"/>
              </a:rPr>
              <a:t>において定める「府民の健康指標」及び「行政等が取り組む数値</a:t>
            </a:r>
            <a:r>
              <a:rPr lang="ja-JP" altLang="en-US" sz="1200" dirty="0" smtClean="0">
                <a:latin typeface="ＭＳ ゴシック" panose="020B0609070205080204" pitchFamily="49" charset="-128"/>
                <a:ea typeface="ＭＳ ゴシック" panose="020B0609070205080204" pitchFamily="49" charset="-128"/>
              </a:rPr>
              <a:t>目標」については、最新データを把握し、その達成状況の判定を行います。</a:t>
            </a:r>
            <a:endParaRPr lang="en-US" altLang="ja-JP" sz="1200" dirty="0" smtClean="0">
              <a:latin typeface="ＭＳ ゴシック" panose="020B0609070205080204" pitchFamily="49" charset="-128"/>
              <a:ea typeface="ＭＳ ゴシック" panose="020B0609070205080204" pitchFamily="49" charset="-128"/>
            </a:endParaRPr>
          </a:p>
          <a:p>
            <a:r>
              <a:rPr lang="ja-JP" altLang="en-US" sz="1200" dirty="0" smtClean="0">
                <a:latin typeface="ＭＳ ゴシック" panose="020B0609070205080204" pitchFamily="49" charset="-128"/>
                <a:ea typeface="ＭＳ ゴシック" panose="020B0609070205080204" pitchFamily="49" charset="-128"/>
              </a:rPr>
              <a:t>なお、これまで計画に基づき実施してきた健康づくりの取組みの進捗状況も加味するものとします。</a:t>
            </a:r>
            <a:endParaRPr lang="en-US" altLang="ja-JP" sz="1200" dirty="0">
              <a:latin typeface="ＭＳ ゴシック" panose="020B0609070205080204" pitchFamily="49" charset="-128"/>
              <a:ea typeface="ＭＳ ゴシック" panose="020B0609070205080204" pitchFamily="49" charset="-128"/>
            </a:endParaRPr>
          </a:p>
        </p:txBody>
      </p:sp>
      <p:sp>
        <p:nvSpPr>
          <p:cNvPr id="27" name="テキスト ボックス 26"/>
          <p:cNvSpPr txBox="1"/>
          <p:nvPr/>
        </p:nvSpPr>
        <p:spPr>
          <a:xfrm>
            <a:off x="724115" y="5424860"/>
            <a:ext cx="8928000" cy="648000"/>
          </a:xfrm>
          <a:prstGeom prst="rect">
            <a:avLst/>
          </a:prstGeom>
          <a:noFill/>
        </p:spPr>
        <p:txBody>
          <a:bodyPr wrap="square" lIns="72000" tIns="72000" rIns="72000" bIns="72000" rtlCol="0">
            <a:noAutofit/>
          </a:bodyPr>
          <a:lstStyle/>
          <a:p>
            <a:r>
              <a:rPr lang="en-US" altLang="ja-JP" sz="1100" u="sng" dirty="0" smtClean="0">
                <a:latin typeface="ＭＳ ゴシック" panose="020B0609070205080204" pitchFamily="49" charset="-128"/>
                <a:ea typeface="ＭＳ ゴシック" panose="020B0609070205080204" pitchFamily="49" charset="-128"/>
              </a:rPr>
              <a:t>※</a:t>
            </a:r>
            <a:r>
              <a:rPr lang="ja-JP" altLang="en-US" sz="1100" u="sng" dirty="0" smtClean="0">
                <a:latin typeface="ＭＳ ゴシック" panose="020B0609070205080204" pitchFamily="49" charset="-128"/>
                <a:ea typeface="ＭＳ ゴシック" panose="020B0609070205080204" pitchFamily="49" charset="-128"/>
              </a:rPr>
              <a:t>健康増進法の改正：「受動喫煙防止」を新設（</a:t>
            </a:r>
            <a:r>
              <a:rPr lang="en-US" altLang="ja-JP" sz="1100" u="sng" dirty="0" smtClean="0">
                <a:latin typeface="ＭＳ ゴシック" panose="020B0609070205080204" pitchFamily="49" charset="-128"/>
                <a:ea typeface="ＭＳ ゴシック" panose="020B0609070205080204" pitchFamily="49" charset="-128"/>
              </a:rPr>
              <a:t>H30</a:t>
            </a:r>
            <a:r>
              <a:rPr lang="ja-JP" altLang="en-US" sz="1100" u="sng" dirty="0" smtClean="0">
                <a:latin typeface="ＭＳ ゴシック" panose="020B0609070205080204" pitchFamily="49" charset="-128"/>
                <a:ea typeface="ＭＳ ゴシック" panose="020B0609070205080204" pitchFamily="49" charset="-128"/>
              </a:rPr>
              <a:t>年</a:t>
            </a:r>
            <a:r>
              <a:rPr lang="en-US" altLang="ja-JP" sz="1100" u="sng" dirty="0" smtClean="0">
                <a:latin typeface="ＭＳ ゴシック" panose="020B0609070205080204" pitchFamily="49" charset="-128"/>
                <a:ea typeface="ＭＳ ゴシック" panose="020B0609070205080204" pitchFamily="49" charset="-128"/>
              </a:rPr>
              <a:t>7</a:t>
            </a:r>
            <a:r>
              <a:rPr lang="ja-JP" altLang="en-US" sz="1100" u="sng" dirty="0" smtClean="0">
                <a:latin typeface="ＭＳ ゴシック" panose="020B0609070205080204" pitchFamily="49" charset="-128"/>
                <a:ea typeface="ＭＳ ゴシック" panose="020B0609070205080204" pitchFamily="49" charset="-128"/>
              </a:rPr>
              <a:t>月公布）</a:t>
            </a:r>
            <a:endParaRPr lang="en-US" altLang="ja-JP" sz="1100" u="sng" dirty="0">
              <a:latin typeface="ＭＳ ゴシック" panose="020B0609070205080204" pitchFamily="49" charset="-128"/>
              <a:ea typeface="ＭＳ ゴシック" panose="020B0609070205080204" pitchFamily="49" charset="-128"/>
            </a:endParaRPr>
          </a:p>
          <a:p>
            <a:r>
              <a:rPr lang="ja-JP" altLang="en-US" sz="1050" dirty="0" smtClean="0">
                <a:latin typeface="ＭＳ ゴシック" panose="020B0609070205080204" pitchFamily="49" charset="-128"/>
                <a:ea typeface="ＭＳ ゴシック" panose="020B0609070205080204" pitchFamily="49" charset="-128"/>
              </a:rPr>
              <a:t>　望まない</a:t>
            </a:r>
            <a:r>
              <a:rPr lang="ja-JP" altLang="en-US" sz="1050" dirty="0">
                <a:latin typeface="ＭＳ ゴシック" panose="020B0609070205080204" pitchFamily="49" charset="-128"/>
                <a:ea typeface="ＭＳ ゴシック" panose="020B0609070205080204" pitchFamily="49" charset="-128"/>
              </a:rPr>
              <a:t>受動喫煙の防止を図るため、多数の者が利用する施設等の区分に応じ</a:t>
            </a:r>
            <a:r>
              <a:rPr lang="ja-JP" altLang="en-US" sz="1050" dirty="0" smtClean="0">
                <a:latin typeface="ＭＳ ゴシック" panose="020B0609070205080204" pitchFamily="49" charset="-128"/>
                <a:ea typeface="ＭＳ ゴシック" panose="020B0609070205080204" pitchFamily="49" charset="-128"/>
              </a:rPr>
              <a:t>、</a:t>
            </a:r>
            <a:endParaRPr lang="en-US" altLang="ja-JP" sz="1050" dirty="0" smtClean="0">
              <a:latin typeface="ＭＳ ゴシック" panose="020B0609070205080204" pitchFamily="49" charset="-128"/>
              <a:ea typeface="ＭＳ ゴシック" panose="020B0609070205080204" pitchFamily="49" charset="-128"/>
            </a:endParaRPr>
          </a:p>
          <a:p>
            <a:r>
              <a:rPr lang="ja-JP" altLang="en-US" sz="1050" dirty="0">
                <a:latin typeface="ＭＳ ゴシック" panose="020B0609070205080204" pitchFamily="49" charset="-128"/>
                <a:ea typeface="ＭＳ ゴシック" panose="020B0609070205080204" pitchFamily="49" charset="-128"/>
              </a:rPr>
              <a:t>　</a:t>
            </a:r>
            <a:r>
              <a:rPr lang="ja-JP" altLang="en-US" sz="1050" dirty="0" smtClean="0">
                <a:latin typeface="ＭＳ ゴシック" panose="020B0609070205080204" pitchFamily="49" charset="-128"/>
                <a:ea typeface="ＭＳ ゴシック" panose="020B0609070205080204" pitchFamily="49" charset="-128"/>
              </a:rPr>
              <a:t>当該</a:t>
            </a:r>
            <a:r>
              <a:rPr lang="ja-JP" altLang="en-US" sz="1050" dirty="0">
                <a:latin typeface="ＭＳ ゴシック" panose="020B0609070205080204" pitchFamily="49" charset="-128"/>
                <a:ea typeface="ＭＳ ゴシック" panose="020B0609070205080204" pitchFamily="49" charset="-128"/>
              </a:rPr>
              <a:t>施設等の一定の場所を</a:t>
            </a:r>
            <a:r>
              <a:rPr lang="ja-JP" altLang="en-US" sz="1050" dirty="0" smtClean="0">
                <a:latin typeface="ＭＳ ゴシック" panose="020B0609070205080204" pitchFamily="49" charset="-128"/>
                <a:ea typeface="ＭＳ ゴシック" panose="020B0609070205080204" pitchFamily="49" charset="-128"/>
              </a:rPr>
              <a:t>除き喫煙を</a:t>
            </a:r>
            <a:r>
              <a:rPr lang="ja-JP" altLang="en-US" sz="1050" dirty="0">
                <a:latin typeface="ＭＳ ゴシック" panose="020B0609070205080204" pitchFamily="49" charset="-128"/>
                <a:ea typeface="ＭＳ ゴシック" panose="020B0609070205080204" pitchFamily="49" charset="-128"/>
              </a:rPr>
              <a:t>禁止するとともに</a:t>
            </a:r>
            <a:r>
              <a:rPr lang="ja-JP" altLang="en-US" sz="1050" dirty="0" smtClean="0">
                <a:latin typeface="ＭＳ ゴシック" panose="020B0609070205080204" pitchFamily="49" charset="-128"/>
                <a:ea typeface="ＭＳ ゴシック" panose="020B0609070205080204" pitchFamily="49" charset="-128"/>
              </a:rPr>
              <a:t>、当該</a:t>
            </a:r>
            <a:r>
              <a:rPr lang="ja-JP" altLang="en-US" sz="1050" dirty="0">
                <a:latin typeface="ＭＳ ゴシック" panose="020B0609070205080204" pitchFamily="49" charset="-128"/>
                <a:ea typeface="ＭＳ ゴシック" panose="020B0609070205080204" pitchFamily="49" charset="-128"/>
              </a:rPr>
              <a:t>施設等の管理</a:t>
            </a:r>
            <a:r>
              <a:rPr lang="ja-JP" altLang="en-US" sz="1050" dirty="0" smtClean="0">
                <a:latin typeface="ＭＳ ゴシック" panose="020B0609070205080204" pitchFamily="49" charset="-128"/>
                <a:ea typeface="ＭＳ ゴシック" panose="020B0609070205080204" pitchFamily="49" charset="-128"/>
              </a:rPr>
              <a:t>に</a:t>
            </a:r>
            <a:endParaRPr lang="en-US" altLang="ja-JP" sz="1050" dirty="0" smtClean="0">
              <a:latin typeface="ＭＳ ゴシック" panose="020B0609070205080204" pitchFamily="49" charset="-128"/>
              <a:ea typeface="ＭＳ ゴシック" panose="020B0609070205080204" pitchFamily="49" charset="-128"/>
            </a:endParaRPr>
          </a:p>
          <a:p>
            <a:r>
              <a:rPr lang="ja-JP" altLang="en-US" sz="1050" dirty="0" smtClean="0">
                <a:latin typeface="ＭＳ ゴシック" panose="020B0609070205080204" pitchFamily="49" charset="-128"/>
                <a:ea typeface="ＭＳ ゴシック" panose="020B0609070205080204" pitchFamily="49" charset="-128"/>
              </a:rPr>
              <a:t>　ついて</a:t>
            </a:r>
            <a:r>
              <a:rPr lang="ja-JP" altLang="en-US" sz="1050" dirty="0">
                <a:latin typeface="ＭＳ ゴシック" panose="020B0609070205080204" pitchFamily="49" charset="-128"/>
                <a:ea typeface="ＭＳ ゴシック" panose="020B0609070205080204" pitchFamily="49" charset="-128"/>
              </a:rPr>
              <a:t>権原を有する者が講ずべき措置等について定める</a:t>
            </a:r>
            <a:r>
              <a:rPr lang="ja-JP" altLang="en-US" sz="1050" dirty="0" smtClean="0">
                <a:latin typeface="ＭＳ ゴシック" panose="020B0609070205080204" pitchFamily="49" charset="-128"/>
                <a:ea typeface="ＭＳ ゴシック" panose="020B0609070205080204" pitchFamily="49" charset="-128"/>
              </a:rPr>
              <a:t>。</a:t>
            </a:r>
            <a:endParaRPr lang="en-US" altLang="ja-JP" sz="1050" dirty="0" smtClean="0">
              <a:latin typeface="ＭＳ ゴシック" panose="020B0609070205080204" pitchFamily="49" charset="-128"/>
              <a:ea typeface="ＭＳ ゴシック" panose="020B0609070205080204" pitchFamily="49" charset="-128"/>
            </a:endParaRPr>
          </a:p>
          <a:p>
            <a:endParaRPr lang="en-US" altLang="ja-JP" sz="600" dirty="0">
              <a:latin typeface="ＭＳ ゴシック" panose="020B0609070205080204" pitchFamily="49" charset="-128"/>
              <a:ea typeface="ＭＳ ゴシック" panose="020B0609070205080204" pitchFamily="49" charset="-128"/>
            </a:endParaRPr>
          </a:p>
          <a:p>
            <a:r>
              <a:rPr lang="en-US" altLang="ja-JP" sz="1100" u="sng" dirty="0" smtClean="0">
                <a:latin typeface="ＭＳ ゴシック" panose="020B0609070205080204" pitchFamily="49" charset="-128"/>
                <a:ea typeface="ＭＳ ゴシック" panose="020B0609070205080204" pitchFamily="49" charset="-128"/>
              </a:rPr>
              <a:t>※</a:t>
            </a:r>
            <a:r>
              <a:rPr lang="ja-JP" altLang="en-US" sz="1100" u="sng" dirty="0">
                <a:latin typeface="ＭＳ ゴシック" panose="020B0609070205080204" pitchFamily="49" charset="-128"/>
                <a:ea typeface="ＭＳ ゴシック" panose="020B0609070205080204" pitchFamily="49" charset="-128"/>
              </a:rPr>
              <a:t>「健康寿命の延伸等を図るための脳卒中、心臓病その他の循環器病に</a:t>
            </a:r>
            <a:r>
              <a:rPr lang="ja-JP" altLang="en-US" sz="1100" u="sng" dirty="0" smtClean="0">
                <a:latin typeface="ＭＳ ゴシック" panose="020B0609070205080204" pitchFamily="49" charset="-128"/>
                <a:ea typeface="ＭＳ ゴシック" panose="020B0609070205080204" pitchFamily="49" charset="-128"/>
              </a:rPr>
              <a:t>係る対策</a:t>
            </a:r>
            <a:r>
              <a:rPr lang="ja-JP" altLang="en-US" sz="1100" u="sng" dirty="0">
                <a:latin typeface="ＭＳ ゴシック" panose="020B0609070205080204" pitchFamily="49" charset="-128"/>
                <a:ea typeface="ＭＳ ゴシック" panose="020B0609070205080204" pitchFamily="49" charset="-128"/>
              </a:rPr>
              <a:t>に関する</a:t>
            </a:r>
            <a:r>
              <a:rPr lang="ja-JP" altLang="en-US" sz="1100" u="sng" dirty="0" smtClean="0">
                <a:latin typeface="ＭＳ ゴシック" panose="020B0609070205080204" pitchFamily="49" charset="-128"/>
                <a:ea typeface="ＭＳ ゴシック" panose="020B0609070205080204" pitchFamily="49" charset="-128"/>
              </a:rPr>
              <a:t>基本法」の制定（</a:t>
            </a:r>
            <a:r>
              <a:rPr lang="en-US" altLang="ja-JP" sz="1100" u="sng" dirty="0" smtClean="0">
                <a:latin typeface="ＭＳ ゴシック" panose="020B0609070205080204" pitchFamily="49" charset="-128"/>
                <a:ea typeface="ＭＳ ゴシック" panose="020B0609070205080204" pitchFamily="49" charset="-128"/>
              </a:rPr>
              <a:t>H30</a:t>
            </a:r>
            <a:r>
              <a:rPr lang="ja-JP" altLang="en-US" sz="1100" u="sng" dirty="0" smtClean="0">
                <a:latin typeface="ＭＳ ゴシック" panose="020B0609070205080204" pitchFamily="49" charset="-128"/>
                <a:ea typeface="ＭＳ ゴシック" panose="020B0609070205080204" pitchFamily="49" charset="-128"/>
              </a:rPr>
              <a:t>年</a:t>
            </a:r>
            <a:r>
              <a:rPr lang="en-US" altLang="ja-JP" sz="1100" u="sng" dirty="0" smtClean="0">
                <a:latin typeface="ＭＳ ゴシック" panose="020B0609070205080204" pitchFamily="49" charset="-128"/>
                <a:ea typeface="ＭＳ ゴシック" panose="020B0609070205080204" pitchFamily="49" charset="-128"/>
              </a:rPr>
              <a:t>12</a:t>
            </a:r>
            <a:r>
              <a:rPr lang="ja-JP" altLang="en-US" sz="1100" u="sng" dirty="0" smtClean="0">
                <a:latin typeface="ＭＳ ゴシック" panose="020B0609070205080204" pitchFamily="49" charset="-128"/>
                <a:ea typeface="ＭＳ ゴシック" panose="020B0609070205080204" pitchFamily="49" charset="-128"/>
              </a:rPr>
              <a:t>月公布）</a:t>
            </a:r>
            <a:endParaRPr lang="en-US" altLang="ja-JP" sz="1100" u="sng" dirty="0" smtClean="0">
              <a:latin typeface="ＭＳ ゴシック" panose="020B0609070205080204" pitchFamily="49" charset="-128"/>
              <a:ea typeface="ＭＳ ゴシック" panose="020B0609070205080204" pitchFamily="49" charset="-128"/>
            </a:endParaRPr>
          </a:p>
          <a:p>
            <a:r>
              <a:rPr lang="ja-JP" altLang="en-US" sz="1050" dirty="0" smtClean="0">
                <a:latin typeface="ＭＳ ゴシック" panose="020B0609070205080204" pitchFamily="49" charset="-128"/>
                <a:ea typeface="ＭＳ ゴシック" panose="020B0609070205080204" pitchFamily="49" charset="-128"/>
              </a:rPr>
              <a:t>　国が策定する基本計画を基本として、都道府県</a:t>
            </a:r>
            <a:r>
              <a:rPr lang="ja-JP" altLang="en-US" sz="1050" dirty="0">
                <a:latin typeface="ＭＳ ゴシック" panose="020B0609070205080204" pitchFamily="49" charset="-128"/>
                <a:ea typeface="ＭＳ ゴシック" panose="020B0609070205080204" pitchFamily="49" charset="-128"/>
              </a:rPr>
              <a:t>における循環器病</a:t>
            </a:r>
            <a:r>
              <a:rPr lang="ja-JP" altLang="en-US" sz="1050" dirty="0" smtClean="0">
                <a:latin typeface="ＭＳ ゴシック" panose="020B0609070205080204" pitchFamily="49" charset="-128"/>
                <a:ea typeface="ＭＳ ゴシック" panose="020B0609070205080204" pitchFamily="49" charset="-128"/>
              </a:rPr>
              <a:t>対策推進計画を</a:t>
            </a:r>
            <a:r>
              <a:rPr lang="ja-JP" altLang="en-US" sz="1050" dirty="0">
                <a:latin typeface="ＭＳ ゴシック" panose="020B0609070205080204" pitchFamily="49" charset="-128"/>
                <a:ea typeface="ＭＳ ゴシック" panose="020B0609070205080204" pitchFamily="49" charset="-128"/>
              </a:rPr>
              <a:t>策定しなければ</a:t>
            </a:r>
            <a:r>
              <a:rPr lang="ja-JP" altLang="en-US" sz="1050" dirty="0" smtClean="0">
                <a:latin typeface="ＭＳ ゴシック" panose="020B0609070205080204" pitchFamily="49" charset="-128"/>
                <a:ea typeface="ＭＳ ゴシック" panose="020B0609070205080204" pitchFamily="49" charset="-128"/>
              </a:rPr>
              <a:t>ならない。</a:t>
            </a:r>
            <a:endParaRPr lang="en-US" altLang="ja-JP" sz="1050" dirty="0">
              <a:latin typeface="ＭＳ ゴシック" panose="020B0609070205080204" pitchFamily="49" charset="-128"/>
              <a:ea typeface="ＭＳ ゴシック" panose="020B0609070205080204" pitchFamily="49" charset="-128"/>
            </a:endParaRPr>
          </a:p>
        </p:txBody>
      </p:sp>
      <p:sp>
        <p:nvSpPr>
          <p:cNvPr id="28" name="テキスト ボックス 27"/>
          <p:cNvSpPr txBox="1"/>
          <p:nvPr/>
        </p:nvSpPr>
        <p:spPr>
          <a:xfrm>
            <a:off x="5997161" y="5647008"/>
            <a:ext cx="3240000" cy="432000"/>
          </a:xfrm>
          <a:prstGeom prst="roundRect">
            <a:avLst>
              <a:gd name="adj" fmla="val 0"/>
            </a:avLst>
          </a:prstGeom>
          <a:solidFill>
            <a:schemeClr val="bg1"/>
          </a:solidFill>
          <a:ln w="6350">
            <a:solidFill>
              <a:schemeClr val="bg2">
                <a:lumMod val="50000"/>
              </a:schemeClr>
            </a:solidFill>
          </a:ln>
        </p:spPr>
        <p:txBody>
          <a:bodyPr wrap="none" lIns="36000" tIns="36000" rIns="36000" bIns="36000" rtlCol="0" anchor="ctr">
            <a:noAutofit/>
          </a:bodyPr>
          <a:lstStyle/>
          <a:p>
            <a:r>
              <a:rPr lang="ja-JP" altLang="en-US" sz="1000" dirty="0">
                <a:latin typeface="ＭＳ ゴシック" panose="020B0609070205080204" pitchFamily="49" charset="-128"/>
                <a:ea typeface="ＭＳ ゴシック" panose="020B0609070205080204" pitchFamily="49" charset="-128"/>
              </a:rPr>
              <a:t>「大阪府子どもの受動喫煙防止条例</a:t>
            </a:r>
            <a:r>
              <a:rPr lang="ja-JP" altLang="en-US" sz="1000" dirty="0" smtClean="0">
                <a:latin typeface="ＭＳ ゴシック" panose="020B0609070205080204" pitchFamily="49" charset="-128"/>
                <a:ea typeface="ＭＳ ゴシック" panose="020B0609070205080204" pitchFamily="49" charset="-128"/>
              </a:rPr>
              <a:t>」</a:t>
            </a:r>
            <a:r>
              <a:rPr lang="ja-JP" altLang="en-US" sz="900" dirty="0" smtClean="0">
                <a:latin typeface="ＭＳ ゴシック" panose="020B0609070205080204" pitchFamily="49" charset="-128"/>
                <a:ea typeface="ＭＳ ゴシック" panose="020B0609070205080204" pitchFamily="49" charset="-128"/>
              </a:rPr>
              <a:t>（</a:t>
            </a:r>
            <a:r>
              <a:rPr lang="en-US" altLang="ja-JP" sz="900" dirty="0" smtClean="0">
                <a:latin typeface="ＭＳ ゴシック" panose="020B0609070205080204" pitchFamily="49" charset="-128"/>
                <a:ea typeface="ＭＳ ゴシック" panose="020B0609070205080204" pitchFamily="49" charset="-128"/>
              </a:rPr>
              <a:t>H30</a:t>
            </a:r>
            <a:r>
              <a:rPr lang="ja-JP" altLang="en-US" sz="900" dirty="0">
                <a:latin typeface="ＭＳ ゴシック" panose="020B0609070205080204" pitchFamily="49" charset="-128"/>
                <a:ea typeface="ＭＳ ゴシック" panose="020B0609070205080204" pitchFamily="49" charset="-128"/>
              </a:rPr>
              <a:t>年</a:t>
            </a:r>
            <a:r>
              <a:rPr lang="en-US" altLang="ja-JP" sz="900" dirty="0">
                <a:latin typeface="ＭＳ ゴシック" panose="020B0609070205080204" pitchFamily="49" charset="-128"/>
                <a:ea typeface="ＭＳ ゴシック" panose="020B0609070205080204" pitchFamily="49" charset="-128"/>
              </a:rPr>
              <a:t>12</a:t>
            </a:r>
            <a:r>
              <a:rPr lang="ja-JP" altLang="en-US" sz="900" dirty="0" smtClean="0">
                <a:latin typeface="ＭＳ ゴシック" panose="020B0609070205080204" pitchFamily="49" charset="-128"/>
                <a:ea typeface="ＭＳ ゴシック" panose="020B0609070205080204" pitchFamily="49" charset="-128"/>
              </a:rPr>
              <a:t>月公布）</a:t>
            </a:r>
            <a:endParaRPr lang="en-US" altLang="ja-JP" sz="900" dirty="0" smtClean="0">
              <a:latin typeface="ＭＳ ゴシック" panose="020B0609070205080204" pitchFamily="49" charset="-128"/>
              <a:ea typeface="ＭＳ ゴシック" panose="020B0609070205080204" pitchFamily="49" charset="-128"/>
            </a:endParaRPr>
          </a:p>
          <a:p>
            <a:r>
              <a:rPr lang="ja-JP" altLang="en-US" sz="1000" dirty="0" smtClean="0">
                <a:latin typeface="ＭＳ ゴシック" panose="020B0609070205080204" pitchFamily="49" charset="-128"/>
                <a:ea typeface="ＭＳ ゴシック" panose="020B0609070205080204" pitchFamily="49" charset="-128"/>
              </a:rPr>
              <a:t>「大阪府</a:t>
            </a:r>
            <a:r>
              <a:rPr lang="ja-JP" altLang="en-US" sz="1000" dirty="0">
                <a:latin typeface="ＭＳ ゴシック" panose="020B0609070205080204" pitchFamily="49" charset="-128"/>
                <a:ea typeface="ＭＳ ゴシック" panose="020B0609070205080204" pitchFamily="49" charset="-128"/>
              </a:rPr>
              <a:t>受動喫煙防止</a:t>
            </a:r>
            <a:r>
              <a:rPr lang="ja-JP" altLang="en-US" sz="1000" dirty="0" smtClean="0">
                <a:latin typeface="ＭＳ ゴシック" panose="020B0609070205080204" pitchFamily="49" charset="-128"/>
                <a:ea typeface="ＭＳ ゴシック" panose="020B0609070205080204" pitchFamily="49" charset="-128"/>
              </a:rPr>
              <a:t>条例」</a:t>
            </a:r>
            <a:r>
              <a:rPr lang="ja-JP" altLang="en-US" sz="900" dirty="0" smtClean="0">
                <a:latin typeface="ＭＳ ゴシック" panose="020B0609070205080204" pitchFamily="49" charset="-128"/>
                <a:ea typeface="ＭＳ ゴシック" panose="020B0609070205080204" pitchFamily="49" charset="-128"/>
              </a:rPr>
              <a:t>（</a:t>
            </a:r>
            <a:r>
              <a:rPr lang="en-US" altLang="ja-JP" sz="900" dirty="0" smtClean="0">
                <a:latin typeface="ＭＳ ゴシック" panose="020B0609070205080204" pitchFamily="49" charset="-128"/>
                <a:ea typeface="ＭＳ ゴシック" panose="020B0609070205080204" pitchFamily="49" charset="-128"/>
              </a:rPr>
              <a:t>H31</a:t>
            </a:r>
            <a:r>
              <a:rPr lang="ja-JP" altLang="en-US" sz="900" dirty="0" smtClean="0">
                <a:latin typeface="ＭＳ ゴシック" panose="020B0609070205080204" pitchFamily="49" charset="-128"/>
                <a:ea typeface="ＭＳ ゴシック" panose="020B0609070205080204" pitchFamily="49" charset="-128"/>
              </a:rPr>
              <a:t>年</a:t>
            </a:r>
            <a:r>
              <a:rPr lang="en-US" altLang="ja-JP" sz="900" dirty="0" smtClean="0">
                <a:latin typeface="ＭＳ ゴシック" panose="020B0609070205080204" pitchFamily="49" charset="-128"/>
                <a:ea typeface="ＭＳ ゴシック" panose="020B0609070205080204" pitchFamily="49" charset="-128"/>
              </a:rPr>
              <a:t>3</a:t>
            </a:r>
            <a:r>
              <a:rPr lang="ja-JP" altLang="en-US" sz="900" dirty="0" smtClean="0">
                <a:latin typeface="ＭＳ ゴシック" panose="020B0609070205080204" pitchFamily="49" charset="-128"/>
                <a:ea typeface="ＭＳ ゴシック" panose="020B0609070205080204" pitchFamily="49" charset="-128"/>
              </a:rPr>
              <a:t>月公布）</a:t>
            </a:r>
            <a:endParaRPr lang="ja-JP" altLang="en-US" sz="900" dirty="0">
              <a:latin typeface="ＭＳ ゴシック" panose="020B0609070205080204" pitchFamily="49" charset="-128"/>
              <a:ea typeface="ＭＳ ゴシック" panose="020B0609070205080204" pitchFamily="49" charset="-128"/>
            </a:endParaRPr>
          </a:p>
        </p:txBody>
      </p:sp>
      <p:sp>
        <p:nvSpPr>
          <p:cNvPr id="29" name="右矢印 28"/>
          <p:cNvSpPr/>
          <p:nvPr/>
        </p:nvSpPr>
        <p:spPr>
          <a:xfrm>
            <a:off x="5791811" y="5647008"/>
            <a:ext cx="144000" cy="432000"/>
          </a:xfrm>
          <a:prstGeom prst="rightArrow">
            <a:avLst>
              <a:gd name="adj1" fmla="val 100000"/>
              <a:gd name="adj2" fmla="val 100000"/>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スライド番号プレースホルダー 6"/>
          <p:cNvSpPr>
            <a:spLocks noGrp="1"/>
          </p:cNvSpPr>
          <p:nvPr>
            <p:ph type="sldNum" sz="quarter" idx="12"/>
          </p:nvPr>
        </p:nvSpPr>
        <p:spPr/>
        <p:txBody>
          <a:bodyPr/>
          <a:lstStyle/>
          <a:p>
            <a:fld id="{4D1D0668-0C6C-4C7F-AAAF-C0078F4BF5F6}" type="slidenum">
              <a:rPr kumimoji="1" lang="ja-JP" altLang="en-US" smtClean="0"/>
              <a:t>1</a:t>
            </a:fld>
            <a:endParaRPr kumimoji="1" lang="ja-JP" altLang="en-US"/>
          </a:p>
        </p:txBody>
      </p:sp>
    </p:spTree>
    <p:extLst>
      <p:ext uri="{BB962C8B-B14F-4D97-AF65-F5344CB8AC3E}">
        <p14:creationId xmlns:p14="http://schemas.microsoft.com/office/powerpoint/2010/main" val="26012474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3860345468"/>
              </p:ext>
            </p:extLst>
          </p:nvPr>
        </p:nvGraphicFramePr>
        <p:xfrm>
          <a:off x="555287" y="2874637"/>
          <a:ext cx="8640000" cy="1512000"/>
        </p:xfrm>
        <a:graphic>
          <a:graphicData uri="http://schemas.openxmlformats.org/drawingml/2006/table">
            <a:tbl>
              <a:tblPr firstRow="1" bandRow="1">
                <a:tableStyleId>{21E4AEA4-8DFA-4A89-87EB-49C32662AFE0}</a:tableStyleId>
              </a:tblPr>
              <a:tblGrid>
                <a:gridCol w="720000">
                  <a:extLst>
                    <a:ext uri="{9D8B030D-6E8A-4147-A177-3AD203B41FA5}">
                      <a16:colId xmlns:a16="http://schemas.microsoft.com/office/drawing/2014/main" val="1524927401"/>
                    </a:ext>
                  </a:extLst>
                </a:gridCol>
                <a:gridCol w="720000">
                  <a:extLst>
                    <a:ext uri="{9D8B030D-6E8A-4147-A177-3AD203B41FA5}">
                      <a16:colId xmlns:a16="http://schemas.microsoft.com/office/drawing/2014/main" val="3851389676"/>
                    </a:ext>
                  </a:extLst>
                </a:gridCol>
                <a:gridCol w="720000">
                  <a:extLst>
                    <a:ext uri="{9D8B030D-6E8A-4147-A177-3AD203B41FA5}">
                      <a16:colId xmlns:a16="http://schemas.microsoft.com/office/drawing/2014/main" val="2483218899"/>
                    </a:ext>
                  </a:extLst>
                </a:gridCol>
                <a:gridCol w="720000">
                  <a:extLst>
                    <a:ext uri="{9D8B030D-6E8A-4147-A177-3AD203B41FA5}">
                      <a16:colId xmlns:a16="http://schemas.microsoft.com/office/drawing/2014/main" val="830332932"/>
                    </a:ext>
                  </a:extLst>
                </a:gridCol>
                <a:gridCol w="720000">
                  <a:extLst>
                    <a:ext uri="{9D8B030D-6E8A-4147-A177-3AD203B41FA5}">
                      <a16:colId xmlns:a16="http://schemas.microsoft.com/office/drawing/2014/main" val="3658566340"/>
                    </a:ext>
                  </a:extLst>
                </a:gridCol>
                <a:gridCol w="720000">
                  <a:extLst>
                    <a:ext uri="{9D8B030D-6E8A-4147-A177-3AD203B41FA5}">
                      <a16:colId xmlns:a16="http://schemas.microsoft.com/office/drawing/2014/main" val="982004154"/>
                    </a:ext>
                  </a:extLst>
                </a:gridCol>
                <a:gridCol w="720000">
                  <a:extLst>
                    <a:ext uri="{9D8B030D-6E8A-4147-A177-3AD203B41FA5}">
                      <a16:colId xmlns:a16="http://schemas.microsoft.com/office/drawing/2014/main" val="2327248224"/>
                    </a:ext>
                  </a:extLst>
                </a:gridCol>
                <a:gridCol w="720000">
                  <a:extLst>
                    <a:ext uri="{9D8B030D-6E8A-4147-A177-3AD203B41FA5}">
                      <a16:colId xmlns:a16="http://schemas.microsoft.com/office/drawing/2014/main" val="3287836064"/>
                    </a:ext>
                  </a:extLst>
                </a:gridCol>
                <a:gridCol w="720000">
                  <a:extLst>
                    <a:ext uri="{9D8B030D-6E8A-4147-A177-3AD203B41FA5}">
                      <a16:colId xmlns:a16="http://schemas.microsoft.com/office/drawing/2014/main" val="808322947"/>
                    </a:ext>
                  </a:extLst>
                </a:gridCol>
                <a:gridCol w="720000">
                  <a:extLst>
                    <a:ext uri="{9D8B030D-6E8A-4147-A177-3AD203B41FA5}">
                      <a16:colId xmlns:a16="http://schemas.microsoft.com/office/drawing/2014/main" val="3848036718"/>
                    </a:ext>
                  </a:extLst>
                </a:gridCol>
                <a:gridCol w="720000">
                  <a:extLst>
                    <a:ext uri="{9D8B030D-6E8A-4147-A177-3AD203B41FA5}">
                      <a16:colId xmlns:a16="http://schemas.microsoft.com/office/drawing/2014/main" val="2026109019"/>
                    </a:ext>
                  </a:extLst>
                </a:gridCol>
                <a:gridCol w="720000">
                  <a:extLst>
                    <a:ext uri="{9D8B030D-6E8A-4147-A177-3AD203B41FA5}">
                      <a16:colId xmlns:a16="http://schemas.microsoft.com/office/drawing/2014/main" val="4157158130"/>
                    </a:ext>
                  </a:extLst>
                </a:gridCol>
              </a:tblGrid>
              <a:tr h="360000">
                <a:tc>
                  <a:txBody>
                    <a:bodyPr/>
                    <a:lstStyle/>
                    <a:p>
                      <a:pPr algn="ctr"/>
                      <a:r>
                        <a:rPr kumimoji="1" lang="en-US" altLang="ja-JP" sz="1200" dirty="0" smtClean="0">
                          <a:latin typeface="ＭＳ ゴシック" panose="020B0609070205080204" pitchFamily="49" charset="-128"/>
                          <a:ea typeface="ＭＳ ゴシック" panose="020B0609070205080204" pitchFamily="49" charset="-128"/>
                        </a:rPr>
                        <a:t>4</a:t>
                      </a:r>
                      <a:r>
                        <a:rPr kumimoji="1" lang="ja-JP" altLang="en-US" sz="1200" dirty="0" smtClean="0">
                          <a:latin typeface="ＭＳ ゴシック" panose="020B0609070205080204" pitchFamily="49" charset="-128"/>
                          <a:ea typeface="ＭＳ ゴシック" panose="020B0609070205080204" pitchFamily="49" charset="-128"/>
                        </a:rPr>
                        <a:t>月</a:t>
                      </a: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200" dirty="0" smtClean="0">
                          <a:latin typeface="ＭＳ ゴシック" panose="020B0609070205080204" pitchFamily="49" charset="-128"/>
                          <a:ea typeface="ＭＳ ゴシック" panose="020B0609070205080204" pitchFamily="49" charset="-128"/>
                        </a:rPr>
                        <a:t>5</a:t>
                      </a:r>
                      <a:r>
                        <a:rPr kumimoji="1" lang="ja-JP" altLang="en-US" sz="1200" dirty="0" smtClean="0">
                          <a:latin typeface="ＭＳ ゴシック" panose="020B0609070205080204" pitchFamily="49" charset="-128"/>
                          <a:ea typeface="ＭＳ ゴシック" panose="020B0609070205080204" pitchFamily="49" charset="-128"/>
                        </a:rPr>
                        <a:t>月</a:t>
                      </a: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200" dirty="0" smtClean="0">
                          <a:latin typeface="ＭＳ ゴシック" panose="020B0609070205080204" pitchFamily="49" charset="-128"/>
                          <a:ea typeface="ＭＳ ゴシック" panose="020B0609070205080204" pitchFamily="49" charset="-128"/>
                        </a:rPr>
                        <a:t>6</a:t>
                      </a:r>
                      <a:r>
                        <a:rPr kumimoji="1" lang="ja-JP" altLang="en-US" sz="1200" dirty="0" smtClean="0">
                          <a:latin typeface="ＭＳ ゴシック" panose="020B0609070205080204" pitchFamily="49" charset="-128"/>
                          <a:ea typeface="ＭＳ ゴシック" panose="020B0609070205080204" pitchFamily="49" charset="-128"/>
                        </a:rPr>
                        <a:t>月</a:t>
                      </a: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200" dirty="0" smtClean="0">
                          <a:latin typeface="ＭＳ ゴシック" panose="020B0609070205080204" pitchFamily="49" charset="-128"/>
                          <a:ea typeface="ＭＳ ゴシック" panose="020B0609070205080204" pitchFamily="49" charset="-128"/>
                        </a:rPr>
                        <a:t>7</a:t>
                      </a:r>
                      <a:r>
                        <a:rPr kumimoji="1" lang="ja-JP" altLang="en-US" sz="1200" dirty="0" smtClean="0">
                          <a:latin typeface="ＭＳ ゴシック" panose="020B0609070205080204" pitchFamily="49" charset="-128"/>
                          <a:ea typeface="ＭＳ ゴシック" panose="020B0609070205080204" pitchFamily="49" charset="-128"/>
                        </a:rPr>
                        <a:t>月</a:t>
                      </a: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200" dirty="0" smtClean="0">
                          <a:latin typeface="ＭＳ ゴシック" panose="020B0609070205080204" pitchFamily="49" charset="-128"/>
                          <a:ea typeface="ＭＳ ゴシック" panose="020B0609070205080204" pitchFamily="49" charset="-128"/>
                        </a:rPr>
                        <a:t>8</a:t>
                      </a:r>
                      <a:r>
                        <a:rPr kumimoji="1" lang="ja-JP" altLang="en-US" sz="1200" dirty="0" smtClean="0">
                          <a:latin typeface="ＭＳ ゴシック" panose="020B0609070205080204" pitchFamily="49" charset="-128"/>
                          <a:ea typeface="ＭＳ ゴシック" panose="020B0609070205080204" pitchFamily="49" charset="-128"/>
                        </a:rPr>
                        <a:t>月</a:t>
                      </a: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200" dirty="0" smtClean="0">
                          <a:latin typeface="ＭＳ ゴシック" panose="020B0609070205080204" pitchFamily="49" charset="-128"/>
                          <a:ea typeface="ＭＳ ゴシック" panose="020B0609070205080204" pitchFamily="49" charset="-128"/>
                        </a:rPr>
                        <a:t>9</a:t>
                      </a:r>
                      <a:r>
                        <a:rPr kumimoji="1" lang="ja-JP" altLang="en-US" sz="1200" dirty="0" smtClean="0">
                          <a:latin typeface="ＭＳ ゴシック" panose="020B0609070205080204" pitchFamily="49" charset="-128"/>
                          <a:ea typeface="ＭＳ ゴシック" panose="020B0609070205080204" pitchFamily="49" charset="-128"/>
                        </a:rPr>
                        <a:t>月</a:t>
                      </a: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200" dirty="0" smtClean="0">
                          <a:latin typeface="ＭＳ ゴシック" panose="020B0609070205080204" pitchFamily="49" charset="-128"/>
                          <a:ea typeface="ＭＳ ゴシック" panose="020B0609070205080204" pitchFamily="49" charset="-128"/>
                        </a:rPr>
                        <a:t>10</a:t>
                      </a:r>
                      <a:r>
                        <a:rPr kumimoji="1" lang="ja-JP" altLang="en-US" sz="1200" dirty="0" smtClean="0">
                          <a:latin typeface="ＭＳ ゴシック" panose="020B0609070205080204" pitchFamily="49" charset="-128"/>
                          <a:ea typeface="ＭＳ ゴシック" panose="020B0609070205080204" pitchFamily="49" charset="-128"/>
                        </a:rPr>
                        <a:t>月</a:t>
                      </a: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200" dirty="0" smtClean="0">
                          <a:latin typeface="ＭＳ ゴシック" panose="020B0609070205080204" pitchFamily="49" charset="-128"/>
                          <a:ea typeface="ＭＳ ゴシック" panose="020B0609070205080204" pitchFamily="49" charset="-128"/>
                        </a:rPr>
                        <a:t>11</a:t>
                      </a:r>
                      <a:r>
                        <a:rPr kumimoji="1" lang="ja-JP" altLang="en-US" sz="1200" dirty="0" smtClean="0">
                          <a:latin typeface="ＭＳ ゴシック" panose="020B0609070205080204" pitchFamily="49" charset="-128"/>
                          <a:ea typeface="ＭＳ ゴシック" panose="020B0609070205080204" pitchFamily="49" charset="-128"/>
                        </a:rPr>
                        <a:t>月</a:t>
                      </a: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200" dirty="0" smtClean="0">
                          <a:latin typeface="ＭＳ ゴシック" panose="020B0609070205080204" pitchFamily="49" charset="-128"/>
                          <a:ea typeface="ＭＳ ゴシック" panose="020B0609070205080204" pitchFamily="49" charset="-128"/>
                        </a:rPr>
                        <a:t>12</a:t>
                      </a:r>
                      <a:r>
                        <a:rPr kumimoji="1" lang="ja-JP" altLang="en-US" sz="1200" dirty="0" smtClean="0">
                          <a:latin typeface="ＭＳ ゴシック" panose="020B0609070205080204" pitchFamily="49" charset="-128"/>
                          <a:ea typeface="ＭＳ ゴシック" panose="020B0609070205080204" pitchFamily="49" charset="-128"/>
                        </a:rPr>
                        <a:t>月</a:t>
                      </a: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200" dirty="0" smtClean="0">
                          <a:latin typeface="ＭＳ ゴシック" panose="020B0609070205080204" pitchFamily="49" charset="-128"/>
                          <a:ea typeface="ＭＳ ゴシック" panose="020B0609070205080204" pitchFamily="49" charset="-128"/>
                        </a:rPr>
                        <a:t>1</a:t>
                      </a:r>
                      <a:r>
                        <a:rPr kumimoji="1" lang="ja-JP" altLang="en-US" sz="1200" dirty="0" smtClean="0">
                          <a:latin typeface="ＭＳ ゴシック" panose="020B0609070205080204" pitchFamily="49" charset="-128"/>
                          <a:ea typeface="ＭＳ ゴシック" panose="020B0609070205080204" pitchFamily="49" charset="-128"/>
                        </a:rPr>
                        <a:t>月</a:t>
                      </a: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200" dirty="0" smtClean="0">
                          <a:latin typeface="ＭＳ ゴシック" panose="020B0609070205080204" pitchFamily="49" charset="-128"/>
                          <a:ea typeface="ＭＳ ゴシック" panose="020B0609070205080204" pitchFamily="49" charset="-128"/>
                        </a:rPr>
                        <a:t>2</a:t>
                      </a:r>
                      <a:r>
                        <a:rPr kumimoji="1" lang="ja-JP" altLang="en-US" sz="1200" dirty="0" smtClean="0">
                          <a:latin typeface="ＭＳ ゴシック" panose="020B0609070205080204" pitchFamily="49" charset="-128"/>
                          <a:ea typeface="ＭＳ ゴシック" panose="020B0609070205080204" pitchFamily="49" charset="-128"/>
                        </a:rPr>
                        <a:t>月</a:t>
                      </a: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200" dirty="0" smtClean="0">
                          <a:latin typeface="ＭＳ ゴシック" panose="020B0609070205080204" pitchFamily="49" charset="-128"/>
                          <a:ea typeface="ＭＳ ゴシック" panose="020B0609070205080204" pitchFamily="49" charset="-128"/>
                        </a:rPr>
                        <a:t>3</a:t>
                      </a:r>
                      <a:r>
                        <a:rPr kumimoji="1" lang="ja-JP" altLang="en-US" sz="1200" dirty="0" smtClean="0">
                          <a:latin typeface="ＭＳ ゴシック" panose="020B0609070205080204" pitchFamily="49" charset="-128"/>
                          <a:ea typeface="ＭＳ ゴシック" panose="020B0609070205080204" pitchFamily="49" charset="-128"/>
                        </a:rPr>
                        <a:t>月</a:t>
                      </a: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extLst>
                  <a:ext uri="{0D108BD9-81ED-4DB2-BD59-A6C34878D82A}">
                    <a16:rowId xmlns:a16="http://schemas.microsoft.com/office/drawing/2014/main" val="486740212"/>
                  </a:ext>
                </a:extLst>
              </a:tr>
              <a:tr h="1152000">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extLst>
                  <a:ext uri="{0D108BD9-81ED-4DB2-BD59-A6C34878D82A}">
                    <a16:rowId xmlns:a16="http://schemas.microsoft.com/office/drawing/2014/main" val="1820716534"/>
                  </a:ext>
                </a:extLst>
              </a:tr>
            </a:tbl>
          </a:graphicData>
        </a:graphic>
      </p:graphicFrame>
      <p:sp>
        <p:nvSpPr>
          <p:cNvPr id="28" name="テキスト ボックス 27"/>
          <p:cNvSpPr txBox="1"/>
          <p:nvPr/>
        </p:nvSpPr>
        <p:spPr>
          <a:xfrm>
            <a:off x="7123560" y="3296350"/>
            <a:ext cx="2016000" cy="216000"/>
          </a:xfrm>
          <a:prstGeom prst="rect">
            <a:avLst/>
          </a:prstGeom>
          <a:noFill/>
        </p:spPr>
        <p:txBody>
          <a:bodyPr wrap="square" lIns="72000" tIns="72000" rIns="72000" bIns="72000" rtlCol="0" anchor="t">
            <a:noAutofit/>
          </a:bodyPr>
          <a:lstStyle/>
          <a:p>
            <a:pPr algn="r"/>
            <a:r>
              <a:rPr lang="ja-JP" altLang="en-US" sz="1100" dirty="0" smtClean="0">
                <a:latin typeface="ＭＳ ゴシック" panose="020B0609070205080204" pitchFamily="49" charset="-128"/>
                <a:ea typeface="ＭＳ ゴシック" panose="020B0609070205080204" pitchFamily="49" charset="-128"/>
              </a:rPr>
              <a:t>審議会 ◆</a:t>
            </a:r>
            <a:endParaRPr lang="en-US" altLang="ja-JP" sz="1100" dirty="0" smtClean="0">
              <a:latin typeface="ＭＳ ゴシック" panose="020B0609070205080204" pitchFamily="49" charset="-128"/>
              <a:ea typeface="ＭＳ ゴシック" panose="020B0609070205080204" pitchFamily="49" charset="-128"/>
            </a:endParaRPr>
          </a:p>
          <a:p>
            <a:pPr algn="r"/>
            <a:r>
              <a:rPr lang="ja-JP" altLang="en-US" sz="1100" dirty="0" smtClean="0">
                <a:latin typeface="ＭＳ ゴシック" panose="020B0609070205080204" pitchFamily="49" charset="-128"/>
                <a:ea typeface="ＭＳ ゴシック" panose="020B0609070205080204" pitchFamily="49" charset="-128"/>
              </a:rPr>
              <a:t>（点検・見直し結果の確定）</a:t>
            </a:r>
            <a:endParaRPr lang="en-US" altLang="ja-JP" sz="1100" dirty="0">
              <a:latin typeface="ＭＳ ゴシック" panose="020B0609070205080204" pitchFamily="49" charset="-128"/>
              <a:ea typeface="ＭＳ ゴシック" panose="020B0609070205080204" pitchFamily="49" charset="-128"/>
            </a:endParaRPr>
          </a:p>
        </p:txBody>
      </p:sp>
      <p:sp>
        <p:nvSpPr>
          <p:cNvPr id="29" name="テキスト ボックス 28"/>
          <p:cNvSpPr txBox="1"/>
          <p:nvPr/>
        </p:nvSpPr>
        <p:spPr>
          <a:xfrm>
            <a:off x="688945" y="3640662"/>
            <a:ext cx="4536000" cy="252000"/>
          </a:xfrm>
          <a:prstGeom prst="leftRightArrow">
            <a:avLst>
              <a:gd name="adj1" fmla="val 100000"/>
              <a:gd name="adj2" fmla="val 50000"/>
            </a:avLst>
          </a:prstGeom>
          <a:solidFill>
            <a:schemeClr val="bg1"/>
          </a:solidFill>
          <a:ln w="6350">
            <a:solidFill>
              <a:schemeClr val="accent1">
                <a:shade val="50000"/>
              </a:schemeClr>
            </a:solidFill>
          </a:ln>
        </p:spPr>
        <p:txBody>
          <a:bodyPr wrap="none" lIns="72000" tIns="72000" rIns="72000" bIns="72000" rtlCol="0" anchor="ctr">
            <a:noAutofit/>
          </a:bodyPr>
          <a:lstStyle/>
          <a:p>
            <a:pPr algn="ctr"/>
            <a:r>
              <a:rPr lang="ja-JP" altLang="en-US" sz="1100" dirty="0" smtClean="0">
                <a:latin typeface="ＭＳ ゴシック" panose="020B0609070205080204" pitchFamily="49" charset="-128"/>
                <a:ea typeface="ＭＳ ゴシック" panose="020B0609070205080204" pitchFamily="49" charset="-128"/>
              </a:rPr>
              <a:t>状況変化及び数値データの把握</a:t>
            </a:r>
            <a:endParaRPr lang="en-US" altLang="ja-JP" sz="1100" dirty="0">
              <a:latin typeface="ＭＳ ゴシック" panose="020B0609070205080204" pitchFamily="49" charset="-128"/>
              <a:ea typeface="ＭＳ ゴシック" panose="020B0609070205080204" pitchFamily="49" charset="-128"/>
            </a:endParaRPr>
          </a:p>
        </p:txBody>
      </p:sp>
      <p:sp>
        <p:nvSpPr>
          <p:cNvPr id="30" name="テキスト ボックス 29"/>
          <p:cNvSpPr txBox="1"/>
          <p:nvPr/>
        </p:nvSpPr>
        <p:spPr>
          <a:xfrm>
            <a:off x="4745767" y="4017775"/>
            <a:ext cx="2880000" cy="252000"/>
          </a:xfrm>
          <a:prstGeom prst="leftRightArrow">
            <a:avLst>
              <a:gd name="adj1" fmla="val 100000"/>
              <a:gd name="adj2" fmla="val 50000"/>
            </a:avLst>
          </a:prstGeom>
          <a:solidFill>
            <a:schemeClr val="bg1"/>
          </a:solidFill>
          <a:ln w="6350">
            <a:solidFill>
              <a:schemeClr val="accent1">
                <a:shade val="50000"/>
              </a:schemeClr>
            </a:solidFill>
          </a:ln>
        </p:spPr>
        <p:txBody>
          <a:bodyPr wrap="none" lIns="72000" tIns="72000" rIns="72000" bIns="72000" rtlCol="0" anchor="ctr">
            <a:noAutofit/>
          </a:bodyPr>
          <a:lstStyle/>
          <a:p>
            <a:pPr algn="ctr"/>
            <a:r>
              <a:rPr lang="ja-JP" altLang="en-US" sz="1100" dirty="0" smtClean="0">
                <a:latin typeface="ＭＳ ゴシック" panose="020B0609070205080204" pitchFamily="49" charset="-128"/>
                <a:ea typeface="ＭＳ ゴシック" panose="020B0609070205080204" pitchFamily="49" charset="-128"/>
              </a:rPr>
              <a:t>点検実施・見直し検討</a:t>
            </a:r>
            <a:endParaRPr lang="en-US" altLang="ja-JP" sz="1100" dirty="0">
              <a:latin typeface="ＭＳ ゴシック" panose="020B0609070205080204" pitchFamily="49" charset="-128"/>
              <a:ea typeface="ＭＳ ゴシック" panose="020B0609070205080204" pitchFamily="49" charset="-128"/>
            </a:endParaRPr>
          </a:p>
        </p:txBody>
      </p:sp>
      <p:sp>
        <p:nvSpPr>
          <p:cNvPr id="32" name="テキスト ボックス 31"/>
          <p:cNvSpPr txBox="1"/>
          <p:nvPr/>
        </p:nvSpPr>
        <p:spPr>
          <a:xfrm>
            <a:off x="5257164" y="3296350"/>
            <a:ext cx="2016000" cy="216000"/>
          </a:xfrm>
          <a:prstGeom prst="rect">
            <a:avLst/>
          </a:prstGeom>
          <a:noFill/>
        </p:spPr>
        <p:txBody>
          <a:bodyPr wrap="square" lIns="72000" tIns="72000" rIns="72000" bIns="72000" rtlCol="0" anchor="t">
            <a:noAutofit/>
          </a:bodyPr>
          <a:lstStyle/>
          <a:p>
            <a:r>
              <a:rPr lang="ja-JP" altLang="en-US" sz="1100" dirty="0" smtClean="0">
                <a:latin typeface="ＭＳ ゴシック" panose="020B0609070205080204" pitchFamily="49" charset="-128"/>
                <a:ea typeface="ＭＳ ゴシック" panose="020B0609070205080204" pitchFamily="49" charset="-128"/>
              </a:rPr>
              <a:t>◆ 審議会</a:t>
            </a:r>
            <a:endParaRPr lang="en-US" altLang="ja-JP" sz="1100" dirty="0" smtClean="0">
              <a:latin typeface="ＭＳ ゴシック" panose="020B0609070205080204" pitchFamily="49" charset="-128"/>
              <a:ea typeface="ＭＳ ゴシック" panose="020B0609070205080204" pitchFamily="49" charset="-128"/>
            </a:endParaRPr>
          </a:p>
          <a:p>
            <a:r>
              <a:rPr lang="ja-JP" altLang="en-US" sz="1100" dirty="0" smtClean="0">
                <a:latin typeface="ＭＳ ゴシック" panose="020B0609070205080204" pitchFamily="49" charset="-128"/>
                <a:ea typeface="ＭＳ ゴシック" panose="020B0609070205080204" pitchFamily="49" charset="-128"/>
              </a:rPr>
              <a:t>（点検・見直し案の検討）</a:t>
            </a:r>
            <a:endParaRPr lang="en-US" altLang="ja-JP" sz="1100" dirty="0">
              <a:latin typeface="ＭＳ ゴシック" panose="020B0609070205080204" pitchFamily="49" charset="-128"/>
              <a:ea typeface="ＭＳ ゴシック" panose="020B0609070205080204" pitchFamily="49" charset="-128"/>
            </a:endParaRPr>
          </a:p>
        </p:txBody>
      </p:sp>
      <p:graphicFrame>
        <p:nvGraphicFramePr>
          <p:cNvPr id="33" name="表 32"/>
          <p:cNvGraphicFramePr>
            <a:graphicFrameLocks noGrp="1"/>
          </p:cNvGraphicFramePr>
          <p:nvPr>
            <p:extLst>
              <p:ext uri="{D42A27DB-BD31-4B8C-83A1-F6EECF244321}">
                <p14:modId xmlns:p14="http://schemas.microsoft.com/office/powerpoint/2010/main" val="2428165304"/>
              </p:ext>
            </p:extLst>
          </p:nvPr>
        </p:nvGraphicFramePr>
        <p:xfrm>
          <a:off x="555285" y="1373774"/>
          <a:ext cx="8640000" cy="1085760"/>
        </p:xfrm>
        <a:graphic>
          <a:graphicData uri="http://schemas.openxmlformats.org/drawingml/2006/table">
            <a:tbl>
              <a:tblPr firstRow="1" bandRow="1">
                <a:tableStyleId>{21E4AEA4-8DFA-4A89-87EB-49C32662AFE0}</a:tableStyleId>
              </a:tblPr>
              <a:tblGrid>
                <a:gridCol w="1080000">
                  <a:extLst>
                    <a:ext uri="{9D8B030D-6E8A-4147-A177-3AD203B41FA5}">
                      <a16:colId xmlns:a16="http://schemas.microsoft.com/office/drawing/2014/main" val="2173130773"/>
                    </a:ext>
                  </a:extLst>
                </a:gridCol>
                <a:gridCol w="1080000">
                  <a:extLst>
                    <a:ext uri="{9D8B030D-6E8A-4147-A177-3AD203B41FA5}">
                      <a16:colId xmlns:a16="http://schemas.microsoft.com/office/drawing/2014/main" val="1524927401"/>
                    </a:ext>
                  </a:extLst>
                </a:gridCol>
                <a:gridCol w="1080000">
                  <a:extLst>
                    <a:ext uri="{9D8B030D-6E8A-4147-A177-3AD203B41FA5}">
                      <a16:colId xmlns:a16="http://schemas.microsoft.com/office/drawing/2014/main" val="3851389676"/>
                    </a:ext>
                  </a:extLst>
                </a:gridCol>
                <a:gridCol w="1080000">
                  <a:extLst>
                    <a:ext uri="{9D8B030D-6E8A-4147-A177-3AD203B41FA5}">
                      <a16:colId xmlns:a16="http://schemas.microsoft.com/office/drawing/2014/main" val="2483218899"/>
                    </a:ext>
                  </a:extLst>
                </a:gridCol>
                <a:gridCol w="1080000">
                  <a:extLst>
                    <a:ext uri="{9D8B030D-6E8A-4147-A177-3AD203B41FA5}">
                      <a16:colId xmlns:a16="http://schemas.microsoft.com/office/drawing/2014/main" val="830332932"/>
                    </a:ext>
                  </a:extLst>
                </a:gridCol>
                <a:gridCol w="1080000">
                  <a:extLst>
                    <a:ext uri="{9D8B030D-6E8A-4147-A177-3AD203B41FA5}">
                      <a16:colId xmlns:a16="http://schemas.microsoft.com/office/drawing/2014/main" val="3658566340"/>
                    </a:ext>
                  </a:extLst>
                </a:gridCol>
                <a:gridCol w="1080000">
                  <a:extLst>
                    <a:ext uri="{9D8B030D-6E8A-4147-A177-3AD203B41FA5}">
                      <a16:colId xmlns:a16="http://schemas.microsoft.com/office/drawing/2014/main" val="982004154"/>
                    </a:ext>
                  </a:extLst>
                </a:gridCol>
                <a:gridCol w="1080000">
                  <a:extLst>
                    <a:ext uri="{9D8B030D-6E8A-4147-A177-3AD203B41FA5}">
                      <a16:colId xmlns:a16="http://schemas.microsoft.com/office/drawing/2014/main" val="2327248224"/>
                    </a:ext>
                  </a:extLst>
                </a:gridCol>
              </a:tblGrid>
              <a:tr h="396000">
                <a:tc>
                  <a:txBody>
                    <a:bodyPr/>
                    <a:lstStyle/>
                    <a:p>
                      <a:pPr algn="ctr"/>
                      <a:r>
                        <a:rPr kumimoji="1" lang="ja-JP" altLang="en-US" sz="1200" dirty="0" smtClean="0">
                          <a:latin typeface="ＭＳ ゴシック" panose="020B0609070205080204" pitchFamily="49" charset="-128"/>
                          <a:ea typeface="ＭＳ ゴシック" panose="020B0609070205080204" pitchFamily="49" charset="-128"/>
                        </a:rPr>
                        <a:t>計画期間</a:t>
                      </a: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200" dirty="0" smtClean="0">
                          <a:latin typeface="ＭＳ ゴシック" panose="020B0609070205080204" pitchFamily="49" charset="-128"/>
                          <a:ea typeface="ＭＳ ゴシック" panose="020B0609070205080204" pitchFamily="49" charset="-128"/>
                        </a:rPr>
                        <a:t>2017</a:t>
                      </a:r>
                    </a:p>
                    <a:p>
                      <a:pPr algn="ctr"/>
                      <a:r>
                        <a:rPr kumimoji="1" lang="ja-JP" altLang="en-US" sz="1200" dirty="0" smtClean="0">
                          <a:latin typeface="ＭＳ ゴシック" panose="020B0609070205080204" pitchFamily="49" charset="-128"/>
                          <a:ea typeface="ＭＳ ゴシック" panose="020B0609070205080204" pitchFamily="49" charset="-128"/>
                        </a:rPr>
                        <a:t>（</a:t>
                      </a:r>
                      <a:r>
                        <a:rPr kumimoji="1" lang="en-US" altLang="ja-JP" sz="1200" dirty="0" smtClean="0">
                          <a:latin typeface="ＭＳ ゴシック" panose="020B0609070205080204" pitchFamily="49" charset="-128"/>
                          <a:ea typeface="ＭＳ ゴシック" panose="020B0609070205080204" pitchFamily="49" charset="-128"/>
                        </a:rPr>
                        <a:t>H29</a:t>
                      </a:r>
                      <a:r>
                        <a:rPr kumimoji="1" lang="ja-JP" altLang="en-US" sz="1200" dirty="0" smtClean="0">
                          <a:latin typeface="ＭＳ ゴシック" panose="020B0609070205080204" pitchFamily="49" charset="-128"/>
                          <a:ea typeface="ＭＳ ゴシック" panose="020B0609070205080204" pitchFamily="49" charset="-128"/>
                        </a:rPr>
                        <a:t>）</a:t>
                      </a: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200" dirty="0" smtClean="0">
                          <a:latin typeface="ＭＳ ゴシック" panose="020B0609070205080204" pitchFamily="49" charset="-128"/>
                          <a:ea typeface="ＭＳ ゴシック" panose="020B0609070205080204" pitchFamily="49" charset="-128"/>
                        </a:rPr>
                        <a:t>2018</a:t>
                      </a:r>
                    </a:p>
                    <a:p>
                      <a:pPr algn="ctr"/>
                      <a:r>
                        <a:rPr kumimoji="1" lang="ja-JP" altLang="en-US" sz="1200" dirty="0" smtClean="0">
                          <a:latin typeface="ＭＳ ゴシック" panose="020B0609070205080204" pitchFamily="49" charset="-128"/>
                          <a:ea typeface="ＭＳ ゴシック" panose="020B0609070205080204" pitchFamily="49" charset="-128"/>
                        </a:rPr>
                        <a:t>（</a:t>
                      </a:r>
                      <a:r>
                        <a:rPr kumimoji="1" lang="en-US" altLang="ja-JP" sz="1200" dirty="0" smtClean="0">
                          <a:latin typeface="ＭＳ ゴシック" panose="020B0609070205080204" pitchFamily="49" charset="-128"/>
                          <a:ea typeface="ＭＳ ゴシック" panose="020B0609070205080204" pitchFamily="49" charset="-128"/>
                        </a:rPr>
                        <a:t>H30</a:t>
                      </a:r>
                      <a:r>
                        <a:rPr kumimoji="1" lang="ja-JP" altLang="en-US" sz="1200" dirty="0" smtClean="0">
                          <a:latin typeface="ＭＳ ゴシック" panose="020B0609070205080204" pitchFamily="49" charset="-128"/>
                          <a:ea typeface="ＭＳ ゴシック" panose="020B0609070205080204" pitchFamily="49" charset="-128"/>
                        </a:rPr>
                        <a:t>）</a:t>
                      </a: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200" dirty="0" smtClean="0">
                          <a:latin typeface="ＭＳ ゴシック" panose="020B0609070205080204" pitchFamily="49" charset="-128"/>
                          <a:ea typeface="ＭＳ ゴシック" panose="020B0609070205080204" pitchFamily="49" charset="-128"/>
                        </a:rPr>
                        <a:t>2019</a:t>
                      </a:r>
                    </a:p>
                    <a:p>
                      <a:pPr algn="ctr"/>
                      <a:r>
                        <a:rPr kumimoji="1" lang="ja-JP" altLang="en-US" sz="1200" dirty="0" smtClean="0">
                          <a:latin typeface="ＭＳ ゴシック" panose="020B0609070205080204" pitchFamily="49" charset="-128"/>
                          <a:ea typeface="ＭＳ ゴシック" panose="020B0609070205080204" pitchFamily="49" charset="-128"/>
                        </a:rPr>
                        <a:t>（</a:t>
                      </a:r>
                      <a:r>
                        <a:rPr kumimoji="1" lang="en-US" altLang="ja-JP" sz="1200" dirty="0" smtClean="0">
                          <a:latin typeface="ＭＳ ゴシック" panose="020B0609070205080204" pitchFamily="49" charset="-128"/>
                          <a:ea typeface="ＭＳ ゴシック" panose="020B0609070205080204" pitchFamily="49" charset="-128"/>
                        </a:rPr>
                        <a:t>R1</a:t>
                      </a:r>
                      <a:r>
                        <a:rPr kumimoji="1" lang="ja-JP" altLang="en-US" sz="1200" dirty="0" smtClean="0">
                          <a:latin typeface="ＭＳ ゴシック" panose="020B0609070205080204" pitchFamily="49" charset="-128"/>
                          <a:ea typeface="ＭＳ ゴシック" panose="020B0609070205080204" pitchFamily="49" charset="-128"/>
                        </a:rPr>
                        <a:t>）</a:t>
                      </a: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200" dirty="0" smtClean="0">
                          <a:latin typeface="ＭＳ ゴシック" panose="020B0609070205080204" pitchFamily="49" charset="-128"/>
                          <a:ea typeface="ＭＳ ゴシック" panose="020B0609070205080204" pitchFamily="49" charset="-128"/>
                        </a:rPr>
                        <a:t>2020</a:t>
                      </a:r>
                    </a:p>
                    <a:p>
                      <a:pPr algn="ctr"/>
                      <a:r>
                        <a:rPr kumimoji="1" lang="ja-JP" altLang="en-US" sz="1200" dirty="0" smtClean="0">
                          <a:latin typeface="ＭＳ ゴシック" panose="020B0609070205080204" pitchFamily="49" charset="-128"/>
                          <a:ea typeface="ＭＳ ゴシック" panose="020B0609070205080204" pitchFamily="49" charset="-128"/>
                        </a:rPr>
                        <a:t>（</a:t>
                      </a:r>
                      <a:r>
                        <a:rPr kumimoji="1" lang="en-US" altLang="ja-JP" sz="1200" dirty="0" smtClean="0">
                          <a:latin typeface="ＭＳ ゴシック" panose="020B0609070205080204" pitchFamily="49" charset="-128"/>
                          <a:ea typeface="ＭＳ ゴシック" panose="020B0609070205080204" pitchFamily="49" charset="-128"/>
                        </a:rPr>
                        <a:t>R2</a:t>
                      </a:r>
                      <a:r>
                        <a:rPr kumimoji="1" lang="ja-JP" altLang="en-US" sz="1200" dirty="0" smtClean="0">
                          <a:latin typeface="ＭＳ ゴシック" panose="020B0609070205080204" pitchFamily="49" charset="-128"/>
                          <a:ea typeface="ＭＳ ゴシック" panose="020B0609070205080204" pitchFamily="49" charset="-128"/>
                        </a:rPr>
                        <a:t>）</a:t>
                      </a: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200" dirty="0" smtClean="0">
                          <a:latin typeface="ＭＳ ゴシック" panose="020B0609070205080204" pitchFamily="49" charset="-128"/>
                          <a:ea typeface="ＭＳ ゴシック" panose="020B0609070205080204" pitchFamily="49" charset="-128"/>
                        </a:rPr>
                        <a:t>2021</a:t>
                      </a:r>
                    </a:p>
                    <a:p>
                      <a:pPr algn="ctr"/>
                      <a:r>
                        <a:rPr kumimoji="1" lang="ja-JP" altLang="en-US" sz="1200" dirty="0" smtClean="0">
                          <a:latin typeface="ＭＳ ゴシック" panose="020B0609070205080204" pitchFamily="49" charset="-128"/>
                          <a:ea typeface="ＭＳ ゴシック" panose="020B0609070205080204" pitchFamily="49" charset="-128"/>
                        </a:rPr>
                        <a:t>（</a:t>
                      </a:r>
                      <a:r>
                        <a:rPr kumimoji="1" lang="en-US" altLang="ja-JP" sz="1200" dirty="0" smtClean="0">
                          <a:latin typeface="ＭＳ ゴシック" panose="020B0609070205080204" pitchFamily="49" charset="-128"/>
                          <a:ea typeface="ＭＳ ゴシック" panose="020B0609070205080204" pitchFamily="49" charset="-128"/>
                        </a:rPr>
                        <a:t>R2</a:t>
                      </a:r>
                      <a:r>
                        <a:rPr kumimoji="1" lang="ja-JP" altLang="en-US" sz="1200" dirty="0" smtClean="0">
                          <a:latin typeface="ＭＳ ゴシック" panose="020B0609070205080204" pitchFamily="49" charset="-128"/>
                          <a:ea typeface="ＭＳ ゴシック" panose="020B0609070205080204" pitchFamily="49" charset="-128"/>
                        </a:rPr>
                        <a:t>）</a:t>
                      </a: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200" dirty="0" smtClean="0">
                          <a:latin typeface="ＭＳ ゴシック" panose="020B0609070205080204" pitchFamily="49" charset="-128"/>
                          <a:ea typeface="ＭＳ ゴシック" panose="020B0609070205080204" pitchFamily="49" charset="-128"/>
                        </a:rPr>
                        <a:t>2022</a:t>
                      </a:r>
                    </a:p>
                    <a:p>
                      <a:pPr algn="ctr"/>
                      <a:r>
                        <a:rPr kumimoji="1" lang="ja-JP" altLang="en-US" sz="1200" dirty="0" smtClean="0">
                          <a:latin typeface="ＭＳ ゴシック" panose="020B0609070205080204" pitchFamily="49" charset="-128"/>
                          <a:ea typeface="ＭＳ ゴシック" panose="020B0609070205080204" pitchFamily="49" charset="-128"/>
                        </a:rPr>
                        <a:t>（</a:t>
                      </a:r>
                      <a:r>
                        <a:rPr kumimoji="1" lang="en-US" altLang="ja-JP" sz="1200" dirty="0" smtClean="0">
                          <a:latin typeface="ＭＳ ゴシック" panose="020B0609070205080204" pitchFamily="49" charset="-128"/>
                          <a:ea typeface="ＭＳ ゴシック" panose="020B0609070205080204" pitchFamily="49" charset="-128"/>
                        </a:rPr>
                        <a:t>R3</a:t>
                      </a:r>
                      <a:r>
                        <a:rPr kumimoji="1" lang="ja-JP" altLang="en-US" sz="1200" dirty="0" smtClean="0">
                          <a:latin typeface="ＭＳ ゴシック" panose="020B0609070205080204" pitchFamily="49" charset="-128"/>
                          <a:ea typeface="ＭＳ ゴシック" panose="020B0609070205080204" pitchFamily="49" charset="-128"/>
                        </a:rPr>
                        <a:t>）</a:t>
                      </a: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200" dirty="0" smtClean="0">
                          <a:latin typeface="ＭＳ ゴシック" panose="020B0609070205080204" pitchFamily="49" charset="-128"/>
                          <a:ea typeface="ＭＳ ゴシック" panose="020B0609070205080204" pitchFamily="49" charset="-128"/>
                        </a:rPr>
                        <a:t>2023</a:t>
                      </a:r>
                    </a:p>
                    <a:p>
                      <a:pPr algn="ctr"/>
                      <a:r>
                        <a:rPr kumimoji="1" lang="ja-JP" altLang="en-US" sz="1200" dirty="0" smtClean="0">
                          <a:latin typeface="ＭＳ ゴシック" panose="020B0609070205080204" pitchFamily="49" charset="-128"/>
                          <a:ea typeface="ＭＳ ゴシック" panose="020B0609070205080204" pitchFamily="49" charset="-128"/>
                        </a:rPr>
                        <a:t>（</a:t>
                      </a:r>
                      <a:r>
                        <a:rPr kumimoji="1" lang="en-US" altLang="ja-JP" sz="1200" dirty="0" smtClean="0">
                          <a:latin typeface="ＭＳ ゴシック" panose="020B0609070205080204" pitchFamily="49" charset="-128"/>
                          <a:ea typeface="ＭＳ ゴシック" panose="020B0609070205080204" pitchFamily="49" charset="-128"/>
                        </a:rPr>
                        <a:t>R4</a:t>
                      </a:r>
                      <a:r>
                        <a:rPr kumimoji="1" lang="ja-JP" altLang="en-US" sz="1200" dirty="0" smtClean="0">
                          <a:latin typeface="ＭＳ ゴシック" panose="020B0609070205080204" pitchFamily="49" charset="-128"/>
                          <a:ea typeface="ＭＳ ゴシック" panose="020B0609070205080204" pitchFamily="49" charset="-128"/>
                        </a:rPr>
                        <a:t>）</a:t>
                      </a: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extLst>
                  <a:ext uri="{0D108BD9-81ED-4DB2-BD59-A6C34878D82A}">
                    <a16:rowId xmlns:a16="http://schemas.microsoft.com/office/drawing/2014/main" val="486740212"/>
                  </a:ext>
                </a:extLst>
              </a:tr>
              <a:tr h="648000">
                <a:tc>
                  <a:txBody>
                    <a:bodyPr/>
                    <a:lstStyle/>
                    <a:p>
                      <a:pPr algn="ctr"/>
                      <a:r>
                        <a:rPr kumimoji="1" lang="ja-JP" altLang="en-US" sz="1200" b="1" dirty="0" smtClean="0">
                          <a:latin typeface="ＭＳ ゴシック" panose="020B0609070205080204" pitchFamily="49" charset="-128"/>
                          <a:ea typeface="ＭＳ ゴシック" panose="020B0609070205080204" pitchFamily="49" charset="-128"/>
                        </a:rPr>
                        <a:t>第３次計画</a:t>
                      </a:r>
                      <a:endParaRPr kumimoji="1" lang="ja-JP" altLang="en-US" sz="1200" b="1"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endParaRPr kumimoji="1" lang="ja-JP" altLang="en-US" sz="120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extLst>
                  <a:ext uri="{0D108BD9-81ED-4DB2-BD59-A6C34878D82A}">
                    <a16:rowId xmlns:a16="http://schemas.microsoft.com/office/drawing/2014/main" val="1820716534"/>
                  </a:ext>
                </a:extLst>
              </a:tr>
            </a:tbl>
          </a:graphicData>
        </a:graphic>
      </p:graphicFrame>
      <p:sp>
        <p:nvSpPr>
          <p:cNvPr id="34" name="右矢印 33"/>
          <p:cNvSpPr/>
          <p:nvPr/>
        </p:nvSpPr>
        <p:spPr>
          <a:xfrm>
            <a:off x="2764840" y="1928503"/>
            <a:ext cx="6408000" cy="432000"/>
          </a:xfrm>
          <a:prstGeom prst="rightArrow">
            <a:avLst>
              <a:gd name="adj1" fmla="val 62589"/>
              <a:gd name="adj2" fmla="val 67229"/>
            </a:avLst>
          </a:prstGeom>
          <a:solidFill>
            <a:srgbClr val="33CCFF"/>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r>
              <a:rPr kumimoji="1" lang="ja-JP" altLang="en-US" sz="1200" b="1" dirty="0" smtClean="0">
                <a:solidFill>
                  <a:schemeClr val="tx1"/>
                </a:solidFill>
                <a:latin typeface="ＭＳ ゴシック" panose="020B0609070205080204" pitchFamily="49" charset="-128"/>
                <a:ea typeface="ＭＳ ゴシック" panose="020B0609070205080204" pitchFamily="49" charset="-128"/>
              </a:rPr>
              <a:t> </a:t>
            </a:r>
            <a:r>
              <a:rPr kumimoji="1" lang="en-US" altLang="ja-JP" sz="1200" b="1" dirty="0" smtClean="0">
                <a:solidFill>
                  <a:schemeClr val="tx1"/>
                </a:solidFill>
                <a:latin typeface="ＭＳ ゴシック" panose="020B0609070205080204" pitchFamily="49" charset="-128"/>
                <a:ea typeface="ＭＳ ゴシック" panose="020B0609070205080204" pitchFamily="49" charset="-128"/>
              </a:rPr>
              <a:t>〈 </a:t>
            </a:r>
            <a:r>
              <a:rPr kumimoji="1" lang="ja-JP" altLang="en-US" sz="1200" b="1" dirty="0" smtClean="0">
                <a:solidFill>
                  <a:schemeClr val="tx1"/>
                </a:solidFill>
                <a:latin typeface="ＭＳ ゴシック" panose="020B0609070205080204" pitchFamily="49" charset="-128"/>
                <a:ea typeface="ＭＳ ゴシック" panose="020B0609070205080204" pitchFamily="49" charset="-128"/>
              </a:rPr>
              <a:t>計 画 期 間 </a:t>
            </a:r>
            <a:r>
              <a:rPr kumimoji="1" lang="en-US" altLang="ja-JP" sz="1200" b="1" dirty="0" smtClean="0">
                <a:solidFill>
                  <a:schemeClr val="tx1"/>
                </a:solidFill>
                <a:latin typeface="ＭＳ ゴシック" panose="020B0609070205080204" pitchFamily="49" charset="-128"/>
                <a:ea typeface="ＭＳ ゴシック" panose="020B0609070205080204" pitchFamily="49" charset="-128"/>
              </a:rPr>
              <a:t>〉</a:t>
            </a:r>
            <a:endParaRPr kumimoji="1" lang="ja-JP" altLang="en-US" sz="1200" b="1" dirty="0">
              <a:solidFill>
                <a:schemeClr val="tx1"/>
              </a:solidFill>
              <a:latin typeface="ＭＳ ゴシック" panose="020B0609070205080204" pitchFamily="49" charset="-128"/>
              <a:ea typeface="ＭＳ ゴシック" panose="020B0609070205080204" pitchFamily="49" charset="-128"/>
            </a:endParaRPr>
          </a:p>
        </p:txBody>
      </p:sp>
      <p:sp>
        <p:nvSpPr>
          <p:cNvPr id="35" name="テキスト ボックス 34"/>
          <p:cNvSpPr txBox="1"/>
          <p:nvPr/>
        </p:nvSpPr>
        <p:spPr>
          <a:xfrm>
            <a:off x="1806587" y="2032498"/>
            <a:ext cx="1008000" cy="216000"/>
          </a:xfrm>
          <a:prstGeom prst="rect">
            <a:avLst/>
          </a:prstGeom>
          <a:noFill/>
        </p:spPr>
        <p:txBody>
          <a:bodyPr wrap="square" lIns="72000" tIns="72000" rIns="72000" bIns="72000" rtlCol="0" anchor="ctr">
            <a:noAutofit/>
          </a:bodyPr>
          <a:lstStyle/>
          <a:p>
            <a:pPr algn="ctr"/>
            <a:r>
              <a:rPr lang="ja-JP" altLang="en-US" sz="1100" dirty="0" smtClean="0">
                <a:latin typeface="ＭＳ ゴシック" panose="020B0609070205080204" pitchFamily="49" charset="-128"/>
                <a:ea typeface="ＭＳ ゴシック" panose="020B0609070205080204" pitchFamily="49" charset="-128"/>
              </a:rPr>
              <a:t>計画策定 ●</a:t>
            </a:r>
            <a:endParaRPr lang="en-US" altLang="ja-JP" sz="1100" dirty="0">
              <a:latin typeface="ＭＳ ゴシック" panose="020B0609070205080204" pitchFamily="49" charset="-128"/>
              <a:ea typeface="ＭＳ ゴシック" panose="020B0609070205080204" pitchFamily="49" charset="-128"/>
            </a:endParaRPr>
          </a:p>
        </p:txBody>
      </p:sp>
      <p:cxnSp>
        <p:nvCxnSpPr>
          <p:cNvPr id="11" name="直線コネクタ 10"/>
          <p:cNvCxnSpPr/>
          <p:nvPr/>
        </p:nvCxnSpPr>
        <p:spPr>
          <a:xfrm flipH="1">
            <a:off x="555285" y="2459534"/>
            <a:ext cx="4329534" cy="415103"/>
          </a:xfrm>
          <a:prstGeom prst="line">
            <a:avLst/>
          </a:prstGeom>
          <a:ln w="190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6" name="直線コネクタ 35"/>
          <p:cNvCxnSpPr/>
          <p:nvPr/>
        </p:nvCxnSpPr>
        <p:spPr>
          <a:xfrm>
            <a:off x="5967661" y="2459534"/>
            <a:ext cx="3227624" cy="415103"/>
          </a:xfrm>
          <a:prstGeom prst="line">
            <a:avLst/>
          </a:prstGeom>
          <a:ln w="190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38" name="テキスト ボックス 37"/>
          <p:cNvSpPr txBox="1"/>
          <p:nvPr/>
        </p:nvSpPr>
        <p:spPr>
          <a:xfrm>
            <a:off x="8741011" y="3646151"/>
            <a:ext cx="504000" cy="216000"/>
          </a:xfrm>
          <a:prstGeom prst="rect">
            <a:avLst/>
          </a:prstGeom>
          <a:noFill/>
        </p:spPr>
        <p:txBody>
          <a:bodyPr wrap="square" lIns="72000" tIns="72000" rIns="72000" bIns="72000" rtlCol="0" anchor="t">
            <a:noAutofit/>
          </a:bodyPr>
          <a:lstStyle/>
          <a:p>
            <a:pPr algn="ctr"/>
            <a:r>
              <a:rPr lang="ja-JP" altLang="en-US" sz="1100" dirty="0" smtClean="0">
                <a:latin typeface="ＭＳ ゴシック" panose="020B0609070205080204" pitchFamily="49" charset="-128"/>
                <a:ea typeface="ＭＳ ゴシック" panose="020B0609070205080204" pitchFamily="49" charset="-128"/>
              </a:rPr>
              <a:t>↓</a:t>
            </a:r>
            <a:endParaRPr lang="en-US" altLang="ja-JP" sz="1100" dirty="0" smtClean="0">
              <a:latin typeface="ＭＳ ゴシック" panose="020B0609070205080204" pitchFamily="49" charset="-128"/>
              <a:ea typeface="ＭＳ ゴシック" panose="020B0609070205080204" pitchFamily="49" charset="-128"/>
            </a:endParaRPr>
          </a:p>
          <a:p>
            <a:pPr algn="ctr"/>
            <a:r>
              <a:rPr lang="ja-JP" altLang="en-US" sz="1100" dirty="0">
                <a:latin typeface="ＭＳ ゴシック" panose="020B0609070205080204" pitchFamily="49" charset="-128"/>
                <a:ea typeface="ＭＳ ゴシック" panose="020B0609070205080204" pitchFamily="49" charset="-128"/>
              </a:rPr>
              <a:t>公表</a:t>
            </a:r>
            <a:endParaRPr lang="en-US" altLang="ja-JP" sz="1100" dirty="0">
              <a:latin typeface="ＭＳ ゴシック" panose="020B0609070205080204" pitchFamily="49" charset="-128"/>
              <a:ea typeface="ＭＳ ゴシック" panose="020B0609070205080204" pitchFamily="49" charset="-128"/>
            </a:endParaRPr>
          </a:p>
        </p:txBody>
      </p:sp>
      <p:sp>
        <p:nvSpPr>
          <p:cNvPr id="39" name="テキスト ボックス 38"/>
          <p:cNvSpPr txBox="1"/>
          <p:nvPr/>
        </p:nvSpPr>
        <p:spPr>
          <a:xfrm>
            <a:off x="7661863" y="4017775"/>
            <a:ext cx="1080000" cy="252000"/>
          </a:xfrm>
          <a:prstGeom prst="leftRightArrow">
            <a:avLst>
              <a:gd name="adj1" fmla="val 100000"/>
              <a:gd name="adj2" fmla="val 50000"/>
            </a:avLst>
          </a:prstGeom>
          <a:solidFill>
            <a:schemeClr val="bg1"/>
          </a:solidFill>
          <a:ln w="6350">
            <a:solidFill>
              <a:schemeClr val="accent1">
                <a:shade val="50000"/>
              </a:schemeClr>
            </a:solidFill>
          </a:ln>
        </p:spPr>
        <p:txBody>
          <a:bodyPr wrap="none" lIns="72000" tIns="72000" rIns="72000" bIns="72000" rtlCol="0" anchor="ctr">
            <a:noAutofit/>
          </a:bodyPr>
          <a:lstStyle/>
          <a:p>
            <a:pPr algn="ctr"/>
            <a:r>
              <a:rPr lang="ja-JP" altLang="en-US" sz="1100" dirty="0" smtClean="0">
                <a:latin typeface="ＭＳ ゴシック" panose="020B0609070205080204" pitchFamily="49" charset="-128"/>
                <a:ea typeface="ＭＳ ゴシック" panose="020B0609070205080204" pitchFamily="49" charset="-128"/>
              </a:rPr>
              <a:t>とりまとめ</a:t>
            </a:r>
            <a:endParaRPr lang="en-US" altLang="ja-JP" sz="1100" dirty="0">
              <a:latin typeface="ＭＳ ゴシック" panose="020B0609070205080204" pitchFamily="49" charset="-128"/>
              <a:ea typeface="ＭＳ ゴシック" panose="020B0609070205080204" pitchFamily="49" charset="-128"/>
            </a:endParaRPr>
          </a:p>
        </p:txBody>
      </p:sp>
      <p:sp>
        <p:nvSpPr>
          <p:cNvPr id="40" name="テキスト ボックス 39"/>
          <p:cNvSpPr txBox="1"/>
          <p:nvPr/>
        </p:nvSpPr>
        <p:spPr>
          <a:xfrm>
            <a:off x="5558877" y="2032498"/>
            <a:ext cx="1080000" cy="216000"/>
          </a:xfrm>
          <a:prstGeom prst="rect">
            <a:avLst/>
          </a:prstGeom>
          <a:noFill/>
        </p:spPr>
        <p:txBody>
          <a:bodyPr wrap="square" lIns="72000" tIns="72000" rIns="72000" bIns="72000" rtlCol="0" anchor="ctr">
            <a:noAutofit/>
          </a:bodyPr>
          <a:lstStyle/>
          <a:p>
            <a:pPr algn="ctr"/>
            <a:r>
              <a:rPr lang="ja-JP" altLang="en-US" sz="1100" dirty="0" smtClean="0">
                <a:latin typeface="ＭＳ ゴシック" panose="020B0609070205080204" pitchFamily="49" charset="-128"/>
                <a:ea typeface="ＭＳ ゴシック" panose="020B0609070205080204" pitchFamily="49" charset="-128"/>
              </a:rPr>
              <a:t>● 中間点検</a:t>
            </a:r>
            <a:endParaRPr lang="en-US" altLang="ja-JP" sz="1100" dirty="0">
              <a:latin typeface="ＭＳ ゴシック" panose="020B0609070205080204" pitchFamily="49" charset="-128"/>
              <a:ea typeface="ＭＳ ゴシック" panose="020B0609070205080204" pitchFamily="49" charset="-128"/>
            </a:endParaRPr>
          </a:p>
        </p:txBody>
      </p:sp>
      <p:sp>
        <p:nvSpPr>
          <p:cNvPr id="42" name="テキスト ボックス 41"/>
          <p:cNvSpPr txBox="1"/>
          <p:nvPr/>
        </p:nvSpPr>
        <p:spPr>
          <a:xfrm>
            <a:off x="551721" y="418003"/>
            <a:ext cx="2160000" cy="288000"/>
          </a:xfrm>
          <a:prstGeom prst="roundRect">
            <a:avLst/>
          </a:prstGeom>
          <a:solidFill>
            <a:schemeClr val="accent1">
              <a:lumMod val="75000"/>
            </a:schemeClr>
          </a:solidFill>
        </p:spPr>
        <p:txBody>
          <a:bodyPr wrap="none" lIns="72000" tIns="72000" rIns="72000" bIns="72000" rtlCol="0" anchor="ctr">
            <a:noAutofit/>
          </a:bodyPr>
          <a:lstStyle/>
          <a:p>
            <a:pPr algn="ctr"/>
            <a:r>
              <a:rPr lang="ja-JP" altLang="en-US" sz="1400" b="1" dirty="0" smtClean="0">
                <a:solidFill>
                  <a:schemeClr val="bg1"/>
                </a:solidFill>
                <a:latin typeface="ＭＳ Ｐゴシック" panose="020B0600070205080204" pitchFamily="50" charset="-128"/>
                <a:ea typeface="ＭＳ Ｐゴシック" panose="020B0600070205080204" pitchFamily="50" charset="-128"/>
              </a:rPr>
              <a:t>スケジュール（予定）</a:t>
            </a:r>
            <a:endParaRPr lang="en-US" altLang="ja-JP" sz="1400" b="1" dirty="0" smtClean="0">
              <a:solidFill>
                <a:schemeClr val="bg1"/>
              </a:solidFill>
              <a:latin typeface="ＭＳ Ｐゴシック" panose="020B0600070205080204" pitchFamily="50" charset="-128"/>
              <a:ea typeface="ＭＳ Ｐゴシック" panose="020B0600070205080204" pitchFamily="50" charset="-128"/>
            </a:endParaRPr>
          </a:p>
        </p:txBody>
      </p:sp>
      <p:sp>
        <p:nvSpPr>
          <p:cNvPr id="43" name="テキスト ボックス 42"/>
          <p:cNvSpPr txBox="1"/>
          <p:nvPr/>
        </p:nvSpPr>
        <p:spPr>
          <a:xfrm>
            <a:off x="494571" y="707402"/>
            <a:ext cx="8784000" cy="504000"/>
          </a:xfrm>
          <a:prstGeom prst="rect">
            <a:avLst/>
          </a:prstGeom>
          <a:noFill/>
        </p:spPr>
        <p:txBody>
          <a:bodyPr wrap="square" lIns="72000" tIns="72000" rIns="72000" bIns="72000" rtlCol="0">
            <a:noAutofit/>
          </a:bodyPr>
          <a:lstStyle/>
          <a:p>
            <a:r>
              <a:rPr lang="ja-JP" altLang="en-US" sz="1200" dirty="0" smtClean="0">
                <a:latin typeface="ＭＳ ゴシック" panose="020B0609070205080204" pitchFamily="49" charset="-128"/>
                <a:ea typeface="ＭＳ ゴシック" panose="020B0609070205080204" pitchFamily="49" charset="-128"/>
              </a:rPr>
              <a:t>第３次計画は平成</a:t>
            </a:r>
            <a:r>
              <a:rPr lang="en-US" altLang="ja-JP" sz="1200" dirty="0" smtClean="0">
                <a:latin typeface="ＭＳ ゴシック" panose="020B0609070205080204" pitchFamily="49" charset="-128"/>
                <a:ea typeface="ＭＳ ゴシック" panose="020B0609070205080204" pitchFamily="49" charset="-128"/>
              </a:rPr>
              <a:t>30</a:t>
            </a:r>
            <a:r>
              <a:rPr lang="ja-JP" altLang="en-US" sz="1200" dirty="0" smtClean="0">
                <a:latin typeface="ＭＳ ゴシック" panose="020B0609070205080204" pitchFamily="49" charset="-128"/>
                <a:ea typeface="ＭＳ ゴシック" panose="020B0609070205080204" pitchFamily="49" charset="-128"/>
              </a:rPr>
              <a:t>年</a:t>
            </a:r>
            <a:r>
              <a:rPr lang="en-US" altLang="ja-JP" sz="1200" dirty="0" smtClean="0">
                <a:latin typeface="ＭＳ ゴシック" panose="020B0609070205080204" pitchFamily="49" charset="-128"/>
                <a:ea typeface="ＭＳ ゴシック" panose="020B0609070205080204" pitchFamily="49" charset="-128"/>
              </a:rPr>
              <a:t>3</a:t>
            </a:r>
            <a:r>
              <a:rPr lang="ja-JP" altLang="en-US" sz="1200" dirty="0" smtClean="0">
                <a:latin typeface="ＭＳ ゴシック" panose="020B0609070205080204" pitchFamily="49" charset="-128"/>
                <a:ea typeface="ＭＳ ゴシック" panose="020B0609070205080204" pitchFamily="49" charset="-128"/>
              </a:rPr>
              <a:t>月に策定（</a:t>
            </a:r>
            <a:r>
              <a:rPr lang="en-US" altLang="ja-JP" sz="1200" dirty="0" smtClean="0">
                <a:latin typeface="ＭＳ ゴシック" panose="020B0609070205080204" pitchFamily="49" charset="-128"/>
                <a:ea typeface="ＭＳ ゴシック" panose="020B0609070205080204" pitchFamily="49" charset="-128"/>
              </a:rPr>
              <a:t>6</a:t>
            </a:r>
            <a:r>
              <a:rPr lang="ja-JP" altLang="en-US" sz="1200" dirty="0" smtClean="0">
                <a:latin typeface="ＭＳ ゴシック" panose="020B0609070205080204" pitchFamily="49" charset="-128"/>
                <a:ea typeface="ＭＳ ゴシック" panose="020B0609070205080204" pitchFamily="49" charset="-128"/>
              </a:rPr>
              <a:t>か年計画）。中間年となる令和２年度にこれまでの社会的な状況変化や各種数値データの把握を行い、点検を実施します。必要に応じて点検・見直し案を検討する審議会を開催します。</a:t>
            </a:r>
            <a:endParaRPr lang="en-US" altLang="ja-JP" sz="1200" dirty="0">
              <a:latin typeface="ＭＳ ゴシック" panose="020B0609070205080204" pitchFamily="49" charset="-128"/>
              <a:ea typeface="ＭＳ ゴシック" panose="020B0609070205080204" pitchFamily="49" charset="-128"/>
            </a:endParaRPr>
          </a:p>
        </p:txBody>
      </p:sp>
      <p:sp>
        <p:nvSpPr>
          <p:cNvPr id="44" name="テキスト ボックス 43"/>
          <p:cNvSpPr txBox="1"/>
          <p:nvPr/>
        </p:nvSpPr>
        <p:spPr>
          <a:xfrm>
            <a:off x="656908" y="4583030"/>
            <a:ext cx="8928000" cy="648000"/>
          </a:xfrm>
          <a:prstGeom prst="rect">
            <a:avLst/>
          </a:prstGeom>
          <a:noFill/>
        </p:spPr>
        <p:txBody>
          <a:bodyPr wrap="square" lIns="72000" tIns="72000" rIns="72000" bIns="72000" rtlCol="0">
            <a:noAutofit/>
          </a:bodyPr>
          <a:lstStyle/>
          <a:p>
            <a:r>
              <a:rPr lang="en-US" altLang="ja-JP" sz="1100" dirty="0" smtClean="0">
                <a:latin typeface="ＭＳ ゴシック" panose="020B0609070205080204" pitchFamily="49" charset="-128"/>
                <a:ea typeface="ＭＳ ゴシック" panose="020B0609070205080204" pitchFamily="49" charset="-128"/>
              </a:rPr>
              <a:t>※</a:t>
            </a:r>
            <a:r>
              <a:rPr lang="ja-JP" altLang="en-US" sz="1100" dirty="0" smtClean="0">
                <a:latin typeface="ＭＳ ゴシック" panose="020B0609070205080204" pitchFamily="49" charset="-128"/>
                <a:ea typeface="ＭＳ ゴシック" panose="020B0609070205080204" pitchFamily="49" charset="-128"/>
              </a:rPr>
              <a:t>数値データの把握に向けては、各調査</a:t>
            </a:r>
            <a:r>
              <a:rPr lang="ja-JP" altLang="en-US" sz="1100" dirty="0">
                <a:latin typeface="ＭＳ ゴシック" panose="020B0609070205080204" pitchFamily="49" charset="-128"/>
                <a:ea typeface="ＭＳ ゴシック" panose="020B0609070205080204" pitchFamily="49" charset="-128"/>
              </a:rPr>
              <a:t>をもと</a:t>
            </a:r>
            <a:r>
              <a:rPr lang="ja-JP" altLang="en-US" sz="1100" dirty="0" smtClean="0">
                <a:latin typeface="ＭＳ ゴシック" panose="020B0609070205080204" pitchFamily="49" charset="-128"/>
                <a:ea typeface="ＭＳ ゴシック" panose="020B0609070205080204" pitchFamily="49" charset="-128"/>
              </a:rPr>
              <a:t>に最新値を収集するが、以下の項目についてはインターネット</a:t>
            </a:r>
            <a:r>
              <a:rPr lang="ja-JP" altLang="en-US" sz="1100" dirty="0">
                <a:latin typeface="ＭＳ ゴシック" panose="020B0609070205080204" pitchFamily="49" charset="-128"/>
                <a:ea typeface="ＭＳ ゴシック" panose="020B0609070205080204" pitchFamily="49" charset="-128"/>
              </a:rPr>
              <a:t>調査が</a:t>
            </a:r>
            <a:r>
              <a:rPr lang="ja-JP" altLang="en-US" sz="1100" dirty="0" smtClean="0">
                <a:latin typeface="ＭＳ ゴシック" panose="020B0609070205080204" pitchFamily="49" charset="-128"/>
                <a:ea typeface="ＭＳ ゴシック" panose="020B0609070205080204" pitchFamily="49" charset="-128"/>
              </a:rPr>
              <a:t>必要であり、</a:t>
            </a:r>
            <a:endParaRPr lang="en-US" altLang="ja-JP" sz="1100" dirty="0" smtClean="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a:t>
            </a:r>
            <a:r>
              <a:rPr lang="ja-JP" altLang="en-US" sz="1100" dirty="0" smtClean="0">
                <a:latin typeface="ＭＳ ゴシック" panose="020B0609070205080204" pitchFamily="49" charset="-128"/>
                <a:ea typeface="ＭＳ ゴシック" panose="020B0609070205080204" pitchFamily="49" charset="-128"/>
              </a:rPr>
              <a:t>令和２年度中</a:t>
            </a:r>
            <a:r>
              <a:rPr lang="ja-JP" altLang="en-US" sz="1100" dirty="0">
                <a:latin typeface="ＭＳ ゴシック" panose="020B0609070205080204" pitchFamily="49" charset="-128"/>
                <a:ea typeface="ＭＳ ゴシック" panose="020B0609070205080204" pitchFamily="49" charset="-128"/>
              </a:rPr>
              <a:t>に調査・集計を行う。</a:t>
            </a:r>
          </a:p>
          <a:p>
            <a:r>
              <a:rPr lang="ja-JP" altLang="en-US" sz="1100" dirty="0">
                <a:latin typeface="ＭＳ ゴシック" panose="020B0609070205080204" pitchFamily="49" charset="-128"/>
                <a:ea typeface="ＭＳ ゴシック" panose="020B0609070205080204" pitchFamily="49" charset="-128"/>
              </a:rPr>
              <a:t>　</a:t>
            </a:r>
            <a:r>
              <a:rPr lang="ja-JP" altLang="en-US" sz="1100" dirty="0" smtClean="0">
                <a:latin typeface="ＭＳ ゴシック" panose="020B0609070205080204" pitchFamily="49" charset="-128"/>
                <a:ea typeface="ＭＳ ゴシック" panose="020B0609070205080204" pitchFamily="49" charset="-128"/>
              </a:rPr>
              <a:t>　　✓運動</a:t>
            </a:r>
            <a:r>
              <a:rPr lang="ja-JP" altLang="en-US" sz="1100" dirty="0">
                <a:latin typeface="ＭＳ ゴシック" panose="020B0609070205080204" pitchFamily="49" charset="-128"/>
                <a:ea typeface="ＭＳ ゴシック" panose="020B0609070205080204" pitchFamily="49" charset="-128"/>
              </a:rPr>
              <a:t>習慣のある者の割合（</a:t>
            </a:r>
            <a:r>
              <a:rPr lang="en-US" altLang="ja-JP" sz="1100" dirty="0">
                <a:latin typeface="ＭＳ ゴシック" panose="020B0609070205080204" pitchFamily="49" charset="-128"/>
                <a:ea typeface="ＭＳ ゴシック" panose="020B0609070205080204" pitchFamily="49" charset="-128"/>
              </a:rPr>
              <a:t>1</a:t>
            </a:r>
            <a:r>
              <a:rPr lang="ja-JP" altLang="en-US" sz="1100" dirty="0">
                <a:latin typeface="ＭＳ ゴシック" panose="020B0609070205080204" pitchFamily="49" charset="-128"/>
                <a:ea typeface="ＭＳ ゴシック" panose="020B0609070205080204" pitchFamily="49" charset="-128"/>
              </a:rPr>
              <a:t>日</a:t>
            </a:r>
            <a:r>
              <a:rPr lang="en-US" altLang="ja-JP" sz="1100" dirty="0">
                <a:latin typeface="ＭＳ ゴシック" panose="020B0609070205080204" pitchFamily="49" charset="-128"/>
                <a:ea typeface="ＭＳ ゴシック" panose="020B0609070205080204" pitchFamily="49" charset="-128"/>
              </a:rPr>
              <a:t>30</a:t>
            </a:r>
            <a:r>
              <a:rPr lang="ja-JP" altLang="en-US" sz="1100" dirty="0">
                <a:latin typeface="ＭＳ ゴシック" panose="020B0609070205080204" pitchFamily="49" charset="-128"/>
                <a:ea typeface="ＭＳ ゴシック" panose="020B0609070205080204" pitchFamily="49" charset="-128"/>
              </a:rPr>
              <a:t>分、週</a:t>
            </a:r>
            <a:r>
              <a:rPr lang="en-US" altLang="ja-JP" sz="1100" dirty="0">
                <a:latin typeface="ＭＳ ゴシック" panose="020B0609070205080204" pitchFamily="49" charset="-128"/>
                <a:ea typeface="ＭＳ ゴシック" panose="020B0609070205080204" pitchFamily="49" charset="-128"/>
              </a:rPr>
              <a:t>1</a:t>
            </a:r>
            <a:r>
              <a:rPr lang="ja-JP" altLang="en-US" sz="1100" dirty="0">
                <a:latin typeface="ＭＳ ゴシック" panose="020B0609070205080204" pitchFamily="49" charset="-128"/>
                <a:ea typeface="ＭＳ ゴシック" panose="020B0609070205080204" pitchFamily="49" charset="-128"/>
              </a:rPr>
              <a:t>回以上</a:t>
            </a:r>
            <a:r>
              <a:rPr lang="ja-JP" altLang="en-US" sz="1100" dirty="0" smtClean="0">
                <a:latin typeface="ＭＳ ゴシック" panose="020B0609070205080204" pitchFamily="49" charset="-128"/>
                <a:ea typeface="ＭＳ ゴシック" panose="020B0609070205080204" pitchFamily="49" charset="-128"/>
              </a:rPr>
              <a:t>）　✓過去</a:t>
            </a:r>
            <a:r>
              <a:rPr lang="en-US" altLang="ja-JP" sz="1100" dirty="0">
                <a:latin typeface="ＭＳ ゴシック" panose="020B0609070205080204" pitchFamily="49" charset="-128"/>
                <a:ea typeface="ＭＳ ゴシック" panose="020B0609070205080204" pitchFamily="49" charset="-128"/>
              </a:rPr>
              <a:t>1</a:t>
            </a:r>
            <a:r>
              <a:rPr lang="ja-JP" altLang="en-US" sz="1100" dirty="0">
                <a:latin typeface="ＭＳ ゴシック" panose="020B0609070205080204" pitchFamily="49" charset="-128"/>
                <a:ea typeface="ＭＳ ゴシック" panose="020B0609070205080204" pitchFamily="49" charset="-128"/>
              </a:rPr>
              <a:t>年間に歯科健診を受診した者の割合（</a:t>
            </a:r>
            <a:r>
              <a:rPr lang="en-US" altLang="ja-JP" sz="1100" dirty="0">
                <a:latin typeface="ＭＳ ゴシック" panose="020B0609070205080204" pitchFamily="49" charset="-128"/>
                <a:ea typeface="ＭＳ ゴシック" panose="020B0609070205080204" pitchFamily="49" charset="-128"/>
              </a:rPr>
              <a:t>20</a:t>
            </a:r>
            <a:r>
              <a:rPr lang="ja-JP" altLang="en-US" sz="1100" dirty="0">
                <a:latin typeface="ＭＳ ゴシック" panose="020B0609070205080204" pitchFamily="49" charset="-128"/>
                <a:ea typeface="ＭＳ ゴシック" panose="020B0609070205080204" pitchFamily="49" charset="-128"/>
              </a:rPr>
              <a:t>歳以上）</a:t>
            </a:r>
          </a:p>
          <a:p>
            <a:r>
              <a:rPr lang="ja-JP" altLang="en-US" sz="1100" dirty="0" smtClean="0">
                <a:latin typeface="ＭＳ ゴシック" panose="020B0609070205080204" pitchFamily="49" charset="-128"/>
                <a:ea typeface="ＭＳ ゴシック" panose="020B0609070205080204" pitchFamily="49" charset="-128"/>
              </a:rPr>
              <a:t>　</a:t>
            </a:r>
            <a:r>
              <a:rPr lang="ja-JP" altLang="en-US" sz="1100" dirty="0">
                <a:latin typeface="ＭＳ ゴシック" panose="020B0609070205080204" pitchFamily="49" charset="-128"/>
                <a:ea typeface="ＭＳ ゴシック" panose="020B0609070205080204" pitchFamily="49" charset="-128"/>
              </a:rPr>
              <a:t>　</a:t>
            </a:r>
            <a:r>
              <a:rPr lang="ja-JP" altLang="en-US" sz="1100" dirty="0" smtClean="0">
                <a:latin typeface="ＭＳ ゴシック" panose="020B0609070205080204" pitchFamily="49" charset="-128"/>
                <a:ea typeface="ＭＳ ゴシック" panose="020B0609070205080204" pitchFamily="49" charset="-128"/>
              </a:rPr>
              <a:t>　✓歯磨き</a:t>
            </a:r>
            <a:r>
              <a:rPr lang="ja-JP" altLang="en-US" sz="1100" dirty="0">
                <a:latin typeface="ＭＳ ゴシック" panose="020B0609070205080204" pitchFamily="49" charset="-128"/>
                <a:ea typeface="ＭＳ ゴシック" panose="020B0609070205080204" pitchFamily="49" charset="-128"/>
              </a:rPr>
              <a:t>習慣のある者の</a:t>
            </a:r>
            <a:r>
              <a:rPr lang="ja-JP" altLang="en-US" sz="1100" dirty="0" smtClean="0">
                <a:latin typeface="ＭＳ ゴシック" panose="020B0609070205080204" pitchFamily="49" charset="-128"/>
                <a:ea typeface="ＭＳ ゴシック" panose="020B0609070205080204" pitchFamily="49" charset="-128"/>
              </a:rPr>
              <a:t>割合　　　　　　　　　　　✓咀嚼</a:t>
            </a:r>
            <a:r>
              <a:rPr lang="ja-JP" altLang="en-US" sz="1100" dirty="0">
                <a:latin typeface="ＭＳ ゴシック" panose="020B0609070205080204" pitchFamily="49" charset="-128"/>
                <a:ea typeface="ＭＳ ゴシック" panose="020B0609070205080204" pitchFamily="49" charset="-128"/>
              </a:rPr>
              <a:t>良好者の割合（</a:t>
            </a:r>
            <a:r>
              <a:rPr lang="en-US" altLang="ja-JP" sz="1100" dirty="0">
                <a:latin typeface="ＭＳ ゴシック" panose="020B0609070205080204" pitchFamily="49" charset="-128"/>
                <a:ea typeface="ＭＳ ゴシック" panose="020B0609070205080204" pitchFamily="49" charset="-128"/>
              </a:rPr>
              <a:t>60</a:t>
            </a:r>
            <a:r>
              <a:rPr lang="ja-JP" altLang="en-US" sz="1100" dirty="0">
                <a:latin typeface="ＭＳ ゴシック" panose="020B0609070205080204" pitchFamily="49" charset="-128"/>
                <a:ea typeface="ＭＳ ゴシック" panose="020B0609070205080204" pitchFamily="49" charset="-128"/>
              </a:rPr>
              <a:t>歳以上</a:t>
            </a:r>
            <a:r>
              <a:rPr lang="ja-JP" altLang="en-US" sz="1100" dirty="0" smtClean="0">
                <a:latin typeface="ＭＳ ゴシック" panose="020B0609070205080204" pitchFamily="49" charset="-128"/>
                <a:ea typeface="ＭＳ ゴシック" panose="020B0609070205080204" pitchFamily="49" charset="-128"/>
              </a:rPr>
              <a:t>）</a:t>
            </a:r>
            <a:endParaRPr lang="en-US" altLang="ja-JP" sz="1100" dirty="0" smtClean="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r>
              <a:rPr lang="en-US" altLang="ja-JP" sz="1100" dirty="0" smtClean="0">
                <a:latin typeface="ＭＳ ゴシック" panose="020B0609070205080204" pitchFamily="49" charset="-128"/>
                <a:ea typeface="ＭＳ ゴシック" panose="020B0609070205080204" pitchFamily="49" charset="-128"/>
              </a:rPr>
              <a:t>※</a:t>
            </a:r>
            <a:r>
              <a:rPr lang="ja-JP" altLang="en-US" sz="1100" dirty="0" smtClean="0">
                <a:latin typeface="ＭＳ ゴシック" panose="020B0609070205080204" pitchFamily="49" charset="-128"/>
                <a:ea typeface="ＭＳ ゴシック" panose="020B0609070205080204" pitchFamily="49" charset="-128"/>
              </a:rPr>
              <a:t>指標把握にあたっては、必要に応じて府内市町村への健康増進計画策定状況調査と併せて照会等を実施する。</a:t>
            </a:r>
            <a:endParaRPr lang="en-US" altLang="ja-JP" sz="1100" dirty="0" smtClean="0">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12"/>
          </p:nvPr>
        </p:nvSpPr>
        <p:spPr/>
        <p:txBody>
          <a:bodyPr/>
          <a:lstStyle/>
          <a:p>
            <a:fld id="{4D1D0668-0C6C-4C7F-AAAF-C0078F4BF5F6}" type="slidenum">
              <a:rPr kumimoji="1" lang="ja-JP" altLang="en-US" smtClean="0"/>
              <a:t>2</a:t>
            </a:fld>
            <a:endParaRPr kumimoji="1" lang="ja-JP" altLang="en-US"/>
          </a:p>
        </p:txBody>
      </p:sp>
    </p:spTree>
    <p:extLst>
      <p:ext uri="{BB962C8B-B14F-4D97-AF65-F5344CB8AC3E}">
        <p14:creationId xmlns:p14="http://schemas.microsoft.com/office/powerpoint/2010/main" val="12556208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4233974923"/>
              </p:ext>
            </p:extLst>
          </p:nvPr>
        </p:nvGraphicFramePr>
        <p:xfrm>
          <a:off x="317500" y="620473"/>
          <a:ext cx="9252000" cy="5770700"/>
        </p:xfrm>
        <a:graphic>
          <a:graphicData uri="http://schemas.openxmlformats.org/drawingml/2006/table">
            <a:tbl>
              <a:tblPr firstRow="1" bandRow="1">
                <a:tableStyleId>{7DF18680-E054-41AD-8BC1-D1AEF772440D}</a:tableStyleId>
              </a:tblPr>
              <a:tblGrid>
                <a:gridCol w="1008000">
                  <a:extLst>
                    <a:ext uri="{9D8B030D-6E8A-4147-A177-3AD203B41FA5}">
                      <a16:colId xmlns:a16="http://schemas.microsoft.com/office/drawing/2014/main" val="269546419"/>
                    </a:ext>
                  </a:extLst>
                </a:gridCol>
                <a:gridCol w="216000">
                  <a:extLst>
                    <a:ext uri="{9D8B030D-6E8A-4147-A177-3AD203B41FA5}">
                      <a16:colId xmlns:a16="http://schemas.microsoft.com/office/drawing/2014/main" val="2823927590"/>
                    </a:ext>
                  </a:extLst>
                </a:gridCol>
                <a:gridCol w="2160000">
                  <a:extLst>
                    <a:ext uri="{9D8B030D-6E8A-4147-A177-3AD203B41FA5}">
                      <a16:colId xmlns:a16="http://schemas.microsoft.com/office/drawing/2014/main" val="397363977"/>
                    </a:ext>
                  </a:extLst>
                </a:gridCol>
                <a:gridCol w="1152000">
                  <a:extLst>
                    <a:ext uri="{9D8B030D-6E8A-4147-A177-3AD203B41FA5}">
                      <a16:colId xmlns:a16="http://schemas.microsoft.com/office/drawing/2014/main" val="2757940703"/>
                    </a:ext>
                  </a:extLst>
                </a:gridCol>
                <a:gridCol w="504000">
                  <a:extLst>
                    <a:ext uri="{9D8B030D-6E8A-4147-A177-3AD203B41FA5}">
                      <a16:colId xmlns:a16="http://schemas.microsoft.com/office/drawing/2014/main" val="4033310912"/>
                    </a:ext>
                  </a:extLst>
                </a:gridCol>
                <a:gridCol w="1404000">
                  <a:extLst>
                    <a:ext uri="{9D8B030D-6E8A-4147-A177-3AD203B41FA5}">
                      <a16:colId xmlns:a16="http://schemas.microsoft.com/office/drawing/2014/main" val="2373180816"/>
                    </a:ext>
                  </a:extLst>
                </a:gridCol>
                <a:gridCol w="1404000">
                  <a:extLst>
                    <a:ext uri="{9D8B030D-6E8A-4147-A177-3AD203B41FA5}">
                      <a16:colId xmlns:a16="http://schemas.microsoft.com/office/drawing/2014/main" val="2941494014"/>
                    </a:ext>
                  </a:extLst>
                </a:gridCol>
                <a:gridCol w="1404000">
                  <a:extLst>
                    <a:ext uri="{9D8B030D-6E8A-4147-A177-3AD203B41FA5}">
                      <a16:colId xmlns:a16="http://schemas.microsoft.com/office/drawing/2014/main" val="673202617"/>
                    </a:ext>
                  </a:extLst>
                </a:gridCol>
              </a:tblGrid>
              <a:tr h="0">
                <a:tc>
                  <a:txBody>
                    <a:bodyPr/>
                    <a:lstStyle/>
                    <a:p>
                      <a:pPr algn="ctr">
                        <a:lnSpc>
                          <a:spcPts val="1100"/>
                        </a:lnSpc>
                      </a:pPr>
                      <a:r>
                        <a:rPr kumimoji="1" lang="ja-JP" altLang="en-US" sz="1000" b="1" dirty="0" smtClean="0">
                          <a:latin typeface="ＭＳ Ｐゴシック" panose="020B0600070205080204" pitchFamily="50" charset="-128"/>
                          <a:ea typeface="ＭＳ Ｐゴシック" panose="020B0600070205080204" pitchFamily="50" charset="-128"/>
                        </a:rPr>
                        <a:t>分野</a:t>
                      </a:r>
                      <a:endParaRPr kumimoji="1" lang="ja-JP" altLang="en-US" sz="1000" b="1"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ctr">
                        <a:lnSpc>
                          <a:spcPts val="1100"/>
                        </a:lnSpc>
                      </a:pPr>
                      <a:endParaRPr kumimoji="1" lang="ja-JP" altLang="en-US" sz="1000" b="1"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ctr">
                        <a:lnSpc>
                          <a:spcPts val="1100"/>
                        </a:lnSpc>
                      </a:pPr>
                      <a:r>
                        <a:rPr kumimoji="1" lang="ja-JP" altLang="en-US" sz="1000" b="1" dirty="0" smtClean="0">
                          <a:latin typeface="ＭＳ Ｐゴシック" panose="020B0600070205080204" pitchFamily="50" charset="-128"/>
                          <a:ea typeface="ＭＳ Ｐゴシック" panose="020B0600070205080204" pitchFamily="50" charset="-128"/>
                        </a:rPr>
                        <a:t>項目</a:t>
                      </a:r>
                      <a:endParaRPr kumimoji="1" lang="ja-JP" altLang="en-US" sz="1000" b="1"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ctr">
                        <a:lnSpc>
                          <a:spcPts val="1100"/>
                        </a:lnSpc>
                      </a:pPr>
                      <a:r>
                        <a:rPr kumimoji="1" lang="ja-JP" altLang="en-US" sz="1000" b="1" dirty="0" smtClean="0">
                          <a:latin typeface="ＭＳ Ｐゴシック" panose="020B0600070205080204" pitchFamily="50" charset="-128"/>
                          <a:ea typeface="ＭＳ Ｐゴシック" panose="020B0600070205080204" pitchFamily="50" charset="-128"/>
                        </a:rPr>
                        <a:t>参考指標</a:t>
                      </a:r>
                      <a:endParaRPr kumimoji="1" lang="ja-JP" altLang="en-US" sz="1000" b="1"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ctr">
                        <a:lnSpc>
                          <a:spcPts val="1100"/>
                        </a:lnSpc>
                      </a:pPr>
                      <a:r>
                        <a:rPr kumimoji="1" lang="ja-JP" altLang="en-US" sz="1000" b="1" dirty="0" smtClean="0">
                          <a:latin typeface="ＭＳ Ｐゴシック" panose="020B0600070205080204" pitchFamily="50" charset="-128"/>
                          <a:ea typeface="ＭＳ Ｐゴシック" panose="020B0600070205080204" pitchFamily="50" charset="-128"/>
                        </a:rPr>
                        <a:t>把握</a:t>
                      </a:r>
                      <a:endParaRPr kumimoji="1" lang="en-US" altLang="ja-JP" sz="1000" b="1" dirty="0" smtClean="0">
                        <a:latin typeface="ＭＳ Ｐゴシック" panose="020B0600070205080204" pitchFamily="50" charset="-128"/>
                        <a:ea typeface="ＭＳ Ｐゴシック" panose="020B0600070205080204" pitchFamily="50" charset="-128"/>
                      </a:endParaRPr>
                    </a:p>
                    <a:p>
                      <a:pPr algn="ctr">
                        <a:lnSpc>
                          <a:spcPts val="1100"/>
                        </a:lnSpc>
                      </a:pPr>
                      <a:r>
                        <a:rPr kumimoji="1" lang="ja-JP" altLang="en-US" sz="1000" b="1" dirty="0" smtClean="0">
                          <a:latin typeface="ＭＳ Ｐゴシック" panose="020B0600070205080204" pitchFamily="50" charset="-128"/>
                          <a:ea typeface="ＭＳ Ｐゴシック" panose="020B0600070205080204" pitchFamily="50" charset="-128"/>
                        </a:rPr>
                        <a:t>頻度</a:t>
                      </a:r>
                      <a:endParaRPr kumimoji="1" lang="ja-JP" altLang="en-US" sz="1000" b="1"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ctr">
                        <a:lnSpc>
                          <a:spcPts val="1100"/>
                        </a:lnSpc>
                      </a:pPr>
                      <a:r>
                        <a:rPr kumimoji="1" lang="ja-JP" altLang="en-US" sz="1000" b="1" dirty="0" smtClean="0">
                          <a:latin typeface="ＭＳ Ｐゴシック" panose="020B0600070205080204" pitchFamily="50" charset="-128"/>
                          <a:ea typeface="ＭＳ Ｐゴシック" panose="020B0600070205080204" pitchFamily="50" charset="-128"/>
                        </a:rPr>
                        <a:t>計画策定時の</a:t>
                      </a:r>
                      <a:endParaRPr kumimoji="1" lang="en-US" altLang="ja-JP" sz="1000" b="1" dirty="0" smtClean="0">
                        <a:latin typeface="ＭＳ Ｐゴシック" panose="020B0600070205080204" pitchFamily="50" charset="-128"/>
                        <a:ea typeface="ＭＳ Ｐゴシック" panose="020B0600070205080204" pitchFamily="50" charset="-128"/>
                      </a:endParaRPr>
                    </a:p>
                    <a:p>
                      <a:pPr algn="ctr">
                        <a:lnSpc>
                          <a:spcPts val="1100"/>
                        </a:lnSpc>
                      </a:pPr>
                      <a:r>
                        <a:rPr kumimoji="1" lang="ja-JP" altLang="en-US" sz="1000" b="1" dirty="0" smtClean="0">
                          <a:latin typeface="ＭＳ Ｐゴシック" panose="020B0600070205080204" pitchFamily="50" charset="-128"/>
                          <a:ea typeface="ＭＳ Ｐゴシック" panose="020B0600070205080204" pitchFamily="50" charset="-128"/>
                        </a:rPr>
                        <a:t>取組状況</a:t>
                      </a:r>
                      <a:endParaRPr kumimoji="1" lang="ja-JP" altLang="en-US" sz="1000" b="1"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ctr">
                        <a:lnSpc>
                          <a:spcPts val="1100"/>
                        </a:lnSpc>
                      </a:pPr>
                      <a:r>
                        <a:rPr kumimoji="1" lang="ja-JP" altLang="en-US" sz="1000" b="1" dirty="0" smtClean="0">
                          <a:latin typeface="ＭＳ Ｐゴシック" panose="020B0600070205080204" pitchFamily="50" charset="-128"/>
                          <a:ea typeface="ＭＳ Ｐゴシック" panose="020B0600070205080204" pitchFamily="50" charset="-128"/>
                        </a:rPr>
                        <a:t>現在の</a:t>
                      </a:r>
                      <a:endParaRPr kumimoji="1" lang="en-US" altLang="ja-JP" sz="1000" b="1" dirty="0" smtClean="0">
                        <a:latin typeface="ＭＳ Ｐゴシック" panose="020B0600070205080204" pitchFamily="50" charset="-128"/>
                        <a:ea typeface="ＭＳ Ｐゴシック" panose="020B0600070205080204" pitchFamily="50" charset="-128"/>
                      </a:endParaRPr>
                    </a:p>
                    <a:p>
                      <a:pPr algn="ctr">
                        <a:lnSpc>
                          <a:spcPts val="1100"/>
                        </a:lnSpc>
                      </a:pPr>
                      <a:r>
                        <a:rPr kumimoji="1" lang="ja-JP" altLang="en-US" sz="1000" b="1" dirty="0" smtClean="0">
                          <a:latin typeface="ＭＳ Ｐゴシック" panose="020B0600070205080204" pitchFamily="50" charset="-128"/>
                          <a:ea typeface="ＭＳ Ｐゴシック" panose="020B0600070205080204" pitchFamily="50" charset="-128"/>
                        </a:rPr>
                        <a:t>取組状況</a:t>
                      </a:r>
                      <a:endParaRPr kumimoji="1" lang="ja-JP" altLang="en-US" sz="1000" b="1"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ctr">
                        <a:lnSpc>
                          <a:spcPts val="1100"/>
                        </a:lnSpc>
                      </a:pPr>
                      <a:r>
                        <a:rPr kumimoji="1" lang="en-US" altLang="ja-JP" sz="1000" b="1" dirty="0" smtClean="0">
                          <a:latin typeface="ＭＳ Ｐゴシック" panose="020B0600070205080204" pitchFamily="50" charset="-128"/>
                          <a:ea typeface="ＭＳ Ｐゴシック" panose="020B0600070205080204" pitchFamily="50" charset="-128"/>
                        </a:rPr>
                        <a:t>2023</a:t>
                      </a:r>
                      <a:r>
                        <a:rPr kumimoji="1" lang="ja-JP" altLang="en-US" sz="1000" b="1" dirty="0" smtClean="0">
                          <a:latin typeface="ＭＳ Ｐゴシック" panose="020B0600070205080204" pitchFamily="50" charset="-128"/>
                          <a:ea typeface="ＭＳ Ｐゴシック" panose="020B0600070205080204" pitchFamily="50" charset="-128"/>
                        </a:rPr>
                        <a:t>年度目標</a:t>
                      </a:r>
                      <a:endParaRPr kumimoji="1" lang="ja-JP" altLang="en-US" sz="1000" b="1" dirty="0">
                        <a:latin typeface="ＭＳ Ｐゴシック" panose="020B0600070205080204" pitchFamily="50" charset="-128"/>
                        <a:ea typeface="ＭＳ Ｐゴシック" panose="020B0600070205080204" pitchFamily="50" charset="-128"/>
                      </a:endParaRPr>
                    </a:p>
                  </a:txBody>
                  <a:tcPr marL="36000" marR="36000" marT="36000" marB="36000" anchor="ctr"/>
                </a:tc>
                <a:extLst>
                  <a:ext uri="{0D108BD9-81ED-4DB2-BD59-A6C34878D82A}">
                    <a16:rowId xmlns:a16="http://schemas.microsoft.com/office/drawing/2014/main" val="402972347"/>
                  </a:ext>
                </a:extLst>
              </a:tr>
              <a:tr h="0">
                <a:tc>
                  <a:txBody>
                    <a:bodyPr/>
                    <a:lstStyle/>
                    <a:p>
                      <a:pPr>
                        <a:lnSpc>
                          <a:spcPts val="1100"/>
                        </a:lnSpc>
                      </a:pPr>
                      <a:r>
                        <a:rPr kumimoji="1" lang="ja-JP" altLang="en-US" sz="1000" b="1" dirty="0" smtClean="0">
                          <a:latin typeface="ＭＳ Ｐゴシック" panose="020B0600070205080204" pitchFamily="50" charset="-128"/>
                          <a:ea typeface="ＭＳ Ｐゴシック" panose="020B0600070205080204" pitchFamily="50" charset="-128"/>
                        </a:rPr>
                        <a:t>ヘルス</a:t>
                      </a:r>
                      <a:endParaRPr kumimoji="1" lang="en-US" altLang="ja-JP" sz="1000" b="1" dirty="0" smtClean="0">
                        <a:latin typeface="ＭＳ Ｐゴシック" panose="020B0600070205080204" pitchFamily="50" charset="-128"/>
                        <a:ea typeface="ＭＳ Ｐゴシック" panose="020B0600070205080204" pitchFamily="50" charset="-128"/>
                      </a:endParaRPr>
                    </a:p>
                    <a:p>
                      <a:pPr>
                        <a:lnSpc>
                          <a:spcPts val="1100"/>
                        </a:lnSpc>
                      </a:pPr>
                      <a:r>
                        <a:rPr kumimoji="1" lang="ja-JP" altLang="en-US" sz="1000" b="1" dirty="0" smtClean="0">
                          <a:latin typeface="ＭＳ Ｐゴシック" panose="020B0600070205080204" pitchFamily="50" charset="-128"/>
                          <a:ea typeface="ＭＳ Ｐゴシック" panose="020B0600070205080204" pitchFamily="50" charset="-128"/>
                        </a:rPr>
                        <a:t>リテラシー</a:t>
                      </a:r>
                      <a:endParaRPr kumimoji="1" lang="ja-JP" altLang="en-US" sz="1000" b="1"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ctr">
                        <a:lnSpc>
                          <a:spcPts val="1100"/>
                        </a:lnSpc>
                      </a:pPr>
                      <a:r>
                        <a:rPr kumimoji="1" lang="en-US" altLang="ja-JP" sz="1000" b="0" dirty="0" smtClean="0">
                          <a:latin typeface="ＭＳ Ｐゴシック" panose="020B0600070205080204" pitchFamily="50" charset="-128"/>
                          <a:ea typeface="ＭＳ Ｐゴシック" panose="020B0600070205080204" pitchFamily="50" charset="-128"/>
                        </a:rPr>
                        <a:t>1</a:t>
                      </a:r>
                      <a:endParaRPr kumimoji="1" lang="ja-JP" altLang="en-US" sz="1000" b="0"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just">
                        <a:lnSpc>
                          <a:spcPts val="1100"/>
                        </a:lnSpc>
                        <a:spcAft>
                          <a:spcPts val="0"/>
                        </a:spcAft>
                      </a:pPr>
                      <a:r>
                        <a:rPr lang="ja-JP" sz="1000" b="0" kern="0" dirty="0">
                          <a:solidFill>
                            <a:srgbClr val="000000"/>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健康への</a:t>
                      </a:r>
                      <a:r>
                        <a:rPr lang="ja-JP" sz="1000" b="0" kern="0" dirty="0" smtClean="0">
                          <a:solidFill>
                            <a:srgbClr val="000000"/>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関心度</a:t>
                      </a:r>
                      <a:r>
                        <a:rPr lang="ja-JP" altLang="en-US" sz="1000" b="0" kern="0" dirty="0" smtClean="0">
                          <a:solidFill>
                            <a:srgbClr val="000000"/>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a:t>
                      </a:r>
                      <a:r>
                        <a:rPr lang="ja-JP" sz="1000" b="0" kern="0" dirty="0" smtClean="0">
                          <a:solidFill>
                            <a:srgbClr val="000000"/>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a:t>
                      </a:r>
                      <a:r>
                        <a:rPr lang="ja-JP" altLang="en-US" sz="1000" b="0" kern="0" dirty="0" smtClean="0">
                          <a:solidFill>
                            <a:srgbClr val="000000"/>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a:t>
                      </a:r>
                      <a:endParaRPr lang="ja-JP" sz="1000" b="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36000" marR="36000" marT="36000" marB="36000" anchor="ctr"/>
                </a:tc>
                <a:tc>
                  <a:txBody>
                    <a:bodyPr/>
                    <a:lstStyle/>
                    <a:p>
                      <a:pPr algn="just">
                        <a:lnSpc>
                          <a:spcPts val="1100"/>
                        </a:lnSpc>
                        <a:spcAft>
                          <a:spcPts val="0"/>
                        </a:spcAft>
                      </a:pPr>
                      <a:r>
                        <a:rPr lang="ja-JP" sz="900" b="0" kern="0" dirty="0" smtClean="0">
                          <a:solidFill>
                            <a:srgbClr val="000000"/>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大阪版</a:t>
                      </a:r>
                      <a:r>
                        <a:rPr lang="ja-JP" sz="900" b="0" kern="0" dirty="0">
                          <a:solidFill>
                            <a:srgbClr val="000000"/>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健康・栄養調査、アンケート</a:t>
                      </a:r>
                      <a:r>
                        <a:rPr lang="ja-JP" sz="900" b="0" kern="0" dirty="0" smtClean="0">
                          <a:solidFill>
                            <a:srgbClr val="000000"/>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調査</a:t>
                      </a:r>
                      <a:endParaRPr lang="ja-JP" sz="900" b="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36000" marR="36000" marT="36000" marB="36000" anchor="ctr"/>
                </a:tc>
                <a:tc>
                  <a:txBody>
                    <a:bodyPr/>
                    <a:lstStyle/>
                    <a:p>
                      <a:pPr>
                        <a:lnSpc>
                          <a:spcPts val="1100"/>
                        </a:lnSpc>
                      </a:pPr>
                      <a:r>
                        <a:rPr kumimoji="1" lang="ja-JP" altLang="en-US" sz="1000" b="0" dirty="0" smtClean="0">
                          <a:latin typeface="ＭＳ Ｐゴシック" panose="020B0600070205080204" pitchFamily="50" charset="-128"/>
                          <a:ea typeface="ＭＳ Ｐゴシック" panose="020B0600070205080204" pitchFamily="50" charset="-128"/>
                        </a:rPr>
                        <a:t>随時</a:t>
                      </a:r>
                      <a:endParaRPr kumimoji="1" lang="ja-JP" altLang="en-US" sz="1000" b="0"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ctr" fontAlgn="auto">
                        <a:lnSpc>
                          <a:spcPts val="1100"/>
                        </a:lnSpc>
                        <a:spcAft>
                          <a:spcPts val="0"/>
                        </a:spcAft>
                      </a:pPr>
                      <a:r>
                        <a:rPr lang="en-US" sz="1000" b="0" dirty="0" smtClean="0">
                          <a:solidFill>
                            <a:schemeClr val="tx1"/>
                          </a:solidFill>
                          <a:effectLst/>
                          <a:latin typeface="ＭＳ Ｐゴシック" panose="020B0600070205080204" pitchFamily="50" charset="-128"/>
                          <a:ea typeface="ＭＳ Ｐゴシック" panose="020B0600070205080204" pitchFamily="50" charset="-128"/>
                        </a:rPr>
                        <a:t>87.4%</a:t>
                      </a: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rPr>
                        <a:t>（</a:t>
                      </a:r>
                      <a:r>
                        <a:rPr lang="en-US" sz="1000" b="0" dirty="0" smtClean="0">
                          <a:solidFill>
                            <a:schemeClr val="tx1"/>
                          </a:solidFill>
                          <a:effectLst/>
                          <a:latin typeface="ＭＳ Ｐゴシック" panose="020B0600070205080204" pitchFamily="50" charset="-128"/>
                          <a:ea typeface="ＭＳ Ｐゴシック" panose="020B0600070205080204" pitchFamily="50" charset="-128"/>
                        </a:rPr>
                        <a:t>H27</a:t>
                      </a: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rPr>
                        <a:t>）</a:t>
                      </a:r>
                      <a:endParaRPr lang="ja-JP" sz="1000" b="0" dirty="0">
                        <a:solidFill>
                          <a:schemeClr val="tx1"/>
                        </a:solidFill>
                        <a:effectLst/>
                        <a:latin typeface="ＭＳ Ｐゴシック" panose="020B0600070205080204" pitchFamily="50" charset="-128"/>
                        <a:ea typeface="ＭＳ Ｐゴシック" panose="020B0600070205080204"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sz="1000" b="0" dirty="0" smtClean="0">
                          <a:solidFill>
                            <a:schemeClr val="tx1"/>
                          </a:solidFill>
                          <a:effectLst/>
                          <a:latin typeface="ＭＳ Ｐゴシック" panose="020B0600070205080204" pitchFamily="50" charset="-128"/>
                          <a:ea typeface="ＭＳ Ｐゴシック" panose="020B0600070205080204" pitchFamily="50" charset="-128"/>
                        </a:rPr>
                        <a:t>79.5%</a:t>
                      </a: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rPr>
                        <a:t>（</a:t>
                      </a:r>
                      <a:r>
                        <a:rPr lang="en-US" sz="1000" b="0" dirty="0" smtClean="0">
                          <a:solidFill>
                            <a:schemeClr val="tx1"/>
                          </a:solidFill>
                          <a:effectLst/>
                          <a:latin typeface="ＭＳ Ｐゴシック" panose="020B0600070205080204" pitchFamily="50" charset="-128"/>
                          <a:ea typeface="ＭＳ Ｐゴシック" panose="020B0600070205080204" pitchFamily="50" charset="-128"/>
                        </a:rPr>
                        <a:t>H30</a:t>
                      </a: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rPr>
                        <a:t>）</a:t>
                      </a:r>
                      <a:endParaRPr lang="ja-JP" sz="1000" b="0" dirty="0">
                        <a:solidFill>
                          <a:schemeClr val="tx1"/>
                        </a:solidFill>
                        <a:effectLst/>
                        <a:latin typeface="ＭＳ Ｐゴシック" panose="020B0600070205080204" pitchFamily="50" charset="-128"/>
                        <a:ea typeface="ＭＳ Ｐゴシック" panose="020B0600070205080204"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sz="1000" b="0" dirty="0" smtClean="0">
                          <a:solidFill>
                            <a:schemeClr val="tx1"/>
                          </a:solidFill>
                          <a:effectLst/>
                          <a:latin typeface="ＭＳ Ｐゴシック" panose="020B0600070205080204" pitchFamily="50" charset="-128"/>
                          <a:ea typeface="ＭＳ Ｐゴシック" panose="020B0600070205080204" pitchFamily="50" charset="-128"/>
                        </a:rPr>
                        <a:t>100%</a:t>
                      </a:r>
                      <a:endParaRPr lang="ja-JP" sz="1000" b="0" dirty="0">
                        <a:solidFill>
                          <a:schemeClr val="tx1"/>
                        </a:solidFill>
                        <a:effectLst/>
                        <a:latin typeface="ＭＳ Ｐゴシック" panose="020B0600070205080204" pitchFamily="50" charset="-128"/>
                        <a:ea typeface="ＭＳ Ｐゴシック" panose="020B0600070205080204" pitchFamily="50" charset="-128"/>
                        <a:cs typeface="HG丸ｺﾞｼｯｸM-PRO"/>
                      </a:endParaRPr>
                    </a:p>
                  </a:txBody>
                  <a:tcPr marL="36000" marR="36000" marT="36000" marB="36000" anchor="ctr"/>
                </a:tc>
                <a:extLst>
                  <a:ext uri="{0D108BD9-81ED-4DB2-BD59-A6C34878D82A}">
                    <a16:rowId xmlns:a16="http://schemas.microsoft.com/office/drawing/2014/main" val="433328785"/>
                  </a:ext>
                </a:extLst>
              </a:tr>
              <a:tr h="0">
                <a:tc rowSpan="3">
                  <a:txBody>
                    <a:bodyPr/>
                    <a:lstStyle/>
                    <a:p>
                      <a:pPr>
                        <a:lnSpc>
                          <a:spcPts val="1100"/>
                        </a:lnSpc>
                      </a:pPr>
                      <a:r>
                        <a:rPr kumimoji="1" lang="ja-JP" altLang="en-US" sz="1000" b="1" dirty="0" smtClean="0">
                          <a:latin typeface="ＭＳ Ｐゴシック" panose="020B0600070205080204" pitchFamily="50" charset="-128"/>
                          <a:ea typeface="ＭＳ Ｐゴシック" panose="020B0600070205080204" pitchFamily="50" charset="-128"/>
                        </a:rPr>
                        <a:t>栄養・食生活</a:t>
                      </a:r>
                      <a:endParaRPr kumimoji="1" lang="ja-JP" altLang="en-US" sz="1000" b="1"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ctr">
                        <a:lnSpc>
                          <a:spcPts val="1100"/>
                        </a:lnSpc>
                      </a:pPr>
                      <a:r>
                        <a:rPr kumimoji="1" lang="en-US" altLang="ja-JP" sz="1000" b="0" dirty="0" smtClean="0">
                          <a:latin typeface="ＭＳ Ｐゴシック" panose="020B0600070205080204" pitchFamily="50" charset="-128"/>
                          <a:ea typeface="ＭＳ Ｐゴシック" panose="020B0600070205080204" pitchFamily="50" charset="-128"/>
                        </a:rPr>
                        <a:t>2</a:t>
                      </a:r>
                      <a:endParaRPr kumimoji="1" lang="ja-JP" altLang="en-US" sz="1000" b="0"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l">
                        <a:lnSpc>
                          <a:spcPts val="1100"/>
                        </a:lnSpc>
                        <a:spcAft>
                          <a:spcPts val="0"/>
                        </a:spcAft>
                      </a:pPr>
                      <a:r>
                        <a:rPr lang="ja-JP" sz="1000" b="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朝食</a:t>
                      </a:r>
                      <a:r>
                        <a:rPr lang="ja-JP" sz="10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欠食率</a:t>
                      </a:r>
                      <a:r>
                        <a:rPr lang="ja-JP" altLang="en-US" sz="10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en-US" sz="10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20-30</a:t>
                      </a:r>
                      <a:r>
                        <a:rPr lang="ja-JP" sz="10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歳代</a:t>
                      </a:r>
                      <a:r>
                        <a:rPr lang="ja-JP" altLang="en-US" sz="10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sz="10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altLang="en-US" sz="10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endParaRPr lang="ja-JP" sz="1000" b="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36000" marR="36000" marT="36000" marB="36000" anchor="ctr"/>
                </a:tc>
                <a:tc>
                  <a:txBody>
                    <a:bodyPr/>
                    <a:lstStyle/>
                    <a:p>
                      <a:pPr algn="l">
                        <a:lnSpc>
                          <a:spcPts val="1100"/>
                        </a:lnSpc>
                        <a:spcAft>
                          <a:spcPts val="0"/>
                        </a:spcAft>
                      </a:pPr>
                      <a:r>
                        <a:rPr lang="ja-JP" sz="9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国民</a:t>
                      </a:r>
                      <a:r>
                        <a:rPr lang="ja-JP" sz="900" b="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健康・</a:t>
                      </a:r>
                      <a:r>
                        <a:rPr lang="ja-JP" sz="9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栄養調査</a:t>
                      </a:r>
                      <a:endParaRPr lang="ja-JP" sz="900" b="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36000" marR="36000" marT="36000" marB="36000" anchor="ctr"/>
                </a:tc>
                <a:tc>
                  <a:txBody>
                    <a:bodyPr/>
                    <a:lstStyle/>
                    <a:p>
                      <a:pPr>
                        <a:lnSpc>
                          <a:spcPts val="1100"/>
                        </a:lnSpc>
                      </a:pPr>
                      <a:r>
                        <a:rPr kumimoji="1" lang="ja-JP" altLang="en-US" sz="1000" b="0" dirty="0" smtClean="0">
                          <a:latin typeface="ＭＳ Ｐゴシック" panose="020B0600070205080204" pitchFamily="50" charset="-128"/>
                          <a:ea typeface="ＭＳ Ｐゴシック" panose="020B0600070205080204" pitchFamily="50" charset="-128"/>
                        </a:rPr>
                        <a:t>毎年</a:t>
                      </a:r>
                      <a:endParaRPr kumimoji="1" lang="ja-JP" altLang="en-US" sz="1000" b="0"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ctr" fontAlgn="auto">
                        <a:lnSpc>
                          <a:spcPts val="1100"/>
                        </a:lnSpc>
                        <a:spcAft>
                          <a:spcPts val="0"/>
                        </a:spcAft>
                      </a:pPr>
                      <a:r>
                        <a:rPr lang="en-US" sz="1000" b="0" dirty="0" smtClean="0">
                          <a:solidFill>
                            <a:schemeClr val="tx1"/>
                          </a:solidFill>
                          <a:effectLst/>
                          <a:latin typeface="ＭＳ Ｐゴシック" panose="020B0600070205080204" pitchFamily="50" charset="-128"/>
                          <a:ea typeface="ＭＳ Ｐゴシック" panose="020B0600070205080204" pitchFamily="50" charset="-128"/>
                        </a:rPr>
                        <a:t>25.2%</a:t>
                      </a: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rPr>
                        <a:t>（</a:t>
                      </a:r>
                      <a:r>
                        <a:rPr lang="en-US" sz="1000" b="0" dirty="0" smtClean="0">
                          <a:solidFill>
                            <a:schemeClr val="tx1"/>
                          </a:solidFill>
                          <a:effectLst/>
                          <a:latin typeface="ＭＳ Ｐゴシック" panose="020B0600070205080204" pitchFamily="50" charset="-128"/>
                          <a:ea typeface="ＭＳ Ｐゴシック" panose="020B0600070205080204" pitchFamily="50" charset="-128"/>
                        </a:rPr>
                        <a:t>H26</a:t>
                      </a: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rPr>
                        <a:t>）</a:t>
                      </a:r>
                      <a:endParaRPr lang="ja-JP" sz="1000" b="0" dirty="0">
                        <a:solidFill>
                          <a:schemeClr val="tx1"/>
                        </a:solidFill>
                        <a:effectLst/>
                        <a:latin typeface="ＭＳ Ｐゴシック" panose="020B0600070205080204" pitchFamily="50" charset="-128"/>
                        <a:ea typeface="ＭＳ Ｐゴシック" panose="020B0600070205080204"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sz="1000" b="0" dirty="0" smtClean="0">
                          <a:solidFill>
                            <a:schemeClr val="tx1"/>
                          </a:solidFill>
                          <a:effectLst/>
                          <a:latin typeface="ＭＳ Ｐゴシック" panose="020B0600070205080204" pitchFamily="50" charset="-128"/>
                          <a:ea typeface="ＭＳ Ｐゴシック" panose="020B0600070205080204" pitchFamily="50" charset="-128"/>
                        </a:rPr>
                        <a:t>25.7%</a:t>
                      </a: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rPr>
                        <a:t>（</a:t>
                      </a:r>
                      <a:r>
                        <a:rPr lang="en-US" altLang="ja-JP" sz="1000" b="0" dirty="0" smtClean="0">
                          <a:solidFill>
                            <a:schemeClr val="tx1"/>
                          </a:solidFill>
                          <a:effectLst/>
                          <a:latin typeface="ＭＳ Ｐゴシック" panose="020B0600070205080204" pitchFamily="50" charset="-128"/>
                          <a:ea typeface="ＭＳ Ｐゴシック" panose="020B0600070205080204" pitchFamily="50" charset="-128"/>
                        </a:rPr>
                        <a:t>H27-H29</a:t>
                      </a: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rPr>
                        <a:t>の平均）</a:t>
                      </a:r>
                      <a:endParaRPr lang="ja-JP" sz="1000" b="0" dirty="0">
                        <a:solidFill>
                          <a:schemeClr val="tx1"/>
                        </a:solidFill>
                        <a:effectLst/>
                        <a:latin typeface="ＭＳ Ｐゴシック" panose="020B0600070205080204" pitchFamily="50" charset="-128"/>
                        <a:ea typeface="ＭＳ Ｐゴシック" panose="020B0600070205080204"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00" b="0" dirty="0" smtClean="0">
                          <a:solidFill>
                            <a:schemeClr val="tx1"/>
                          </a:solidFill>
                          <a:effectLst/>
                          <a:latin typeface="ＭＳ Ｐゴシック" panose="020B0600070205080204" pitchFamily="50" charset="-128"/>
                          <a:ea typeface="ＭＳ Ｐゴシック" panose="020B0600070205080204" pitchFamily="50" charset="-128"/>
                        </a:rPr>
                        <a:t>15%</a:t>
                      </a: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rPr>
                        <a:t>以下</a:t>
                      </a:r>
                      <a:endParaRPr lang="ja-JP" sz="1000" b="0" dirty="0">
                        <a:solidFill>
                          <a:schemeClr val="tx1"/>
                        </a:solidFill>
                        <a:effectLst/>
                        <a:latin typeface="ＭＳ Ｐゴシック" panose="020B0600070205080204" pitchFamily="50" charset="-128"/>
                        <a:ea typeface="ＭＳ Ｐゴシック" panose="020B0600070205080204" pitchFamily="50" charset="-128"/>
                        <a:cs typeface="HG丸ｺﾞｼｯｸM-PRO"/>
                      </a:endParaRPr>
                    </a:p>
                  </a:txBody>
                  <a:tcPr marL="36000" marR="36000" marT="36000" marB="36000" anchor="ctr"/>
                </a:tc>
                <a:extLst>
                  <a:ext uri="{0D108BD9-81ED-4DB2-BD59-A6C34878D82A}">
                    <a16:rowId xmlns:a16="http://schemas.microsoft.com/office/drawing/2014/main" val="3665784157"/>
                  </a:ext>
                </a:extLst>
              </a:tr>
              <a:tr h="0">
                <a:tc vMerge="1">
                  <a:txBody>
                    <a:bodyPr/>
                    <a:lstStyle/>
                    <a:p>
                      <a:endParaRPr kumimoji="1" lang="ja-JP" altLang="en-US" sz="1000" dirty="0">
                        <a:latin typeface="ＭＳ ゴシック" panose="020B0609070205080204" pitchFamily="49" charset="-128"/>
                        <a:ea typeface="ＭＳ ゴシック" panose="020B0609070205080204" pitchFamily="49" charset="-128"/>
                      </a:endParaRPr>
                    </a:p>
                  </a:txBody>
                  <a:tcPr marL="54000" marR="54000" marT="54000" marB="54000" anchor="ctr"/>
                </a:tc>
                <a:tc>
                  <a:txBody>
                    <a:bodyPr/>
                    <a:lstStyle/>
                    <a:p>
                      <a:pPr algn="ctr">
                        <a:lnSpc>
                          <a:spcPts val="1100"/>
                        </a:lnSpc>
                      </a:pPr>
                      <a:r>
                        <a:rPr kumimoji="1" lang="en-US" altLang="ja-JP" sz="1000" b="0" dirty="0" smtClean="0">
                          <a:latin typeface="ＭＳ Ｐゴシック" panose="020B0600070205080204" pitchFamily="50" charset="-128"/>
                          <a:ea typeface="ＭＳ Ｐゴシック" panose="020B0600070205080204" pitchFamily="50" charset="-128"/>
                        </a:rPr>
                        <a:t>3</a:t>
                      </a:r>
                      <a:endParaRPr kumimoji="1" lang="ja-JP" altLang="en-US" sz="1000" b="0"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l">
                        <a:lnSpc>
                          <a:spcPts val="1100"/>
                        </a:lnSpc>
                        <a:spcAft>
                          <a:spcPts val="0"/>
                        </a:spcAft>
                      </a:pPr>
                      <a:r>
                        <a:rPr lang="ja-JP" sz="1000" b="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野菜</a:t>
                      </a:r>
                      <a:r>
                        <a:rPr lang="ja-JP" sz="10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摂取量</a:t>
                      </a:r>
                      <a:r>
                        <a:rPr lang="ja-JP" altLang="en-US" sz="10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en-US" sz="10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20</a:t>
                      </a:r>
                      <a:r>
                        <a:rPr lang="ja-JP" sz="1000" b="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歳</a:t>
                      </a:r>
                      <a:r>
                        <a:rPr lang="ja-JP" sz="10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以上</a:t>
                      </a:r>
                      <a:r>
                        <a:rPr lang="ja-JP" altLang="en-US" sz="10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endParaRPr lang="ja-JP" sz="1000" b="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36000" marR="36000" marT="36000" marB="36000" anchor="ctr"/>
                </a:tc>
                <a:tc>
                  <a:txBody>
                    <a:bodyPr/>
                    <a:lstStyle/>
                    <a:p>
                      <a:pPr algn="l">
                        <a:lnSpc>
                          <a:spcPts val="1100"/>
                        </a:lnSpc>
                        <a:spcAft>
                          <a:spcPts val="0"/>
                        </a:spcAft>
                      </a:pPr>
                      <a:r>
                        <a:rPr lang="ja-JP" sz="9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国民</a:t>
                      </a:r>
                      <a:r>
                        <a:rPr lang="ja-JP" sz="900" b="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健康・栄養</a:t>
                      </a:r>
                      <a:r>
                        <a:rPr lang="ja-JP" sz="9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調査</a:t>
                      </a:r>
                      <a:endParaRPr lang="ja-JP" sz="900" b="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36000" marR="36000" marT="36000" marB="36000" anchor="ctr"/>
                </a:tc>
                <a:tc>
                  <a:txBody>
                    <a:bodyPr/>
                    <a:lstStyle/>
                    <a:p>
                      <a:pPr>
                        <a:lnSpc>
                          <a:spcPts val="1100"/>
                        </a:lnSpc>
                      </a:pPr>
                      <a:r>
                        <a:rPr kumimoji="1" lang="ja-JP" altLang="en-US" sz="1000" b="0" dirty="0" smtClean="0">
                          <a:latin typeface="ＭＳ Ｐゴシック" panose="020B0600070205080204" pitchFamily="50" charset="-128"/>
                          <a:ea typeface="ＭＳ Ｐゴシック" panose="020B0600070205080204" pitchFamily="50" charset="-128"/>
                        </a:rPr>
                        <a:t>毎年</a:t>
                      </a:r>
                      <a:endParaRPr kumimoji="1" lang="ja-JP" altLang="en-US" sz="1000" b="0"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ctr" fontAlgn="auto">
                        <a:lnSpc>
                          <a:spcPts val="1100"/>
                        </a:lnSpc>
                        <a:spcAft>
                          <a:spcPts val="0"/>
                        </a:spcAft>
                      </a:pPr>
                      <a:r>
                        <a:rPr lang="en-US" altLang="ja-JP"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269g</a:t>
                      </a: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a:t>
                      </a:r>
                      <a:r>
                        <a:rPr lang="en-US" altLang="ja-JP"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H26</a:t>
                      </a: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a:t>
                      </a:r>
                      <a:endParaRPr lang="ja-JP" sz="1000" b="0" dirty="0">
                        <a:solidFill>
                          <a:schemeClr val="tx1"/>
                        </a:solidFill>
                        <a:effectLst/>
                        <a:latin typeface="ＭＳ Ｐゴシック" panose="020B0600070205080204" pitchFamily="50" charset="-128"/>
                        <a:ea typeface="ＭＳ Ｐゴシック" panose="020B0600070205080204"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256g</a:t>
                      </a: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a:t>
                      </a:r>
                      <a:r>
                        <a:rPr lang="en-US" altLang="ja-JP"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H27-H29</a:t>
                      </a: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の平均）</a:t>
                      </a:r>
                      <a:endParaRPr lang="ja-JP" sz="1000" b="0" dirty="0">
                        <a:solidFill>
                          <a:schemeClr val="tx1"/>
                        </a:solidFill>
                        <a:effectLst/>
                        <a:latin typeface="ＭＳ Ｐゴシック" panose="020B0600070205080204" pitchFamily="50" charset="-128"/>
                        <a:ea typeface="ＭＳ Ｐゴシック" panose="020B0600070205080204"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350g</a:t>
                      </a: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以上</a:t>
                      </a:r>
                      <a:endParaRPr lang="ja-JP" sz="1000" b="0" dirty="0">
                        <a:solidFill>
                          <a:schemeClr val="tx1"/>
                        </a:solidFill>
                        <a:effectLst/>
                        <a:latin typeface="ＭＳ Ｐゴシック" panose="020B0600070205080204" pitchFamily="50" charset="-128"/>
                        <a:ea typeface="ＭＳ Ｐゴシック" panose="020B0600070205080204" pitchFamily="50" charset="-128"/>
                        <a:cs typeface="HG丸ｺﾞｼｯｸM-PRO"/>
                      </a:endParaRPr>
                    </a:p>
                  </a:txBody>
                  <a:tcPr marL="36000" marR="36000" marT="36000" marB="36000" anchor="ctr"/>
                </a:tc>
                <a:extLst>
                  <a:ext uri="{0D108BD9-81ED-4DB2-BD59-A6C34878D82A}">
                    <a16:rowId xmlns:a16="http://schemas.microsoft.com/office/drawing/2014/main" val="3419077494"/>
                  </a:ext>
                </a:extLst>
              </a:tr>
              <a:tr h="0">
                <a:tc vMerge="1">
                  <a:txBody>
                    <a:bodyPr/>
                    <a:lstStyle/>
                    <a:p>
                      <a:endParaRPr kumimoji="1" lang="ja-JP" altLang="en-US" sz="1000" dirty="0">
                        <a:latin typeface="ＭＳ ゴシック" panose="020B0609070205080204" pitchFamily="49" charset="-128"/>
                        <a:ea typeface="ＭＳ ゴシック" panose="020B0609070205080204" pitchFamily="49" charset="-128"/>
                      </a:endParaRPr>
                    </a:p>
                  </a:txBody>
                  <a:tcPr marL="54000" marR="54000" marT="54000" marB="54000" anchor="ctr"/>
                </a:tc>
                <a:tc>
                  <a:txBody>
                    <a:bodyPr/>
                    <a:lstStyle/>
                    <a:p>
                      <a:pPr algn="ctr">
                        <a:lnSpc>
                          <a:spcPts val="1100"/>
                        </a:lnSpc>
                      </a:pPr>
                      <a:r>
                        <a:rPr kumimoji="1" lang="en-US" altLang="ja-JP" sz="1000" b="0" dirty="0" smtClean="0">
                          <a:latin typeface="ＭＳ Ｐゴシック" panose="020B0600070205080204" pitchFamily="50" charset="-128"/>
                          <a:ea typeface="ＭＳ Ｐゴシック" panose="020B0600070205080204" pitchFamily="50" charset="-128"/>
                        </a:rPr>
                        <a:t>4</a:t>
                      </a:r>
                      <a:endParaRPr kumimoji="1" lang="ja-JP" altLang="en-US" sz="1000" b="0"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l">
                        <a:lnSpc>
                          <a:spcPts val="1100"/>
                        </a:lnSpc>
                        <a:spcAft>
                          <a:spcPts val="0"/>
                        </a:spcAft>
                      </a:pPr>
                      <a:r>
                        <a:rPr lang="ja-JP" sz="1000" b="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食塩</a:t>
                      </a:r>
                      <a:r>
                        <a:rPr lang="ja-JP" sz="10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摂取量</a:t>
                      </a:r>
                      <a:r>
                        <a:rPr lang="ja-JP" altLang="en-US" sz="10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en-US" sz="10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20</a:t>
                      </a:r>
                      <a:r>
                        <a:rPr lang="ja-JP" sz="1000" b="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歳</a:t>
                      </a:r>
                      <a:r>
                        <a:rPr lang="ja-JP" sz="10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以上</a:t>
                      </a:r>
                      <a:r>
                        <a:rPr lang="ja-JP" altLang="en-US" sz="10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endParaRPr lang="ja-JP" sz="1000" b="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36000" marR="36000" marT="36000" marB="36000" anchor="ctr"/>
                </a:tc>
                <a:tc>
                  <a:txBody>
                    <a:bodyPr/>
                    <a:lstStyle/>
                    <a:p>
                      <a:pPr algn="l">
                        <a:lnSpc>
                          <a:spcPts val="1100"/>
                        </a:lnSpc>
                        <a:spcAft>
                          <a:spcPts val="0"/>
                        </a:spcAft>
                      </a:pPr>
                      <a:r>
                        <a:rPr lang="ja-JP" sz="9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国民</a:t>
                      </a:r>
                      <a:r>
                        <a:rPr lang="ja-JP" sz="900" b="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健康・栄養</a:t>
                      </a:r>
                      <a:r>
                        <a:rPr lang="ja-JP" sz="9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調査</a:t>
                      </a:r>
                      <a:endParaRPr lang="ja-JP" sz="900" b="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36000" marR="36000" marT="36000" marB="36000" anchor="ctr"/>
                </a:tc>
                <a:tc>
                  <a:txBody>
                    <a:bodyPr/>
                    <a:lstStyle/>
                    <a:p>
                      <a:pPr>
                        <a:lnSpc>
                          <a:spcPts val="1100"/>
                        </a:lnSpc>
                      </a:pPr>
                      <a:r>
                        <a:rPr kumimoji="1" lang="ja-JP" altLang="en-US" sz="1000" b="0" dirty="0" smtClean="0">
                          <a:latin typeface="ＭＳ Ｐゴシック" panose="020B0600070205080204" pitchFamily="50" charset="-128"/>
                          <a:ea typeface="ＭＳ Ｐゴシック" panose="020B0600070205080204" pitchFamily="50" charset="-128"/>
                        </a:rPr>
                        <a:t>毎年</a:t>
                      </a:r>
                      <a:endParaRPr kumimoji="1" lang="ja-JP" altLang="en-US" sz="1000" b="0"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ctr" fontAlgn="auto">
                        <a:lnSpc>
                          <a:spcPts val="1100"/>
                        </a:lnSpc>
                        <a:spcAft>
                          <a:spcPts val="0"/>
                        </a:spcAft>
                      </a:pPr>
                      <a:r>
                        <a:rPr lang="en-US" altLang="ja-JP"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9.4g</a:t>
                      </a: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a:t>
                      </a:r>
                      <a:r>
                        <a:rPr lang="en-US" altLang="ja-JP"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H26</a:t>
                      </a: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a:t>
                      </a:r>
                      <a:endParaRPr lang="ja-JP" sz="1000" b="0" dirty="0">
                        <a:solidFill>
                          <a:schemeClr val="tx1"/>
                        </a:solidFill>
                        <a:effectLst/>
                        <a:latin typeface="ＭＳ Ｐゴシック" panose="020B0600070205080204" pitchFamily="50" charset="-128"/>
                        <a:ea typeface="ＭＳ Ｐゴシック" panose="020B0600070205080204"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9.3g</a:t>
                      </a: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a:t>
                      </a:r>
                      <a:r>
                        <a:rPr lang="en-US" altLang="ja-JP"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H27-H29</a:t>
                      </a: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の平均）</a:t>
                      </a:r>
                      <a:endParaRPr lang="ja-JP" sz="1000" b="0" dirty="0">
                        <a:solidFill>
                          <a:schemeClr val="tx1"/>
                        </a:solidFill>
                        <a:effectLst/>
                        <a:latin typeface="ＭＳ Ｐゴシック" panose="020B0600070205080204" pitchFamily="50" charset="-128"/>
                        <a:ea typeface="ＭＳ Ｐゴシック" panose="020B0600070205080204"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8g</a:t>
                      </a: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未満</a:t>
                      </a:r>
                      <a:endParaRPr lang="ja-JP" sz="1000" b="0" dirty="0">
                        <a:solidFill>
                          <a:schemeClr val="tx1"/>
                        </a:solidFill>
                        <a:effectLst/>
                        <a:latin typeface="ＭＳ Ｐゴシック" panose="020B0600070205080204" pitchFamily="50" charset="-128"/>
                        <a:ea typeface="ＭＳ Ｐゴシック" panose="020B0600070205080204" pitchFamily="50" charset="-128"/>
                        <a:cs typeface="HG丸ｺﾞｼｯｸM-PRO"/>
                      </a:endParaRPr>
                    </a:p>
                  </a:txBody>
                  <a:tcPr marL="36000" marR="36000" marT="36000" marB="36000" anchor="ctr"/>
                </a:tc>
                <a:extLst>
                  <a:ext uri="{0D108BD9-81ED-4DB2-BD59-A6C34878D82A}">
                    <a16:rowId xmlns:a16="http://schemas.microsoft.com/office/drawing/2014/main" val="2987449206"/>
                  </a:ext>
                </a:extLst>
              </a:tr>
              <a:tr h="0">
                <a:tc rowSpan="2">
                  <a:txBody>
                    <a:bodyPr/>
                    <a:lstStyle/>
                    <a:p>
                      <a:pPr>
                        <a:lnSpc>
                          <a:spcPts val="1100"/>
                        </a:lnSpc>
                      </a:pPr>
                      <a:r>
                        <a:rPr kumimoji="1" lang="ja-JP" altLang="en-US" sz="1000" b="1" dirty="0" smtClean="0">
                          <a:latin typeface="ＭＳ Ｐゴシック" panose="020B0600070205080204" pitchFamily="50" charset="-128"/>
                          <a:ea typeface="ＭＳ Ｐゴシック" panose="020B0600070205080204" pitchFamily="50" charset="-128"/>
                        </a:rPr>
                        <a:t>身体活動・運動</a:t>
                      </a:r>
                      <a:endParaRPr kumimoji="1" lang="en-US" altLang="ja-JP" sz="1000" b="1" dirty="0" smtClean="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ctr">
                        <a:lnSpc>
                          <a:spcPts val="1100"/>
                        </a:lnSpc>
                      </a:pPr>
                      <a:r>
                        <a:rPr kumimoji="1" lang="en-US" altLang="ja-JP" sz="1000" b="0" dirty="0" smtClean="0">
                          <a:latin typeface="ＭＳ Ｐゴシック" panose="020B0600070205080204" pitchFamily="50" charset="-128"/>
                          <a:ea typeface="ＭＳ Ｐゴシック" panose="020B0600070205080204" pitchFamily="50" charset="-128"/>
                        </a:rPr>
                        <a:t>5</a:t>
                      </a:r>
                      <a:endParaRPr kumimoji="1" lang="ja-JP" altLang="en-US" sz="1000" b="0"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l">
                        <a:lnSpc>
                          <a:spcPts val="1100"/>
                        </a:lnSpc>
                        <a:spcAft>
                          <a:spcPts val="0"/>
                        </a:spcAft>
                      </a:pPr>
                      <a:r>
                        <a:rPr lang="ja-JP" sz="1000" b="0" kern="0" dirty="0">
                          <a:solidFill>
                            <a:srgbClr val="000000"/>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運動習慣のある者の</a:t>
                      </a:r>
                      <a:r>
                        <a:rPr lang="ja-JP" sz="1000" b="0" kern="0" dirty="0" smtClean="0">
                          <a:solidFill>
                            <a:srgbClr val="000000"/>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割合</a:t>
                      </a:r>
                      <a:r>
                        <a:rPr lang="ja-JP" altLang="en-US" sz="1000" b="0" kern="0" dirty="0" smtClean="0">
                          <a:solidFill>
                            <a:srgbClr val="000000"/>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a:t>
                      </a:r>
                      <a:r>
                        <a:rPr lang="ja-JP" sz="1000" b="0" kern="0" dirty="0" smtClean="0">
                          <a:solidFill>
                            <a:srgbClr val="000000"/>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a:t>
                      </a:r>
                      <a:r>
                        <a:rPr lang="ja-JP" altLang="en-US" sz="1000" b="0" kern="0" dirty="0" smtClean="0">
                          <a:solidFill>
                            <a:srgbClr val="000000"/>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a:t>
                      </a:r>
                      <a:endParaRPr lang="ja-JP" sz="1000" b="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36000" marR="36000" marT="36000" marB="36000" anchor="ctr"/>
                </a:tc>
                <a:tc>
                  <a:txBody>
                    <a:bodyPr/>
                    <a:lstStyle/>
                    <a:p>
                      <a:pPr algn="l">
                        <a:lnSpc>
                          <a:spcPts val="1100"/>
                        </a:lnSpc>
                        <a:spcAft>
                          <a:spcPts val="0"/>
                        </a:spcAft>
                      </a:pPr>
                      <a:r>
                        <a:rPr lang="ja-JP" sz="900" b="0" kern="0" dirty="0" smtClean="0">
                          <a:solidFill>
                            <a:srgbClr val="000000"/>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アンケート調査</a:t>
                      </a:r>
                      <a:endParaRPr lang="ja-JP" sz="900" b="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36000" marR="36000" marT="36000" marB="36000" anchor="ctr"/>
                </a:tc>
                <a:tc>
                  <a:txBody>
                    <a:bodyPr/>
                    <a:lstStyle/>
                    <a:p>
                      <a:pPr>
                        <a:lnSpc>
                          <a:spcPts val="1100"/>
                        </a:lnSpc>
                      </a:pPr>
                      <a:r>
                        <a:rPr kumimoji="1" lang="ja-JP" altLang="en-US" sz="1000" b="0" dirty="0" smtClean="0">
                          <a:latin typeface="ＭＳ Ｐゴシック" panose="020B0600070205080204" pitchFamily="50" charset="-128"/>
                          <a:ea typeface="ＭＳ Ｐゴシック" panose="020B0600070205080204" pitchFamily="50" charset="-128"/>
                        </a:rPr>
                        <a:t>随時</a:t>
                      </a:r>
                      <a:endParaRPr kumimoji="1" lang="ja-JP" altLang="en-US" sz="1000" b="0"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ctr" fontAlgn="auto">
                        <a:lnSpc>
                          <a:spcPts val="1100"/>
                        </a:lnSpc>
                        <a:spcAft>
                          <a:spcPts val="0"/>
                        </a:spcAft>
                      </a:pPr>
                      <a:r>
                        <a:rPr lang="en-US" sz="1000" b="0" dirty="0" smtClean="0">
                          <a:solidFill>
                            <a:schemeClr val="tx1"/>
                          </a:solidFill>
                          <a:effectLst/>
                          <a:latin typeface="ＭＳ Ｐゴシック" panose="020B0600070205080204" pitchFamily="50" charset="-128"/>
                          <a:ea typeface="ＭＳ Ｐゴシック" panose="020B0600070205080204" pitchFamily="50" charset="-128"/>
                        </a:rPr>
                        <a:t>60.8%</a:t>
                      </a: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rPr>
                        <a:t>（</a:t>
                      </a:r>
                      <a:r>
                        <a:rPr lang="en-US" sz="1000" b="0" dirty="0" smtClean="0">
                          <a:solidFill>
                            <a:schemeClr val="tx1"/>
                          </a:solidFill>
                          <a:effectLst/>
                          <a:latin typeface="ＭＳ Ｐゴシック" panose="020B0600070205080204" pitchFamily="50" charset="-128"/>
                          <a:ea typeface="ＭＳ Ｐゴシック" panose="020B0600070205080204" pitchFamily="50" charset="-128"/>
                        </a:rPr>
                        <a:t>H28</a:t>
                      </a: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rPr>
                        <a:t>）</a:t>
                      </a:r>
                      <a:endParaRPr lang="ja-JP" sz="1000" b="0" dirty="0">
                        <a:solidFill>
                          <a:schemeClr val="tx1"/>
                        </a:solidFill>
                        <a:effectLst/>
                        <a:latin typeface="ＭＳ Ｐゴシック" panose="020B0600070205080204" pitchFamily="50" charset="-128"/>
                        <a:ea typeface="ＭＳ Ｐゴシック" panose="020B0600070205080204"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sz="1000" b="0" dirty="0" smtClean="0">
                          <a:solidFill>
                            <a:schemeClr val="tx1"/>
                          </a:solidFill>
                          <a:effectLst/>
                          <a:latin typeface="ＭＳ Ｐゴシック" panose="020B0600070205080204" pitchFamily="50" charset="-128"/>
                          <a:ea typeface="ＭＳ Ｐゴシック" panose="020B0600070205080204" pitchFamily="50" charset="-128"/>
                        </a:rPr>
                        <a:t>60.8%</a:t>
                      </a: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rPr>
                        <a:t>（</a:t>
                      </a:r>
                      <a:r>
                        <a:rPr lang="en-US" sz="1000" b="0" dirty="0" smtClean="0">
                          <a:solidFill>
                            <a:schemeClr val="tx1"/>
                          </a:solidFill>
                          <a:effectLst/>
                          <a:latin typeface="ＭＳ Ｐゴシック" panose="020B0600070205080204" pitchFamily="50" charset="-128"/>
                          <a:ea typeface="ＭＳ Ｐゴシック" panose="020B0600070205080204" pitchFamily="50" charset="-128"/>
                        </a:rPr>
                        <a:t>H28</a:t>
                      </a: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rPr>
                        <a:t>）</a:t>
                      </a:r>
                      <a:endParaRPr lang="ja-JP" sz="1000" b="0" dirty="0">
                        <a:solidFill>
                          <a:schemeClr val="tx1"/>
                        </a:solidFill>
                        <a:effectLst/>
                        <a:latin typeface="ＭＳ Ｐゴシック" panose="020B0600070205080204" pitchFamily="50" charset="-128"/>
                        <a:ea typeface="ＭＳ Ｐゴシック" panose="020B0600070205080204"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00" b="0" dirty="0" smtClean="0">
                          <a:solidFill>
                            <a:schemeClr val="tx1"/>
                          </a:solidFill>
                          <a:effectLst/>
                          <a:latin typeface="ＭＳ Ｐゴシック" panose="020B0600070205080204" pitchFamily="50" charset="-128"/>
                          <a:ea typeface="ＭＳ Ｐゴシック" panose="020B0600070205080204" pitchFamily="50" charset="-128"/>
                        </a:rPr>
                        <a:t>67%</a:t>
                      </a:r>
                      <a:endParaRPr lang="ja-JP" sz="1000" b="0" dirty="0">
                        <a:solidFill>
                          <a:schemeClr val="tx1"/>
                        </a:solidFill>
                        <a:effectLst/>
                        <a:latin typeface="ＭＳ Ｐゴシック" panose="020B0600070205080204" pitchFamily="50" charset="-128"/>
                        <a:ea typeface="ＭＳ Ｐゴシック" panose="020B0600070205080204" pitchFamily="50" charset="-128"/>
                        <a:cs typeface="HG丸ｺﾞｼｯｸM-PRO"/>
                      </a:endParaRPr>
                    </a:p>
                  </a:txBody>
                  <a:tcPr marL="36000" marR="36000" marT="36000" marB="36000" anchor="ctr"/>
                </a:tc>
                <a:extLst>
                  <a:ext uri="{0D108BD9-81ED-4DB2-BD59-A6C34878D82A}">
                    <a16:rowId xmlns:a16="http://schemas.microsoft.com/office/drawing/2014/main" val="3400645202"/>
                  </a:ext>
                </a:extLst>
              </a:tr>
              <a:tr h="0">
                <a:tc vMerge="1">
                  <a:txBody>
                    <a:bodyPr/>
                    <a:lstStyle/>
                    <a:p>
                      <a:endParaRPr kumimoji="1" lang="ja-JP" altLang="en-US" sz="1000" dirty="0">
                        <a:latin typeface="ＭＳ ゴシック" panose="020B0609070205080204" pitchFamily="49" charset="-128"/>
                        <a:ea typeface="ＭＳ ゴシック" panose="020B0609070205080204" pitchFamily="49" charset="-128"/>
                      </a:endParaRPr>
                    </a:p>
                  </a:txBody>
                  <a:tcPr marL="54000" marR="54000" marT="54000" marB="54000" anchor="ctr"/>
                </a:tc>
                <a:tc>
                  <a:txBody>
                    <a:bodyPr/>
                    <a:lstStyle/>
                    <a:p>
                      <a:pPr algn="ctr">
                        <a:lnSpc>
                          <a:spcPts val="1100"/>
                        </a:lnSpc>
                      </a:pPr>
                      <a:r>
                        <a:rPr kumimoji="1" lang="en-US" altLang="ja-JP" sz="1000" b="0" dirty="0" smtClean="0">
                          <a:latin typeface="ＭＳ Ｐゴシック" panose="020B0600070205080204" pitchFamily="50" charset="-128"/>
                          <a:ea typeface="ＭＳ Ｐゴシック" panose="020B0600070205080204" pitchFamily="50" charset="-128"/>
                        </a:rPr>
                        <a:t>6</a:t>
                      </a:r>
                      <a:endParaRPr kumimoji="1" lang="ja-JP" altLang="en-US" sz="1000" b="0"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just">
                        <a:lnSpc>
                          <a:spcPts val="1100"/>
                        </a:lnSpc>
                        <a:spcAft>
                          <a:spcPts val="0"/>
                        </a:spcAft>
                      </a:pPr>
                      <a:r>
                        <a:rPr lang="ja-JP" sz="1000" b="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日常生活における</a:t>
                      </a:r>
                      <a:r>
                        <a:rPr lang="ja-JP" sz="10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歩数</a:t>
                      </a:r>
                      <a:r>
                        <a:rPr lang="ja-JP" altLang="en-US" sz="10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（男性</a:t>
                      </a:r>
                      <a:r>
                        <a:rPr lang="en-US" sz="10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altLang="en-US" sz="10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女性）</a:t>
                      </a:r>
                      <a:endParaRPr lang="ja-JP" sz="1000" b="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36000" marR="36000" marT="36000" marB="36000" anchor="ctr"/>
                </a:tc>
                <a:tc>
                  <a:txBody>
                    <a:bodyPr/>
                    <a:lstStyle/>
                    <a:p>
                      <a:pPr algn="just">
                        <a:lnSpc>
                          <a:spcPts val="1100"/>
                        </a:lnSpc>
                        <a:spcAft>
                          <a:spcPts val="0"/>
                        </a:spcAft>
                      </a:pPr>
                      <a:r>
                        <a:rPr lang="ja-JP" sz="9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国民</a:t>
                      </a:r>
                      <a:r>
                        <a:rPr lang="ja-JP" sz="900" b="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健康・栄養</a:t>
                      </a:r>
                      <a:r>
                        <a:rPr lang="ja-JP" sz="9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調査</a:t>
                      </a:r>
                      <a:endParaRPr lang="ja-JP" sz="900" b="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36000" marR="36000" marT="36000" marB="36000" anchor="ctr"/>
                </a:tc>
                <a:tc>
                  <a:txBody>
                    <a:bodyPr/>
                    <a:lstStyle/>
                    <a:p>
                      <a:pPr>
                        <a:lnSpc>
                          <a:spcPts val="1100"/>
                        </a:lnSpc>
                      </a:pPr>
                      <a:r>
                        <a:rPr kumimoji="1" lang="ja-JP" altLang="en-US" sz="1000" b="0" dirty="0" smtClean="0">
                          <a:latin typeface="ＭＳ Ｐゴシック" panose="020B0600070205080204" pitchFamily="50" charset="-128"/>
                          <a:ea typeface="ＭＳ Ｐゴシック" panose="020B0600070205080204" pitchFamily="50" charset="-128"/>
                        </a:rPr>
                        <a:t>毎年</a:t>
                      </a:r>
                      <a:endParaRPr kumimoji="1" lang="ja-JP" altLang="en-US" sz="1000" b="0"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ctr" fontAlgn="auto">
                        <a:lnSpc>
                          <a:spcPts val="1100"/>
                        </a:lnSpc>
                        <a:spcAft>
                          <a:spcPts val="0"/>
                        </a:spcAft>
                      </a:pPr>
                      <a:r>
                        <a:rPr lang="en-US" altLang="ja-JP"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7,524</a:t>
                      </a: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歩</a:t>
                      </a:r>
                      <a:r>
                        <a:rPr lang="en-US" altLang="ja-JP"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/6,579</a:t>
                      </a: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歩（</a:t>
                      </a:r>
                      <a:r>
                        <a:rPr lang="en-US" altLang="ja-JP"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H26</a:t>
                      </a: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a:t>
                      </a:r>
                      <a:endParaRPr lang="ja-JP" sz="1000" b="0" dirty="0">
                        <a:solidFill>
                          <a:schemeClr val="tx1"/>
                        </a:solidFill>
                        <a:effectLst/>
                        <a:latin typeface="ＭＳ Ｐゴシック" panose="020B0600070205080204" pitchFamily="50" charset="-128"/>
                        <a:ea typeface="ＭＳ Ｐゴシック" panose="020B0600070205080204"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7,292</a:t>
                      </a: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歩</a:t>
                      </a:r>
                      <a:r>
                        <a:rPr lang="en-US" altLang="ja-JP"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/6,212</a:t>
                      </a: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歩（</a:t>
                      </a:r>
                      <a:r>
                        <a:rPr lang="en-US" altLang="ja-JP"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H28</a:t>
                      </a: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a:t>
                      </a:r>
                      <a:endParaRPr lang="ja-JP" sz="1000" b="0" dirty="0">
                        <a:solidFill>
                          <a:schemeClr val="tx1"/>
                        </a:solidFill>
                        <a:effectLst/>
                        <a:latin typeface="ＭＳ Ｐゴシック" panose="020B0600070205080204" pitchFamily="50" charset="-128"/>
                        <a:ea typeface="ＭＳ Ｐゴシック" panose="020B0600070205080204"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9,000</a:t>
                      </a: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歩</a:t>
                      </a:r>
                      <a:r>
                        <a:rPr lang="en-US" altLang="ja-JP"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/8,000</a:t>
                      </a: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歩</a:t>
                      </a:r>
                      <a:endParaRPr lang="ja-JP" sz="1000" b="0" dirty="0">
                        <a:solidFill>
                          <a:schemeClr val="tx1"/>
                        </a:solidFill>
                        <a:effectLst/>
                        <a:latin typeface="ＭＳ Ｐゴシック" panose="020B0600070205080204" pitchFamily="50" charset="-128"/>
                        <a:ea typeface="ＭＳ Ｐゴシック" panose="020B0600070205080204" pitchFamily="50" charset="-128"/>
                        <a:cs typeface="HG丸ｺﾞｼｯｸM-PRO"/>
                      </a:endParaRPr>
                    </a:p>
                  </a:txBody>
                  <a:tcPr marL="36000" marR="36000" marT="36000" marB="36000" anchor="ctr"/>
                </a:tc>
                <a:extLst>
                  <a:ext uri="{0D108BD9-81ED-4DB2-BD59-A6C34878D82A}">
                    <a16:rowId xmlns:a16="http://schemas.microsoft.com/office/drawing/2014/main" val="1451311182"/>
                  </a:ext>
                </a:extLst>
              </a:tr>
              <a:tr h="0">
                <a:tc>
                  <a:txBody>
                    <a:bodyPr/>
                    <a:lstStyle/>
                    <a:p>
                      <a:pPr>
                        <a:lnSpc>
                          <a:spcPts val="1100"/>
                        </a:lnSpc>
                      </a:pPr>
                      <a:r>
                        <a:rPr kumimoji="1" lang="ja-JP" altLang="en-US" sz="1000" b="1" dirty="0" smtClean="0">
                          <a:latin typeface="ＭＳ Ｐゴシック" panose="020B0600070205080204" pitchFamily="50" charset="-128"/>
                          <a:ea typeface="ＭＳ Ｐゴシック" panose="020B0600070205080204" pitchFamily="50" charset="-128"/>
                        </a:rPr>
                        <a:t>休養・睡眠</a:t>
                      </a:r>
                      <a:endParaRPr kumimoji="1" lang="ja-JP" altLang="en-US" sz="1000" b="1"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ctr">
                        <a:lnSpc>
                          <a:spcPts val="1100"/>
                        </a:lnSpc>
                      </a:pPr>
                      <a:r>
                        <a:rPr kumimoji="1" lang="en-US" altLang="ja-JP" sz="1000" b="0" dirty="0" smtClean="0">
                          <a:latin typeface="ＭＳ Ｐゴシック" panose="020B0600070205080204" pitchFamily="50" charset="-128"/>
                          <a:ea typeface="ＭＳ Ｐゴシック" panose="020B0600070205080204" pitchFamily="50" charset="-128"/>
                        </a:rPr>
                        <a:t>7</a:t>
                      </a:r>
                      <a:endParaRPr kumimoji="1" lang="ja-JP" altLang="en-US" sz="1000" b="0"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just">
                        <a:lnSpc>
                          <a:spcPts val="1100"/>
                        </a:lnSpc>
                        <a:spcAft>
                          <a:spcPts val="0"/>
                        </a:spcAft>
                      </a:pPr>
                      <a:r>
                        <a:rPr lang="ja-JP" sz="1000" b="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睡眠による休養が十分とれている</a:t>
                      </a:r>
                      <a:r>
                        <a:rPr lang="ja-JP" sz="10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者</a:t>
                      </a:r>
                      <a:endParaRPr lang="en-US" altLang="ja-JP" sz="10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lnSpc>
                          <a:spcPts val="1100"/>
                        </a:lnSpc>
                        <a:spcAft>
                          <a:spcPts val="0"/>
                        </a:spcAft>
                      </a:pPr>
                      <a:r>
                        <a:rPr lang="ja-JP" sz="10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の割合</a:t>
                      </a:r>
                      <a:r>
                        <a:rPr lang="ja-JP" altLang="en-US" sz="10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sz="10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altLang="en-US" sz="10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endParaRPr lang="ja-JP" sz="1000" b="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36000" marR="36000" marT="36000" marB="36000" anchor="ctr"/>
                </a:tc>
                <a:tc>
                  <a:txBody>
                    <a:bodyPr/>
                    <a:lstStyle/>
                    <a:p>
                      <a:pPr algn="just">
                        <a:lnSpc>
                          <a:spcPts val="1100"/>
                        </a:lnSpc>
                        <a:spcAft>
                          <a:spcPts val="0"/>
                        </a:spcAft>
                      </a:pPr>
                      <a:r>
                        <a:rPr lang="ja-JP" sz="9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国民</a:t>
                      </a:r>
                      <a:r>
                        <a:rPr lang="ja-JP" sz="900" b="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健康・栄養</a:t>
                      </a:r>
                      <a:r>
                        <a:rPr lang="ja-JP" sz="9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調査</a:t>
                      </a:r>
                      <a:endParaRPr lang="ja-JP" sz="900" b="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36000" marR="36000" marT="36000" marB="36000" anchor="ctr"/>
                </a:tc>
                <a:tc>
                  <a:txBody>
                    <a:bodyPr/>
                    <a:lstStyle/>
                    <a:p>
                      <a:pPr>
                        <a:lnSpc>
                          <a:spcPts val="1100"/>
                        </a:lnSpc>
                      </a:pPr>
                      <a:r>
                        <a:rPr kumimoji="1" lang="ja-JP" altLang="en-US" sz="1000" b="0" dirty="0" smtClean="0">
                          <a:latin typeface="ＭＳ Ｐゴシック" panose="020B0600070205080204" pitchFamily="50" charset="-128"/>
                          <a:ea typeface="ＭＳ Ｐゴシック" panose="020B0600070205080204" pitchFamily="50" charset="-128"/>
                        </a:rPr>
                        <a:t>不定期</a:t>
                      </a:r>
                      <a:endParaRPr kumimoji="1" lang="ja-JP" altLang="en-US" sz="1000" b="0"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ctr" fontAlgn="auto">
                        <a:lnSpc>
                          <a:spcPts val="1100"/>
                        </a:lnSpc>
                        <a:spcAft>
                          <a:spcPts val="0"/>
                        </a:spcAft>
                      </a:pPr>
                      <a:r>
                        <a:rPr lang="en-US" sz="1000" b="0" dirty="0" smtClean="0">
                          <a:solidFill>
                            <a:schemeClr val="tx1"/>
                          </a:solidFill>
                          <a:effectLst/>
                          <a:latin typeface="ＭＳ Ｐゴシック" panose="020B0600070205080204" pitchFamily="50" charset="-128"/>
                          <a:ea typeface="ＭＳ Ｐゴシック" panose="020B0600070205080204" pitchFamily="50" charset="-128"/>
                        </a:rPr>
                        <a:t>76.9%</a:t>
                      </a: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rPr>
                        <a:t>（</a:t>
                      </a:r>
                      <a:r>
                        <a:rPr lang="en-US" sz="1000" b="0" dirty="0" smtClean="0">
                          <a:solidFill>
                            <a:schemeClr val="tx1"/>
                          </a:solidFill>
                          <a:effectLst/>
                          <a:latin typeface="ＭＳ Ｐゴシック" panose="020B0600070205080204" pitchFamily="50" charset="-128"/>
                          <a:ea typeface="ＭＳ Ｐゴシック" panose="020B0600070205080204" pitchFamily="50" charset="-128"/>
                        </a:rPr>
                        <a:t>H26</a:t>
                      </a: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rPr>
                        <a:t>）</a:t>
                      </a:r>
                      <a:endParaRPr lang="ja-JP" sz="1000" b="0" dirty="0">
                        <a:solidFill>
                          <a:schemeClr val="tx1"/>
                        </a:solidFill>
                        <a:effectLst/>
                        <a:latin typeface="ＭＳ Ｐゴシック" panose="020B0600070205080204" pitchFamily="50" charset="-128"/>
                        <a:ea typeface="ＭＳ Ｐゴシック" panose="020B0600070205080204"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sz="1000" b="0" dirty="0" smtClean="0">
                          <a:solidFill>
                            <a:schemeClr val="tx1"/>
                          </a:solidFill>
                          <a:effectLst/>
                          <a:latin typeface="ＭＳ Ｐゴシック" panose="020B0600070205080204" pitchFamily="50" charset="-128"/>
                          <a:ea typeface="ＭＳ Ｐゴシック" panose="020B0600070205080204" pitchFamily="50" charset="-128"/>
                        </a:rPr>
                        <a:t>77.9%</a:t>
                      </a: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rPr>
                        <a:t>（</a:t>
                      </a:r>
                      <a:r>
                        <a:rPr lang="en-US" sz="1000" b="0" dirty="0" smtClean="0">
                          <a:solidFill>
                            <a:schemeClr val="tx1"/>
                          </a:solidFill>
                          <a:effectLst/>
                          <a:latin typeface="ＭＳ Ｐゴシック" panose="020B0600070205080204" pitchFamily="50" charset="-128"/>
                          <a:ea typeface="ＭＳ Ｐゴシック" panose="020B0600070205080204" pitchFamily="50" charset="-128"/>
                        </a:rPr>
                        <a:t>H28</a:t>
                      </a: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rPr>
                        <a:t>）</a:t>
                      </a:r>
                      <a:endParaRPr lang="ja-JP" sz="1000" b="0" dirty="0">
                        <a:solidFill>
                          <a:schemeClr val="tx1"/>
                        </a:solidFill>
                        <a:effectLst/>
                        <a:latin typeface="ＭＳ Ｐゴシック" panose="020B0600070205080204" pitchFamily="50" charset="-128"/>
                        <a:ea typeface="ＭＳ Ｐゴシック" panose="020B0600070205080204"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00" b="0" dirty="0" smtClean="0">
                          <a:solidFill>
                            <a:schemeClr val="tx1"/>
                          </a:solidFill>
                          <a:effectLst/>
                          <a:latin typeface="ＭＳ Ｐゴシック" panose="020B0600070205080204" pitchFamily="50" charset="-128"/>
                          <a:ea typeface="ＭＳ Ｐゴシック" panose="020B0600070205080204" pitchFamily="50" charset="-128"/>
                        </a:rPr>
                        <a:t>85%</a:t>
                      </a: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rPr>
                        <a:t>以上</a:t>
                      </a:r>
                      <a:endParaRPr lang="ja-JP" sz="1000" b="0" dirty="0">
                        <a:solidFill>
                          <a:schemeClr val="tx1"/>
                        </a:solidFill>
                        <a:effectLst/>
                        <a:latin typeface="ＭＳ Ｐゴシック" panose="020B0600070205080204" pitchFamily="50" charset="-128"/>
                        <a:ea typeface="ＭＳ Ｐゴシック" panose="020B0600070205080204" pitchFamily="50" charset="-128"/>
                        <a:cs typeface="HG丸ｺﾞｼｯｸM-PRO"/>
                      </a:endParaRPr>
                    </a:p>
                  </a:txBody>
                  <a:tcPr marL="36000" marR="36000" marT="36000" marB="36000" anchor="ctr"/>
                </a:tc>
                <a:extLst>
                  <a:ext uri="{0D108BD9-81ED-4DB2-BD59-A6C34878D82A}">
                    <a16:rowId xmlns:a16="http://schemas.microsoft.com/office/drawing/2014/main" val="1892448983"/>
                  </a:ext>
                </a:extLst>
              </a:tr>
              <a:tr h="0">
                <a:tc rowSpan="2">
                  <a:txBody>
                    <a:bodyPr/>
                    <a:lstStyle/>
                    <a:p>
                      <a:pPr>
                        <a:lnSpc>
                          <a:spcPts val="1100"/>
                        </a:lnSpc>
                      </a:pPr>
                      <a:r>
                        <a:rPr kumimoji="1" lang="ja-JP" altLang="en-US" sz="1000" b="1" dirty="0" smtClean="0">
                          <a:latin typeface="ＭＳ Ｐゴシック" panose="020B0600070205080204" pitchFamily="50" charset="-128"/>
                          <a:ea typeface="ＭＳ Ｐゴシック" panose="020B0600070205080204" pitchFamily="50" charset="-128"/>
                        </a:rPr>
                        <a:t>飲酒</a:t>
                      </a:r>
                      <a:endParaRPr kumimoji="1" lang="ja-JP" altLang="en-US" sz="1000" b="1"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ctr">
                        <a:lnSpc>
                          <a:spcPts val="1100"/>
                        </a:lnSpc>
                      </a:pPr>
                      <a:r>
                        <a:rPr kumimoji="1" lang="en-US" altLang="ja-JP" sz="1000" b="0" dirty="0" smtClean="0">
                          <a:latin typeface="ＭＳ Ｐゴシック" panose="020B0600070205080204" pitchFamily="50" charset="-128"/>
                          <a:ea typeface="ＭＳ Ｐゴシック" panose="020B0600070205080204" pitchFamily="50" charset="-128"/>
                        </a:rPr>
                        <a:t>8</a:t>
                      </a:r>
                      <a:endParaRPr kumimoji="1" lang="ja-JP" altLang="en-US" sz="1000" b="0"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l">
                        <a:lnSpc>
                          <a:spcPts val="1100"/>
                        </a:lnSpc>
                        <a:spcAft>
                          <a:spcPts val="0"/>
                        </a:spcAft>
                      </a:pPr>
                      <a:r>
                        <a:rPr lang="ja-JP" sz="1000" b="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生活習慣病のリスクを高める</a:t>
                      </a:r>
                      <a:r>
                        <a:rPr lang="ja-JP" sz="10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量</a:t>
                      </a:r>
                      <a:r>
                        <a:rPr lang="ja-JP" altLang="en-US" sz="10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を飲酒している者の割合（男性</a:t>
                      </a:r>
                      <a:r>
                        <a:rPr lang="en-US" sz="10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altLang="en-US" sz="10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女性）（☆）</a:t>
                      </a:r>
                      <a:endParaRPr lang="ja-JP" sz="1000" b="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36000" marR="36000" marT="36000" marB="36000" anchor="ctr"/>
                </a:tc>
                <a:tc>
                  <a:txBody>
                    <a:bodyPr/>
                    <a:lstStyle/>
                    <a:p>
                      <a:pPr algn="l">
                        <a:lnSpc>
                          <a:spcPts val="1100"/>
                        </a:lnSpc>
                        <a:spcAft>
                          <a:spcPts val="0"/>
                        </a:spcAft>
                      </a:pPr>
                      <a:r>
                        <a:rPr lang="ja-JP" sz="9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国民</a:t>
                      </a:r>
                      <a:r>
                        <a:rPr lang="ja-JP" sz="900" b="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健康・栄養</a:t>
                      </a:r>
                      <a:r>
                        <a:rPr lang="ja-JP" sz="9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調査</a:t>
                      </a:r>
                      <a:endParaRPr lang="ja-JP" sz="900" b="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36000" marR="36000" marT="36000" marB="36000" anchor="ctr"/>
                </a:tc>
                <a:tc>
                  <a:txBody>
                    <a:bodyPr/>
                    <a:lstStyle/>
                    <a:p>
                      <a:pPr>
                        <a:lnSpc>
                          <a:spcPts val="1100"/>
                        </a:lnSpc>
                      </a:pPr>
                      <a:r>
                        <a:rPr kumimoji="1" lang="ja-JP" altLang="en-US" sz="1000" b="0" dirty="0" smtClean="0">
                          <a:latin typeface="ＭＳ Ｐゴシック" panose="020B0600070205080204" pitchFamily="50" charset="-128"/>
                          <a:ea typeface="ＭＳ Ｐゴシック" panose="020B0600070205080204" pitchFamily="50" charset="-128"/>
                        </a:rPr>
                        <a:t>不定期</a:t>
                      </a:r>
                      <a:endParaRPr kumimoji="1" lang="ja-JP" altLang="en-US" sz="1000" b="0"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ctr" fontAlgn="auto">
                        <a:lnSpc>
                          <a:spcPts val="1100"/>
                        </a:lnSpc>
                        <a:spcAft>
                          <a:spcPts val="0"/>
                        </a:spcAft>
                      </a:pPr>
                      <a:r>
                        <a:rPr lang="en-US" sz="1000" b="0" dirty="0" smtClean="0">
                          <a:solidFill>
                            <a:schemeClr val="tx1"/>
                          </a:solidFill>
                          <a:effectLst/>
                          <a:latin typeface="ＭＳ Ｐゴシック" panose="020B0600070205080204" pitchFamily="50" charset="-128"/>
                          <a:ea typeface="ＭＳ Ｐゴシック" panose="020B0600070205080204" pitchFamily="50" charset="-128"/>
                        </a:rPr>
                        <a:t>17.7%</a:t>
                      </a:r>
                      <a:r>
                        <a:rPr lang="en-US" altLang="ja-JP" sz="1000" b="0" dirty="0" smtClean="0">
                          <a:solidFill>
                            <a:schemeClr val="tx1"/>
                          </a:solidFill>
                          <a:effectLst/>
                          <a:latin typeface="ＭＳ Ｐゴシック" panose="020B0600070205080204" pitchFamily="50" charset="-128"/>
                          <a:ea typeface="ＭＳ Ｐゴシック" panose="020B0600070205080204" pitchFamily="50" charset="-128"/>
                        </a:rPr>
                        <a:t>/</a:t>
                      </a:r>
                      <a:r>
                        <a:rPr lang="en-US" sz="1000" b="0" dirty="0" smtClean="0">
                          <a:solidFill>
                            <a:schemeClr val="tx1"/>
                          </a:solidFill>
                          <a:effectLst/>
                          <a:latin typeface="ＭＳ Ｐゴシック" panose="020B0600070205080204" pitchFamily="50" charset="-128"/>
                          <a:ea typeface="ＭＳ Ｐゴシック" panose="020B0600070205080204" pitchFamily="50" charset="-128"/>
                        </a:rPr>
                        <a:t>11.0%</a:t>
                      </a: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rPr>
                        <a:t>（</a:t>
                      </a:r>
                      <a:r>
                        <a:rPr lang="en-US" sz="1000" b="0" dirty="0" smtClean="0">
                          <a:solidFill>
                            <a:schemeClr val="tx1"/>
                          </a:solidFill>
                          <a:effectLst/>
                          <a:latin typeface="ＭＳ Ｐゴシック" panose="020B0600070205080204" pitchFamily="50" charset="-128"/>
                          <a:ea typeface="ＭＳ Ｐゴシック" panose="020B0600070205080204" pitchFamily="50" charset="-128"/>
                        </a:rPr>
                        <a:t>H26</a:t>
                      </a: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rPr>
                        <a:t>）</a:t>
                      </a:r>
                      <a:endParaRPr lang="ja-JP" sz="1000" b="0" dirty="0">
                        <a:solidFill>
                          <a:schemeClr val="tx1"/>
                        </a:solidFill>
                        <a:effectLst/>
                        <a:latin typeface="ＭＳ Ｐゴシック" panose="020B0600070205080204" pitchFamily="50" charset="-128"/>
                        <a:ea typeface="ＭＳ Ｐゴシック" panose="020B0600070205080204"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sz="1000" b="0" dirty="0" smtClean="0">
                          <a:solidFill>
                            <a:schemeClr val="tx1"/>
                          </a:solidFill>
                          <a:effectLst/>
                          <a:latin typeface="ＭＳ Ｐゴシック" panose="020B0600070205080204" pitchFamily="50" charset="-128"/>
                          <a:ea typeface="ＭＳ Ｐゴシック" panose="020B0600070205080204" pitchFamily="50" charset="-128"/>
                        </a:rPr>
                        <a:t>14.5%</a:t>
                      </a:r>
                      <a:r>
                        <a:rPr lang="en-US" altLang="ja-JP" sz="1000" b="0" dirty="0" smtClean="0">
                          <a:solidFill>
                            <a:schemeClr val="tx1"/>
                          </a:solidFill>
                          <a:effectLst/>
                          <a:latin typeface="ＭＳ Ｐゴシック" panose="020B0600070205080204" pitchFamily="50" charset="-128"/>
                          <a:ea typeface="ＭＳ Ｐゴシック" panose="020B0600070205080204" pitchFamily="50" charset="-128"/>
                        </a:rPr>
                        <a:t>/</a:t>
                      </a:r>
                      <a:r>
                        <a:rPr lang="en-US" sz="1000" b="0" dirty="0" smtClean="0">
                          <a:solidFill>
                            <a:schemeClr val="tx1"/>
                          </a:solidFill>
                          <a:effectLst/>
                          <a:latin typeface="ＭＳ Ｐゴシック" panose="020B0600070205080204" pitchFamily="50" charset="-128"/>
                          <a:ea typeface="ＭＳ Ｐゴシック" panose="020B0600070205080204" pitchFamily="50" charset="-128"/>
                        </a:rPr>
                        <a:t>14.9%</a:t>
                      </a: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rPr>
                        <a:t>（</a:t>
                      </a:r>
                      <a:r>
                        <a:rPr lang="en-US" sz="1000" b="0" dirty="0" smtClean="0">
                          <a:solidFill>
                            <a:schemeClr val="tx1"/>
                          </a:solidFill>
                          <a:effectLst/>
                          <a:latin typeface="ＭＳ Ｐゴシック" panose="020B0600070205080204" pitchFamily="50" charset="-128"/>
                          <a:ea typeface="ＭＳ Ｐゴシック" panose="020B0600070205080204" pitchFamily="50" charset="-128"/>
                        </a:rPr>
                        <a:t>H28</a:t>
                      </a: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rPr>
                        <a:t>）</a:t>
                      </a:r>
                      <a:endParaRPr lang="ja-JP" sz="1000" b="0" dirty="0">
                        <a:solidFill>
                          <a:schemeClr val="tx1"/>
                        </a:solidFill>
                        <a:effectLst/>
                        <a:latin typeface="ＭＳ Ｐゴシック" panose="020B0600070205080204" pitchFamily="50" charset="-128"/>
                        <a:ea typeface="ＭＳ Ｐゴシック" panose="020B0600070205080204"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00" b="0" dirty="0" smtClean="0">
                          <a:solidFill>
                            <a:schemeClr val="tx1"/>
                          </a:solidFill>
                          <a:effectLst/>
                          <a:latin typeface="ＭＳ Ｐゴシック" panose="020B0600070205080204" pitchFamily="50" charset="-128"/>
                          <a:ea typeface="ＭＳ Ｐゴシック" panose="020B0600070205080204" pitchFamily="50" charset="-128"/>
                        </a:rPr>
                        <a:t>13.0%/6.4%</a:t>
                      </a: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rPr>
                        <a:t>（</a:t>
                      </a:r>
                      <a:r>
                        <a:rPr lang="en-US" altLang="ja-JP" sz="1000" b="0" dirty="0" smtClean="0">
                          <a:solidFill>
                            <a:schemeClr val="tx1"/>
                          </a:solidFill>
                          <a:effectLst/>
                          <a:latin typeface="ＭＳ Ｐゴシック" panose="020B0600070205080204" pitchFamily="50" charset="-128"/>
                          <a:ea typeface="ＭＳ Ｐゴシック" panose="020B0600070205080204" pitchFamily="50" charset="-128"/>
                        </a:rPr>
                        <a:t>H33</a:t>
                      </a: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rPr>
                        <a:t>）</a:t>
                      </a:r>
                      <a:endParaRPr lang="ja-JP" sz="1000" b="0" dirty="0">
                        <a:solidFill>
                          <a:schemeClr val="tx1"/>
                        </a:solidFill>
                        <a:effectLst/>
                        <a:latin typeface="ＭＳ Ｐゴシック" panose="020B0600070205080204" pitchFamily="50" charset="-128"/>
                        <a:ea typeface="ＭＳ Ｐゴシック" panose="020B0600070205080204" pitchFamily="50" charset="-128"/>
                        <a:cs typeface="HG丸ｺﾞｼｯｸM-PRO"/>
                      </a:endParaRPr>
                    </a:p>
                  </a:txBody>
                  <a:tcPr marL="36000" marR="36000" marT="36000" marB="36000" anchor="ctr"/>
                </a:tc>
                <a:extLst>
                  <a:ext uri="{0D108BD9-81ED-4DB2-BD59-A6C34878D82A}">
                    <a16:rowId xmlns:a16="http://schemas.microsoft.com/office/drawing/2014/main" val="3262548432"/>
                  </a:ext>
                </a:extLst>
              </a:tr>
              <a:tr h="0">
                <a:tc vMerge="1">
                  <a:txBody>
                    <a:bodyPr/>
                    <a:lstStyle/>
                    <a:p>
                      <a:endParaRPr kumimoji="1" lang="ja-JP" altLang="en-US" sz="1000" dirty="0">
                        <a:latin typeface="ＭＳ ゴシック" panose="020B0609070205080204" pitchFamily="49" charset="-128"/>
                        <a:ea typeface="ＭＳ ゴシック" panose="020B0609070205080204" pitchFamily="49" charset="-128"/>
                      </a:endParaRPr>
                    </a:p>
                  </a:txBody>
                  <a:tcPr marL="54000" marR="54000" marT="54000" marB="54000" anchor="ctr"/>
                </a:tc>
                <a:tc>
                  <a:txBody>
                    <a:bodyPr/>
                    <a:lstStyle/>
                    <a:p>
                      <a:pPr algn="ctr">
                        <a:lnSpc>
                          <a:spcPts val="1100"/>
                        </a:lnSpc>
                      </a:pPr>
                      <a:r>
                        <a:rPr kumimoji="1" lang="en-US" altLang="ja-JP" sz="1000" b="0" dirty="0" smtClean="0">
                          <a:latin typeface="ＭＳ Ｐゴシック" panose="020B0600070205080204" pitchFamily="50" charset="-128"/>
                          <a:ea typeface="ＭＳ Ｐゴシック" panose="020B0600070205080204" pitchFamily="50" charset="-128"/>
                        </a:rPr>
                        <a:t>9</a:t>
                      </a:r>
                      <a:endParaRPr kumimoji="1" lang="ja-JP" altLang="en-US" sz="1000" b="0"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l">
                        <a:lnSpc>
                          <a:spcPts val="1100"/>
                        </a:lnSpc>
                        <a:spcAft>
                          <a:spcPts val="0"/>
                        </a:spcAft>
                      </a:pPr>
                      <a:r>
                        <a:rPr lang="ja-JP" sz="1000" b="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妊婦の飲酒</a:t>
                      </a:r>
                      <a:r>
                        <a:rPr lang="ja-JP" sz="10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割合</a:t>
                      </a:r>
                      <a:endParaRPr lang="ja-JP" sz="1000" b="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36000" marR="36000" marT="36000" marB="36000" anchor="ctr"/>
                </a:tc>
                <a:tc>
                  <a:txBody>
                    <a:bodyPr/>
                    <a:lstStyle/>
                    <a:p>
                      <a:pPr algn="l">
                        <a:lnSpc>
                          <a:spcPts val="1100"/>
                        </a:lnSpc>
                        <a:spcAft>
                          <a:spcPts val="0"/>
                        </a:spcAft>
                      </a:pPr>
                      <a:r>
                        <a:rPr lang="ja-JP" sz="9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大阪府調べ</a:t>
                      </a:r>
                      <a:endParaRPr lang="ja-JP" sz="900" b="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36000" marR="36000" marT="36000" marB="36000" anchor="ctr"/>
                </a:tc>
                <a:tc>
                  <a:txBody>
                    <a:bodyPr/>
                    <a:lstStyle/>
                    <a:p>
                      <a:pPr>
                        <a:lnSpc>
                          <a:spcPts val="1100"/>
                        </a:lnSpc>
                      </a:pPr>
                      <a:r>
                        <a:rPr kumimoji="1" lang="ja-JP" altLang="en-US" sz="1000" b="0" dirty="0" smtClean="0">
                          <a:latin typeface="ＭＳ Ｐゴシック" panose="020B0600070205080204" pitchFamily="50" charset="-128"/>
                          <a:ea typeface="ＭＳ Ｐゴシック" panose="020B0600070205080204" pitchFamily="50" charset="-128"/>
                        </a:rPr>
                        <a:t>毎年</a:t>
                      </a:r>
                      <a:endParaRPr kumimoji="1" lang="ja-JP" altLang="en-US" sz="1000" b="0"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ctr" fontAlgn="auto">
                        <a:lnSpc>
                          <a:spcPts val="1100"/>
                        </a:lnSpc>
                        <a:spcAft>
                          <a:spcPts val="0"/>
                        </a:spcAft>
                      </a:pPr>
                      <a:r>
                        <a:rPr lang="en-US" altLang="ja-JP"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1.4%</a:t>
                      </a: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a:t>
                      </a:r>
                      <a:r>
                        <a:rPr lang="en-US" altLang="ja-JP"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H28</a:t>
                      </a: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a:t>
                      </a:r>
                      <a:endParaRPr lang="ja-JP" sz="1000" b="0" dirty="0">
                        <a:solidFill>
                          <a:schemeClr val="tx1"/>
                        </a:solidFill>
                        <a:effectLst/>
                        <a:latin typeface="ＭＳ Ｐゴシック" panose="020B0600070205080204" pitchFamily="50" charset="-128"/>
                        <a:ea typeface="ＭＳ Ｐゴシック" panose="020B0600070205080204"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1.3%</a:t>
                      </a: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a:t>
                      </a:r>
                      <a:r>
                        <a:rPr lang="en-US" altLang="ja-JP"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H29</a:t>
                      </a: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a:t>
                      </a:r>
                      <a:endParaRPr lang="ja-JP" sz="1000" b="0" dirty="0">
                        <a:solidFill>
                          <a:schemeClr val="tx1"/>
                        </a:solidFill>
                        <a:effectLst/>
                        <a:latin typeface="ＭＳ Ｐゴシック" panose="020B0600070205080204" pitchFamily="50" charset="-128"/>
                        <a:ea typeface="ＭＳ Ｐゴシック" panose="020B0600070205080204"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0%</a:t>
                      </a: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a:t>
                      </a:r>
                      <a:r>
                        <a:rPr lang="en-US" altLang="ja-JP"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H33</a:t>
                      </a: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a:t>
                      </a:r>
                      <a:endParaRPr lang="ja-JP" sz="1000" b="0" dirty="0">
                        <a:solidFill>
                          <a:schemeClr val="tx1"/>
                        </a:solidFill>
                        <a:effectLst/>
                        <a:latin typeface="ＭＳ Ｐゴシック" panose="020B0600070205080204" pitchFamily="50" charset="-128"/>
                        <a:ea typeface="ＭＳ Ｐゴシック" panose="020B0600070205080204" pitchFamily="50" charset="-128"/>
                        <a:cs typeface="HG丸ｺﾞｼｯｸM-PRO"/>
                      </a:endParaRPr>
                    </a:p>
                  </a:txBody>
                  <a:tcPr marL="36000" marR="36000" marT="36000" marB="36000" anchor="ctr"/>
                </a:tc>
                <a:extLst>
                  <a:ext uri="{0D108BD9-81ED-4DB2-BD59-A6C34878D82A}">
                    <a16:rowId xmlns:a16="http://schemas.microsoft.com/office/drawing/2014/main" val="2811551522"/>
                  </a:ext>
                </a:extLst>
              </a:tr>
              <a:tr h="0">
                <a:tc rowSpan="4">
                  <a:txBody>
                    <a:bodyPr/>
                    <a:lstStyle/>
                    <a:p>
                      <a:pPr>
                        <a:lnSpc>
                          <a:spcPts val="1100"/>
                        </a:lnSpc>
                      </a:pPr>
                      <a:r>
                        <a:rPr kumimoji="1" lang="ja-JP" altLang="en-US" sz="1000" b="1" dirty="0" smtClean="0">
                          <a:latin typeface="ＭＳ Ｐゴシック" panose="020B0600070205080204" pitchFamily="50" charset="-128"/>
                          <a:ea typeface="ＭＳ Ｐゴシック" panose="020B0600070205080204" pitchFamily="50" charset="-128"/>
                        </a:rPr>
                        <a:t>喫煙</a:t>
                      </a:r>
                      <a:endParaRPr kumimoji="1" lang="ja-JP" altLang="en-US" sz="1000" b="1"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ctr">
                        <a:lnSpc>
                          <a:spcPts val="1100"/>
                        </a:lnSpc>
                      </a:pPr>
                      <a:r>
                        <a:rPr kumimoji="1" lang="en-US" altLang="ja-JP" sz="1000" b="0" dirty="0" smtClean="0">
                          <a:latin typeface="ＭＳ Ｐゴシック" panose="020B0600070205080204" pitchFamily="50" charset="-128"/>
                          <a:ea typeface="ＭＳ Ｐゴシック" panose="020B0600070205080204" pitchFamily="50" charset="-128"/>
                        </a:rPr>
                        <a:t>10</a:t>
                      </a:r>
                    </a:p>
                  </a:txBody>
                  <a:tcPr marL="36000" marR="36000" marT="36000" marB="36000" anchor="ctr"/>
                </a:tc>
                <a:tc>
                  <a:txBody>
                    <a:bodyPr/>
                    <a:lstStyle/>
                    <a:p>
                      <a:pPr algn="l">
                        <a:lnSpc>
                          <a:spcPts val="1100"/>
                        </a:lnSpc>
                        <a:spcAft>
                          <a:spcPts val="0"/>
                        </a:spcAft>
                      </a:pPr>
                      <a:r>
                        <a:rPr lang="ja-JP" sz="1000" b="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成人の</a:t>
                      </a:r>
                      <a:r>
                        <a:rPr lang="ja-JP" sz="10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喫煙率</a:t>
                      </a:r>
                      <a:r>
                        <a:rPr lang="ja-JP" altLang="en-US" sz="10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（男性</a:t>
                      </a:r>
                      <a:r>
                        <a:rPr lang="en-US" sz="10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altLang="en-US" sz="10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女性）（</a:t>
                      </a:r>
                      <a:r>
                        <a:rPr lang="ja-JP" sz="10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altLang="en-US" sz="10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endParaRPr lang="ja-JP" sz="1000" b="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36000" marR="36000" marT="36000" marB="36000" anchor="ctr"/>
                </a:tc>
                <a:tc>
                  <a:txBody>
                    <a:bodyPr/>
                    <a:lstStyle/>
                    <a:p>
                      <a:pPr algn="l">
                        <a:lnSpc>
                          <a:spcPts val="1100"/>
                        </a:lnSpc>
                        <a:spcAft>
                          <a:spcPts val="0"/>
                        </a:spcAft>
                      </a:pPr>
                      <a:r>
                        <a:rPr lang="ja-JP" sz="9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国民</a:t>
                      </a:r>
                      <a:r>
                        <a:rPr lang="ja-JP" sz="900" b="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生活基礎</a:t>
                      </a:r>
                      <a:r>
                        <a:rPr lang="ja-JP" sz="9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調査</a:t>
                      </a:r>
                      <a:endParaRPr lang="ja-JP" sz="900" b="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36000" marR="36000" marT="36000" marB="36000" anchor="ctr"/>
                </a:tc>
                <a:tc>
                  <a:txBody>
                    <a:bodyPr/>
                    <a:lstStyle/>
                    <a:p>
                      <a:pPr>
                        <a:lnSpc>
                          <a:spcPts val="1100"/>
                        </a:lnSpc>
                      </a:pPr>
                      <a:r>
                        <a:rPr kumimoji="1" lang="en-US" altLang="ja-JP" sz="1000" b="0" dirty="0" smtClean="0">
                          <a:latin typeface="ＭＳ Ｐゴシック" panose="020B0600070205080204" pitchFamily="50" charset="-128"/>
                          <a:ea typeface="ＭＳ Ｐゴシック" panose="020B0600070205080204" pitchFamily="50" charset="-128"/>
                        </a:rPr>
                        <a:t>3</a:t>
                      </a:r>
                      <a:r>
                        <a:rPr kumimoji="1" lang="ja-JP" altLang="en-US" sz="1000" b="0" dirty="0" smtClean="0">
                          <a:latin typeface="ＭＳ Ｐゴシック" panose="020B0600070205080204" pitchFamily="50" charset="-128"/>
                          <a:ea typeface="ＭＳ Ｐゴシック" panose="020B0600070205080204" pitchFamily="50" charset="-128"/>
                        </a:rPr>
                        <a:t>年毎</a:t>
                      </a:r>
                      <a:endParaRPr kumimoji="1" lang="ja-JP" altLang="en-US" sz="1000" b="0"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ctr" fontAlgn="auto">
                        <a:lnSpc>
                          <a:spcPts val="1100"/>
                        </a:lnSpc>
                        <a:spcAft>
                          <a:spcPts val="0"/>
                        </a:spcAft>
                      </a:pPr>
                      <a:r>
                        <a:rPr lang="en-US" sz="1000" b="0" dirty="0" smtClean="0">
                          <a:solidFill>
                            <a:schemeClr val="tx1"/>
                          </a:solidFill>
                          <a:effectLst/>
                          <a:latin typeface="ＭＳ Ｐゴシック" panose="020B0600070205080204" pitchFamily="50" charset="-128"/>
                          <a:ea typeface="ＭＳ Ｐゴシック" panose="020B0600070205080204" pitchFamily="50" charset="-128"/>
                        </a:rPr>
                        <a:t>30.4%</a:t>
                      </a:r>
                      <a:r>
                        <a:rPr lang="en-US" altLang="ja-JP" sz="1000" b="0" dirty="0" smtClean="0">
                          <a:solidFill>
                            <a:schemeClr val="tx1"/>
                          </a:solidFill>
                          <a:effectLst/>
                          <a:latin typeface="ＭＳ Ｐゴシック" panose="020B0600070205080204" pitchFamily="50" charset="-128"/>
                          <a:ea typeface="ＭＳ Ｐゴシック" panose="020B0600070205080204" pitchFamily="50" charset="-128"/>
                        </a:rPr>
                        <a:t>/</a:t>
                      </a:r>
                      <a:r>
                        <a:rPr lang="en-US" sz="1000" b="0" dirty="0" smtClean="0">
                          <a:solidFill>
                            <a:schemeClr val="tx1"/>
                          </a:solidFill>
                          <a:effectLst/>
                          <a:latin typeface="ＭＳ Ｐゴシック" panose="020B0600070205080204" pitchFamily="50" charset="-128"/>
                          <a:ea typeface="ＭＳ Ｐゴシック" panose="020B0600070205080204" pitchFamily="50" charset="-128"/>
                        </a:rPr>
                        <a:t>10.7%</a:t>
                      </a: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rPr>
                        <a:t>（</a:t>
                      </a:r>
                      <a:r>
                        <a:rPr lang="en-US" sz="1000" b="0" dirty="0" smtClean="0">
                          <a:solidFill>
                            <a:schemeClr val="tx1"/>
                          </a:solidFill>
                          <a:effectLst/>
                          <a:latin typeface="ＭＳ Ｐゴシック" panose="020B0600070205080204" pitchFamily="50" charset="-128"/>
                          <a:ea typeface="ＭＳ Ｐゴシック" panose="020B0600070205080204" pitchFamily="50" charset="-128"/>
                        </a:rPr>
                        <a:t>H28</a:t>
                      </a: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rPr>
                        <a:t>）</a:t>
                      </a:r>
                      <a:endParaRPr lang="ja-JP" sz="1000" b="0" dirty="0">
                        <a:solidFill>
                          <a:schemeClr val="tx1"/>
                        </a:solidFill>
                        <a:effectLst/>
                        <a:latin typeface="ＭＳ Ｐゴシック" panose="020B0600070205080204" pitchFamily="50" charset="-128"/>
                        <a:ea typeface="ＭＳ Ｐゴシック" panose="020B0600070205080204"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sz="1000" b="0" dirty="0" smtClean="0">
                          <a:solidFill>
                            <a:schemeClr val="tx1"/>
                          </a:solidFill>
                          <a:effectLst/>
                          <a:latin typeface="ＭＳ Ｐゴシック" panose="020B0600070205080204" pitchFamily="50" charset="-128"/>
                          <a:ea typeface="ＭＳ Ｐゴシック" panose="020B0600070205080204" pitchFamily="50" charset="-128"/>
                        </a:rPr>
                        <a:t>30.4%</a:t>
                      </a:r>
                      <a:r>
                        <a:rPr lang="en-US" altLang="ja-JP" sz="1000" b="0" dirty="0" smtClean="0">
                          <a:solidFill>
                            <a:schemeClr val="tx1"/>
                          </a:solidFill>
                          <a:effectLst/>
                          <a:latin typeface="ＭＳ Ｐゴシック" panose="020B0600070205080204" pitchFamily="50" charset="-128"/>
                          <a:ea typeface="ＭＳ Ｐゴシック" panose="020B0600070205080204" pitchFamily="50" charset="-128"/>
                        </a:rPr>
                        <a:t>/</a:t>
                      </a:r>
                      <a:r>
                        <a:rPr lang="en-US" sz="1000" b="0" dirty="0" smtClean="0">
                          <a:solidFill>
                            <a:schemeClr val="tx1"/>
                          </a:solidFill>
                          <a:effectLst/>
                          <a:latin typeface="ＭＳ Ｐゴシック" panose="020B0600070205080204" pitchFamily="50" charset="-128"/>
                          <a:ea typeface="ＭＳ Ｐゴシック" panose="020B0600070205080204" pitchFamily="50" charset="-128"/>
                        </a:rPr>
                        <a:t>10.7%</a:t>
                      </a: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rPr>
                        <a:t>（</a:t>
                      </a:r>
                      <a:r>
                        <a:rPr lang="en-US" sz="1000" b="0" dirty="0" smtClean="0">
                          <a:solidFill>
                            <a:schemeClr val="tx1"/>
                          </a:solidFill>
                          <a:effectLst/>
                          <a:latin typeface="ＭＳ Ｐゴシック" panose="020B0600070205080204" pitchFamily="50" charset="-128"/>
                          <a:ea typeface="ＭＳ Ｐゴシック" panose="020B0600070205080204" pitchFamily="50" charset="-128"/>
                        </a:rPr>
                        <a:t>H28</a:t>
                      </a: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rPr>
                        <a:t>）</a:t>
                      </a:r>
                      <a:endParaRPr lang="ja-JP" sz="1000" b="0" dirty="0">
                        <a:solidFill>
                          <a:schemeClr val="tx1"/>
                        </a:solidFill>
                        <a:effectLst/>
                        <a:latin typeface="ＭＳ Ｐゴシック" panose="020B0600070205080204" pitchFamily="50" charset="-128"/>
                        <a:ea typeface="ＭＳ Ｐゴシック" panose="020B0600070205080204"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00" b="0" dirty="0" smtClean="0">
                          <a:solidFill>
                            <a:schemeClr val="tx1"/>
                          </a:solidFill>
                          <a:effectLst/>
                          <a:latin typeface="ＭＳ Ｐゴシック" panose="020B0600070205080204" pitchFamily="50" charset="-128"/>
                          <a:ea typeface="ＭＳ Ｐゴシック" panose="020B0600070205080204" pitchFamily="50" charset="-128"/>
                        </a:rPr>
                        <a:t>15%/5%</a:t>
                      </a:r>
                      <a:endParaRPr lang="ja-JP" sz="1000" b="0" dirty="0">
                        <a:solidFill>
                          <a:schemeClr val="tx1"/>
                        </a:solidFill>
                        <a:effectLst/>
                        <a:latin typeface="ＭＳ Ｐゴシック" panose="020B0600070205080204" pitchFamily="50" charset="-128"/>
                        <a:ea typeface="ＭＳ Ｐゴシック" panose="020B0600070205080204" pitchFamily="50" charset="-128"/>
                        <a:cs typeface="HG丸ｺﾞｼｯｸM-PRO"/>
                      </a:endParaRPr>
                    </a:p>
                  </a:txBody>
                  <a:tcPr marL="36000" marR="36000" marT="36000" marB="36000" anchor="ctr"/>
                </a:tc>
                <a:extLst>
                  <a:ext uri="{0D108BD9-81ED-4DB2-BD59-A6C34878D82A}">
                    <a16:rowId xmlns:a16="http://schemas.microsoft.com/office/drawing/2014/main" val="3389747231"/>
                  </a:ext>
                </a:extLst>
              </a:tr>
              <a:tr h="0">
                <a:tc vMerge="1">
                  <a:txBody>
                    <a:bodyPr/>
                    <a:lstStyle/>
                    <a:p>
                      <a:endParaRPr kumimoji="1" lang="ja-JP" altLang="en-US" sz="1000" dirty="0">
                        <a:latin typeface="ＭＳ ゴシック" panose="020B0609070205080204" pitchFamily="49" charset="-128"/>
                        <a:ea typeface="ＭＳ ゴシック" panose="020B0609070205080204" pitchFamily="49" charset="-128"/>
                      </a:endParaRPr>
                    </a:p>
                  </a:txBody>
                  <a:tcPr marL="54000" marR="54000" marT="54000" marB="54000" anchor="ctr"/>
                </a:tc>
                <a:tc>
                  <a:txBody>
                    <a:bodyPr/>
                    <a:lstStyle/>
                    <a:p>
                      <a:pPr algn="ctr">
                        <a:lnSpc>
                          <a:spcPts val="1100"/>
                        </a:lnSpc>
                      </a:pPr>
                      <a:r>
                        <a:rPr kumimoji="1" lang="en-US" altLang="ja-JP" sz="1000" b="0" dirty="0" smtClean="0">
                          <a:latin typeface="ＭＳ Ｐゴシック" panose="020B0600070205080204" pitchFamily="50" charset="-128"/>
                          <a:ea typeface="ＭＳ Ｐゴシック" panose="020B0600070205080204" pitchFamily="50" charset="-128"/>
                        </a:rPr>
                        <a:t>11</a:t>
                      </a:r>
                      <a:endParaRPr kumimoji="1" lang="ja-JP" altLang="en-US" sz="1000" b="0"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l">
                        <a:lnSpc>
                          <a:spcPts val="1100"/>
                        </a:lnSpc>
                        <a:spcAft>
                          <a:spcPts val="0"/>
                        </a:spcAft>
                      </a:pPr>
                      <a:r>
                        <a:rPr lang="ja-JP" sz="1000" b="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敷地内禁煙の</a:t>
                      </a:r>
                      <a:r>
                        <a:rPr lang="ja-JP" sz="10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割合</a:t>
                      </a:r>
                      <a:endParaRPr lang="en-US" altLang="ja-JP" sz="10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l">
                        <a:lnSpc>
                          <a:spcPts val="1100"/>
                        </a:lnSpc>
                        <a:spcAft>
                          <a:spcPts val="0"/>
                        </a:spcAft>
                      </a:pPr>
                      <a:r>
                        <a:rPr lang="ja-JP" altLang="en-US" sz="10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sz="10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病院</a:t>
                      </a:r>
                      <a:r>
                        <a:rPr lang="en-US" sz="1000" b="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sz="1000" b="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私立小中</a:t>
                      </a:r>
                      <a:r>
                        <a:rPr lang="ja-JP" sz="10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高等学校</a:t>
                      </a:r>
                      <a:r>
                        <a:rPr lang="ja-JP" altLang="en-US" sz="10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endParaRPr lang="ja-JP" sz="1000" b="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36000" marR="36000" marT="36000" marB="36000" anchor="ctr"/>
                </a:tc>
                <a:tc>
                  <a:txBody>
                    <a:bodyPr/>
                    <a:lstStyle/>
                    <a:p>
                      <a:pPr algn="l">
                        <a:lnSpc>
                          <a:spcPts val="1100"/>
                        </a:lnSpc>
                        <a:spcAft>
                          <a:spcPts val="0"/>
                        </a:spcAft>
                      </a:pPr>
                      <a:r>
                        <a:rPr lang="ja-JP" sz="9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大阪府調べ</a:t>
                      </a:r>
                      <a:endParaRPr lang="ja-JP" sz="900" b="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36000" marR="36000" marT="36000" marB="36000" anchor="ctr"/>
                </a:tc>
                <a:tc>
                  <a:txBody>
                    <a:bodyPr/>
                    <a:lstStyle/>
                    <a:p>
                      <a:pPr>
                        <a:lnSpc>
                          <a:spcPts val="1100"/>
                        </a:lnSpc>
                      </a:pPr>
                      <a:r>
                        <a:rPr kumimoji="1" lang="ja-JP" altLang="en-US" sz="1000" b="0" dirty="0" smtClean="0">
                          <a:latin typeface="ＭＳ Ｐゴシック" panose="020B0600070205080204" pitchFamily="50" charset="-128"/>
                          <a:ea typeface="ＭＳ Ｐゴシック" panose="020B0600070205080204" pitchFamily="50" charset="-128"/>
                        </a:rPr>
                        <a:t>不定期</a:t>
                      </a:r>
                      <a:endParaRPr kumimoji="1" lang="ja-JP" altLang="en-US" sz="1000" b="0"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ctr" fontAlgn="auto">
                        <a:lnSpc>
                          <a:spcPts val="1100"/>
                        </a:lnSpc>
                        <a:spcAft>
                          <a:spcPts val="0"/>
                        </a:spcAft>
                      </a:pPr>
                      <a:r>
                        <a:rPr lang="en-US" altLang="ja-JP"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73.5%/51.9%</a:t>
                      </a: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a:t>
                      </a:r>
                      <a:r>
                        <a:rPr lang="en-US" altLang="ja-JP"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H28</a:t>
                      </a: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a:t>
                      </a:r>
                      <a:endParaRPr lang="ja-JP" sz="1000" b="0" dirty="0">
                        <a:solidFill>
                          <a:schemeClr val="tx1"/>
                        </a:solidFill>
                        <a:effectLst/>
                        <a:latin typeface="ＭＳ Ｐゴシック" panose="020B0600070205080204" pitchFamily="50" charset="-128"/>
                        <a:ea typeface="ＭＳ Ｐゴシック" panose="020B0600070205080204"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73.5%/51.9%</a:t>
                      </a: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a:t>
                      </a:r>
                      <a:r>
                        <a:rPr lang="en-US" altLang="ja-JP"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H28</a:t>
                      </a: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a:t>
                      </a:r>
                      <a:endParaRPr lang="ja-JP" sz="1000" b="0" dirty="0">
                        <a:solidFill>
                          <a:schemeClr val="tx1"/>
                        </a:solidFill>
                        <a:effectLst/>
                        <a:latin typeface="ＭＳ Ｐゴシック" panose="020B0600070205080204" pitchFamily="50" charset="-128"/>
                        <a:ea typeface="ＭＳ Ｐゴシック" panose="020B0600070205080204"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100%</a:t>
                      </a:r>
                      <a:endParaRPr lang="ja-JP" sz="1000" b="0" dirty="0">
                        <a:solidFill>
                          <a:schemeClr val="tx1"/>
                        </a:solidFill>
                        <a:effectLst/>
                        <a:latin typeface="ＭＳ Ｐゴシック" panose="020B0600070205080204" pitchFamily="50" charset="-128"/>
                        <a:ea typeface="ＭＳ Ｐゴシック" panose="020B0600070205080204" pitchFamily="50" charset="-128"/>
                        <a:cs typeface="HG丸ｺﾞｼｯｸM-PRO"/>
                      </a:endParaRPr>
                    </a:p>
                  </a:txBody>
                  <a:tcPr marL="36000" marR="36000" marT="36000" marB="36000" anchor="ctr"/>
                </a:tc>
                <a:extLst>
                  <a:ext uri="{0D108BD9-81ED-4DB2-BD59-A6C34878D82A}">
                    <a16:rowId xmlns:a16="http://schemas.microsoft.com/office/drawing/2014/main" val="2001527661"/>
                  </a:ext>
                </a:extLst>
              </a:tr>
              <a:tr h="0">
                <a:tc vMerge="1">
                  <a:txBody>
                    <a:bodyPr/>
                    <a:lstStyle/>
                    <a:p>
                      <a:endParaRPr kumimoji="1" lang="ja-JP" altLang="en-US" sz="1000" dirty="0">
                        <a:latin typeface="ＭＳ ゴシック" panose="020B0609070205080204" pitchFamily="49" charset="-128"/>
                        <a:ea typeface="ＭＳ ゴシック" panose="020B0609070205080204" pitchFamily="49" charset="-128"/>
                      </a:endParaRPr>
                    </a:p>
                  </a:txBody>
                  <a:tcPr marL="54000" marR="54000" marT="54000" marB="54000" anchor="ctr"/>
                </a:tc>
                <a:tc>
                  <a:txBody>
                    <a:bodyPr/>
                    <a:lstStyle/>
                    <a:p>
                      <a:pPr algn="ctr">
                        <a:lnSpc>
                          <a:spcPts val="1100"/>
                        </a:lnSpc>
                      </a:pPr>
                      <a:r>
                        <a:rPr kumimoji="1" lang="en-US" altLang="ja-JP" sz="1000" b="0" dirty="0" smtClean="0">
                          <a:latin typeface="ＭＳ Ｐゴシック" panose="020B0600070205080204" pitchFamily="50" charset="-128"/>
                          <a:ea typeface="ＭＳ Ｐゴシック" panose="020B0600070205080204" pitchFamily="50" charset="-128"/>
                        </a:rPr>
                        <a:t>12</a:t>
                      </a:r>
                      <a:endParaRPr kumimoji="1" lang="ja-JP" altLang="en-US" sz="1000" b="0"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l">
                        <a:lnSpc>
                          <a:spcPts val="1100"/>
                        </a:lnSpc>
                        <a:spcAft>
                          <a:spcPts val="0"/>
                        </a:spcAft>
                      </a:pPr>
                      <a:r>
                        <a:rPr lang="ja-JP" sz="1000" b="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建物内禁煙の</a:t>
                      </a:r>
                      <a:r>
                        <a:rPr lang="ja-JP" sz="10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割合</a:t>
                      </a:r>
                      <a:r>
                        <a:rPr lang="ja-JP" altLang="en-US" sz="10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sz="10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官公庁</a:t>
                      </a:r>
                      <a:r>
                        <a:rPr lang="en-US" sz="1000" b="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sz="10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大学</a:t>
                      </a:r>
                      <a:r>
                        <a:rPr lang="ja-JP" altLang="en-US" sz="10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endParaRPr lang="ja-JP" sz="1000" b="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36000" marR="36000" marT="36000" marB="36000" anchor="ctr"/>
                </a:tc>
                <a:tc>
                  <a:txBody>
                    <a:bodyPr/>
                    <a:lstStyle/>
                    <a:p>
                      <a:pPr algn="l">
                        <a:lnSpc>
                          <a:spcPts val="1100"/>
                        </a:lnSpc>
                        <a:spcAft>
                          <a:spcPts val="0"/>
                        </a:spcAft>
                      </a:pPr>
                      <a:r>
                        <a:rPr lang="ja-JP" sz="9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大阪府調べ</a:t>
                      </a:r>
                      <a:endParaRPr lang="ja-JP" sz="900" b="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36000" marR="36000" marT="36000" marB="36000" anchor="ctr"/>
                </a:tc>
                <a:tc>
                  <a:txBody>
                    <a:bodyPr/>
                    <a:lstStyle/>
                    <a:p>
                      <a:pPr>
                        <a:lnSpc>
                          <a:spcPts val="1100"/>
                        </a:lnSpc>
                      </a:pPr>
                      <a:r>
                        <a:rPr kumimoji="1" lang="ja-JP" altLang="en-US" sz="1000" b="0" dirty="0" smtClean="0">
                          <a:latin typeface="ＭＳ Ｐゴシック" panose="020B0600070205080204" pitchFamily="50" charset="-128"/>
                          <a:ea typeface="ＭＳ Ｐゴシック" panose="020B0600070205080204" pitchFamily="50" charset="-128"/>
                        </a:rPr>
                        <a:t>不定期</a:t>
                      </a:r>
                      <a:endParaRPr kumimoji="1" lang="ja-JP" altLang="en-US" sz="1000" b="0"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ctr" fontAlgn="auto">
                        <a:lnSpc>
                          <a:spcPts val="1100"/>
                        </a:lnSpc>
                        <a:spcAft>
                          <a:spcPts val="0"/>
                        </a:spcAft>
                      </a:pPr>
                      <a:r>
                        <a:rPr lang="en-US" altLang="ja-JP"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91.9%/83.0%</a:t>
                      </a: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a:t>
                      </a:r>
                      <a:r>
                        <a:rPr lang="en-US" altLang="ja-JP"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H28</a:t>
                      </a: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a:t>
                      </a:r>
                      <a:endParaRPr lang="ja-JP" sz="1000" b="0" dirty="0">
                        <a:solidFill>
                          <a:schemeClr val="tx1"/>
                        </a:solidFill>
                        <a:effectLst/>
                        <a:latin typeface="ＭＳ Ｐゴシック" panose="020B0600070205080204" pitchFamily="50" charset="-128"/>
                        <a:ea typeface="ＭＳ Ｐゴシック" panose="020B0600070205080204"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91.9%/83.0%</a:t>
                      </a: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a:t>
                      </a:r>
                      <a:r>
                        <a:rPr lang="en-US" altLang="ja-JP"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H28</a:t>
                      </a: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a:t>
                      </a:r>
                      <a:endParaRPr lang="ja-JP" sz="1000" b="0" dirty="0">
                        <a:solidFill>
                          <a:schemeClr val="tx1"/>
                        </a:solidFill>
                        <a:effectLst/>
                        <a:latin typeface="ＭＳ Ｐゴシック" panose="020B0600070205080204" pitchFamily="50" charset="-128"/>
                        <a:ea typeface="ＭＳ Ｐゴシック" panose="020B0600070205080204"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100%</a:t>
                      </a:r>
                      <a:endParaRPr lang="ja-JP" sz="1000" b="0" dirty="0">
                        <a:solidFill>
                          <a:schemeClr val="tx1"/>
                        </a:solidFill>
                        <a:effectLst/>
                        <a:latin typeface="ＭＳ Ｐゴシック" panose="020B0600070205080204" pitchFamily="50" charset="-128"/>
                        <a:ea typeface="ＭＳ Ｐゴシック" panose="020B0600070205080204" pitchFamily="50" charset="-128"/>
                        <a:cs typeface="HG丸ｺﾞｼｯｸM-PRO"/>
                      </a:endParaRPr>
                    </a:p>
                  </a:txBody>
                  <a:tcPr marL="36000" marR="36000" marT="36000" marB="36000" anchor="ctr"/>
                </a:tc>
                <a:extLst>
                  <a:ext uri="{0D108BD9-81ED-4DB2-BD59-A6C34878D82A}">
                    <a16:rowId xmlns:a16="http://schemas.microsoft.com/office/drawing/2014/main" val="3967278013"/>
                  </a:ext>
                </a:extLst>
              </a:tr>
              <a:tr h="0">
                <a:tc vMerge="1">
                  <a:txBody>
                    <a:bodyPr/>
                    <a:lstStyle/>
                    <a:p>
                      <a:endParaRPr kumimoji="1" lang="ja-JP" altLang="en-US" sz="1000" dirty="0">
                        <a:latin typeface="ＭＳ ゴシック" panose="020B0609070205080204" pitchFamily="49" charset="-128"/>
                        <a:ea typeface="ＭＳ ゴシック" panose="020B0609070205080204" pitchFamily="49" charset="-128"/>
                      </a:endParaRPr>
                    </a:p>
                  </a:txBody>
                  <a:tcPr marL="54000" marR="54000" marT="54000" marB="54000" anchor="ctr"/>
                </a:tc>
                <a:tc>
                  <a:txBody>
                    <a:bodyPr/>
                    <a:lstStyle/>
                    <a:p>
                      <a:pPr algn="ctr">
                        <a:lnSpc>
                          <a:spcPts val="1100"/>
                        </a:lnSpc>
                      </a:pPr>
                      <a:r>
                        <a:rPr kumimoji="1" lang="en-US" altLang="ja-JP" sz="1000" b="0" dirty="0" smtClean="0">
                          <a:latin typeface="ＭＳ Ｐゴシック" panose="020B0600070205080204" pitchFamily="50" charset="-128"/>
                          <a:ea typeface="ＭＳ Ｐゴシック" panose="020B0600070205080204" pitchFamily="50" charset="-128"/>
                        </a:rPr>
                        <a:t>13</a:t>
                      </a:r>
                      <a:endParaRPr kumimoji="1" lang="ja-JP" altLang="en-US" sz="1000" b="0"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l">
                        <a:lnSpc>
                          <a:spcPts val="1100"/>
                        </a:lnSpc>
                        <a:spcAft>
                          <a:spcPts val="0"/>
                        </a:spcAft>
                      </a:pPr>
                      <a:r>
                        <a:rPr lang="ja-JP" sz="1000" b="0" kern="0" dirty="0">
                          <a:solidFill>
                            <a:srgbClr val="000000"/>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受動喫煙の機会を有する者の</a:t>
                      </a:r>
                      <a:r>
                        <a:rPr lang="ja-JP" sz="1000" b="0" kern="0" dirty="0" smtClean="0">
                          <a:solidFill>
                            <a:srgbClr val="000000"/>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割合</a:t>
                      </a:r>
                      <a:endParaRPr lang="en-US" altLang="ja-JP" sz="1000" b="0" kern="0" dirty="0" smtClean="0">
                        <a:solidFill>
                          <a:srgbClr val="000000"/>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algn="l">
                        <a:lnSpc>
                          <a:spcPts val="1100"/>
                        </a:lnSpc>
                        <a:spcAft>
                          <a:spcPts val="0"/>
                        </a:spcAft>
                      </a:pPr>
                      <a:r>
                        <a:rPr lang="ja-JP" altLang="en-US" sz="1000" b="0" kern="0" dirty="0" smtClean="0">
                          <a:solidFill>
                            <a:srgbClr val="000000"/>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a:t>
                      </a:r>
                      <a:r>
                        <a:rPr lang="ja-JP" sz="1000" b="0" kern="0" dirty="0" smtClean="0">
                          <a:solidFill>
                            <a:srgbClr val="000000"/>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職場</a:t>
                      </a:r>
                      <a:r>
                        <a:rPr lang="en-US" sz="1000" b="0" kern="0" dirty="0">
                          <a:solidFill>
                            <a:srgbClr val="000000"/>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a:t>
                      </a:r>
                      <a:r>
                        <a:rPr lang="ja-JP" sz="1000" b="0" kern="0" dirty="0" smtClean="0">
                          <a:solidFill>
                            <a:srgbClr val="000000"/>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飲食店</a:t>
                      </a:r>
                      <a:r>
                        <a:rPr lang="ja-JP" altLang="en-US" sz="1000" b="0" kern="0" dirty="0" smtClean="0">
                          <a:solidFill>
                            <a:srgbClr val="000000"/>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a:t>
                      </a:r>
                      <a:endParaRPr lang="ja-JP" sz="1000" b="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36000" marR="36000" marT="36000" marB="36000" anchor="ctr"/>
                </a:tc>
                <a:tc>
                  <a:txBody>
                    <a:bodyPr/>
                    <a:lstStyle/>
                    <a:p>
                      <a:pPr algn="l">
                        <a:lnSpc>
                          <a:spcPts val="1100"/>
                        </a:lnSpc>
                        <a:spcAft>
                          <a:spcPts val="0"/>
                        </a:spcAft>
                      </a:pPr>
                      <a:r>
                        <a:rPr lang="ja-JP" sz="9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国民</a:t>
                      </a:r>
                      <a:r>
                        <a:rPr lang="ja-JP" sz="900" b="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健康・栄養</a:t>
                      </a:r>
                      <a:r>
                        <a:rPr lang="ja-JP" sz="9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調査</a:t>
                      </a:r>
                      <a:endParaRPr lang="ja-JP" sz="900" b="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36000" marR="36000" marT="36000" marB="36000" anchor="ctr"/>
                </a:tc>
                <a:tc>
                  <a:txBody>
                    <a:bodyPr/>
                    <a:lstStyle/>
                    <a:p>
                      <a:pPr>
                        <a:lnSpc>
                          <a:spcPts val="1100"/>
                        </a:lnSpc>
                      </a:pPr>
                      <a:r>
                        <a:rPr kumimoji="1" lang="ja-JP" altLang="en-US" sz="1000" b="0" dirty="0" smtClean="0">
                          <a:latin typeface="ＭＳ Ｐゴシック" panose="020B0600070205080204" pitchFamily="50" charset="-128"/>
                          <a:ea typeface="ＭＳ Ｐゴシック" panose="020B0600070205080204" pitchFamily="50" charset="-128"/>
                        </a:rPr>
                        <a:t>不定期</a:t>
                      </a:r>
                      <a:endParaRPr kumimoji="1" lang="ja-JP" altLang="en-US" sz="1000" b="0"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ctr" fontAlgn="auto">
                        <a:lnSpc>
                          <a:spcPts val="1100"/>
                        </a:lnSpc>
                        <a:spcAft>
                          <a:spcPts val="0"/>
                        </a:spcAft>
                      </a:pPr>
                      <a:r>
                        <a:rPr lang="en-US" altLang="ja-JP"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34.6%/54.4%</a:t>
                      </a: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a:t>
                      </a:r>
                      <a:r>
                        <a:rPr lang="en-US" altLang="ja-JP"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H25</a:t>
                      </a: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a:t>
                      </a:r>
                      <a:endParaRPr lang="ja-JP" sz="1000" b="0" dirty="0">
                        <a:solidFill>
                          <a:schemeClr val="tx1"/>
                        </a:solidFill>
                        <a:effectLst/>
                        <a:latin typeface="ＭＳ Ｐゴシック" panose="020B0600070205080204" pitchFamily="50" charset="-128"/>
                        <a:ea typeface="ＭＳ Ｐゴシック" panose="020B0600070205080204"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37.1%/46.2%</a:t>
                      </a: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a:t>
                      </a:r>
                      <a:r>
                        <a:rPr lang="en-US" altLang="ja-JP"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H28</a:t>
                      </a: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a:t>
                      </a:r>
                      <a:endParaRPr lang="ja-JP" sz="1000" b="0" dirty="0">
                        <a:solidFill>
                          <a:schemeClr val="tx1"/>
                        </a:solidFill>
                        <a:effectLst/>
                        <a:latin typeface="ＭＳ Ｐゴシック" panose="020B0600070205080204" pitchFamily="50" charset="-128"/>
                        <a:ea typeface="ＭＳ Ｐゴシック" panose="020B0600070205080204"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0%/15%</a:t>
                      </a:r>
                      <a:endParaRPr lang="ja-JP" sz="1000" b="0" dirty="0">
                        <a:solidFill>
                          <a:schemeClr val="tx1"/>
                        </a:solidFill>
                        <a:effectLst/>
                        <a:latin typeface="ＭＳ Ｐゴシック" panose="020B0600070205080204" pitchFamily="50" charset="-128"/>
                        <a:ea typeface="ＭＳ Ｐゴシック" panose="020B0600070205080204" pitchFamily="50" charset="-128"/>
                        <a:cs typeface="HG丸ｺﾞｼｯｸM-PRO"/>
                      </a:endParaRPr>
                    </a:p>
                  </a:txBody>
                  <a:tcPr marL="36000" marR="36000" marT="36000" marB="36000" anchor="ctr"/>
                </a:tc>
                <a:extLst>
                  <a:ext uri="{0D108BD9-81ED-4DB2-BD59-A6C34878D82A}">
                    <a16:rowId xmlns:a16="http://schemas.microsoft.com/office/drawing/2014/main" val="1144429114"/>
                  </a:ext>
                </a:extLst>
              </a:tr>
              <a:tr h="0">
                <a:tc rowSpan="4">
                  <a:txBody>
                    <a:bodyPr/>
                    <a:lstStyle/>
                    <a:p>
                      <a:pPr>
                        <a:lnSpc>
                          <a:spcPts val="1100"/>
                        </a:lnSpc>
                      </a:pPr>
                      <a:r>
                        <a:rPr kumimoji="1" lang="ja-JP" altLang="en-US" sz="1000" b="1" dirty="0" smtClean="0">
                          <a:latin typeface="ＭＳ Ｐゴシック" panose="020B0600070205080204" pitchFamily="50" charset="-128"/>
                          <a:ea typeface="ＭＳ Ｐゴシック" panose="020B0600070205080204" pitchFamily="50" charset="-128"/>
                        </a:rPr>
                        <a:t>歯と口の健康</a:t>
                      </a:r>
                      <a:endParaRPr kumimoji="1" lang="ja-JP" altLang="en-US" sz="1000" b="1"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ctr">
                        <a:lnSpc>
                          <a:spcPts val="1100"/>
                        </a:lnSpc>
                      </a:pPr>
                      <a:r>
                        <a:rPr kumimoji="1" lang="en-US" altLang="ja-JP" sz="1000" b="0" dirty="0" smtClean="0">
                          <a:latin typeface="ＭＳ Ｐゴシック" panose="020B0600070205080204" pitchFamily="50" charset="-128"/>
                          <a:ea typeface="ＭＳ Ｐゴシック" panose="020B0600070205080204" pitchFamily="50" charset="-128"/>
                        </a:rPr>
                        <a:t>14</a:t>
                      </a:r>
                      <a:endParaRPr kumimoji="1" lang="ja-JP" altLang="en-US" sz="1000" b="0"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just">
                        <a:lnSpc>
                          <a:spcPts val="1100"/>
                        </a:lnSpc>
                        <a:spcAft>
                          <a:spcPts val="0"/>
                        </a:spcAft>
                      </a:pPr>
                      <a:r>
                        <a:rPr lang="ja-JP" sz="1000" b="0" kern="0" dirty="0">
                          <a:solidFill>
                            <a:srgbClr val="000000"/>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過去</a:t>
                      </a:r>
                      <a:r>
                        <a:rPr lang="en-US" sz="1000" b="0" kern="0" dirty="0">
                          <a:solidFill>
                            <a:srgbClr val="000000"/>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1</a:t>
                      </a:r>
                      <a:r>
                        <a:rPr lang="ja-JP" sz="1000" b="0" kern="0" dirty="0">
                          <a:solidFill>
                            <a:srgbClr val="000000"/>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年間に歯科健診を受診した</a:t>
                      </a:r>
                      <a:r>
                        <a:rPr lang="ja-JP" sz="1000" b="0" kern="0" dirty="0" smtClean="0">
                          <a:solidFill>
                            <a:srgbClr val="000000"/>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者</a:t>
                      </a:r>
                      <a:endParaRPr lang="en-US" altLang="ja-JP" sz="1000" b="0" kern="0" dirty="0" smtClean="0">
                        <a:solidFill>
                          <a:srgbClr val="000000"/>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algn="just">
                        <a:lnSpc>
                          <a:spcPts val="1100"/>
                        </a:lnSpc>
                        <a:spcAft>
                          <a:spcPts val="0"/>
                        </a:spcAft>
                      </a:pPr>
                      <a:r>
                        <a:rPr lang="ja-JP" sz="1000" b="0" kern="0" dirty="0" smtClean="0">
                          <a:solidFill>
                            <a:srgbClr val="000000"/>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の割合</a:t>
                      </a:r>
                      <a:r>
                        <a:rPr lang="ja-JP" altLang="en-US" sz="1000" b="0" kern="0" dirty="0" smtClean="0">
                          <a:solidFill>
                            <a:srgbClr val="000000"/>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a:t>
                      </a:r>
                      <a:r>
                        <a:rPr lang="en-US" sz="1000" b="0" kern="0" dirty="0" smtClean="0">
                          <a:solidFill>
                            <a:srgbClr val="000000"/>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20</a:t>
                      </a:r>
                      <a:r>
                        <a:rPr lang="ja-JP" sz="1000" b="0" kern="0" dirty="0">
                          <a:solidFill>
                            <a:srgbClr val="000000"/>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歳</a:t>
                      </a:r>
                      <a:r>
                        <a:rPr lang="ja-JP" sz="1000" b="0" kern="0" dirty="0" smtClean="0">
                          <a:solidFill>
                            <a:srgbClr val="000000"/>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以上</a:t>
                      </a:r>
                      <a:r>
                        <a:rPr lang="ja-JP" altLang="en-US" sz="1000" b="0" kern="0" dirty="0" smtClean="0">
                          <a:solidFill>
                            <a:srgbClr val="000000"/>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a:t>
                      </a:r>
                      <a:r>
                        <a:rPr lang="ja-JP" sz="10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altLang="en-US" sz="10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endParaRPr lang="ja-JP" sz="1000" b="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36000" marR="36000" marT="36000" marB="36000" anchor="ctr"/>
                </a:tc>
                <a:tc>
                  <a:txBody>
                    <a:bodyPr/>
                    <a:lstStyle/>
                    <a:p>
                      <a:pPr algn="just">
                        <a:lnSpc>
                          <a:spcPts val="1100"/>
                        </a:lnSpc>
                        <a:spcAft>
                          <a:spcPts val="0"/>
                        </a:spcAft>
                      </a:pPr>
                      <a:r>
                        <a:rPr lang="ja-JP" sz="9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アンケート調査</a:t>
                      </a:r>
                      <a:endParaRPr lang="ja-JP" sz="900" b="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36000" marR="36000" marT="36000" marB="36000" anchor="ctr"/>
                </a:tc>
                <a:tc>
                  <a:txBody>
                    <a:bodyPr/>
                    <a:lstStyle/>
                    <a:p>
                      <a:pPr>
                        <a:lnSpc>
                          <a:spcPts val="1100"/>
                        </a:lnSpc>
                      </a:pPr>
                      <a:r>
                        <a:rPr kumimoji="1" lang="ja-JP" altLang="en-US" sz="1000" b="0" dirty="0" smtClean="0">
                          <a:latin typeface="ＭＳ Ｐゴシック" panose="020B0600070205080204" pitchFamily="50" charset="-128"/>
                          <a:ea typeface="ＭＳ Ｐゴシック" panose="020B0600070205080204" pitchFamily="50" charset="-128"/>
                        </a:rPr>
                        <a:t>随時</a:t>
                      </a:r>
                      <a:endParaRPr kumimoji="1" lang="ja-JP" altLang="en-US" sz="1000" b="0"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ctr" fontAlgn="auto">
                        <a:lnSpc>
                          <a:spcPts val="1100"/>
                        </a:lnSpc>
                        <a:spcAft>
                          <a:spcPts val="0"/>
                        </a:spcAft>
                      </a:pPr>
                      <a:r>
                        <a:rPr lang="en-US" sz="1000" b="0" dirty="0" smtClean="0">
                          <a:solidFill>
                            <a:schemeClr val="tx1"/>
                          </a:solidFill>
                          <a:effectLst/>
                          <a:latin typeface="ＭＳ Ｐゴシック" panose="020B0600070205080204" pitchFamily="50" charset="-128"/>
                          <a:ea typeface="ＭＳ Ｐゴシック" panose="020B0600070205080204" pitchFamily="50" charset="-128"/>
                        </a:rPr>
                        <a:t>51.4%</a:t>
                      </a: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rPr>
                        <a:t>（</a:t>
                      </a:r>
                      <a:r>
                        <a:rPr lang="en-US" sz="1000" b="0" dirty="0" smtClean="0">
                          <a:solidFill>
                            <a:schemeClr val="tx1"/>
                          </a:solidFill>
                          <a:effectLst/>
                          <a:latin typeface="ＭＳ Ｐゴシック" panose="020B0600070205080204" pitchFamily="50" charset="-128"/>
                          <a:ea typeface="ＭＳ Ｐゴシック" panose="020B0600070205080204" pitchFamily="50" charset="-128"/>
                        </a:rPr>
                        <a:t>H28</a:t>
                      </a: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rPr>
                        <a:t>）</a:t>
                      </a:r>
                      <a:endParaRPr lang="ja-JP" sz="1000" b="0" dirty="0">
                        <a:solidFill>
                          <a:schemeClr val="tx1"/>
                        </a:solidFill>
                        <a:effectLst/>
                        <a:latin typeface="ＭＳ Ｐゴシック" panose="020B0600070205080204" pitchFamily="50" charset="-128"/>
                        <a:ea typeface="ＭＳ Ｐゴシック" panose="020B0600070205080204"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sz="1000" b="0" dirty="0" smtClean="0">
                          <a:solidFill>
                            <a:schemeClr val="tx1"/>
                          </a:solidFill>
                          <a:effectLst/>
                          <a:latin typeface="ＭＳ Ｐゴシック" panose="020B0600070205080204" pitchFamily="50" charset="-128"/>
                          <a:ea typeface="ＭＳ Ｐゴシック" panose="020B0600070205080204" pitchFamily="50" charset="-128"/>
                        </a:rPr>
                        <a:t>51.4%</a:t>
                      </a: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rPr>
                        <a:t>（</a:t>
                      </a:r>
                      <a:r>
                        <a:rPr lang="en-US" sz="1000" b="0" dirty="0" smtClean="0">
                          <a:solidFill>
                            <a:schemeClr val="tx1"/>
                          </a:solidFill>
                          <a:effectLst/>
                          <a:latin typeface="ＭＳ Ｐゴシック" panose="020B0600070205080204" pitchFamily="50" charset="-128"/>
                          <a:ea typeface="ＭＳ Ｐゴシック" panose="020B0600070205080204" pitchFamily="50" charset="-128"/>
                        </a:rPr>
                        <a:t>H28</a:t>
                      </a: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rPr>
                        <a:t>）</a:t>
                      </a:r>
                      <a:endParaRPr lang="ja-JP" sz="1000" b="0" dirty="0">
                        <a:solidFill>
                          <a:schemeClr val="tx1"/>
                        </a:solidFill>
                        <a:effectLst/>
                        <a:latin typeface="ＭＳ Ｐゴシック" panose="020B0600070205080204" pitchFamily="50" charset="-128"/>
                        <a:ea typeface="ＭＳ Ｐゴシック" panose="020B0600070205080204"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00" b="0" dirty="0" smtClean="0">
                          <a:solidFill>
                            <a:schemeClr val="tx1"/>
                          </a:solidFill>
                          <a:effectLst/>
                          <a:latin typeface="ＭＳ Ｐゴシック" panose="020B0600070205080204" pitchFamily="50" charset="-128"/>
                          <a:ea typeface="ＭＳ Ｐゴシック" panose="020B0600070205080204" pitchFamily="50" charset="-128"/>
                        </a:rPr>
                        <a:t>55%</a:t>
                      </a: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rPr>
                        <a:t>以上</a:t>
                      </a:r>
                      <a:endParaRPr lang="ja-JP" sz="1000" b="0" dirty="0">
                        <a:solidFill>
                          <a:schemeClr val="tx1"/>
                        </a:solidFill>
                        <a:effectLst/>
                        <a:latin typeface="ＭＳ Ｐゴシック" panose="020B0600070205080204" pitchFamily="50" charset="-128"/>
                        <a:ea typeface="ＭＳ Ｐゴシック" panose="020B0600070205080204" pitchFamily="50" charset="-128"/>
                        <a:cs typeface="HG丸ｺﾞｼｯｸM-PRO"/>
                      </a:endParaRPr>
                    </a:p>
                  </a:txBody>
                  <a:tcPr marL="36000" marR="36000" marT="36000" marB="36000" anchor="ctr"/>
                </a:tc>
                <a:extLst>
                  <a:ext uri="{0D108BD9-81ED-4DB2-BD59-A6C34878D82A}">
                    <a16:rowId xmlns:a16="http://schemas.microsoft.com/office/drawing/2014/main" val="1835170519"/>
                  </a:ext>
                </a:extLst>
              </a:tr>
              <a:tr h="0">
                <a:tc vMerge="1">
                  <a:txBody>
                    <a:bodyPr/>
                    <a:lstStyle/>
                    <a:p>
                      <a:endParaRPr kumimoji="1" lang="ja-JP" altLang="en-US" sz="1000" dirty="0">
                        <a:latin typeface="ＭＳ ゴシック" panose="020B0609070205080204" pitchFamily="49" charset="-128"/>
                        <a:ea typeface="ＭＳ ゴシック" panose="020B0609070205080204" pitchFamily="49" charset="-128"/>
                      </a:endParaRPr>
                    </a:p>
                  </a:txBody>
                  <a:tcPr marL="54000" marR="54000" marT="54000" marB="54000" anchor="ctr"/>
                </a:tc>
                <a:tc>
                  <a:txBody>
                    <a:bodyPr/>
                    <a:lstStyle/>
                    <a:p>
                      <a:pPr algn="ctr">
                        <a:lnSpc>
                          <a:spcPts val="1100"/>
                        </a:lnSpc>
                      </a:pPr>
                      <a:r>
                        <a:rPr kumimoji="1" lang="en-US" altLang="ja-JP" sz="1000" b="0" dirty="0" smtClean="0">
                          <a:latin typeface="ＭＳ Ｐゴシック" panose="020B0600070205080204" pitchFamily="50" charset="-128"/>
                          <a:ea typeface="ＭＳ Ｐゴシック" panose="020B0600070205080204" pitchFamily="50" charset="-128"/>
                        </a:rPr>
                        <a:t>15</a:t>
                      </a:r>
                      <a:endParaRPr kumimoji="1" lang="ja-JP" altLang="en-US" sz="1000" b="0"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just">
                        <a:lnSpc>
                          <a:spcPts val="1100"/>
                        </a:lnSpc>
                        <a:spcAft>
                          <a:spcPts val="0"/>
                        </a:spcAft>
                      </a:pPr>
                      <a:r>
                        <a:rPr lang="ja-JP" sz="1000" b="0" kern="0" dirty="0">
                          <a:solidFill>
                            <a:srgbClr val="000000"/>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歯磨き習慣のある者の</a:t>
                      </a:r>
                      <a:r>
                        <a:rPr lang="ja-JP" sz="1000" b="0" kern="0" dirty="0" smtClean="0">
                          <a:solidFill>
                            <a:srgbClr val="000000"/>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割合</a:t>
                      </a:r>
                      <a:endParaRPr lang="ja-JP" sz="1000" b="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36000" marR="36000" marT="36000" marB="36000" anchor="ctr"/>
                </a:tc>
                <a:tc>
                  <a:txBody>
                    <a:bodyPr/>
                    <a:lstStyle/>
                    <a:p>
                      <a:pPr algn="just">
                        <a:lnSpc>
                          <a:spcPts val="1100"/>
                        </a:lnSpc>
                        <a:spcAft>
                          <a:spcPts val="0"/>
                        </a:spcAft>
                      </a:pPr>
                      <a:r>
                        <a:rPr lang="ja-JP" sz="900" b="0" kern="0" dirty="0" smtClean="0">
                          <a:solidFill>
                            <a:srgbClr val="000000"/>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アンケート調査</a:t>
                      </a:r>
                      <a:endParaRPr lang="ja-JP" sz="900" b="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36000" marR="36000" marT="36000" marB="36000" anchor="ctr"/>
                </a:tc>
                <a:tc>
                  <a:txBody>
                    <a:bodyPr/>
                    <a:lstStyle/>
                    <a:p>
                      <a:pPr>
                        <a:lnSpc>
                          <a:spcPts val="1100"/>
                        </a:lnSpc>
                      </a:pPr>
                      <a:r>
                        <a:rPr kumimoji="1" lang="ja-JP" altLang="en-US" sz="1000" b="0" dirty="0" smtClean="0">
                          <a:latin typeface="ＭＳ Ｐゴシック" panose="020B0600070205080204" pitchFamily="50" charset="-128"/>
                          <a:ea typeface="ＭＳ Ｐゴシック" panose="020B0600070205080204" pitchFamily="50" charset="-128"/>
                        </a:rPr>
                        <a:t>随時</a:t>
                      </a:r>
                      <a:endParaRPr kumimoji="1" lang="ja-JP" altLang="en-US" sz="1000" b="0"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ctr" fontAlgn="auto">
                        <a:lnSpc>
                          <a:spcPts val="1100"/>
                        </a:lnSpc>
                        <a:spcAft>
                          <a:spcPts val="0"/>
                        </a:spcAft>
                      </a:pPr>
                      <a:r>
                        <a:rPr lang="en-US" altLang="ja-JP"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56.6%</a:t>
                      </a: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a:t>
                      </a:r>
                      <a:r>
                        <a:rPr lang="en-US" altLang="ja-JP"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H28</a:t>
                      </a: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a:t>
                      </a:r>
                      <a:endParaRPr lang="ja-JP" sz="1000" b="0" dirty="0">
                        <a:solidFill>
                          <a:schemeClr val="tx1"/>
                        </a:solidFill>
                        <a:effectLst/>
                        <a:latin typeface="ＭＳ Ｐゴシック" panose="020B0600070205080204" pitchFamily="50" charset="-128"/>
                        <a:ea typeface="ＭＳ Ｐゴシック" panose="020B0600070205080204"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56.6%</a:t>
                      </a: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a:t>
                      </a:r>
                      <a:r>
                        <a:rPr lang="en-US" altLang="ja-JP"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H28</a:t>
                      </a: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a:t>
                      </a:r>
                      <a:endParaRPr lang="ja-JP" sz="1000" b="0" dirty="0">
                        <a:solidFill>
                          <a:schemeClr val="tx1"/>
                        </a:solidFill>
                        <a:effectLst/>
                        <a:latin typeface="ＭＳ Ｐゴシック" panose="020B0600070205080204" pitchFamily="50" charset="-128"/>
                        <a:ea typeface="ＭＳ Ｐゴシック" panose="020B0600070205080204"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増加</a:t>
                      </a:r>
                      <a:endParaRPr lang="ja-JP" sz="1000" b="0" dirty="0">
                        <a:solidFill>
                          <a:schemeClr val="tx1"/>
                        </a:solidFill>
                        <a:effectLst/>
                        <a:latin typeface="ＭＳ Ｐゴシック" panose="020B0600070205080204" pitchFamily="50" charset="-128"/>
                        <a:ea typeface="ＭＳ Ｐゴシック" panose="020B0600070205080204" pitchFamily="50" charset="-128"/>
                        <a:cs typeface="HG丸ｺﾞｼｯｸM-PRO"/>
                      </a:endParaRPr>
                    </a:p>
                  </a:txBody>
                  <a:tcPr marL="36000" marR="36000" marT="36000" marB="36000" anchor="ctr"/>
                </a:tc>
                <a:extLst>
                  <a:ext uri="{0D108BD9-81ED-4DB2-BD59-A6C34878D82A}">
                    <a16:rowId xmlns:a16="http://schemas.microsoft.com/office/drawing/2014/main" val="1119291554"/>
                  </a:ext>
                </a:extLst>
              </a:tr>
              <a:tr h="0">
                <a:tc vMerge="1">
                  <a:txBody>
                    <a:bodyPr/>
                    <a:lstStyle/>
                    <a:p>
                      <a:endParaRPr kumimoji="1" lang="ja-JP" altLang="en-US" sz="1000" dirty="0">
                        <a:latin typeface="ＭＳ ゴシック" panose="020B0609070205080204" pitchFamily="49" charset="-128"/>
                        <a:ea typeface="ＭＳ ゴシック" panose="020B0609070205080204" pitchFamily="49" charset="-128"/>
                      </a:endParaRPr>
                    </a:p>
                  </a:txBody>
                  <a:tcPr marL="54000" marR="54000" marT="54000" marB="54000" anchor="ctr"/>
                </a:tc>
                <a:tc>
                  <a:txBody>
                    <a:bodyPr/>
                    <a:lstStyle/>
                    <a:p>
                      <a:pPr algn="ctr">
                        <a:lnSpc>
                          <a:spcPts val="1100"/>
                        </a:lnSpc>
                      </a:pPr>
                      <a:r>
                        <a:rPr kumimoji="1" lang="en-US" altLang="ja-JP" sz="1000" b="0" dirty="0" smtClean="0">
                          <a:latin typeface="ＭＳ Ｐゴシック" panose="020B0600070205080204" pitchFamily="50" charset="-128"/>
                          <a:ea typeface="ＭＳ Ｐゴシック" panose="020B0600070205080204" pitchFamily="50" charset="-128"/>
                        </a:rPr>
                        <a:t>16</a:t>
                      </a:r>
                      <a:endParaRPr kumimoji="1" lang="ja-JP" altLang="en-US" sz="1000" b="0"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just">
                        <a:lnSpc>
                          <a:spcPts val="1100"/>
                        </a:lnSpc>
                        <a:spcAft>
                          <a:spcPts val="0"/>
                        </a:spcAft>
                      </a:pPr>
                      <a:r>
                        <a:rPr lang="ja-JP" sz="1000" b="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咀嚼良好者の</a:t>
                      </a:r>
                      <a:r>
                        <a:rPr lang="ja-JP" sz="10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割合</a:t>
                      </a:r>
                      <a:r>
                        <a:rPr lang="ja-JP" altLang="en-US" sz="10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en-US" sz="10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60</a:t>
                      </a:r>
                      <a:r>
                        <a:rPr lang="ja-JP" sz="1000" b="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歳</a:t>
                      </a:r>
                      <a:r>
                        <a:rPr lang="ja-JP" sz="10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以上</a:t>
                      </a:r>
                      <a:r>
                        <a:rPr lang="ja-JP" altLang="en-US" sz="10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endParaRPr lang="ja-JP" sz="1000" b="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36000" marR="36000" marT="36000" marB="36000" anchor="ctr"/>
                </a:tc>
                <a:tc>
                  <a:txBody>
                    <a:bodyPr/>
                    <a:lstStyle/>
                    <a:p>
                      <a:pPr algn="just">
                        <a:lnSpc>
                          <a:spcPts val="1100"/>
                        </a:lnSpc>
                        <a:spcAft>
                          <a:spcPts val="0"/>
                        </a:spcAft>
                      </a:pPr>
                      <a:r>
                        <a:rPr lang="ja-JP" sz="900" b="0" kern="0" dirty="0" smtClean="0">
                          <a:solidFill>
                            <a:srgbClr val="000000"/>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アンケート調査</a:t>
                      </a:r>
                      <a:endParaRPr lang="ja-JP" sz="900" b="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36000" marR="36000" marT="36000" marB="36000" anchor="ctr"/>
                </a:tc>
                <a:tc>
                  <a:txBody>
                    <a:bodyPr/>
                    <a:lstStyle/>
                    <a:p>
                      <a:pPr>
                        <a:lnSpc>
                          <a:spcPts val="1100"/>
                        </a:lnSpc>
                      </a:pPr>
                      <a:r>
                        <a:rPr kumimoji="1" lang="ja-JP" altLang="en-US" sz="1000" b="0" dirty="0" smtClean="0">
                          <a:latin typeface="ＭＳ Ｐゴシック" panose="020B0600070205080204" pitchFamily="50" charset="-128"/>
                          <a:ea typeface="ＭＳ Ｐゴシック" panose="020B0600070205080204" pitchFamily="50" charset="-128"/>
                        </a:rPr>
                        <a:t>不定期</a:t>
                      </a:r>
                      <a:endParaRPr kumimoji="1" lang="ja-JP" altLang="en-US" sz="1000" b="0"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ctr" fontAlgn="auto">
                        <a:lnSpc>
                          <a:spcPts val="1100"/>
                        </a:lnSpc>
                        <a:spcAft>
                          <a:spcPts val="0"/>
                        </a:spcAft>
                      </a:pPr>
                      <a:r>
                        <a:rPr lang="en-US" altLang="ja-JP"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65.9%</a:t>
                      </a: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a:t>
                      </a:r>
                      <a:r>
                        <a:rPr lang="en-US" altLang="ja-JP"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H28</a:t>
                      </a: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a:t>
                      </a:r>
                      <a:endParaRPr lang="ja-JP" sz="1000" b="0" dirty="0">
                        <a:solidFill>
                          <a:schemeClr val="tx1"/>
                        </a:solidFill>
                        <a:effectLst/>
                        <a:latin typeface="ＭＳ Ｐゴシック" panose="020B0600070205080204" pitchFamily="50" charset="-128"/>
                        <a:ea typeface="ＭＳ Ｐゴシック" panose="020B0600070205080204"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65.9%</a:t>
                      </a: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a:t>
                      </a:r>
                      <a:r>
                        <a:rPr lang="en-US" altLang="ja-JP"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H28</a:t>
                      </a: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a:t>
                      </a:r>
                      <a:endParaRPr lang="ja-JP" sz="1000" b="0" dirty="0">
                        <a:solidFill>
                          <a:schemeClr val="tx1"/>
                        </a:solidFill>
                        <a:effectLst/>
                        <a:latin typeface="ＭＳ Ｐゴシック" panose="020B0600070205080204" pitchFamily="50" charset="-128"/>
                        <a:ea typeface="ＭＳ Ｐゴシック" panose="020B0600070205080204"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75%</a:t>
                      </a: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以上</a:t>
                      </a:r>
                      <a:endParaRPr lang="ja-JP" sz="1000" b="0" dirty="0">
                        <a:solidFill>
                          <a:schemeClr val="tx1"/>
                        </a:solidFill>
                        <a:effectLst/>
                        <a:latin typeface="ＭＳ Ｐゴシック" panose="020B0600070205080204" pitchFamily="50" charset="-128"/>
                        <a:ea typeface="ＭＳ Ｐゴシック" panose="020B0600070205080204" pitchFamily="50" charset="-128"/>
                        <a:cs typeface="HG丸ｺﾞｼｯｸM-PRO"/>
                      </a:endParaRPr>
                    </a:p>
                  </a:txBody>
                  <a:tcPr marL="36000" marR="36000" marT="36000" marB="36000" anchor="ctr"/>
                </a:tc>
                <a:extLst>
                  <a:ext uri="{0D108BD9-81ED-4DB2-BD59-A6C34878D82A}">
                    <a16:rowId xmlns:a16="http://schemas.microsoft.com/office/drawing/2014/main" val="383316506"/>
                  </a:ext>
                </a:extLst>
              </a:tr>
              <a:tr h="0">
                <a:tc vMerge="1">
                  <a:txBody>
                    <a:bodyPr/>
                    <a:lstStyle/>
                    <a:p>
                      <a:endParaRPr kumimoji="1" lang="ja-JP" altLang="en-US" sz="1000" dirty="0">
                        <a:latin typeface="ＭＳ ゴシック" panose="020B0609070205080204" pitchFamily="49" charset="-128"/>
                        <a:ea typeface="ＭＳ ゴシック" panose="020B0609070205080204" pitchFamily="49" charset="-128"/>
                      </a:endParaRPr>
                    </a:p>
                  </a:txBody>
                  <a:tcPr marL="54000" marR="54000" marT="54000" marB="54000" anchor="ctr"/>
                </a:tc>
                <a:tc>
                  <a:txBody>
                    <a:bodyPr/>
                    <a:lstStyle/>
                    <a:p>
                      <a:pPr algn="ctr">
                        <a:lnSpc>
                          <a:spcPts val="1100"/>
                        </a:lnSpc>
                      </a:pPr>
                      <a:r>
                        <a:rPr kumimoji="1" lang="en-US" altLang="ja-JP" sz="1000" b="0" dirty="0" smtClean="0">
                          <a:latin typeface="ＭＳ Ｐゴシック" panose="020B0600070205080204" pitchFamily="50" charset="-128"/>
                          <a:ea typeface="ＭＳ Ｐゴシック" panose="020B0600070205080204" pitchFamily="50" charset="-128"/>
                        </a:rPr>
                        <a:t>17</a:t>
                      </a:r>
                      <a:endParaRPr kumimoji="1" lang="ja-JP" altLang="en-US" sz="1000" b="0"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just">
                        <a:lnSpc>
                          <a:spcPts val="1100"/>
                        </a:lnSpc>
                        <a:spcAft>
                          <a:spcPts val="0"/>
                        </a:spcAft>
                      </a:pPr>
                      <a:r>
                        <a:rPr lang="en-US" sz="1000" b="0" kern="0" dirty="0">
                          <a:solidFill>
                            <a:srgbClr val="000000"/>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20</a:t>
                      </a:r>
                      <a:r>
                        <a:rPr lang="ja-JP" sz="1000" b="0" kern="0" dirty="0">
                          <a:solidFill>
                            <a:srgbClr val="000000"/>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本以上の歯を有する人の</a:t>
                      </a:r>
                      <a:r>
                        <a:rPr lang="ja-JP" sz="1000" b="0" kern="0" dirty="0" smtClean="0">
                          <a:solidFill>
                            <a:srgbClr val="000000"/>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割合</a:t>
                      </a:r>
                      <a:endParaRPr lang="en-US" altLang="ja-JP" sz="1000" b="0" kern="0" dirty="0" smtClean="0">
                        <a:solidFill>
                          <a:srgbClr val="000000"/>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algn="just">
                        <a:lnSpc>
                          <a:spcPts val="1100"/>
                        </a:lnSpc>
                        <a:spcAft>
                          <a:spcPts val="0"/>
                        </a:spcAft>
                      </a:pPr>
                      <a:r>
                        <a:rPr lang="ja-JP" altLang="en-US" sz="1000" b="0" kern="0" dirty="0" smtClean="0">
                          <a:solidFill>
                            <a:srgbClr val="000000"/>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a:t>
                      </a:r>
                      <a:r>
                        <a:rPr lang="en-US" sz="1000" b="0" kern="0" dirty="0" smtClean="0">
                          <a:solidFill>
                            <a:srgbClr val="000000"/>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80</a:t>
                      </a:r>
                      <a:r>
                        <a:rPr lang="ja-JP" sz="1000" b="0" kern="0" dirty="0" smtClean="0">
                          <a:solidFill>
                            <a:srgbClr val="000000"/>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歳</a:t>
                      </a:r>
                      <a:r>
                        <a:rPr lang="ja-JP" altLang="en-US" sz="1000" b="0" kern="0" dirty="0" smtClean="0">
                          <a:solidFill>
                            <a:srgbClr val="000000"/>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a:t>
                      </a:r>
                      <a:endParaRPr lang="ja-JP" sz="1000" b="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36000" marR="36000" marT="36000" marB="36000" anchor="ctr"/>
                </a:tc>
                <a:tc>
                  <a:txBody>
                    <a:bodyPr/>
                    <a:lstStyle/>
                    <a:p>
                      <a:pPr algn="just">
                        <a:lnSpc>
                          <a:spcPts val="1100"/>
                        </a:lnSpc>
                        <a:spcAft>
                          <a:spcPts val="0"/>
                        </a:spcAft>
                      </a:pPr>
                      <a:r>
                        <a:rPr lang="ja-JP" sz="9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国民</a:t>
                      </a:r>
                      <a:r>
                        <a:rPr lang="ja-JP" sz="900" b="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健康・栄養</a:t>
                      </a:r>
                      <a:r>
                        <a:rPr lang="ja-JP" sz="9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調査</a:t>
                      </a:r>
                      <a:endParaRPr lang="ja-JP" sz="900" b="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36000" marR="36000" marT="36000" marB="36000" anchor="ctr"/>
                </a:tc>
                <a:tc>
                  <a:txBody>
                    <a:bodyPr/>
                    <a:lstStyle/>
                    <a:p>
                      <a:pPr>
                        <a:lnSpc>
                          <a:spcPts val="1100"/>
                        </a:lnSpc>
                      </a:pPr>
                      <a:r>
                        <a:rPr kumimoji="1" lang="ja-JP" altLang="en-US" sz="1000" b="0" dirty="0" smtClean="0">
                          <a:latin typeface="ＭＳ Ｐゴシック" panose="020B0600070205080204" pitchFamily="50" charset="-128"/>
                          <a:ea typeface="ＭＳ Ｐゴシック" panose="020B0600070205080204" pitchFamily="50" charset="-128"/>
                        </a:rPr>
                        <a:t>毎年</a:t>
                      </a:r>
                      <a:endParaRPr kumimoji="1" lang="ja-JP" altLang="en-US" sz="1000" b="0"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ctr" fontAlgn="auto">
                        <a:lnSpc>
                          <a:spcPts val="1100"/>
                        </a:lnSpc>
                        <a:spcAft>
                          <a:spcPts val="0"/>
                        </a:spcAft>
                      </a:pPr>
                      <a:r>
                        <a:rPr lang="en-US" altLang="ja-JP"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42.1%</a:t>
                      </a: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a:t>
                      </a:r>
                      <a:r>
                        <a:rPr lang="en-US" altLang="ja-JP"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H25-H27</a:t>
                      </a: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の平均）</a:t>
                      </a:r>
                      <a:endParaRPr lang="ja-JP" sz="1000" b="0" dirty="0">
                        <a:solidFill>
                          <a:schemeClr val="tx1"/>
                        </a:solidFill>
                        <a:effectLst/>
                        <a:latin typeface="ＭＳ Ｐゴシック" panose="020B0600070205080204" pitchFamily="50" charset="-128"/>
                        <a:ea typeface="ＭＳ Ｐゴシック" panose="020B0600070205080204"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39.6%</a:t>
                      </a: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a:t>
                      </a:r>
                      <a:r>
                        <a:rPr lang="en-US" altLang="ja-JP"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H27-H29</a:t>
                      </a: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の平均）</a:t>
                      </a:r>
                      <a:endParaRPr lang="ja-JP" sz="1000" b="0" dirty="0">
                        <a:solidFill>
                          <a:schemeClr val="tx1"/>
                        </a:solidFill>
                        <a:effectLst/>
                        <a:latin typeface="ＭＳ Ｐゴシック" panose="020B0600070205080204" pitchFamily="50" charset="-128"/>
                        <a:ea typeface="ＭＳ Ｐゴシック" panose="020B0600070205080204"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45%</a:t>
                      </a: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以上</a:t>
                      </a:r>
                      <a:endParaRPr lang="ja-JP" sz="1000" b="0" dirty="0">
                        <a:solidFill>
                          <a:schemeClr val="tx1"/>
                        </a:solidFill>
                        <a:effectLst/>
                        <a:latin typeface="ＭＳ Ｐゴシック" panose="020B0600070205080204" pitchFamily="50" charset="-128"/>
                        <a:ea typeface="ＭＳ Ｐゴシック" panose="020B0600070205080204" pitchFamily="50" charset="-128"/>
                        <a:cs typeface="HG丸ｺﾞｼｯｸM-PRO"/>
                      </a:endParaRPr>
                    </a:p>
                  </a:txBody>
                  <a:tcPr marL="36000" marR="36000" marT="36000" marB="36000" anchor="ctr"/>
                </a:tc>
                <a:extLst>
                  <a:ext uri="{0D108BD9-81ED-4DB2-BD59-A6C34878D82A}">
                    <a16:rowId xmlns:a16="http://schemas.microsoft.com/office/drawing/2014/main" val="43302961"/>
                  </a:ext>
                </a:extLst>
              </a:tr>
              <a:tr h="0">
                <a:tc rowSpan="2">
                  <a:txBody>
                    <a:bodyPr/>
                    <a:lstStyle/>
                    <a:p>
                      <a:pPr>
                        <a:lnSpc>
                          <a:spcPts val="1100"/>
                        </a:lnSpc>
                      </a:pPr>
                      <a:r>
                        <a:rPr kumimoji="1" lang="ja-JP" altLang="en-US" sz="1000" b="1" dirty="0" smtClean="0">
                          <a:latin typeface="ＭＳ Ｐゴシック" panose="020B0600070205080204" pitchFamily="50" charset="-128"/>
                          <a:ea typeface="ＭＳ Ｐゴシック" panose="020B0600070205080204" pitchFamily="50" charset="-128"/>
                        </a:rPr>
                        <a:t>こころの健康</a:t>
                      </a:r>
                      <a:endParaRPr kumimoji="1" lang="ja-JP" altLang="en-US" sz="1000" b="1"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ctr">
                        <a:lnSpc>
                          <a:spcPts val="1100"/>
                        </a:lnSpc>
                      </a:pPr>
                      <a:r>
                        <a:rPr kumimoji="1" lang="en-US" altLang="ja-JP" sz="1000" b="0" dirty="0" smtClean="0">
                          <a:latin typeface="ＭＳ Ｐゴシック" panose="020B0600070205080204" pitchFamily="50" charset="-128"/>
                          <a:ea typeface="ＭＳ Ｐゴシック" panose="020B0600070205080204" pitchFamily="50" charset="-128"/>
                        </a:rPr>
                        <a:t>18</a:t>
                      </a:r>
                      <a:endParaRPr kumimoji="1" lang="ja-JP" altLang="en-US" sz="1000" b="0"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just">
                        <a:lnSpc>
                          <a:spcPts val="1100"/>
                        </a:lnSpc>
                        <a:spcAft>
                          <a:spcPts val="0"/>
                        </a:spcAft>
                      </a:pPr>
                      <a:r>
                        <a:rPr lang="ja-JP" sz="1000" b="0" kern="100" dirty="0" err="1">
                          <a:effectLst/>
                          <a:latin typeface="ＭＳ Ｐゴシック" panose="020B0600070205080204" pitchFamily="50" charset="-128"/>
                          <a:ea typeface="ＭＳ Ｐゴシック" panose="020B0600070205080204" pitchFamily="50" charset="-128"/>
                          <a:cs typeface="Times New Roman" panose="02020603050405020304" pitchFamily="18" charset="0"/>
                        </a:rPr>
                        <a:t>気分障がい</a:t>
                      </a:r>
                      <a:r>
                        <a:rPr lang="ja-JP" sz="1000" b="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sz="1000" b="0" kern="100" dirty="0" err="1">
                          <a:effectLst/>
                          <a:latin typeface="ＭＳ Ｐゴシック" panose="020B0600070205080204" pitchFamily="50" charset="-128"/>
                          <a:ea typeface="ＭＳ Ｐゴシック" panose="020B0600070205080204" pitchFamily="50" charset="-128"/>
                          <a:cs typeface="Times New Roman" panose="02020603050405020304" pitchFamily="18" charset="0"/>
                        </a:rPr>
                        <a:t>不安障がいに相</a:t>
                      </a:r>
                      <a:r>
                        <a:rPr lang="ja-JP" sz="1000" b="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応</a:t>
                      </a:r>
                      <a:r>
                        <a:rPr lang="ja-JP" sz="10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する</a:t>
                      </a:r>
                      <a:endParaRPr lang="en-US" altLang="ja-JP" sz="10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lnSpc>
                          <a:spcPts val="1100"/>
                        </a:lnSpc>
                        <a:spcAft>
                          <a:spcPts val="0"/>
                        </a:spcAft>
                      </a:pPr>
                      <a:r>
                        <a:rPr lang="ja-JP" sz="10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心理的</a:t>
                      </a:r>
                      <a:r>
                        <a:rPr lang="ja-JP" sz="1000" b="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苦痛を感じている者の</a:t>
                      </a:r>
                      <a:r>
                        <a:rPr lang="ja-JP" sz="10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割合</a:t>
                      </a:r>
                      <a:endParaRPr lang="en-US" altLang="ja-JP" sz="10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lnSpc>
                          <a:spcPts val="1100"/>
                        </a:lnSpc>
                        <a:spcAft>
                          <a:spcPts val="0"/>
                        </a:spcAft>
                      </a:pPr>
                      <a:r>
                        <a:rPr lang="ja-JP" altLang="en-US" sz="10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en-US" sz="10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20</a:t>
                      </a:r>
                      <a:r>
                        <a:rPr lang="ja-JP" sz="1000" b="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歳</a:t>
                      </a:r>
                      <a:r>
                        <a:rPr lang="ja-JP" sz="10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以上</a:t>
                      </a:r>
                      <a:r>
                        <a:rPr lang="ja-JP" altLang="en-US" sz="10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sz="10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altLang="en-US" sz="10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endParaRPr lang="ja-JP" sz="1000" b="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36000" marR="36000" marT="36000" marB="36000" anchor="ctr"/>
                </a:tc>
                <a:tc>
                  <a:txBody>
                    <a:bodyPr/>
                    <a:lstStyle/>
                    <a:p>
                      <a:pPr algn="just">
                        <a:lnSpc>
                          <a:spcPts val="1100"/>
                        </a:lnSpc>
                        <a:spcAft>
                          <a:spcPts val="0"/>
                        </a:spcAft>
                      </a:pPr>
                      <a:r>
                        <a:rPr lang="ja-JP" sz="9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国民</a:t>
                      </a:r>
                      <a:r>
                        <a:rPr lang="ja-JP" sz="900" b="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生活基礎</a:t>
                      </a:r>
                      <a:r>
                        <a:rPr lang="ja-JP" sz="9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調査</a:t>
                      </a:r>
                      <a:endParaRPr lang="ja-JP" sz="900" b="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36000" marR="36000" marT="36000" marB="36000" anchor="ctr"/>
                </a:tc>
                <a:tc>
                  <a:txBody>
                    <a:bodyPr/>
                    <a:lstStyle/>
                    <a:p>
                      <a:pPr>
                        <a:lnSpc>
                          <a:spcPts val="1100"/>
                        </a:lnSpc>
                      </a:pPr>
                      <a:r>
                        <a:rPr kumimoji="1" lang="en-US" altLang="ja-JP" sz="1000" b="0" dirty="0" smtClean="0">
                          <a:latin typeface="ＭＳ Ｐゴシック" panose="020B0600070205080204" pitchFamily="50" charset="-128"/>
                          <a:ea typeface="ＭＳ Ｐゴシック" panose="020B0600070205080204" pitchFamily="50" charset="-128"/>
                        </a:rPr>
                        <a:t>3</a:t>
                      </a:r>
                      <a:r>
                        <a:rPr kumimoji="1" lang="ja-JP" altLang="en-US" sz="1000" b="0" dirty="0" smtClean="0">
                          <a:latin typeface="ＭＳ Ｐゴシック" panose="020B0600070205080204" pitchFamily="50" charset="-128"/>
                          <a:ea typeface="ＭＳ Ｐゴシック" panose="020B0600070205080204" pitchFamily="50" charset="-128"/>
                        </a:rPr>
                        <a:t>年毎</a:t>
                      </a:r>
                      <a:endParaRPr kumimoji="1" lang="ja-JP" altLang="en-US" sz="1000" b="0"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ctr" fontAlgn="auto">
                        <a:lnSpc>
                          <a:spcPts val="1100"/>
                        </a:lnSpc>
                        <a:spcAft>
                          <a:spcPts val="0"/>
                        </a:spcAft>
                      </a:pPr>
                      <a:r>
                        <a:rPr lang="en-US" sz="1000" b="0" dirty="0" smtClean="0">
                          <a:solidFill>
                            <a:schemeClr val="tx1"/>
                          </a:solidFill>
                          <a:effectLst/>
                          <a:latin typeface="ＭＳ Ｐゴシック" panose="020B0600070205080204" pitchFamily="50" charset="-128"/>
                          <a:ea typeface="ＭＳ Ｐゴシック" panose="020B0600070205080204" pitchFamily="50" charset="-128"/>
                        </a:rPr>
                        <a:t>10.6%</a:t>
                      </a: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rPr>
                        <a:t>（</a:t>
                      </a:r>
                      <a:r>
                        <a:rPr lang="en-US" sz="1000" b="0" dirty="0" smtClean="0">
                          <a:solidFill>
                            <a:schemeClr val="tx1"/>
                          </a:solidFill>
                          <a:effectLst/>
                          <a:latin typeface="ＭＳ Ｐゴシック" panose="020B0600070205080204" pitchFamily="50" charset="-128"/>
                          <a:ea typeface="ＭＳ Ｐゴシック" panose="020B0600070205080204" pitchFamily="50" charset="-128"/>
                        </a:rPr>
                        <a:t>H28</a:t>
                      </a: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rPr>
                        <a:t>）</a:t>
                      </a:r>
                      <a:endParaRPr lang="ja-JP" sz="1000" b="0" dirty="0">
                        <a:solidFill>
                          <a:schemeClr val="tx1"/>
                        </a:solidFill>
                        <a:effectLst/>
                        <a:latin typeface="ＭＳ Ｐゴシック" panose="020B0600070205080204" pitchFamily="50" charset="-128"/>
                        <a:ea typeface="ＭＳ Ｐゴシック" panose="020B0600070205080204"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sz="1000" b="0" dirty="0" smtClean="0">
                          <a:solidFill>
                            <a:schemeClr val="tx1"/>
                          </a:solidFill>
                          <a:effectLst/>
                          <a:latin typeface="ＭＳ Ｐゴシック" panose="020B0600070205080204" pitchFamily="50" charset="-128"/>
                          <a:ea typeface="ＭＳ Ｐゴシック" panose="020B0600070205080204" pitchFamily="50" charset="-128"/>
                        </a:rPr>
                        <a:t>10.6%</a:t>
                      </a: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rPr>
                        <a:t>（</a:t>
                      </a:r>
                      <a:r>
                        <a:rPr lang="en-US" sz="1000" b="0" dirty="0" smtClean="0">
                          <a:solidFill>
                            <a:schemeClr val="tx1"/>
                          </a:solidFill>
                          <a:effectLst/>
                          <a:latin typeface="ＭＳ Ｐゴシック" panose="020B0600070205080204" pitchFamily="50" charset="-128"/>
                          <a:ea typeface="ＭＳ Ｐゴシック" panose="020B0600070205080204" pitchFamily="50" charset="-128"/>
                        </a:rPr>
                        <a:t>H28</a:t>
                      </a: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rPr>
                        <a:t>）</a:t>
                      </a:r>
                      <a:endParaRPr lang="ja-JP" sz="1000" b="0" dirty="0">
                        <a:solidFill>
                          <a:schemeClr val="tx1"/>
                        </a:solidFill>
                        <a:effectLst/>
                        <a:latin typeface="ＭＳ Ｐゴシック" panose="020B0600070205080204" pitchFamily="50" charset="-128"/>
                        <a:ea typeface="ＭＳ Ｐゴシック" panose="020B0600070205080204"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00" b="0" dirty="0" smtClean="0">
                          <a:solidFill>
                            <a:schemeClr val="tx1"/>
                          </a:solidFill>
                          <a:effectLst/>
                          <a:latin typeface="ＭＳ Ｐゴシック" panose="020B0600070205080204" pitchFamily="50" charset="-128"/>
                          <a:ea typeface="ＭＳ Ｐゴシック" panose="020B0600070205080204" pitchFamily="50" charset="-128"/>
                        </a:rPr>
                        <a:t>10%</a:t>
                      </a: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rPr>
                        <a:t>以下</a:t>
                      </a:r>
                      <a:endParaRPr lang="ja-JP" sz="1000" b="0" dirty="0">
                        <a:solidFill>
                          <a:schemeClr val="tx1"/>
                        </a:solidFill>
                        <a:effectLst/>
                        <a:latin typeface="ＭＳ Ｐゴシック" panose="020B0600070205080204" pitchFamily="50" charset="-128"/>
                        <a:ea typeface="ＭＳ Ｐゴシック" panose="020B0600070205080204" pitchFamily="50" charset="-128"/>
                        <a:cs typeface="HG丸ｺﾞｼｯｸM-PRO"/>
                      </a:endParaRPr>
                    </a:p>
                  </a:txBody>
                  <a:tcPr marL="36000" marR="36000" marT="36000" marB="36000" anchor="ctr"/>
                </a:tc>
                <a:extLst>
                  <a:ext uri="{0D108BD9-81ED-4DB2-BD59-A6C34878D82A}">
                    <a16:rowId xmlns:a16="http://schemas.microsoft.com/office/drawing/2014/main" val="572499470"/>
                  </a:ext>
                </a:extLst>
              </a:tr>
              <a:tr h="0">
                <a:tc vMerge="1">
                  <a:txBody>
                    <a:bodyPr/>
                    <a:lstStyle/>
                    <a:p>
                      <a:endParaRPr kumimoji="1" lang="ja-JP" altLang="en-US" sz="1000" dirty="0">
                        <a:latin typeface="ＭＳ ゴシック" panose="020B0609070205080204" pitchFamily="49" charset="-128"/>
                        <a:ea typeface="ＭＳ ゴシック" panose="020B0609070205080204" pitchFamily="49" charset="-128"/>
                      </a:endParaRPr>
                    </a:p>
                  </a:txBody>
                  <a:tcPr marL="54000" marR="54000" marT="54000" marB="54000" anchor="ctr"/>
                </a:tc>
                <a:tc>
                  <a:txBody>
                    <a:bodyPr/>
                    <a:lstStyle/>
                    <a:p>
                      <a:pPr algn="ctr">
                        <a:lnSpc>
                          <a:spcPts val="1100"/>
                        </a:lnSpc>
                      </a:pPr>
                      <a:r>
                        <a:rPr kumimoji="1" lang="en-US" altLang="ja-JP" sz="1000" b="0" dirty="0" smtClean="0">
                          <a:latin typeface="ＭＳ Ｐゴシック" panose="020B0600070205080204" pitchFamily="50" charset="-128"/>
                          <a:ea typeface="ＭＳ Ｐゴシック" panose="020B0600070205080204" pitchFamily="50" charset="-128"/>
                        </a:rPr>
                        <a:t>19</a:t>
                      </a:r>
                      <a:endParaRPr kumimoji="1" lang="ja-JP" altLang="en-US" sz="1000" b="0"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just">
                        <a:lnSpc>
                          <a:spcPts val="1100"/>
                        </a:lnSpc>
                        <a:spcAft>
                          <a:spcPts val="0"/>
                        </a:spcAft>
                      </a:pPr>
                      <a:r>
                        <a:rPr lang="ja-JP" sz="1000" b="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地域の集まりやグループに参加</a:t>
                      </a:r>
                      <a:r>
                        <a:rPr lang="ja-JP" sz="10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する</a:t>
                      </a:r>
                      <a:endParaRPr lang="en-US" altLang="ja-JP" sz="10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lnSpc>
                          <a:spcPts val="1100"/>
                        </a:lnSpc>
                        <a:spcAft>
                          <a:spcPts val="0"/>
                        </a:spcAft>
                      </a:pPr>
                      <a:r>
                        <a:rPr lang="ja-JP" sz="10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者</a:t>
                      </a:r>
                      <a:r>
                        <a:rPr lang="ja-JP" sz="1000" b="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の</a:t>
                      </a:r>
                      <a:r>
                        <a:rPr lang="ja-JP" sz="10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割合</a:t>
                      </a:r>
                      <a:endParaRPr lang="ja-JP" sz="1000" b="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36000" marR="36000" marT="36000" marB="36000" anchor="ctr"/>
                </a:tc>
                <a:tc>
                  <a:txBody>
                    <a:bodyPr/>
                    <a:lstStyle/>
                    <a:p>
                      <a:pPr algn="just">
                        <a:lnSpc>
                          <a:spcPts val="1100"/>
                        </a:lnSpc>
                        <a:spcAft>
                          <a:spcPts val="0"/>
                        </a:spcAft>
                      </a:pPr>
                      <a:r>
                        <a:rPr lang="ja-JP" sz="9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アンケート調査</a:t>
                      </a:r>
                      <a:endParaRPr lang="ja-JP" sz="900" b="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36000" marR="36000" marT="36000" marB="36000" anchor="ctr"/>
                </a:tc>
                <a:tc>
                  <a:txBody>
                    <a:bodyPr/>
                    <a:lstStyle/>
                    <a:p>
                      <a:pPr>
                        <a:lnSpc>
                          <a:spcPts val="1100"/>
                        </a:lnSpc>
                      </a:pPr>
                      <a:r>
                        <a:rPr kumimoji="1" lang="ja-JP" altLang="en-US" sz="1000" b="0" dirty="0" smtClean="0">
                          <a:latin typeface="ＭＳ Ｐゴシック" panose="020B0600070205080204" pitchFamily="50" charset="-128"/>
                          <a:ea typeface="ＭＳ Ｐゴシック" panose="020B0600070205080204" pitchFamily="50" charset="-128"/>
                        </a:rPr>
                        <a:t>随時</a:t>
                      </a:r>
                      <a:endParaRPr kumimoji="1" lang="ja-JP" altLang="en-US" sz="1000" b="0"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ctr" fontAlgn="auto">
                        <a:lnSpc>
                          <a:spcPts val="1100"/>
                        </a:lnSpc>
                        <a:spcAft>
                          <a:spcPts val="0"/>
                        </a:spcAft>
                      </a:pPr>
                      <a:r>
                        <a:rPr lang="en-US" altLang="ja-JP"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24.1%</a:t>
                      </a: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a:t>
                      </a:r>
                      <a:r>
                        <a:rPr lang="en-US" altLang="ja-JP"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H28</a:t>
                      </a: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a:t>
                      </a:r>
                      <a:endParaRPr lang="ja-JP" sz="1000" b="0" dirty="0">
                        <a:solidFill>
                          <a:schemeClr val="tx1"/>
                        </a:solidFill>
                        <a:effectLst/>
                        <a:latin typeface="ＭＳ Ｐゴシック" panose="020B0600070205080204" pitchFamily="50" charset="-128"/>
                        <a:ea typeface="ＭＳ Ｐゴシック" panose="020B0600070205080204"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24.1%</a:t>
                      </a: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a:t>
                      </a:r>
                      <a:r>
                        <a:rPr lang="en-US" altLang="ja-JP"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H28</a:t>
                      </a: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a:t>
                      </a:r>
                      <a:endParaRPr lang="ja-JP" sz="1000" b="0" dirty="0">
                        <a:solidFill>
                          <a:schemeClr val="tx1"/>
                        </a:solidFill>
                        <a:effectLst/>
                        <a:latin typeface="ＭＳ Ｐゴシック" panose="020B0600070205080204" pitchFamily="50" charset="-128"/>
                        <a:ea typeface="ＭＳ Ｐゴシック" panose="020B0600070205080204"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増加</a:t>
                      </a:r>
                      <a:endParaRPr lang="ja-JP" sz="1000" b="0" dirty="0">
                        <a:solidFill>
                          <a:schemeClr val="tx1"/>
                        </a:solidFill>
                        <a:effectLst/>
                        <a:latin typeface="ＭＳ Ｐゴシック" panose="020B0600070205080204" pitchFamily="50" charset="-128"/>
                        <a:ea typeface="ＭＳ Ｐゴシック" panose="020B0600070205080204" pitchFamily="50" charset="-128"/>
                        <a:cs typeface="HG丸ｺﾞｼｯｸM-PRO"/>
                      </a:endParaRPr>
                    </a:p>
                  </a:txBody>
                  <a:tcPr marL="36000" marR="36000" marT="36000" marB="36000" anchor="ctr"/>
                </a:tc>
                <a:extLst>
                  <a:ext uri="{0D108BD9-81ED-4DB2-BD59-A6C34878D82A}">
                    <a16:rowId xmlns:a16="http://schemas.microsoft.com/office/drawing/2014/main" val="1829680853"/>
                  </a:ext>
                </a:extLst>
              </a:tr>
            </a:tbl>
          </a:graphicData>
        </a:graphic>
      </p:graphicFrame>
      <p:sp>
        <p:nvSpPr>
          <p:cNvPr id="3" name="テキスト ボックス 2"/>
          <p:cNvSpPr txBox="1"/>
          <p:nvPr/>
        </p:nvSpPr>
        <p:spPr>
          <a:xfrm>
            <a:off x="269874" y="297677"/>
            <a:ext cx="2376000" cy="288000"/>
          </a:xfrm>
          <a:prstGeom prst="rect">
            <a:avLst/>
          </a:prstGeom>
          <a:noFill/>
        </p:spPr>
        <p:txBody>
          <a:bodyPr wrap="square" lIns="72000" tIns="72000" rIns="72000" bIns="72000" rtlCol="0" anchor="ctr">
            <a:noAutofit/>
          </a:bodyPr>
          <a:lstStyle/>
          <a:p>
            <a:r>
              <a:rPr lang="en-US" altLang="ja-JP" sz="1200" b="1" dirty="0" smtClean="0">
                <a:latin typeface="ＭＳ ゴシック" panose="020B0609070205080204" pitchFamily="49" charset="-128"/>
                <a:ea typeface="ＭＳ ゴシック" panose="020B0609070205080204" pitchFamily="49" charset="-128"/>
              </a:rPr>
              <a:t>【</a:t>
            </a:r>
            <a:r>
              <a:rPr lang="ja-JP" altLang="en-US" sz="1200" b="1" dirty="0" smtClean="0">
                <a:latin typeface="ＭＳ ゴシック" panose="020B0609070205080204" pitchFamily="49" charset="-128"/>
                <a:ea typeface="ＭＳ ゴシック" panose="020B0609070205080204" pitchFamily="49" charset="-128"/>
              </a:rPr>
              <a:t>行政等が取り組む数値目標</a:t>
            </a:r>
            <a:r>
              <a:rPr lang="en-US" altLang="ja-JP" sz="1200" b="1" dirty="0" smtClean="0">
                <a:latin typeface="ＭＳ ゴシック" panose="020B0609070205080204" pitchFamily="49" charset="-128"/>
                <a:ea typeface="ＭＳ ゴシック" panose="020B0609070205080204" pitchFamily="49" charset="-128"/>
              </a:rPr>
              <a:t>】</a:t>
            </a:r>
            <a:endParaRPr lang="en-US" altLang="ja-JP" sz="1200" b="1" dirty="0">
              <a:latin typeface="ＭＳ ゴシック" panose="020B0609070205080204" pitchFamily="49" charset="-128"/>
              <a:ea typeface="ＭＳ ゴシック" panose="020B0609070205080204" pitchFamily="49" charset="-128"/>
            </a:endParaRPr>
          </a:p>
        </p:txBody>
      </p:sp>
      <p:sp>
        <p:nvSpPr>
          <p:cNvPr id="4" name="テキスト ボックス 3"/>
          <p:cNvSpPr txBox="1"/>
          <p:nvPr/>
        </p:nvSpPr>
        <p:spPr>
          <a:xfrm>
            <a:off x="6540831" y="385618"/>
            <a:ext cx="3168000" cy="216000"/>
          </a:xfrm>
          <a:prstGeom prst="rect">
            <a:avLst/>
          </a:prstGeom>
          <a:noFill/>
        </p:spPr>
        <p:txBody>
          <a:bodyPr wrap="square" lIns="72000" tIns="72000" rIns="72000" bIns="72000" rtlCol="0" anchor="ctr">
            <a:noAutofit/>
          </a:bodyPr>
          <a:lstStyle/>
          <a:p>
            <a:pPr algn="r"/>
            <a:r>
              <a:rPr lang="ja-JP" altLang="en-US" sz="900" dirty="0" smtClean="0">
                <a:latin typeface="ＭＳ ゴシック" panose="020B0609070205080204" pitchFamily="49" charset="-128"/>
                <a:ea typeface="ＭＳ ゴシック" panose="020B0609070205080204" pitchFamily="49" charset="-128"/>
              </a:rPr>
              <a:t>（☆は「府民・行政等みんなでめざす目標」）</a:t>
            </a:r>
            <a:endParaRPr lang="en-US" altLang="ja-JP" sz="900" dirty="0">
              <a:latin typeface="ＭＳ ゴシック" panose="020B0609070205080204" pitchFamily="49" charset="-128"/>
              <a:ea typeface="ＭＳ ゴシック" panose="020B0609070205080204" pitchFamily="49" charset="-128"/>
            </a:endParaRPr>
          </a:p>
        </p:txBody>
      </p:sp>
      <p:sp>
        <p:nvSpPr>
          <p:cNvPr id="6" name="スライド番号プレースホルダー 5"/>
          <p:cNvSpPr>
            <a:spLocks noGrp="1"/>
          </p:cNvSpPr>
          <p:nvPr>
            <p:ph type="sldNum" sz="quarter" idx="12"/>
          </p:nvPr>
        </p:nvSpPr>
        <p:spPr/>
        <p:txBody>
          <a:bodyPr/>
          <a:lstStyle/>
          <a:p>
            <a:fld id="{4D1D0668-0C6C-4C7F-AAAF-C0078F4BF5F6}" type="slidenum">
              <a:rPr kumimoji="1" lang="ja-JP" altLang="en-US" smtClean="0"/>
              <a:t>3</a:t>
            </a:fld>
            <a:endParaRPr kumimoji="1" lang="ja-JP" altLang="en-US"/>
          </a:p>
        </p:txBody>
      </p:sp>
    </p:spTree>
    <p:extLst>
      <p:ext uri="{BB962C8B-B14F-4D97-AF65-F5344CB8AC3E}">
        <p14:creationId xmlns:p14="http://schemas.microsoft.com/office/powerpoint/2010/main" val="3815900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1664674396"/>
              </p:ext>
            </p:extLst>
          </p:nvPr>
        </p:nvGraphicFramePr>
        <p:xfrm>
          <a:off x="317500" y="620473"/>
          <a:ext cx="9252000" cy="2950900"/>
        </p:xfrm>
        <a:graphic>
          <a:graphicData uri="http://schemas.openxmlformats.org/drawingml/2006/table">
            <a:tbl>
              <a:tblPr firstRow="1" bandRow="1">
                <a:tableStyleId>{7DF18680-E054-41AD-8BC1-D1AEF772440D}</a:tableStyleId>
              </a:tblPr>
              <a:tblGrid>
                <a:gridCol w="1008000">
                  <a:extLst>
                    <a:ext uri="{9D8B030D-6E8A-4147-A177-3AD203B41FA5}">
                      <a16:colId xmlns:a16="http://schemas.microsoft.com/office/drawing/2014/main" val="269546419"/>
                    </a:ext>
                  </a:extLst>
                </a:gridCol>
                <a:gridCol w="216000">
                  <a:extLst>
                    <a:ext uri="{9D8B030D-6E8A-4147-A177-3AD203B41FA5}">
                      <a16:colId xmlns:a16="http://schemas.microsoft.com/office/drawing/2014/main" val="2823927590"/>
                    </a:ext>
                  </a:extLst>
                </a:gridCol>
                <a:gridCol w="2160000">
                  <a:extLst>
                    <a:ext uri="{9D8B030D-6E8A-4147-A177-3AD203B41FA5}">
                      <a16:colId xmlns:a16="http://schemas.microsoft.com/office/drawing/2014/main" val="397363977"/>
                    </a:ext>
                  </a:extLst>
                </a:gridCol>
                <a:gridCol w="1152000">
                  <a:extLst>
                    <a:ext uri="{9D8B030D-6E8A-4147-A177-3AD203B41FA5}">
                      <a16:colId xmlns:a16="http://schemas.microsoft.com/office/drawing/2014/main" val="2757940703"/>
                    </a:ext>
                  </a:extLst>
                </a:gridCol>
                <a:gridCol w="504000">
                  <a:extLst>
                    <a:ext uri="{9D8B030D-6E8A-4147-A177-3AD203B41FA5}">
                      <a16:colId xmlns:a16="http://schemas.microsoft.com/office/drawing/2014/main" val="4033310912"/>
                    </a:ext>
                  </a:extLst>
                </a:gridCol>
                <a:gridCol w="1404000">
                  <a:extLst>
                    <a:ext uri="{9D8B030D-6E8A-4147-A177-3AD203B41FA5}">
                      <a16:colId xmlns:a16="http://schemas.microsoft.com/office/drawing/2014/main" val="2373180816"/>
                    </a:ext>
                  </a:extLst>
                </a:gridCol>
                <a:gridCol w="1404000">
                  <a:extLst>
                    <a:ext uri="{9D8B030D-6E8A-4147-A177-3AD203B41FA5}">
                      <a16:colId xmlns:a16="http://schemas.microsoft.com/office/drawing/2014/main" val="2941494014"/>
                    </a:ext>
                  </a:extLst>
                </a:gridCol>
                <a:gridCol w="1404000">
                  <a:extLst>
                    <a:ext uri="{9D8B030D-6E8A-4147-A177-3AD203B41FA5}">
                      <a16:colId xmlns:a16="http://schemas.microsoft.com/office/drawing/2014/main" val="673202617"/>
                    </a:ext>
                  </a:extLst>
                </a:gridCol>
              </a:tblGrid>
              <a:tr h="0">
                <a:tc>
                  <a:txBody>
                    <a:bodyPr/>
                    <a:lstStyle/>
                    <a:p>
                      <a:pPr algn="ctr">
                        <a:lnSpc>
                          <a:spcPts val="1100"/>
                        </a:lnSpc>
                      </a:pPr>
                      <a:r>
                        <a:rPr kumimoji="1" lang="ja-JP" altLang="en-US" sz="1000" b="1" dirty="0" smtClean="0">
                          <a:latin typeface="ＭＳ Ｐゴシック" panose="020B0600070205080204" pitchFamily="50" charset="-128"/>
                          <a:ea typeface="ＭＳ Ｐゴシック" panose="020B0600070205080204" pitchFamily="50" charset="-128"/>
                        </a:rPr>
                        <a:t>分野</a:t>
                      </a:r>
                      <a:endParaRPr kumimoji="1" lang="ja-JP" altLang="en-US" sz="1000" b="1"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ctr">
                        <a:lnSpc>
                          <a:spcPts val="1100"/>
                        </a:lnSpc>
                      </a:pPr>
                      <a:endParaRPr kumimoji="1" lang="ja-JP" altLang="en-US" sz="1000" b="1"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ctr">
                        <a:lnSpc>
                          <a:spcPts val="1100"/>
                        </a:lnSpc>
                      </a:pPr>
                      <a:r>
                        <a:rPr kumimoji="1" lang="ja-JP" altLang="en-US" sz="1000" b="1" dirty="0" smtClean="0">
                          <a:latin typeface="ＭＳ Ｐゴシック" panose="020B0600070205080204" pitchFamily="50" charset="-128"/>
                          <a:ea typeface="ＭＳ Ｐゴシック" panose="020B0600070205080204" pitchFamily="50" charset="-128"/>
                        </a:rPr>
                        <a:t>項目</a:t>
                      </a:r>
                      <a:endParaRPr kumimoji="1" lang="ja-JP" altLang="en-US" sz="1000" b="1"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ctr">
                        <a:lnSpc>
                          <a:spcPts val="1100"/>
                        </a:lnSpc>
                      </a:pPr>
                      <a:r>
                        <a:rPr kumimoji="1" lang="ja-JP" altLang="en-US" sz="1000" b="1" dirty="0" smtClean="0">
                          <a:latin typeface="ＭＳ Ｐゴシック" panose="020B0600070205080204" pitchFamily="50" charset="-128"/>
                          <a:ea typeface="ＭＳ Ｐゴシック" panose="020B0600070205080204" pitchFamily="50" charset="-128"/>
                        </a:rPr>
                        <a:t>参考指標</a:t>
                      </a:r>
                      <a:endParaRPr kumimoji="1" lang="ja-JP" altLang="en-US" sz="1000" b="1"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ctr">
                        <a:lnSpc>
                          <a:spcPts val="1100"/>
                        </a:lnSpc>
                      </a:pPr>
                      <a:r>
                        <a:rPr kumimoji="1" lang="ja-JP" altLang="en-US" sz="1000" b="1" dirty="0" smtClean="0">
                          <a:latin typeface="ＭＳ Ｐゴシック" panose="020B0600070205080204" pitchFamily="50" charset="-128"/>
                          <a:ea typeface="ＭＳ Ｐゴシック" panose="020B0600070205080204" pitchFamily="50" charset="-128"/>
                        </a:rPr>
                        <a:t>把握</a:t>
                      </a:r>
                      <a:endParaRPr kumimoji="1" lang="en-US" altLang="ja-JP" sz="1000" b="1" dirty="0" smtClean="0">
                        <a:latin typeface="ＭＳ Ｐゴシック" panose="020B0600070205080204" pitchFamily="50" charset="-128"/>
                        <a:ea typeface="ＭＳ Ｐゴシック" panose="020B0600070205080204" pitchFamily="50" charset="-128"/>
                      </a:endParaRPr>
                    </a:p>
                    <a:p>
                      <a:pPr algn="ctr">
                        <a:lnSpc>
                          <a:spcPts val="1100"/>
                        </a:lnSpc>
                      </a:pPr>
                      <a:r>
                        <a:rPr kumimoji="1" lang="ja-JP" altLang="en-US" sz="1000" b="1" dirty="0" smtClean="0">
                          <a:latin typeface="ＭＳ Ｐゴシック" panose="020B0600070205080204" pitchFamily="50" charset="-128"/>
                          <a:ea typeface="ＭＳ Ｐゴシック" panose="020B0600070205080204" pitchFamily="50" charset="-128"/>
                        </a:rPr>
                        <a:t>頻度</a:t>
                      </a:r>
                      <a:endParaRPr kumimoji="1" lang="ja-JP" altLang="en-US" sz="1000" b="1"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ctr">
                        <a:lnSpc>
                          <a:spcPts val="1100"/>
                        </a:lnSpc>
                      </a:pPr>
                      <a:r>
                        <a:rPr kumimoji="1" lang="ja-JP" altLang="en-US" sz="1000" b="1" dirty="0" smtClean="0">
                          <a:latin typeface="ＭＳ Ｐゴシック" panose="020B0600070205080204" pitchFamily="50" charset="-128"/>
                          <a:ea typeface="ＭＳ Ｐゴシック" panose="020B0600070205080204" pitchFamily="50" charset="-128"/>
                        </a:rPr>
                        <a:t>計画策定時の</a:t>
                      </a:r>
                      <a:endParaRPr kumimoji="1" lang="en-US" altLang="ja-JP" sz="1000" b="1" dirty="0" smtClean="0">
                        <a:latin typeface="ＭＳ Ｐゴシック" panose="020B0600070205080204" pitchFamily="50" charset="-128"/>
                        <a:ea typeface="ＭＳ Ｐゴシック" panose="020B0600070205080204" pitchFamily="50" charset="-128"/>
                      </a:endParaRPr>
                    </a:p>
                    <a:p>
                      <a:pPr algn="ctr">
                        <a:lnSpc>
                          <a:spcPts val="1100"/>
                        </a:lnSpc>
                      </a:pPr>
                      <a:r>
                        <a:rPr kumimoji="1" lang="ja-JP" altLang="en-US" sz="1000" b="1" dirty="0" smtClean="0">
                          <a:latin typeface="ＭＳ Ｐゴシック" panose="020B0600070205080204" pitchFamily="50" charset="-128"/>
                          <a:ea typeface="ＭＳ Ｐゴシック" panose="020B0600070205080204" pitchFamily="50" charset="-128"/>
                        </a:rPr>
                        <a:t>取組状況</a:t>
                      </a:r>
                      <a:endParaRPr kumimoji="1" lang="ja-JP" altLang="en-US" sz="1000" b="1"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ctr">
                        <a:lnSpc>
                          <a:spcPts val="1100"/>
                        </a:lnSpc>
                      </a:pPr>
                      <a:r>
                        <a:rPr kumimoji="1" lang="ja-JP" altLang="en-US" sz="1000" b="1" dirty="0" smtClean="0">
                          <a:latin typeface="ＭＳ Ｐゴシック" panose="020B0600070205080204" pitchFamily="50" charset="-128"/>
                          <a:ea typeface="ＭＳ Ｐゴシック" panose="020B0600070205080204" pitchFamily="50" charset="-128"/>
                        </a:rPr>
                        <a:t>現在の</a:t>
                      </a:r>
                      <a:endParaRPr kumimoji="1" lang="en-US" altLang="ja-JP" sz="1000" b="1" dirty="0" smtClean="0">
                        <a:latin typeface="ＭＳ Ｐゴシック" panose="020B0600070205080204" pitchFamily="50" charset="-128"/>
                        <a:ea typeface="ＭＳ Ｐゴシック" panose="020B0600070205080204" pitchFamily="50" charset="-128"/>
                      </a:endParaRPr>
                    </a:p>
                    <a:p>
                      <a:pPr algn="ctr">
                        <a:lnSpc>
                          <a:spcPts val="1100"/>
                        </a:lnSpc>
                      </a:pPr>
                      <a:r>
                        <a:rPr kumimoji="1" lang="ja-JP" altLang="en-US" sz="1000" b="1" dirty="0" smtClean="0">
                          <a:latin typeface="ＭＳ Ｐゴシック" panose="020B0600070205080204" pitchFamily="50" charset="-128"/>
                          <a:ea typeface="ＭＳ Ｐゴシック" panose="020B0600070205080204" pitchFamily="50" charset="-128"/>
                        </a:rPr>
                        <a:t>取組状況</a:t>
                      </a:r>
                      <a:endParaRPr kumimoji="1" lang="ja-JP" altLang="en-US" sz="1000" b="1"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ctr">
                        <a:lnSpc>
                          <a:spcPts val="1100"/>
                        </a:lnSpc>
                      </a:pPr>
                      <a:r>
                        <a:rPr kumimoji="1" lang="en-US" altLang="ja-JP" sz="1000" b="1" dirty="0" smtClean="0">
                          <a:latin typeface="ＭＳ Ｐゴシック" panose="020B0600070205080204" pitchFamily="50" charset="-128"/>
                          <a:ea typeface="ＭＳ Ｐゴシック" panose="020B0600070205080204" pitchFamily="50" charset="-128"/>
                        </a:rPr>
                        <a:t>2023</a:t>
                      </a:r>
                      <a:r>
                        <a:rPr kumimoji="1" lang="ja-JP" altLang="en-US" sz="1000" b="1" dirty="0" smtClean="0">
                          <a:latin typeface="ＭＳ Ｐゴシック" panose="020B0600070205080204" pitchFamily="50" charset="-128"/>
                          <a:ea typeface="ＭＳ Ｐゴシック" panose="020B0600070205080204" pitchFamily="50" charset="-128"/>
                        </a:rPr>
                        <a:t>年度目標</a:t>
                      </a:r>
                      <a:endParaRPr kumimoji="1" lang="ja-JP" altLang="en-US" sz="1000" b="1" dirty="0">
                        <a:latin typeface="ＭＳ Ｐゴシック" panose="020B0600070205080204" pitchFamily="50" charset="-128"/>
                        <a:ea typeface="ＭＳ Ｐゴシック" panose="020B0600070205080204" pitchFamily="50" charset="-128"/>
                      </a:endParaRPr>
                    </a:p>
                  </a:txBody>
                  <a:tcPr marL="36000" marR="36000" marT="36000" marB="36000" anchor="ctr"/>
                </a:tc>
                <a:extLst>
                  <a:ext uri="{0D108BD9-81ED-4DB2-BD59-A6C34878D82A}">
                    <a16:rowId xmlns:a16="http://schemas.microsoft.com/office/drawing/2014/main" val="402972347"/>
                  </a:ext>
                </a:extLst>
              </a:tr>
              <a:tr h="0">
                <a:tc rowSpan="2">
                  <a:txBody>
                    <a:bodyPr/>
                    <a:lstStyle/>
                    <a:p>
                      <a:pPr>
                        <a:lnSpc>
                          <a:spcPts val="1100"/>
                        </a:lnSpc>
                      </a:pPr>
                      <a:r>
                        <a:rPr kumimoji="1" lang="ja-JP" altLang="en-US" sz="1000" b="1" dirty="0" err="1" smtClean="0">
                          <a:latin typeface="ＭＳ Ｐゴシック" panose="020B0600070205080204" pitchFamily="50" charset="-128"/>
                          <a:ea typeface="ＭＳ Ｐゴシック" panose="020B0600070205080204" pitchFamily="50" charset="-128"/>
                        </a:rPr>
                        <a:t>けん</a:t>
                      </a:r>
                      <a:r>
                        <a:rPr kumimoji="1" lang="ja-JP" altLang="en-US" sz="1000" b="1" dirty="0" smtClean="0">
                          <a:latin typeface="ＭＳ Ｐゴシック" panose="020B0600070205080204" pitchFamily="50" charset="-128"/>
                          <a:ea typeface="ＭＳ Ｐゴシック" panose="020B0600070205080204" pitchFamily="50" charset="-128"/>
                        </a:rPr>
                        <a:t>しん</a:t>
                      </a:r>
                      <a:endParaRPr kumimoji="1" lang="en-US" altLang="ja-JP" sz="1000" b="1" dirty="0" smtClean="0">
                        <a:latin typeface="ＭＳ Ｐゴシック" panose="020B0600070205080204" pitchFamily="50" charset="-128"/>
                        <a:ea typeface="ＭＳ Ｐゴシック" panose="020B0600070205080204" pitchFamily="50" charset="-128"/>
                      </a:endParaRPr>
                    </a:p>
                    <a:p>
                      <a:pPr>
                        <a:lnSpc>
                          <a:spcPts val="1100"/>
                        </a:lnSpc>
                      </a:pPr>
                      <a:r>
                        <a:rPr kumimoji="1" lang="ja-JP" altLang="en-US" sz="1000" b="1" dirty="0" smtClean="0">
                          <a:latin typeface="ＭＳ Ｐゴシック" panose="020B0600070205080204" pitchFamily="50" charset="-128"/>
                          <a:ea typeface="ＭＳ Ｐゴシック" panose="020B0600070205080204" pitchFamily="50" charset="-128"/>
                        </a:rPr>
                        <a:t>（健診・検診）</a:t>
                      </a:r>
                      <a:endParaRPr kumimoji="1" lang="ja-JP" altLang="en-US" sz="1000" b="1"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ctr">
                        <a:lnSpc>
                          <a:spcPts val="1100"/>
                        </a:lnSpc>
                      </a:pPr>
                      <a:r>
                        <a:rPr kumimoji="1" lang="en-US" altLang="ja-JP" sz="1000" b="0" dirty="0" smtClean="0">
                          <a:latin typeface="ＭＳ Ｐゴシック" panose="020B0600070205080204" pitchFamily="50" charset="-128"/>
                          <a:ea typeface="ＭＳ Ｐゴシック" panose="020B0600070205080204" pitchFamily="50" charset="-128"/>
                        </a:rPr>
                        <a:t>20</a:t>
                      </a:r>
                      <a:endParaRPr kumimoji="1" lang="ja-JP" altLang="en-US" sz="1000" b="0"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just">
                        <a:lnSpc>
                          <a:spcPts val="1100"/>
                        </a:lnSpc>
                        <a:spcAft>
                          <a:spcPts val="0"/>
                        </a:spcAft>
                      </a:pPr>
                      <a:r>
                        <a:rPr lang="ja-JP" sz="1000" b="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特定健診の</a:t>
                      </a:r>
                      <a:r>
                        <a:rPr lang="ja-JP" sz="10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受診率</a:t>
                      </a:r>
                      <a:r>
                        <a:rPr lang="ja-JP" altLang="en-US" sz="10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sz="10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altLang="en-US" sz="10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endParaRPr lang="ja-JP" sz="1000" b="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36000" marR="36000" marT="36000" marB="36000" anchor="ctr"/>
                </a:tc>
                <a:tc>
                  <a:txBody>
                    <a:bodyPr/>
                    <a:lstStyle/>
                    <a:p>
                      <a:pPr algn="just">
                        <a:lnSpc>
                          <a:spcPts val="1100"/>
                        </a:lnSpc>
                        <a:spcAft>
                          <a:spcPts val="0"/>
                        </a:spcAft>
                      </a:pPr>
                      <a:r>
                        <a:rPr lang="ja-JP" sz="9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特定</a:t>
                      </a:r>
                      <a:r>
                        <a:rPr lang="ja-JP" sz="900" b="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健診等実施</a:t>
                      </a:r>
                      <a:r>
                        <a:rPr lang="ja-JP" sz="9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状況</a:t>
                      </a:r>
                      <a:endParaRPr lang="ja-JP" sz="900" b="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36000" marR="36000" marT="36000" marB="36000" anchor="ctr"/>
                </a:tc>
                <a:tc>
                  <a:txBody>
                    <a:bodyPr/>
                    <a:lstStyle/>
                    <a:p>
                      <a:pPr>
                        <a:lnSpc>
                          <a:spcPts val="1100"/>
                        </a:lnSpc>
                      </a:pPr>
                      <a:r>
                        <a:rPr kumimoji="1" lang="ja-JP" altLang="en-US" sz="1000" b="0" dirty="0" smtClean="0">
                          <a:latin typeface="ＭＳ Ｐゴシック" panose="020B0600070205080204" pitchFamily="50" charset="-128"/>
                          <a:ea typeface="ＭＳ Ｐゴシック" panose="020B0600070205080204" pitchFamily="50" charset="-128"/>
                        </a:rPr>
                        <a:t>毎年</a:t>
                      </a:r>
                      <a:endParaRPr kumimoji="1" lang="ja-JP" altLang="en-US" sz="1000" b="0"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ctr" fontAlgn="auto">
                        <a:lnSpc>
                          <a:spcPts val="1100"/>
                        </a:lnSpc>
                        <a:spcAft>
                          <a:spcPts val="0"/>
                        </a:spcAft>
                      </a:pPr>
                      <a:r>
                        <a:rPr lang="en-US" altLang="ja-JP" sz="1000" b="0" dirty="0" smtClean="0">
                          <a:solidFill>
                            <a:schemeClr val="tx1"/>
                          </a:solidFill>
                          <a:effectLst/>
                          <a:latin typeface="ＭＳ Ｐゴシック" panose="020B0600070205080204" pitchFamily="50" charset="-128"/>
                          <a:ea typeface="ＭＳ Ｐゴシック" panose="020B0600070205080204" pitchFamily="50" charset="-128"/>
                        </a:rPr>
                        <a:t>45.6%</a:t>
                      </a: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rPr>
                        <a:t>（</a:t>
                      </a:r>
                      <a:r>
                        <a:rPr lang="en-US" altLang="ja-JP" sz="1000" b="0" dirty="0" smtClean="0">
                          <a:solidFill>
                            <a:schemeClr val="tx1"/>
                          </a:solidFill>
                          <a:effectLst/>
                          <a:latin typeface="ＭＳ Ｐゴシック" panose="020B0600070205080204" pitchFamily="50" charset="-128"/>
                          <a:ea typeface="ＭＳ Ｐゴシック" panose="020B0600070205080204" pitchFamily="50" charset="-128"/>
                        </a:rPr>
                        <a:t>H27</a:t>
                      </a: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rPr>
                        <a:t>）</a:t>
                      </a:r>
                    </a:p>
                    <a:p>
                      <a:pPr algn="ctr" fontAlgn="auto">
                        <a:lnSpc>
                          <a:spcPts val="1100"/>
                        </a:lnSpc>
                        <a:spcAft>
                          <a:spcPts val="0"/>
                        </a:spcAft>
                      </a:pPr>
                      <a:r>
                        <a:rPr lang="en-US" altLang="ja-JP" sz="1000" b="0" dirty="0" smtClean="0">
                          <a:solidFill>
                            <a:schemeClr val="tx1"/>
                          </a:solidFill>
                          <a:effectLst/>
                          <a:latin typeface="ＭＳ Ｐゴシック" panose="020B0600070205080204" pitchFamily="50" charset="-128"/>
                          <a:ea typeface="ＭＳ Ｐゴシック" panose="020B0600070205080204" pitchFamily="50" charset="-128"/>
                        </a:rPr>
                        <a:t>[</a:t>
                      </a: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rPr>
                        <a:t>市町村国保</a:t>
                      </a:r>
                      <a:r>
                        <a:rPr lang="en-US" altLang="ja-JP" sz="1000" b="0" dirty="0" smtClean="0">
                          <a:solidFill>
                            <a:schemeClr val="tx1"/>
                          </a:solidFill>
                          <a:effectLst/>
                          <a:latin typeface="ＭＳ Ｐゴシック" panose="020B0600070205080204" pitchFamily="50" charset="-128"/>
                          <a:ea typeface="ＭＳ Ｐゴシック" panose="020B0600070205080204" pitchFamily="50" charset="-128"/>
                        </a:rPr>
                        <a:t>29.9%, </a:t>
                      </a:r>
                    </a:p>
                    <a:p>
                      <a:pPr algn="ctr" fontAlgn="auto">
                        <a:lnSpc>
                          <a:spcPts val="1100"/>
                        </a:lnSpc>
                        <a:spcAft>
                          <a:spcPts val="0"/>
                        </a:spcAft>
                      </a:pP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rPr>
                        <a:t>協会けんぽ</a:t>
                      </a:r>
                      <a:r>
                        <a:rPr lang="en-US" altLang="ja-JP" sz="1000" b="0" dirty="0" smtClean="0">
                          <a:solidFill>
                            <a:schemeClr val="tx1"/>
                          </a:solidFill>
                          <a:effectLst/>
                          <a:latin typeface="ＭＳ Ｐゴシック" panose="020B0600070205080204" pitchFamily="50" charset="-128"/>
                          <a:ea typeface="ＭＳ Ｐゴシック" panose="020B0600070205080204" pitchFamily="50" charset="-128"/>
                        </a:rPr>
                        <a:t>33.4%]</a:t>
                      </a:r>
                    </a:p>
                  </a:txBody>
                  <a:tcPr marL="36000" marR="36000" marT="36000" marB="36000" anchor="ctr"/>
                </a:tc>
                <a:tc>
                  <a:txBody>
                    <a:bodyPr/>
                    <a:lstStyle/>
                    <a:p>
                      <a:pPr algn="ctr" fontAlgn="auto">
                        <a:lnSpc>
                          <a:spcPts val="1100"/>
                        </a:lnSpc>
                        <a:spcAft>
                          <a:spcPts val="0"/>
                        </a:spcAft>
                      </a:pPr>
                      <a:r>
                        <a:rPr lang="en-US" altLang="ja-JP" sz="1000" b="0" dirty="0" smtClean="0">
                          <a:solidFill>
                            <a:schemeClr val="tx1"/>
                          </a:solidFill>
                          <a:effectLst/>
                          <a:latin typeface="ＭＳ Ｐゴシック" panose="020B0600070205080204" pitchFamily="50" charset="-128"/>
                          <a:ea typeface="ＭＳ Ｐゴシック" panose="020B0600070205080204" pitchFamily="50" charset="-128"/>
                        </a:rPr>
                        <a:t>48.4%</a:t>
                      </a: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rPr>
                        <a:t>（</a:t>
                      </a:r>
                      <a:r>
                        <a:rPr lang="en-US" altLang="ja-JP" sz="1000" b="0" dirty="0" smtClean="0">
                          <a:solidFill>
                            <a:schemeClr val="tx1"/>
                          </a:solidFill>
                          <a:effectLst/>
                          <a:latin typeface="ＭＳ Ｐゴシック" panose="020B0600070205080204" pitchFamily="50" charset="-128"/>
                          <a:ea typeface="ＭＳ Ｐゴシック" panose="020B0600070205080204" pitchFamily="50" charset="-128"/>
                        </a:rPr>
                        <a:t>H29</a:t>
                      </a: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rPr>
                        <a:t>）</a:t>
                      </a:r>
                    </a:p>
                    <a:p>
                      <a:pPr algn="ctr" fontAlgn="auto">
                        <a:lnSpc>
                          <a:spcPts val="1100"/>
                        </a:lnSpc>
                        <a:spcAft>
                          <a:spcPts val="0"/>
                        </a:spcAft>
                      </a:pPr>
                      <a:r>
                        <a:rPr lang="en-US" altLang="ja-JP" sz="1000" b="0" dirty="0" smtClean="0">
                          <a:solidFill>
                            <a:schemeClr val="tx1"/>
                          </a:solidFill>
                          <a:effectLst/>
                          <a:latin typeface="ＭＳ Ｐゴシック" panose="020B0600070205080204" pitchFamily="50" charset="-128"/>
                          <a:ea typeface="ＭＳ Ｐゴシック" panose="020B0600070205080204" pitchFamily="50" charset="-128"/>
                        </a:rPr>
                        <a:t>[</a:t>
                      </a: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rPr>
                        <a:t>市町村国保</a:t>
                      </a:r>
                      <a:r>
                        <a:rPr lang="en-US" altLang="ja-JP" sz="1000" b="0" dirty="0" smtClean="0">
                          <a:solidFill>
                            <a:schemeClr val="tx1"/>
                          </a:solidFill>
                          <a:effectLst/>
                          <a:latin typeface="ＭＳ Ｐゴシック" panose="020B0600070205080204" pitchFamily="50" charset="-128"/>
                          <a:ea typeface="ＭＳ Ｐゴシック" panose="020B0600070205080204" pitchFamily="50" charset="-128"/>
                        </a:rPr>
                        <a:t>30.3%, </a:t>
                      </a:r>
                    </a:p>
                    <a:p>
                      <a:pPr algn="ctr" fontAlgn="auto">
                        <a:lnSpc>
                          <a:spcPts val="1100"/>
                        </a:lnSpc>
                        <a:spcAft>
                          <a:spcPts val="0"/>
                        </a:spcAft>
                      </a:pP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rPr>
                        <a:t>協会けんぽ</a:t>
                      </a:r>
                      <a:r>
                        <a:rPr lang="en-US" altLang="ja-JP" sz="1000" b="0" dirty="0" smtClean="0">
                          <a:solidFill>
                            <a:schemeClr val="tx1"/>
                          </a:solidFill>
                          <a:effectLst/>
                          <a:latin typeface="ＭＳ Ｐゴシック" panose="020B0600070205080204" pitchFamily="50" charset="-128"/>
                          <a:ea typeface="ＭＳ Ｐゴシック" panose="020B0600070205080204" pitchFamily="50" charset="-128"/>
                        </a:rPr>
                        <a:t>38.3%]</a:t>
                      </a:r>
                    </a:p>
                  </a:txBody>
                  <a:tcPr marL="36000" marR="36000" marT="36000" marB="36000" anchor="ctr"/>
                </a:tc>
                <a:tc>
                  <a:txBody>
                    <a:bodyPr/>
                    <a:lstStyle/>
                    <a:p>
                      <a:pPr algn="ctr" fontAlgn="auto">
                        <a:lnSpc>
                          <a:spcPts val="1100"/>
                        </a:lnSpc>
                        <a:spcAft>
                          <a:spcPts val="0"/>
                        </a:spcAft>
                      </a:pPr>
                      <a:r>
                        <a:rPr lang="en-US" altLang="ja-JP" sz="1000" b="0" dirty="0" smtClean="0">
                          <a:solidFill>
                            <a:schemeClr val="tx1"/>
                          </a:solidFill>
                          <a:effectLst/>
                          <a:latin typeface="ＭＳ Ｐゴシック" panose="020B0600070205080204" pitchFamily="50" charset="-128"/>
                          <a:ea typeface="ＭＳ Ｐゴシック" panose="020B0600070205080204" pitchFamily="50" charset="-128"/>
                        </a:rPr>
                        <a:t>70%</a:t>
                      </a: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rPr>
                        <a:t>以上</a:t>
                      </a:r>
                    </a:p>
                    <a:p>
                      <a:pPr algn="ctr" fontAlgn="auto">
                        <a:lnSpc>
                          <a:spcPts val="1100"/>
                        </a:lnSpc>
                        <a:spcAft>
                          <a:spcPts val="0"/>
                        </a:spcAft>
                      </a:pPr>
                      <a:r>
                        <a:rPr lang="en-US" altLang="ja-JP" sz="1000" b="0" dirty="0" smtClean="0">
                          <a:solidFill>
                            <a:schemeClr val="tx1"/>
                          </a:solidFill>
                          <a:effectLst/>
                          <a:latin typeface="ＭＳ Ｐゴシック" panose="020B0600070205080204" pitchFamily="50" charset="-128"/>
                          <a:ea typeface="ＭＳ Ｐゴシック" panose="020B0600070205080204" pitchFamily="50" charset="-128"/>
                        </a:rPr>
                        <a:t>[</a:t>
                      </a: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rPr>
                        <a:t>市町村国保</a:t>
                      </a:r>
                      <a:r>
                        <a:rPr lang="en-US" altLang="ja-JP" sz="1000" b="0" dirty="0" smtClean="0">
                          <a:solidFill>
                            <a:schemeClr val="tx1"/>
                          </a:solidFill>
                          <a:effectLst/>
                          <a:latin typeface="ＭＳ Ｐゴシック" panose="020B0600070205080204" pitchFamily="50" charset="-128"/>
                          <a:ea typeface="ＭＳ Ｐゴシック" panose="020B0600070205080204" pitchFamily="50" charset="-128"/>
                        </a:rPr>
                        <a:t>60%, </a:t>
                      </a:r>
                    </a:p>
                    <a:p>
                      <a:pPr algn="ctr" fontAlgn="auto">
                        <a:lnSpc>
                          <a:spcPts val="1100"/>
                        </a:lnSpc>
                        <a:spcAft>
                          <a:spcPts val="0"/>
                        </a:spcAft>
                      </a:pP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rPr>
                        <a:t>協会けんぽ</a:t>
                      </a:r>
                      <a:r>
                        <a:rPr lang="en-US" altLang="ja-JP" sz="1000" b="0" dirty="0" smtClean="0">
                          <a:solidFill>
                            <a:schemeClr val="tx1"/>
                          </a:solidFill>
                          <a:effectLst/>
                          <a:latin typeface="ＭＳ Ｐゴシック" panose="020B0600070205080204" pitchFamily="50" charset="-128"/>
                          <a:ea typeface="ＭＳ Ｐゴシック" panose="020B0600070205080204" pitchFamily="50" charset="-128"/>
                        </a:rPr>
                        <a:t>65%]</a:t>
                      </a:r>
                    </a:p>
                  </a:txBody>
                  <a:tcPr marL="36000" marR="36000" marT="36000" marB="36000" anchor="ctr"/>
                </a:tc>
                <a:extLst>
                  <a:ext uri="{0D108BD9-81ED-4DB2-BD59-A6C34878D82A}">
                    <a16:rowId xmlns:a16="http://schemas.microsoft.com/office/drawing/2014/main" val="686262260"/>
                  </a:ext>
                </a:extLst>
              </a:tr>
              <a:tr h="0">
                <a:tc vMerge="1">
                  <a:txBody>
                    <a:bodyPr/>
                    <a:lstStyle/>
                    <a:p>
                      <a:endParaRPr kumimoji="1" lang="ja-JP" altLang="en-US" sz="1000" dirty="0">
                        <a:latin typeface="ＭＳ ゴシック" panose="020B0609070205080204" pitchFamily="49" charset="-128"/>
                        <a:ea typeface="ＭＳ ゴシック" panose="020B0609070205080204" pitchFamily="49" charset="-128"/>
                      </a:endParaRPr>
                    </a:p>
                  </a:txBody>
                  <a:tcPr marL="54000" marR="54000" marT="54000" marB="54000" anchor="ctr"/>
                </a:tc>
                <a:tc>
                  <a:txBody>
                    <a:bodyPr/>
                    <a:lstStyle/>
                    <a:p>
                      <a:pPr algn="ctr">
                        <a:lnSpc>
                          <a:spcPts val="1100"/>
                        </a:lnSpc>
                      </a:pPr>
                      <a:r>
                        <a:rPr kumimoji="1" lang="en-US" altLang="ja-JP" sz="1000" b="0" dirty="0" smtClean="0">
                          <a:latin typeface="ＭＳ Ｐゴシック" panose="020B0600070205080204" pitchFamily="50" charset="-128"/>
                          <a:ea typeface="ＭＳ Ｐゴシック" panose="020B0600070205080204" pitchFamily="50" charset="-128"/>
                        </a:rPr>
                        <a:t>21</a:t>
                      </a:r>
                      <a:endParaRPr kumimoji="1" lang="ja-JP" altLang="en-US" sz="1000" b="0"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just">
                        <a:lnSpc>
                          <a:spcPts val="1100"/>
                        </a:lnSpc>
                        <a:spcAft>
                          <a:spcPts val="0"/>
                        </a:spcAft>
                      </a:pPr>
                      <a:r>
                        <a:rPr lang="ja-JP" sz="1000" b="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がん検診の</a:t>
                      </a:r>
                      <a:r>
                        <a:rPr lang="ja-JP" sz="10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受診率</a:t>
                      </a:r>
                      <a:r>
                        <a:rPr lang="ja-JP" altLang="en-US" sz="10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sz="10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altLang="en-US" sz="10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endParaRPr lang="ja-JP" sz="1000" b="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36000" marR="36000" marT="36000" marB="36000" anchor="ctr"/>
                </a:tc>
                <a:tc>
                  <a:txBody>
                    <a:bodyPr/>
                    <a:lstStyle/>
                    <a:p>
                      <a:pPr algn="just">
                        <a:lnSpc>
                          <a:spcPts val="1100"/>
                        </a:lnSpc>
                        <a:spcAft>
                          <a:spcPts val="0"/>
                        </a:spcAft>
                      </a:pPr>
                      <a:r>
                        <a:rPr lang="ja-JP" sz="900" b="0" kern="0" dirty="0" smtClean="0">
                          <a:solidFill>
                            <a:srgbClr val="000000"/>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国立</a:t>
                      </a:r>
                      <a:r>
                        <a:rPr lang="ja-JP" sz="900" b="0" kern="0" dirty="0">
                          <a:solidFill>
                            <a:srgbClr val="000000"/>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がん研究センター「がん登録・統計</a:t>
                      </a:r>
                      <a:r>
                        <a:rPr lang="ja-JP" sz="900" b="0" kern="0" dirty="0" smtClean="0">
                          <a:solidFill>
                            <a:srgbClr val="000000"/>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a:t>
                      </a:r>
                      <a:endParaRPr lang="ja-JP" sz="900" b="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36000" marR="36000" marT="36000" marB="36000" anchor="ctr"/>
                </a:tc>
                <a:tc>
                  <a:txBody>
                    <a:bodyPr/>
                    <a:lstStyle/>
                    <a:p>
                      <a:pPr>
                        <a:lnSpc>
                          <a:spcPts val="1100"/>
                        </a:lnSpc>
                      </a:pPr>
                      <a:r>
                        <a:rPr kumimoji="1" lang="en-US" altLang="ja-JP" sz="1000" b="0" dirty="0" smtClean="0">
                          <a:latin typeface="ＭＳ Ｐゴシック" panose="020B0600070205080204" pitchFamily="50" charset="-128"/>
                          <a:ea typeface="ＭＳ Ｐゴシック" panose="020B0600070205080204" pitchFamily="50" charset="-128"/>
                        </a:rPr>
                        <a:t>3</a:t>
                      </a:r>
                      <a:r>
                        <a:rPr kumimoji="1" lang="ja-JP" altLang="en-US" sz="1000" b="0" dirty="0" smtClean="0">
                          <a:latin typeface="ＭＳ Ｐゴシック" panose="020B0600070205080204" pitchFamily="50" charset="-128"/>
                          <a:ea typeface="ＭＳ Ｐゴシック" panose="020B0600070205080204" pitchFamily="50" charset="-128"/>
                        </a:rPr>
                        <a:t>年毎</a:t>
                      </a:r>
                      <a:endParaRPr kumimoji="1" lang="ja-JP" altLang="en-US" sz="1000" b="0"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ctr" fontAlgn="auto">
                        <a:lnSpc>
                          <a:spcPts val="1100"/>
                        </a:lnSpc>
                        <a:spcAft>
                          <a:spcPts val="0"/>
                        </a:spcAft>
                      </a:pPr>
                      <a:r>
                        <a:rPr lang="zh-TW" altLang="en-US"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胃</a:t>
                      </a:r>
                      <a:r>
                        <a:rPr lang="en-US" altLang="zh-TW"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33.7%, </a:t>
                      </a:r>
                      <a:r>
                        <a:rPr lang="zh-TW" altLang="en-US"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大腸</a:t>
                      </a:r>
                      <a:r>
                        <a:rPr lang="en-US" altLang="zh-TW"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34.4%, </a:t>
                      </a:r>
                    </a:p>
                    <a:p>
                      <a:pPr algn="ctr" fontAlgn="auto">
                        <a:lnSpc>
                          <a:spcPts val="1100"/>
                        </a:lnSpc>
                        <a:spcAft>
                          <a:spcPts val="0"/>
                        </a:spcAft>
                      </a:pPr>
                      <a:r>
                        <a:rPr lang="zh-TW" altLang="en-US"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肺</a:t>
                      </a:r>
                      <a:r>
                        <a:rPr lang="en-US" altLang="zh-TW"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36.4%, </a:t>
                      </a:r>
                      <a:r>
                        <a:rPr lang="zh-TW" altLang="en-US"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乳</a:t>
                      </a:r>
                      <a:r>
                        <a:rPr lang="en-US" altLang="zh-TW"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39.0%, </a:t>
                      </a:r>
                    </a:p>
                    <a:p>
                      <a:pPr algn="ctr" fontAlgn="auto">
                        <a:lnSpc>
                          <a:spcPts val="1100"/>
                        </a:lnSpc>
                        <a:spcAft>
                          <a:spcPts val="0"/>
                        </a:spcAft>
                      </a:pPr>
                      <a:r>
                        <a:rPr lang="zh-TW" altLang="en-US"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子宮</a:t>
                      </a:r>
                      <a:r>
                        <a:rPr lang="en-US" altLang="zh-TW"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38.5%</a:t>
                      </a:r>
                      <a:r>
                        <a:rPr lang="zh-TW" altLang="en-US"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a:t>
                      </a:r>
                      <a:r>
                        <a:rPr lang="en-US" altLang="zh-TW"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H28</a:t>
                      </a:r>
                      <a:r>
                        <a:rPr lang="zh-TW" altLang="en-US"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a:t>
                      </a:r>
                    </a:p>
                  </a:txBody>
                  <a:tcPr marL="36000" marR="36000" marT="36000" marB="36000" anchor="ctr"/>
                </a:tc>
                <a:tc>
                  <a:txBody>
                    <a:bodyPr/>
                    <a:lstStyle/>
                    <a:p>
                      <a:pPr algn="ctr" fontAlgn="auto">
                        <a:lnSpc>
                          <a:spcPts val="1100"/>
                        </a:lnSpc>
                        <a:spcAft>
                          <a:spcPts val="0"/>
                        </a:spcAft>
                      </a:pPr>
                      <a:r>
                        <a:rPr lang="zh-TW" altLang="en-US"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胃</a:t>
                      </a:r>
                      <a:r>
                        <a:rPr lang="en-US" altLang="zh-TW"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33.7%, </a:t>
                      </a:r>
                      <a:r>
                        <a:rPr lang="zh-TW" altLang="en-US"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大腸</a:t>
                      </a:r>
                      <a:r>
                        <a:rPr lang="en-US" altLang="zh-TW"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34.4%, </a:t>
                      </a:r>
                    </a:p>
                    <a:p>
                      <a:pPr algn="ctr" fontAlgn="auto">
                        <a:lnSpc>
                          <a:spcPts val="1100"/>
                        </a:lnSpc>
                        <a:spcAft>
                          <a:spcPts val="0"/>
                        </a:spcAft>
                      </a:pPr>
                      <a:r>
                        <a:rPr lang="zh-TW" altLang="en-US"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肺</a:t>
                      </a:r>
                      <a:r>
                        <a:rPr lang="en-US" altLang="zh-TW"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36.4%, </a:t>
                      </a:r>
                      <a:r>
                        <a:rPr lang="zh-TW" altLang="en-US"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乳</a:t>
                      </a:r>
                      <a:r>
                        <a:rPr lang="en-US" altLang="zh-TW"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39.0%, </a:t>
                      </a:r>
                    </a:p>
                    <a:p>
                      <a:pPr algn="ctr" fontAlgn="auto">
                        <a:lnSpc>
                          <a:spcPts val="1100"/>
                        </a:lnSpc>
                        <a:spcAft>
                          <a:spcPts val="0"/>
                        </a:spcAft>
                      </a:pPr>
                      <a:r>
                        <a:rPr lang="zh-TW" altLang="en-US"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子宮</a:t>
                      </a:r>
                      <a:r>
                        <a:rPr lang="en-US" altLang="zh-TW"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38.5%</a:t>
                      </a:r>
                      <a:r>
                        <a:rPr lang="zh-TW" altLang="en-US"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a:t>
                      </a:r>
                      <a:r>
                        <a:rPr lang="en-US" altLang="zh-TW"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H28</a:t>
                      </a:r>
                      <a:r>
                        <a:rPr lang="zh-TW" altLang="en-US"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a:t>
                      </a:r>
                    </a:p>
                  </a:txBody>
                  <a:tcPr marL="36000" marR="36000" marT="36000" marB="36000" anchor="ctr"/>
                </a:tc>
                <a:tc>
                  <a:txBody>
                    <a:bodyPr/>
                    <a:lstStyle/>
                    <a:p>
                      <a:pPr algn="ctr" fontAlgn="auto">
                        <a:lnSpc>
                          <a:spcPts val="1100"/>
                        </a:lnSpc>
                        <a:spcAft>
                          <a:spcPts val="0"/>
                        </a:spcAft>
                      </a:pPr>
                      <a:r>
                        <a:rPr lang="zh-TW" altLang="en-US"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胃</a:t>
                      </a:r>
                      <a:r>
                        <a:rPr lang="en-US" altLang="zh-TW"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40%, </a:t>
                      </a:r>
                      <a:r>
                        <a:rPr lang="zh-TW" altLang="en-US"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大腸</a:t>
                      </a:r>
                      <a:r>
                        <a:rPr lang="en-US" altLang="zh-TW"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40%, </a:t>
                      </a:r>
                    </a:p>
                    <a:p>
                      <a:pPr algn="ctr" fontAlgn="auto">
                        <a:lnSpc>
                          <a:spcPts val="1100"/>
                        </a:lnSpc>
                        <a:spcAft>
                          <a:spcPts val="0"/>
                        </a:spcAft>
                      </a:pPr>
                      <a:r>
                        <a:rPr lang="zh-TW" altLang="en-US"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肺</a:t>
                      </a:r>
                      <a:r>
                        <a:rPr lang="en-US" altLang="zh-TW"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45%, </a:t>
                      </a:r>
                      <a:r>
                        <a:rPr lang="zh-TW" altLang="en-US"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乳</a:t>
                      </a:r>
                      <a:r>
                        <a:rPr lang="en-US" altLang="zh-TW"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45%,</a:t>
                      </a:r>
                      <a:r>
                        <a:rPr lang="en-US" altLang="zh-TW" sz="1000" b="0" baseline="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 </a:t>
                      </a:r>
                    </a:p>
                    <a:p>
                      <a:pPr algn="ctr" fontAlgn="auto">
                        <a:lnSpc>
                          <a:spcPts val="1100"/>
                        </a:lnSpc>
                        <a:spcAft>
                          <a:spcPts val="0"/>
                        </a:spcAft>
                      </a:pPr>
                      <a:r>
                        <a:rPr lang="zh-TW" altLang="en-US"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子宮</a:t>
                      </a:r>
                      <a:r>
                        <a:rPr lang="en-US" altLang="zh-TW"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45%</a:t>
                      </a:r>
                    </a:p>
                  </a:txBody>
                  <a:tcPr marL="36000" marR="36000" marT="36000" marB="36000" anchor="ctr"/>
                </a:tc>
                <a:extLst>
                  <a:ext uri="{0D108BD9-81ED-4DB2-BD59-A6C34878D82A}">
                    <a16:rowId xmlns:a16="http://schemas.microsoft.com/office/drawing/2014/main" val="3263199206"/>
                  </a:ext>
                </a:extLst>
              </a:tr>
              <a:tr h="0">
                <a:tc rowSpan="2">
                  <a:txBody>
                    <a:bodyPr/>
                    <a:lstStyle/>
                    <a:p>
                      <a:pPr>
                        <a:lnSpc>
                          <a:spcPts val="1100"/>
                        </a:lnSpc>
                      </a:pPr>
                      <a:r>
                        <a:rPr kumimoji="1" lang="ja-JP" altLang="en-US" sz="1000" b="1" dirty="0" smtClean="0">
                          <a:latin typeface="ＭＳ Ｐゴシック" panose="020B0600070205080204" pitchFamily="50" charset="-128"/>
                          <a:ea typeface="ＭＳ Ｐゴシック" panose="020B0600070205080204" pitchFamily="50" charset="-128"/>
                        </a:rPr>
                        <a:t>重症化予防</a:t>
                      </a:r>
                      <a:endParaRPr kumimoji="1" lang="ja-JP" altLang="en-US" sz="1000" b="1"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ctr">
                        <a:lnSpc>
                          <a:spcPts val="1100"/>
                        </a:lnSpc>
                      </a:pPr>
                      <a:r>
                        <a:rPr kumimoji="1" lang="en-US" altLang="ja-JP" sz="1000" b="0" dirty="0" smtClean="0">
                          <a:latin typeface="ＭＳ Ｐゴシック" panose="020B0600070205080204" pitchFamily="50" charset="-128"/>
                          <a:ea typeface="ＭＳ Ｐゴシック" panose="020B0600070205080204" pitchFamily="50" charset="-128"/>
                        </a:rPr>
                        <a:t>22</a:t>
                      </a:r>
                      <a:endParaRPr kumimoji="1" lang="ja-JP" altLang="en-US" sz="1000" b="0"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just">
                        <a:lnSpc>
                          <a:spcPts val="1100"/>
                        </a:lnSpc>
                        <a:spcAft>
                          <a:spcPts val="0"/>
                        </a:spcAft>
                      </a:pPr>
                      <a:r>
                        <a:rPr lang="ja-JP" sz="1000" b="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生活習慣による</a:t>
                      </a:r>
                      <a:r>
                        <a:rPr lang="ja-JP" sz="10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疾患</a:t>
                      </a:r>
                      <a:r>
                        <a:rPr lang="ja-JP" altLang="en-US" sz="10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（高血圧・糖尿病等）に</a:t>
                      </a:r>
                      <a:r>
                        <a:rPr lang="ja-JP" sz="10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係る</a:t>
                      </a:r>
                      <a:r>
                        <a:rPr lang="ja-JP" sz="1000" b="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未治療者の</a:t>
                      </a:r>
                      <a:r>
                        <a:rPr lang="ja-JP" sz="10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割合</a:t>
                      </a:r>
                      <a:r>
                        <a:rPr lang="ja-JP" altLang="en-US" sz="10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sz="10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altLang="en-US" sz="10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endParaRPr lang="ja-JP" sz="1000" b="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36000" marR="36000" marT="36000" marB="36000" anchor="ctr"/>
                </a:tc>
                <a:tc>
                  <a:txBody>
                    <a:bodyPr/>
                    <a:lstStyle/>
                    <a:p>
                      <a:pPr algn="just">
                        <a:lnSpc>
                          <a:spcPts val="1100"/>
                        </a:lnSpc>
                        <a:spcAft>
                          <a:spcPts val="0"/>
                        </a:spcAft>
                      </a:pPr>
                      <a:r>
                        <a:rPr lang="ja-JP" sz="9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大阪</a:t>
                      </a:r>
                      <a:r>
                        <a:rPr lang="ja-JP" sz="900" b="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がん循Ｃ</a:t>
                      </a:r>
                      <a:r>
                        <a:rPr lang="ja-JP" sz="9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報告書</a:t>
                      </a:r>
                      <a:endParaRPr lang="ja-JP" sz="900" b="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36000" marR="36000" marT="36000" marB="36000" anchor="ctr"/>
                </a:tc>
                <a:tc>
                  <a:txBody>
                    <a:bodyPr/>
                    <a:lstStyle/>
                    <a:p>
                      <a:pPr>
                        <a:lnSpc>
                          <a:spcPts val="1100"/>
                        </a:lnSpc>
                      </a:pPr>
                      <a:r>
                        <a:rPr kumimoji="1" lang="ja-JP" altLang="en-US" sz="1000" b="0" dirty="0" smtClean="0">
                          <a:latin typeface="ＭＳ Ｐゴシック" panose="020B0600070205080204" pitchFamily="50" charset="-128"/>
                          <a:ea typeface="ＭＳ Ｐゴシック" panose="020B0600070205080204" pitchFamily="50" charset="-128"/>
                        </a:rPr>
                        <a:t>不定期</a:t>
                      </a:r>
                      <a:endParaRPr kumimoji="1" lang="ja-JP" altLang="en-US" sz="1000" b="0"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ctr" fontAlgn="auto">
                        <a:lnSpc>
                          <a:spcPts val="1100"/>
                        </a:lnSpc>
                        <a:spcAft>
                          <a:spcPts val="0"/>
                        </a:spcAft>
                      </a:pP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rPr>
                        <a:t>高血圧</a:t>
                      </a:r>
                      <a:r>
                        <a:rPr lang="en-US" altLang="ja-JP" sz="1000" b="0" dirty="0" smtClean="0">
                          <a:solidFill>
                            <a:schemeClr val="tx1"/>
                          </a:solidFill>
                          <a:effectLst/>
                          <a:latin typeface="ＭＳ Ｐゴシック" panose="020B0600070205080204" pitchFamily="50" charset="-128"/>
                          <a:ea typeface="ＭＳ Ｐゴシック" panose="020B0600070205080204" pitchFamily="50" charset="-128"/>
                        </a:rPr>
                        <a:t>38.0%</a:t>
                      </a: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rPr>
                        <a:t>（</a:t>
                      </a:r>
                      <a:r>
                        <a:rPr lang="en-US" altLang="ja-JP" sz="1000" b="0" dirty="0" smtClean="0">
                          <a:solidFill>
                            <a:schemeClr val="tx1"/>
                          </a:solidFill>
                          <a:effectLst/>
                          <a:latin typeface="ＭＳ Ｐゴシック" panose="020B0600070205080204" pitchFamily="50" charset="-128"/>
                          <a:ea typeface="ＭＳ Ｐゴシック" panose="020B0600070205080204" pitchFamily="50" charset="-128"/>
                        </a:rPr>
                        <a:t>H26</a:t>
                      </a: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rPr>
                        <a:t>）</a:t>
                      </a:r>
                      <a:endParaRPr lang="en-US" altLang="ja-JP" sz="1000" b="0" dirty="0" smtClean="0">
                        <a:solidFill>
                          <a:schemeClr val="tx1"/>
                        </a:solidFill>
                        <a:effectLst/>
                        <a:latin typeface="ＭＳ Ｐゴシック" panose="020B0600070205080204" pitchFamily="50" charset="-128"/>
                        <a:ea typeface="ＭＳ Ｐゴシック" panose="020B0600070205080204" pitchFamily="50" charset="-128"/>
                      </a:endParaRPr>
                    </a:p>
                    <a:p>
                      <a:pPr algn="ctr" fontAlgn="auto">
                        <a:lnSpc>
                          <a:spcPts val="1100"/>
                        </a:lnSpc>
                        <a:spcAft>
                          <a:spcPts val="0"/>
                        </a:spcAft>
                      </a:pP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rPr>
                        <a:t>糖尿病</a:t>
                      </a:r>
                      <a:r>
                        <a:rPr lang="en-US" altLang="ja-JP" sz="1000" b="0" dirty="0" smtClean="0">
                          <a:solidFill>
                            <a:schemeClr val="tx1"/>
                          </a:solidFill>
                          <a:effectLst/>
                          <a:latin typeface="ＭＳ Ｐゴシック" panose="020B0600070205080204" pitchFamily="50" charset="-128"/>
                          <a:ea typeface="ＭＳ Ｐゴシック" panose="020B0600070205080204" pitchFamily="50" charset="-128"/>
                        </a:rPr>
                        <a:t>36.0%</a:t>
                      </a: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rPr>
                        <a:t>（</a:t>
                      </a:r>
                      <a:r>
                        <a:rPr lang="en-US" altLang="ja-JP" sz="1000" b="0" dirty="0" smtClean="0">
                          <a:solidFill>
                            <a:schemeClr val="tx1"/>
                          </a:solidFill>
                          <a:effectLst/>
                          <a:latin typeface="ＭＳ Ｐゴシック" panose="020B0600070205080204" pitchFamily="50" charset="-128"/>
                          <a:ea typeface="ＭＳ Ｐゴシック" panose="020B0600070205080204" pitchFamily="50" charset="-128"/>
                        </a:rPr>
                        <a:t>H26</a:t>
                      </a: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rPr>
                        <a:t>）</a:t>
                      </a:r>
                    </a:p>
                    <a:p>
                      <a:pPr algn="ctr" fontAlgn="auto">
                        <a:lnSpc>
                          <a:spcPts val="1100"/>
                        </a:lnSpc>
                        <a:spcAft>
                          <a:spcPts val="0"/>
                        </a:spcAft>
                      </a:pP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rPr>
                        <a:t>脂質異常症</a:t>
                      </a:r>
                      <a:r>
                        <a:rPr lang="en-US" altLang="ja-JP" sz="1000" b="0" dirty="0" smtClean="0">
                          <a:solidFill>
                            <a:schemeClr val="tx1"/>
                          </a:solidFill>
                          <a:effectLst/>
                          <a:latin typeface="ＭＳ Ｐゴシック" panose="020B0600070205080204" pitchFamily="50" charset="-128"/>
                          <a:ea typeface="ＭＳ Ｐゴシック" panose="020B0600070205080204" pitchFamily="50" charset="-128"/>
                        </a:rPr>
                        <a:t>78.2%</a:t>
                      </a: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rPr>
                        <a:t>（</a:t>
                      </a:r>
                      <a:r>
                        <a:rPr lang="en-US" altLang="ja-JP" sz="1000" b="0" dirty="0" smtClean="0">
                          <a:solidFill>
                            <a:schemeClr val="tx1"/>
                          </a:solidFill>
                          <a:effectLst/>
                          <a:latin typeface="ＭＳ Ｐゴシック" panose="020B0600070205080204" pitchFamily="50" charset="-128"/>
                          <a:ea typeface="ＭＳ Ｐゴシック" panose="020B0600070205080204" pitchFamily="50" charset="-128"/>
                        </a:rPr>
                        <a:t>H26</a:t>
                      </a: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rPr>
                        <a:t>）</a:t>
                      </a:r>
                      <a:endParaRPr lang="en-US" altLang="ja-JP" sz="1000" b="0" dirty="0" smtClean="0">
                        <a:solidFill>
                          <a:schemeClr val="tx1"/>
                        </a:solidFill>
                        <a:effectLst/>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ctr" fontAlgn="auto">
                        <a:lnSpc>
                          <a:spcPts val="1100"/>
                        </a:lnSpc>
                        <a:spcAft>
                          <a:spcPts val="0"/>
                        </a:spcAft>
                      </a:pP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rPr>
                        <a:t>高血圧</a:t>
                      </a:r>
                      <a:r>
                        <a:rPr lang="en-US" altLang="ja-JP" sz="1000" b="0" dirty="0" smtClean="0">
                          <a:solidFill>
                            <a:schemeClr val="tx1"/>
                          </a:solidFill>
                          <a:effectLst/>
                          <a:latin typeface="ＭＳ Ｐゴシック" panose="020B0600070205080204" pitchFamily="50" charset="-128"/>
                          <a:ea typeface="ＭＳ Ｐゴシック" panose="020B0600070205080204" pitchFamily="50" charset="-128"/>
                        </a:rPr>
                        <a:t>39.6%</a:t>
                      </a: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rPr>
                        <a:t>（</a:t>
                      </a:r>
                      <a:r>
                        <a:rPr lang="en-US" altLang="ja-JP" sz="1000" b="0" dirty="0" smtClean="0">
                          <a:solidFill>
                            <a:schemeClr val="tx1"/>
                          </a:solidFill>
                          <a:effectLst/>
                          <a:latin typeface="ＭＳ Ｐゴシック" panose="020B0600070205080204" pitchFamily="50" charset="-128"/>
                          <a:ea typeface="ＭＳ Ｐゴシック" panose="020B0600070205080204" pitchFamily="50" charset="-128"/>
                        </a:rPr>
                        <a:t>H27</a:t>
                      </a: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rPr>
                        <a:t>）</a:t>
                      </a:r>
                      <a:endParaRPr lang="en-US" altLang="ja-JP" sz="1000" b="0" dirty="0" smtClean="0">
                        <a:solidFill>
                          <a:schemeClr val="tx1"/>
                        </a:solidFill>
                        <a:effectLst/>
                        <a:latin typeface="ＭＳ Ｐゴシック" panose="020B0600070205080204" pitchFamily="50" charset="-128"/>
                        <a:ea typeface="ＭＳ Ｐゴシック" panose="020B0600070205080204" pitchFamily="50" charset="-128"/>
                      </a:endParaRPr>
                    </a:p>
                    <a:p>
                      <a:pPr algn="ctr" fontAlgn="auto">
                        <a:lnSpc>
                          <a:spcPts val="1100"/>
                        </a:lnSpc>
                        <a:spcAft>
                          <a:spcPts val="0"/>
                        </a:spcAft>
                      </a:pP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rPr>
                        <a:t>糖尿病</a:t>
                      </a:r>
                      <a:r>
                        <a:rPr lang="en-US" altLang="ja-JP" sz="1000" b="0" dirty="0" smtClean="0">
                          <a:solidFill>
                            <a:schemeClr val="tx1"/>
                          </a:solidFill>
                          <a:effectLst/>
                          <a:latin typeface="ＭＳ Ｐゴシック" panose="020B0600070205080204" pitchFamily="50" charset="-128"/>
                          <a:ea typeface="ＭＳ Ｐゴシック" panose="020B0600070205080204" pitchFamily="50" charset="-128"/>
                        </a:rPr>
                        <a:t>36.8%</a:t>
                      </a: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rPr>
                        <a:t>（</a:t>
                      </a:r>
                      <a:r>
                        <a:rPr lang="en-US" altLang="ja-JP" sz="1000" b="0" dirty="0" smtClean="0">
                          <a:solidFill>
                            <a:schemeClr val="tx1"/>
                          </a:solidFill>
                          <a:effectLst/>
                          <a:latin typeface="ＭＳ Ｐゴシック" panose="020B0600070205080204" pitchFamily="50" charset="-128"/>
                          <a:ea typeface="ＭＳ Ｐゴシック" panose="020B0600070205080204" pitchFamily="50" charset="-128"/>
                        </a:rPr>
                        <a:t>H27</a:t>
                      </a: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rPr>
                        <a:t>）</a:t>
                      </a:r>
                      <a:endParaRPr lang="en-US" altLang="ja-JP" sz="1000" b="0" dirty="0" smtClean="0">
                        <a:solidFill>
                          <a:schemeClr val="tx1"/>
                        </a:solidFill>
                        <a:effectLst/>
                        <a:latin typeface="ＭＳ Ｐゴシック" panose="020B0600070205080204" pitchFamily="50" charset="-128"/>
                        <a:ea typeface="ＭＳ Ｐゴシック" panose="020B0600070205080204" pitchFamily="50" charset="-128"/>
                      </a:endParaRPr>
                    </a:p>
                    <a:p>
                      <a:pPr algn="ctr" fontAlgn="auto">
                        <a:lnSpc>
                          <a:spcPts val="1100"/>
                        </a:lnSpc>
                        <a:spcAft>
                          <a:spcPts val="0"/>
                        </a:spcAft>
                      </a:pPr>
                      <a:r>
                        <a:rPr lang="en-US" altLang="ja-JP" sz="1000" b="0" dirty="0" smtClean="0">
                          <a:solidFill>
                            <a:schemeClr val="tx1"/>
                          </a:solidFill>
                          <a:effectLst/>
                          <a:latin typeface="ＭＳ Ｐゴシック" panose="020B0600070205080204" pitchFamily="50" charset="-128"/>
                          <a:ea typeface="ＭＳ Ｐゴシック" panose="020B0600070205080204" pitchFamily="50" charset="-128"/>
                        </a:rPr>
                        <a:t>-</a:t>
                      </a:r>
                    </a:p>
                  </a:txBody>
                  <a:tcPr marL="36000" marR="36000" marT="36000" marB="36000" anchor="ctr"/>
                </a:tc>
                <a:tc>
                  <a:txBody>
                    <a:bodyPr/>
                    <a:lstStyle/>
                    <a:p>
                      <a:pPr algn="ctr" fontAlgn="auto">
                        <a:lnSpc>
                          <a:spcPts val="1100"/>
                        </a:lnSpc>
                        <a:spcAft>
                          <a:spcPts val="0"/>
                        </a:spcAft>
                      </a:pP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rPr>
                        <a:t>減少</a:t>
                      </a:r>
                      <a:endParaRPr lang="en-US" altLang="ja-JP" sz="1000" b="0" dirty="0" smtClean="0">
                        <a:solidFill>
                          <a:schemeClr val="tx1"/>
                        </a:solidFill>
                        <a:effectLst/>
                        <a:latin typeface="ＭＳ Ｐゴシック" panose="020B0600070205080204" pitchFamily="50" charset="-128"/>
                        <a:ea typeface="ＭＳ Ｐゴシック" panose="020B0600070205080204" pitchFamily="50" charset="-128"/>
                      </a:endParaRPr>
                    </a:p>
                  </a:txBody>
                  <a:tcPr marL="36000" marR="36000" marT="36000" marB="36000" anchor="ctr"/>
                </a:tc>
                <a:extLst>
                  <a:ext uri="{0D108BD9-81ED-4DB2-BD59-A6C34878D82A}">
                    <a16:rowId xmlns:a16="http://schemas.microsoft.com/office/drawing/2014/main" val="22449444"/>
                  </a:ext>
                </a:extLst>
              </a:tr>
              <a:tr h="0">
                <a:tc vMerge="1">
                  <a:txBody>
                    <a:bodyPr/>
                    <a:lstStyle/>
                    <a:p>
                      <a:endParaRPr kumimoji="1" lang="ja-JP" altLang="en-US" sz="1000" dirty="0">
                        <a:latin typeface="ＭＳ ゴシック" panose="020B0609070205080204" pitchFamily="49" charset="-128"/>
                        <a:ea typeface="ＭＳ ゴシック" panose="020B0609070205080204" pitchFamily="49" charset="-128"/>
                      </a:endParaRPr>
                    </a:p>
                  </a:txBody>
                  <a:tcPr marL="54000" marR="54000" marT="54000" marB="54000" anchor="ctr"/>
                </a:tc>
                <a:tc>
                  <a:txBody>
                    <a:bodyPr/>
                    <a:lstStyle/>
                    <a:p>
                      <a:pPr algn="ctr">
                        <a:lnSpc>
                          <a:spcPts val="1100"/>
                        </a:lnSpc>
                      </a:pPr>
                      <a:r>
                        <a:rPr kumimoji="1" lang="en-US" altLang="ja-JP" sz="1000" b="0" dirty="0" smtClean="0">
                          <a:latin typeface="ＭＳ Ｐゴシック" panose="020B0600070205080204" pitchFamily="50" charset="-128"/>
                          <a:ea typeface="ＭＳ Ｐゴシック" panose="020B0600070205080204" pitchFamily="50" charset="-128"/>
                        </a:rPr>
                        <a:t>23</a:t>
                      </a:r>
                      <a:endParaRPr kumimoji="1" lang="ja-JP" altLang="en-US" sz="1000" b="0"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l">
                        <a:lnSpc>
                          <a:spcPts val="1100"/>
                        </a:lnSpc>
                        <a:spcAft>
                          <a:spcPts val="0"/>
                        </a:spcAft>
                      </a:pPr>
                      <a:r>
                        <a:rPr lang="ja-JP" sz="1000" b="0" kern="0" dirty="0">
                          <a:solidFill>
                            <a:srgbClr val="000000"/>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特定保健指導の</a:t>
                      </a:r>
                      <a:r>
                        <a:rPr lang="ja-JP" sz="1000" b="0" kern="0" dirty="0" smtClean="0">
                          <a:solidFill>
                            <a:srgbClr val="000000"/>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実施率</a:t>
                      </a:r>
                      <a:endParaRPr lang="ja-JP" sz="1000" b="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36000" marR="36000" marT="36000" marB="36000" anchor="ctr"/>
                </a:tc>
                <a:tc>
                  <a:txBody>
                    <a:bodyPr/>
                    <a:lstStyle/>
                    <a:p>
                      <a:pPr algn="l">
                        <a:lnSpc>
                          <a:spcPts val="1100"/>
                        </a:lnSpc>
                        <a:spcAft>
                          <a:spcPts val="0"/>
                        </a:spcAft>
                      </a:pPr>
                      <a:r>
                        <a:rPr lang="ja-JP" sz="9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特定</a:t>
                      </a:r>
                      <a:r>
                        <a:rPr lang="ja-JP" sz="900" b="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健診等実施</a:t>
                      </a:r>
                      <a:r>
                        <a:rPr lang="ja-JP" sz="9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状況</a:t>
                      </a:r>
                      <a:endParaRPr lang="ja-JP" sz="900" b="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36000" marR="36000" marT="36000" marB="36000" anchor="ctr"/>
                </a:tc>
                <a:tc>
                  <a:txBody>
                    <a:bodyPr/>
                    <a:lstStyle/>
                    <a:p>
                      <a:pPr>
                        <a:lnSpc>
                          <a:spcPts val="1100"/>
                        </a:lnSpc>
                      </a:pPr>
                      <a:r>
                        <a:rPr kumimoji="1" lang="ja-JP" altLang="en-US" sz="1000" b="0" dirty="0" smtClean="0">
                          <a:latin typeface="ＭＳ Ｐゴシック" panose="020B0600070205080204" pitchFamily="50" charset="-128"/>
                          <a:ea typeface="ＭＳ Ｐゴシック" panose="020B0600070205080204" pitchFamily="50" charset="-128"/>
                        </a:rPr>
                        <a:t>毎年</a:t>
                      </a:r>
                      <a:endParaRPr kumimoji="1" lang="ja-JP" altLang="en-US" sz="1000" b="0"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ctr" fontAlgn="auto">
                        <a:lnSpc>
                          <a:spcPts val="1100"/>
                        </a:lnSpc>
                        <a:spcAft>
                          <a:spcPts val="0"/>
                        </a:spcAft>
                      </a:pPr>
                      <a:r>
                        <a:rPr lang="en-US" altLang="zh-TW"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13.1%</a:t>
                      </a: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a:t>
                      </a:r>
                      <a:r>
                        <a:rPr lang="en-US" altLang="zh-TW"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H27</a:t>
                      </a: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a:t>
                      </a:r>
                      <a:endParaRPr lang="zh-TW" altLang="en-US"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zh-TW"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16.7%</a:t>
                      </a: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a:t>
                      </a:r>
                      <a:r>
                        <a:rPr lang="en-US" altLang="zh-TW"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H29</a:t>
                      </a: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a:t>
                      </a:r>
                      <a:endParaRPr lang="zh-TW" altLang="en-US"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zh-TW"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45%</a:t>
                      </a:r>
                    </a:p>
                  </a:txBody>
                  <a:tcPr marL="36000" marR="36000" marT="36000" marB="36000" anchor="ctr"/>
                </a:tc>
                <a:extLst>
                  <a:ext uri="{0D108BD9-81ED-4DB2-BD59-A6C34878D82A}">
                    <a16:rowId xmlns:a16="http://schemas.microsoft.com/office/drawing/2014/main" val="1691931659"/>
                  </a:ext>
                </a:extLst>
              </a:tr>
              <a:tr h="0">
                <a:tc rowSpan="3">
                  <a:txBody>
                    <a:bodyPr/>
                    <a:lstStyle/>
                    <a:p>
                      <a:pPr>
                        <a:lnSpc>
                          <a:spcPts val="1100"/>
                        </a:lnSpc>
                      </a:pPr>
                      <a:r>
                        <a:rPr kumimoji="1" lang="ja-JP" altLang="en-US" sz="1000" b="1" dirty="0" smtClean="0">
                          <a:latin typeface="ＭＳ Ｐゴシック" panose="020B0600070205080204" pitchFamily="50" charset="-128"/>
                          <a:ea typeface="ＭＳ Ｐゴシック" panose="020B0600070205080204" pitchFamily="50" charset="-128"/>
                        </a:rPr>
                        <a:t>社会環境整備</a:t>
                      </a:r>
                      <a:endParaRPr kumimoji="1" lang="ja-JP" altLang="en-US" sz="1000" b="1"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ctr">
                        <a:lnSpc>
                          <a:spcPts val="1100"/>
                        </a:lnSpc>
                      </a:pPr>
                      <a:r>
                        <a:rPr kumimoji="1" lang="en-US" altLang="ja-JP" sz="1000" b="0" dirty="0" smtClean="0">
                          <a:latin typeface="ＭＳ Ｐゴシック" panose="020B0600070205080204" pitchFamily="50" charset="-128"/>
                          <a:ea typeface="ＭＳ Ｐゴシック" panose="020B0600070205080204" pitchFamily="50" charset="-128"/>
                        </a:rPr>
                        <a:t>24</a:t>
                      </a:r>
                      <a:endParaRPr kumimoji="1" lang="ja-JP" altLang="en-US" sz="1000" b="0"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l">
                        <a:lnSpc>
                          <a:spcPts val="1100"/>
                        </a:lnSpc>
                        <a:spcAft>
                          <a:spcPts val="0"/>
                        </a:spcAft>
                      </a:pPr>
                      <a:r>
                        <a:rPr lang="ja-JP" sz="1000" b="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健康づくりを進める住民の自主組織の</a:t>
                      </a:r>
                      <a:r>
                        <a:rPr lang="ja-JP" sz="10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数</a:t>
                      </a:r>
                      <a:r>
                        <a:rPr lang="ja-JP" altLang="en-US" sz="10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sz="10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altLang="en-US" sz="10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endParaRPr lang="ja-JP" sz="1000" b="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36000" marR="36000" marT="36000" marB="36000" anchor="ctr"/>
                </a:tc>
                <a:tc>
                  <a:txBody>
                    <a:bodyPr/>
                    <a:lstStyle/>
                    <a:p>
                      <a:pPr algn="l">
                        <a:lnSpc>
                          <a:spcPts val="1100"/>
                        </a:lnSpc>
                        <a:spcAft>
                          <a:spcPts val="0"/>
                        </a:spcAft>
                      </a:pPr>
                      <a:r>
                        <a:rPr lang="ja-JP" sz="9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アンケート調査</a:t>
                      </a:r>
                      <a:endParaRPr lang="ja-JP" sz="900" b="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36000" marR="36000" marT="36000" marB="36000" anchor="ctr"/>
                </a:tc>
                <a:tc>
                  <a:txBody>
                    <a:bodyPr/>
                    <a:lstStyle/>
                    <a:p>
                      <a:pPr>
                        <a:lnSpc>
                          <a:spcPts val="1100"/>
                        </a:lnSpc>
                      </a:pPr>
                      <a:r>
                        <a:rPr kumimoji="1" lang="ja-JP" altLang="en-US" sz="1000" b="0" dirty="0" smtClean="0">
                          <a:latin typeface="ＭＳ Ｐゴシック" panose="020B0600070205080204" pitchFamily="50" charset="-128"/>
                          <a:ea typeface="ＭＳ Ｐゴシック" panose="020B0600070205080204" pitchFamily="50" charset="-128"/>
                        </a:rPr>
                        <a:t>不定期</a:t>
                      </a:r>
                      <a:endParaRPr kumimoji="1" lang="ja-JP" altLang="en-US" sz="1000" b="0"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ctr" fontAlgn="auto">
                        <a:lnSpc>
                          <a:spcPts val="1100"/>
                        </a:lnSpc>
                        <a:spcAft>
                          <a:spcPts val="0"/>
                        </a:spcAft>
                      </a:pPr>
                      <a:r>
                        <a:rPr lang="en-US" altLang="ja-JP" sz="1000" b="0" dirty="0" smtClean="0">
                          <a:solidFill>
                            <a:schemeClr val="tx1"/>
                          </a:solidFill>
                          <a:effectLst/>
                          <a:latin typeface="ＭＳ Ｐゴシック" panose="020B0600070205080204" pitchFamily="50" charset="-128"/>
                          <a:ea typeface="ＭＳ Ｐゴシック" panose="020B0600070205080204" pitchFamily="50" charset="-128"/>
                        </a:rPr>
                        <a:t>715</a:t>
                      </a: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rPr>
                        <a:t>団体（</a:t>
                      </a:r>
                      <a:r>
                        <a:rPr lang="en-US" sz="1000" b="0" dirty="0" smtClean="0">
                          <a:solidFill>
                            <a:schemeClr val="tx1"/>
                          </a:solidFill>
                          <a:effectLst/>
                          <a:latin typeface="ＭＳ Ｐゴシック" panose="020B0600070205080204" pitchFamily="50" charset="-128"/>
                          <a:ea typeface="ＭＳ Ｐゴシック" panose="020B0600070205080204" pitchFamily="50" charset="-128"/>
                        </a:rPr>
                        <a:t>H28</a:t>
                      </a: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rPr>
                        <a:t>）</a:t>
                      </a:r>
                      <a:endParaRPr lang="ja-JP" sz="1000" b="0" dirty="0">
                        <a:solidFill>
                          <a:schemeClr val="tx1"/>
                        </a:solidFill>
                        <a:effectLst/>
                        <a:latin typeface="ＭＳ Ｐゴシック" panose="020B0600070205080204" pitchFamily="50" charset="-128"/>
                        <a:ea typeface="ＭＳ Ｐゴシック" panose="020B0600070205080204"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00" b="0" dirty="0" smtClean="0">
                          <a:solidFill>
                            <a:schemeClr val="tx1"/>
                          </a:solidFill>
                          <a:effectLst/>
                          <a:latin typeface="ＭＳ Ｐゴシック" panose="020B0600070205080204" pitchFamily="50" charset="-128"/>
                          <a:ea typeface="ＭＳ Ｐゴシック" panose="020B0600070205080204" pitchFamily="50" charset="-128"/>
                        </a:rPr>
                        <a:t>715</a:t>
                      </a: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rPr>
                        <a:t>団体（</a:t>
                      </a:r>
                      <a:r>
                        <a:rPr lang="en-US" sz="1000" b="0" dirty="0" smtClean="0">
                          <a:solidFill>
                            <a:schemeClr val="tx1"/>
                          </a:solidFill>
                          <a:effectLst/>
                          <a:latin typeface="ＭＳ Ｐゴシック" panose="020B0600070205080204" pitchFamily="50" charset="-128"/>
                          <a:ea typeface="ＭＳ Ｐゴシック" panose="020B0600070205080204" pitchFamily="50" charset="-128"/>
                        </a:rPr>
                        <a:t>H28</a:t>
                      </a: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rPr>
                        <a:t>）</a:t>
                      </a:r>
                      <a:endParaRPr lang="ja-JP" sz="1000" b="0" dirty="0">
                        <a:solidFill>
                          <a:schemeClr val="tx1"/>
                        </a:solidFill>
                        <a:effectLst/>
                        <a:latin typeface="ＭＳ Ｐゴシック" panose="020B0600070205080204" pitchFamily="50" charset="-128"/>
                        <a:ea typeface="ＭＳ Ｐゴシック" panose="020B0600070205080204"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rPr>
                        <a:t>増加</a:t>
                      </a:r>
                      <a:endParaRPr lang="ja-JP" sz="1000" b="0" dirty="0">
                        <a:solidFill>
                          <a:schemeClr val="tx1"/>
                        </a:solidFill>
                        <a:effectLst/>
                        <a:latin typeface="ＭＳ Ｐゴシック" panose="020B0600070205080204" pitchFamily="50" charset="-128"/>
                        <a:ea typeface="ＭＳ Ｐゴシック" panose="020B0600070205080204" pitchFamily="50" charset="-128"/>
                        <a:cs typeface="HG丸ｺﾞｼｯｸM-PRO"/>
                      </a:endParaRPr>
                    </a:p>
                  </a:txBody>
                  <a:tcPr marL="36000" marR="36000" marT="36000" marB="36000" anchor="ctr"/>
                </a:tc>
                <a:extLst>
                  <a:ext uri="{0D108BD9-81ED-4DB2-BD59-A6C34878D82A}">
                    <a16:rowId xmlns:a16="http://schemas.microsoft.com/office/drawing/2014/main" val="2839792253"/>
                  </a:ext>
                </a:extLst>
              </a:tr>
              <a:tr h="0">
                <a:tc vMerge="1">
                  <a:txBody>
                    <a:bodyPr/>
                    <a:lstStyle/>
                    <a:p>
                      <a:endParaRPr kumimoji="1" lang="ja-JP" altLang="en-US" sz="1000" dirty="0">
                        <a:latin typeface="ＭＳ ゴシック" panose="020B0609070205080204" pitchFamily="49" charset="-128"/>
                        <a:ea typeface="ＭＳ ゴシック" panose="020B0609070205080204" pitchFamily="49" charset="-128"/>
                      </a:endParaRPr>
                    </a:p>
                  </a:txBody>
                  <a:tcPr marL="54000" marR="54000" marT="54000" marB="54000" anchor="ctr"/>
                </a:tc>
                <a:tc>
                  <a:txBody>
                    <a:bodyPr/>
                    <a:lstStyle/>
                    <a:p>
                      <a:pPr algn="ctr">
                        <a:lnSpc>
                          <a:spcPts val="1100"/>
                        </a:lnSpc>
                      </a:pPr>
                      <a:r>
                        <a:rPr kumimoji="1" lang="en-US" altLang="ja-JP" sz="1000" b="0" dirty="0" smtClean="0">
                          <a:latin typeface="ＭＳ Ｐゴシック" panose="020B0600070205080204" pitchFamily="50" charset="-128"/>
                          <a:ea typeface="ＭＳ Ｐゴシック" panose="020B0600070205080204" pitchFamily="50" charset="-128"/>
                        </a:rPr>
                        <a:t>25</a:t>
                      </a:r>
                      <a:endParaRPr kumimoji="1" lang="ja-JP" altLang="en-US" sz="1000" b="0"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l">
                        <a:lnSpc>
                          <a:spcPts val="1100"/>
                        </a:lnSpc>
                        <a:spcAft>
                          <a:spcPts val="0"/>
                        </a:spcAft>
                      </a:pPr>
                      <a:r>
                        <a:rPr lang="ja-JP" sz="1000" b="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ボランティア活動の</a:t>
                      </a:r>
                      <a:r>
                        <a:rPr lang="ja-JP" sz="10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参加者数</a:t>
                      </a:r>
                      <a:endParaRPr lang="ja-JP" sz="1000" b="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36000" marR="36000" marT="36000" marB="36000" anchor="ctr"/>
                </a:tc>
                <a:tc>
                  <a:txBody>
                    <a:bodyPr/>
                    <a:lstStyle/>
                    <a:p>
                      <a:pPr algn="l">
                        <a:lnSpc>
                          <a:spcPts val="1100"/>
                        </a:lnSpc>
                        <a:spcAft>
                          <a:spcPts val="0"/>
                        </a:spcAft>
                      </a:pPr>
                      <a:r>
                        <a:rPr lang="ja-JP" sz="9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社会</a:t>
                      </a:r>
                      <a:r>
                        <a:rPr lang="ja-JP" sz="900" b="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生活基礎</a:t>
                      </a:r>
                      <a:r>
                        <a:rPr lang="ja-JP" sz="9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調査</a:t>
                      </a:r>
                      <a:endParaRPr lang="ja-JP" sz="900" b="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36000" marR="36000" marT="36000" marB="36000" anchor="ctr"/>
                </a:tc>
                <a:tc>
                  <a:txBody>
                    <a:bodyPr/>
                    <a:lstStyle/>
                    <a:p>
                      <a:pPr>
                        <a:lnSpc>
                          <a:spcPts val="1100"/>
                        </a:lnSpc>
                      </a:pPr>
                      <a:r>
                        <a:rPr kumimoji="1" lang="ja-JP" altLang="en-US" sz="1000" b="0" dirty="0" smtClean="0">
                          <a:latin typeface="ＭＳ Ｐゴシック" panose="020B0600070205080204" pitchFamily="50" charset="-128"/>
                          <a:ea typeface="ＭＳ Ｐゴシック" panose="020B0600070205080204" pitchFamily="50" charset="-128"/>
                        </a:rPr>
                        <a:t>不定期</a:t>
                      </a:r>
                      <a:endParaRPr kumimoji="1" lang="ja-JP" altLang="en-US" sz="1000" b="0"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ctr" fontAlgn="auto">
                        <a:lnSpc>
                          <a:spcPts val="1100"/>
                        </a:lnSpc>
                        <a:spcAft>
                          <a:spcPts val="0"/>
                        </a:spcAft>
                      </a:pPr>
                      <a:r>
                        <a:rPr lang="en-US" altLang="ja-JP"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20.6%</a:t>
                      </a: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a:t>
                      </a:r>
                      <a:r>
                        <a:rPr lang="en-US" altLang="ja-JP"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H28</a:t>
                      </a: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a:t>
                      </a:r>
                      <a:endParaRPr lang="ja-JP" sz="1000" b="0" dirty="0">
                        <a:solidFill>
                          <a:schemeClr val="tx1"/>
                        </a:solidFill>
                        <a:effectLst/>
                        <a:latin typeface="ＭＳ Ｐゴシック" panose="020B0600070205080204" pitchFamily="50" charset="-128"/>
                        <a:ea typeface="ＭＳ Ｐゴシック" panose="020B0600070205080204"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20.6%</a:t>
                      </a: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a:t>
                      </a:r>
                      <a:r>
                        <a:rPr lang="en-US" altLang="ja-JP"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H28</a:t>
                      </a: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a:t>
                      </a:r>
                      <a:endParaRPr lang="ja-JP" sz="1000" b="0" dirty="0">
                        <a:solidFill>
                          <a:schemeClr val="tx1"/>
                        </a:solidFill>
                        <a:effectLst/>
                        <a:latin typeface="ＭＳ Ｐゴシック" panose="020B0600070205080204" pitchFamily="50" charset="-128"/>
                        <a:ea typeface="ＭＳ Ｐゴシック" panose="020B0600070205080204"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増加</a:t>
                      </a:r>
                      <a:endParaRPr lang="ja-JP" sz="1000" b="0" dirty="0">
                        <a:solidFill>
                          <a:schemeClr val="tx1"/>
                        </a:solidFill>
                        <a:effectLst/>
                        <a:latin typeface="ＭＳ Ｐゴシック" panose="020B0600070205080204" pitchFamily="50" charset="-128"/>
                        <a:ea typeface="ＭＳ Ｐゴシック" panose="020B0600070205080204" pitchFamily="50" charset="-128"/>
                        <a:cs typeface="HG丸ｺﾞｼｯｸM-PRO"/>
                      </a:endParaRPr>
                    </a:p>
                  </a:txBody>
                  <a:tcPr marL="36000" marR="36000" marT="36000" marB="36000" anchor="ctr"/>
                </a:tc>
                <a:extLst>
                  <a:ext uri="{0D108BD9-81ED-4DB2-BD59-A6C34878D82A}">
                    <a16:rowId xmlns:a16="http://schemas.microsoft.com/office/drawing/2014/main" val="2175971993"/>
                  </a:ext>
                </a:extLst>
              </a:tr>
              <a:tr h="0">
                <a:tc vMerge="1">
                  <a:txBody>
                    <a:bodyPr/>
                    <a:lstStyle/>
                    <a:p>
                      <a:endParaRPr kumimoji="1" lang="ja-JP" altLang="en-US" sz="1000" dirty="0">
                        <a:latin typeface="ＭＳ ゴシック" panose="020B0609070205080204" pitchFamily="49" charset="-128"/>
                        <a:ea typeface="ＭＳ ゴシック" panose="020B0609070205080204" pitchFamily="49" charset="-128"/>
                      </a:endParaRPr>
                    </a:p>
                  </a:txBody>
                  <a:tcPr marL="54000" marR="54000" marT="54000" marB="54000" anchor="ctr"/>
                </a:tc>
                <a:tc>
                  <a:txBody>
                    <a:bodyPr/>
                    <a:lstStyle/>
                    <a:p>
                      <a:pPr algn="ctr">
                        <a:lnSpc>
                          <a:spcPts val="1100"/>
                        </a:lnSpc>
                      </a:pPr>
                      <a:r>
                        <a:rPr kumimoji="1" lang="en-US" altLang="ja-JP" sz="1000" b="0" dirty="0" smtClean="0">
                          <a:latin typeface="ＭＳ Ｐゴシック" panose="020B0600070205080204" pitchFamily="50" charset="-128"/>
                          <a:ea typeface="ＭＳ Ｐゴシック" panose="020B0600070205080204" pitchFamily="50" charset="-128"/>
                        </a:rPr>
                        <a:t>26</a:t>
                      </a:r>
                      <a:endParaRPr kumimoji="1" lang="ja-JP" altLang="en-US" sz="1000" b="0"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l">
                        <a:lnSpc>
                          <a:spcPts val="1100"/>
                        </a:lnSpc>
                        <a:spcAft>
                          <a:spcPts val="0"/>
                        </a:spcAft>
                      </a:pPr>
                      <a:r>
                        <a:rPr lang="ja-JP" sz="1000" b="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健康経営に取り組む中小</a:t>
                      </a:r>
                      <a:r>
                        <a:rPr lang="ja-JP" sz="10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企業数</a:t>
                      </a:r>
                      <a:endParaRPr lang="en-US" altLang="ja-JP" sz="10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l">
                        <a:lnSpc>
                          <a:spcPts val="1100"/>
                        </a:lnSpc>
                        <a:spcAft>
                          <a:spcPts val="0"/>
                        </a:spcAft>
                      </a:pPr>
                      <a:r>
                        <a:rPr lang="ja-JP" altLang="en-US" sz="10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sz="10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協会けんぽ</a:t>
                      </a:r>
                      <a:r>
                        <a:rPr lang="ja-JP" altLang="en-US" sz="10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endParaRPr lang="ja-JP" sz="1000" b="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36000" marR="36000" marT="36000" marB="36000" anchor="ctr"/>
                </a:tc>
                <a:tc>
                  <a:txBody>
                    <a:bodyPr/>
                    <a:lstStyle/>
                    <a:p>
                      <a:pPr algn="l">
                        <a:lnSpc>
                          <a:spcPts val="1100"/>
                        </a:lnSpc>
                        <a:spcAft>
                          <a:spcPts val="0"/>
                        </a:spcAft>
                      </a:pPr>
                      <a:r>
                        <a:rPr lang="ja-JP" altLang="en-US" sz="900" b="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協会けんぽ調べ</a:t>
                      </a:r>
                      <a:endParaRPr lang="ja-JP" sz="900" b="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36000" marR="36000" marT="36000" marB="36000" anchor="ctr"/>
                </a:tc>
                <a:tc>
                  <a:txBody>
                    <a:bodyPr/>
                    <a:lstStyle/>
                    <a:p>
                      <a:pPr>
                        <a:lnSpc>
                          <a:spcPts val="1100"/>
                        </a:lnSpc>
                      </a:pPr>
                      <a:r>
                        <a:rPr kumimoji="1" lang="ja-JP" altLang="en-US" sz="1000" b="0" dirty="0" smtClean="0">
                          <a:latin typeface="ＭＳ Ｐゴシック" panose="020B0600070205080204" pitchFamily="50" charset="-128"/>
                          <a:ea typeface="ＭＳ Ｐゴシック" panose="020B0600070205080204" pitchFamily="50" charset="-128"/>
                        </a:rPr>
                        <a:t>随時</a:t>
                      </a:r>
                      <a:endParaRPr kumimoji="1" lang="ja-JP" altLang="en-US" sz="1000" b="0"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ctr" fontAlgn="auto">
                        <a:lnSpc>
                          <a:spcPts val="1100"/>
                        </a:lnSpc>
                        <a:spcAft>
                          <a:spcPts val="0"/>
                        </a:spcAft>
                      </a:pPr>
                      <a:r>
                        <a:rPr lang="en-US" altLang="ja-JP"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142</a:t>
                      </a: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企業（</a:t>
                      </a:r>
                      <a:r>
                        <a:rPr lang="en-US" altLang="ja-JP"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H30.3</a:t>
                      </a: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a:t>
                      </a:r>
                      <a:endParaRPr lang="ja-JP" sz="1000" b="0" dirty="0">
                        <a:solidFill>
                          <a:schemeClr val="tx1"/>
                        </a:solidFill>
                        <a:effectLst/>
                        <a:latin typeface="ＭＳ Ｐゴシック" panose="020B0600070205080204" pitchFamily="50" charset="-128"/>
                        <a:ea typeface="ＭＳ Ｐゴシック" panose="020B0600070205080204"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1,096</a:t>
                      </a: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企業（</a:t>
                      </a:r>
                      <a:r>
                        <a:rPr lang="en-US" altLang="ja-JP"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R2.2</a:t>
                      </a: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a:t>
                      </a:r>
                      <a:endParaRPr lang="ja-JP" sz="1000" b="0" dirty="0">
                        <a:solidFill>
                          <a:schemeClr val="tx1"/>
                        </a:solidFill>
                        <a:effectLst/>
                        <a:latin typeface="ＭＳ Ｐゴシック" panose="020B0600070205080204" pitchFamily="50" charset="-128"/>
                        <a:ea typeface="ＭＳ Ｐゴシック" panose="020B0600070205080204"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2,000</a:t>
                      </a:r>
                      <a:r>
                        <a:rPr lang="ja-JP" altLang="en-US" sz="1000" b="0" dirty="0" smtClean="0">
                          <a:solidFill>
                            <a:schemeClr val="tx1"/>
                          </a:solidFill>
                          <a:effectLst/>
                          <a:latin typeface="ＭＳ Ｐゴシック" panose="020B0600070205080204" pitchFamily="50" charset="-128"/>
                          <a:ea typeface="ＭＳ Ｐゴシック" panose="020B0600070205080204" pitchFamily="50" charset="-128"/>
                          <a:cs typeface="HG丸ｺﾞｼｯｸM-PRO"/>
                        </a:rPr>
                        <a:t>企業</a:t>
                      </a:r>
                      <a:endParaRPr lang="ja-JP" sz="1000" b="0" dirty="0">
                        <a:solidFill>
                          <a:schemeClr val="tx1"/>
                        </a:solidFill>
                        <a:effectLst/>
                        <a:latin typeface="ＭＳ Ｐゴシック" panose="020B0600070205080204" pitchFamily="50" charset="-128"/>
                        <a:ea typeface="ＭＳ Ｐゴシック" panose="020B0600070205080204" pitchFamily="50" charset="-128"/>
                        <a:cs typeface="HG丸ｺﾞｼｯｸM-PRO"/>
                      </a:endParaRPr>
                    </a:p>
                  </a:txBody>
                  <a:tcPr marL="36000" marR="36000" marT="36000" marB="36000" anchor="ctr"/>
                </a:tc>
                <a:extLst>
                  <a:ext uri="{0D108BD9-81ED-4DB2-BD59-A6C34878D82A}">
                    <a16:rowId xmlns:a16="http://schemas.microsoft.com/office/drawing/2014/main" val="661245562"/>
                  </a:ext>
                </a:extLst>
              </a:tr>
            </a:tbl>
          </a:graphicData>
        </a:graphic>
      </p:graphicFrame>
      <p:sp>
        <p:nvSpPr>
          <p:cNvPr id="3" name="テキスト ボックス 2"/>
          <p:cNvSpPr txBox="1"/>
          <p:nvPr/>
        </p:nvSpPr>
        <p:spPr>
          <a:xfrm>
            <a:off x="269874" y="297677"/>
            <a:ext cx="2376000" cy="288000"/>
          </a:xfrm>
          <a:prstGeom prst="rect">
            <a:avLst/>
          </a:prstGeom>
          <a:noFill/>
        </p:spPr>
        <p:txBody>
          <a:bodyPr wrap="square" lIns="72000" tIns="72000" rIns="72000" bIns="72000" rtlCol="0" anchor="ctr">
            <a:noAutofit/>
          </a:bodyPr>
          <a:lstStyle/>
          <a:p>
            <a:r>
              <a:rPr lang="en-US" altLang="ja-JP" sz="1200" b="1" dirty="0" smtClean="0">
                <a:latin typeface="ＭＳ ゴシック" panose="020B0609070205080204" pitchFamily="49" charset="-128"/>
                <a:ea typeface="ＭＳ ゴシック" panose="020B0609070205080204" pitchFamily="49" charset="-128"/>
              </a:rPr>
              <a:t>【</a:t>
            </a:r>
            <a:r>
              <a:rPr lang="ja-JP" altLang="en-US" sz="1200" b="1" dirty="0" smtClean="0">
                <a:latin typeface="ＭＳ ゴシック" panose="020B0609070205080204" pitchFamily="49" charset="-128"/>
                <a:ea typeface="ＭＳ ゴシック" panose="020B0609070205080204" pitchFamily="49" charset="-128"/>
              </a:rPr>
              <a:t>行政等が取り組む数値目標</a:t>
            </a:r>
            <a:r>
              <a:rPr lang="en-US" altLang="ja-JP" sz="1200" b="1" dirty="0" smtClean="0">
                <a:latin typeface="ＭＳ ゴシック" panose="020B0609070205080204" pitchFamily="49" charset="-128"/>
                <a:ea typeface="ＭＳ ゴシック" panose="020B0609070205080204" pitchFamily="49" charset="-128"/>
              </a:rPr>
              <a:t>】</a:t>
            </a:r>
            <a:endParaRPr lang="en-US" altLang="ja-JP" sz="1200" b="1" dirty="0">
              <a:latin typeface="ＭＳ ゴシック" panose="020B0609070205080204" pitchFamily="49" charset="-128"/>
              <a:ea typeface="ＭＳ ゴシック" panose="020B0609070205080204" pitchFamily="49" charset="-128"/>
            </a:endParaRPr>
          </a:p>
        </p:txBody>
      </p:sp>
      <p:sp>
        <p:nvSpPr>
          <p:cNvPr id="4" name="テキスト ボックス 3"/>
          <p:cNvSpPr txBox="1"/>
          <p:nvPr/>
        </p:nvSpPr>
        <p:spPr>
          <a:xfrm>
            <a:off x="6540831" y="385618"/>
            <a:ext cx="3168000" cy="216000"/>
          </a:xfrm>
          <a:prstGeom prst="rect">
            <a:avLst/>
          </a:prstGeom>
          <a:noFill/>
        </p:spPr>
        <p:txBody>
          <a:bodyPr wrap="square" lIns="72000" tIns="72000" rIns="72000" bIns="72000" rtlCol="0" anchor="ctr">
            <a:noAutofit/>
          </a:bodyPr>
          <a:lstStyle/>
          <a:p>
            <a:pPr algn="r"/>
            <a:r>
              <a:rPr lang="ja-JP" altLang="en-US" sz="900" dirty="0" smtClean="0">
                <a:latin typeface="ＭＳ ゴシック" panose="020B0609070205080204" pitchFamily="49" charset="-128"/>
                <a:ea typeface="ＭＳ ゴシック" panose="020B0609070205080204" pitchFamily="49" charset="-128"/>
              </a:rPr>
              <a:t>（☆は「府民・行政等みんなでめざす目標」）</a:t>
            </a:r>
            <a:endParaRPr lang="en-US" altLang="ja-JP" sz="900" dirty="0">
              <a:latin typeface="ＭＳ ゴシック" panose="020B0609070205080204" pitchFamily="49" charset="-128"/>
              <a:ea typeface="ＭＳ ゴシック" panose="020B0609070205080204" pitchFamily="49" charset="-128"/>
            </a:endParaRPr>
          </a:p>
        </p:txBody>
      </p:sp>
      <p:sp>
        <p:nvSpPr>
          <p:cNvPr id="6" name="スライド番号プレースホルダー 5"/>
          <p:cNvSpPr>
            <a:spLocks noGrp="1"/>
          </p:cNvSpPr>
          <p:nvPr>
            <p:ph type="sldNum" sz="quarter" idx="12"/>
          </p:nvPr>
        </p:nvSpPr>
        <p:spPr/>
        <p:txBody>
          <a:bodyPr/>
          <a:lstStyle/>
          <a:p>
            <a:fld id="{4D1D0668-0C6C-4C7F-AAAF-C0078F4BF5F6}" type="slidenum">
              <a:rPr kumimoji="1" lang="ja-JP" altLang="en-US" smtClean="0"/>
              <a:t>4</a:t>
            </a:fld>
            <a:endParaRPr kumimoji="1" lang="ja-JP" altLang="en-US"/>
          </a:p>
        </p:txBody>
      </p:sp>
    </p:spTree>
    <p:extLst>
      <p:ext uri="{BB962C8B-B14F-4D97-AF65-F5344CB8AC3E}">
        <p14:creationId xmlns:p14="http://schemas.microsoft.com/office/powerpoint/2010/main" val="23542240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3176955463"/>
              </p:ext>
            </p:extLst>
          </p:nvPr>
        </p:nvGraphicFramePr>
        <p:xfrm>
          <a:off x="317500" y="620473"/>
          <a:ext cx="9216000" cy="3830620"/>
        </p:xfrm>
        <a:graphic>
          <a:graphicData uri="http://schemas.openxmlformats.org/drawingml/2006/table">
            <a:tbl>
              <a:tblPr firstRow="1" bandRow="1">
                <a:tableStyleId>{7DF18680-E054-41AD-8BC1-D1AEF772440D}</a:tableStyleId>
              </a:tblPr>
              <a:tblGrid>
                <a:gridCol w="288000">
                  <a:extLst>
                    <a:ext uri="{9D8B030D-6E8A-4147-A177-3AD203B41FA5}">
                      <a16:colId xmlns:a16="http://schemas.microsoft.com/office/drawing/2014/main" val="2823927590"/>
                    </a:ext>
                  </a:extLst>
                </a:gridCol>
                <a:gridCol w="2592000">
                  <a:extLst>
                    <a:ext uri="{9D8B030D-6E8A-4147-A177-3AD203B41FA5}">
                      <a16:colId xmlns:a16="http://schemas.microsoft.com/office/drawing/2014/main" val="397363977"/>
                    </a:ext>
                  </a:extLst>
                </a:gridCol>
                <a:gridCol w="1080000">
                  <a:extLst>
                    <a:ext uri="{9D8B030D-6E8A-4147-A177-3AD203B41FA5}">
                      <a16:colId xmlns:a16="http://schemas.microsoft.com/office/drawing/2014/main" val="2757940703"/>
                    </a:ext>
                  </a:extLst>
                </a:gridCol>
                <a:gridCol w="504000">
                  <a:extLst>
                    <a:ext uri="{9D8B030D-6E8A-4147-A177-3AD203B41FA5}">
                      <a16:colId xmlns:a16="http://schemas.microsoft.com/office/drawing/2014/main" val="4033310912"/>
                    </a:ext>
                  </a:extLst>
                </a:gridCol>
                <a:gridCol w="1584000">
                  <a:extLst>
                    <a:ext uri="{9D8B030D-6E8A-4147-A177-3AD203B41FA5}">
                      <a16:colId xmlns:a16="http://schemas.microsoft.com/office/drawing/2014/main" val="2373180816"/>
                    </a:ext>
                  </a:extLst>
                </a:gridCol>
                <a:gridCol w="1584000">
                  <a:extLst>
                    <a:ext uri="{9D8B030D-6E8A-4147-A177-3AD203B41FA5}">
                      <a16:colId xmlns:a16="http://schemas.microsoft.com/office/drawing/2014/main" val="2941494014"/>
                    </a:ext>
                  </a:extLst>
                </a:gridCol>
                <a:gridCol w="1584000">
                  <a:extLst>
                    <a:ext uri="{9D8B030D-6E8A-4147-A177-3AD203B41FA5}">
                      <a16:colId xmlns:a16="http://schemas.microsoft.com/office/drawing/2014/main" val="673202617"/>
                    </a:ext>
                  </a:extLst>
                </a:gridCol>
              </a:tblGrid>
              <a:tr h="229599">
                <a:tc>
                  <a:txBody>
                    <a:bodyPr/>
                    <a:lstStyle/>
                    <a:p>
                      <a:pPr algn="ctr">
                        <a:lnSpc>
                          <a:spcPts val="1100"/>
                        </a:lnSpc>
                      </a:pPr>
                      <a:endParaRPr kumimoji="1" lang="ja-JP" altLang="en-US" sz="1000" b="1" spc="0"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ctr">
                        <a:lnSpc>
                          <a:spcPts val="1100"/>
                        </a:lnSpc>
                      </a:pPr>
                      <a:r>
                        <a:rPr kumimoji="1" lang="ja-JP" altLang="en-US" sz="1000" b="1" spc="0" dirty="0" smtClean="0">
                          <a:latin typeface="ＭＳ Ｐゴシック" panose="020B0600070205080204" pitchFamily="50" charset="-128"/>
                          <a:ea typeface="ＭＳ Ｐゴシック" panose="020B0600070205080204" pitchFamily="50" charset="-128"/>
                        </a:rPr>
                        <a:t>項目</a:t>
                      </a:r>
                      <a:endParaRPr kumimoji="1" lang="ja-JP" altLang="en-US" sz="1000" b="1" spc="0"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ctr">
                        <a:lnSpc>
                          <a:spcPts val="1100"/>
                        </a:lnSpc>
                      </a:pPr>
                      <a:r>
                        <a:rPr kumimoji="1" lang="ja-JP" altLang="en-US" sz="1000" b="1" spc="0" dirty="0" smtClean="0">
                          <a:latin typeface="ＭＳ Ｐゴシック" panose="020B0600070205080204" pitchFamily="50" charset="-128"/>
                          <a:ea typeface="ＭＳ Ｐゴシック" panose="020B0600070205080204" pitchFamily="50" charset="-128"/>
                        </a:rPr>
                        <a:t>参考指標</a:t>
                      </a:r>
                      <a:endParaRPr kumimoji="1" lang="ja-JP" altLang="en-US" sz="1000" b="1" spc="0"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ctr">
                        <a:lnSpc>
                          <a:spcPts val="1100"/>
                        </a:lnSpc>
                      </a:pPr>
                      <a:r>
                        <a:rPr kumimoji="1" lang="ja-JP" altLang="en-US" sz="1000" b="1" spc="0" dirty="0" smtClean="0">
                          <a:latin typeface="ＭＳ Ｐゴシック" panose="020B0600070205080204" pitchFamily="50" charset="-128"/>
                          <a:ea typeface="ＭＳ Ｐゴシック" panose="020B0600070205080204" pitchFamily="50" charset="-128"/>
                        </a:rPr>
                        <a:t>把握</a:t>
                      </a:r>
                      <a:endParaRPr kumimoji="1" lang="en-US" altLang="ja-JP" sz="1000" b="1" spc="0" dirty="0" smtClean="0">
                        <a:latin typeface="ＭＳ Ｐゴシック" panose="020B0600070205080204" pitchFamily="50" charset="-128"/>
                        <a:ea typeface="ＭＳ Ｐゴシック" panose="020B0600070205080204" pitchFamily="50" charset="-128"/>
                      </a:endParaRPr>
                    </a:p>
                    <a:p>
                      <a:pPr algn="ctr">
                        <a:lnSpc>
                          <a:spcPts val="1100"/>
                        </a:lnSpc>
                      </a:pPr>
                      <a:r>
                        <a:rPr kumimoji="1" lang="ja-JP" altLang="en-US" sz="1000" b="1" spc="0" dirty="0" smtClean="0">
                          <a:latin typeface="ＭＳ Ｐゴシック" panose="020B0600070205080204" pitchFamily="50" charset="-128"/>
                          <a:ea typeface="ＭＳ Ｐゴシック" panose="020B0600070205080204" pitchFamily="50" charset="-128"/>
                        </a:rPr>
                        <a:t>頻度</a:t>
                      </a:r>
                      <a:endParaRPr kumimoji="1" lang="ja-JP" altLang="en-US" sz="1000" b="1" spc="0"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ctr">
                        <a:lnSpc>
                          <a:spcPts val="1100"/>
                        </a:lnSpc>
                      </a:pPr>
                      <a:r>
                        <a:rPr kumimoji="1" lang="ja-JP" altLang="en-US" sz="1000" b="1" spc="0" dirty="0" smtClean="0">
                          <a:latin typeface="ＭＳ Ｐゴシック" panose="020B0600070205080204" pitchFamily="50" charset="-128"/>
                          <a:ea typeface="ＭＳ Ｐゴシック" panose="020B0600070205080204" pitchFamily="50" charset="-128"/>
                        </a:rPr>
                        <a:t>計画策定時の</a:t>
                      </a:r>
                      <a:endParaRPr kumimoji="1" lang="en-US" altLang="ja-JP" sz="1000" b="1" spc="0" dirty="0" smtClean="0">
                        <a:latin typeface="ＭＳ Ｐゴシック" panose="020B0600070205080204" pitchFamily="50" charset="-128"/>
                        <a:ea typeface="ＭＳ Ｐゴシック" panose="020B0600070205080204" pitchFamily="50" charset="-128"/>
                      </a:endParaRPr>
                    </a:p>
                    <a:p>
                      <a:pPr algn="ctr">
                        <a:lnSpc>
                          <a:spcPts val="1100"/>
                        </a:lnSpc>
                      </a:pPr>
                      <a:r>
                        <a:rPr kumimoji="1" lang="ja-JP" altLang="en-US" sz="1000" b="1" spc="0" dirty="0" smtClean="0">
                          <a:latin typeface="ＭＳ Ｐゴシック" panose="020B0600070205080204" pitchFamily="50" charset="-128"/>
                          <a:ea typeface="ＭＳ Ｐゴシック" panose="020B0600070205080204" pitchFamily="50" charset="-128"/>
                        </a:rPr>
                        <a:t>取組状況</a:t>
                      </a:r>
                      <a:endParaRPr kumimoji="1" lang="ja-JP" altLang="en-US" sz="1000" b="1" spc="0"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ctr">
                        <a:lnSpc>
                          <a:spcPts val="1100"/>
                        </a:lnSpc>
                      </a:pPr>
                      <a:r>
                        <a:rPr kumimoji="1" lang="ja-JP" altLang="en-US" sz="1000" b="1" spc="0" dirty="0" smtClean="0">
                          <a:latin typeface="ＭＳ Ｐゴシック" panose="020B0600070205080204" pitchFamily="50" charset="-128"/>
                          <a:ea typeface="ＭＳ Ｐゴシック" panose="020B0600070205080204" pitchFamily="50" charset="-128"/>
                        </a:rPr>
                        <a:t>現在の</a:t>
                      </a:r>
                      <a:endParaRPr kumimoji="1" lang="en-US" altLang="ja-JP" sz="1000" b="1" spc="0" dirty="0" smtClean="0">
                        <a:latin typeface="ＭＳ Ｐゴシック" panose="020B0600070205080204" pitchFamily="50" charset="-128"/>
                        <a:ea typeface="ＭＳ Ｐゴシック" panose="020B0600070205080204" pitchFamily="50" charset="-128"/>
                      </a:endParaRPr>
                    </a:p>
                    <a:p>
                      <a:pPr algn="ctr">
                        <a:lnSpc>
                          <a:spcPts val="1100"/>
                        </a:lnSpc>
                      </a:pPr>
                      <a:r>
                        <a:rPr kumimoji="1" lang="ja-JP" altLang="en-US" sz="1000" b="1" spc="0" dirty="0" smtClean="0">
                          <a:latin typeface="ＭＳ Ｐゴシック" panose="020B0600070205080204" pitchFamily="50" charset="-128"/>
                          <a:ea typeface="ＭＳ Ｐゴシック" panose="020B0600070205080204" pitchFamily="50" charset="-128"/>
                        </a:rPr>
                        <a:t>取組状況</a:t>
                      </a:r>
                      <a:endParaRPr kumimoji="1" lang="ja-JP" altLang="en-US" sz="1000" b="1" spc="0"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ctr">
                        <a:lnSpc>
                          <a:spcPts val="1100"/>
                        </a:lnSpc>
                      </a:pPr>
                      <a:r>
                        <a:rPr kumimoji="1" lang="en-US" altLang="ja-JP" sz="1000" b="1" spc="0" dirty="0" smtClean="0">
                          <a:latin typeface="ＭＳ Ｐゴシック" panose="020B0600070205080204" pitchFamily="50" charset="-128"/>
                          <a:ea typeface="ＭＳ Ｐゴシック" panose="020B0600070205080204" pitchFamily="50" charset="-128"/>
                        </a:rPr>
                        <a:t>2023</a:t>
                      </a:r>
                      <a:r>
                        <a:rPr kumimoji="1" lang="ja-JP" altLang="en-US" sz="1000" b="1" spc="0" dirty="0" smtClean="0">
                          <a:latin typeface="ＭＳ Ｐゴシック" panose="020B0600070205080204" pitchFamily="50" charset="-128"/>
                          <a:ea typeface="ＭＳ Ｐゴシック" panose="020B0600070205080204" pitchFamily="50" charset="-128"/>
                        </a:rPr>
                        <a:t>年度目標</a:t>
                      </a:r>
                      <a:endParaRPr kumimoji="1" lang="ja-JP" altLang="en-US" sz="1000" b="1" spc="0" dirty="0">
                        <a:latin typeface="ＭＳ Ｐゴシック" panose="020B0600070205080204" pitchFamily="50" charset="-128"/>
                        <a:ea typeface="ＭＳ Ｐゴシック" panose="020B0600070205080204" pitchFamily="50" charset="-128"/>
                      </a:endParaRPr>
                    </a:p>
                  </a:txBody>
                  <a:tcPr marL="36000" marR="36000" marT="36000" marB="36000" anchor="ctr"/>
                </a:tc>
                <a:extLst>
                  <a:ext uri="{0D108BD9-81ED-4DB2-BD59-A6C34878D82A}">
                    <a16:rowId xmlns:a16="http://schemas.microsoft.com/office/drawing/2014/main" val="402972347"/>
                  </a:ext>
                </a:extLst>
              </a:tr>
              <a:tr h="256152">
                <a:tc>
                  <a:txBody>
                    <a:bodyPr/>
                    <a:lstStyle/>
                    <a:p>
                      <a:pPr algn="ctr">
                        <a:lnSpc>
                          <a:spcPts val="1100"/>
                        </a:lnSpc>
                      </a:pPr>
                      <a:r>
                        <a:rPr kumimoji="1" lang="en-US" altLang="ja-JP" sz="1000" b="0" spc="0" dirty="0" smtClean="0">
                          <a:latin typeface="ＭＳ Ｐゴシック" panose="020B0600070205080204" pitchFamily="50" charset="-128"/>
                          <a:ea typeface="ＭＳ Ｐゴシック" panose="020B0600070205080204" pitchFamily="50" charset="-128"/>
                        </a:rPr>
                        <a:t>1</a:t>
                      </a:r>
                      <a:endParaRPr kumimoji="1" lang="ja-JP" altLang="en-US" sz="1000" b="0" spc="0"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nSpc>
                          <a:spcPct val="100000"/>
                        </a:lnSpc>
                      </a:pPr>
                      <a:r>
                        <a:rPr kumimoji="1" lang="ja-JP" altLang="en-US" sz="1050" b="0" spc="0" dirty="0" smtClean="0">
                          <a:latin typeface="ＭＳ Ｐゴシック" panose="020B0600070205080204" pitchFamily="50" charset="-128"/>
                          <a:ea typeface="ＭＳ Ｐゴシック" panose="020B0600070205080204" pitchFamily="50" charset="-128"/>
                          <a:cs typeface="メイリオ" panose="020B0604030504040204" pitchFamily="50" charset="-128"/>
                        </a:rPr>
                        <a:t>大阪府の健康寿命（男性</a:t>
                      </a:r>
                      <a:r>
                        <a:rPr kumimoji="1" lang="en-US" altLang="ja-JP" sz="1050" b="0" spc="0" dirty="0" smtClean="0">
                          <a:latin typeface="ＭＳ Ｐゴシック" panose="020B0600070205080204" pitchFamily="50" charset="-128"/>
                          <a:ea typeface="ＭＳ Ｐゴシック" panose="020B0600070205080204" pitchFamily="50" charset="-128"/>
                          <a:cs typeface="メイリオ" panose="020B0604030504040204" pitchFamily="50" charset="-128"/>
                        </a:rPr>
                        <a:t>/</a:t>
                      </a:r>
                      <a:r>
                        <a:rPr kumimoji="1" lang="ja-JP" altLang="en-US" sz="1050" b="0" spc="0" dirty="0" smtClean="0">
                          <a:latin typeface="ＭＳ Ｐゴシック" panose="020B0600070205080204" pitchFamily="50" charset="-128"/>
                          <a:ea typeface="ＭＳ Ｐゴシック" panose="020B0600070205080204" pitchFamily="50" charset="-128"/>
                          <a:cs typeface="メイリオ" panose="020B0604030504040204" pitchFamily="50" charset="-128"/>
                        </a:rPr>
                        <a:t>女性）</a:t>
                      </a:r>
                      <a:endParaRPr kumimoji="1" lang="en-US" altLang="ja-JP" sz="1050" b="0" spc="0" dirty="0" smtClean="0">
                        <a:latin typeface="ＭＳ Ｐゴシック" panose="020B0600070205080204" pitchFamily="50" charset="-128"/>
                        <a:ea typeface="ＭＳ Ｐゴシック" panose="020B0600070205080204" pitchFamily="50" charset="-128"/>
                        <a:cs typeface="メイリオ" panose="020B0604030504040204" pitchFamily="50" charset="-128"/>
                      </a:endParaRPr>
                    </a:p>
                    <a:p>
                      <a:pPr>
                        <a:lnSpc>
                          <a:spcPct val="100000"/>
                        </a:lnSpc>
                      </a:pPr>
                      <a:r>
                        <a:rPr kumimoji="1" lang="ja-JP" altLang="en-US" sz="1050" b="0" spc="0" dirty="0" smtClean="0">
                          <a:latin typeface="ＭＳ Ｐゴシック" panose="020B0600070205080204" pitchFamily="50" charset="-128"/>
                          <a:ea typeface="ＭＳ Ｐゴシック" panose="020B0600070205080204" pitchFamily="50" charset="-128"/>
                          <a:cs typeface="メイリオ" panose="020B0604030504040204" pitchFamily="50" charset="-128"/>
                        </a:rPr>
                        <a:t>（日常生活に制限のない期間）</a:t>
                      </a:r>
                    </a:p>
                  </a:txBody>
                  <a:tcPr marL="36000" marR="36000" marT="36000" marB="36000" anchor="ctr"/>
                </a:tc>
                <a:tc>
                  <a:txBody>
                    <a:bodyPr/>
                    <a:lstStyle/>
                    <a:p>
                      <a:pPr>
                        <a:lnSpc>
                          <a:spcPct val="100000"/>
                        </a:lnSpc>
                      </a:pPr>
                      <a:r>
                        <a:rPr kumimoji="1" lang="zh-TW" altLang="en-US" sz="900" b="0" spc="0" dirty="0" smtClean="0">
                          <a:latin typeface="ＭＳ Ｐゴシック" panose="020B0600070205080204" pitchFamily="50" charset="-128"/>
                          <a:ea typeface="ＭＳ Ｐゴシック" panose="020B0600070205080204" pitchFamily="50" charset="-128"/>
                          <a:cs typeface="メイリオ" panose="020B0604030504040204" pitchFamily="50" charset="-128"/>
                        </a:rPr>
                        <a:t>厚労科研報告書</a:t>
                      </a:r>
                      <a:endParaRPr kumimoji="1" lang="ja-JP" altLang="en-US" sz="900" b="0" spc="0" dirty="0">
                        <a:latin typeface="ＭＳ Ｐゴシック" panose="020B0600070205080204" pitchFamily="50" charset="-128"/>
                        <a:ea typeface="ＭＳ Ｐゴシック" panose="020B0600070205080204" pitchFamily="50" charset="-128"/>
                        <a:cs typeface="メイリオ" panose="020B0604030504040204" pitchFamily="50" charset="-128"/>
                      </a:endParaRPr>
                    </a:p>
                  </a:txBody>
                  <a:tcPr marL="36000" marR="36000" marT="36000" marB="36000" anchor="ctr"/>
                </a:tc>
                <a:tc>
                  <a:txBody>
                    <a:bodyPr/>
                    <a:lstStyle/>
                    <a:p>
                      <a:pPr>
                        <a:lnSpc>
                          <a:spcPct val="100000"/>
                        </a:lnSpc>
                      </a:pPr>
                      <a:r>
                        <a:rPr kumimoji="1" lang="en-US" altLang="ja-JP" sz="1000" b="0" spc="0" dirty="0" smtClean="0">
                          <a:latin typeface="ＭＳ Ｐゴシック" panose="020B0600070205080204" pitchFamily="50" charset="-128"/>
                          <a:ea typeface="ＭＳ Ｐゴシック" panose="020B0600070205080204" pitchFamily="50" charset="-128"/>
                          <a:cs typeface="メイリオ" panose="020B0604030504040204" pitchFamily="50" charset="-128"/>
                        </a:rPr>
                        <a:t>3</a:t>
                      </a:r>
                      <a:r>
                        <a:rPr kumimoji="1" lang="ja-JP" altLang="en-US" sz="1000" b="0" spc="0" dirty="0" smtClean="0">
                          <a:latin typeface="ＭＳ Ｐゴシック" panose="020B0600070205080204" pitchFamily="50" charset="-128"/>
                          <a:ea typeface="ＭＳ Ｐゴシック" panose="020B0600070205080204" pitchFamily="50" charset="-128"/>
                          <a:cs typeface="メイリオ" panose="020B0604030504040204" pitchFamily="50" charset="-128"/>
                        </a:rPr>
                        <a:t>年毎</a:t>
                      </a:r>
                      <a:endParaRPr kumimoji="1" lang="ja-JP" altLang="en-US" sz="1000" b="0" spc="0" dirty="0">
                        <a:latin typeface="ＭＳ Ｐゴシック" panose="020B0600070205080204" pitchFamily="50" charset="-128"/>
                        <a:ea typeface="ＭＳ Ｐゴシック" panose="020B0600070205080204" pitchFamily="50" charset="-128"/>
                        <a:cs typeface="メイリオ" panose="020B0604030504040204" pitchFamily="50" charset="-128"/>
                      </a:endParaRPr>
                    </a:p>
                  </a:txBody>
                  <a:tcPr marL="36000" marR="36000" marT="36000" marB="36000" anchor="ctr"/>
                </a:tc>
                <a:tc>
                  <a:txBody>
                    <a:bodyPr/>
                    <a:lstStyle/>
                    <a:p>
                      <a:pPr algn="ctr">
                        <a:lnSpc>
                          <a:spcPct val="100000"/>
                        </a:lnSpc>
                      </a:pPr>
                      <a:r>
                        <a:rPr kumimoji="1" lang="en-US" altLang="ja-JP" sz="1000" b="0" spc="0" dirty="0" smtClean="0">
                          <a:latin typeface="ＭＳ Ｐゴシック" panose="020B0600070205080204" pitchFamily="50" charset="-128"/>
                          <a:ea typeface="ＭＳ Ｐゴシック" panose="020B0600070205080204" pitchFamily="50" charset="-128"/>
                          <a:cs typeface="メイリオ" panose="020B0604030504040204" pitchFamily="50" charset="-128"/>
                        </a:rPr>
                        <a:t>70.46</a:t>
                      </a:r>
                      <a:r>
                        <a:rPr kumimoji="1" lang="ja-JP" altLang="en-US" sz="1000" b="0" spc="0" dirty="0" smtClean="0">
                          <a:latin typeface="ＭＳ Ｐゴシック" panose="020B0600070205080204" pitchFamily="50" charset="-128"/>
                          <a:ea typeface="ＭＳ Ｐゴシック" panose="020B0600070205080204" pitchFamily="50" charset="-128"/>
                          <a:cs typeface="メイリオ" panose="020B0604030504040204" pitchFamily="50" charset="-128"/>
                        </a:rPr>
                        <a:t>歳</a:t>
                      </a:r>
                      <a:r>
                        <a:rPr kumimoji="1" lang="en-US" altLang="ja-JP" sz="1000" b="0" spc="0" dirty="0" smtClean="0">
                          <a:latin typeface="ＭＳ Ｐゴシック" panose="020B0600070205080204" pitchFamily="50" charset="-128"/>
                          <a:ea typeface="ＭＳ Ｐゴシック" panose="020B0600070205080204" pitchFamily="50" charset="-128"/>
                          <a:cs typeface="メイリオ" panose="020B0604030504040204" pitchFamily="50" charset="-128"/>
                        </a:rPr>
                        <a:t>/72.49</a:t>
                      </a:r>
                      <a:r>
                        <a:rPr kumimoji="1" lang="ja-JP" altLang="en-US" sz="1000" b="0" spc="0" dirty="0" smtClean="0">
                          <a:latin typeface="ＭＳ Ｐゴシック" panose="020B0600070205080204" pitchFamily="50" charset="-128"/>
                          <a:ea typeface="ＭＳ Ｐゴシック" panose="020B0600070205080204" pitchFamily="50" charset="-128"/>
                          <a:cs typeface="メイリオ" panose="020B0604030504040204" pitchFamily="50" charset="-128"/>
                        </a:rPr>
                        <a:t>歳</a:t>
                      </a:r>
                      <a:endParaRPr kumimoji="1" lang="en-US" altLang="ja-JP" sz="1000" b="0" spc="0" dirty="0" smtClean="0">
                        <a:latin typeface="ＭＳ Ｐゴシック" panose="020B0600070205080204" pitchFamily="50" charset="-128"/>
                        <a:ea typeface="ＭＳ Ｐゴシック" panose="020B0600070205080204" pitchFamily="50" charset="-128"/>
                        <a:cs typeface="メイリオ" panose="020B0604030504040204" pitchFamily="50" charset="-128"/>
                      </a:endParaRPr>
                    </a:p>
                    <a:p>
                      <a:pPr algn="ctr">
                        <a:lnSpc>
                          <a:spcPct val="100000"/>
                        </a:lnSpc>
                      </a:pPr>
                      <a:r>
                        <a:rPr kumimoji="1" lang="ja-JP" altLang="en-US" sz="1000" b="0" spc="0" dirty="0" smtClean="0">
                          <a:latin typeface="ＭＳ Ｐゴシック" panose="020B0600070205080204" pitchFamily="50" charset="-128"/>
                          <a:ea typeface="ＭＳ Ｐゴシック" panose="020B0600070205080204" pitchFamily="50" charset="-128"/>
                          <a:cs typeface="メイリオ" panose="020B0604030504040204" pitchFamily="50" charset="-128"/>
                        </a:rPr>
                        <a:t>（</a:t>
                      </a:r>
                      <a:r>
                        <a:rPr kumimoji="1" lang="en-US" altLang="ja-JP" sz="1000" b="0" spc="0" dirty="0" smtClean="0">
                          <a:latin typeface="ＭＳ Ｐゴシック" panose="020B0600070205080204" pitchFamily="50" charset="-128"/>
                          <a:ea typeface="ＭＳ Ｐゴシック" panose="020B0600070205080204" pitchFamily="50" charset="-128"/>
                          <a:cs typeface="メイリオ" panose="020B0604030504040204" pitchFamily="50" charset="-128"/>
                        </a:rPr>
                        <a:t>H25</a:t>
                      </a:r>
                      <a:r>
                        <a:rPr kumimoji="1" lang="ja-JP" altLang="en-US" sz="1000" b="0" spc="0" dirty="0" smtClean="0">
                          <a:latin typeface="ＭＳ Ｐゴシック" panose="020B0600070205080204" pitchFamily="50" charset="-128"/>
                          <a:ea typeface="ＭＳ Ｐゴシック" panose="020B0600070205080204" pitchFamily="50" charset="-128"/>
                          <a:cs typeface="メイリオ" panose="020B0604030504040204" pitchFamily="50" charset="-128"/>
                        </a:rPr>
                        <a:t>）</a:t>
                      </a:r>
                    </a:p>
                  </a:txBody>
                  <a:tcPr marL="36000" marR="36000" marT="36000" marB="36000" anchor="ctr"/>
                </a:tc>
                <a:tc>
                  <a:txBody>
                    <a:bodyPr/>
                    <a:lstStyle/>
                    <a:p>
                      <a:pPr algn="ctr">
                        <a:lnSpc>
                          <a:spcPct val="100000"/>
                        </a:lnSpc>
                      </a:pPr>
                      <a:r>
                        <a:rPr kumimoji="1" lang="en-US" altLang="ja-JP" sz="1000" b="0" spc="0" dirty="0" smtClean="0">
                          <a:latin typeface="ＭＳ Ｐゴシック" panose="020B0600070205080204" pitchFamily="50" charset="-128"/>
                          <a:ea typeface="ＭＳ Ｐゴシック" panose="020B0600070205080204" pitchFamily="50" charset="-128"/>
                          <a:cs typeface="メイリオ" panose="020B0604030504040204" pitchFamily="50" charset="-128"/>
                        </a:rPr>
                        <a:t>71.50</a:t>
                      </a:r>
                      <a:r>
                        <a:rPr kumimoji="1" lang="ja-JP" altLang="en-US" sz="1000" b="0" spc="0" dirty="0" smtClean="0">
                          <a:latin typeface="ＭＳ Ｐゴシック" panose="020B0600070205080204" pitchFamily="50" charset="-128"/>
                          <a:ea typeface="ＭＳ Ｐゴシック" panose="020B0600070205080204" pitchFamily="50" charset="-128"/>
                          <a:cs typeface="メイリオ" panose="020B0604030504040204" pitchFamily="50" charset="-128"/>
                        </a:rPr>
                        <a:t>歳</a:t>
                      </a:r>
                      <a:r>
                        <a:rPr kumimoji="1" lang="en-US" altLang="ja-JP" sz="1000" b="0" spc="0" dirty="0" smtClean="0">
                          <a:latin typeface="ＭＳ Ｐゴシック" panose="020B0600070205080204" pitchFamily="50" charset="-128"/>
                          <a:ea typeface="ＭＳ Ｐゴシック" panose="020B0600070205080204" pitchFamily="50" charset="-128"/>
                          <a:cs typeface="メイリオ" panose="020B0604030504040204" pitchFamily="50" charset="-128"/>
                        </a:rPr>
                        <a:t>/74.46</a:t>
                      </a:r>
                      <a:r>
                        <a:rPr kumimoji="1" lang="ja-JP" altLang="en-US" sz="1000" b="0" spc="0" dirty="0" smtClean="0">
                          <a:latin typeface="ＭＳ Ｐゴシック" panose="020B0600070205080204" pitchFamily="50" charset="-128"/>
                          <a:ea typeface="ＭＳ Ｐゴシック" panose="020B0600070205080204" pitchFamily="50" charset="-128"/>
                          <a:cs typeface="メイリオ" panose="020B0604030504040204" pitchFamily="50" charset="-128"/>
                        </a:rPr>
                        <a:t>歳</a:t>
                      </a:r>
                      <a:endParaRPr kumimoji="1" lang="en-US" altLang="ja-JP" sz="1000" b="0" spc="0" dirty="0" smtClean="0">
                        <a:latin typeface="ＭＳ Ｐゴシック" panose="020B0600070205080204" pitchFamily="50" charset="-128"/>
                        <a:ea typeface="ＭＳ Ｐゴシック" panose="020B0600070205080204" pitchFamily="50" charset="-128"/>
                        <a:cs typeface="メイリオ" panose="020B0604030504040204" pitchFamily="50" charset="-128"/>
                      </a:endParaRPr>
                    </a:p>
                    <a:p>
                      <a:pPr algn="ctr">
                        <a:lnSpc>
                          <a:spcPct val="100000"/>
                        </a:lnSpc>
                      </a:pPr>
                      <a:r>
                        <a:rPr kumimoji="1" lang="ja-JP" altLang="en-US" sz="1000" b="0" spc="0" dirty="0" smtClean="0">
                          <a:latin typeface="ＭＳ Ｐゴシック" panose="020B0600070205080204" pitchFamily="50" charset="-128"/>
                          <a:ea typeface="ＭＳ Ｐゴシック" panose="020B0600070205080204" pitchFamily="50" charset="-128"/>
                          <a:cs typeface="メイリオ" panose="020B0604030504040204" pitchFamily="50" charset="-128"/>
                        </a:rPr>
                        <a:t>（</a:t>
                      </a:r>
                      <a:r>
                        <a:rPr kumimoji="1" lang="en-US" altLang="ja-JP" sz="1000" b="0" spc="0" dirty="0" smtClean="0">
                          <a:latin typeface="ＭＳ Ｐゴシック" panose="020B0600070205080204" pitchFamily="50" charset="-128"/>
                          <a:ea typeface="ＭＳ Ｐゴシック" panose="020B0600070205080204" pitchFamily="50" charset="-128"/>
                          <a:cs typeface="メイリオ" panose="020B0604030504040204" pitchFamily="50" charset="-128"/>
                        </a:rPr>
                        <a:t>H28</a:t>
                      </a:r>
                      <a:r>
                        <a:rPr kumimoji="1" lang="ja-JP" altLang="en-US" sz="1000" b="0" spc="0" dirty="0" smtClean="0">
                          <a:latin typeface="ＭＳ Ｐゴシック" panose="020B0600070205080204" pitchFamily="50" charset="-128"/>
                          <a:ea typeface="ＭＳ Ｐゴシック" panose="020B0600070205080204" pitchFamily="50" charset="-128"/>
                          <a:cs typeface="メイリオ" panose="020B0604030504040204" pitchFamily="50" charset="-128"/>
                        </a:rPr>
                        <a:t>）</a:t>
                      </a:r>
                    </a:p>
                  </a:txBody>
                  <a:tcPr marL="36000" marR="36000" marT="36000" marB="36000" anchor="ctr"/>
                </a:tc>
                <a:tc>
                  <a:txBody>
                    <a:bodyPr/>
                    <a:lstStyle/>
                    <a:p>
                      <a:pPr algn="ctr">
                        <a:lnSpc>
                          <a:spcPct val="100000"/>
                        </a:lnSpc>
                      </a:pPr>
                      <a:r>
                        <a:rPr kumimoji="1" lang="en-US" altLang="ja-JP" sz="1000" b="0" spc="0" dirty="0" smtClean="0">
                          <a:latin typeface="ＭＳ Ｐゴシック" panose="020B0600070205080204" pitchFamily="50" charset="-128"/>
                          <a:ea typeface="ＭＳ Ｐゴシック" panose="020B0600070205080204" pitchFamily="50" charset="-128"/>
                          <a:cs typeface="メイリオ" panose="020B0604030504040204" pitchFamily="50" charset="-128"/>
                        </a:rPr>
                        <a:t>H25</a:t>
                      </a:r>
                      <a:r>
                        <a:rPr kumimoji="1" lang="ja-JP" altLang="en-US" sz="1000" b="0" spc="0" dirty="0" smtClean="0">
                          <a:latin typeface="ＭＳ Ｐゴシック" panose="020B0600070205080204" pitchFamily="50" charset="-128"/>
                          <a:ea typeface="ＭＳ Ｐゴシック" panose="020B0600070205080204" pitchFamily="50" charset="-128"/>
                          <a:cs typeface="メイリオ" panose="020B0604030504040204" pitchFamily="50" charset="-128"/>
                        </a:rPr>
                        <a:t>比</a:t>
                      </a:r>
                      <a:endParaRPr kumimoji="1" lang="en-US" altLang="ja-JP" sz="1000" b="0" spc="0" baseline="0" dirty="0" smtClean="0">
                        <a:latin typeface="ＭＳ Ｐゴシック" panose="020B0600070205080204" pitchFamily="50" charset="-128"/>
                        <a:ea typeface="ＭＳ Ｐゴシック" panose="020B0600070205080204" pitchFamily="50" charset="-128"/>
                        <a:cs typeface="メイリオ" panose="020B0604030504040204" pitchFamily="50" charset="-128"/>
                      </a:endParaRPr>
                    </a:p>
                    <a:p>
                      <a:pPr algn="ctr">
                        <a:lnSpc>
                          <a:spcPct val="100000"/>
                        </a:lnSpc>
                      </a:pPr>
                      <a:r>
                        <a:rPr kumimoji="1" lang="en-US" altLang="ja-JP" sz="1000" b="0" spc="0" dirty="0" smtClean="0">
                          <a:latin typeface="ＭＳ Ｐゴシック" panose="020B0600070205080204" pitchFamily="50" charset="-128"/>
                          <a:ea typeface="ＭＳ Ｐゴシック" panose="020B0600070205080204" pitchFamily="50" charset="-128"/>
                          <a:cs typeface="メイリオ" panose="020B0604030504040204" pitchFamily="50" charset="-128"/>
                        </a:rPr>
                        <a:t>2</a:t>
                      </a:r>
                      <a:r>
                        <a:rPr kumimoji="1" lang="ja-JP" altLang="en-US" sz="1000" b="0" spc="0" dirty="0" smtClean="0">
                          <a:latin typeface="ＭＳ Ｐゴシック" panose="020B0600070205080204" pitchFamily="50" charset="-128"/>
                          <a:ea typeface="ＭＳ Ｐゴシック" panose="020B0600070205080204" pitchFamily="50" charset="-128"/>
                          <a:cs typeface="メイリオ" panose="020B0604030504040204" pitchFamily="50" charset="-128"/>
                        </a:rPr>
                        <a:t>歳以上延伸</a:t>
                      </a:r>
                      <a:endParaRPr kumimoji="1" lang="ja-JP" altLang="en-US" sz="1000" b="0" spc="0" dirty="0">
                        <a:latin typeface="ＭＳ Ｐゴシック" panose="020B0600070205080204" pitchFamily="50" charset="-128"/>
                        <a:ea typeface="ＭＳ Ｐゴシック" panose="020B0600070205080204" pitchFamily="50" charset="-128"/>
                        <a:cs typeface="メイリオ" panose="020B0604030504040204" pitchFamily="50" charset="-128"/>
                      </a:endParaRPr>
                    </a:p>
                  </a:txBody>
                  <a:tcPr marL="36000" marR="36000" marT="36000" marB="36000" anchor="ctr"/>
                </a:tc>
                <a:extLst>
                  <a:ext uri="{0D108BD9-81ED-4DB2-BD59-A6C34878D82A}">
                    <a16:rowId xmlns:a16="http://schemas.microsoft.com/office/drawing/2014/main" val="433328785"/>
                  </a:ext>
                </a:extLst>
              </a:tr>
              <a:tr h="360706">
                <a:tc>
                  <a:txBody>
                    <a:bodyPr/>
                    <a:lstStyle/>
                    <a:p>
                      <a:pPr algn="ctr">
                        <a:lnSpc>
                          <a:spcPts val="1100"/>
                        </a:lnSpc>
                      </a:pPr>
                      <a:r>
                        <a:rPr kumimoji="1" lang="en-US" altLang="ja-JP" sz="1000" b="0" spc="0" dirty="0" smtClean="0">
                          <a:latin typeface="ＭＳ Ｐゴシック" panose="020B0600070205080204" pitchFamily="50" charset="-128"/>
                          <a:ea typeface="ＭＳ Ｐゴシック" panose="020B0600070205080204" pitchFamily="50" charset="-128"/>
                        </a:rPr>
                        <a:t>2</a:t>
                      </a:r>
                      <a:endParaRPr kumimoji="1" lang="ja-JP" altLang="en-US" sz="1000" b="0" spc="0"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l">
                        <a:lnSpc>
                          <a:spcPct val="100000"/>
                        </a:lnSpc>
                        <a:spcAft>
                          <a:spcPts val="0"/>
                        </a:spcAft>
                      </a:pPr>
                      <a:r>
                        <a:rPr lang="ja-JP" sz="1050" b="0" kern="0" spc="0" dirty="0">
                          <a:solidFill>
                            <a:srgbClr val="000000"/>
                          </a:solidFill>
                          <a:effectLst/>
                          <a:latin typeface="ＭＳ Ｐゴシック" panose="020B0600070205080204" pitchFamily="50" charset="-128"/>
                          <a:ea typeface="ＭＳ Ｐゴシック" panose="020B0600070205080204" pitchFamily="50" charset="-128"/>
                          <a:cs typeface="メイリオ" panose="020B0604030504040204" pitchFamily="50" charset="-128"/>
                        </a:rPr>
                        <a:t>府内市町村の健康寿命の</a:t>
                      </a:r>
                      <a:r>
                        <a:rPr lang="ja-JP" sz="1050" b="0" kern="0" spc="0" dirty="0" smtClean="0">
                          <a:solidFill>
                            <a:srgbClr val="000000"/>
                          </a:solidFill>
                          <a:effectLst/>
                          <a:latin typeface="ＭＳ Ｐゴシック" panose="020B0600070205080204" pitchFamily="50" charset="-128"/>
                          <a:ea typeface="ＭＳ Ｐゴシック" panose="020B0600070205080204" pitchFamily="50" charset="-128"/>
                          <a:cs typeface="メイリオ" panose="020B0604030504040204" pitchFamily="50" charset="-128"/>
                        </a:rPr>
                        <a:t>差</a:t>
                      </a:r>
                      <a:endParaRPr lang="en-US" altLang="ja-JP" sz="1050" b="0" kern="0" spc="0" dirty="0" smtClean="0">
                        <a:solidFill>
                          <a:srgbClr val="000000"/>
                        </a:solidFill>
                        <a:effectLst/>
                        <a:latin typeface="ＭＳ Ｐゴシック" panose="020B0600070205080204" pitchFamily="50" charset="-128"/>
                        <a:ea typeface="ＭＳ Ｐゴシック" panose="020B0600070205080204" pitchFamily="50" charset="-128"/>
                        <a:cs typeface="メイリオ" panose="020B0604030504040204" pitchFamily="50" charset="-128"/>
                      </a:endParaRPr>
                    </a:p>
                    <a:p>
                      <a:pPr algn="l">
                        <a:lnSpc>
                          <a:spcPct val="100000"/>
                        </a:lnSpc>
                        <a:spcAft>
                          <a:spcPts val="0"/>
                        </a:spcAft>
                      </a:pPr>
                      <a:r>
                        <a:rPr lang="ja-JP" sz="1050" b="0" kern="0" spc="0" dirty="0" smtClean="0">
                          <a:solidFill>
                            <a:srgbClr val="000000"/>
                          </a:solidFill>
                          <a:effectLst/>
                          <a:latin typeface="ＭＳ Ｐゴシック" panose="020B0600070205080204" pitchFamily="50" charset="-128"/>
                          <a:ea typeface="ＭＳ Ｐゴシック" panose="020B0600070205080204" pitchFamily="50" charset="-128"/>
                          <a:cs typeface="メイリオ" panose="020B0604030504040204" pitchFamily="50" charset="-128"/>
                        </a:rPr>
                        <a:t>（</a:t>
                      </a:r>
                      <a:r>
                        <a:rPr lang="ja-JP" sz="1050" b="0" kern="0" spc="0" dirty="0">
                          <a:solidFill>
                            <a:srgbClr val="000000"/>
                          </a:solidFill>
                          <a:effectLst/>
                          <a:latin typeface="ＭＳ Ｐゴシック" panose="020B0600070205080204" pitchFamily="50" charset="-128"/>
                          <a:ea typeface="ＭＳ Ｐゴシック" panose="020B0600070205080204" pitchFamily="50" charset="-128"/>
                          <a:cs typeface="メイリオ" panose="020B0604030504040204" pitchFamily="50" charset="-128"/>
                        </a:rPr>
                        <a:t>男性</a:t>
                      </a:r>
                      <a:r>
                        <a:rPr lang="en-US" sz="1050" b="0" kern="0" spc="0" dirty="0">
                          <a:solidFill>
                            <a:srgbClr val="000000"/>
                          </a:solidFill>
                          <a:effectLst/>
                          <a:latin typeface="ＭＳ Ｐゴシック" panose="020B0600070205080204" pitchFamily="50" charset="-128"/>
                          <a:ea typeface="ＭＳ Ｐゴシック" panose="020B0600070205080204" pitchFamily="50" charset="-128"/>
                          <a:cs typeface="メイリオ" panose="020B0604030504040204" pitchFamily="50" charset="-128"/>
                        </a:rPr>
                        <a:t>/</a:t>
                      </a:r>
                      <a:r>
                        <a:rPr lang="ja-JP" sz="1050" b="0" kern="0" spc="0" dirty="0">
                          <a:solidFill>
                            <a:srgbClr val="000000"/>
                          </a:solidFill>
                          <a:effectLst/>
                          <a:latin typeface="ＭＳ Ｐゴシック" panose="020B0600070205080204" pitchFamily="50" charset="-128"/>
                          <a:ea typeface="ＭＳ Ｐゴシック" panose="020B0600070205080204" pitchFamily="50" charset="-128"/>
                          <a:cs typeface="メイリオ" panose="020B0604030504040204" pitchFamily="50" charset="-128"/>
                        </a:rPr>
                        <a:t>女性</a:t>
                      </a:r>
                      <a:r>
                        <a:rPr lang="ja-JP" sz="1050" b="0" kern="0" spc="0" dirty="0" smtClean="0">
                          <a:solidFill>
                            <a:srgbClr val="000000"/>
                          </a:solidFill>
                          <a:effectLst/>
                          <a:latin typeface="ＭＳ Ｐゴシック" panose="020B0600070205080204" pitchFamily="50" charset="-128"/>
                          <a:ea typeface="ＭＳ Ｐゴシック" panose="020B0600070205080204" pitchFamily="50" charset="-128"/>
                          <a:cs typeface="メイリオ" panose="020B0604030504040204" pitchFamily="50" charset="-128"/>
                        </a:rPr>
                        <a:t>）</a:t>
                      </a:r>
                      <a:endParaRPr lang="en-US" altLang="ja-JP" sz="1050" b="0" kern="0" spc="0" dirty="0" smtClean="0">
                        <a:solidFill>
                          <a:srgbClr val="000000"/>
                        </a:solidFill>
                        <a:effectLst/>
                        <a:latin typeface="ＭＳ Ｐゴシック" panose="020B0600070205080204" pitchFamily="50" charset="-128"/>
                        <a:ea typeface="ＭＳ Ｐゴシック" panose="020B0600070205080204" pitchFamily="50" charset="-128"/>
                        <a:cs typeface="メイリオ" panose="020B0604030504040204" pitchFamily="50" charset="-128"/>
                      </a:endParaRPr>
                    </a:p>
                    <a:p>
                      <a:pPr algn="l">
                        <a:lnSpc>
                          <a:spcPct val="100000"/>
                        </a:lnSpc>
                        <a:spcAft>
                          <a:spcPts val="0"/>
                        </a:spcAft>
                      </a:pPr>
                      <a:r>
                        <a:rPr lang="ja-JP" sz="1050" b="0" kern="0" spc="0" dirty="0" smtClean="0">
                          <a:solidFill>
                            <a:srgbClr val="000000"/>
                          </a:solidFill>
                          <a:effectLst/>
                          <a:latin typeface="ＭＳ Ｐゴシック" panose="020B0600070205080204" pitchFamily="50" charset="-128"/>
                          <a:ea typeface="ＭＳ Ｐゴシック" panose="020B0600070205080204" pitchFamily="50" charset="-128"/>
                          <a:cs typeface="メイリオ" panose="020B0604030504040204" pitchFamily="50" charset="-128"/>
                        </a:rPr>
                        <a:t>（</a:t>
                      </a:r>
                      <a:r>
                        <a:rPr lang="ja-JP" sz="1050" b="0" kern="0" spc="0" dirty="0">
                          <a:solidFill>
                            <a:srgbClr val="000000"/>
                          </a:solidFill>
                          <a:effectLst/>
                          <a:latin typeface="ＭＳ Ｐゴシック" panose="020B0600070205080204" pitchFamily="50" charset="-128"/>
                          <a:ea typeface="ＭＳ Ｐゴシック" panose="020B0600070205080204" pitchFamily="50" charset="-128"/>
                          <a:cs typeface="メイリオ" panose="020B0604030504040204" pitchFamily="50" charset="-128"/>
                        </a:rPr>
                        <a:t>日常生活動作が自立している期間）</a:t>
                      </a:r>
                      <a:endParaRPr lang="ja-JP" sz="1050" b="0" kern="100" spc="0" dirty="0">
                        <a:effectLst/>
                        <a:latin typeface="ＭＳ Ｐゴシック" panose="020B0600070205080204" pitchFamily="50" charset="-128"/>
                        <a:ea typeface="ＭＳ Ｐゴシック" panose="020B0600070205080204" pitchFamily="50" charset="-128"/>
                        <a:cs typeface="メイリオ" panose="020B0604030504040204" pitchFamily="50" charset="-128"/>
                      </a:endParaRPr>
                    </a:p>
                  </a:txBody>
                  <a:tcPr marL="36000" marR="36000" marT="36000" marB="36000" anchor="ctr"/>
                </a:tc>
                <a:tc>
                  <a:txBody>
                    <a:bodyPr/>
                    <a:lstStyle/>
                    <a:p>
                      <a:pPr>
                        <a:lnSpc>
                          <a:spcPct val="100000"/>
                        </a:lnSpc>
                      </a:pPr>
                      <a:r>
                        <a:rPr lang="ja-JP" altLang="en-US" sz="900" b="0" spc="0" dirty="0" smtClean="0">
                          <a:latin typeface="ＭＳ Ｐゴシック" panose="020B0600070205080204" pitchFamily="50" charset="-128"/>
                          <a:ea typeface="ＭＳ Ｐゴシック" panose="020B0600070205080204" pitchFamily="50" charset="-128"/>
                          <a:cs typeface="メイリオ" panose="020B0604030504040204" pitchFamily="50" charset="-128"/>
                        </a:rPr>
                        <a:t>大阪府調べ</a:t>
                      </a:r>
                      <a:endParaRPr lang="ja-JP" altLang="en-US" sz="900" b="0" spc="0" dirty="0">
                        <a:latin typeface="ＭＳ Ｐゴシック" panose="020B0600070205080204" pitchFamily="50" charset="-128"/>
                        <a:ea typeface="ＭＳ Ｐゴシック" panose="020B0600070205080204" pitchFamily="50" charset="-128"/>
                        <a:cs typeface="メイリオ" panose="020B0604030504040204" pitchFamily="50" charset="-128"/>
                      </a:endParaRPr>
                    </a:p>
                  </a:txBody>
                  <a:tcPr marL="36000" marR="36000" marT="36000" marB="36000" anchor="ctr"/>
                </a:tc>
                <a:tc>
                  <a:txBody>
                    <a:bodyPr/>
                    <a:lstStyle/>
                    <a:p>
                      <a:pPr>
                        <a:lnSpc>
                          <a:spcPct val="100000"/>
                        </a:lnSpc>
                      </a:pPr>
                      <a:r>
                        <a:rPr lang="ja-JP" altLang="en-US" sz="1000" b="0" spc="0" dirty="0" smtClean="0">
                          <a:latin typeface="ＭＳ Ｐゴシック" panose="020B0600070205080204" pitchFamily="50" charset="-128"/>
                          <a:ea typeface="ＭＳ Ｐゴシック" panose="020B0600070205080204" pitchFamily="50" charset="-128"/>
                          <a:cs typeface="メイリオ" panose="020B0604030504040204" pitchFamily="50" charset="-128"/>
                        </a:rPr>
                        <a:t>毎年</a:t>
                      </a:r>
                      <a:endParaRPr lang="ja-JP" altLang="en-US" sz="1000" b="0" spc="0" dirty="0">
                        <a:latin typeface="ＭＳ Ｐゴシック" panose="020B0600070205080204" pitchFamily="50" charset="-128"/>
                        <a:ea typeface="ＭＳ Ｐゴシック" panose="020B0600070205080204" pitchFamily="50" charset="-128"/>
                        <a:cs typeface="メイリオ" panose="020B0604030504040204" pitchFamily="50" charset="-128"/>
                      </a:endParaRPr>
                    </a:p>
                  </a:txBody>
                  <a:tcPr marL="36000" marR="36000" marT="36000" marB="36000" anchor="ctr"/>
                </a:tc>
                <a:tc>
                  <a:txBody>
                    <a:bodyPr/>
                    <a:lstStyle/>
                    <a:p>
                      <a:pPr algn="ctr">
                        <a:lnSpc>
                          <a:spcPct val="100000"/>
                        </a:lnSpc>
                        <a:spcAft>
                          <a:spcPts val="0"/>
                        </a:spcAft>
                      </a:pPr>
                      <a:r>
                        <a:rPr lang="en-US" sz="1000" b="0" kern="0" spc="0" dirty="0" smtClean="0">
                          <a:solidFill>
                            <a:srgbClr val="000000"/>
                          </a:solidFill>
                          <a:effectLst/>
                          <a:latin typeface="ＭＳ Ｐゴシック" panose="020B0600070205080204" pitchFamily="50" charset="-128"/>
                          <a:ea typeface="ＭＳ Ｐゴシック" panose="020B0600070205080204" pitchFamily="50" charset="-128"/>
                          <a:cs typeface="メイリオ" panose="020B0604030504040204" pitchFamily="50" charset="-128"/>
                        </a:rPr>
                        <a:t>4.6/4.0</a:t>
                      </a:r>
                      <a:r>
                        <a:rPr lang="ja-JP" sz="1000" b="0" kern="0" spc="0" dirty="0" smtClean="0">
                          <a:solidFill>
                            <a:srgbClr val="000000"/>
                          </a:solidFill>
                          <a:effectLst/>
                          <a:latin typeface="ＭＳ Ｐゴシック" panose="020B0600070205080204" pitchFamily="50" charset="-128"/>
                          <a:ea typeface="ＭＳ Ｐゴシック" panose="020B0600070205080204" pitchFamily="50" charset="-128"/>
                          <a:cs typeface="メイリオ" panose="020B0604030504040204" pitchFamily="50" charset="-128"/>
                        </a:rPr>
                        <a:t>（</a:t>
                      </a:r>
                      <a:r>
                        <a:rPr lang="en-US" sz="1000" b="0" kern="0" spc="0" dirty="0">
                          <a:solidFill>
                            <a:srgbClr val="000000"/>
                          </a:solidFill>
                          <a:effectLst/>
                          <a:latin typeface="ＭＳ Ｐゴシック" panose="020B0600070205080204" pitchFamily="50" charset="-128"/>
                          <a:ea typeface="ＭＳ Ｐゴシック" panose="020B0600070205080204" pitchFamily="50" charset="-128"/>
                          <a:cs typeface="メイリオ" panose="020B0604030504040204" pitchFamily="50" charset="-128"/>
                        </a:rPr>
                        <a:t>H27</a:t>
                      </a:r>
                      <a:r>
                        <a:rPr lang="ja-JP" sz="1000" b="0" kern="0" spc="0" dirty="0">
                          <a:solidFill>
                            <a:srgbClr val="000000"/>
                          </a:solidFill>
                          <a:effectLst/>
                          <a:latin typeface="ＭＳ Ｐゴシック" panose="020B0600070205080204" pitchFamily="50" charset="-128"/>
                          <a:ea typeface="ＭＳ Ｐゴシック" panose="020B0600070205080204" pitchFamily="50" charset="-128"/>
                          <a:cs typeface="メイリオ" panose="020B0604030504040204" pitchFamily="50" charset="-128"/>
                        </a:rPr>
                        <a:t>）</a:t>
                      </a:r>
                      <a:endParaRPr lang="ja-JP" sz="1000" b="0" kern="100" spc="0" dirty="0">
                        <a:effectLst/>
                        <a:latin typeface="ＭＳ Ｐゴシック" panose="020B0600070205080204" pitchFamily="50" charset="-128"/>
                        <a:ea typeface="ＭＳ Ｐゴシック" panose="020B0600070205080204" pitchFamily="50" charset="-128"/>
                        <a:cs typeface="メイリオ" panose="020B0604030504040204" pitchFamily="50" charset="-128"/>
                      </a:endParaRPr>
                    </a:p>
                  </a:txBody>
                  <a:tcPr marL="36000" marR="36000" marT="36000" marB="36000" anchor="ctr"/>
                </a:tc>
                <a:tc>
                  <a:txBody>
                    <a:bodyPr/>
                    <a:lstStyle/>
                    <a:p>
                      <a:pPr algn="ctr">
                        <a:lnSpc>
                          <a:spcPct val="100000"/>
                        </a:lnSpc>
                        <a:spcAft>
                          <a:spcPts val="0"/>
                        </a:spcAft>
                      </a:pPr>
                      <a:r>
                        <a:rPr lang="en-US" altLang="ja-JP" sz="1000" b="0" kern="100" spc="0" dirty="0" smtClean="0">
                          <a:effectLst/>
                          <a:latin typeface="ＭＳ Ｐゴシック" panose="020B0600070205080204" pitchFamily="50" charset="-128"/>
                          <a:ea typeface="ＭＳ Ｐゴシック" panose="020B0600070205080204" pitchFamily="50" charset="-128"/>
                          <a:cs typeface="メイリオ" panose="020B0604030504040204" pitchFamily="50" charset="-128"/>
                        </a:rPr>
                        <a:t>4.2/3.7</a:t>
                      </a:r>
                      <a:r>
                        <a:rPr lang="ja-JP" altLang="en-US" sz="1000" b="0" kern="100" spc="0" dirty="0" smtClean="0">
                          <a:effectLst/>
                          <a:latin typeface="ＭＳ Ｐゴシック" panose="020B0600070205080204" pitchFamily="50" charset="-128"/>
                          <a:ea typeface="ＭＳ Ｐゴシック" panose="020B0600070205080204" pitchFamily="50" charset="-128"/>
                          <a:cs typeface="メイリオ" panose="020B0604030504040204" pitchFamily="50" charset="-128"/>
                        </a:rPr>
                        <a:t>（</a:t>
                      </a:r>
                      <a:r>
                        <a:rPr lang="en-US" altLang="ja-JP" sz="1000" b="0" kern="100" spc="0" dirty="0" smtClean="0">
                          <a:effectLst/>
                          <a:latin typeface="ＭＳ Ｐゴシック" panose="020B0600070205080204" pitchFamily="50" charset="-128"/>
                          <a:ea typeface="ＭＳ Ｐゴシック" panose="020B0600070205080204" pitchFamily="50" charset="-128"/>
                          <a:cs typeface="メイリオ" panose="020B0604030504040204" pitchFamily="50" charset="-128"/>
                        </a:rPr>
                        <a:t>H29</a:t>
                      </a:r>
                      <a:r>
                        <a:rPr lang="ja-JP" altLang="en-US" sz="1000" b="0" kern="100" spc="0" dirty="0" smtClean="0">
                          <a:effectLst/>
                          <a:latin typeface="ＭＳ Ｐゴシック" panose="020B0600070205080204" pitchFamily="50" charset="-128"/>
                          <a:ea typeface="ＭＳ Ｐゴシック" panose="020B0600070205080204" pitchFamily="50" charset="-128"/>
                          <a:cs typeface="メイリオ" panose="020B0604030504040204" pitchFamily="50" charset="-128"/>
                        </a:rPr>
                        <a:t>）</a:t>
                      </a:r>
                    </a:p>
                  </a:txBody>
                  <a:tcPr marL="36000" marR="36000" marT="36000" marB="36000" anchor="ctr"/>
                </a:tc>
                <a:tc>
                  <a:txBody>
                    <a:bodyPr/>
                    <a:lstStyle/>
                    <a:p>
                      <a:pPr algn="ctr">
                        <a:lnSpc>
                          <a:spcPct val="100000"/>
                        </a:lnSpc>
                        <a:spcAft>
                          <a:spcPts val="0"/>
                        </a:spcAft>
                      </a:pPr>
                      <a:r>
                        <a:rPr lang="ja-JP" sz="1000" b="0" kern="0" spc="0" dirty="0">
                          <a:solidFill>
                            <a:srgbClr val="000000"/>
                          </a:solidFill>
                          <a:effectLst/>
                          <a:latin typeface="ＭＳ Ｐゴシック" panose="020B0600070205080204" pitchFamily="50" charset="-128"/>
                          <a:ea typeface="ＭＳ Ｐゴシック" panose="020B0600070205080204" pitchFamily="50" charset="-128"/>
                          <a:cs typeface="メイリオ" panose="020B0604030504040204" pitchFamily="50" charset="-128"/>
                        </a:rPr>
                        <a:t>縮小</a:t>
                      </a:r>
                      <a:endParaRPr lang="ja-JP" sz="1000" b="0" kern="100" spc="0" dirty="0">
                        <a:effectLst/>
                        <a:latin typeface="ＭＳ Ｐゴシック" panose="020B0600070205080204" pitchFamily="50" charset="-128"/>
                        <a:ea typeface="ＭＳ Ｐゴシック" panose="020B0600070205080204" pitchFamily="50" charset="-128"/>
                        <a:cs typeface="メイリオ" panose="020B0604030504040204" pitchFamily="50" charset="-128"/>
                      </a:endParaRPr>
                    </a:p>
                  </a:txBody>
                  <a:tcPr marL="36000" marR="36000" marT="36000" marB="36000" anchor="ctr"/>
                </a:tc>
                <a:extLst>
                  <a:ext uri="{0D108BD9-81ED-4DB2-BD59-A6C34878D82A}">
                    <a16:rowId xmlns:a16="http://schemas.microsoft.com/office/drawing/2014/main" val="3665784157"/>
                  </a:ext>
                </a:extLst>
              </a:tr>
              <a:tr h="345770">
                <a:tc>
                  <a:txBody>
                    <a:bodyPr/>
                    <a:lstStyle/>
                    <a:p>
                      <a:pPr algn="ctr">
                        <a:lnSpc>
                          <a:spcPts val="1100"/>
                        </a:lnSpc>
                      </a:pPr>
                      <a:r>
                        <a:rPr kumimoji="1" lang="en-US" altLang="ja-JP" sz="1000" b="0" spc="0" dirty="0" smtClean="0">
                          <a:latin typeface="ＭＳ Ｐゴシック" panose="020B0600070205080204" pitchFamily="50" charset="-128"/>
                          <a:ea typeface="ＭＳ Ｐゴシック" panose="020B0600070205080204" pitchFamily="50" charset="-128"/>
                        </a:rPr>
                        <a:t>3</a:t>
                      </a:r>
                      <a:endParaRPr kumimoji="1" lang="ja-JP" altLang="en-US" sz="1000" b="0" spc="0"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l">
                        <a:lnSpc>
                          <a:spcPct val="100000"/>
                        </a:lnSpc>
                        <a:spcAft>
                          <a:spcPts val="0"/>
                        </a:spcAft>
                      </a:pPr>
                      <a:r>
                        <a:rPr lang="ja-JP" sz="1050" b="0" kern="0" spc="0" dirty="0">
                          <a:solidFill>
                            <a:srgbClr val="000000"/>
                          </a:solidFill>
                          <a:effectLst/>
                          <a:latin typeface="ＭＳ Ｐゴシック" panose="020B0600070205080204" pitchFamily="50" charset="-128"/>
                          <a:ea typeface="ＭＳ Ｐゴシック" panose="020B0600070205080204" pitchFamily="50" charset="-128"/>
                          <a:cs typeface="メイリオ" panose="020B0604030504040204" pitchFamily="50" charset="-128"/>
                        </a:rPr>
                        <a:t>がんの年齢調整</a:t>
                      </a:r>
                      <a:r>
                        <a:rPr lang="ja-JP" sz="1050" b="0" kern="0" spc="0" dirty="0" smtClean="0">
                          <a:solidFill>
                            <a:srgbClr val="000000"/>
                          </a:solidFill>
                          <a:effectLst/>
                          <a:latin typeface="ＭＳ Ｐゴシック" panose="020B0600070205080204" pitchFamily="50" charset="-128"/>
                          <a:ea typeface="ＭＳ Ｐゴシック" panose="020B0600070205080204" pitchFamily="50" charset="-128"/>
                          <a:cs typeface="メイリオ" panose="020B0604030504040204" pitchFamily="50" charset="-128"/>
                        </a:rPr>
                        <a:t>死亡率</a:t>
                      </a:r>
                      <a:endParaRPr lang="en-US" altLang="ja-JP" sz="1050" b="0" kern="0" spc="0" dirty="0" smtClean="0">
                        <a:solidFill>
                          <a:srgbClr val="000000"/>
                        </a:solidFill>
                        <a:effectLst/>
                        <a:latin typeface="ＭＳ Ｐゴシック" panose="020B0600070205080204" pitchFamily="50" charset="-128"/>
                        <a:ea typeface="ＭＳ Ｐゴシック" panose="020B0600070205080204" pitchFamily="50" charset="-128"/>
                        <a:cs typeface="メイリオ" panose="020B0604030504040204" pitchFamily="50" charset="-128"/>
                      </a:endParaRPr>
                    </a:p>
                    <a:p>
                      <a:pPr algn="l">
                        <a:lnSpc>
                          <a:spcPct val="100000"/>
                        </a:lnSpc>
                        <a:spcAft>
                          <a:spcPts val="0"/>
                        </a:spcAft>
                      </a:pPr>
                      <a:r>
                        <a:rPr lang="ja-JP" sz="1050" b="0" kern="0" spc="0" dirty="0" smtClean="0">
                          <a:solidFill>
                            <a:srgbClr val="000000"/>
                          </a:solidFill>
                          <a:effectLst/>
                          <a:latin typeface="ＭＳ Ｐゴシック" panose="020B0600070205080204" pitchFamily="50" charset="-128"/>
                          <a:ea typeface="ＭＳ Ｐゴシック" panose="020B0600070205080204" pitchFamily="50" charset="-128"/>
                          <a:cs typeface="メイリオ" panose="020B0604030504040204" pitchFamily="50" charset="-128"/>
                        </a:rPr>
                        <a:t>（</a:t>
                      </a:r>
                      <a:r>
                        <a:rPr lang="en-US" sz="1050" b="0" kern="0" spc="0" dirty="0">
                          <a:solidFill>
                            <a:srgbClr val="000000"/>
                          </a:solidFill>
                          <a:effectLst/>
                          <a:latin typeface="ＭＳ Ｐゴシック" panose="020B0600070205080204" pitchFamily="50" charset="-128"/>
                          <a:ea typeface="ＭＳ Ｐゴシック" panose="020B0600070205080204" pitchFamily="50" charset="-128"/>
                          <a:cs typeface="メイリオ" panose="020B0604030504040204" pitchFamily="50" charset="-128"/>
                        </a:rPr>
                        <a:t>75</a:t>
                      </a:r>
                      <a:r>
                        <a:rPr lang="ja-JP" sz="1050" b="0" kern="0" spc="0" dirty="0">
                          <a:solidFill>
                            <a:srgbClr val="000000"/>
                          </a:solidFill>
                          <a:effectLst/>
                          <a:latin typeface="ＭＳ Ｐゴシック" panose="020B0600070205080204" pitchFamily="50" charset="-128"/>
                          <a:ea typeface="ＭＳ Ｐゴシック" panose="020B0600070205080204" pitchFamily="50" charset="-128"/>
                          <a:cs typeface="メイリオ" panose="020B0604030504040204" pitchFamily="50" charset="-128"/>
                        </a:rPr>
                        <a:t>歳未満</a:t>
                      </a:r>
                      <a:r>
                        <a:rPr lang="ja-JP" sz="1050" b="0" kern="0" spc="0" dirty="0" smtClean="0">
                          <a:solidFill>
                            <a:srgbClr val="000000"/>
                          </a:solidFill>
                          <a:effectLst/>
                          <a:latin typeface="ＭＳ Ｐゴシック" panose="020B0600070205080204" pitchFamily="50" charset="-128"/>
                          <a:ea typeface="ＭＳ Ｐゴシック" panose="020B0600070205080204" pitchFamily="50" charset="-128"/>
                          <a:cs typeface="メイリオ" panose="020B0604030504040204" pitchFamily="50" charset="-128"/>
                        </a:rPr>
                        <a:t>）＊</a:t>
                      </a:r>
                      <a:r>
                        <a:rPr lang="ja-JP" sz="1050" b="0" kern="0" spc="0" dirty="0">
                          <a:solidFill>
                            <a:srgbClr val="000000"/>
                          </a:solidFill>
                          <a:effectLst/>
                          <a:latin typeface="ＭＳ Ｐゴシック" panose="020B0600070205080204" pitchFamily="50" charset="-128"/>
                          <a:ea typeface="ＭＳ Ｐゴシック" panose="020B0600070205080204" pitchFamily="50" charset="-128"/>
                          <a:cs typeface="メイリオ" panose="020B0604030504040204" pitchFamily="50" charset="-128"/>
                        </a:rPr>
                        <a:t>人口</a:t>
                      </a:r>
                      <a:r>
                        <a:rPr lang="en-US" sz="1050" b="0" kern="0" spc="0" dirty="0">
                          <a:solidFill>
                            <a:srgbClr val="000000"/>
                          </a:solidFill>
                          <a:effectLst/>
                          <a:latin typeface="ＭＳ Ｐゴシック" panose="020B0600070205080204" pitchFamily="50" charset="-128"/>
                          <a:ea typeface="ＭＳ Ｐゴシック" panose="020B0600070205080204" pitchFamily="50" charset="-128"/>
                          <a:cs typeface="メイリオ" panose="020B0604030504040204" pitchFamily="50" charset="-128"/>
                        </a:rPr>
                        <a:t>10</a:t>
                      </a:r>
                      <a:r>
                        <a:rPr lang="ja-JP" sz="1050" b="0" kern="0" spc="0" dirty="0">
                          <a:solidFill>
                            <a:srgbClr val="000000"/>
                          </a:solidFill>
                          <a:effectLst/>
                          <a:latin typeface="ＭＳ Ｐゴシック" panose="020B0600070205080204" pitchFamily="50" charset="-128"/>
                          <a:ea typeface="ＭＳ Ｐゴシック" panose="020B0600070205080204" pitchFamily="50" charset="-128"/>
                          <a:cs typeface="メイリオ" panose="020B0604030504040204" pitchFamily="50" charset="-128"/>
                        </a:rPr>
                        <a:t>万対</a:t>
                      </a:r>
                      <a:endParaRPr lang="ja-JP" sz="1050" b="0" kern="100" spc="0" dirty="0">
                        <a:effectLst/>
                        <a:latin typeface="ＭＳ Ｐゴシック" panose="020B0600070205080204" pitchFamily="50" charset="-128"/>
                        <a:ea typeface="ＭＳ Ｐゴシック" panose="020B0600070205080204" pitchFamily="50" charset="-128"/>
                        <a:cs typeface="メイリオ" panose="020B0604030504040204" pitchFamily="50" charset="-128"/>
                      </a:endParaRPr>
                    </a:p>
                  </a:txBody>
                  <a:tcPr marL="36000" marR="36000" marT="36000" marB="36000" anchor="ctr"/>
                </a:tc>
                <a:tc>
                  <a:txBody>
                    <a:bodyPr/>
                    <a:lstStyle/>
                    <a:p>
                      <a:pPr>
                        <a:lnSpc>
                          <a:spcPct val="100000"/>
                        </a:lnSpc>
                      </a:pPr>
                      <a:r>
                        <a:rPr lang="ja-JP" altLang="en-US" sz="900" b="0" spc="0" dirty="0" smtClean="0">
                          <a:latin typeface="ＭＳ Ｐゴシック" panose="020B0600070205080204" pitchFamily="50" charset="-128"/>
                          <a:ea typeface="ＭＳ Ｐゴシック" panose="020B0600070205080204" pitchFamily="50" charset="-128"/>
                          <a:cs typeface="メイリオ" panose="020B0604030504040204" pitchFamily="50" charset="-128"/>
                        </a:rPr>
                        <a:t>国立</a:t>
                      </a:r>
                      <a:endParaRPr lang="en-US" altLang="ja-JP" sz="900" b="0" spc="0" dirty="0" smtClean="0">
                        <a:latin typeface="ＭＳ Ｐゴシック" panose="020B0600070205080204" pitchFamily="50" charset="-128"/>
                        <a:ea typeface="ＭＳ Ｐゴシック" panose="020B0600070205080204" pitchFamily="50" charset="-128"/>
                        <a:cs typeface="メイリオ" panose="020B0604030504040204" pitchFamily="50" charset="-128"/>
                      </a:endParaRPr>
                    </a:p>
                    <a:p>
                      <a:pPr>
                        <a:lnSpc>
                          <a:spcPct val="100000"/>
                        </a:lnSpc>
                      </a:pPr>
                      <a:r>
                        <a:rPr lang="ja-JP" altLang="en-US" sz="900" b="0" spc="0" dirty="0" smtClean="0">
                          <a:latin typeface="ＭＳ Ｐゴシック" panose="020B0600070205080204" pitchFamily="50" charset="-128"/>
                          <a:ea typeface="ＭＳ Ｐゴシック" panose="020B0600070205080204" pitchFamily="50" charset="-128"/>
                          <a:cs typeface="メイリオ" panose="020B0604030504040204" pitchFamily="50" charset="-128"/>
                        </a:rPr>
                        <a:t>がん研究センター</a:t>
                      </a:r>
                      <a:endParaRPr lang="en-US" altLang="ja-JP" sz="900" b="0" spc="0" dirty="0" smtClean="0">
                        <a:latin typeface="ＭＳ Ｐゴシック" panose="020B0600070205080204" pitchFamily="50" charset="-128"/>
                        <a:ea typeface="ＭＳ Ｐゴシック" panose="020B0600070205080204" pitchFamily="50" charset="-128"/>
                        <a:cs typeface="メイリオ" panose="020B0604030504040204" pitchFamily="50" charset="-128"/>
                      </a:endParaRPr>
                    </a:p>
                    <a:p>
                      <a:pPr>
                        <a:lnSpc>
                          <a:spcPct val="100000"/>
                        </a:lnSpc>
                      </a:pPr>
                      <a:r>
                        <a:rPr lang="ja-JP" altLang="en-US" sz="900" b="0" spc="0" dirty="0" smtClean="0">
                          <a:latin typeface="ＭＳ Ｐゴシック" panose="020B0600070205080204" pitchFamily="50" charset="-128"/>
                          <a:ea typeface="ＭＳ Ｐゴシック" panose="020B0600070205080204" pitchFamily="50" charset="-128"/>
                          <a:cs typeface="メイリオ" panose="020B0604030504040204" pitchFamily="50" charset="-128"/>
                        </a:rPr>
                        <a:t>「がん登録・統計」</a:t>
                      </a:r>
                      <a:endParaRPr lang="ja-JP" altLang="en-US" sz="900" b="0" spc="0" dirty="0">
                        <a:latin typeface="ＭＳ Ｐゴシック" panose="020B0600070205080204" pitchFamily="50" charset="-128"/>
                        <a:ea typeface="ＭＳ Ｐゴシック" panose="020B0600070205080204" pitchFamily="50" charset="-128"/>
                        <a:cs typeface="メイリオ" panose="020B0604030504040204" pitchFamily="50" charset="-128"/>
                      </a:endParaRPr>
                    </a:p>
                  </a:txBody>
                  <a:tcPr marL="36000" marR="36000" marT="36000" marB="36000" anchor="ctr"/>
                </a:tc>
                <a:tc>
                  <a:txBody>
                    <a:bodyPr/>
                    <a:lstStyle/>
                    <a:p>
                      <a:pPr>
                        <a:lnSpc>
                          <a:spcPct val="100000"/>
                        </a:lnSpc>
                      </a:pPr>
                      <a:r>
                        <a:rPr lang="ja-JP" altLang="en-US" sz="1000" b="0" spc="0" dirty="0" smtClean="0">
                          <a:latin typeface="ＭＳ Ｐゴシック" panose="020B0600070205080204" pitchFamily="50" charset="-128"/>
                          <a:ea typeface="ＭＳ Ｐゴシック" panose="020B0600070205080204" pitchFamily="50" charset="-128"/>
                          <a:cs typeface="メイリオ" panose="020B0604030504040204" pitchFamily="50" charset="-128"/>
                        </a:rPr>
                        <a:t>毎年</a:t>
                      </a:r>
                      <a:endParaRPr lang="ja-JP" altLang="en-US" sz="1000" b="0" spc="0" dirty="0">
                        <a:latin typeface="ＭＳ Ｐゴシック" panose="020B0600070205080204" pitchFamily="50" charset="-128"/>
                        <a:ea typeface="ＭＳ Ｐゴシック" panose="020B0600070205080204" pitchFamily="50" charset="-128"/>
                        <a:cs typeface="メイリオ" panose="020B0604030504040204" pitchFamily="50" charset="-128"/>
                      </a:endParaRPr>
                    </a:p>
                  </a:txBody>
                  <a:tcPr marL="36000" marR="36000" marT="36000" marB="36000" anchor="ctr"/>
                </a:tc>
                <a:tc>
                  <a:txBody>
                    <a:bodyPr/>
                    <a:lstStyle/>
                    <a:p>
                      <a:pPr algn="ctr">
                        <a:lnSpc>
                          <a:spcPct val="100000"/>
                        </a:lnSpc>
                        <a:spcAft>
                          <a:spcPts val="0"/>
                        </a:spcAft>
                      </a:pPr>
                      <a:r>
                        <a:rPr lang="en-US" sz="1000" b="0" kern="0" spc="0" dirty="0">
                          <a:solidFill>
                            <a:srgbClr val="000000"/>
                          </a:solidFill>
                          <a:effectLst/>
                          <a:latin typeface="ＭＳ Ｐゴシック" panose="020B0600070205080204" pitchFamily="50" charset="-128"/>
                          <a:ea typeface="ＭＳ Ｐゴシック" panose="020B0600070205080204" pitchFamily="50" charset="-128"/>
                          <a:cs typeface="メイリオ" panose="020B0604030504040204" pitchFamily="50" charset="-128"/>
                        </a:rPr>
                        <a:t>79.9</a:t>
                      </a:r>
                      <a:r>
                        <a:rPr lang="ja-JP" sz="1000" b="0" kern="0" spc="0" dirty="0">
                          <a:solidFill>
                            <a:srgbClr val="000000"/>
                          </a:solidFill>
                          <a:effectLst/>
                          <a:latin typeface="ＭＳ Ｐゴシック" panose="020B0600070205080204" pitchFamily="50" charset="-128"/>
                          <a:ea typeface="ＭＳ Ｐゴシック" panose="020B0600070205080204" pitchFamily="50" charset="-128"/>
                          <a:cs typeface="メイリオ" panose="020B0604030504040204" pitchFamily="50" charset="-128"/>
                        </a:rPr>
                        <a:t>（</a:t>
                      </a:r>
                      <a:r>
                        <a:rPr lang="en-US" sz="1000" b="0" kern="0" spc="0" dirty="0">
                          <a:solidFill>
                            <a:srgbClr val="000000"/>
                          </a:solidFill>
                          <a:effectLst/>
                          <a:latin typeface="ＭＳ Ｐゴシック" panose="020B0600070205080204" pitchFamily="50" charset="-128"/>
                          <a:ea typeface="ＭＳ Ｐゴシック" panose="020B0600070205080204" pitchFamily="50" charset="-128"/>
                          <a:cs typeface="メイリオ" panose="020B0604030504040204" pitchFamily="50" charset="-128"/>
                        </a:rPr>
                        <a:t>H29</a:t>
                      </a:r>
                      <a:r>
                        <a:rPr lang="ja-JP" sz="1000" b="0" kern="0" spc="0" dirty="0" smtClean="0">
                          <a:solidFill>
                            <a:srgbClr val="000000"/>
                          </a:solidFill>
                          <a:effectLst/>
                          <a:latin typeface="ＭＳ Ｐゴシック" panose="020B0600070205080204" pitchFamily="50" charset="-128"/>
                          <a:ea typeface="ＭＳ Ｐゴシック" panose="020B0600070205080204" pitchFamily="50" charset="-128"/>
                          <a:cs typeface="メイリオ" panose="020B0604030504040204" pitchFamily="50" charset="-128"/>
                        </a:rPr>
                        <a:t>）</a:t>
                      </a:r>
                      <a:endParaRPr lang="en-US" altLang="ja-JP" sz="1000" b="0" kern="0" spc="0" dirty="0" smtClean="0">
                        <a:solidFill>
                          <a:srgbClr val="000000"/>
                        </a:solidFill>
                        <a:effectLst/>
                        <a:latin typeface="ＭＳ Ｐゴシック" panose="020B0600070205080204" pitchFamily="50" charset="-128"/>
                        <a:ea typeface="ＭＳ Ｐゴシック" panose="020B0600070205080204" pitchFamily="50" charset="-128"/>
                        <a:cs typeface="メイリオ"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000" b="0" kern="100" spc="0" dirty="0" smtClean="0">
                          <a:effectLst/>
                          <a:latin typeface="ＭＳ Ｐゴシック" panose="020B0600070205080204" pitchFamily="50" charset="-128"/>
                          <a:ea typeface="ＭＳ Ｐゴシック" panose="020B0600070205080204" pitchFamily="50" charset="-128"/>
                          <a:cs typeface="メイリオ" panose="020B0604030504040204" pitchFamily="50" charset="-128"/>
                        </a:rPr>
                        <a:t>※</a:t>
                      </a:r>
                      <a:r>
                        <a:rPr lang="ja-JP" altLang="en-US" sz="1000" b="0" kern="100" spc="0" dirty="0" smtClean="0">
                          <a:effectLst/>
                          <a:latin typeface="ＭＳ Ｐゴシック" panose="020B0600070205080204" pitchFamily="50" charset="-128"/>
                          <a:ea typeface="ＭＳ Ｐゴシック" panose="020B0600070205080204" pitchFamily="50" charset="-128"/>
                          <a:cs typeface="メイリオ" panose="020B0604030504040204" pitchFamily="50" charset="-128"/>
                        </a:rPr>
                        <a:t>策定時は速報値</a:t>
                      </a:r>
                      <a:endParaRPr lang="ja-JP" altLang="ja-JP" sz="1000" b="0" kern="100" spc="0" dirty="0" smtClean="0">
                        <a:effectLst/>
                        <a:latin typeface="ＭＳ Ｐゴシック" panose="020B0600070205080204" pitchFamily="50" charset="-128"/>
                        <a:ea typeface="ＭＳ Ｐゴシック" panose="020B0600070205080204" pitchFamily="50" charset="-128"/>
                        <a:cs typeface="メイリオ" panose="020B0604030504040204" pitchFamily="50" charset="-128"/>
                      </a:endParaRPr>
                    </a:p>
                  </a:txBody>
                  <a:tcPr marL="36000" marR="36000" marT="36000" marB="36000" anchor="ctr"/>
                </a:tc>
                <a:tc>
                  <a:txBody>
                    <a:bodyPr/>
                    <a:lstStyle/>
                    <a:p>
                      <a:pPr algn="ctr">
                        <a:lnSpc>
                          <a:spcPct val="100000"/>
                        </a:lnSpc>
                        <a:spcAft>
                          <a:spcPts val="0"/>
                        </a:spcAft>
                      </a:pPr>
                      <a:r>
                        <a:rPr lang="en-US" altLang="ja-JP" sz="1000" b="0" kern="100" spc="0" dirty="0" smtClean="0">
                          <a:effectLst/>
                          <a:latin typeface="ＭＳ Ｐゴシック" panose="020B0600070205080204" pitchFamily="50" charset="-128"/>
                          <a:ea typeface="ＭＳ Ｐゴシック" panose="020B0600070205080204" pitchFamily="50" charset="-128"/>
                          <a:cs typeface="メイリオ" panose="020B0604030504040204" pitchFamily="50" charset="-128"/>
                        </a:rPr>
                        <a:t>77.5</a:t>
                      </a:r>
                      <a:r>
                        <a:rPr lang="ja-JP" altLang="en-US" sz="1000" b="0" kern="100" spc="0" dirty="0" smtClean="0">
                          <a:effectLst/>
                          <a:latin typeface="ＭＳ Ｐゴシック" panose="020B0600070205080204" pitchFamily="50" charset="-128"/>
                          <a:ea typeface="ＭＳ Ｐゴシック" panose="020B0600070205080204" pitchFamily="50" charset="-128"/>
                          <a:cs typeface="メイリオ" panose="020B0604030504040204" pitchFamily="50" charset="-128"/>
                        </a:rPr>
                        <a:t>（</a:t>
                      </a:r>
                      <a:r>
                        <a:rPr lang="en-US" altLang="ja-JP" sz="1000" b="0" kern="100" spc="0" dirty="0" smtClean="0">
                          <a:effectLst/>
                          <a:latin typeface="ＭＳ Ｐゴシック" panose="020B0600070205080204" pitchFamily="50" charset="-128"/>
                          <a:ea typeface="ＭＳ Ｐゴシック" panose="020B0600070205080204" pitchFamily="50" charset="-128"/>
                          <a:cs typeface="メイリオ" panose="020B0604030504040204" pitchFamily="50" charset="-128"/>
                        </a:rPr>
                        <a:t>H29</a:t>
                      </a:r>
                      <a:r>
                        <a:rPr lang="ja-JP" altLang="en-US" sz="1000" b="0" kern="100" spc="0" dirty="0" smtClean="0">
                          <a:effectLst/>
                          <a:latin typeface="ＭＳ Ｐゴシック" panose="020B0600070205080204" pitchFamily="50" charset="-128"/>
                          <a:ea typeface="ＭＳ Ｐゴシック" panose="020B0600070205080204" pitchFamily="50" charset="-128"/>
                          <a:cs typeface="メイリオ" panose="020B0604030504040204" pitchFamily="50" charset="-128"/>
                        </a:rPr>
                        <a:t>）</a:t>
                      </a:r>
                      <a:endParaRPr lang="en-US" altLang="ja-JP" sz="1000" b="0" kern="100" spc="0" dirty="0" smtClean="0">
                        <a:effectLst/>
                        <a:latin typeface="ＭＳ Ｐゴシック" panose="020B0600070205080204" pitchFamily="50" charset="-128"/>
                        <a:ea typeface="ＭＳ Ｐゴシック" panose="020B0600070205080204" pitchFamily="50" charset="-128"/>
                        <a:cs typeface="メイリオ" panose="020B0604030504040204" pitchFamily="50" charset="-128"/>
                      </a:endParaRPr>
                    </a:p>
                  </a:txBody>
                  <a:tcPr marL="36000" marR="36000" marT="36000" marB="36000" anchor="ctr"/>
                </a:tc>
                <a:tc>
                  <a:txBody>
                    <a:bodyPr/>
                    <a:lstStyle/>
                    <a:p>
                      <a:pPr algn="ctr">
                        <a:lnSpc>
                          <a:spcPct val="100000"/>
                        </a:lnSpc>
                        <a:spcAft>
                          <a:spcPts val="0"/>
                        </a:spcAft>
                      </a:pPr>
                      <a:r>
                        <a:rPr lang="en-US" sz="1000" b="0" kern="0" spc="0" dirty="0">
                          <a:effectLst/>
                          <a:latin typeface="ＭＳ Ｐゴシック" panose="020B0600070205080204" pitchFamily="50" charset="-128"/>
                          <a:ea typeface="ＭＳ Ｐゴシック" panose="020B0600070205080204" pitchFamily="50" charset="-128"/>
                          <a:cs typeface="メイリオ" panose="020B0604030504040204" pitchFamily="50" charset="-128"/>
                        </a:rPr>
                        <a:t>72.3</a:t>
                      </a:r>
                      <a:endParaRPr lang="ja-JP" sz="1000" b="0" kern="100" spc="0" dirty="0">
                        <a:effectLst/>
                        <a:latin typeface="ＭＳ Ｐゴシック" panose="020B0600070205080204" pitchFamily="50" charset="-128"/>
                        <a:ea typeface="ＭＳ Ｐゴシック" panose="020B0600070205080204" pitchFamily="50" charset="-128"/>
                        <a:cs typeface="メイリオ" panose="020B0604030504040204" pitchFamily="50" charset="-128"/>
                      </a:endParaRPr>
                    </a:p>
                    <a:p>
                      <a:pPr algn="ctr">
                        <a:lnSpc>
                          <a:spcPct val="100000"/>
                        </a:lnSpc>
                        <a:spcAft>
                          <a:spcPts val="0"/>
                        </a:spcAft>
                      </a:pPr>
                      <a:r>
                        <a:rPr lang="ja-JP" sz="1000" b="0" kern="0" spc="0" dirty="0">
                          <a:effectLst/>
                          <a:latin typeface="ＭＳ Ｐゴシック" panose="020B0600070205080204" pitchFamily="50" charset="-128"/>
                          <a:ea typeface="ＭＳ Ｐゴシック" panose="020B0600070205080204" pitchFamily="50" charset="-128"/>
                          <a:cs typeface="メイリオ" panose="020B0604030504040204" pitchFamily="50" charset="-128"/>
                        </a:rPr>
                        <a:t>（</a:t>
                      </a:r>
                      <a:r>
                        <a:rPr lang="en-US" sz="1000" b="0" kern="0" spc="0" dirty="0">
                          <a:effectLst/>
                          <a:latin typeface="ＭＳ Ｐゴシック" panose="020B0600070205080204" pitchFamily="50" charset="-128"/>
                          <a:ea typeface="ＭＳ Ｐゴシック" panose="020B0600070205080204" pitchFamily="50" charset="-128"/>
                          <a:cs typeface="メイリオ" panose="020B0604030504040204" pitchFamily="50" charset="-128"/>
                        </a:rPr>
                        <a:t>10</a:t>
                      </a:r>
                      <a:r>
                        <a:rPr lang="ja-JP" sz="1000" b="0" kern="0" spc="0" dirty="0">
                          <a:effectLst/>
                          <a:latin typeface="ＭＳ Ｐゴシック" panose="020B0600070205080204" pitchFamily="50" charset="-128"/>
                          <a:ea typeface="ＭＳ Ｐゴシック" panose="020B0600070205080204" pitchFamily="50" charset="-128"/>
                          <a:cs typeface="メイリオ" panose="020B0604030504040204" pitchFamily="50" charset="-128"/>
                        </a:rPr>
                        <a:t>年後</a:t>
                      </a:r>
                      <a:r>
                        <a:rPr lang="ja-JP" sz="1000" b="0" kern="0" spc="0" dirty="0" smtClean="0">
                          <a:effectLst/>
                          <a:latin typeface="ＭＳ Ｐゴシック" panose="020B0600070205080204" pitchFamily="50" charset="-128"/>
                          <a:ea typeface="ＭＳ Ｐゴシック" panose="020B0600070205080204" pitchFamily="50" charset="-128"/>
                          <a:cs typeface="メイリオ" panose="020B0604030504040204" pitchFamily="50" charset="-128"/>
                        </a:rPr>
                        <a:t>に</a:t>
                      </a:r>
                      <a:r>
                        <a:rPr lang="en-US" sz="1000" b="0" kern="0" spc="0" dirty="0" smtClean="0">
                          <a:effectLst/>
                          <a:latin typeface="ＭＳ Ｐゴシック" panose="020B0600070205080204" pitchFamily="50" charset="-128"/>
                          <a:ea typeface="ＭＳ Ｐゴシック" panose="020B0600070205080204" pitchFamily="50" charset="-128"/>
                          <a:cs typeface="メイリオ" panose="020B0604030504040204" pitchFamily="50" charset="-128"/>
                        </a:rPr>
                        <a:t>66.9</a:t>
                      </a:r>
                      <a:r>
                        <a:rPr lang="ja-JP" sz="1000" b="0" kern="0" spc="0" dirty="0">
                          <a:effectLst/>
                          <a:latin typeface="ＭＳ Ｐゴシック" panose="020B0600070205080204" pitchFamily="50" charset="-128"/>
                          <a:ea typeface="ＭＳ Ｐゴシック" panose="020B0600070205080204" pitchFamily="50" charset="-128"/>
                          <a:cs typeface="メイリオ" panose="020B0604030504040204" pitchFamily="50" charset="-128"/>
                        </a:rPr>
                        <a:t>）</a:t>
                      </a:r>
                      <a:endParaRPr lang="ja-JP" sz="1000" b="0" kern="100" spc="0" dirty="0">
                        <a:effectLst/>
                        <a:latin typeface="ＭＳ Ｐゴシック" panose="020B0600070205080204" pitchFamily="50" charset="-128"/>
                        <a:ea typeface="ＭＳ Ｐゴシック" panose="020B0600070205080204" pitchFamily="50" charset="-128"/>
                        <a:cs typeface="メイリオ" panose="020B0604030504040204" pitchFamily="50" charset="-128"/>
                      </a:endParaRPr>
                    </a:p>
                  </a:txBody>
                  <a:tcPr marL="36000" marR="36000" marT="36000" marB="36000" anchor="ctr"/>
                </a:tc>
                <a:extLst>
                  <a:ext uri="{0D108BD9-81ED-4DB2-BD59-A6C34878D82A}">
                    <a16:rowId xmlns:a16="http://schemas.microsoft.com/office/drawing/2014/main" val="3419077494"/>
                  </a:ext>
                </a:extLst>
              </a:tr>
              <a:tr h="256152">
                <a:tc>
                  <a:txBody>
                    <a:bodyPr/>
                    <a:lstStyle/>
                    <a:p>
                      <a:pPr algn="ctr">
                        <a:lnSpc>
                          <a:spcPts val="1100"/>
                        </a:lnSpc>
                      </a:pPr>
                      <a:r>
                        <a:rPr kumimoji="1" lang="en-US" altLang="ja-JP" sz="1000" b="0" spc="0" dirty="0" smtClean="0">
                          <a:latin typeface="ＭＳ Ｐゴシック" panose="020B0600070205080204" pitchFamily="50" charset="-128"/>
                          <a:ea typeface="ＭＳ Ｐゴシック" panose="020B0600070205080204" pitchFamily="50" charset="-128"/>
                        </a:rPr>
                        <a:t>4</a:t>
                      </a:r>
                      <a:endParaRPr kumimoji="1" lang="ja-JP" altLang="en-US" sz="1000" b="0" spc="0"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l">
                        <a:lnSpc>
                          <a:spcPct val="100000"/>
                        </a:lnSpc>
                        <a:spcAft>
                          <a:spcPts val="0"/>
                        </a:spcAft>
                      </a:pPr>
                      <a:r>
                        <a:rPr lang="ja-JP" sz="1050" b="0" kern="0" spc="0" dirty="0">
                          <a:solidFill>
                            <a:srgbClr val="000000"/>
                          </a:solidFill>
                          <a:effectLst/>
                          <a:latin typeface="ＭＳ Ｐゴシック" panose="020B0600070205080204" pitchFamily="50" charset="-128"/>
                          <a:ea typeface="ＭＳ Ｐゴシック" panose="020B0600070205080204" pitchFamily="50" charset="-128"/>
                          <a:cs typeface="メイリオ" panose="020B0604030504040204" pitchFamily="50" charset="-128"/>
                        </a:rPr>
                        <a:t>心疾患の年齢調整</a:t>
                      </a:r>
                      <a:r>
                        <a:rPr lang="ja-JP" sz="1050" b="0" kern="0" spc="0" dirty="0" smtClean="0">
                          <a:solidFill>
                            <a:srgbClr val="000000"/>
                          </a:solidFill>
                          <a:effectLst/>
                          <a:latin typeface="ＭＳ Ｐゴシック" panose="020B0600070205080204" pitchFamily="50" charset="-128"/>
                          <a:ea typeface="ＭＳ Ｐゴシック" panose="020B0600070205080204" pitchFamily="50" charset="-128"/>
                          <a:cs typeface="メイリオ" panose="020B0604030504040204" pitchFamily="50" charset="-128"/>
                        </a:rPr>
                        <a:t>死亡率</a:t>
                      </a:r>
                      <a:endParaRPr lang="en-US" altLang="ja-JP" sz="1050" b="0" kern="0" spc="0" dirty="0" smtClean="0">
                        <a:solidFill>
                          <a:srgbClr val="000000"/>
                        </a:solidFill>
                        <a:effectLst/>
                        <a:latin typeface="ＭＳ Ｐゴシック" panose="020B0600070205080204" pitchFamily="50" charset="-128"/>
                        <a:ea typeface="ＭＳ Ｐゴシック" panose="020B0600070205080204" pitchFamily="50" charset="-128"/>
                        <a:cs typeface="メイリオ" panose="020B0604030504040204" pitchFamily="50" charset="-128"/>
                      </a:endParaRPr>
                    </a:p>
                    <a:p>
                      <a:pPr algn="l">
                        <a:lnSpc>
                          <a:spcPct val="100000"/>
                        </a:lnSpc>
                        <a:spcAft>
                          <a:spcPts val="0"/>
                        </a:spcAft>
                      </a:pPr>
                      <a:r>
                        <a:rPr lang="ja-JP" sz="1050" b="0" kern="0" spc="0" dirty="0" smtClean="0">
                          <a:solidFill>
                            <a:srgbClr val="000000"/>
                          </a:solidFill>
                          <a:effectLst/>
                          <a:latin typeface="ＭＳ Ｐゴシック" panose="020B0600070205080204" pitchFamily="50" charset="-128"/>
                          <a:ea typeface="ＭＳ Ｐゴシック" panose="020B0600070205080204" pitchFamily="50" charset="-128"/>
                          <a:cs typeface="メイリオ" panose="020B0604030504040204" pitchFamily="50" charset="-128"/>
                        </a:rPr>
                        <a:t>（</a:t>
                      </a:r>
                      <a:r>
                        <a:rPr lang="ja-JP" sz="1050" b="0" kern="0" spc="0" dirty="0">
                          <a:solidFill>
                            <a:srgbClr val="000000"/>
                          </a:solidFill>
                          <a:effectLst/>
                          <a:latin typeface="ＭＳ Ｐゴシック" panose="020B0600070205080204" pitchFamily="50" charset="-128"/>
                          <a:ea typeface="ＭＳ Ｐゴシック" panose="020B0600070205080204" pitchFamily="50" charset="-128"/>
                          <a:cs typeface="メイリオ" panose="020B0604030504040204" pitchFamily="50" charset="-128"/>
                        </a:rPr>
                        <a:t>男性</a:t>
                      </a:r>
                      <a:r>
                        <a:rPr lang="en-US" sz="1050" b="0" kern="0" spc="0" dirty="0">
                          <a:solidFill>
                            <a:srgbClr val="000000"/>
                          </a:solidFill>
                          <a:effectLst/>
                          <a:latin typeface="ＭＳ Ｐゴシック" panose="020B0600070205080204" pitchFamily="50" charset="-128"/>
                          <a:ea typeface="ＭＳ Ｐゴシック" panose="020B0600070205080204" pitchFamily="50" charset="-128"/>
                          <a:cs typeface="メイリオ" panose="020B0604030504040204" pitchFamily="50" charset="-128"/>
                        </a:rPr>
                        <a:t>/</a:t>
                      </a:r>
                      <a:r>
                        <a:rPr lang="ja-JP" sz="1050" b="0" kern="0" spc="0" dirty="0">
                          <a:solidFill>
                            <a:srgbClr val="000000"/>
                          </a:solidFill>
                          <a:effectLst/>
                          <a:latin typeface="ＭＳ Ｐゴシック" panose="020B0600070205080204" pitchFamily="50" charset="-128"/>
                          <a:ea typeface="ＭＳ Ｐゴシック" panose="020B0600070205080204" pitchFamily="50" charset="-128"/>
                          <a:cs typeface="メイリオ" panose="020B0604030504040204" pitchFamily="50" charset="-128"/>
                        </a:rPr>
                        <a:t>女性</a:t>
                      </a:r>
                      <a:r>
                        <a:rPr lang="ja-JP" sz="1050" b="0" kern="0" spc="0" dirty="0" smtClean="0">
                          <a:solidFill>
                            <a:srgbClr val="000000"/>
                          </a:solidFill>
                          <a:effectLst/>
                          <a:latin typeface="ＭＳ Ｐゴシック" panose="020B0600070205080204" pitchFamily="50" charset="-128"/>
                          <a:ea typeface="ＭＳ Ｐゴシック" panose="020B0600070205080204" pitchFamily="50" charset="-128"/>
                          <a:cs typeface="メイリオ" panose="020B0604030504040204" pitchFamily="50" charset="-128"/>
                        </a:rPr>
                        <a:t>）＊</a:t>
                      </a:r>
                      <a:r>
                        <a:rPr lang="ja-JP" sz="1050" b="0" kern="0" spc="0" dirty="0">
                          <a:solidFill>
                            <a:srgbClr val="000000"/>
                          </a:solidFill>
                          <a:effectLst/>
                          <a:latin typeface="ＭＳ Ｐゴシック" panose="020B0600070205080204" pitchFamily="50" charset="-128"/>
                          <a:ea typeface="ＭＳ Ｐゴシック" panose="020B0600070205080204" pitchFamily="50" charset="-128"/>
                          <a:cs typeface="メイリオ" panose="020B0604030504040204" pitchFamily="50" charset="-128"/>
                        </a:rPr>
                        <a:t>人口</a:t>
                      </a:r>
                      <a:r>
                        <a:rPr lang="en-US" sz="1050" b="0" kern="0" spc="0" dirty="0">
                          <a:solidFill>
                            <a:srgbClr val="000000"/>
                          </a:solidFill>
                          <a:effectLst/>
                          <a:latin typeface="ＭＳ Ｐゴシック" panose="020B0600070205080204" pitchFamily="50" charset="-128"/>
                          <a:ea typeface="ＭＳ Ｐゴシック" panose="020B0600070205080204" pitchFamily="50" charset="-128"/>
                          <a:cs typeface="メイリオ" panose="020B0604030504040204" pitchFamily="50" charset="-128"/>
                        </a:rPr>
                        <a:t>10</a:t>
                      </a:r>
                      <a:r>
                        <a:rPr lang="ja-JP" sz="1050" b="0" kern="0" spc="0" dirty="0">
                          <a:solidFill>
                            <a:srgbClr val="000000"/>
                          </a:solidFill>
                          <a:effectLst/>
                          <a:latin typeface="ＭＳ Ｐゴシック" panose="020B0600070205080204" pitchFamily="50" charset="-128"/>
                          <a:ea typeface="ＭＳ Ｐゴシック" panose="020B0600070205080204" pitchFamily="50" charset="-128"/>
                          <a:cs typeface="メイリオ" panose="020B0604030504040204" pitchFamily="50" charset="-128"/>
                        </a:rPr>
                        <a:t>万対</a:t>
                      </a:r>
                      <a:endParaRPr lang="ja-JP" sz="1050" b="0" kern="100" spc="0" dirty="0">
                        <a:effectLst/>
                        <a:latin typeface="ＭＳ Ｐゴシック" panose="020B0600070205080204" pitchFamily="50" charset="-128"/>
                        <a:ea typeface="ＭＳ Ｐゴシック" panose="020B0600070205080204" pitchFamily="50" charset="-128"/>
                        <a:cs typeface="メイリオ" panose="020B0604030504040204" pitchFamily="50" charset="-128"/>
                      </a:endParaRPr>
                    </a:p>
                  </a:txBody>
                  <a:tcPr marL="36000" marR="36000" marT="36000" marB="36000" anchor="ctr"/>
                </a:tc>
                <a:tc>
                  <a:txBody>
                    <a:bodyPr/>
                    <a:lstStyle/>
                    <a:p>
                      <a:pPr>
                        <a:lnSpc>
                          <a:spcPct val="100000"/>
                        </a:lnSpc>
                      </a:pPr>
                      <a:r>
                        <a:rPr lang="zh-TW" altLang="en-US" sz="900" b="0" spc="0" dirty="0" smtClean="0">
                          <a:latin typeface="ＭＳ Ｐゴシック" panose="020B0600070205080204" pitchFamily="50" charset="-128"/>
                          <a:ea typeface="ＭＳ Ｐゴシック" panose="020B0600070205080204" pitchFamily="50" charset="-128"/>
                          <a:cs typeface="メイリオ" panose="020B0604030504040204" pitchFamily="50" charset="-128"/>
                        </a:rPr>
                        <a:t>人口動態統計</a:t>
                      </a:r>
                      <a:endParaRPr lang="en-US" altLang="zh-TW" sz="900" b="0" spc="0" dirty="0" smtClean="0">
                        <a:latin typeface="ＭＳ Ｐゴシック" panose="020B0600070205080204" pitchFamily="50" charset="-128"/>
                        <a:ea typeface="ＭＳ Ｐゴシック" panose="020B0600070205080204" pitchFamily="50" charset="-128"/>
                        <a:cs typeface="メイリオ" panose="020B0604030504040204" pitchFamily="50" charset="-128"/>
                      </a:endParaRPr>
                    </a:p>
                    <a:p>
                      <a:pPr>
                        <a:lnSpc>
                          <a:spcPct val="100000"/>
                        </a:lnSpc>
                      </a:pPr>
                      <a:r>
                        <a:rPr lang="zh-TW" altLang="en-US" sz="900" b="0" spc="0" dirty="0" smtClean="0">
                          <a:latin typeface="ＭＳ Ｐゴシック" panose="020B0600070205080204" pitchFamily="50" charset="-128"/>
                          <a:ea typeface="ＭＳ Ｐゴシック" panose="020B0600070205080204" pitchFamily="50" charset="-128"/>
                          <a:cs typeface="メイリオ" panose="020B0604030504040204" pitchFamily="50" charset="-128"/>
                        </a:rPr>
                        <a:t>特殊報告</a:t>
                      </a:r>
                      <a:endParaRPr lang="ja-JP" altLang="en-US" sz="900" b="0" spc="0" dirty="0">
                        <a:latin typeface="ＭＳ Ｐゴシック" panose="020B0600070205080204" pitchFamily="50" charset="-128"/>
                        <a:ea typeface="ＭＳ Ｐゴシック" panose="020B0600070205080204" pitchFamily="50" charset="-128"/>
                        <a:cs typeface="メイリオ" panose="020B0604030504040204" pitchFamily="50" charset="-128"/>
                      </a:endParaRPr>
                    </a:p>
                  </a:txBody>
                  <a:tcPr marL="36000" marR="36000" marT="36000" marB="36000" anchor="ctr"/>
                </a:tc>
                <a:tc>
                  <a:txBody>
                    <a:bodyPr/>
                    <a:lstStyle/>
                    <a:p>
                      <a:pPr>
                        <a:lnSpc>
                          <a:spcPct val="100000"/>
                        </a:lnSpc>
                      </a:pPr>
                      <a:r>
                        <a:rPr lang="en-US" altLang="ja-JP" sz="1000" b="0" spc="0" dirty="0" smtClean="0">
                          <a:latin typeface="ＭＳ Ｐゴシック" panose="020B0600070205080204" pitchFamily="50" charset="-128"/>
                          <a:ea typeface="ＭＳ Ｐゴシック" panose="020B0600070205080204" pitchFamily="50" charset="-128"/>
                          <a:cs typeface="メイリオ" panose="020B0604030504040204" pitchFamily="50" charset="-128"/>
                        </a:rPr>
                        <a:t>5</a:t>
                      </a:r>
                      <a:r>
                        <a:rPr lang="ja-JP" altLang="en-US" sz="1000" b="0" spc="0" dirty="0" smtClean="0">
                          <a:latin typeface="ＭＳ Ｐゴシック" panose="020B0600070205080204" pitchFamily="50" charset="-128"/>
                          <a:ea typeface="ＭＳ Ｐゴシック" panose="020B0600070205080204" pitchFamily="50" charset="-128"/>
                          <a:cs typeface="メイリオ" panose="020B0604030504040204" pitchFamily="50" charset="-128"/>
                        </a:rPr>
                        <a:t>年毎</a:t>
                      </a:r>
                      <a:endParaRPr lang="ja-JP" altLang="en-US" sz="1000" b="0" spc="0" dirty="0">
                        <a:latin typeface="ＭＳ Ｐゴシック" panose="020B0600070205080204" pitchFamily="50" charset="-128"/>
                        <a:ea typeface="ＭＳ Ｐゴシック" panose="020B0600070205080204" pitchFamily="50" charset="-128"/>
                        <a:cs typeface="メイリオ" panose="020B0604030504040204" pitchFamily="50" charset="-128"/>
                      </a:endParaRPr>
                    </a:p>
                  </a:txBody>
                  <a:tcPr marL="36000" marR="36000" marT="36000" marB="36000" anchor="ctr"/>
                </a:tc>
                <a:tc>
                  <a:txBody>
                    <a:bodyPr/>
                    <a:lstStyle/>
                    <a:p>
                      <a:pPr algn="ctr">
                        <a:lnSpc>
                          <a:spcPct val="100000"/>
                        </a:lnSpc>
                        <a:spcAft>
                          <a:spcPts val="0"/>
                        </a:spcAft>
                      </a:pPr>
                      <a:r>
                        <a:rPr lang="en-US" sz="1000" b="0" kern="0" spc="0" dirty="0" smtClean="0">
                          <a:solidFill>
                            <a:srgbClr val="000000"/>
                          </a:solidFill>
                          <a:effectLst/>
                          <a:latin typeface="ＭＳ Ｐゴシック" panose="020B0600070205080204" pitchFamily="50" charset="-128"/>
                          <a:ea typeface="ＭＳ Ｐゴシック" panose="020B0600070205080204" pitchFamily="50" charset="-128"/>
                          <a:cs typeface="メイリオ" panose="020B0604030504040204" pitchFamily="50" charset="-128"/>
                        </a:rPr>
                        <a:t>72.9/37.6</a:t>
                      </a:r>
                      <a:r>
                        <a:rPr lang="ja-JP" sz="1000" b="0" kern="0" spc="0" dirty="0" smtClean="0">
                          <a:solidFill>
                            <a:srgbClr val="000000"/>
                          </a:solidFill>
                          <a:effectLst/>
                          <a:latin typeface="ＭＳ Ｐゴシック" panose="020B0600070205080204" pitchFamily="50" charset="-128"/>
                          <a:ea typeface="ＭＳ Ｐゴシック" panose="020B0600070205080204" pitchFamily="50" charset="-128"/>
                          <a:cs typeface="メイリオ" panose="020B0604030504040204" pitchFamily="50" charset="-128"/>
                        </a:rPr>
                        <a:t>（</a:t>
                      </a:r>
                      <a:r>
                        <a:rPr lang="en-US" sz="1000" b="0" kern="0" spc="0" dirty="0">
                          <a:solidFill>
                            <a:srgbClr val="000000"/>
                          </a:solidFill>
                          <a:effectLst/>
                          <a:latin typeface="ＭＳ Ｐゴシック" panose="020B0600070205080204" pitchFamily="50" charset="-128"/>
                          <a:ea typeface="ＭＳ Ｐゴシック" panose="020B0600070205080204" pitchFamily="50" charset="-128"/>
                          <a:cs typeface="メイリオ" panose="020B0604030504040204" pitchFamily="50" charset="-128"/>
                        </a:rPr>
                        <a:t>H27</a:t>
                      </a:r>
                      <a:r>
                        <a:rPr lang="ja-JP" sz="1000" b="0" kern="0" spc="0" dirty="0">
                          <a:solidFill>
                            <a:srgbClr val="000000"/>
                          </a:solidFill>
                          <a:effectLst/>
                          <a:latin typeface="ＭＳ Ｐゴシック" panose="020B0600070205080204" pitchFamily="50" charset="-128"/>
                          <a:ea typeface="ＭＳ Ｐゴシック" panose="020B0600070205080204" pitchFamily="50" charset="-128"/>
                          <a:cs typeface="メイリオ" panose="020B0604030504040204" pitchFamily="50" charset="-128"/>
                        </a:rPr>
                        <a:t>）</a:t>
                      </a:r>
                      <a:endParaRPr lang="ja-JP" sz="1000" b="0" kern="100" spc="0" dirty="0">
                        <a:effectLst/>
                        <a:latin typeface="ＭＳ Ｐゴシック" panose="020B0600070205080204" pitchFamily="50" charset="-128"/>
                        <a:ea typeface="ＭＳ Ｐゴシック" panose="020B0600070205080204" pitchFamily="50" charset="-128"/>
                        <a:cs typeface="メイリオ" panose="020B0604030504040204" pitchFamily="50" charset="-128"/>
                      </a:endParaRPr>
                    </a:p>
                  </a:txBody>
                  <a:tcPr marL="36000" marR="36000" marT="36000" marB="36000" anchor="ctr"/>
                </a:tc>
                <a:tc>
                  <a:txBody>
                    <a:bodyPr/>
                    <a:lstStyle/>
                    <a:p>
                      <a:pPr algn="ctr">
                        <a:lnSpc>
                          <a:spcPct val="100000"/>
                        </a:lnSpc>
                        <a:spcAft>
                          <a:spcPts val="0"/>
                        </a:spcAft>
                      </a:pPr>
                      <a:r>
                        <a:rPr lang="en-US" sz="1000" b="0" kern="0" spc="0" dirty="0" smtClean="0">
                          <a:solidFill>
                            <a:srgbClr val="000000"/>
                          </a:solidFill>
                          <a:effectLst/>
                          <a:latin typeface="ＭＳ Ｐゴシック" panose="020B0600070205080204" pitchFamily="50" charset="-128"/>
                          <a:ea typeface="ＭＳ Ｐゴシック" panose="020B0600070205080204" pitchFamily="50" charset="-128"/>
                          <a:cs typeface="メイリオ" panose="020B0604030504040204" pitchFamily="50" charset="-128"/>
                        </a:rPr>
                        <a:t>72.9/37.6</a:t>
                      </a:r>
                      <a:r>
                        <a:rPr lang="ja-JP" sz="1000" b="0" kern="0" spc="0" dirty="0" smtClean="0">
                          <a:solidFill>
                            <a:srgbClr val="000000"/>
                          </a:solidFill>
                          <a:effectLst/>
                          <a:latin typeface="ＭＳ Ｐゴシック" panose="020B0600070205080204" pitchFamily="50" charset="-128"/>
                          <a:ea typeface="ＭＳ Ｐゴシック" panose="020B0600070205080204" pitchFamily="50" charset="-128"/>
                          <a:cs typeface="メイリオ" panose="020B0604030504040204" pitchFamily="50" charset="-128"/>
                        </a:rPr>
                        <a:t>（</a:t>
                      </a:r>
                      <a:r>
                        <a:rPr lang="en-US" sz="1000" b="0" kern="0" spc="0" dirty="0">
                          <a:solidFill>
                            <a:srgbClr val="000000"/>
                          </a:solidFill>
                          <a:effectLst/>
                          <a:latin typeface="ＭＳ Ｐゴシック" panose="020B0600070205080204" pitchFamily="50" charset="-128"/>
                          <a:ea typeface="ＭＳ Ｐゴシック" panose="020B0600070205080204" pitchFamily="50" charset="-128"/>
                          <a:cs typeface="メイリオ" panose="020B0604030504040204" pitchFamily="50" charset="-128"/>
                        </a:rPr>
                        <a:t>H27</a:t>
                      </a:r>
                      <a:r>
                        <a:rPr lang="ja-JP" sz="1000" b="0" kern="0" spc="0" dirty="0">
                          <a:solidFill>
                            <a:srgbClr val="000000"/>
                          </a:solidFill>
                          <a:effectLst/>
                          <a:latin typeface="ＭＳ Ｐゴシック" panose="020B0600070205080204" pitchFamily="50" charset="-128"/>
                          <a:ea typeface="ＭＳ Ｐゴシック" panose="020B0600070205080204" pitchFamily="50" charset="-128"/>
                          <a:cs typeface="メイリオ" panose="020B0604030504040204" pitchFamily="50" charset="-128"/>
                        </a:rPr>
                        <a:t>）</a:t>
                      </a:r>
                      <a:endParaRPr lang="ja-JP" sz="1000" b="0" kern="100" spc="0" dirty="0">
                        <a:effectLst/>
                        <a:latin typeface="ＭＳ Ｐゴシック" panose="020B0600070205080204" pitchFamily="50" charset="-128"/>
                        <a:ea typeface="ＭＳ Ｐゴシック" panose="020B0600070205080204" pitchFamily="50" charset="-128"/>
                        <a:cs typeface="メイリオ" panose="020B0604030504040204" pitchFamily="50" charset="-128"/>
                      </a:endParaRPr>
                    </a:p>
                  </a:txBody>
                  <a:tcPr marL="36000" marR="36000" marT="36000" marB="36000" anchor="ctr"/>
                </a:tc>
                <a:tc>
                  <a:txBody>
                    <a:bodyPr/>
                    <a:lstStyle/>
                    <a:p>
                      <a:pPr algn="ctr">
                        <a:lnSpc>
                          <a:spcPct val="100000"/>
                        </a:lnSpc>
                        <a:spcAft>
                          <a:spcPts val="0"/>
                        </a:spcAft>
                      </a:pPr>
                      <a:r>
                        <a:rPr lang="en-US" sz="1000" b="0" kern="0" spc="0" dirty="0" smtClean="0">
                          <a:solidFill>
                            <a:srgbClr val="000000"/>
                          </a:solidFill>
                          <a:effectLst/>
                          <a:latin typeface="ＭＳ Ｐゴシック" panose="020B0600070205080204" pitchFamily="50" charset="-128"/>
                          <a:ea typeface="ＭＳ Ｐゴシック" panose="020B0600070205080204" pitchFamily="50" charset="-128"/>
                          <a:cs typeface="メイリオ" panose="020B0604030504040204" pitchFamily="50" charset="-128"/>
                        </a:rPr>
                        <a:t>67.6/33.1</a:t>
                      </a:r>
                      <a:endParaRPr lang="ja-JP" sz="1000" b="0" kern="100" spc="0" dirty="0">
                        <a:effectLst/>
                        <a:latin typeface="ＭＳ Ｐゴシック" panose="020B0600070205080204" pitchFamily="50" charset="-128"/>
                        <a:ea typeface="ＭＳ Ｐゴシック" panose="020B0600070205080204" pitchFamily="50" charset="-128"/>
                        <a:cs typeface="メイリオ" panose="020B0604030504040204" pitchFamily="50" charset="-128"/>
                      </a:endParaRPr>
                    </a:p>
                  </a:txBody>
                  <a:tcPr marL="36000" marR="36000" marT="36000" marB="36000" anchor="ctr"/>
                </a:tc>
                <a:extLst>
                  <a:ext uri="{0D108BD9-81ED-4DB2-BD59-A6C34878D82A}">
                    <a16:rowId xmlns:a16="http://schemas.microsoft.com/office/drawing/2014/main" val="2987449206"/>
                  </a:ext>
                </a:extLst>
              </a:tr>
              <a:tr h="256152">
                <a:tc>
                  <a:txBody>
                    <a:bodyPr/>
                    <a:lstStyle/>
                    <a:p>
                      <a:pPr algn="ctr">
                        <a:lnSpc>
                          <a:spcPts val="1100"/>
                        </a:lnSpc>
                      </a:pPr>
                      <a:r>
                        <a:rPr kumimoji="1" lang="en-US" altLang="ja-JP" sz="1000" b="0" spc="0" dirty="0" smtClean="0">
                          <a:latin typeface="ＭＳ Ｐゴシック" panose="020B0600070205080204" pitchFamily="50" charset="-128"/>
                          <a:ea typeface="ＭＳ Ｐゴシック" panose="020B0600070205080204" pitchFamily="50" charset="-128"/>
                        </a:rPr>
                        <a:t>5</a:t>
                      </a:r>
                      <a:endParaRPr kumimoji="1" lang="ja-JP" altLang="en-US" sz="1000" b="0" spc="0"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l">
                        <a:lnSpc>
                          <a:spcPct val="100000"/>
                        </a:lnSpc>
                        <a:spcAft>
                          <a:spcPts val="0"/>
                        </a:spcAft>
                      </a:pPr>
                      <a:r>
                        <a:rPr lang="ja-JP" sz="1050" b="0" kern="0" spc="0" dirty="0">
                          <a:solidFill>
                            <a:srgbClr val="000000"/>
                          </a:solidFill>
                          <a:effectLst/>
                          <a:latin typeface="ＭＳ Ｐゴシック" panose="020B0600070205080204" pitchFamily="50" charset="-128"/>
                          <a:ea typeface="ＭＳ Ｐゴシック" panose="020B0600070205080204" pitchFamily="50" charset="-128"/>
                          <a:cs typeface="メイリオ" panose="020B0604030504040204" pitchFamily="50" charset="-128"/>
                        </a:rPr>
                        <a:t>脳血管疾患の年齢調整</a:t>
                      </a:r>
                      <a:r>
                        <a:rPr lang="ja-JP" sz="1050" b="0" kern="0" spc="0" dirty="0" smtClean="0">
                          <a:solidFill>
                            <a:srgbClr val="000000"/>
                          </a:solidFill>
                          <a:effectLst/>
                          <a:latin typeface="ＭＳ Ｐゴシック" panose="020B0600070205080204" pitchFamily="50" charset="-128"/>
                          <a:ea typeface="ＭＳ Ｐゴシック" panose="020B0600070205080204" pitchFamily="50" charset="-128"/>
                          <a:cs typeface="メイリオ" panose="020B0604030504040204" pitchFamily="50" charset="-128"/>
                        </a:rPr>
                        <a:t>死亡率</a:t>
                      </a:r>
                      <a:endParaRPr lang="en-US" altLang="ja-JP" sz="1050" b="0" kern="0" spc="0" dirty="0" smtClean="0">
                        <a:solidFill>
                          <a:srgbClr val="000000"/>
                        </a:solidFill>
                        <a:effectLst/>
                        <a:latin typeface="ＭＳ Ｐゴシック" panose="020B0600070205080204" pitchFamily="50" charset="-128"/>
                        <a:ea typeface="ＭＳ Ｐゴシック" panose="020B0600070205080204" pitchFamily="50" charset="-128"/>
                        <a:cs typeface="メイリオ" panose="020B0604030504040204" pitchFamily="50" charset="-128"/>
                      </a:endParaRPr>
                    </a:p>
                    <a:p>
                      <a:pPr algn="l">
                        <a:lnSpc>
                          <a:spcPct val="100000"/>
                        </a:lnSpc>
                        <a:spcAft>
                          <a:spcPts val="0"/>
                        </a:spcAft>
                      </a:pPr>
                      <a:r>
                        <a:rPr lang="ja-JP" sz="1050" b="0" kern="0" spc="0" dirty="0" smtClean="0">
                          <a:solidFill>
                            <a:srgbClr val="000000"/>
                          </a:solidFill>
                          <a:effectLst/>
                          <a:latin typeface="ＭＳ Ｐゴシック" panose="020B0600070205080204" pitchFamily="50" charset="-128"/>
                          <a:ea typeface="ＭＳ Ｐゴシック" panose="020B0600070205080204" pitchFamily="50" charset="-128"/>
                          <a:cs typeface="メイリオ" panose="020B0604030504040204" pitchFamily="50" charset="-128"/>
                        </a:rPr>
                        <a:t>（</a:t>
                      </a:r>
                      <a:r>
                        <a:rPr lang="ja-JP" sz="1050" b="0" kern="0" spc="0" dirty="0">
                          <a:solidFill>
                            <a:srgbClr val="000000"/>
                          </a:solidFill>
                          <a:effectLst/>
                          <a:latin typeface="ＭＳ Ｐゴシック" panose="020B0600070205080204" pitchFamily="50" charset="-128"/>
                          <a:ea typeface="ＭＳ Ｐゴシック" panose="020B0600070205080204" pitchFamily="50" charset="-128"/>
                          <a:cs typeface="メイリオ" panose="020B0604030504040204" pitchFamily="50" charset="-128"/>
                        </a:rPr>
                        <a:t>男性</a:t>
                      </a:r>
                      <a:r>
                        <a:rPr lang="en-US" sz="1050" b="0" kern="0" spc="0" dirty="0">
                          <a:solidFill>
                            <a:srgbClr val="000000"/>
                          </a:solidFill>
                          <a:effectLst/>
                          <a:latin typeface="ＭＳ Ｐゴシック" panose="020B0600070205080204" pitchFamily="50" charset="-128"/>
                          <a:ea typeface="ＭＳ Ｐゴシック" panose="020B0600070205080204" pitchFamily="50" charset="-128"/>
                          <a:cs typeface="メイリオ" panose="020B0604030504040204" pitchFamily="50" charset="-128"/>
                        </a:rPr>
                        <a:t>/</a:t>
                      </a:r>
                      <a:r>
                        <a:rPr lang="ja-JP" sz="1050" b="0" kern="0" spc="0" dirty="0">
                          <a:solidFill>
                            <a:srgbClr val="000000"/>
                          </a:solidFill>
                          <a:effectLst/>
                          <a:latin typeface="ＭＳ Ｐゴシック" panose="020B0600070205080204" pitchFamily="50" charset="-128"/>
                          <a:ea typeface="ＭＳ Ｐゴシック" panose="020B0600070205080204" pitchFamily="50" charset="-128"/>
                          <a:cs typeface="メイリオ" panose="020B0604030504040204" pitchFamily="50" charset="-128"/>
                        </a:rPr>
                        <a:t>女性</a:t>
                      </a:r>
                      <a:r>
                        <a:rPr lang="ja-JP" sz="1050" b="0" kern="0" spc="0" dirty="0" smtClean="0">
                          <a:solidFill>
                            <a:srgbClr val="000000"/>
                          </a:solidFill>
                          <a:effectLst/>
                          <a:latin typeface="ＭＳ Ｐゴシック" panose="020B0600070205080204" pitchFamily="50" charset="-128"/>
                          <a:ea typeface="ＭＳ Ｐゴシック" panose="020B0600070205080204" pitchFamily="50" charset="-128"/>
                          <a:cs typeface="メイリオ" panose="020B0604030504040204" pitchFamily="50" charset="-128"/>
                        </a:rPr>
                        <a:t>）＊</a:t>
                      </a:r>
                      <a:r>
                        <a:rPr lang="ja-JP" sz="1050" b="0" kern="0" spc="0" dirty="0">
                          <a:solidFill>
                            <a:srgbClr val="000000"/>
                          </a:solidFill>
                          <a:effectLst/>
                          <a:latin typeface="ＭＳ Ｐゴシック" panose="020B0600070205080204" pitchFamily="50" charset="-128"/>
                          <a:ea typeface="ＭＳ Ｐゴシック" panose="020B0600070205080204" pitchFamily="50" charset="-128"/>
                          <a:cs typeface="メイリオ" panose="020B0604030504040204" pitchFamily="50" charset="-128"/>
                        </a:rPr>
                        <a:t>人口</a:t>
                      </a:r>
                      <a:r>
                        <a:rPr lang="en-US" sz="1050" b="0" kern="0" spc="0" dirty="0">
                          <a:solidFill>
                            <a:srgbClr val="000000"/>
                          </a:solidFill>
                          <a:effectLst/>
                          <a:latin typeface="ＭＳ Ｐゴシック" panose="020B0600070205080204" pitchFamily="50" charset="-128"/>
                          <a:ea typeface="ＭＳ Ｐゴシック" panose="020B0600070205080204" pitchFamily="50" charset="-128"/>
                          <a:cs typeface="メイリオ" panose="020B0604030504040204" pitchFamily="50" charset="-128"/>
                        </a:rPr>
                        <a:t>10</a:t>
                      </a:r>
                      <a:r>
                        <a:rPr lang="ja-JP" sz="1050" b="0" kern="0" spc="0" dirty="0">
                          <a:solidFill>
                            <a:srgbClr val="000000"/>
                          </a:solidFill>
                          <a:effectLst/>
                          <a:latin typeface="ＭＳ Ｐゴシック" panose="020B0600070205080204" pitchFamily="50" charset="-128"/>
                          <a:ea typeface="ＭＳ Ｐゴシック" panose="020B0600070205080204" pitchFamily="50" charset="-128"/>
                          <a:cs typeface="メイリオ" panose="020B0604030504040204" pitchFamily="50" charset="-128"/>
                        </a:rPr>
                        <a:t>万対</a:t>
                      </a:r>
                      <a:endParaRPr lang="ja-JP" sz="1050" b="0" kern="100" spc="0" dirty="0">
                        <a:effectLst/>
                        <a:latin typeface="ＭＳ Ｐゴシック" panose="020B0600070205080204" pitchFamily="50" charset="-128"/>
                        <a:ea typeface="ＭＳ Ｐゴシック" panose="020B0600070205080204" pitchFamily="50" charset="-128"/>
                        <a:cs typeface="メイリオ" panose="020B0604030504040204" pitchFamily="50" charset="-128"/>
                      </a:endParaRPr>
                    </a:p>
                  </a:txBody>
                  <a:tcPr marL="36000" marR="36000" marT="36000" marB="36000" anchor="ctr"/>
                </a:tc>
                <a:tc>
                  <a:txBody>
                    <a:bodyPr/>
                    <a:lstStyle/>
                    <a:p>
                      <a:pPr>
                        <a:lnSpc>
                          <a:spcPct val="100000"/>
                        </a:lnSpc>
                      </a:pPr>
                      <a:r>
                        <a:rPr lang="zh-TW" altLang="en-US" sz="900" b="0" spc="0" dirty="0" smtClean="0">
                          <a:latin typeface="ＭＳ Ｐゴシック" panose="020B0600070205080204" pitchFamily="50" charset="-128"/>
                          <a:ea typeface="ＭＳ Ｐゴシック" panose="020B0600070205080204" pitchFamily="50" charset="-128"/>
                          <a:cs typeface="メイリオ" panose="020B0604030504040204" pitchFamily="50" charset="-128"/>
                        </a:rPr>
                        <a:t>人口動態統計</a:t>
                      </a:r>
                      <a:endParaRPr lang="en-US" altLang="zh-TW" sz="900" b="0" spc="0" dirty="0" smtClean="0">
                        <a:latin typeface="ＭＳ Ｐゴシック" panose="020B0600070205080204" pitchFamily="50" charset="-128"/>
                        <a:ea typeface="ＭＳ Ｐゴシック" panose="020B0600070205080204" pitchFamily="50" charset="-128"/>
                        <a:cs typeface="メイリオ" panose="020B0604030504040204" pitchFamily="50" charset="-128"/>
                      </a:endParaRPr>
                    </a:p>
                    <a:p>
                      <a:pPr>
                        <a:lnSpc>
                          <a:spcPct val="100000"/>
                        </a:lnSpc>
                      </a:pPr>
                      <a:r>
                        <a:rPr lang="zh-TW" altLang="en-US" sz="900" b="0" spc="0" dirty="0" smtClean="0">
                          <a:latin typeface="ＭＳ Ｐゴシック" panose="020B0600070205080204" pitchFamily="50" charset="-128"/>
                          <a:ea typeface="ＭＳ Ｐゴシック" panose="020B0600070205080204" pitchFamily="50" charset="-128"/>
                          <a:cs typeface="メイリオ" panose="020B0604030504040204" pitchFamily="50" charset="-128"/>
                        </a:rPr>
                        <a:t>特殊報告</a:t>
                      </a:r>
                      <a:endParaRPr lang="ja-JP" altLang="en-US" sz="900" b="0" spc="0" dirty="0">
                        <a:latin typeface="ＭＳ Ｐゴシック" panose="020B0600070205080204" pitchFamily="50" charset="-128"/>
                        <a:ea typeface="ＭＳ Ｐゴシック" panose="020B0600070205080204" pitchFamily="50" charset="-128"/>
                        <a:cs typeface="メイリオ" panose="020B0604030504040204" pitchFamily="50" charset="-128"/>
                      </a:endParaRPr>
                    </a:p>
                  </a:txBody>
                  <a:tcPr marL="36000" marR="36000" marT="36000" marB="36000" anchor="ctr"/>
                </a:tc>
                <a:tc>
                  <a:txBody>
                    <a:bodyPr/>
                    <a:lstStyle/>
                    <a:p>
                      <a:pPr>
                        <a:lnSpc>
                          <a:spcPct val="100000"/>
                        </a:lnSpc>
                      </a:pPr>
                      <a:r>
                        <a:rPr lang="en-US" altLang="ja-JP" sz="1000" b="0" spc="0" dirty="0" smtClean="0">
                          <a:latin typeface="ＭＳ Ｐゴシック" panose="020B0600070205080204" pitchFamily="50" charset="-128"/>
                          <a:ea typeface="ＭＳ Ｐゴシック" panose="020B0600070205080204" pitchFamily="50" charset="-128"/>
                          <a:cs typeface="メイリオ" panose="020B0604030504040204" pitchFamily="50" charset="-128"/>
                        </a:rPr>
                        <a:t>5</a:t>
                      </a:r>
                      <a:r>
                        <a:rPr lang="ja-JP" altLang="en-US" sz="1000" b="0" spc="0" dirty="0" smtClean="0">
                          <a:latin typeface="ＭＳ Ｐゴシック" panose="020B0600070205080204" pitchFamily="50" charset="-128"/>
                          <a:ea typeface="ＭＳ Ｐゴシック" panose="020B0600070205080204" pitchFamily="50" charset="-128"/>
                          <a:cs typeface="メイリオ" panose="020B0604030504040204" pitchFamily="50" charset="-128"/>
                        </a:rPr>
                        <a:t>年毎</a:t>
                      </a:r>
                      <a:endParaRPr lang="ja-JP" altLang="en-US" sz="1000" b="0" spc="0" dirty="0">
                        <a:latin typeface="ＭＳ Ｐゴシック" panose="020B0600070205080204" pitchFamily="50" charset="-128"/>
                        <a:ea typeface="ＭＳ Ｐゴシック" panose="020B0600070205080204" pitchFamily="50" charset="-128"/>
                        <a:cs typeface="メイリオ" panose="020B0604030504040204" pitchFamily="50" charset="-128"/>
                      </a:endParaRPr>
                    </a:p>
                  </a:txBody>
                  <a:tcPr marL="36000" marR="36000" marT="36000" marB="36000" anchor="ctr"/>
                </a:tc>
                <a:tc>
                  <a:txBody>
                    <a:bodyPr/>
                    <a:lstStyle/>
                    <a:p>
                      <a:pPr algn="ctr">
                        <a:lnSpc>
                          <a:spcPct val="100000"/>
                        </a:lnSpc>
                        <a:spcAft>
                          <a:spcPts val="0"/>
                        </a:spcAft>
                      </a:pPr>
                      <a:r>
                        <a:rPr lang="en-US" sz="1000" b="0" kern="0" spc="0" dirty="0" smtClean="0">
                          <a:solidFill>
                            <a:srgbClr val="000000"/>
                          </a:solidFill>
                          <a:effectLst/>
                          <a:latin typeface="ＭＳ Ｐゴシック" panose="020B0600070205080204" pitchFamily="50" charset="-128"/>
                          <a:ea typeface="ＭＳ Ｐゴシック" panose="020B0600070205080204" pitchFamily="50" charset="-128"/>
                          <a:cs typeface="メイリオ" panose="020B0604030504040204" pitchFamily="50" charset="-128"/>
                        </a:rPr>
                        <a:t>33.2/16.6</a:t>
                      </a:r>
                      <a:r>
                        <a:rPr lang="ja-JP" sz="1000" b="0" kern="0" spc="0" dirty="0" smtClean="0">
                          <a:solidFill>
                            <a:srgbClr val="000000"/>
                          </a:solidFill>
                          <a:effectLst/>
                          <a:latin typeface="ＭＳ Ｐゴシック" panose="020B0600070205080204" pitchFamily="50" charset="-128"/>
                          <a:ea typeface="ＭＳ Ｐゴシック" panose="020B0600070205080204" pitchFamily="50" charset="-128"/>
                          <a:cs typeface="メイリオ" panose="020B0604030504040204" pitchFamily="50" charset="-128"/>
                        </a:rPr>
                        <a:t>（</a:t>
                      </a:r>
                      <a:r>
                        <a:rPr lang="en-US" sz="1000" b="0" kern="0" spc="0" dirty="0">
                          <a:solidFill>
                            <a:srgbClr val="000000"/>
                          </a:solidFill>
                          <a:effectLst/>
                          <a:latin typeface="ＭＳ Ｐゴシック" panose="020B0600070205080204" pitchFamily="50" charset="-128"/>
                          <a:ea typeface="ＭＳ Ｐゴシック" panose="020B0600070205080204" pitchFamily="50" charset="-128"/>
                          <a:cs typeface="メイリオ" panose="020B0604030504040204" pitchFamily="50" charset="-128"/>
                        </a:rPr>
                        <a:t>H27</a:t>
                      </a:r>
                      <a:r>
                        <a:rPr lang="ja-JP" sz="1000" b="0" kern="0" spc="0" dirty="0">
                          <a:solidFill>
                            <a:srgbClr val="000000"/>
                          </a:solidFill>
                          <a:effectLst/>
                          <a:latin typeface="ＭＳ Ｐゴシック" panose="020B0600070205080204" pitchFamily="50" charset="-128"/>
                          <a:ea typeface="ＭＳ Ｐゴシック" panose="020B0600070205080204" pitchFamily="50" charset="-128"/>
                          <a:cs typeface="メイリオ" panose="020B0604030504040204" pitchFamily="50" charset="-128"/>
                        </a:rPr>
                        <a:t>）</a:t>
                      </a:r>
                      <a:endParaRPr lang="ja-JP" sz="1000" b="0" kern="100" spc="0" dirty="0">
                        <a:effectLst/>
                        <a:latin typeface="ＭＳ Ｐゴシック" panose="020B0600070205080204" pitchFamily="50" charset="-128"/>
                        <a:ea typeface="ＭＳ Ｐゴシック" panose="020B0600070205080204" pitchFamily="50" charset="-128"/>
                        <a:cs typeface="メイリオ" panose="020B0604030504040204" pitchFamily="50" charset="-128"/>
                      </a:endParaRPr>
                    </a:p>
                  </a:txBody>
                  <a:tcPr marL="36000" marR="36000" marT="36000" marB="36000" anchor="ctr"/>
                </a:tc>
                <a:tc>
                  <a:txBody>
                    <a:bodyPr/>
                    <a:lstStyle/>
                    <a:p>
                      <a:pPr algn="ctr">
                        <a:lnSpc>
                          <a:spcPct val="100000"/>
                        </a:lnSpc>
                        <a:spcAft>
                          <a:spcPts val="0"/>
                        </a:spcAft>
                      </a:pPr>
                      <a:r>
                        <a:rPr lang="en-US" sz="1000" b="0" kern="0" spc="0" dirty="0" smtClean="0">
                          <a:solidFill>
                            <a:srgbClr val="000000"/>
                          </a:solidFill>
                          <a:effectLst/>
                          <a:latin typeface="ＭＳ Ｐゴシック" panose="020B0600070205080204" pitchFamily="50" charset="-128"/>
                          <a:ea typeface="ＭＳ Ｐゴシック" panose="020B0600070205080204" pitchFamily="50" charset="-128"/>
                          <a:cs typeface="メイリオ" panose="020B0604030504040204" pitchFamily="50" charset="-128"/>
                        </a:rPr>
                        <a:t>33.2/16.6</a:t>
                      </a:r>
                      <a:r>
                        <a:rPr lang="ja-JP" sz="1000" b="0" kern="0" spc="0" dirty="0" smtClean="0">
                          <a:solidFill>
                            <a:srgbClr val="000000"/>
                          </a:solidFill>
                          <a:effectLst/>
                          <a:latin typeface="ＭＳ Ｐゴシック" panose="020B0600070205080204" pitchFamily="50" charset="-128"/>
                          <a:ea typeface="ＭＳ Ｐゴシック" panose="020B0600070205080204" pitchFamily="50" charset="-128"/>
                          <a:cs typeface="メイリオ" panose="020B0604030504040204" pitchFamily="50" charset="-128"/>
                        </a:rPr>
                        <a:t>（</a:t>
                      </a:r>
                      <a:r>
                        <a:rPr lang="en-US" sz="1000" b="0" kern="0" spc="0" dirty="0">
                          <a:solidFill>
                            <a:srgbClr val="000000"/>
                          </a:solidFill>
                          <a:effectLst/>
                          <a:latin typeface="ＭＳ Ｐゴシック" panose="020B0600070205080204" pitchFamily="50" charset="-128"/>
                          <a:ea typeface="ＭＳ Ｐゴシック" panose="020B0600070205080204" pitchFamily="50" charset="-128"/>
                          <a:cs typeface="メイリオ" panose="020B0604030504040204" pitchFamily="50" charset="-128"/>
                        </a:rPr>
                        <a:t>H27</a:t>
                      </a:r>
                      <a:r>
                        <a:rPr lang="ja-JP" sz="1000" b="0" kern="0" spc="0" dirty="0">
                          <a:solidFill>
                            <a:srgbClr val="000000"/>
                          </a:solidFill>
                          <a:effectLst/>
                          <a:latin typeface="ＭＳ Ｐゴシック" panose="020B0600070205080204" pitchFamily="50" charset="-128"/>
                          <a:ea typeface="ＭＳ Ｐゴシック" panose="020B0600070205080204" pitchFamily="50" charset="-128"/>
                          <a:cs typeface="メイリオ" panose="020B0604030504040204" pitchFamily="50" charset="-128"/>
                        </a:rPr>
                        <a:t>）</a:t>
                      </a:r>
                      <a:endParaRPr lang="ja-JP" sz="1000" b="0" kern="100" spc="0" dirty="0">
                        <a:effectLst/>
                        <a:latin typeface="ＭＳ Ｐゴシック" panose="020B0600070205080204" pitchFamily="50" charset="-128"/>
                        <a:ea typeface="ＭＳ Ｐゴシック" panose="020B0600070205080204" pitchFamily="50" charset="-128"/>
                        <a:cs typeface="メイリオ" panose="020B0604030504040204" pitchFamily="50" charset="-128"/>
                      </a:endParaRPr>
                    </a:p>
                  </a:txBody>
                  <a:tcPr marL="36000" marR="36000" marT="36000" marB="36000" anchor="ctr"/>
                </a:tc>
                <a:tc>
                  <a:txBody>
                    <a:bodyPr/>
                    <a:lstStyle/>
                    <a:p>
                      <a:pPr algn="ctr">
                        <a:lnSpc>
                          <a:spcPct val="100000"/>
                        </a:lnSpc>
                        <a:spcAft>
                          <a:spcPts val="0"/>
                        </a:spcAft>
                      </a:pPr>
                      <a:r>
                        <a:rPr lang="en-US" sz="1000" b="0" kern="0" spc="0" dirty="0">
                          <a:solidFill>
                            <a:srgbClr val="000000"/>
                          </a:solidFill>
                          <a:effectLst/>
                          <a:latin typeface="ＭＳ Ｐゴシック" panose="020B0600070205080204" pitchFamily="50" charset="-128"/>
                          <a:ea typeface="ＭＳ Ｐゴシック" panose="020B0600070205080204" pitchFamily="50" charset="-128"/>
                          <a:cs typeface="メイリオ" panose="020B0604030504040204" pitchFamily="50" charset="-128"/>
                        </a:rPr>
                        <a:t>26.5/12.0</a:t>
                      </a:r>
                      <a:endParaRPr lang="ja-JP" sz="1000" b="0" kern="100" spc="0" dirty="0">
                        <a:effectLst/>
                        <a:latin typeface="ＭＳ Ｐゴシック" panose="020B0600070205080204" pitchFamily="50" charset="-128"/>
                        <a:ea typeface="ＭＳ Ｐゴシック" panose="020B0600070205080204" pitchFamily="50" charset="-128"/>
                        <a:cs typeface="メイリオ" panose="020B0604030504040204" pitchFamily="50" charset="-128"/>
                      </a:endParaRPr>
                    </a:p>
                  </a:txBody>
                  <a:tcPr marL="36000" marR="36000" marT="36000" marB="36000" anchor="ctr"/>
                </a:tc>
                <a:extLst>
                  <a:ext uri="{0D108BD9-81ED-4DB2-BD59-A6C34878D82A}">
                    <a16:rowId xmlns:a16="http://schemas.microsoft.com/office/drawing/2014/main" val="3400645202"/>
                  </a:ext>
                </a:extLst>
              </a:tr>
              <a:tr h="360706">
                <a:tc>
                  <a:txBody>
                    <a:bodyPr/>
                    <a:lstStyle/>
                    <a:p>
                      <a:pPr algn="ctr">
                        <a:lnSpc>
                          <a:spcPts val="1100"/>
                        </a:lnSpc>
                      </a:pPr>
                      <a:r>
                        <a:rPr kumimoji="1" lang="en-US" altLang="ja-JP" sz="1000" b="0" spc="0" dirty="0" smtClean="0">
                          <a:latin typeface="ＭＳ Ｐゴシック" panose="020B0600070205080204" pitchFamily="50" charset="-128"/>
                          <a:ea typeface="ＭＳ Ｐゴシック" panose="020B0600070205080204" pitchFamily="50" charset="-128"/>
                        </a:rPr>
                        <a:t>6</a:t>
                      </a:r>
                      <a:endParaRPr kumimoji="1" lang="ja-JP" altLang="en-US" sz="1000" b="0" spc="0"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l">
                        <a:lnSpc>
                          <a:spcPct val="100000"/>
                        </a:lnSpc>
                        <a:spcAft>
                          <a:spcPts val="0"/>
                        </a:spcAft>
                      </a:pPr>
                      <a:r>
                        <a:rPr lang="ja-JP" sz="1050" b="0" kern="0" spc="0" dirty="0">
                          <a:solidFill>
                            <a:srgbClr val="000000"/>
                          </a:solidFill>
                          <a:effectLst/>
                          <a:latin typeface="ＭＳ Ｐゴシック" panose="020B0600070205080204" pitchFamily="50" charset="-128"/>
                          <a:ea typeface="ＭＳ Ｐゴシック" panose="020B0600070205080204" pitchFamily="50" charset="-128"/>
                          <a:cs typeface="メイリオ" panose="020B0604030504040204" pitchFamily="50" charset="-128"/>
                        </a:rPr>
                        <a:t>メタボリックシンドローム</a:t>
                      </a:r>
                      <a:r>
                        <a:rPr lang="ja-JP" sz="1050" b="0" kern="0" spc="0" dirty="0" smtClean="0">
                          <a:solidFill>
                            <a:srgbClr val="000000"/>
                          </a:solidFill>
                          <a:effectLst/>
                          <a:latin typeface="ＭＳ Ｐゴシック" panose="020B0600070205080204" pitchFamily="50" charset="-128"/>
                          <a:ea typeface="ＭＳ Ｐゴシック" panose="020B0600070205080204" pitchFamily="50" charset="-128"/>
                          <a:cs typeface="メイリオ" panose="020B0604030504040204" pitchFamily="50" charset="-128"/>
                        </a:rPr>
                        <a:t>の</a:t>
                      </a:r>
                      <a:endParaRPr lang="en-US" altLang="ja-JP" sz="1050" b="0" kern="0" spc="0" dirty="0" smtClean="0">
                        <a:solidFill>
                          <a:srgbClr val="000000"/>
                        </a:solidFill>
                        <a:effectLst/>
                        <a:latin typeface="ＭＳ Ｐゴシック" panose="020B0600070205080204" pitchFamily="50" charset="-128"/>
                        <a:ea typeface="ＭＳ Ｐゴシック" panose="020B0600070205080204" pitchFamily="50" charset="-128"/>
                        <a:cs typeface="メイリオ" panose="020B0604030504040204" pitchFamily="50" charset="-128"/>
                      </a:endParaRPr>
                    </a:p>
                    <a:p>
                      <a:pPr algn="l">
                        <a:lnSpc>
                          <a:spcPct val="100000"/>
                        </a:lnSpc>
                        <a:spcAft>
                          <a:spcPts val="0"/>
                        </a:spcAft>
                      </a:pPr>
                      <a:r>
                        <a:rPr lang="ja-JP" sz="1050" b="0" kern="0" spc="0" dirty="0" smtClean="0">
                          <a:solidFill>
                            <a:srgbClr val="000000"/>
                          </a:solidFill>
                          <a:effectLst/>
                          <a:latin typeface="ＭＳ Ｐゴシック" panose="020B0600070205080204" pitchFamily="50" charset="-128"/>
                          <a:ea typeface="ＭＳ Ｐゴシック" panose="020B0600070205080204" pitchFamily="50" charset="-128"/>
                          <a:cs typeface="メイリオ" panose="020B0604030504040204" pitchFamily="50" charset="-128"/>
                        </a:rPr>
                        <a:t>該当者及び予備群の減少率</a:t>
                      </a:r>
                      <a:endParaRPr lang="en-US" altLang="ja-JP" sz="1050" b="0" kern="0" spc="0" dirty="0" smtClean="0">
                        <a:solidFill>
                          <a:srgbClr val="000000"/>
                        </a:solidFill>
                        <a:effectLst/>
                        <a:latin typeface="ＭＳ Ｐゴシック" panose="020B0600070205080204" pitchFamily="50" charset="-128"/>
                        <a:ea typeface="ＭＳ Ｐゴシック" panose="020B0600070205080204" pitchFamily="50" charset="-128"/>
                        <a:cs typeface="メイリオ" panose="020B0604030504040204" pitchFamily="50" charset="-128"/>
                      </a:endParaRPr>
                    </a:p>
                    <a:p>
                      <a:pPr algn="l">
                        <a:lnSpc>
                          <a:spcPct val="100000"/>
                        </a:lnSpc>
                        <a:spcAft>
                          <a:spcPts val="0"/>
                        </a:spcAft>
                      </a:pPr>
                      <a:r>
                        <a:rPr lang="ja-JP" sz="1050" b="0" kern="0" spc="0" dirty="0" smtClean="0">
                          <a:solidFill>
                            <a:srgbClr val="000000"/>
                          </a:solidFill>
                          <a:effectLst/>
                          <a:latin typeface="ＭＳ Ｐゴシック" panose="020B0600070205080204" pitchFamily="50" charset="-128"/>
                          <a:ea typeface="ＭＳ Ｐゴシック" panose="020B0600070205080204" pitchFamily="50" charset="-128"/>
                          <a:cs typeface="メイリオ" panose="020B0604030504040204" pitchFamily="50" charset="-128"/>
                        </a:rPr>
                        <a:t>（</a:t>
                      </a:r>
                      <a:r>
                        <a:rPr lang="ja-JP" sz="1050" b="0" kern="0" spc="0" dirty="0">
                          <a:solidFill>
                            <a:srgbClr val="000000"/>
                          </a:solidFill>
                          <a:effectLst/>
                          <a:latin typeface="ＭＳ Ｐゴシック" panose="020B0600070205080204" pitchFamily="50" charset="-128"/>
                          <a:ea typeface="ＭＳ Ｐゴシック" panose="020B0600070205080204" pitchFamily="50" charset="-128"/>
                          <a:cs typeface="メイリオ" panose="020B0604030504040204" pitchFamily="50" charset="-128"/>
                        </a:rPr>
                        <a:t>特定保健指導の対象者の減少率をいう。）</a:t>
                      </a:r>
                      <a:endParaRPr lang="ja-JP" sz="1050" b="0" kern="100" spc="0" dirty="0">
                        <a:effectLst/>
                        <a:latin typeface="ＭＳ Ｐゴシック" panose="020B0600070205080204" pitchFamily="50" charset="-128"/>
                        <a:ea typeface="ＭＳ Ｐゴシック" panose="020B0600070205080204" pitchFamily="50" charset="-128"/>
                        <a:cs typeface="メイリオ" panose="020B0604030504040204" pitchFamily="50" charset="-128"/>
                      </a:endParaRPr>
                    </a:p>
                  </a:txBody>
                  <a:tcPr marL="36000" marR="36000" marT="36000" marB="36000" anchor="ctr"/>
                </a:tc>
                <a:tc>
                  <a:txBody>
                    <a:bodyPr/>
                    <a:lstStyle/>
                    <a:p>
                      <a:pPr>
                        <a:lnSpc>
                          <a:spcPct val="100000"/>
                        </a:lnSpc>
                      </a:pPr>
                      <a:r>
                        <a:rPr lang="zh-TW" altLang="en-US" sz="900" b="0" spc="0" dirty="0" smtClean="0">
                          <a:latin typeface="ＭＳ Ｐゴシック" panose="020B0600070205080204" pitchFamily="50" charset="-128"/>
                          <a:ea typeface="ＭＳ Ｐゴシック" panose="020B0600070205080204" pitchFamily="50" charset="-128"/>
                          <a:cs typeface="メイリオ" panose="020B0604030504040204" pitchFamily="50" charset="-128"/>
                        </a:rPr>
                        <a:t>特定健診等実施状況</a:t>
                      </a:r>
                      <a:endParaRPr lang="ja-JP" altLang="en-US" sz="900" b="0" spc="0" dirty="0">
                        <a:latin typeface="ＭＳ Ｐゴシック" panose="020B0600070205080204" pitchFamily="50" charset="-128"/>
                        <a:ea typeface="ＭＳ Ｐゴシック" panose="020B0600070205080204" pitchFamily="50" charset="-128"/>
                        <a:cs typeface="メイリオ" panose="020B0604030504040204" pitchFamily="50" charset="-128"/>
                      </a:endParaRPr>
                    </a:p>
                  </a:txBody>
                  <a:tcPr marL="36000" marR="36000" marT="36000" marB="36000" anchor="ctr"/>
                </a:tc>
                <a:tc>
                  <a:txBody>
                    <a:bodyPr/>
                    <a:lstStyle/>
                    <a:p>
                      <a:pPr>
                        <a:lnSpc>
                          <a:spcPct val="100000"/>
                        </a:lnSpc>
                      </a:pPr>
                      <a:r>
                        <a:rPr lang="ja-JP" altLang="en-US" sz="1000" b="0" spc="0" dirty="0" smtClean="0">
                          <a:latin typeface="ＭＳ Ｐゴシック" panose="020B0600070205080204" pitchFamily="50" charset="-128"/>
                          <a:ea typeface="ＭＳ Ｐゴシック" panose="020B0600070205080204" pitchFamily="50" charset="-128"/>
                          <a:cs typeface="メイリオ" panose="020B0604030504040204" pitchFamily="50" charset="-128"/>
                        </a:rPr>
                        <a:t>毎年</a:t>
                      </a:r>
                      <a:endParaRPr lang="en-US" altLang="ja-JP" sz="1000" b="0" spc="0" dirty="0" smtClean="0">
                        <a:latin typeface="ＭＳ Ｐゴシック" panose="020B0600070205080204" pitchFamily="50" charset="-128"/>
                        <a:ea typeface="ＭＳ Ｐゴシック" panose="020B0600070205080204" pitchFamily="50" charset="-128"/>
                        <a:cs typeface="メイリオ" panose="020B0604030504040204" pitchFamily="50" charset="-128"/>
                      </a:endParaRPr>
                    </a:p>
                  </a:txBody>
                  <a:tcPr marL="36000" marR="36000" marT="36000" marB="36000" anchor="ctr"/>
                </a:tc>
                <a:tc>
                  <a:txBody>
                    <a:bodyPr/>
                    <a:lstStyle/>
                    <a:p>
                      <a:pPr algn="ctr">
                        <a:lnSpc>
                          <a:spcPct val="100000"/>
                        </a:lnSpc>
                        <a:spcAft>
                          <a:spcPts val="0"/>
                        </a:spcAft>
                      </a:pPr>
                      <a:r>
                        <a:rPr lang="ja-JP" sz="1000" b="0" kern="0" spc="0" baseline="0" dirty="0">
                          <a:solidFill>
                            <a:srgbClr val="000000"/>
                          </a:solidFill>
                          <a:effectLst/>
                          <a:latin typeface="ＭＳ Ｐゴシック" panose="020B0600070205080204" pitchFamily="50" charset="-128"/>
                          <a:ea typeface="ＭＳ Ｐゴシック" panose="020B0600070205080204" pitchFamily="50" charset="-128"/>
                          <a:cs typeface="メイリオ" panose="020B0604030504040204" pitchFamily="50" charset="-128"/>
                        </a:rPr>
                        <a:t>該当者及び</a:t>
                      </a:r>
                      <a:r>
                        <a:rPr lang="ja-JP" sz="1000" b="0" kern="0" spc="0" baseline="0" dirty="0" smtClean="0">
                          <a:solidFill>
                            <a:srgbClr val="000000"/>
                          </a:solidFill>
                          <a:effectLst/>
                          <a:latin typeface="ＭＳ Ｐゴシック" panose="020B0600070205080204" pitchFamily="50" charset="-128"/>
                          <a:ea typeface="ＭＳ Ｐゴシック" panose="020B0600070205080204" pitchFamily="50" charset="-128"/>
                          <a:cs typeface="メイリオ" panose="020B0604030504040204" pitchFamily="50" charset="-128"/>
                        </a:rPr>
                        <a:t>予備群の割合</a:t>
                      </a:r>
                      <a:endParaRPr lang="en-US" altLang="ja-JP" sz="1000" b="0" kern="0" spc="0" baseline="0" dirty="0" smtClean="0">
                        <a:solidFill>
                          <a:srgbClr val="000000"/>
                        </a:solidFill>
                        <a:effectLst/>
                        <a:latin typeface="ＭＳ Ｐゴシック" panose="020B0600070205080204" pitchFamily="50" charset="-128"/>
                        <a:ea typeface="ＭＳ Ｐゴシック" panose="020B0600070205080204" pitchFamily="50" charset="-128"/>
                        <a:cs typeface="メイリオ" panose="020B0604030504040204" pitchFamily="50" charset="-128"/>
                      </a:endParaRPr>
                    </a:p>
                    <a:p>
                      <a:pPr algn="ctr">
                        <a:lnSpc>
                          <a:spcPct val="100000"/>
                        </a:lnSpc>
                        <a:spcAft>
                          <a:spcPts val="0"/>
                        </a:spcAft>
                      </a:pPr>
                      <a:r>
                        <a:rPr lang="en-US" sz="1000" b="0" kern="0" spc="0" dirty="0" smtClean="0">
                          <a:solidFill>
                            <a:srgbClr val="000000"/>
                          </a:solidFill>
                          <a:effectLst/>
                          <a:latin typeface="ＭＳ Ｐゴシック" panose="020B0600070205080204" pitchFamily="50" charset="-128"/>
                          <a:ea typeface="ＭＳ Ｐゴシック" panose="020B0600070205080204" pitchFamily="50" charset="-128"/>
                          <a:cs typeface="メイリオ" panose="020B0604030504040204" pitchFamily="50" charset="-128"/>
                        </a:rPr>
                        <a:t>13.7%/12.2%</a:t>
                      </a:r>
                      <a:r>
                        <a:rPr lang="ja-JP" altLang="en-US" sz="1000" b="0" kern="0" spc="0" dirty="0" smtClean="0">
                          <a:solidFill>
                            <a:srgbClr val="000000"/>
                          </a:solidFill>
                          <a:effectLst/>
                          <a:latin typeface="ＭＳ Ｐゴシック" panose="020B0600070205080204" pitchFamily="50" charset="-128"/>
                          <a:ea typeface="ＭＳ Ｐゴシック" panose="020B0600070205080204" pitchFamily="50" charset="-128"/>
                          <a:cs typeface="メイリオ" panose="020B0604030504040204" pitchFamily="50" charset="-128"/>
                        </a:rPr>
                        <a:t>（</a:t>
                      </a:r>
                      <a:r>
                        <a:rPr lang="en-US" sz="1000" b="0" kern="0" spc="0" dirty="0" smtClean="0">
                          <a:solidFill>
                            <a:srgbClr val="000000"/>
                          </a:solidFill>
                          <a:effectLst/>
                          <a:latin typeface="ＭＳ Ｐゴシック" panose="020B0600070205080204" pitchFamily="50" charset="-128"/>
                          <a:ea typeface="ＭＳ Ｐゴシック" panose="020B0600070205080204" pitchFamily="50" charset="-128"/>
                          <a:cs typeface="メイリオ" panose="020B0604030504040204" pitchFamily="50" charset="-128"/>
                        </a:rPr>
                        <a:t>H27</a:t>
                      </a:r>
                      <a:r>
                        <a:rPr lang="ja-JP" altLang="en-US" sz="1000" b="0" kern="0" spc="0" dirty="0" smtClean="0">
                          <a:solidFill>
                            <a:srgbClr val="000000"/>
                          </a:solidFill>
                          <a:effectLst/>
                          <a:latin typeface="ＭＳ Ｐゴシック" panose="020B0600070205080204" pitchFamily="50" charset="-128"/>
                          <a:ea typeface="ＭＳ Ｐゴシック" panose="020B0600070205080204" pitchFamily="50" charset="-128"/>
                          <a:cs typeface="メイリオ" panose="020B0604030504040204" pitchFamily="50" charset="-128"/>
                        </a:rPr>
                        <a:t>）</a:t>
                      </a:r>
                      <a:endParaRPr lang="en-US" altLang="ja-JP" sz="1000" b="0" kern="0" spc="0" dirty="0" smtClean="0">
                        <a:solidFill>
                          <a:srgbClr val="000000"/>
                        </a:solidFill>
                        <a:effectLst/>
                        <a:latin typeface="ＭＳ Ｐゴシック" panose="020B0600070205080204" pitchFamily="50" charset="-128"/>
                        <a:ea typeface="ＭＳ Ｐゴシック" panose="020B0600070205080204" pitchFamily="50" charset="-128"/>
                        <a:cs typeface="メイリオ" panose="020B0604030504040204" pitchFamily="50" charset="-128"/>
                      </a:endParaRPr>
                    </a:p>
                    <a:p>
                      <a:pPr algn="ctr">
                        <a:lnSpc>
                          <a:spcPct val="100000"/>
                        </a:lnSpc>
                        <a:spcAft>
                          <a:spcPts val="0"/>
                        </a:spcAft>
                      </a:pPr>
                      <a:endParaRPr lang="en-US" altLang="ja-JP" sz="1000" b="0" kern="0" spc="0" dirty="0" smtClean="0">
                        <a:solidFill>
                          <a:srgbClr val="000000"/>
                        </a:solidFill>
                        <a:effectLst/>
                        <a:latin typeface="ＭＳ Ｐゴシック" panose="020B0600070205080204" pitchFamily="50" charset="-128"/>
                        <a:ea typeface="ＭＳ Ｐゴシック" panose="020B0600070205080204" pitchFamily="50" charset="-128"/>
                        <a:cs typeface="メイリオ" panose="020B0604030504040204" pitchFamily="50" charset="-128"/>
                      </a:endParaRPr>
                    </a:p>
                  </a:txBody>
                  <a:tcPr marL="36000" marR="36000" marT="36000" marB="3600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ja-JP" sz="1000" b="0" kern="0" spc="0" baseline="0" dirty="0" smtClean="0">
                          <a:solidFill>
                            <a:srgbClr val="000000"/>
                          </a:solidFill>
                          <a:effectLst/>
                          <a:latin typeface="ＭＳ Ｐゴシック" panose="020B0600070205080204" pitchFamily="50" charset="-128"/>
                          <a:ea typeface="ＭＳ Ｐゴシック" panose="020B0600070205080204" pitchFamily="50" charset="-128"/>
                          <a:cs typeface="メイリオ" panose="020B0604030504040204" pitchFamily="50" charset="-128"/>
                        </a:rPr>
                        <a:t>該当者及び予備群の割合</a:t>
                      </a:r>
                      <a:endParaRPr lang="en-US" altLang="ja-JP" sz="1000" b="0" kern="100" spc="0" dirty="0" smtClean="0">
                        <a:effectLst/>
                        <a:latin typeface="ＭＳ Ｐゴシック" panose="020B0600070205080204" pitchFamily="50" charset="-128"/>
                        <a:ea typeface="ＭＳ Ｐゴシック" panose="020B0600070205080204" pitchFamily="50" charset="-128"/>
                        <a:cs typeface="メイリオ" panose="020B0604030504040204" pitchFamily="50" charset="-128"/>
                      </a:endParaRPr>
                    </a:p>
                    <a:p>
                      <a:pPr algn="ctr">
                        <a:lnSpc>
                          <a:spcPct val="100000"/>
                        </a:lnSpc>
                        <a:spcAft>
                          <a:spcPts val="0"/>
                        </a:spcAft>
                      </a:pPr>
                      <a:r>
                        <a:rPr lang="en-US" altLang="ja-JP" sz="1000" b="0" kern="100" spc="0" dirty="0" smtClean="0">
                          <a:effectLst/>
                          <a:latin typeface="ＭＳ Ｐゴシック" panose="020B0600070205080204" pitchFamily="50" charset="-128"/>
                          <a:ea typeface="ＭＳ Ｐゴシック" panose="020B0600070205080204" pitchFamily="50" charset="-128"/>
                          <a:cs typeface="メイリオ" panose="020B0604030504040204" pitchFamily="50" charset="-128"/>
                        </a:rPr>
                        <a:t>14.4%/12.5%</a:t>
                      </a:r>
                      <a:r>
                        <a:rPr lang="ja-JP" altLang="en-US" sz="1000" b="0" kern="100" spc="0" dirty="0" smtClean="0">
                          <a:effectLst/>
                          <a:latin typeface="ＭＳ Ｐゴシック" panose="020B0600070205080204" pitchFamily="50" charset="-128"/>
                          <a:ea typeface="ＭＳ Ｐゴシック" panose="020B0600070205080204" pitchFamily="50" charset="-128"/>
                          <a:cs typeface="メイリオ" panose="020B0604030504040204" pitchFamily="50" charset="-128"/>
                        </a:rPr>
                        <a:t>（</a:t>
                      </a:r>
                      <a:r>
                        <a:rPr lang="en-US" altLang="ja-JP" sz="1000" b="0" kern="100" spc="0" dirty="0" smtClean="0">
                          <a:effectLst/>
                          <a:latin typeface="ＭＳ Ｐゴシック" panose="020B0600070205080204" pitchFamily="50" charset="-128"/>
                          <a:ea typeface="ＭＳ Ｐゴシック" panose="020B0600070205080204" pitchFamily="50" charset="-128"/>
                          <a:cs typeface="メイリオ" panose="020B0604030504040204" pitchFamily="50" charset="-128"/>
                        </a:rPr>
                        <a:t>H29</a:t>
                      </a:r>
                      <a:r>
                        <a:rPr lang="ja-JP" altLang="en-US" sz="1000" b="0" kern="100" spc="0" dirty="0" smtClean="0">
                          <a:effectLst/>
                          <a:latin typeface="ＭＳ Ｐゴシック" panose="020B0600070205080204" pitchFamily="50" charset="-128"/>
                          <a:ea typeface="ＭＳ Ｐゴシック" panose="020B0600070205080204" pitchFamily="50" charset="-128"/>
                          <a:cs typeface="メイリオ" panose="020B0604030504040204" pitchFamily="50" charset="-128"/>
                        </a:rPr>
                        <a:t>）</a:t>
                      </a:r>
                      <a:endParaRPr lang="en-US" altLang="ja-JP" sz="1000" b="0" kern="100" spc="0" dirty="0" smtClean="0">
                        <a:effectLst/>
                        <a:latin typeface="ＭＳ Ｐゴシック" panose="020B0600070205080204" pitchFamily="50" charset="-128"/>
                        <a:ea typeface="ＭＳ Ｐゴシック" panose="020B0600070205080204" pitchFamily="50" charset="-128"/>
                        <a:cs typeface="メイリオ" panose="020B0604030504040204" pitchFamily="50" charset="-128"/>
                      </a:endParaRPr>
                    </a:p>
                    <a:p>
                      <a:pPr algn="ctr">
                        <a:lnSpc>
                          <a:spcPct val="100000"/>
                        </a:lnSpc>
                        <a:spcAft>
                          <a:spcPts val="0"/>
                        </a:spcAft>
                      </a:pPr>
                      <a:r>
                        <a:rPr lang="en-US" altLang="ja-JP" sz="1000" b="0" kern="100" spc="0" dirty="0" smtClean="0">
                          <a:effectLst/>
                          <a:latin typeface="ＭＳ Ｐゴシック" panose="020B0600070205080204" pitchFamily="50" charset="-128"/>
                          <a:ea typeface="ＭＳ Ｐゴシック" panose="020B0600070205080204" pitchFamily="50" charset="-128"/>
                          <a:cs typeface="メイリオ" panose="020B0604030504040204" pitchFamily="50" charset="-128"/>
                        </a:rPr>
                        <a:t>1.2%</a:t>
                      </a:r>
                      <a:endParaRPr lang="ja-JP" sz="1000" b="0" kern="100" spc="0" dirty="0">
                        <a:effectLst/>
                        <a:latin typeface="ＭＳ Ｐゴシック" panose="020B0600070205080204" pitchFamily="50" charset="-128"/>
                        <a:ea typeface="ＭＳ Ｐゴシック" panose="020B0600070205080204" pitchFamily="50" charset="-128"/>
                        <a:cs typeface="メイリオ" panose="020B0604030504040204" pitchFamily="50" charset="-128"/>
                      </a:endParaRPr>
                    </a:p>
                  </a:txBody>
                  <a:tcPr marL="36000" marR="36000" marT="36000" marB="36000" anchor="ctr"/>
                </a:tc>
                <a:tc>
                  <a:txBody>
                    <a:bodyPr/>
                    <a:lstStyle/>
                    <a:p>
                      <a:pPr algn="ctr">
                        <a:lnSpc>
                          <a:spcPct val="100000"/>
                        </a:lnSpc>
                        <a:spcAft>
                          <a:spcPts val="0"/>
                        </a:spcAft>
                      </a:pPr>
                      <a:r>
                        <a:rPr lang="en-US" sz="1000" b="0" kern="0" spc="0" dirty="0" smtClean="0">
                          <a:solidFill>
                            <a:srgbClr val="000000"/>
                          </a:solidFill>
                          <a:effectLst/>
                          <a:latin typeface="ＭＳ Ｐゴシック" panose="020B0600070205080204" pitchFamily="50" charset="-128"/>
                          <a:ea typeface="ＭＳ Ｐゴシック" panose="020B0600070205080204" pitchFamily="50" charset="-128"/>
                          <a:cs typeface="メイリオ" panose="020B0604030504040204" pitchFamily="50" charset="-128"/>
                        </a:rPr>
                        <a:t>H20</a:t>
                      </a:r>
                      <a:r>
                        <a:rPr lang="ja-JP" sz="1000" b="0" kern="0" spc="0" dirty="0" smtClean="0">
                          <a:solidFill>
                            <a:srgbClr val="000000"/>
                          </a:solidFill>
                          <a:effectLst/>
                          <a:latin typeface="ＭＳ Ｐゴシック" panose="020B0600070205080204" pitchFamily="50" charset="-128"/>
                          <a:ea typeface="ＭＳ Ｐゴシック" panose="020B0600070205080204" pitchFamily="50" charset="-128"/>
                          <a:cs typeface="メイリオ" panose="020B0604030504040204" pitchFamily="50" charset="-128"/>
                        </a:rPr>
                        <a:t>比</a:t>
                      </a:r>
                      <a:endParaRPr lang="en-US" altLang="ja-JP" sz="1000" b="0" kern="0" spc="0" dirty="0" smtClean="0">
                        <a:solidFill>
                          <a:srgbClr val="000000"/>
                        </a:solidFill>
                        <a:effectLst/>
                        <a:latin typeface="ＭＳ Ｐゴシック" panose="020B0600070205080204" pitchFamily="50" charset="-128"/>
                        <a:ea typeface="ＭＳ Ｐゴシック" panose="020B0600070205080204" pitchFamily="50" charset="-128"/>
                        <a:cs typeface="メイリオ" panose="020B0604030504040204" pitchFamily="50" charset="-128"/>
                      </a:endParaRPr>
                    </a:p>
                    <a:p>
                      <a:pPr algn="ctr">
                        <a:lnSpc>
                          <a:spcPct val="100000"/>
                        </a:lnSpc>
                        <a:spcAft>
                          <a:spcPts val="0"/>
                        </a:spcAft>
                      </a:pPr>
                      <a:r>
                        <a:rPr lang="en-US" sz="1000" b="0" kern="0" spc="0" dirty="0" smtClean="0">
                          <a:solidFill>
                            <a:srgbClr val="000000"/>
                          </a:solidFill>
                          <a:effectLst/>
                          <a:latin typeface="ＭＳ Ｐゴシック" panose="020B0600070205080204" pitchFamily="50" charset="-128"/>
                          <a:ea typeface="ＭＳ Ｐゴシック" panose="020B0600070205080204" pitchFamily="50" charset="-128"/>
                          <a:cs typeface="メイリオ" panose="020B0604030504040204" pitchFamily="50" charset="-128"/>
                        </a:rPr>
                        <a:t>25%</a:t>
                      </a:r>
                      <a:r>
                        <a:rPr lang="ja-JP" sz="1000" b="0" kern="0" spc="0" dirty="0" smtClean="0">
                          <a:solidFill>
                            <a:srgbClr val="000000"/>
                          </a:solidFill>
                          <a:effectLst/>
                          <a:latin typeface="ＭＳ Ｐゴシック" panose="020B0600070205080204" pitchFamily="50" charset="-128"/>
                          <a:ea typeface="ＭＳ Ｐゴシック" panose="020B0600070205080204" pitchFamily="50" charset="-128"/>
                          <a:cs typeface="メイリオ" panose="020B0604030504040204" pitchFamily="50" charset="-128"/>
                        </a:rPr>
                        <a:t>以上</a:t>
                      </a:r>
                      <a:r>
                        <a:rPr lang="ja-JP" sz="1000" b="0" kern="0" spc="0" dirty="0">
                          <a:solidFill>
                            <a:srgbClr val="000000"/>
                          </a:solidFill>
                          <a:effectLst/>
                          <a:latin typeface="ＭＳ Ｐゴシック" panose="020B0600070205080204" pitchFamily="50" charset="-128"/>
                          <a:ea typeface="ＭＳ Ｐゴシック" panose="020B0600070205080204" pitchFamily="50" charset="-128"/>
                          <a:cs typeface="メイリオ" panose="020B0604030504040204" pitchFamily="50" charset="-128"/>
                        </a:rPr>
                        <a:t>減少</a:t>
                      </a:r>
                      <a:endParaRPr lang="ja-JP" sz="1000" b="0" kern="100" spc="0" dirty="0">
                        <a:effectLst/>
                        <a:latin typeface="ＭＳ Ｐゴシック" panose="020B0600070205080204" pitchFamily="50" charset="-128"/>
                        <a:ea typeface="ＭＳ Ｐゴシック" panose="020B0600070205080204" pitchFamily="50" charset="-128"/>
                        <a:cs typeface="メイリオ" panose="020B0604030504040204" pitchFamily="50" charset="-128"/>
                      </a:endParaRPr>
                    </a:p>
                  </a:txBody>
                  <a:tcPr marL="36000" marR="36000" marT="36000" marB="36000" anchor="ctr"/>
                </a:tc>
                <a:extLst>
                  <a:ext uri="{0D108BD9-81ED-4DB2-BD59-A6C34878D82A}">
                    <a16:rowId xmlns:a16="http://schemas.microsoft.com/office/drawing/2014/main" val="1451311182"/>
                  </a:ext>
                </a:extLst>
              </a:tr>
              <a:tr h="315897">
                <a:tc>
                  <a:txBody>
                    <a:bodyPr/>
                    <a:lstStyle/>
                    <a:p>
                      <a:pPr algn="ctr">
                        <a:lnSpc>
                          <a:spcPts val="1100"/>
                        </a:lnSpc>
                      </a:pPr>
                      <a:r>
                        <a:rPr kumimoji="1" lang="en-US" altLang="ja-JP" sz="1000" b="0" spc="0" dirty="0" smtClean="0">
                          <a:latin typeface="ＭＳ Ｐゴシック" panose="020B0600070205080204" pitchFamily="50" charset="-128"/>
                          <a:ea typeface="ＭＳ Ｐゴシック" panose="020B0600070205080204" pitchFamily="50" charset="-128"/>
                        </a:rPr>
                        <a:t>7</a:t>
                      </a:r>
                      <a:endParaRPr kumimoji="1" lang="ja-JP" altLang="en-US" sz="1000" b="0" spc="0"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l">
                        <a:lnSpc>
                          <a:spcPct val="100000"/>
                        </a:lnSpc>
                        <a:spcAft>
                          <a:spcPts val="0"/>
                        </a:spcAft>
                      </a:pPr>
                      <a:r>
                        <a:rPr lang="ja-JP" sz="1050" b="0" kern="0" spc="0" dirty="0">
                          <a:solidFill>
                            <a:srgbClr val="000000"/>
                          </a:solidFill>
                          <a:effectLst/>
                          <a:latin typeface="ＭＳ Ｐゴシック" panose="020B0600070205080204" pitchFamily="50" charset="-128"/>
                          <a:ea typeface="ＭＳ Ｐゴシック" panose="020B0600070205080204" pitchFamily="50" charset="-128"/>
                          <a:cs typeface="メイリオ" panose="020B0604030504040204" pitchFamily="50" charset="-128"/>
                        </a:rPr>
                        <a:t>糖尿病性腎症に</a:t>
                      </a:r>
                      <a:r>
                        <a:rPr lang="ja-JP" sz="1050" b="0" kern="0" spc="0" dirty="0" smtClean="0">
                          <a:solidFill>
                            <a:srgbClr val="000000"/>
                          </a:solidFill>
                          <a:effectLst/>
                          <a:latin typeface="ＭＳ Ｐゴシック" panose="020B0600070205080204" pitchFamily="50" charset="-128"/>
                          <a:ea typeface="ＭＳ Ｐゴシック" panose="020B0600070205080204" pitchFamily="50" charset="-128"/>
                          <a:cs typeface="メイリオ" panose="020B0604030504040204" pitchFamily="50" charset="-128"/>
                        </a:rPr>
                        <a:t>よる</a:t>
                      </a:r>
                      <a:endParaRPr lang="en-US" altLang="ja-JP" sz="1050" b="0" kern="0" spc="0" dirty="0" smtClean="0">
                        <a:solidFill>
                          <a:srgbClr val="000000"/>
                        </a:solidFill>
                        <a:effectLst/>
                        <a:latin typeface="ＭＳ Ｐゴシック" panose="020B0600070205080204" pitchFamily="50" charset="-128"/>
                        <a:ea typeface="ＭＳ Ｐゴシック" panose="020B0600070205080204" pitchFamily="50" charset="-128"/>
                        <a:cs typeface="メイリオ" panose="020B0604030504040204" pitchFamily="50" charset="-128"/>
                      </a:endParaRPr>
                    </a:p>
                    <a:p>
                      <a:pPr algn="l">
                        <a:lnSpc>
                          <a:spcPct val="100000"/>
                        </a:lnSpc>
                        <a:spcAft>
                          <a:spcPts val="0"/>
                        </a:spcAft>
                      </a:pPr>
                      <a:r>
                        <a:rPr lang="ja-JP" sz="1050" b="0" kern="0" spc="0" dirty="0" smtClean="0">
                          <a:solidFill>
                            <a:srgbClr val="000000"/>
                          </a:solidFill>
                          <a:effectLst/>
                          <a:latin typeface="ＭＳ Ｐゴシック" panose="020B0600070205080204" pitchFamily="50" charset="-128"/>
                          <a:ea typeface="ＭＳ Ｐゴシック" panose="020B0600070205080204" pitchFamily="50" charset="-128"/>
                          <a:cs typeface="メイリオ" panose="020B0604030504040204" pitchFamily="50" charset="-128"/>
                        </a:rPr>
                        <a:t>年間</a:t>
                      </a:r>
                      <a:r>
                        <a:rPr lang="ja-JP" sz="1050" b="0" kern="0" spc="0" dirty="0">
                          <a:solidFill>
                            <a:srgbClr val="000000"/>
                          </a:solidFill>
                          <a:effectLst/>
                          <a:latin typeface="ＭＳ Ｐゴシック" panose="020B0600070205080204" pitchFamily="50" charset="-128"/>
                          <a:ea typeface="ＭＳ Ｐゴシック" panose="020B0600070205080204" pitchFamily="50" charset="-128"/>
                          <a:cs typeface="メイリオ" panose="020B0604030504040204" pitchFamily="50" charset="-128"/>
                        </a:rPr>
                        <a:t>新規透析導入患者数</a:t>
                      </a:r>
                      <a:endParaRPr lang="ja-JP" sz="1050" b="0" kern="100" spc="0" dirty="0">
                        <a:effectLst/>
                        <a:latin typeface="ＭＳ Ｐゴシック" panose="020B0600070205080204" pitchFamily="50" charset="-128"/>
                        <a:ea typeface="ＭＳ Ｐゴシック" panose="020B0600070205080204" pitchFamily="50" charset="-128"/>
                        <a:cs typeface="メイリオ" panose="020B0604030504040204" pitchFamily="50" charset="-128"/>
                      </a:endParaRPr>
                    </a:p>
                  </a:txBody>
                  <a:tcPr marL="36000" marR="36000" marT="36000" marB="36000" anchor="ctr"/>
                </a:tc>
                <a:tc>
                  <a:txBody>
                    <a:bodyPr/>
                    <a:lstStyle/>
                    <a:p>
                      <a:pPr>
                        <a:lnSpc>
                          <a:spcPct val="100000"/>
                        </a:lnSpc>
                      </a:pPr>
                      <a:r>
                        <a:rPr lang="ja-JP" altLang="en-US" sz="900" b="0" spc="0" dirty="0" smtClean="0">
                          <a:latin typeface="ＭＳ Ｐゴシック" panose="020B0600070205080204" pitchFamily="50" charset="-128"/>
                          <a:ea typeface="ＭＳ Ｐゴシック" panose="020B0600070205080204" pitchFamily="50" charset="-128"/>
                          <a:cs typeface="メイリオ" panose="020B0604030504040204" pitchFamily="50" charset="-128"/>
                        </a:rPr>
                        <a:t>わが国の慢性</a:t>
                      </a:r>
                      <a:endParaRPr lang="en-US" altLang="ja-JP" sz="900" b="0" spc="0" dirty="0" smtClean="0">
                        <a:latin typeface="ＭＳ Ｐゴシック" panose="020B0600070205080204" pitchFamily="50" charset="-128"/>
                        <a:ea typeface="ＭＳ Ｐゴシック" panose="020B0600070205080204" pitchFamily="50" charset="-128"/>
                        <a:cs typeface="メイリオ" panose="020B0604030504040204" pitchFamily="50" charset="-128"/>
                      </a:endParaRPr>
                    </a:p>
                    <a:p>
                      <a:pPr>
                        <a:lnSpc>
                          <a:spcPct val="100000"/>
                        </a:lnSpc>
                      </a:pPr>
                      <a:r>
                        <a:rPr lang="ja-JP" altLang="en-US" sz="900" b="0" spc="0" dirty="0" smtClean="0">
                          <a:latin typeface="ＭＳ Ｐゴシック" panose="020B0600070205080204" pitchFamily="50" charset="-128"/>
                          <a:ea typeface="ＭＳ Ｐゴシック" panose="020B0600070205080204" pitchFamily="50" charset="-128"/>
                          <a:cs typeface="メイリオ" panose="020B0604030504040204" pitchFamily="50" charset="-128"/>
                        </a:rPr>
                        <a:t>透析療法の現況</a:t>
                      </a:r>
                      <a:endParaRPr lang="en-US" altLang="ja-JP" sz="900" b="0" spc="0" dirty="0" smtClean="0">
                        <a:latin typeface="ＭＳ Ｐゴシック" panose="020B0600070205080204" pitchFamily="50" charset="-128"/>
                        <a:ea typeface="ＭＳ Ｐゴシック" panose="020B0600070205080204" pitchFamily="50" charset="-128"/>
                        <a:cs typeface="メイリオ" panose="020B0604030504040204" pitchFamily="50" charset="-128"/>
                      </a:endParaRPr>
                    </a:p>
                    <a:p>
                      <a:pPr>
                        <a:lnSpc>
                          <a:spcPct val="100000"/>
                        </a:lnSpc>
                      </a:pPr>
                      <a:r>
                        <a:rPr lang="en-US" altLang="ja-JP" sz="900" b="0" spc="0" baseline="0" dirty="0" smtClean="0">
                          <a:latin typeface="ＭＳ Ｐゴシック" panose="020B0600070205080204" pitchFamily="50" charset="-128"/>
                          <a:ea typeface="ＭＳ Ｐゴシック" panose="020B0600070205080204" pitchFamily="50" charset="-128"/>
                          <a:cs typeface="メイリオ" panose="020B0604030504040204" pitchFamily="50" charset="-128"/>
                        </a:rPr>
                        <a:t>(</a:t>
                      </a:r>
                      <a:r>
                        <a:rPr lang="ja-JP" altLang="en-US" sz="900" b="0" spc="0" baseline="0" dirty="0" smtClean="0">
                          <a:latin typeface="ＭＳ Ｐゴシック" panose="020B0600070205080204" pitchFamily="50" charset="-128"/>
                          <a:ea typeface="ＭＳ Ｐゴシック" panose="020B0600070205080204" pitchFamily="50" charset="-128"/>
                          <a:cs typeface="メイリオ" panose="020B0604030504040204" pitchFamily="50" charset="-128"/>
                        </a:rPr>
                        <a:t>日本透析医学会</a:t>
                      </a:r>
                      <a:r>
                        <a:rPr lang="en-US" altLang="ja-JP" sz="900" b="0" spc="0" baseline="0" dirty="0" smtClean="0">
                          <a:latin typeface="ＭＳ Ｐゴシック" panose="020B0600070205080204" pitchFamily="50" charset="-128"/>
                          <a:ea typeface="ＭＳ Ｐゴシック" panose="020B0600070205080204" pitchFamily="50" charset="-128"/>
                          <a:cs typeface="メイリオ" panose="020B0604030504040204" pitchFamily="50" charset="-128"/>
                        </a:rPr>
                        <a:t>)</a:t>
                      </a:r>
                      <a:endParaRPr lang="ja-JP" altLang="en-US" sz="900" b="0" spc="0" baseline="0" dirty="0">
                        <a:latin typeface="ＭＳ Ｐゴシック" panose="020B0600070205080204" pitchFamily="50" charset="-128"/>
                        <a:ea typeface="ＭＳ Ｐゴシック" panose="020B0600070205080204" pitchFamily="50" charset="-128"/>
                        <a:cs typeface="メイリオ" panose="020B0604030504040204" pitchFamily="50" charset="-128"/>
                      </a:endParaRPr>
                    </a:p>
                  </a:txBody>
                  <a:tcPr marL="36000" marR="36000" marT="36000" marB="36000" anchor="ctr"/>
                </a:tc>
                <a:tc>
                  <a:txBody>
                    <a:bodyPr/>
                    <a:lstStyle/>
                    <a:p>
                      <a:pPr>
                        <a:lnSpc>
                          <a:spcPct val="100000"/>
                        </a:lnSpc>
                      </a:pPr>
                      <a:r>
                        <a:rPr lang="ja-JP" altLang="en-US" sz="1000" b="0" spc="0" dirty="0" smtClean="0">
                          <a:latin typeface="ＭＳ Ｐゴシック" panose="020B0600070205080204" pitchFamily="50" charset="-128"/>
                          <a:ea typeface="ＭＳ Ｐゴシック" panose="020B0600070205080204" pitchFamily="50" charset="-128"/>
                          <a:cs typeface="メイリオ" panose="020B0604030504040204" pitchFamily="50" charset="-128"/>
                        </a:rPr>
                        <a:t>毎年</a:t>
                      </a:r>
                      <a:endParaRPr lang="ja-JP" altLang="en-US" sz="1000" b="0" spc="0" dirty="0">
                        <a:latin typeface="ＭＳ Ｐゴシック" panose="020B0600070205080204" pitchFamily="50" charset="-128"/>
                        <a:ea typeface="ＭＳ Ｐゴシック" panose="020B0600070205080204" pitchFamily="50" charset="-128"/>
                        <a:cs typeface="メイリオ" panose="020B0604030504040204" pitchFamily="50" charset="-128"/>
                      </a:endParaRPr>
                    </a:p>
                  </a:txBody>
                  <a:tcPr marL="36000" marR="36000" marT="36000" marB="36000" anchor="ctr"/>
                </a:tc>
                <a:tc>
                  <a:txBody>
                    <a:bodyPr/>
                    <a:lstStyle/>
                    <a:p>
                      <a:pPr algn="ctr">
                        <a:lnSpc>
                          <a:spcPct val="100000"/>
                        </a:lnSpc>
                        <a:spcAft>
                          <a:spcPts val="0"/>
                        </a:spcAft>
                      </a:pPr>
                      <a:r>
                        <a:rPr lang="en-US" sz="1000" b="0" kern="0" spc="0" dirty="0" smtClean="0">
                          <a:solidFill>
                            <a:srgbClr val="000000"/>
                          </a:solidFill>
                          <a:effectLst/>
                          <a:latin typeface="ＭＳ Ｐゴシック" panose="020B0600070205080204" pitchFamily="50" charset="-128"/>
                          <a:ea typeface="ＭＳ Ｐゴシック" panose="020B0600070205080204" pitchFamily="50" charset="-128"/>
                          <a:cs typeface="メイリオ" panose="020B0604030504040204" pitchFamily="50" charset="-128"/>
                        </a:rPr>
                        <a:t>1,162</a:t>
                      </a:r>
                      <a:r>
                        <a:rPr lang="ja-JP" sz="1000" b="0" kern="0" spc="0" dirty="0" smtClean="0">
                          <a:solidFill>
                            <a:srgbClr val="000000"/>
                          </a:solidFill>
                          <a:effectLst/>
                          <a:latin typeface="ＭＳ Ｐゴシック" panose="020B0600070205080204" pitchFamily="50" charset="-128"/>
                          <a:ea typeface="ＭＳ Ｐゴシック" panose="020B0600070205080204" pitchFamily="50" charset="-128"/>
                          <a:cs typeface="メイリオ" panose="020B0604030504040204" pitchFamily="50" charset="-128"/>
                        </a:rPr>
                        <a:t>人</a:t>
                      </a:r>
                      <a:r>
                        <a:rPr lang="ja-JP" altLang="en-US" sz="1000" b="0" kern="0" spc="0" dirty="0">
                          <a:solidFill>
                            <a:srgbClr val="000000"/>
                          </a:solidFill>
                          <a:effectLst/>
                          <a:latin typeface="ＭＳ Ｐゴシック" panose="020B0600070205080204" pitchFamily="50" charset="-128"/>
                          <a:ea typeface="ＭＳ Ｐゴシック" panose="020B0600070205080204" pitchFamily="50" charset="-128"/>
                          <a:cs typeface="メイリオ" panose="020B0604030504040204" pitchFamily="50" charset="-128"/>
                        </a:rPr>
                        <a:t>（</a:t>
                      </a:r>
                      <a:r>
                        <a:rPr lang="en-US" sz="1000" b="0" kern="0" spc="0" dirty="0" smtClean="0">
                          <a:solidFill>
                            <a:srgbClr val="000000"/>
                          </a:solidFill>
                          <a:effectLst/>
                          <a:latin typeface="ＭＳ Ｐゴシック" panose="020B0600070205080204" pitchFamily="50" charset="-128"/>
                          <a:ea typeface="ＭＳ Ｐゴシック" panose="020B0600070205080204" pitchFamily="50" charset="-128"/>
                          <a:cs typeface="メイリオ" panose="020B0604030504040204" pitchFamily="50" charset="-128"/>
                        </a:rPr>
                        <a:t>H27</a:t>
                      </a:r>
                      <a:r>
                        <a:rPr lang="ja-JP" altLang="en-US" sz="1000" b="0" kern="0" spc="0" dirty="0" smtClean="0">
                          <a:solidFill>
                            <a:srgbClr val="000000"/>
                          </a:solidFill>
                          <a:effectLst/>
                          <a:latin typeface="ＭＳ Ｐゴシック" panose="020B0600070205080204" pitchFamily="50" charset="-128"/>
                          <a:ea typeface="ＭＳ Ｐゴシック" panose="020B0600070205080204" pitchFamily="50" charset="-128"/>
                          <a:cs typeface="メイリオ" panose="020B0604030504040204" pitchFamily="50" charset="-128"/>
                        </a:rPr>
                        <a:t>）</a:t>
                      </a:r>
                      <a:endParaRPr lang="ja-JP" sz="1000" b="0" kern="100" spc="0" dirty="0">
                        <a:effectLst/>
                        <a:latin typeface="ＭＳ Ｐゴシック" panose="020B0600070205080204" pitchFamily="50" charset="-128"/>
                        <a:ea typeface="ＭＳ Ｐゴシック" panose="020B0600070205080204" pitchFamily="50" charset="-128"/>
                        <a:cs typeface="メイリオ" panose="020B0604030504040204" pitchFamily="50" charset="-128"/>
                      </a:endParaRPr>
                    </a:p>
                  </a:txBody>
                  <a:tcPr marL="36000" marR="36000" marT="36000" marB="36000" anchor="ctr"/>
                </a:tc>
                <a:tc>
                  <a:txBody>
                    <a:bodyPr/>
                    <a:lstStyle/>
                    <a:p>
                      <a:pPr algn="ctr">
                        <a:lnSpc>
                          <a:spcPct val="100000"/>
                        </a:lnSpc>
                        <a:spcAft>
                          <a:spcPts val="0"/>
                        </a:spcAft>
                      </a:pPr>
                      <a:r>
                        <a:rPr lang="en-US" altLang="ja-JP" sz="1000" b="0" kern="100" spc="0" dirty="0" smtClean="0">
                          <a:effectLst/>
                          <a:latin typeface="ＭＳ Ｐゴシック" panose="020B0600070205080204" pitchFamily="50" charset="-128"/>
                          <a:ea typeface="ＭＳ Ｐゴシック" panose="020B0600070205080204" pitchFamily="50" charset="-128"/>
                          <a:cs typeface="メイリオ" panose="020B0604030504040204" pitchFamily="50" charset="-128"/>
                        </a:rPr>
                        <a:t>1,175</a:t>
                      </a:r>
                      <a:r>
                        <a:rPr lang="ja-JP" altLang="en-US" sz="1000" b="0" kern="100" spc="0" dirty="0" smtClean="0">
                          <a:effectLst/>
                          <a:latin typeface="ＭＳ Ｐゴシック" panose="020B0600070205080204" pitchFamily="50" charset="-128"/>
                          <a:ea typeface="ＭＳ Ｐゴシック" panose="020B0600070205080204" pitchFamily="50" charset="-128"/>
                          <a:cs typeface="メイリオ" panose="020B0604030504040204" pitchFamily="50" charset="-128"/>
                        </a:rPr>
                        <a:t>人（</a:t>
                      </a:r>
                      <a:r>
                        <a:rPr lang="en-US" altLang="ja-JP" sz="1000" b="0" kern="100" spc="0" dirty="0" smtClean="0">
                          <a:effectLst/>
                          <a:latin typeface="ＭＳ Ｐゴシック" panose="020B0600070205080204" pitchFamily="50" charset="-128"/>
                          <a:ea typeface="ＭＳ Ｐゴシック" panose="020B0600070205080204" pitchFamily="50" charset="-128"/>
                          <a:cs typeface="メイリオ" panose="020B0604030504040204" pitchFamily="50" charset="-128"/>
                        </a:rPr>
                        <a:t>H30</a:t>
                      </a:r>
                      <a:r>
                        <a:rPr lang="ja-JP" altLang="en-US" sz="1000" b="0" kern="100" spc="0" dirty="0" smtClean="0">
                          <a:effectLst/>
                          <a:latin typeface="ＭＳ Ｐゴシック" panose="020B0600070205080204" pitchFamily="50" charset="-128"/>
                          <a:ea typeface="ＭＳ Ｐゴシック" panose="020B0600070205080204" pitchFamily="50" charset="-128"/>
                          <a:cs typeface="メイリオ" panose="020B0604030504040204" pitchFamily="50" charset="-128"/>
                        </a:rPr>
                        <a:t>）</a:t>
                      </a:r>
                      <a:endParaRPr lang="ja-JP" sz="1000" b="0" kern="100" spc="0" dirty="0">
                        <a:effectLst/>
                        <a:latin typeface="ＭＳ Ｐゴシック" panose="020B0600070205080204" pitchFamily="50" charset="-128"/>
                        <a:ea typeface="ＭＳ Ｐゴシック" panose="020B0600070205080204" pitchFamily="50" charset="-128"/>
                        <a:cs typeface="メイリオ" panose="020B0604030504040204" pitchFamily="50" charset="-128"/>
                      </a:endParaRPr>
                    </a:p>
                  </a:txBody>
                  <a:tcPr marL="36000" marR="36000" marT="36000" marB="36000" anchor="ctr"/>
                </a:tc>
                <a:tc>
                  <a:txBody>
                    <a:bodyPr/>
                    <a:lstStyle/>
                    <a:p>
                      <a:pPr algn="ctr">
                        <a:lnSpc>
                          <a:spcPct val="100000"/>
                        </a:lnSpc>
                        <a:spcAft>
                          <a:spcPts val="0"/>
                        </a:spcAft>
                      </a:pPr>
                      <a:r>
                        <a:rPr lang="en-US" sz="1000" b="0" kern="0" spc="0" dirty="0">
                          <a:solidFill>
                            <a:srgbClr val="000000"/>
                          </a:solidFill>
                          <a:effectLst/>
                          <a:latin typeface="ＭＳ Ｐゴシック" panose="020B0600070205080204" pitchFamily="50" charset="-128"/>
                          <a:ea typeface="ＭＳ Ｐゴシック" panose="020B0600070205080204" pitchFamily="50" charset="-128"/>
                          <a:cs typeface="メイリオ" panose="020B0604030504040204" pitchFamily="50" charset="-128"/>
                        </a:rPr>
                        <a:t>1,000</a:t>
                      </a:r>
                      <a:r>
                        <a:rPr lang="ja-JP" sz="1000" b="0" kern="0" spc="0" dirty="0">
                          <a:solidFill>
                            <a:srgbClr val="000000"/>
                          </a:solidFill>
                          <a:effectLst/>
                          <a:latin typeface="ＭＳ Ｐゴシック" panose="020B0600070205080204" pitchFamily="50" charset="-128"/>
                          <a:ea typeface="ＭＳ Ｐゴシック" panose="020B0600070205080204" pitchFamily="50" charset="-128"/>
                          <a:cs typeface="メイリオ" panose="020B0604030504040204" pitchFamily="50" charset="-128"/>
                        </a:rPr>
                        <a:t>人未満</a:t>
                      </a:r>
                      <a:endParaRPr lang="ja-JP" sz="1000" b="0" kern="100" spc="0" dirty="0">
                        <a:effectLst/>
                        <a:latin typeface="ＭＳ Ｐゴシック" panose="020B0600070205080204" pitchFamily="50" charset="-128"/>
                        <a:ea typeface="ＭＳ Ｐゴシック" panose="020B0600070205080204" pitchFamily="50" charset="-128"/>
                        <a:cs typeface="メイリオ" panose="020B0604030504040204" pitchFamily="50" charset="-128"/>
                      </a:endParaRPr>
                    </a:p>
                  </a:txBody>
                  <a:tcPr marL="36000" marR="36000" marT="36000" marB="36000" anchor="ctr"/>
                </a:tc>
                <a:extLst>
                  <a:ext uri="{0D108BD9-81ED-4DB2-BD59-A6C34878D82A}">
                    <a16:rowId xmlns:a16="http://schemas.microsoft.com/office/drawing/2014/main" val="1892448983"/>
                  </a:ext>
                </a:extLst>
              </a:tr>
              <a:tr h="151598">
                <a:tc>
                  <a:txBody>
                    <a:bodyPr/>
                    <a:lstStyle/>
                    <a:p>
                      <a:pPr algn="ctr">
                        <a:lnSpc>
                          <a:spcPts val="1100"/>
                        </a:lnSpc>
                      </a:pPr>
                      <a:r>
                        <a:rPr kumimoji="1" lang="en-US" altLang="ja-JP" sz="1000" b="0" spc="0" dirty="0" smtClean="0">
                          <a:latin typeface="ＭＳ Ｐゴシック" panose="020B0600070205080204" pitchFamily="50" charset="-128"/>
                          <a:ea typeface="ＭＳ Ｐゴシック" panose="020B0600070205080204" pitchFamily="50" charset="-128"/>
                        </a:rPr>
                        <a:t>8</a:t>
                      </a:r>
                      <a:endParaRPr kumimoji="1" lang="ja-JP" altLang="en-US" sz="1000" b="0" spc="0"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l">
                        <a:lnSpc>
                          <a:spcPct val="100000"/>
                        </a:lnSpc>
                        <a:spcAft>
                          <a:spcPts val="0"/>
                        </a:spcAft>
                      </a:pPr>
                      <a:r>
                        <a:rPr lang="ja-JP" sz="1050" b="0" kern="0" spc="0" dirty="0">
                          <a:solidFill>
                            <a:srgbClr val="000000"/>
                          </a:solidFill>
                          <a:effectLst/>
                          <a:latin typeface="ＭＳ Ｐゴシック" panose="020B0600070205080204" pitchFamily="50" charset="-128"/>
                          <a:ea typeface="ＭＳ Ｐゴシック" panose="020B0600070205080204" pitchFamily="50" charset="-128"/>
                          <a:cs typeface="メイリオ" panose="020B0604030504040204" pitchFamily="50" charset="-128"/>
                        </a:rPr>
                        <a:t>有訴者の割合</a:t>
                      </a:r>
                      <a:endParaRPr lang="ja-JP" sz="1050" b="0" kern="100" spc="0" dirty="0">
                        <a:effectLst/>
                        <a:latin typeface="ＭＳ Ｐゴシック" panose="020B0600070205080204" pitchFamily="50" charset="-128"/>
                        <a:ea typeface="ＭＳ Ｐゴシック" panose="020B0600070205080204" pitchFamily="50" charset="-128"/>
                        <a:cs typeface="メイリオ" panose="020B0604030504040204" pitchFamily="50" charset="-128"/>
                      </a:endParaRPr>
                    </a:p>
                  </a:txBody>
                  <a:tcPr marL="36000" marR="36000" marT="36000" marB="36000" anchor="ctr"/>
                </a:tc>
                <a:tc>
                  <a:txBody>
                    <a:bodyPr/>
                    <a:lstStyle/>
                    <a:p>
                      <a:pPr>
                        <a:lnSpc>
                          <a:spcPct val="100000"/>
                        </a:lnSpc>
                      </a:pPr>
                      <a:r>
                        <a:rPr lang="zh-TW" altLang="en-US" sz="900" b="0" spc="0" dirty="0" smtClean="0">
                          <a:latin typeface="ＭＳ Ｐゴシック" panose="020B0600070205080204" pitchFamily="50" charset="-128"/>
                          <a:ea typeface="ＭＳ Ｐゴシック" panose="020B0600070205080204" pitchFamily="50" charset="-128"/>
                          <a:cs typeface="メイリオ" panose="020B0604030504040204" pitchFamily="50" charset="-128"/>
                        </a:rPr>
                        <a:t>国民生活基礎調査</a:t>
                      </a:r>
                      <a:endParaRPr lang="ja-JP" altLang="en-US" sz="900" b="0" spc="0" dirty="0">
                        <a:latin typeface="ＭＳ Ｐゴシック" panose="020B0600070205080204" pitchFamily="50" charset="-128"/>
                        <a:ea typeface="ＭＳ Ｐゴシック" panose="020B0600070205080204" pitchFamily="50" charset="-128"/>
                        <a:cs typeface="メイリオ" panose="020B0604030504040204" pitchFamily="50" charset="-128"/>
                      </a:endParaRPr>
                    </a:p>
                  </a:txBody>
                  <a:tcPr marL="36000" marR="36000" marT="36000" marB="36000" anchor="ctr"/>
                </a:tc>
                <a:tc>
                  <a:txBody>
                    <a:bodyPr/>
                    <a:lstStyle/>
                    <a:p>
                      <a:pPr>
                        <a:lnSpc>
                          <a:spcPct val="100000"/>
                        </a:lnSpc>
                      </a:pPr>
                      <a:r>
                        <a:rPr lang="en-US" altLang="ja-JP" sz="1000" b="0" spc="0" dirty="0" smtClean="0">
                          <a:latin typeface="ＭＳ Ｐゴシック" panose="020B0600070205080204" pitchFamily="50" charset="-128"/>
                          <a:ea typeface="ＭＳ Ｐゴシック" panose="020B0600070205080204" pitchFamily="50" charset="-128"/>
                          <a:cs typeface="メイリオ" panose="020B0604030504040204" pitchFamily="50" charset="-128"/>
                        </a:rPr>
                        <a:t>3</a:t>
                      </a:r>
                      <a:r>
                        <a:rPr lang="ja-JP" altLang="en-US" sz="1000" b="0" spc="0" dirty="0" smtClean="0">
                          <a:latin typeface="ＭＳ Ｐゴシック" panose="020B0600070205080204" pitchFamily="50" charset="-128"/>
                          <a:ea typeface="ＭＳ Ｐゴシック" panose="020B0600070205080204" pitchFamily="50" charset="-128"/>
                          <a:cs typeface="メイリオ" panose="020B0604030504040204" pitchFamily="50" charset="-128"/>
                        </a:rPr>
                        <a:t>年毎</a:t>
                      </a:r>
                      <a:endParaRPr lang="ja-JP" altLang="en-US" sz="1000" b="0" spc="0" dirty="0">
                        <a:latin typeface="ＭＳ Ｐゴシック" panose="020B0600070205080204" pitchFamily="50" charset="-128"/>
                        <a:ea typeface="ＭＳ Ｐゴシック" panose="020B0600070205080204" pitchFamily="50" charset="-128"/>
                        <a:cs typeface="メイリオ" panose="020B0604030504040204" pitchFamily="50" charset="-128"/>
                      </a:endParaRPr>
                    </a:p>
                  </a:txBody>
                  <a:tcPr marL="36000" marR="36000" marT="36000" marB="36000" anchor="ctr"/>
                </a:tc>
                <a:tc>
                  <a:txBody>
                    <a:bodyPr/>
                    <a:lstStyle/>
                    <a:p>
                      <a:pPr algn="ctr">
                        <a:lnSpc>
                          <a:spcPct val="100000"/>
                        </a:lnSpc>
                        <a:spcAft>
                          <a:spcPts val="0"/>
                        </a:spcAft>
                      </a:pPr>
                      <a:r>
                        <a:rPr lang="en-US" sz="1000" b="0" kern="0" spc="0" dirty="0" smtClean="0">
                          <a:solidFill>
                            <a:srgbClr val="000000"/>
                          </a:solidFill>
                          <a:effectLst/>
                          <a:latin typeface="ＭＳ Ｐゴシック" panose="020B0600070205080204" pitchFamily="50" charset="-128"/>
                          <a:ea typeface="ＭＳ Ｐゴシック" panose="020B0600070205080204" pitchFamily="50" charset="-128"/>
                          <a:cs typeface="メイリオ" panose="020B0604030504040204" pitchFamily="50" charset="-128"/>
                        </a:rPr>
                        <a:t>31.75%</a:t>
                      </a:r>
                      <a:r>
                        <a:rPr lang="ja-JP" sz="1000" b="0" kern="0" spc="0" dirty="0" smtClean="0">
                          <a:solidFill>
                            <a:srgbClr val="000000"/>
                          </a:solidFill>
                          <a:effectLst/>
                          <a:latin typeface="ＭＳ Ｐゴシック" panose="020B0600070205080204" pitchFamily="50" charset="-128"/>
                          <a:ea typeface="ＭＳ Ｐゴシック" panose="020B0600070205080204" pitchFamily="50" charset="-128"/>
                          <a:cs typeface="メイリオ" panose="020B0604030504040204" pitchFamily="50" charset="-128"/>
                        </a:rPr>
                        <a:t>（</a:t>
                      </a:r>
                      <a:r>
                        <a:rPr lang="en-US" sz="1000" b="0" kern="0" spc="0" dirty="0">
                          <a:solidFill>
                            <a:srgbClr val="000000"/>
                          </a:solidFill>
                          <a:effectLst/>
                          <a:latin typeface="ＭＳ Ｐゴシック" panose="020B0600070205080204" pitchFamily="50" charset="-128"/>
                          <a:ea typeface="ＭＳ Ｐゴシック" panose="020B0600070205080204" pitchFamily="50" charset="-128"/>
                          <a:cs typeface="メイリオ" panose="020B0604030504040204" pitchFamily="50" charset="-128"/>
                        </a:rPr>
                        <a:t>H28</a:t>
                      </a:r>
                      <a:r>
                        <a:rPr lang="ja-JP" sz="1000" b="0" kern="0" spc="0" dirty="0">
                          <a:solidFill>
                            <a:srgbClr val="000000"/>
                          </a:solidFill>
                          <a:effectLst/>
                          <a:latin typeface="ＭＳ Ｐゴシック" panose="020B0600070205080204" pitchFamily="50" charset="-128"/>
                          <a:ea typeface="ＭＳ Ｐゴシック" panose="020B0600070205080204" pitchFamily="50" charset="-128"/>
                          <a:cs typeface="メイリオ" panose="020B0604030504040204" pitchFamily="50" charset="-128"/>
                        </a:rPr>
                        <a:t>）</a:t>
                      </a:r>
                      <a:endParaRPr lang="ja-JP" sz="1000" b="0" kern="100" spc="0" dirty="0">
                        <a:effectLst/>
                        <a:latin typeface="ＭＳ Ｐゴシック" panose="020B0600070205080204" pitchFamily="50" charset="-128"/>
                        <a:ea typeface="ＭＳ Ｐゴシック" panose="020B0600070205080204" pitchFamily="50" charset="-128"/>
                        <a:cs typeface="メイリオ" panose="020B0604030504040204" pitchFamily="50" charset="-128"/>
                      </a:endParaRPr>
                    </a:p>
                  </a:txBody>
                  <a:tcPr marL="36000" marR="36000" marT="36000" marB="36000" anchor="ctr"/>
                </a:tc>
                <a:tc>
                  <a:txBody>
                    <a:bodyPr/>
                    <a:lstStyle/>
                    <a:p>
                      <a:pPr algn="ctr">
                        <a:lnSpc>
                          <a:spcPct val="100000"/>
                        </a:lnSpc>
                        <a:spcAft>
                          <a:spcPts val="0"/>
                        </a:spcAft>
                      </a:pPr>
                      <a:r>
                        <a:rPr lang="en-US" altLang="ja-JP" sz="1000" b="0" kern="100" spc="0" dirty="0" smtClean="0">
                          <a:effectLst/>
                          <a:latin typeface="ＭＳ Ｐゴシック" panose="020B0600070205080204" pitchFamily="50" charset="-128"/>
                          <a:ea typeface="ＭＳ Ｐゴシック" panose="020B0600070205080204" pitchFamily="50" charset="-128"/>
                          <a:cs typeface="メイリオ" panose="020B0604030504040204" pitchFamily="50" charset="-128"/>
                        </a:rPr>
                        <a:t>31.75%</a:t>
                      </a:r>
                      <a:r>
                        <a:rPr lang="ja-JP" altLang="en-US" sz="1000" b="0" kern="100" spc="0" dirty="0" smtClean="0">
                          <a:effectLst/>
                          <a:latin typeface="ＭＳ Ｐゴシック" panose="020B0600070205080204" pitchFamily="50" charset="-128"/>
                          <a:ea typeface="ＭＳ Ｐゴシック" panose="020B0600070205080204" pitchFamily="50" charset="-128"/>
                          <a:cs typeface="メイリオ" panose="020B0604030504040204" pitchFamily="50" charset="-128"/>
                        </a:rPr>
                        <a:t>（</a:t>
                      </a:r>
                      <a:r>
                        <a:rPr lang="en-US" altLang="ja-JP" sz="1000" b="0" kern="100" spc="0" dirty="0" smtClean="0">
                          <a:effectLst/>
                          <a:latin typeface="ＭＳ Ｐゴシック" panose="020B0600070205080204" pitchFamily="50" charset="-128"/>
                          <a:ea typeface="ＭＳ Ｐゴシック" panose="020B0600070205080204" pitchFamily="50" charset="-128"/>
                          <a:cs typeface="メイリオ" panose="020B0604030504040204" pitchFamily="50" charset="-128"/>
                        </a:rPr>
                        <a:t>H28</a:t>
                      </a:r>
                      <a:r>
                        <a:rPr lang="ja-JP" altLang="en-US" sz="1000" b="0" kern="100" spc="0" dirty="0" smtClean="0">
                          <a:effectLst/>
                          <a:latin typeface="ＭＳ Ｐゴシック" panose="020B0600070205080204" pitchFamily="50" charset="-128"/>
                          <a:ea typeface="ＭＳ Ｐゴシック" panose="020B0600070205080204" pitchFamily="50" charset="-128"/>
                          <a:cs typeface="メイリオ" panose="020B0604030504040204" pitchFamily="50" charset="-128"/>
                        </a:rPr>
                        <a:t>）</a:t>
                      </a:r>
                    </a:p>
                  </a:txBody>
                  <a:tcPr marL="36000" marR="36000" marT="36000" marB="36000" anchor="ctr"/>
                </a:tc>
                <a:tc>
                  <a:txBody>
                    <a:bodyPr/>
                    <a:lstStyle/>
                    <a:p>
                      <a:pPr algn="ctr">
                        <a:lnSpc>
                          <a:spcPct val="100000"/>
                        </a:lnSpc>
                        <a:spcAft>
                          <a:spcPts val="0"/>
                        </a:spcAft>
                      </a:pPr>
                      <a:r>
                        <a:rPr lang="ja-JP" sz="1000" b="0" kern="0" spc="0" dirty="0">
                          <a:solidFill>
                            <a:srgbClr val="000000"/>
                          </a:solidFill>
                          <a:effectLst/>
                          <a:latin typeface="ＭＳ Ｐゴシック" panose="020B0600070205080204" pitchFamily="50" charset="-128"/>
                          <a:ea typeface="ＭＳ Ｐゴシック" panose="020B0600070205080204" pitchFamily="50" charset="-128"/>
                          <a:cs typeface="メイリオ" panose="020B0604030504040204" pitchFamily="50" charset="-128"/>
                        </a:rPr>
                        <a:t>減少</a:t>
                      </a:r>
                      <a:endParaRPr lang="ja-JP" sz="1000" b="0" kern="100" spc="0" dirty="0">
                        <a:effectLst/>
                        <a:latin typeface="ＭＳ Ｐゴシック" panose="020B0600070205080204" pitchFamily="50" charset="-128"/>
                        <a:ea typeface="ＭＳ Ｐゴシック" panose="020B0600070205080204" pitchFamily="50" charset="-128"/>
                        <a:cs typeface="メイリオ" panose="020B0604030504040204" pitchFamily="50" charset="-128"/>
                      </a:endParaRPr>
                    </a:p>
                  </a:txBody>
                  <a:tcPr marL="36000" marR="36000" marT="36000" marB="36000" anchor="ctr"/>
                </a:tc>
                <a:extLst>
                  <a:ext uri="{0D108BD9-81ED-4DB2-BD59-A6C34878D82A}">
                    <a16:rowId xmlns:a16="http://schemas.microsoft.com/office/drawing/2014/main" val="3262548432"/>
                  </a:ext>
                </a:extLst>
              </a:tr>
            </a:tbl>
          </a:graphicData>
        </a:graphic>
      </p:graphicFrame>
      <p:sp>
        <p:nvSpPr>
          <p:cNvPr id="3" name="テキスト ボックス 2"/>
          <p:cNvSpPr txBox="1"/>
          <p:nvPr/>
        </p:nvSpPr>
        <p:spPr>
          <a:xfrm>
            <a:off x="269874" y="297677"/>
            <a:ext cx="2376000" cy="288000"/>
          </a:xfrm>
          <a:prstGeom prst="rect">
            <a:avLst/>
          </a:prstGeom>
          <a:noFill/>
        </p:spPr>
        <p:txBody>
          <a:bodyPr wrap="square" lIns="72000" tIns="72000" rIns="72000" bIns="72000" rtlCol="0" anchor="ctr">
            <a:noAutofit/>
          </a:bodyPr>
          <a:lstStyle/>
          <a:p>
            <a:r>
              <a:rPr lang="en-US" altLang="ja-JP" sz="1200" b="1" dirty="0" smtClean="0">
                <a:latin typeface="ＭＳ ゴシック" panose="020B0609070205080204" pitchFamily="49" charset="-128"/>
                <a:ea typeface="ＭＳ ゴシック" panose="020B0609070205080204" pitchFamily="49" charset="-128"/>
              </a:rPr>
              <a:t>【</a:t>
            </a:r>
            <a:r>
              <a:rPr lang="ja-JP" altLang="en-US" sz="1200" b="1" dirty="0" smtClean="0">
                <a:latin typeface="ＭＳ ゴシック" panose="020B0609070205080204" pitchFamily="49" charset="-128"/>
                <a:ea typeface="ＭＳ ゴシック" panose="020B0609070205080204" pitchFamily="49" charset="-128"/>
              </a:rPr>
              <a:t>府民の健康指標</a:t>
            </a:r>
            <a:r>
              <a:rPr lang="en-US" altLang="ja-JP" sz="1200" b="1" dirty="0" smtClean="0">
                <a:latin typeface="ＭＳ ゴシック" panose="020B0609070205080204" pitchFamily="49" charset="-128"/>
                <a:ea typeface="ＭＳ ゴシック" panose="020B0609070205080204" pitchFamily="49" charset="-128"/>
              </a:rPr>
              <a:t>】</a:t>
            </a:r>
            <a:endParaRPr lang="en-US" altLang="ja-JP" sz="1200" b="1" dirty="0">
              <a:latin typeface="ＭＳ ゴシック" panose="020B0609070205080204" pitchFamily="49" charset="-128"/>
              <a:ea typeface="ＭＳ ゴシック" panose="020B0609070205080204" pitchFamily="49" charset="-128"/>
            </a:endParaRPr>
          </a:p>
        </p:txBody>
      </p:sp>
      <p:sp>
        <p:nvSpPr>
          <p:cNvPr id="5" name="スライド番号プレースホルダー 4"/>
          <p:cNvSpPr>
            <a:spLocks noGrp="1"/>
          </p:cNvSpPr>
          <p:nvPr>
            <p:ph type="sldNum" sz="quarter" idx="12"/>
          </p:nvPr>
        </p:nvSpPr>
        <p:spPr/>
        <p:txBody>
          <a:bodyPr/>
          <a:lstStyle/>
          <a:p>
            <a:fld id="{4D1D0668-0C6C-4C7F-AAAF-C0078F4BF5F6}" type="slidenum">
              <a:rPr kumimoji="1" lang="ja-JP" altLang="en-US" smtClean="0"/>
              <a:t>5</a:t>
            </a:fld>
            <a:endParaRPr kumimoji="1" lang="ja-JP" altLang="en-US"/>
          </a:p>
        </p:txBody>
      </p:sp>
    </p:spTree>
    <p:extLst>
      <p:ext uri="{BB962C8B-B14F-4D97-AF65-F5344CB8AC3E}">
        <p14:creationId xmlns:p14="http://schemas.microsoft.com/office/powerpoint/2010/main" val="262255741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976</TotalTime>
  <Words>1860</Words>
  <Application>Microsoft Office PowerPoint</Application>
  <PresentationFormat>A4 210 x 297 mm</PresentationFormat>
  <Paragraphs>418</Paragraphs>
  <Slides>5</Slides>
  <Notes>0</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5</vt:i4>
      </vt:variant>
    </vt:vector>
  </HeadingPairs>
  <TitlesOfParts>
    <vt:vector size="17" baseType="lpstr">
      <vt:lpstr>HG丸ｺﾞｼｯｸM-PRO</vt:lpstr>
      <vt:lpstr>Meiryo UI</vt:lpstr>
      <vt:lpstr>ＭＳ Ｐゴシック</vt:lpstr>
      <vt:lpstr>ＭＳ ゴシック</vt:lpstr>
      <vt:lpstr>メイリオ</vt:lpstr>
      <vt:lpstr>游ゴシック</vt:lpstr>
      <vt:lpstr>游ゴシック Light</vt:lpstr>
      <vt:lpstr>Arial</vt:lpstr>
      <vt:lpstr>Calibri</vt:lpstr>
      <vt:lpstr>Calibri Light</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山本　皓一</cp:lastModifiedBy>
  <cp:revision>13</cp:revision>
  <cp:lastPrinted>2020-03-12T02:03:44Z</cp:lastPrinted>
  <dcterms:created xsi:type="dcterms:W3CDTF">2019-12-18T01:35:02Z</dcterms:created>
  <dcterms:modified xsi:type="dcterms:W3CDTF">2020-03-19T02:53:18Z</dcterms:modified>
</cp:coreProperties>
</file>