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3" r:id="rId2"/>
    <p:sldId id="262" r:id="rId3"/>
    <p:sldId id="260" r:id="rId4"/>
    <p:sldId id="264" r:id="rId5"/>
    <p:sldId id="259"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a:srgbClr val="33CCFF"/>
    <a:srgbClr val="CC99FF"/>
    <a:srgbClr val="800080"/>
    <a:srgbClr val="76AB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4660"/>
  </p:normalViewPr>
  <p:slideViewPr>
    <p:cSldViewPr snapToGrid="0">
      <p:cViewPr varScale="1">
        <p:scale>
          <a:sx n="74" d="100"/>
          <a:sy n="74" d="100"/>
        </p:scale>
        <p:origin x="14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1E2013-6FE4-4950-80EC-A385F7CB197A}" type="datetimeFigureOut">
              <a:rPr kumimoji="1" lang="ja-JP" altLang="en-US" smtClean="0"/>
              <a:t>2020/3/19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C2F1CE-0C7F-4BED-92D5-9F333A6498CF}" type="slidenum">
              <a:rPr kumimoji="1" lang="ja-JP" altLang="en-US" smtClean="0"/>
              <a:t>‹#›</a:t>
            </a:fld>
            <a:endParaRPr kumimoji="1" lang="ja-JP" altLang="en-US"/>
          </a:p>
        </p:txBody>
      </p:sp>
    </p:spTree>
    <p:extLst>
      <p:ext uri="{BB962C8B-B14F-4D97-AF65-F5344CB8AC3E}">
        <p14:creationId xmlns:p14="http://schemas.microsoft.com/office/powerpoint/2010/main" val="3479614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650DA6-7688-4869-BD8D-6CD616968F6B}" type="datetime1">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3"/>
          <p:cNvSpPr>
            <a:spLocks noGrp="1"/>
          </p:cNvSpPr>
          <p:nvPr>
            <p:ph type="sldNum" sz="quarter" idx="12"/>
          </p:nvPr>
        </p:nvSpPr>
        <p:spPr>
          <a:xfrm>
            <a:off x="7645825" y="6464640"/>
            <a:ext cx="2228850" cy="365125"/>
          </a:xfrm>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20966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BF24F-7F24-4D54-8E2C-B0AA98E2A77E}" type="datetime1">
              <a:rPr kumimoji="1" lang="ja-JP" altLang="en-US" smtClean="0"/>
              <a:t>2020/3/19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65711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39277-B126-40B3-B404-D4F042008226}" type="datetime1">
              <a:rPr kumimoji="1" lang="ja-JP" altLang="en-US" smtClean="0"/>
              <a:t>2020/3/19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45825" y="6464640"/>
            <a:ext cx="2228850" cy="365125"/>
          </a:xfrm>
          <a:prstGeom prst="rect">
            <a:avLst/>
          </a:prstGeom>
        </p:spPr>
        <p:txBody>
          <a:bodyPr vert="horz" lIns="91440" tIns="45720" rIns="91440" bIns="45720" rtlCol="0" anchor="ctr"/>
          <a:lstStyle>
            <a:lvl1pPr algn="r">
              <a:defRPr sz="1200">
                <a:solidFill>
                  <a:srgbClr val="474747"/>
                </a:solidFill>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963658565"/>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719812" y="3741191"/>
            <a:ext cx="5184000" cy="86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108000" tIns="72000" rIns="72000" bIns="72000" rtlCol="0" anchor="ctr">
            <a:noAutofit/>
          </a:bodyPr>
          <a:lstStyle/>
          <a:p>
            <a:r>
              <a:rPr lang="ja-JP" altLang="en-US" sz="1200" dirty="0" smtClean="0">
                <a:latin typeface="ＭＳ ゴシック" panose="020B0609070205080204" pitchFamily="49" charset="-128"/>
                <a:ea typeface="ＭＳ ゴシック" panose="020B0609070205080204" pitchFamily="49" charset="-128"/>
              </a:rPr>
              <a:t>健康</a:t>
            </a:r>
            <a:r>
              <a:rPr lang="ja-JP" altLang="en-US" sz="1200" dirty="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取り巻く</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状況</a:t>
            </a:r>
            <a:r>
              <a:rPr lang="ja-JP" altLang="en-US" sz="1200" dirty="0">
                <a:latin typeface="ＭＳ ゴシック" panose="020B0609070205080204" pitchFamily="49" charset="-128"/>
                <a:ea typeface="ＭＳ ゴシック" panose="020B0609070205080204" pitchFamily="49" charset="-128"/>
              </a:rPr>
              <a:t>の変化</a:t>
            </a:r>
          </a:p>
        </p:txBody>
      </p:sp>
      <p:sp>
        <p:nvSpPr>
          <p:cNvPr id="4" name="正方形/長方形 3"/>
          <p:cNvSpPr/>
          <p:nvPr/>
        </p:nvSpPr>
        <p:spPr>
          <a:xfrm>
            <a:off x="1215806" y="342236"/>
            <a:ext cx="7200000" cy="432000"/>
          </a:xfrm>
          <a:prstGeom prst="rect">
            <a:avLst/>
          </a:prstGeom>
          <a:ln w="25400" cmpd="dbl">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rtlCol="0" anchor="ctr"/>
          <a:lstStyle/>
          <a:p>
            <a:pPr algn="ctr"/>
            <a:r>
              <a:rPr lang="ja-JP" altLang="en-US" b="1" dirty="0" smtClean="0">
                <a:latin typeface="Meiryo UI" panose="020B0604030504040204" pitchFamily="50" charset="-128"/>
                <a:ea typeface="Meiryo UI" panose="020B0604030504040204" pitchFamily="50" charset="-128"/>
              </a:rPr>
              <a:t>第</a:t>
            </a:r>
            <a:r>
              <a:rPr lang="ja-JP" altLang="en-US" b="1" dirty="0">
                <a:latin typeface="Meiryo UI" panose="020B0604030504040204" pitchFamily="50" charset="-128"/>
                <a:ea typeface="Meiryo UI" panose="020B0604030504040204" pitchFamily="50" charset="-128"/>
              </a:rPr>
              <a:t>３</a:t>
            </a:r>
            <a:r>
              <a:rPr lang="ja-JP" altLang="en-US" b="1" dirty="0" smtClean="0">
                <a:latin typeface="Meiryo UI" panose="020B0604030504040204" pitchFamily="50" charset="-128"/>
                <a:ea typeface="Meiryo UI" panose="020B0604030504040204" pitchFamily="50" charset="-128"/>
              </a:rPr>
              <a:t>次大阪府健康増進計画</a:t>
            </a:r>
            <a:r>
              <a:rPr lang="ja-JP" altLang="en-US" b="1" dirty="0">
                <a:latin typeface="Meiryo UI" panose="020B0604030504040204" pitchFamily="50" charset="-128"/>
                <a:ea typeface="Meiryo UI" panose="020B0604030504040204" pitchFamily="50" charset="-128"/>
              </a:rPr>
              <a:t>における中間点検・見直しについて</a:t>
            </a:r>
          </a:p>
        </p:txBody>
      </p:sp>
      <p:sp>
        <p:nvSpPr>
          <p:cNvPr id="5" name="テキスト ボックス 4"/>
          <p:cNvSpPr txBox="1"/>
          <p:nvPr/>
        </p:nvSpPr>
        <p:spPr>
          <a:xfrm>
            <a:off x="551721" y="1161112"/>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計画における規定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8993961" y="54100"/>
            <a:ext cx="864000" cy="28814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94571" y="1461144"/>
            <a:ext cx="878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第３次大阪府健康増進計画（平成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年度～令和</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年度）の中間年となる来年度（令和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年度）に、社会・経済情勢等を</a:t>
            </a:r>
            <a:r>
              <a:rPr lang="ja-JP" altLang="en-US" sz="1200" dirty="0">
                <a:latin typeface="ＭＳ ゴシック" panose="020B0609070205080204" pitchFamily="49" charset="-128"/>
                <a:ea typeface="ＭＳ ゴシック" panose="020B0609070205080204" pitchFamily="49" charset="-128"/>
              </a:rPr>
              <a:t>踏まえ</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点検</a:t>
            </a:r>
            <a:r>
              <a:rPr lang="ja-JP" altLang="en-US" sz="1200" dirty="0">
                <a:latin typeface="ＭＳ ゴシック" panose="020B0609070205080204" pitchFamily="49" charset="-128"/>
                <a:ea typeface="ＭＳ ゴシック" panose="020B0609070205080204" pitchFamily="49" charset="-128"/>
              </a:rPr>
              <a:t>・見直しを</a:t>
            </a:r>
            <a:r>
              <a:rPr lang="ja-JP" altLang="en-US" sz="1200" dirty="0" smtClean="0">
                <a:latin typeface="ＭＳ ゴシック" panose="020B0609070205080204" pitchFamily="49" charset="-128"/>
                <a:ea typeface="ＭＳ ゴシック" panose="020B0609070205080204" pitchFamily="49" charset="-128"/>
              </a:rPr>
              <a:t>実施</a:t>
            </a:r>
            <a:endParaRPr lang="en-US" altLang="ja-JP" sz="12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2004555" y="3848448"/>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社会・経済情勢等</a:t>
            </a:r>
          </a:p>
        </p:txBody>
      </p:sp>
      <p:sp>
        <p:nvSpPr>
          <p:cNvPr id="16" name="テキスト ボックス 15"/>
          <p:cNvSpPr txBox="1"/>
          <p:nvPr/>
        </p:nvSpPr>
        <p:spPr>
          <a:xfrm>
            <a:off x="2004555"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法令や国の計画等の改定</a:t>
            </a:r>
          </a:p>
        </p:txBody>
      </p:sp>
      <p:sp>
        <p:nvSpPr>
          <p:cNvPr id="17" name="テキスト ボックス 16"/>
          <p:cNvSpPr txBox="1"/>
          <p:nvPr/>
        </p:nvSpPr>
        <p:spPr>
          <a:xfrm>
            <a:off x="3947013" y="3848448"/>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「健康日本２１」中間評価</a:t>
            </a:r>
            <a:endParaRPr lang="ja-JP" altLang="en-US" sz="1200"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719813"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健康指標及び数値目標の</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達成状況</a:t>
            </a:r>
            <a:endParaRPr lang="ja-JP" altLang="en-US" sz="12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383812"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健康づくりの取組みの</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進捗状況</a:t>
            </a:r>
            <a:endParaRPr lang="ja-JP" altLang="en-US" sz="12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6519571" y="3880746"/>
            <a:ext cx="360000" cy="1224000"/>
          </a:xfrm>
          <a:prstGeom prst="rect">
            <a:avLst/>
          </a:prstGeom>
          <a:solidFill>
            <a:schemeClr val="accent1">
              <a:lumMod val="40000"/>
              <a:lumOff val="60000"/>
            </a:schemeClr>
          </a:solidFill>
          <a:ln w="12700" cmpd="sng">
            <a:noFill/>
          </a:ln>
        </p:spPr>
        <p:txBody>
          <a:bodyPr vert="eaVert"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点検・見直し</a:t>
            </a:r>
            <a:endParaRPr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7353001" y="4240746"/>
            <a:ext cx="1872000" cy="504000"/>
          </a:xfrm>
          <a:prstGeom prst="roundRect">
            <a:avLst>
              <a:gd name="adj" fmla="val 0"/>
            </a:avLst>
          </a:prstGeom>
          <a:solidFill>
            <a:schemeClr val="accent1">
              <a:lumMod val="40000"/>
              <a:lumOff val="60000"/>
            </a:schemeClr>
          </a:solidFill>
          <a:ln w="25400" cmpd="dbl">
            <a:solidFill>
              <a:schemeClr val="accent1">
                <a:lumMod val="75000"/>
              </a:schemeClr>
            </a:solidFill>
          </a:ln>
        </p:spPr>
        <p:txBody>
          <a:bodyPr vert="horz"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令和２年度</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地域職域連携推進協議会</a:t>
            </a:r>
            <a:endParaRPr lang="ja-JP" altLang="en-US" sz="12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3947013"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その他状況の変化等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3" name="右中かっこ 2"/>
          <p:cNvSpPr/>
          <p:nvPr/>
        </p:nvSpPr>
        <p:spPr>
          <a:xfrm>
            <a:off x="6024332" y="3811092"/>
            <a:ext cx="360000" cy="1368000"/>
          </a:xfrm>
          <a:prstGeom prst="rightBrace">
            <a:avLst>
              <a:gd name="adj1" fmla="val 20528"/>
              <a:gd name="adj2" fmla="val 50000"/>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右矢印 23"/>
          <p:cNvSpPr/>
          <p:nvPr/>
        </p:nvSpPr>
        <p:spPr>
          <a:xfrm>
            <a:off x="6927712" y="4204746"/>
            <a:ext cx="360000" cy="57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51721" y="2235807"/>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中間点検・見直しの方針</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94570" y="2535839"/>
            <a:ext cx="8928000" cy="648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点検にあたっては、社会・経済情勢等のほか、関係法令や国の計画等の改定、第３次計画策定時に参考とした「健康日本２１（第二次、</a:t>
            </a:r>
            <a:r>
              <a:rPr lang="en-US" altLang="ja-JP" sz="1200" dirty="0" smtClean="0">
                <a:latin typeface="ＭＳ ゴシック" panose="020B0609070205080204" pitchFamily="49" charset="-128"/>
                <a:ea typeface="ＭＳ ゴシック" panose="020B0609070205080204" pitchFamily="49" charset="-128"/>
              </a:rPr>
              <a:t>2013</a:t>
            </a:r>
            <a:r>
              <a:rPr lang="ja-JP" altLang="en-US" sz="1200" dirty="0" smtClean="0">
                <a:latin typeface="ＭＳ ゴシック" panose="020B0609070205080204" pitchFamily="49" charset="-128"/>
                <a:ea typeface="ＭＳ ゴシック" panose="020B0609070205080204" pitchFamily="49" charset="-128"/>
              </a:rPr>
              <a:t>年度～</a:t>
            </a:r>
            <a:r>
              <a:rPr lang="en-US" altLang="ja-JP" sz="1200" dirty="0" smtClean="0">
                <a:latin typeface="ＭＳ ゴシック" panose="020B0609070205080204" pitchFamily="49" charset="-128"/>
                <a:ea typeface="ＭＳ ゴシック" panose="020B0609070205080204" pitchFamily="49" charset="-128"/>
              </a:rPr>
              <a:t>2022</a:t>
            </a:r>
            <a:r>
              <a:rPr lang="ja-JP" altLang="en-US" sz="1200" dirty="0" smtClean="0">
                <a:latin typeface="ＭＳ ゴシック" panose="020B0609070205080204" pitchFamily="49" charset="-128"/>
                <a:ea typeface="ＭＳ ゴシック" panose="020B0609070205080204" pitchFamily="49" charset="-128"/>
              </a:rPr>
              <a:t>年度）」の中間評価（平成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年度）等も含めた健康を取り巻く状況変化を踏まえて実施します。</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また、計画</a:t>
            </a:r>
            <a:r>
              <a:rPr lang="ja-JP" altLang="en-US" sz="1200" dirty="0">
                <a:latin typeface="ＭＳ ゴシック" panose="020B0609070205080204" pitchFamily="49" charset="-128"/>
                <a:ea typeface="ＭＳ ゴシック" panose="020B0609070205080204" pitchFamily="49" charset="-128"/>
              </a:rPr>
              <a:t>において定める「府民の健康指標」及び「行政等が取り組む数値</a:t>
            </a:r>
            <a:r>
              <a:rPr lang="ja-JP" altLang="en-US" sz="1200" dirty="0" smtClean="0">
                <a:latin typeface="ＭＳ ゴシック" panose="020B0609070205080204" pitchFamily="49" charset="-128"/>
                <a:ea typeface="ＭＳ ゴシック" panose="020B0609070205080204" pitchFamily="49" charset="-128"/>
              </a:rPr>
              <a:t>目標」については、最新データを把握し、その達成状況の判定を行います。</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なお、これまで計画に基づき実施してきた健康づくりの取組みの進捗状況も加味するものとします。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724115" y="5424860"/>
            <a:ext cx="8928000" cy="648000"/>
          </a:xfrm>
          <a:prstGeom prst="rect">
            <a:avLst/>
          </a:prstGeom>
          <a:noFill/>
        </p:spPr>
        <p:txBody>
          <a:bodyPr wrap="square" lIns="72000" tIns="72000" rIns="72000" bIns="72000" rtlCol="0">
            <a:noAutofit/>
          </a:bodyPr>
          <a:lstStyle/>
          <a:p>
            <a:r>
              <a:rPr lang="en-US" altLang="ja-JP" sz="1100" u="sng" dirty="0" smtClean="0">
                <a:latin typeface="ＭＳ ゴシック" panose="020B0609070205080204" pitchFamily="49" charset="-128"/>
                <a:ea typeface="ＭＳ ゴシック" panose="020B0609070205080204" pitchFamily="49" charset="-128"/>
              </a:rPr>
              <a:t>※</a:t>
            </a:r>
            <a:r>
              <a:rPr lang="ja-JP" altLang="en-US" sz="1100" u="sng" dirty="0" smtClean="0">
                <a:latin typeface="ＭＳ ゴシック" panose="020B0609070205080204" pitchFamily="49" charset="-128"/>
                <a:ea typeface="ＭＳ ゴシック" panose="020B0609070205080204" pitchFamily="49" charset="-128"/>
              </a:rPr>
              <a:t>健康増進法の改正：「受動喫煙防止」を新設（</a:t>
            </a:r>
            <a:r>
              <a:rPr lang="en-US" altLang="ja-JP" sz="1100" u="sng" dirty="0" smtClean="0">
                <a:latin typeface="ＭＳ ゴシック" panose="020B0609070205080204" pitchFamily="49" charset="-128"/>
                <a:ea typeface="ＭＳ ゴシック" panose="020B0609070205080204" pitchFamily="49" charset="-128"/>
              </a:rPr>
              <a:t>H30</a:t>
            </a:r>
            <a:r>
              <a:rPr lang="ja-JP" altLang="en-US" sz="1100" u="sng" dirty="0" smtClean="0">
                <a:latin typeface="ＭＳ ゴシック" panose="020B0609070205080204" pitchFamily="49" charset="-128"/>
                <a:ea typeface="ＭＳ ゴシック" panose="020B0609070205080204" pitchFamily="49" charset="-128"/>
              </a:rPr>
              <a:t>年</a:t>
            </a:r>
            <a:r>
              <a:rPr lang="en-US" altLang="ja-JP" sz="1100" u="sng" dirty="0" smtClean="0">
                <a:latin typeface="ＭＳ ゴシック" panose="020B0609070205080204" pitchFamily="49" charset="-128"/>
                <a:ea typeface="ＭＳ ゴシック" panose="020B0609070205080204" pitchFamily="49" charset="-128"/>
              </a:rPr>
              <a:t>7</a:t>
            </a:r>
            <a:r>
              <a:rPr lang="ja-JP" altLang="en-US" sz="1100" u="sng" dirty="0" smtClean="0">
                <a:latin typeface="ＭＳ ゴシック" panose="020B0609070205080204" pitchFamily="49" charset="-128"/>
                <a:ea typeface="ＭＳ ゴシック" panose="020B0609070205080204" pitchFamily="49" charset="-128"/>
              </a:rPr>
              <a:t>月公布）</a:t>
            </a:r>
            <a:endParaRPr lang="en-US" altLang="ja-JP" sz="1100" u="sng"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望まない</a:t>
            </a:r>
            <a:r>
              <a:rPr lang="ja-JP" altLang="en-US" sz="1050" dirty="0">
                <a:latin typeface="ＭＳ ゴシック" panose="020B0609070205080204" pitchFamily="49" charset="-128"/>
                <a:ea typeface="ＭＳ ゴシック" panose="020B0609070205080204" pitchFamily="49" charset="-128"/>
              </a:rPr>
              <a:t>受動喫煙の防止を図るため、多数の者が利用する施設等の区分に応じ</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当該</a:t>
            </a:r>
            <a:r>
              <a:rPr lang="ja-JP" altLang="en-US" sz="1050" dirty="0">
                <a:latin typeface="ＭＳ ゴシック" panose="020B0609070205080204" pitchFamily="49" charset="-128"/>
                <a:ea typeface="ＭＳ ゴシック" panose="020B0609070205080204" pitchFamily="49" charset="-128"/>
              </a:rPr>
              <a:t>施設等の一定の場所を</a:t>
            </a:r>
            <a:r>
              <a:rPr lang="ja-JP" altLang="en-US" sz="1050" dirty="0" smtClean="0">
                <a:latin typeface="ＭＳ ゴシック" panose="020B0609070205080204" pitchFamily="49" charset="-128"/>
                <a:ea typeface="ＭＳ ゴシック" panose="020B0609070205080204" pitchFamily="49" charset="-128"/>
              </a:rPr>
              <a:t>除き喫煙を</a:t>
            </a:r>
            <a:r>
              <a:rPr lang="ja-JP" altLang="en-US" sz="1050" dirty="0">
                <a:latin typeface="ＭＳ ゴシック" panose="020B0609070205080204" pitchFamily="49" charset="-128"/>
                <a:ea typeface="ＭＳ ゴシック" panose="020B0609070205080204" pitchFamily="49" charset="-128"/>
              </a:rPr>
              <a:t>禁止するとともに</a:t>
            </a:r>
            <a:r>
              <a:rPr lang="ja-JP" altLang="en-US" sz="1050" dirty="0" smtClean="0">
                <a:latin typeface="ＭＳ ゴシック" panose="020B0609070205080204" pitchFamily="49" charset="-128"/>
                <a:ea typeface="ＭＳ ゴシック" panose="020B0609070205080204" pitchFamily="49" charset="-128"/>
              </a:rPr>
              <a:t>、当該</a:t>
            </a:r>
            <a:r>
              <a:rPr lang="ja-JP" altLang="en-US" sz="1050" dirty="0">
                <a:latin typeface="ＭＳ ゴシック" panose="020B0609070205080204" pitchFamily="49" charset="-128"/>
                <a:ea typeface="ＭＳ ゴシック" panose="020B0609070205080204" pitchFamily="49" charset="-128"/>
              </a:rPr>
              <a:t>施設等の管理</a:t>
            </a:r>
            <a:r>
              <a:rPr lang="ja-JP" altLang="en-US" sz="1050" dirty="0" smtClean="0">
                <a:latin typeface="ＭＳ ゴシック" panose="020B0609070205080204" pitchFamily="49" charset="-128"/>
                <a:ea typeface="ＭＳ ゴシック" panose="020B0609070205080204" pitchFamily="49" charset="-128"/>
              </a:rPr>
              <a:t>に</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ついて</a:t>
            </a:r>
            <a:r>
              <a:rPr lang="ja-JP" altLang="en-US" sz="1050" dirty="0">
                <a:latin typeface="ＭＳ ゴシック" panose="020B0609070205080204" pitchFamily="49" charset="-128"/>
                <a:ea typeface="ＭＳ ゴシック" panose="020B0609070205080204" pitchFamily="49" charset="-128"/>
              </a:rPr>
              <a:t>権原を有する者が講ずべき措置等について定める</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endParaRPr lang="en-US" altLang="ja-JP" sz="600" dirty="0">
              <a:latin typeface="ＭＳ ゴシック" panose="020B0609070205080204" pitchFamily="49" charset="-128"/>
              <a:ea typeface="ＭＳ ゴシック" panose="020B0609070205080204" pitchFamily="49" charset="-128"/>
            </a:endParaRPr>
          </a:p>
          <a:p>
            <a:r>
              <a:rPr lang="en-US" altLang="ja-JP" sz="1100" u="sng" dirty="0" smtClean="0">
                <a:latin typeface="ＭＳ ゴシック" panose="020B0609070205080204" pitchFamily="49" charset="-128"/>
                <a:ea typeface="ＭＳ ゴシック" panose="020B0609070205080204" pitchFamily="49" charset="-128"/>
              </a:rPr>
              <a:t>※</a:t>
            </a:r>
            <a:r>
              <a:rPr lang="ja-JP" altLang="en-US" sz="1100" u="sng" dirty="0">
                <a:latin typeface="ＭＳ ゴシック" panose="020B0609070205080204" pitchFamily="49" charset="-128"/>
                <a:ea typeface="ＭＳ ゴシック" panose="020B0609070205080204" pitchFamily="49" charset="-128"/>
              </a:rPr>
              <a:t>「健康寿命の延伸等を図るための脳卒中、心臓病その他の循環器病に</a:t>
            </a:r>
            <a:r>
              <a:rPr lang="ja-JP" altLang="en-US" sz="1100" u="sng" dirty="0" smtClean="0">
                <a:latin typeface="ＭＳ ゴシック" panose="020B0609070205080204" pitchFamily="49" charset="-128"/>
                <a:ea typeface="ＭＳ ゴシック" panose="020B0609070205080204" pitchFamily="49" charset="-128"/>
              </a:rPr>
              <a:t>係る対策</a:t>
            </a:r>
            <a:r>
              <a:rPr lang="ja-JP" altLang="en-US" sz="1100" u="sng" dirty="0">
                <a:latin typeface="ＭＳ ゴシック" panose="020B0609070205080204" pitchFamily="49" charset="-128"/>
                <a:ea typeface="ＭＳ ゴシック" panose="020B0609070205080204" pitchFamily="49" charset="-128"/>
              </a:rPr>
              <a:t>に関する</a:t>
            </a:r>
            <a:r>
              <a:rPr lang="ja-JP" altLang="en-US" sz="1100" u="sng" dirty="0" smtClean="0">
                <a:latin typeface="ＭＳ ゴシック" panose="020B0609070205080204" pitchFamily="49" charset="-128"/>
                <a:ea typeface="ＭＳ ゴシック" panose="020B0609070205080204" pitchFamily="49" charset="-128"/>
              </a:rPr>
              <a:t>基本法」の制定（</a:t>
            </a:r>
            <a:r>
              <a:rPr lang="en-US" altLang="ja-JP" sz="1100" u="sng" dirty="0" smtClean="0">
                <a:latin typeface="ＭＳ ゴシック" panose="020B0609070205080204" pitchFamily="49" charset="-128"/>
                <a:ea typeface="ＭＳ ゴシック" panose="020B0609070205080204" pitchFamily="49" charset="-128"/>
              </a:rPr>
              <a:t>H30</a:t>
            </a:r>
            <a:r>
              <a:rPr lang="ja-JP" altLang="en-US" sz="1100" u="sng" dirty="0" smtClean="0">
                <a:latin typeface="ＭＳ ゴシック" panose="020B0609070205080204" pitchFamily="49" charset="-128"/>
                <a:ea typeface="ＭＳ ゴシック" panose="020B0609070205080204" pitchFamily="49" charset="-128"/>
              </a:rPr>
              <a:t>年</a:t>
            </a:r>
            <a:r>
              <a:rPr lang="en-US" altLang="ja-JP" sz="1100" u="sng" dirty="0" smtClean="0">
                <a:latin typeface="ＭＳ ゴシック" panose="020B0609070205080204" pitchFamily="49" charset="-128"/>
                <a:ea typeface="ＭＳ ゴシック" panose="020B0609070205080204" pitchFamily="49" charset="-128"/>
              </a:rPr>
              <a:t>12</a:t>
            </a:r>
            <a:r>
              <a:rPr lang="ja-JP" altLang="en-US" sz="1100" u="sng" dirty="0" smtClean="0">
                <a:latin typeface="ＭＳ ゴシック" panose="020B0609070205080204" pitchFamily="49" charset="-128"/>
                <a:ea typeface="ＭＳ ゴシック" panose="020B0609070205080204" pitchFamily="49" charset="-128"/>
              </a:rPr>
              <a:t>月公布）</a:t>
            </a:r>
            <a:endParaRPr lang="en-US" altLang="ja-JP" sz="1100" u="sng"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国が策定する基本計画を基本として、都道府県</a:t>
            </a:r>
            <a:r>
              <a:rPr lang="ja-JP" altLang="en-US" sz="1050" dirty="0">
                <a:latin typeface="ＭＳ ゴシック" panose="020B0609070205080204" pitchFamily="49" charset="-128"/>
                <a:ea typeface="ＭＳ ゴシック" panose="020B0609070205080204" pitchFamily="49" charset="-128"/>
              </a:rPr>
              <a:t>における循環器病</a:t>
            </a:r>
            <a:r>
              <a:rPr lang="ja-JP" altLang="en-US" sz="1050" dirty="0" smtClean="0">
                <a:latin typeface="ＭＳ ゴシック" panose="020B0609070205080204" pitchFamily="49" charset="-128"/>
                <a:ea typeface="ＭＳ ゴシック" panose="020B0609070205080204" pitchFamily="49" charset="-128"/>
              </a:rPr>
              <a:t>対策推進計画を</a:t>
            </a:r>
            <a:r>
              <a:rPr lang="ja-JP" altLang="en-US" sz="1050" dirty="0">
                <a:latin typeface="ＭＳ ゴシック" panose="020B0609070205080204" pitchFamily="49" charset="-128"/>
                <a:ea typeface="ＭＳ ゴシック" panose="020B0609070205080204" pitchFamily="49" charset="-128"/>
              </a:rPr>
              <a:t>策定しなければ</a:t>
            </a:r>
            <a:r>
              <a:rPr lang="ja-JP" altLang="en-US" sz="1050" dirty="0" smtClean="0">
                <a:latin typeface="ＭＳ ゴシック" panose="020B0609070205080204" pitchFamily="49" charset="-128"/>
                <a:ea typeface="ＭＳ ゴシック" panose="020B0609070205080204" pitchFamily="49" charset="-128"/>
              </a:rPr>
              <a:t>ならない。</a:t>
            </a:r>
            <a:endParaRPr lang="en-US" altLang="ja-JP" sz="1050" dirty="0">
              <a:latin typeface="ＭＳ ゴシック" panose="020B0609070205080204" pitchFamily="49" charset="-128"/>
              <a:ea typeface="ＭＳ ゴシック" panose="020B0609070205080204" pitchFamily="49" charset="-128"/>
            </a:endParaRPr>
          </a:p>
        </p:txBody>
      </p:sp>
      <p:sp>
        <p:nvSpPr>
          <p:cNvPr id="28" name="テキスト ボックス 27"/>
          <p:cNvSpPr txBox="1"/>
          <p:nvPr/>
        </p:nvSpPr>
        <p:spPr>
          <a:xfrm>
            <a:off x="5997161" y="5647008"/>
            <a:ext cx="3240000" cy="432000"/>
          </a:xfrm>
          <a:prstGeom prst="roundRect">
            <a:avLst>
              <a:gd name="adj" fmla="val 0"/>
            </a:avLst>
          </a:prstGeom>
          <a:solidFill>
            <a:schemeClr val="bg1"/>
          </a:solidFill>
          <a:ln w="6350">
            <a:solidFill>
              <a:schemeClr val="bg2">
                <a:lumMod val="50000"/>
              </a:schemeClr>
            </a:solidFill>
          </a:ln>
        </p:spPr>
        <p:txBody>
          <a:bodyPr wrap="none" lIns="36000" tIns="36000" rIns="36000" bIns="36000" rtlCol="0" anchor="ctr">
            <a:noAutofit/>
          </a:bodyPr>
          <a:lstStyle/>
          <a:p>
            <a:r>
              <a:rPr lang="ja-JP" altLang="en-US" sz="1000" dirty="0">
                <a:latin typeface="ＭＳ ゴシック" panose="020B0609070205080204" pitchFamily="49" charset="-128"/>
                <a:ea typeface="ＭＳ ゴシック" panose="020B0609070205080204" pitchFamily="49" charset="-128"/>
              </a:rPr>
              <a:t>「大阪府子どもの受動喫煙防止条例</a:t>
            </a:r>
            <a:r>
              <a:rPr lang="ja-JP" altLang="en-US" sz="1000" dirty="0" smtClean="0">
                <a:latin typeface="ＭＳ ゴシック" panose="020B0609070205080204" pitchFamily="49" charset="-128"/>
                <a:ea typeface="ＭＳ ゴシック" panose="020B0609070205080204" pitchFamily="49" charset="-128"/>
              </a:rPr>
              <a:t>」</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H30</a:t>
            </a:r>
            <a:r>
              <a:rPr lang="ja-JP" altLang="en-US" sz="900" dirty="0">
                <a:latin typeface="ＭＳ ゴシック" panose="020B0609070205080204" pitchFamily="49" charset="-128"/>
                <a:ea typeface="ＭＳ ゴシック" panose="020B0609070205080204" pitchFamily="49" charset="-128"/>
              </a:rPr>
              <a:t>年</a:t>
            </a:r>
            <a:r>
              <a:rPr lang="en-US" altLang="ja-JP" sz="900" dirty="0">
                <a:latin typeface="ＭＳ ゴシック" panose="020B0609070205080204" pitchFamily="49" charset="-128"/>
                <a:ea typeface="ＭＳ ゴシック" panose="020B0609070205080204" pitchFamily="49" charset="-128"/>
              </a:rPr>
              <a:t>12</a:t>
            </a:r>
            <a:r>
              <a:rPr lang="ja-JP" altLang="en-US" sz="900" dirty="0" smtClean="0">
                <a:latin typeface="ＭＳ ゴシック" panose="020B0609070205080204" pitchFamily="49" charset="-128"/>
                <a:ea typeface="ＭＳ ゴシック" panose="020B0609070205080204" pitchFamily="49" charset="-128"/>
              </a:rPr>
              <a:t>月公布）</a:t>
            </a:r>
            <a:endParaRPr lang="en-US" altLang="ja-JP" sz="900" dirty="0" smtClean="0">
              <a:latin typeface="ＭＳ ゴシック" panose="020B0609070205080204" pitchFamily="49" charset="-128"/>
              <a:ea typeface="ＭＳ ゴシック" panose="020B0609070205080204" pitchFamily="49" charset="-128"/>
            </a:endParaRPr>
          </a:p>
          <a:p>
            <a:r>
              <a:rPr lang="ja-JP" altLang="en-US" sz="1000" dirty="0" smtClean="0">
                <a:latin typeface="ＭＳ ゴシック" panose="020B0609070205080204" pitchFamily="49" charset="-128"/>
                <a:ea typeface="ＭＳ ゴシック" panose="020B0609070205080204" pitchFamily="49" charset="-128"/>
              </a:rPr>
              <a:t>「大阪府</a:t>
            </a:r>
            <a:r>
              <a:rPr lang="ja-JP" altLang="en-US" sz="1000" dirty="0">
                <a:latin typeface="ＭＳ ゴシック" panose="020B0609070205080204" pitchFamily="49" charset="-128"/>
                <a:ea typeface="ＭＳ ゴシック" panose="020B0609070205080204" pitchFamily="49" charset="-128"/>
              </a:rPr>
              <a:t>受動喫煙防止</a:t>
            </a:r>
            <a:r>
              <a:rPr lang="ja-JP" altLang="en-US" sz="1000" dirty="0" smtClean="0">
                <a:latin typeface="ＭＳ ゴシック" panose="020B0609070205080204" pitchFamily="49" charset="-128"/>
                <a:ea typeface="ＭＳ ゴシック" panose="020B0609070205080204" pitchFamily="49" charset="-128"/>
              </a:rPr>
              <a:t>条例」</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H31</a:t>
            </a:r>
            <a:r>
              <a:rPr lang="ja-JP" altLang="en-US" sz="900" dirty="0" smtClean="0">
                <a:latin typeface="ＭＳ ゴシック" panose="020B0609070205080204" pitchFamily="49" charset="-128"/>
                <a:ea typeface="ＭＳ ゴシック" panose="020B0609070205080204" pitchFamily="49" charset="-128"/>
              </a:rPr>
              <a:t>年</a:t>
            </a:r>
            <a:r>
              <a:rPr lang="en-US" altLang="ja-JP" sz="900" dirty="0" smtClean="0">
                <a:latin typeface="ＭＳ ゴシック" panose="020B0609070205080204" pitchFamily="49" charset="-128"/>
                <a:ea typeface="ＭＳ ゴシック" panose="020B0609070205080204" pitchFamily="49" charset="-128"/>
              </a:rPr>
              <a:t>3</a:t>
            </a:r>
            <a:r>
              <a:rPr lang="ja-JP" altLang="en-US" sz="900" dirty="0" smtClean="0">
                <a:latin typeface="ＭＳ ゴシック" panose="020B0609070205080204" pitchFamily="49" charset="-128"/>
                <a:ea typeface="ＭＳ ゴシック" panose="020B0609070205080204" pitchFamily="49" charset="-128"/>
              </a:rPr>
              <a:t>月公布）</a:t>
            </a:r>
            <a:endParaRPr lang="ja-JP" altLang="en-US" sz="900" dirty="0">
              <a:latin typeface="ＭＳ ゴシック" panose="020B0609070205080204" pitchFamily="49" charset="-128"/>
              <a:ea typeface="ＭＳ ゴシック" panose="020B0609070205080204" pitchFamily="49" charset="-128"/>
            </a:endParaRPr>
          </a:p>
        </p:txBody>
      </p:sp>
      <p:sp>
        <p:nvSpPr>
          <p:cNvPr id="29" name="右矢印 28"/>
          <p:cNvSpPr/>
          <p:nvPr/>
        </p:nvSpPr>
        <p:spPr>
          <a:xfrm>
            <a:off x="5791811" y="5647008"/>
            <a:ext cx="144000" cy="432000"/>
          </a:xfrm>
          <a:prstGeom prst="rightArrow">
            <a:avLst>
              <a:gd name="adj1" fmla="val 100000"/>
              <a:gd name="adj2" fmla="val 10000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4D1D0668-0C6C-4C7F-AAAF-C0078F4BF5F6}" type="slidenum">
              <a:rPr kumimoji="1" lang="ja-JP" altLang="en-US" smtClean="0"/>
              <a:t>1</a:t>
            </a:fld>
            <a:endParaRPr kumimoji="1" lang="ja-JP" altLang="en-US"/>
          </a:p>
        </p:txBody>
      </p:sp>
    </p:spTree>
    <p:extLst>
      <p:ext uri="{BB962C8B-B14F-4D97-AF65-F5344CB8AC3E}">
        <p14:creationId xmlns:p14="http://schemas.microsoft.com/office/powerpoint/2010/main" val="260124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60345468"/>
              </p:ext>
            </p:extLst>
          </p:nvPr>
        </p:nvGraphicFramePr>
        <p:xfrm>
          <a:off x="555287" y="2874637"/>
          <a:ext cx="8640000" cy="1512000"/>
        </p:xfrm>
        <a:graphic>
          <a:graphicData uri="http://schemas.openxmlformats.org/drawingml/2006/table">
            <a:tbl>
              <a:tblPr firstRow="1" bandRow="1">
                <a:tableStyleId>{21E4AEA4-8DFA-4A89-87EB-49C32662AFE0}</a:tableStyleId>
              </a:tblPr>
              <a:tblGrid>
                <a:gridCol w="720000">
                  <a:extLst>
                    <a:ext uri="{9D8B030D-6E8A-4147-A177-3AD203B41FA5}">
                      <a16:colId xmlns:a16="http://schemas.microsoft.com/office/drawing/2014/main" val="1524927401"/>
                    </a:ext>
                  </a:extLst>
                </a:gridCol>
                <a:gridCol w="720000">
                  <a:extLst>
                    <a:ext uri="{9D8B030D-6E8A-4147-A177-3AD203B41FA5}">
                      <a16:colId xmlns:a16="http://schemas.microsoft.com/office/drawing/2014/main" val="3851389676"/>
                    </a:ext>
                  </a:extLst>
                </a:gridCol>
                <a:gridCol w="720000">
                  <a:extLst>
                    <a:ext uri="{9D8B030D-6E8A-4147-A177-3AD203B41FA5}">
                      <a16:colId xmlns:a16="http://schemas.microsoft.com/office/drawing/2014/main" val="2483218899"/>
                    </a:ext>
                  </a:extLst>
                </a:gridCol>
                <a:gridCol w="720000">
                  <a:extLst>
                    <a:ext uri="{9D8B030D-6E8A-4147-A177-3AD203B41FA5}">
                      <a16:colId xmlns:a16="http://schemas.microsoft.com/office/drawing/2014/main" val="830332932"/>
                    </a:ext>
                  </a:extLst>
                </a:gridCol>
                <a:gridCol w="720000">
                  <a:extLst>
                    <a:ext uri="{9D8B030D-6E8A-4147-A177-3AD203B41FA5}">
                      <a16:colId xmlns:a16="http://schemas.microsoft.com/office/drawing/2014/main" val="3658566340"/>
                    </a:ext>
                  </a:extLst>
                </a:gridCol>
                <a:gridCol w="720000">
                  <a:extLst>
                    <a:ext uri="{9D8B030D-6E8A-4147-A177-3AD203B41FA5}">
                      <a16:colId xmlns:a16="http://schemas.microsoft.com/office/drawing/2014/main" val="982004154"/>
                    </a:ext>
                  </a:extLst>
                </a:gridCol>
                <a:gridCol w="720000">
                  <a:extLst>
                    <a:ext uri="{9D8B030D-6E8A-4147-A177-3AD203B41FA5}">
                      <a16:colId xmlns:a16="http://schemas.microsoft.com/office/drawing/2014/main" val="2327248224"/>
                    </a:ext>
                  </a:extLst>
                </a:gridCol>
                <a:gridCol w="720000">
                  <a:extLst>
                    <a:ext uri="{9D8B030D-6E8A-4147-A177-3AD203B41FA5}">
                      <a16:colId xmlns:a16="http://schemas.microsoft.com/office/drawing/2014/main" val="3287836064"/>
                    </a:ext>
                  </a:extLst>
                </a:gridCol>
                <a:gridCol w="720000">
                  <a:extLst>
                    <a:ext uri="{9D8B030D-6E8A-4147-A177-3AD203B41FA5}">
                      <a16:colId xmlns:a16="http://schemas.microsoft.com/office/drawing/2014/main" val="808322947"/>
                    </a:ext>
                  </a:extLst>
                </a:gridCol>
                <a:gridCol w="720000">
                  <a:extLst>
                    <a:ext uri="{9D8B030D-6E8A-4147-A177-3AD203B41FA5}">
                      <a16:colId xmlns:a16="http://schemas.microsoft.com/office/drawing/2014/main" val="3848036718"/>
                    </a:ext>
                  </a:extLst>
                </a:gridCol>
                <a:gridCol w="720000">
                  <a:extLst>
                    <a:ext uri="{9D8B030D-6E8A-4147-A177-3AD203B41FA5}">
                      <a16:colId xmlns:a16="http://schemas.microsoft.com/office/drawing/2014/main" val="2026109019"/>
                    </a:ext>
                  </a:extLst>
                </a:gridCol>
                <a:gridCol w="720000">
                  <a:extLst>
                    <a:ext uri="{9D8B030D-6E8A-4147-A177-3AD203B41FA5}">
                      <a16:colId xmlns:a16="http://schemas.microsoft.com/office/drawing/2014/main" val="4157158130"/>
                    </a:ext>
                  </a:extLst>
                </a:gridCol>
              </a:tblGrid>
              <a:tr h="360000">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11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8" name="テキスト ボックス 27"/>
          <p:cNvSpPr txBox="1"/>
          <p:nvPr/>
        </p:nvSpPr>
        <p:spPr>
          <a:xfrm>
            <a:off x="7123560" y="3296350"/>
            <a:ext cx="2016000" cy="216000"/>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審議会 ◆</a:t>
            </a:r>
            <a:endParaRPr lang="en-US" altLang="ja-JP" sz="1100" dirty="0" smtClean="0">
              <a:latin typeface="ＭＳ ゴシック" panose="020B0609070205080204" pitchFamily="49" charset="-128"/>
              <a:ea typeface="ＭＳ ゴシック" panose="020B0609070205080204" pitchFamily="49" charset="-128"/>
            </a:endParaRPr>
          </a:p>
          <a:p>
            <a:pPr algn="r"/>
            <a:r>
              <a:rPr lang="ja-JP" altLang="en-US" sz="1100" dirty="0" smtClean="0">
                <a:latin typeface="ＭＳ ゴシック" panose="020B0609070205080204" pitchFamily="49" charset="-128"/>
                <a:ea typeface="ＭＳ ゴシック" panose="020B0609070205080204" pitchFamily="49" charset="-128"/>
              </a:rPr>
              <a:t>（点検・見直し結果の確定）</a:t>
            </a:r>
            <a:endParaRPr lang="en-US" altLang="ja-JP" sz="1100"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688945" y="3640662"/>
            <a:ext cx="4536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状況変化及び数値データの把握</a:t>
            </a:r>
            <a:endParaRPr lang="en-US" altLang="ja-JP" sz="11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4745767" y="4017775"/>
            <a:ext cx="28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点検実施・見直し検討</a:t>
            </a:r>
            <a:endParaRPr lang="en-US" altLang="ja-JP" sz="1100" dirty="0">
              <a:latin typeface="ＭＳ ゴシック" panose="020B0609070205080204" pitchFamily="49" charset="-128"/>
              <a:ea typeface="ＭＳ ゴシック" panose="020B0609070205080204" pitchFamily="49" charset="-128"/>
            </a:endParaRPr>
          </a:p>
        </p:txBody>
      </p:sp>
      <p:sp>
        <p:nvSpPr>
          <p:cNvPr id="32" name="テキスト ボックス 31"/>
          <p:cNvSpPr txBox="1"/>
          <p:nvPr/>
        </p:nvSpPr>
        <p:spPr>
          <a:xfrm>
            <a:off x="5257164" y="3296350"/>
            <a:ext cx="2016000" cy="216000"/>
          </a:xfrm>
          <a:prstGeom prst="rect">
            <a:avLst/>
          </a:prstGeom>
          <a:noFill/>
        </p:spPr>
        <p:txBody>
          <a:bodyPr wrap="square" lIns="72000" tIns="72000" rIns="72000" bIns="72000" rtlCol="0" anchor="t">
            <a:noAutofit/>
          </a:bodyPr>
          <a:lstStyle/>
          <a:p>
            <a:r>
              <a:rPr lang="ja-JP" altLang="en-US" sz="1100" dirty="0" smtClean="0">
                <a:latin typeface="ＭＳ ゴシック" panose="020B0609070205080204" pitchFamily="49" charset="-128"/>
                <a:ea typeface="ＭＳ ゴシック" panose="020B0609070205080204" pitchFamily="49" charset="-128"/>
              </a:rPr>
              <a:t>◆ 審議会</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（点検・見直し案の検討）</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428165304"/>
              </p:ext>
            </p:extLst>
          </p:nvPr>
        </p:nvGraphicFramePr>
        <p:xfrm>
          <a:off x="555285" y="1373774"/>
          <a:ext cx="8640000" cy="1085760"/>
        </p:xfrm>
        <a:graphic>
          <a:graphicData uri="http://schemas.openxmlformats.org/drawingml/2006/table">
            <a:tbl>
              <a:tblPr firstRow="1" bandRow="1">
                <a:tableStyleId>{21E4AEA4-8DFA-4A89-87EB-49C32662AFE0}</a:tableStyleId>
              </a:tblPr>
              <a:tblGrid>
                <a:gridCol w="1080000">
                  <a:extLst>
                    <a:ext uri="{9D8B030D-6E8A-4147-A177-3AD203B41FA5}">
                      <a16:colId xmlns:a16="http://schemas.microsoft.com/office/drawing/2014/main" val="2173130773"/>
                    </a:ext>
                  </a:extLst>
                </a:gridCol>
                <a:gridCol w="1080000">
                  <a:extLst>
                    <a:ext uri="{9D8B030D-6E8A-4147-A177-3AD203B41FA5}">
                      <a16:colId xmlns:a16="http://schemas.microsoft.com/office/drawing/2014/main" val="1524927401"/>
                    </a:ext>
                  </a:extLst>
                </a:gridCol>
                <a:gridCol w="1080000">
                  <a:extLst>
                    <a:ext uri="{9D8B030D-6E8A-4147-A177-3AD203B41FA5}">
                      <a16:colId xmlns:a16="http://schemas.microsoft.com/office/drawing/2014/main" val="3851389676"/>
                    </a:ext>
                  </a:extLst>
                </a:gridCol>
                <a:gridCol w="1080000">
                  <a:extLst>
                    <a:ext uri="{9D8B030D-6E8A-4147-A177-3AD203B41FA5}">
                      <a16:colId xmlns:a16="http://schemas.microsoft.com/office/drawing/2014/main" val="2483218899"/>
                    </a:ext>
                  </a:extLst>
                </a:gridCol>
                <a:gridCol w="1080000">
                  <a:extLst>
                    <a:ext uri="{9D8B030D-6E8A-4147-A177-3AD203B41FA5}">
                      <a16:colId xmlns:a16="http://schemas.microsoft.com/office/drawing/2014/main" val="830332932"/>
                    </a:ext>
                  </a:extLst>
                </a:gridCol>
                <a:gridCol w="1080000">
                  <a:extLst>
                    <a:ext uri="{9D8B030D-6E8A-4147-A177-3AD203B41FA5}">
                      <a16:colId xmlns:a16="http://schemas.microsoft.com/office/drawing/2014/main" val="3658566340"/>
                    </a:ext>
                  </a:extLst>
                </a:gridCol>
                <a:gridCol w="1080000">
                  <a:extLst>
                    <a:ext uri="{9D8B030D-6E8A-4147-A177-3AD203B41FA5}">
                      <a16:colId xmlns:a16="http://schemas.microsoft.com/office/drawing/2014/main" val="982004154"/>
                    </a:ext>
                  </a:extLst>
                </a:gridCol>
                <a:gridCol w="1080000">
                  <a:extLst>
                    <a:ext uri="{9D8B030D-6E8A-4147-A177-3AD203B41FA5}">
                      <a16:colId xmlns:a16="http://schemas.microsoft.com/office/drawing/2014/main" val="2327248224"/>
                    </a:ext>
                  </a:extLst>
                </a:gridCol>
              </a:tblGrid>
              <a:tr h="396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計画期間</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2017</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H29</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2018</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H30</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2019</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R1</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2020</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2021</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2022</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R3</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2023</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R4</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648000">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第３次計画</a:t>
                      </a:r>
                      <a:endParaRPr kumimoji="1" lang="ja-JP" altLang="en-US" sz="1200" b="1"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34" name="右矢印 33"/>
          <p:cNvSpPr/>
          <p:nvPr/>
        </p:nvSpPr>
        <p:spPr>
          <a:xfrm>
            <a:off x="2764840" y="1928503"/>
            <a:ext cx="6408000" cy="432000"/>
          </a:xfrm>
          <a:prstGeom prst="rightArrow">
            <a:avLst>
              <a:gd name="adj1" fmla="val 62589"/>
              <a:gd name="adj2" fmla="val 67229"/>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計 画 期 間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1806587" y="2032498"/>
            <a:ext cx="1008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計画策定 ●</a:t>
            </a:r>
            <a:endParaRPr lang="en-US" altLang="ja-JP" sz="1100" dirty="0">
              <a:latin typeface="ＭＳ ゴシック" panose="020B0609070205080204" pitchFamily="49" charset="-128"/>
              <a:ea typeface="ＭＳ ゴシック" panose="020B0609070205080204" pitchFamily="49" charset="-128"/>
            </a:endParaRPr>
          </a:p>
        </p:txBody>
      </p:sp>
      <p:cxnSp>
        <p:nvCxnSpPr>
          <p:cNvPr id="11" name="直線コネクタ 10"/>
          <p:cNvCxnSpPr/>
          <p:nvPr/>
        </p:nvCxnSpPr>
        <p:spPr>
          <a:xfrm flipH="1">
            <a:off x="555285" y="2459534"/>
            <a:ext cx="4329534"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967661" y="2459534"/>
            <a:ext cx="3227624"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8741011" y="3646151"/>
            <a:ext cx="504000" cy="216000"/>
          </a:xfrm>
          <a:prstGeom prst="rect">
            <a:avLst/>
          </a:prstGeom>
          <a:noFill/>
        </p:spPr>
        <p:txBody>
          <a:bodyPr wrap="square" lIns="72000" tIns="72000" rIns="72000" bIns="72000" rtlCol="0" anchor="t">
            <a:noAutofit/>
          </a:bodyPr>
          <a:lstStyle/>
          <a:p>
            <a:pPr algn="ct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a:latin typeface="ＭＳ ゴシック" panose="020B0609070205080204" pitchFamily="49" charset="-128"/>
                <a:ea typeface="ＭＳ ゴシック" panose="020B0609070205080204" pitchFamily="49" charset="-128"/>
              </a:rPr>
              <a:t>公表</a:t>
            </a:r>
            <a:endParaRPr lang="en-US" altLang="ja-JP" sz="1100"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7661863" y="4017775"/>
            <a:ext cx="10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とりまとめ</a:t>
            </a:r>
            <a:endParaRPr lang="en-US" altLang="ja-JP" sz="11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5558877" y="2032498"/>
            <a:ext cx="1080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 中間点検</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51721" y="418003"/>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スケジュール（予定）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494571" y="707402"/>
            <a:ext cx="878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第３次計画は平成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月に策定（</a:t>
            </a:r>
            <a:r>
              <a:rPr lang="en-US" altLang="ja-JP" sz="1200" dirty="0" smtClean="0">
                <a:latin typeface="ＭＳ ゴシック" panose="020B0609070205080204" pitchFamily="49" charset="-128"/>
                <a:ea typeface="ＭＳ ゴシック" panose="020B0609070205080204" pitchFamily="49" charset="-128"/>
              </a:rPr>
              <a:t>6</a:t>
            </a:r>
            <a:r>
              <a:rPr lang="ja-JP" altLang="en-US" sz="1200" dirty="0" smtClean="0">
                <a:latin typeface="ＭＳ ゴシック" panose="020B0609070205080204" pitchFamily="49" charset="-128"/>
                <a:ea typeface="ＭＳ ゴシック" panose="020B0609070205080204" pitchFamily="49" charset="-128"/>
              </a:rPr>
              <a:t>か年計画）。中間年となる令和２年度にこれまでの社会的な状況変化や各種数値データの把握を行い、点検を実施します。必要に応じて点検・見直し案を検討する審議会を開催します。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656908" y="4583030"/>
            <a:ext cx="8928000" cy="648000"/>
          </a:xfrm>
          <a:prstGeom prst="rect">
            <a:avLst/>
          </a:prstGeom>
          <a:noFill/>
        </p:spPr>
        <p:txBody>
          <a:bodyPr wrap="square" lIns="72000" tIns="72000" rIns="72000" bIns="72000" rtlCol="0">
            <a:noAutofit/>
          </a:bodyPr>
          <a:lstStyle/>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数値データの把握に向けては、各調査</a:t>
            </a:r>
            <a:r>
              <a:rPr lang="ja-JP" altLang="en-US" sz="1100" dirty="0">
                <a:latin typeface="ＭＳ ゴシック" panose="020B0609070205080204" pitchFamily="49" charset="-128"/>
                <a:ea typeface="ＭＳ ゴシック" panose="020B0609070205080204" pitchFamily="49" charset="-128"/>
              </a:rPr>
              <a:t>をもと</a:t>
            </a:r>
            <a:r>
              <a:rPr lang="ja-JP" altLang="en-US" sz="1100" dirty="0" smtClean="0">
                <a:latin typeface="ＭＳ ゴシック" panose="020B0609070205080204" pitchFamily="49" charset="-128"/>
                <a:ea typeface="ＭＳ ゴシック" panose="020B0609070205080204" pitchFamily="49" charset="-128"/>
              </a:rPr>
              <a:t>に最新値を収集するが、以下の項目についてはインターネット</a:t>
            </a:r>
            <a:r>
              <a:rPr lang="ja-JP" altLang="en-US" sz="1100" dirty="0">
                <a:latin typeface="ＭＳ ゴシック" panose="020B0609070205080204" pitchFamily="49" charset="-128"/>
                <a:ea typeface="ＭＳ ゴシック" panose="020B0609070205080204" pitchFamily="49" charset="-128"/>
              </a:rPr>
              <a:t>調査が</a:t>
            </a:r>
            <a:r>
              <a:rPr lang="ja-JP" altLang="en-US" sz="1100" dirty="0" smtClean="0">
                <a:latin typeface="ＭＳ ゴシック" panose="020B0609070205080204" pitchFamily="49" charset="-128"/>
                <a:ea typeface="ＭＳ ゴシック" panose="020B0609070205080204" pitchFamily="49" charset="-128"/>
              </a:rPr>
              <a:t>必要であり、</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令和２年度中</a:t>
            </a:r>
            <a:r>
              <a:rPr lang="ja-JP" altLang="en-US" sz="1100" dirty="0">
                <a:latin typeface="ＭＳ ゴシック" panose="020B0609070205080204" pitchFamily="49" charset="-128"/>
                <a:ea typeface="ＭＳ ゴシック" panose="020B0609070205080204" pitchFamily="49" charset="-128"/>
              </a:rPr>
              <a:t>に調査・集計を行う。</a:t>
            </a:r>
          </a:p>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　　✓運動</a:t>
            </a:r>
            <a:r>
              <a:rPr lang="ja-JP" altLang="en-US" sz="1100" dirty="0">
                <a:latin typeface="ＭＳ ゴシック" panose="020B0609070205080204" pitchFamily="49" charset="-128"/>
                <a:ea typeface="ＭＳ ゴシック" panose="020B0609070205080204" pitchFamily="49" charset="-128"/>
              </a:rPr>
              <a:t>習慣のある者の割合（</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日</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分、週</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回以上</a:t>
            </a:r>
            <a:r>
              <a:rPr lang="ja-JP" altLang="en-US" sz="1100" dirty="0" smtClean="0">
                <a:latin typeface="ＭＳ ゴシック" panose="020B0609070205080204" pitchFamily="49" charset="-128"/>
                <a:ea typeface="ＭＳ ゴシック" panose="020B0609070205080204" pitchFamily="49" charset="-128"/>
              </a:rPr>
              <a:t>）　✓過去</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年間に歯科健診を受診した者の割合（</a:t>
            </a:r>
            <a:r>
              <a:rPr lang="en-US" altLang="ja-JP" sz="1100" dirty="0">
                <a:latin typeface="ＭＳ ゴシック" panose="020B0609070205080204" pitchFamily="49" charset="-128"/>
                <a:ea typeface="ＭＳ ゴシック" panose="020B0609070205080204" pitchFamily="49" charset="-128"/>
              </a:rPr>
              <a:t>20</a:t>
            </a:r>
            <a:r>
              <a:rPr lang="ja-JP" altLang="en-US" sz="1100" dirty="0">
                <a:latin typeface="ＭＳ ゴシック" panose="020B0609070205080204" pitchFamily="49" charset="-128"/>
                <a:ea typeface="ＭＳ ゴシック" panose="020B0609070205080204" pitchFamily="49" charset="-128"/>
              </a:rPr>
              <a:t>歳以上）</a:t>
            </a:r>
          </a:p>
          <a:p>
            <a:r>
              <a:rPr lang="ja-JP" altLang="en-US" sz="1100" dirty="0" smtClean="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　✓歯磨き</a:t>
            </a:r>
            <a:r>
              <a:rPr lang="ja-JP" altLang="en-US" sz="1100" dirty="0">
                <a:latin typeface="ＭＳ ゴシック" panose="020B0609070205080204" pitchFamily="49" charset="-128"/>
                <a:ea typeface="ＭＳ ゴシック" panose="020B0609070205080204" pitchFamily="49" charset="-128"/>
              </a:rPr>
              <a:t>習慣のある者の</a:t>
            </a:r>
            <a:r>
              <a:rPr lang="ja-JP" altLang="en-US" sz="1100" dirty="0" smtClean="0">
                <a:latin typeface="ＭＳ ゴシック" panose="020B0609070205080204" pitchFamily="49" charset="-128"/>
                <a:ea typeface="ＭＳ ゴシック" panose="020B0609070205080204" pitchFamily="49" charset="-128"/>
              </a:rPr>
              <a:t>割合　　　　　　　　　　　✓咀嚼</a:t>
            </a:r>
            <a:r>
              <a:rPr lang="ja-JP" altLang="en-US" sz="1100" dirty="0">
                <a:latin typeface="ＭＳ ゴシック" panose="020B0609070205080204" pitchFamily="49" charset="-128"/>
                <a:ea typeface="ＭＳ ゴシック" panose="020B0609070205080204" pitchFamily="49" charset="-128"/>
              </a:rPr>
              <a:t>良好者の割合（</a:t>
            </a:r>
            <a:r>
              <a:rPr lang="en-US" altLang="ja-JP" sz="1100" dirty="0">
                <a:latin typeface="ＭＳ ゴシック" panose="020B0609070205080204" pitchFamily="49" charset="-128"/>
                <a:ea typeface="ＭＳ ゴシック" panose="020B0609070205080204" pitchFamily="49" charset="-128"/>
              </a:rPr>
              <a:t>60</a:t>
            </a:r>
            <a:r>
              <a:rPr lang="ja-JP" altLang="en-US" sz="1100" dirty="0">
                <a:latin typeface="ＭＳ ゴシック" panose="020B0609070205080204" pitchFamily="49" charset="-128"/>
                <a:ea typeface="ＭＳ ゴシック" panose="020B0609070205080204" pitchFamily="49" charset="-128"/>
              </a:rPr>
              <a:t>歳以上</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指標把握にあたっては、必要に応じて府内市町村への健康増進計画策定状況調査と併せて照会等を実施する。</a:t>
            </a:r>
            <a:endParaRPr lang="en-US" altLang="ja-JP" sz="110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4D1D0668-0C6C-4C7F-AAAF-C0078F4BF5F6}" type="slidenum">
              <a:rPr kumimoji="1" lang="ja-JP" altLang="en-US" smtClean="0"/>
              <a:t>2</a:t>
            </a:fld>
            <a:endParaRPr kumimoji="1" lang="ja-JP" altLang="en-US"/>
          </a:p>
        </p:txBody>
      </p:sp>
    </p:spTree>
    <p:extLst>
      <p:ext uri="{BB962C8B-B14F-4D97-AF65-F5344CB8AC3E}">
        <p14:creationId xmlns:p14="http://schemas.microsoft.com/office/powerpoint/2010/main" val="1255620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233974923"/>
              </p:ext>
            </p:extLst>
          </p:nvPr>
        </p:nvGraphicFramePr>
        <p:xfrm>
          <a:off x="317500" y="620473"/>
          <a:ext cx="9252000" cy="5770700"/>
        </p:xfrm>
        <a:graphic>
          <a:graphicData uri="http://schemas.openxmlformats.org/drawingml/2006/table">
            <a:tbl>
              <a:tblPr firstRow="1" bandRow="1">
                <a:tableStyleId>{7DF18680-E054-41AD-8BC1-D1AEF772440D}</a:tableStyleId>
              </a:tblPr>
              <a:tblGrid>
                <a:gridCol w="1008000">
                  <a:extLst>
                    <a:ext uri="{9D8B030D-6E8A-4147-A177-3AD203B41FA5}">
                      <a16:colId xmlns:a16="http://schemas.microsoft.com/office/drawing/2014/main" val="269546419"/>
                    </a:ext>
                  </a:extLst>
                </a:gridCol>
                <a:gridCol w="216000">
                  <a:extLst>
                    <a:ext uri="{9D8B030D-6E8A-4147-A177-3AD203B41FA5}">
                      <a16:colId xmlns:a16="http://schemas.microsoft.com/office/drawing/2014/main" val="2823927590"/>
                    </a:ext>
                  </a:extLst>
                </a:gridCol>
                <a:gridCol w="2160000">
                  <a:extLst>
                    <a:ext uri="{9D8B030D-6E8A-4147-A177-3AD203B41FA5}">
                      <a16:colId xmlns:a16="http://schemas.microsoft.com/office/drawing/2014/main" val="397363977"/>
                    </a:ext>
                  </a:extLst>
                </a:gridCol>
                <a:gridCol w="1152000">
                  <a:extLst>
                    <a:ext uri="{9D8B030D-6E8A-4147-A177-3AD203B41FA5}">
                      <a16:colId xmlns:a16="http://schemas.microsoft.com/office/drawing/2014/main" val="2757940703"/>
                    </a:ext>
                  </a:extLst>
                </a:gridCol>
                <a:gridCol w="504000">
                  <a:extLst>
                    <a:ext uri="{9D8B030D-6E8A-4147-A177-3AD203B41FA5}">
                      <a16:colId xmlns:a16="http://schemas.microsoft.com/office/drawing/2014/main" val="4033310912"/>
                    </a:ext>
                  </a:extLst>
                </a:gridCol>
                <a:gridCol w="1404000">
                  <a:extLst>
                    <a:ext uri="{9D8B030D-6E8A-4147-A177-3AD203B41FA5}">
                      <a16:colId xmlns:a16="http://schemas.microsoft.com/office/drawing/2014/main" val="2373180816"/>
                    </a:ext>
                  </a:extLst>
                </a:gridCol>
                <a:gridCol w="1404000">
                  <a:extLst>
                    <a:ext uri="{9D8B030D-6E8A-4147-A177-3AD203B41FA5}">
                      <a16:colId xmlns:a16="http://schemas.microsoft.com/office/drawing/2014/main" val="2941494014"/>
                    </a:ext>
                  </a:extLst>
                </a:gridCol>
                <a:gridCol w="1404000">
                  <a:extLst>
                    <a:ext uri="{9D8B030D-6E8A-4147-A177-3AD203B41FA5}">
                      <a16:colId xmlns:a16="http://schemas.microsoft.com/office/drawing/2014/main" val="673202617"/>
                    </a:ext>
                  </a:extLst>
                </a:gridCol>
              </a:tblGrid>
              <a:tr h="0">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分野</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項目</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参考指標</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把握</a:t>
                      </a:r>
                      <a:endParaRPr kumimoji="1" lang="en-US" altLang="ja-JP" sz="1000" b="1"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頻度</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計画策定時の</a:t>
                      </a:r>
                      <a:endParaRPr kumimoji="1" lang="en-US" altLang="ja-JP" sz="1000" b="1"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取組状況</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現在の</a:t>
                      </a:r>
                      <a:endParaRPr kumimoji="1" lang="en-US" altLang="ja-JP" sz="1000" b="1"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取組状況</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1" dirty="0" smtClean="0">
                          <a:latin typeface="ＭＳ Ｐゴシック" panose="020B0600070205080204" pitchFamily="50" charset="-128"/>
                          <a:ea typeface="ＭＳ Ｐゴシック" panose="020B0600070205080204" pitchFamily="50" charset="-128"/>
                        </a:rPr>
                        <a:t>2023</a:t>
                      </a:r>
                      <a:r>
                        <a:rPr kumimoji="1" lang="ja-JP" altLang="en-US" sz="1000" b="1" dirty="0" smtClean="0">
                          <a:latin typeface="ＭＳ Ｐゴシック" panose="020B0600070205080204" pitchFamily="50" charset="-128"/>
                          <a:ea typeface="ＭＳ Ｐゴシック" panose="020B0600070205080204" pitchFamily="50" charset="-128"/>
                        </a:rPr>
                        <a:t>年度目標</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extLst>
                  <a:ext uri="{0D108BD9-81ED-4DB2-BD59-A6C34878D82A}">
                    <a16:rowId xmlns:a16="http://schemas.microsoft.com/office/drawing/2014/main" val="402972347"/>
                  </a:ext>
                </a:extLst>
              </a:tr>
              <a:tr h="0">
                <a:tc>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ヘルス</a:t>
                      </a:r>
                      <a:endParaRPr kumimoji="1" lang="en-US" altLang="ja-JP" sz="1000" b="1" dirty="0" smtClean="0">
                        <a:latin typeface="ＭＳ Ｐゴシック" panose="020B0600070205080204" pitchFamily="50" charset="-128"/>
                        <a:ea typeface="ＭＳ Ｐゴシック" panose="020B0600070205080204" pitchFamily="50" charset="-128"/>
                      </a:endParaRPr>
                    </a:p>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リテラシー</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健康への</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関心度</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大阪版</a:t>
                      </a:r>
                      <a:r>
                        <a:rPr lang="ja-JP" sz="9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健康・栄養調査、アンケート</a:t>
                      </a: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随時</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87.4%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79.5%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H30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100%</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433328785"/>
                  </a:ext>
                </a:extLst>
              </a:tr>
              <a:tr h="0">
                <a:tc rowSpan="3">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栄養・食生活</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朝食</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欠食率</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20-30</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歳代</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栄養調査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25.2%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25.7%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H27-H29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の平均）</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15%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以下</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665784157"/>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3</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野菜</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摂取量</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20</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以上</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269g</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256g</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H27-H29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の平均）</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350g</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以上</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419077494"/>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4</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食塩</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摂取量</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20</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以上</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9.4g</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9.3g</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H27-H29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の平均）</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8g</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未満</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987449206"/>
                  </a:ext>
                </a:extLst>
              </a:tr>
              <a:tr h="0">
                <a:tc rowSpan="2">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身体活動・運動</a:t>
                      </a:r>
                      <a:endParaRPr kumimoji="1" lang="en-US" altLang="ja-JP" sz="1000" b="1" dirty="0" smtClean="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5</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運動習慣のある者の</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割合</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アンケート調査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随時</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60.8%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60.8%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67%</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400645202"/>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6</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日常生活における</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歩数</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（男性</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女性）</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7,524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歩</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/6,579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歩（</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7,292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歩</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/6,212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歩（</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9,000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歩</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/8,000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歩</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451311182"/>
                  </a:ext>
                </a:extLst>
              </a:tr>
              <a:tr h="0">
                <a:tc>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休養・睡眠</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7</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睡眠による休養が十分とれている</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者</a:t>
                      </a:r>
                      <a:endParaRPr lang="en-US" alt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100"/>
                        </a:lnSpc>
                        <a:spcAft>
                          <a:spcPts val="0"/>
                        </a:spcAft>
                      </a:pP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の割合</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76.9%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77.9%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85%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以上</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892448983"/>
                  </a:ext>
                </a:extLst>
              </a:tr>
              <a:tr h="0">
                <a:tc rowSpan="2">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飲酒</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8</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生活習慣病のリスクを高める</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量</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を飲酒している者の割合（男性</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女性）（☆）</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17.7%</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11.0%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14.5%</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14.9%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13.0%/6.4%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H33</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262548432"/>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9</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妊婦の飲酒</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大阪府調べ</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1.3%</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H33</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811551522"/>
                  </a:ext>
                </a:extLst>
              </a:tr>
              <a:tr h="0">
                <a:tc rowSpan="4">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喫煙</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10</a:t>
                      </a: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成人の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喫煙率</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（男性</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女性）（</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生活基礎</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3</a:t>
                      </a:r>
                      <a:r>
                        <a:rPr kumimoji="1" lang="ja-JP" altLang="en-US" sz="1000" b="0" dirty="0" smtClean="0">
                          <a:latin typeface="ＭＳ Ｐゴシック" panose="020B0600070205080204" pitchFamily="50" charset="-128"/>
                          <a:ea typeface="ＭＳ Ｐゴシック" panose="020B0600070205080204" pitchFamily="50" charset="-128"/>
                        </a:rPr>
                        <a:t>年毎</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30.4%</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10.7%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30.4%</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10.7%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15%/5%</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389747231"/>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11</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敷地内禁煙の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endParaRPr lang="en-US" alt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lnSpc>
                          <a:spcPts val="1100"/>
                        </a:lnSpc>
                        <a:spcAft>
                          <a:spcPts val="0"/>
                        </a:spcAft>
                      </a:pP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病院</a:t>
                      </a:r>
                      <a:r>
                        <a:rPr lang="en-US"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私立小中</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高等学校</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大阪府調べ</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73.5%/51.9%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73.5%/51.9%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100%</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001527661"/>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12</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建物内禁煙の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官公庁</a:t>
                      </a:r>
                      <a:r>
                        <a:rPr lang="en-US"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大学</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大阪府調べ</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91.9%/83.0%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91.9%/83.0%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100%</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967278013"/>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13</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受動喫煙の機会を有する者の</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割合</a:t>
                      </a:r>
                      <a:endParaRPr lang="en-US" alt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l">
                        <a:lnSpc>
                          <a:spcPts val="1100"/>
                        </a:lnSpc>
                        <a:spcAft>
                          <a:spcPts val="0"/>
                        </a:spcAft>
                      </a:pP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職場</a:t>
                      </a:r>
                      <a:r>
                        <a:rPr lang="en-US"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飲食店</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34.6%/54.4%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37.1%/46.2%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0%/15%</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44429114"/>
                  </a:ext>
                </a:extLst>
              </a:tr>
              <a:tr h="0">
                <a:tc rowSpan="4">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歯と口の健康</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14</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過去</a:t>
                      </a:r>
                      <a:r>
                        <a:rPr lang="en-US"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1</a:t>
                      </a: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年間に歯科健診を受診した</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者</a:t>
                      </a:r>
                      <a:endParaRPr lang="en-US" alt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lnSpc>
                          <a:spcPts val="1100"/>
                        </a:lnSpc>
                        <a:spcAft>
                          <a:spcPts val="0"/>
                        </a:spcAft>
                      </a:pP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の割合</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a:t>
                      </a: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歳</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以上</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アンケート調査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随時</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51.4%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51.4%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55%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以上</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835170519"/>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15</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歯磨き習慣のある者の</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割合</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アンケート調査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随時</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56.6%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56.6%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増加</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19291554"/>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16</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咀嚼良好者の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60</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以上</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アンケート調査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65.9%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65.9%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75%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以上</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83316506"/>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17</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en-US"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a:t>
                      </a: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本以上の歯を有する人の</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割合</a:t>
                      </a:r>
                      <a:endParaRPr lang="en-US" alt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lnSpc>
                          <a:spcPts val="1100"/>
                        </a:lnSpc>
                        <a:spcAft>
                          <a:spcPts val="0"/>
                        </a:spcAft>
                      </a:pP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80</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歳</a:t>
                      </a:r>
                      <a:r>
                        <a:rPr lang="ja-JP" altLang="en-US"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健康・栄養</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42.1%</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H25-H27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の平均）</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39.6%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H27-H29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の平均）</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以上</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43302961"/>
                  </a:ext>
                </a:extLst>
              </a:tr>
              <a:tr h="0">
                <a:tc rowSpan="2">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こころの健康</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18</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err="1">
                          <a:effectLst/>
                          <a:latin typeface="ＭＳ Ｐゴシック" panose="020B0600070205080204" pitchFamily="50" charset="-128"/>
                          <a:ea typeface="ＭＳ Ｐゴシック" panose="020B0600070205080204" pitchFamily="50" charset="-128"/>
                          <a:cs typeface="Times New Roman" panose="02020603050405020304" pitchFamily="18" charset="0"/>
                        </a:rPr>
                        <a:t>気分障がい</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err="1">
                          <a:effectLst/>
                          <a:latin typeface="ＭＳ Ｐゴシック" panose="020B0600070205080204" pitchFamily="50" charset="-128"/>
                          <a:ea typeface="ＭＳ Ｐゴシック" panose="020B0600070205080204" pitchFamily="50" charset="-128"/>
                          <a:cs typeface="Times New Roman" panose="02020603050405020304" pitchFamily="18" charset="0"/>
                        </a:rPr>
                        <a:t>不安障がいに相</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応</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する</a:t>
                      </a:r>
                      <a:endParaRPr lang="en-US" alt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100"/>
                        </a:lnSpc>
                        <a:spcAft>
                          <a:spcPts val="0"/>
                        </a:spcAft>
                      </a:pP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心理的</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苦痛を感じている者の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endParaRPr lang="en-US" alt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100"/>
                        </a:lnSpc>
                        <a:spcAft>
                          <a:spcPts val="0"/>
                        </a:spcAft>
                      </a:pP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20</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以上</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国民</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生活基礎</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3</a:t>
                      </a:r>
                      <a:r>
                        <a:rPr kumimoji="1" lang="ja-JP" altLang="en-US" sz="1000" b="0" dirty="0" smtClean="0">
                          <a:latin typeface="ＭＳ Ｐゴシック" panose="020B0600070205080204" pitchFamily="50" charset="-128"/>
                          <a:ea typeface="ＭＳ Ｐゴシック" panose="020B0600070205080204" pitchFamily="50" charset="-128"/>
                        </a:rPr>
                        <a:t>年毎</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10.6%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10.6%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10%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以下</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572499470"/>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19</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地域の集まりやグループに参加</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する</a:t>
                      </a:r>
                      <a:endParaRPr lang="en-US" alt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100"/>
                        </a:lnSpc>
                        <a:spcAft>
                          <a:spcPts val="0"/>
                        </a:spcAft>
                      </a:pP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者</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アンケート調査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随時</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24.1%</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24.1%</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増加</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829680853"/>
                  </a:ext>
                </a:extLst>
              </a:tr>
            </a:tbl>
          </a:graphicData>
        </a:graphic>
      </p:graphicFrame>
      <p:sp>
        <p:nvSpPr>
          <p:cNvPr id="3" name="テキスト ボックス 2"/>
          <p:cNvSpPr txBox="1"/>
          <p:nvPr/>
        </p:nvSpPr>
        <p:spPr>
          <a:xfrm>
            <a:off x="269874" y="297677"/>
            <a:ext cx="2376000" cy="288000"/>
          </a:xfrm>
          <a:prstGeom prst="rect">
            <a:avLst/>
          </a:prstGeom>
          <a:noFill/>
        </p:spPr>
        <p:txBody>
          <a:bodyPr wrap="square" lIns="72000" tIns="72000" rIns="72000" bIns="72000" rtlCol="0" anchor="ctr">
            <a:noAutofit/>
          </a:bodyPr>
          <a:lstStyle/>
          <a:p>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行政等が取り組む数値目標</a:t>
            </a:r>
            <a:r>
              <a:rPr lang="en-US" altLang="ja-JP" sz="1200" b="1" dirty="0" smtClean="0">
                <a:latin typeface="ＭＳ ゴシック" panose="020B0609070205080204" pitchFamily="49" charset="-128"/>
                <a:ea typeface="ＭＳ ゴシック" panose="020B0609070205080204" pitchFamily="49" charset="-128"/>
              </a:rPr>
              <a:t>】</a:t>
            </a:r>
            <a:endParaRPr lang="en-US" altLang="ja-JP" sz="1200" b="1"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540831" y="385618"/>
            <a:ext cx="3168000" cy="216000"/>
          </a:xfrm>
          <a:prstGeom prst="rect">
            <a:avLst/>
          </a:prstGeom>
          <a:noFill/>
        </p:spPr>
        <p:txBody>
          <a:bodyPr wrap="square" lIns="72000" tIns="72000" rIns="72000" bIns="72000" rtlCol="0" anchor="ctr">
            <a:noAutofit/>
          </a:bodyPr>
          <a:lstStyle/>
          <a:p>
            <a:pPr algn="r"/>
            <a:r>
              <a:rPr lang="ja-JP" altLang="en-US" sz="900" dirty="0" smtClean="0">
                <a:latin typeface="ＭＳ ゴシック" panose="020B0609070205080204" pitchFamily="49" charset="-128"/>
                <a:ea typeface="ＭＳ ゴシック" panose="020B0609070205080204" pitchFamily="49" charset="-128"/>
              </a:rPr>
              <a:t>（☆は「府民・行政等みんなでめざす目標」）</a:t>
            </a:r>
            <a:endParaRPr lang="en-US" altLang="ja-JP" sz="900"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p:txBody>
          <a:bodyPr/>
          <a:lstStyle/>
          <a:p>
            <a:fld id="{4D1D0668-0C6C-4C7F-AAAF-C0078F4BF5F6}" type="slidenum">
              <a:rPr kumimoji="1" lang="ja-JP" altLang="en-US" smtClean="0"/>
              <a:t>3</a:t>
            </a:fld>
            <a:endParaRPr kumimoji="1" lang="ja-JP" altLang="en-US"/>
          </a:p>
        </p:txBody>
      </p:sp>
    </p:spTree>
    <p:extLst>
      <p:ext uri="{BB962C8B-B14F-4D97-AF65-F5344CB8AC3E}">
        <p14:creationId xmlns:p14="http://schemas.microsoft.com/office/powerpoint/2010/main" val="38159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64674396"/>
              </p:ext>
            </p:extLst>
          </p:nvPr>
        </p:nvGraphicFramePr>
        <p:xfrm>
          <a:off x="317500" y="620473"/>
          <a:ext cx="9252000" cy="2950900"/>
        </p:xfrm>
        <a:graphic>
          <a:graphicData uri="http://schemas.openxmlformats.org/drawingml/2006/table">
            <a:tbl>
              <a:tblPr firstRow="1" bandRow="1">
                <a:tableStyleId>{7DF18680-E054-41AD-8BC1-D1AEF772440D}</a:tableStyleId>
              </a:tblPr>
              <a:tblGrid>
                <a:gridCol w="1008000">
                  <a:extLst>
                    <a:ext uri="{9D8B030D-6E8A-4147-A177-3AD203B41FA5}">
                      <a16:colId xmlns:a16="http://schemas.microsoft.com/office/drawing/2014/main" val="269546419"/>
                    </a:ext>
                  </a:extLst>
                </a:gridCol>
                <a:gridCol w="216000">
                  <a:extLst>
                    <a:ext uri="{9D8B030D-6E8A-4147-A177-3AD203B41FA5}">
                      <a16:colId xmlns:a16="http://schemas.microsoft.com/office/drawing/2014/main" val="2823927590"/>
                    </a:ext>
                  </a:extLst>
                </a:gridCol>
                <a:gridCol w="2160000">
                  <a:extLst>
                    <a:ext uri="{9D8B030D-6E8A-4147-A177-3AD203B41FA5}">
                      <a16:colId xmlns:a16="http://schemas.microsoft.com/office/drawing/2014/main" val="397363977"/>
                    </a:ext>
                  </a:extLst>
                </a:gridCol>
                <a:gridCol w="1152000">
                  <a:extLst>
                    <a:ext uri="{9D8B030D-6E8A-4147-A177-3AD203B41FA5}">
                      <a16:colId xmlns:a16="http://schemas.microsoft.com/office/drawing/2014/main" val="2757940703"/>
                    </a:ext>
                  </a:extLst>
                </a:gridCol>
                <a:gridCol w="504000">
                  <a:extLst>
                    <a:ext uri="{9D8B030D-6E8A-4147-A177-3AD203B41FA5}">
                      <a16:colId xmlns:a16="http://schemas.microsoft.com/office/drawing/2014/main" val="4033310912"/>
                    </a:ext>
                  </a:extLst>
                </a:gridCol>
                <a:gridCol w="1404000">
                  <a:extLst>
                    <a:ext uri="{9D8B030D-6E8A-4147-A177-3AD203B41FA5}">
                      <a16:colId xmlns:a16="http://schemas.microsoft.com/office/drawing/2014/main" val="2373180816"/>
                    </a:ext>
                  </a:extLst>
                </a:gridCol>
                <a:gridCol w="1404000">
                  <a:extLst>
                    <a:ext uri="{9D8B030D-6E8A-4147-A177-3AD203B41FA5}">
                      <a16:colId xmlns:a16="http://schemas.microsoft.com/office/drawing/2014/main" val="2941494014"/>
                    </a:ext>
                  </a:extLst>
                </a:gridCol>
                <a:gridCol w="1404000">
                  <a:extLst>
                    <a:ext uri="{9D8B030D-6E8A-4147-A177-3AD203B41FA5}">
                      <a16:colId xmlns:a16="http://schemas.microsoft.com/office/drawing/2014/main" val="673202617"/>
                    </a:ext>
                  </a:extLst>
                </a:gridCol>
              </a:tblGrid>
              <a:tr h="0">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分野</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項目</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参考指標</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把握</a:t>
                      </a:r>
                      <a:endParaRPr kumimoji="1" lang="en-US" altLang="ja-JP" sz="1000" b="1"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頻度</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計画策定時の</a:t>
                      </a:r>
                      <a:endParaRPr kumimoji="1" lang="en-US" altLang="ja-JP" sz="1000" b="1"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取組状況</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現在の</a:t>
                      </a:r>
                      <a:endParaRPr kumimoji="1" lang="en-US" altLang="ja-JP" sz="1000" b="1"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取組状況</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1" dirty="0" smtClean="0">
                          <a:latin typeface="ＭＳ Ｐゴシック" panose="020B0600070205080204" pitchFamily="50" charset="-128"/>
                          <a:ea typeface="ＭＳ Ｐゴシック" panose="020B0600070205080204" pitchFamily="50" charset="-128"/>
                        </a:rPr>
                        <a:t>2023</a:t>
                      </a:r>
                      <a:r>
                        <a:rPr kumimoji="1" lang="ja-JP" altLang="en-US" sz="1000" b="1" dirty="0" smtClean="0">
                          <a:latin typeface="ＭＳ Ｐゴシック" panose="020B0600070205080204" pitchFamily="50" charset="-128"/>
                          <a:ea typeface="ＭＳ Ｐゴシック" panose="020B0600070205080204" pitchFamily="50" charset="-128"/>
                        </a:rPr>
                        <a:t>年度目標</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extLst>
                  <a:ext uri="{0D108BD9-81ED-4DB2-BD59-A6C34878D82A}">
                    <a16:rowId xmlns:a16="http://schemas.microsoft.com/office/drawing/2014/main" val="402972347"/>
                  </a:ext>
                </a:extLst>
              </a:tr>
              <a:tr h="0">
                <a:tc rowSpan="2">
                  <a:txBody>
                    <a:bodyPr/>
                    <a:lstStyle/>
                    <a:p>
                      <a:pPr>
                        <a:lnSpc>
                          <a:spcPts val="1100"/>
                        </a:lnSpc>
                      </a:pPr>
                      <a:r>
                        <a:rPr kumimoji="1" lang="ja-JP" altLang="en-US" sz="1000" b="1" dirty="0" err="1" smtClean="0">
                          <a:latin typeface="ＭＳ Ｐゴシック" panose="020B0600070205080204" pitchFamily="50" charset="-128"/>
                          <a:ea typeface="ＭＳ Ｐゴシック" panose="020B0600070205080204" pitchFamily="50" charset="-128"/>
                        </a:rPr>
                        <a:t>けん</a:t>
                      </a:r>
                      <a:r>
                        <a:rPr kumimoji="1" lang="ja-JP" altLang="en-US" sz="1000" b="1" dirty="0" smtClean="0">
                          <a:latin typeface="ＭＳ Ｐゴシック" panose="020B0600070205080204" pitchFamily="50" charset="-128"/>
                          <a:ea typeface="ＭＳ Ｐゴシック" panose="020B0600070205080204" pitchFamily="50" charset="-128"/>
                        </a:rPr>
                        <a:t>しん</a:t>
                      </a:r>
                      <a:endParaRPr kumimoji="1" lang="en-US" altLang="ja-JP" sz="1000" b="1" dirty="0" smtClean="0">
                        <a:latin typeface="ＭＳ Ｐゴシック" panose="020B0600070205080204" pitchFamily="50" charset="-128"/>
                        <a:ea typeface="ＭＳ Ｐゴシック" panose="020B0600070205080204" pitchFamily="50" charset="-128"/>
                      </a:endParaRPr>
                    </a:p>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（健診・検診）</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20</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特定健診の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受診率</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特定</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健診等実施</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状況</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45.6%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p>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市町村国保</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29.9%, </a:t>
                      </a:r>
                    </a:p>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協会けんぽ</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33.4%]</a:t>
                      </a: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48.4%</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p>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市町村国保</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30.3%, </a:t>
                      </a:r>
                    </a:p>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協会けんぽ</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38.3%]</a:t>
                      </a: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70%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以上</a:t>
                      </a:r>
                    </a:p>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市町村国保</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60%, </a:t>
                      </a:r>
                    </a:p>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協会けんぽ</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65%]</a:t>
                      </a:r>
                    </a:p>
                  </a:txBody>
                  <a:tcPr marL="36000" marR="36000" marT="36000" marB="36000" anchor="ctr"/>
                </a:tc>
                <a:extLst>
                  <a:ext uri="{0D108BD9-81ED-4DB2-BD59-A6C34878D82A}">
                    <a16:rowId xmlns:a16="http://schemas.microsoft.com/office/drawing/2014/main" val="686262260"/>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21</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がん検診の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受診率</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国立</a:t>
                      </a:r>
                      <a:r>
                        <a:rPr lang="ja-JP" sz="9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がん研究センター「がん登録・統計</a:t>
                      </a:r>
                      <a:r>
                        <a:rPr lang="ja-JP" sz="9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3</a:t>
                      </a:r>
                      <a:r>
                        <a:rPr kumimoji="1" lang="ja-JP" altLang="en-US" sz="1000" b="0" dirty="0" smtClean="0">
                          <a:latin typeface="ＭＳ Ｐゴシック" panose="020B0600070205080204" pitchFamily="50" charset="-128"/>
                          <a:ea typeface="ＭＳ Ｐゴシック" panose="020B0600070205080204" pitchFamily="50" charset="-128"/>
                        </a:rPr>
                        <a:t>年毎</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胃</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33.7%, </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大腸</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34.4%, </a:t>
                      </a:r>
                    </a:p>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肺</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36.4%, </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乳</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39.0%, </a:t>
                      </a:r>
                    </a:p>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子宮</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38.5%</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胃</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33.7%, </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大腸</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34.4%, </a:t>
                      </a:r>
                    </a:p>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肺</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36.4%, </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乳</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39.0%, </a:t>
                      </a:r>
                    </a:p>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子宮</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38.5%</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胃</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40%, </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大腸</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40%, </a:t>
                      </a:r>
                    </a:p>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肺</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45%, </a:t>
                      </a: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乳</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45%,</a:t>
                      </a:r>
                      <a:r>
                        <a:rPr lang="en-US" altLang="zh-TW" sz="1000" b="0" baseline="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 </a:t>
                      </a:r>
                    </a:p>
                    <a:p>
                      <a:pPr algn="ctr" fontAlgn="auto">
                        <a:lnSpc>
                          <a:spcPts val="1100"/>
                        </a:lnSpc>
                        <a:spcAft>
                          <a:spcPts val="0"/>
                        </a:spcAft>
                      </a:pPr>
                      <a:r>
                        <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子宮</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45%</a:t>
                      </a:r>
                    </a:p>
                  </a:txBody>
                  <a:tcPr marL="36000" marR="36000" marT="36000" marB="36000" anchor="ctr"/>
                </a:tc>
                <a:extLst>
                  <a:ext uri="{0D108BD9-81ED-4DB2-BD59-A6C34878D82A}">
                    <a16:rowId xmlns:a16="http://schemas.microsoft.com/office/drawing/2014/main" val="3263199206"/>
                  </a:ext>
                </a:extLst>
              </a:tr>
              <a:tr h="0">
                <a:tc rowSpan="2">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重症化予防</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22</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生活習慣による</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疾患</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（高血圧・糖尿病等）に</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係る</a:t>
                      </a: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未治療者の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割合</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just">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大阪</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がん循Ｃ</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報告書</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高血圧</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38.0%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糖尿病</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36.0%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p>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脂質異常症</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78.2%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高血圧</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39.6%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糖尿病</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36.8%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H27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減少</a:t>
                      </a:r>
                      <a:endPar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tc>
                <a:extLst>
                  <a:ext uri="{0D108BD9-81ED-4DB2-BD59-A6C34878D82A}">
                    <a16:rowId xmlns:a16="http://schemas.microsoft.com/office/drawing/2014/main" val="22449444"/>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23</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特定保健指導の</a:t>
                      </a:r>
                      <a:r>
                        <a:rPr lang="ja-JP" sz="1000" b="0" kern="0" dirty="0" smtClean="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実施率</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特定</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健診等実施</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状況</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毎年</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13.1%</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16.7%</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H29</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zh-TW"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zh-TW"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45%</a:t>
                      </a:r>
                    </a:p>
                  </a:txBody>
                  <a:tcPr marL="36000" marR="36000" marT="36000" marB="36000" anchor="ctr"/>
                </a:tc>
                <a:extLst>
                  <a:ext uri="{0D108BD9-81ED-4DB2-BD59-A6C34878D82A}">
                    <a16:rowId xmlns:a16="http://schemas.microsoft.com/office/drawing/2014/main" val="1691931659"/>
                  </a:ext>
                </a:extLst>
              </a:tr>
              <a:tr h="0">
                <a:tc rowSpan="3">
                  <a:txBody>
                    <a:bodyPr/>
                    <a:lstStyle/>
                    <a:p>
                      <a:pPr>
                        <a:lnSpc>
                          <a:spcPts val="1100"/>
                        </a:lnSpc>
                      </a:pPr>
                      <a:r>
                        <a:rPr kumimoji="1" lang="ja-JP" altLang="en-US" sz="1000" b="1" dirty="0" smtClean="0">
                          <a:latin typeface="ＭＳ Ｐゴシック" panose="020B0600070205080204" pitchFamily="50" charset="-128"/>
                          <a:ea typeface="ＭＳ Ｐゴシック" panose="020B0600070205080204" pitchFamily="50" charset="-128"/>
                        </a:rPr>
                        <a:t>社会環境整備</a:t>
                      </a:r>
                      <a:endParaRPr kumimoji="1" lang="ja-JP" altLang="en-US" sz="100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24</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健康づくりを進める住民の自主組織の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数</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アンケート調査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715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団体（</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rPr>
                        <a:t>715</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団体（</a:t>
                      </a:r>
                      <a:r>
                        <a:rPr lang="en-US" sz="1000" b="0" dirty="0" smtClean="0">
                          <a:solidFill>
                            <a:schemeClr val="tx1"/>
                          </a:solidFill>
                          <a:effectLst/>
                          <a:latin typeface="ＭＳ Ｐゴシック" panose="020B0600070205080204" pitchFamily="50" charset="-128"/>
                          <a:ea typeface="ＭＳ Ｐゴシック" panose="020B0600070205080204" pitchFamily="50" charset="-128"/>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rPr>
                        <a:t>増加</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839792253"/>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25</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ボランティア活動の</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参加者数</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社会</a:t>
                      </a:r>
                      <a:r>
                        <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生活基礎</a:t>
                      </a:r>
                      <a:r>
                        <a:rPr lang="ja-JP"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調査</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不定期</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20.6%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20.6%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H28</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増加</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175971993"/>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00" b="0" dirty="0" smtClean="0">
                          <a:latin typeface="ＭＳ Ｐゴシック" panose="020B0600070205080204" pitchFamily="50" charset="-128"/>
                          <a:ea typeface="ＭＳ Ｐゴシック" panose="020B0600070205080204" pitchFamily="50" charset="-128"/>
                        </a:rPr>
                        <a:t>26</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ts val="1100"/>
                        </a:lnSpc>
                        <a:spcAft>
                          <a:spcPts val="0"/>
                        </a:spcAft>
                      </a:pPr>
                      <a:r>
                        <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健康経営に取り組む中小</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企業数</a:t>
                      </a:r>
                      <a:endParaRPr lang="en-US" alt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lnSpc>
                          <a:spcPts val="1100"/>
                        </a:lnSpc>
                        <a:spcAft>
                          <a:spcPts val="0"/>
                        </a:spcAft>
                      </a:pP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協会けんぽ</a:t>
                      </a:r>
                      <a:r>
                        <a:rPr lang="ja-JP" altLang="en-US" sz="10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0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l">
                        <a:lnSpc>
                          <a:spcPts val="1100"/>
                        </a:lnSpc>
                        <a:spcAft>
                          <a:spcPts val="0"/>
                        </a:spcAft>
                      </a:pPr>
                      <a:r>
                        <a:rPr lang="ja-JP" altLang="en-US" sz="900" b="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協会けんぽ調べ</a:t>
                      </a:r>
                      <a:endParaRPr lang="ja-JP" sz="900" b="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nSpc>
                          <a:spcPts val="1100"/>
                        </a:lnSpc>
                      </a:pPr>
                      <a:r>
                        <a:rPr kumimoji="1" lang="ja-JP" altLang="en-US" sz="1000" b="0" dirty="0" smtClean="0">
                          <a:latin typeface="ＭＳ Ｐゴシック" panose="020B0600070205080204" pitchFamily="50" charset="-128"/>
                          <a:ea typeface="ＭＳ Ｐゴシック" panose="020B0600070205080204" pitchFamily="50" charset="-128"/>
                        </a:rPr>
                        <a:t>随時</a:t>
                      </a:r>
                      <a:endParaRPr kumimoji="1" lang="ja-JP" altLang="en-US" sz="1000" b="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142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企業（</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H30.3</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1,096</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企業（</a:t>
                      </a: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R2.2</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2,000</a:t>
                      </a:r>
                      <a:r>
                        <a:rPr lang="ja-JP" altLang="en-US" sz="100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rPr>
                        <a:t>企業</a:t>
                      </a:r>
                      <a:endParaRPr lang="ja-JP" sz="100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661245562"/>
                  </a:ext>
                </a:extLst>
              </a:tr>
            </a:tbl>
          </a:graphicData>
        </a:graphic>
      </p:graphicFrame>
      <p:sp>
        <p:nvSpPr>
          <p:cNvPr id="3" name="テキスト ボックス 2"/>
          <p:cNvSpPr txBox="1"/>
          <p:nvPr/>
        </p:nvSpPr>
        <p:spPr>
          <a:xfrm>
            <a:off x="269874" y="297677"/>
            <a:ext cx="2376000" cy="288000"/>
          </a:xfrm>
          <a:prstGeom prst="rect">
            <a:avLst/>
          </a:prstGeom>
          <a:noFill/>
        </p:spPr>
        <p:txBody>
          <a:bodyPr wrap="square" lIns="72000" tIns="72000" rIns="72000" bIns="72000" rtlCol="0" anchor="ctr">
            <a:noAutofit/>
          </a:bodyPr>
          <a:lstStyle/>
          <a:p>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行政等が取り組む数値目標</a:t>
            </a:r>
            <a:r>
              <a:rPr lang="en-US" altLang="ja-JP" sz="1200" b="1" dirty="0" smtClean="0">
                <a:latin typeface="ＭＳ ゴシック" panose="020B0609070205080204" pitchFamily="49" charset="-128"/>
                <a:ea typeface="ＭＳ ゴシック" panose="020B0609070205080204" pitchFamily="49" charset="-128"/>
              </a:rPr>
              <a:t>】</a:t>
            </a:r>
            <a:endParaRPr lang="en-US" altLang="ja-JP" sz="1200" b="1"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540831" y="385618"/>
            <a:ext cx="3168000" cy="216000"/>
          </a:xfrm>
          <a:prstGeom prst="rect">
            <a:avLst/>
          </a:prstGeom>
          <a:noFill/>
        </p:spPr>
        <p:txBody>
          <a:bodyPr wrap="square" lIns="72000" tIns="72000" rIns="72000" bIns="72000" rtlCol="0" anchor="ctr">
            <a:noAutofit/>
          </a:bodyPr>
          <a:lstStyle/>
          <a:p>
            <a:pPr algn="r"/>
            <a:r>
              <a:rPr lang="ja-JP" altLang="en-US" sz="900" dirty="0" smtClean="0">
                <a:latin typeface="ＭＳ ゴシック" panose="020B0609070205080204" pitchFamily="49" charset="-128"/>
                <a:ea typeface="ＭＳ ゴシック" panose="020B0609070205080204" pitchFamily="49" charset="-128"/>
              </a:rPr>
              <a:t>（☆は「府民・行政等みんなでめざす目標」）</a:t>
            </a:r>
            <a:endParaRPr lang="en-US" altLang="ja-JP" sz="900"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p:txBody>
          <a:bodyPr/>
          <a:lstStyle/>
          <a:p>
            <a:fld id="{4D1D0668-0C6C-4C7F-AAAF-C0078F4BF5F6}" type="slidenum">
              <a:rPr kumimoji="1" lang="ja-JP" altLang="en-US" smtClean="0"/>
              <a:t>4</a:t>
            </a:fld>
            <a:endParaRPr kumimoji="1" lang="ja-JP" altLang="en-US"/>
          </a:p>
        </p:txBody>
      </p:sp>
    </p:spTree>
    <p:extLst>
      <p:ext uri="{BB962C8B-B14F-4D97-AF65-F5344CB8AC3E}">
        <p14:creationId xmlns:p14="http://schemas.microsoft.com/office/powerpoint/2010/main" val="235422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176955463"/>
              </p:ext>
            </p:extLst>
          </p:nvPr>
        </p:nvGraphicFramePr>
        <p:xfrm>
          <a:off x="317500" y="620473"/>
          <a:ext cx="9216000" cy="3830620"/>
        </p:xfrm>
        <a:graphic>
          <a:graphicData uri="http://schemas.openxmlformats.org/drawingml/2006/table">
            <a:tbl>
              <a:tblPr firstRow="1" bandRow="1">
                <a:tableStyleId>{7DF18680-E054-41AD-8BC1-D1AEF772440D}</a:tableStyleId>
              </a:tblPr>
              <a:tblGrid>
                <a:gridCol w="288000">
                  <a:extLst>
                    <a:ext uri="{9D8B030D-6E8A-4147-A177-3AD203B41FA5}">
                      <a16:colId xmlns:a16="http://schemas.microsoft.com/office/drawing/2014/main" val="2823927590"/>
                    </a:ext>
                  </a:extLst>
                </a:gridCol>
                <a:gridCol w="2592000">
                  <a:extLst>
                    <a:ext uri="{9D8B030D-6E8A-4147-A177-3AD203B41FA5}">
                      <a16:colId xmlns:a16="http://schemas.microsoft.com/office/drawing/2014/main" val="397363977"/>
                    </a:ext>
                  </a:extLst>
                </a:gridCol>
                <a:gridCol w="1080000">
                  <a:extLst>
                    <a:ext uri="{9D8B030D-6E8A-4147-A177-3AD203B41FA5}">
                      <a16:colId xmlns:a16="http://schemas.microsoft.com/office/drawing/2014/main" val="2757940703"/>
                    </a:ext>
                  </a:extLst>
                </a:gridCol>
                <a:gridCol w="504000">
                  <a:extLst>
                    <a:ext uri="{9D8B030D-6E8A-4147-A177-3AD203B41FA5}">
                      <a16:colId xmlns:a16="http://schemas.microsoft.com/office/drawing/2014/main" val="4033310912"/>
                    </a:ext>
                  </a:extLst>
                </a:gridCol>
                <a:gridCol w="1584000">
                  <a:extLst>
                    <a:ext uri="{9D8B030D-6E8A-4147-A177-3AD203B41FA5}">
                      <a16:colId xmlns:a16="http://schemas.microsoft.com/office/drawing/2014/main" val="2373180816"/>
                    </a:ext>
                  </a:extLst>
                </a:gridCol>
                <a:gridCol w="1584000">
                  <a:extLst>
                    <a:ext uri="{9D8B030D-6E8A-4147-A177-3AD203B41FA5}">
                      <a16:colId xmlns:a16="http://schemas.microsoft.com/office/drawing/2014/main" val="2941494014"/>
                    </a:ext>
                  </a:extLst>
                </a:gridCol>
                <a:gridCol w="1584000">
                  <a:extLst>
                    <a:ext uri="{9D8B030D-6E8A-4147-A177-3AD203B41FA5}">
                      <a16:colId xmlns:a16="http://schemas.microsoft.com/office/drawing/2014/main" val="673202617"/>
                    </a:ext>
                  </a:extLst>
                </a:gridCol>
              </a:tblGrid>
              <a:tr h="229599">
                <a:tc>
                  <a:txBody>
                    <a:bodyPr/>
                    <a:lstStyle/>
                    <a:p>
                      <a:pPr algn="ctr">
                        <a:lnSpc>
                          <a:spcPts val="1100"/>
                        </a:lnSpc>
                      </a:pP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項目</a:t>
                      </a: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参考指標</a:t>
                      </a: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把握</a:t>
                      </a:r>
                      <a:endParaRPr kumimoji="1" lang="en-US" altLang="ja-JP" sz="1000" b="1" spc="0"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頻度</a:t>
                      </a: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計画策定時の</a:t>
                      </a:r>
                      <a:endParaRPr kumimoji="1" lang="en-US" altLang="ja-JP" sz="1000" b="1" spc="0"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取組状況</a:t>
                      </a: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現在の</a:t>
                      </a:r>
                      <a:endParaRPr kumimoji="1" lang="en-US" altLang="ja-JP" sz="1000" b="1" spc="0" dirty="0" smtClean="0">
                        <a:latin typeface="ＭＳ Ｐゴシック" panose="020B0600070205080204" pitchFamily="50" charset="-128"/>
                        <a:ea typeface="ＭＳ Ｐゴシック" panose="020B0600070205080204" pitchFamily="50" charset="-128"/>
                      </a:endParaRPr>
                    </a:p>
                    <a:p>
                      <a:pPr algn="ctr">
                        <a:lnSpc>
                          <a:spcPts val="1100"/>
                        </a:lnSpc>
                      </a:pPr>
                      <a:r>
                        <a:rPr kumimoji="1" lang="ja-JP" altLang="en-US" sz="1000" b="1" spc="0" dirty="0" smtClean="0">
                          <a:latin typeface="ＭＳ Ｐゴシック" panose="020B0600070205080204" pitchFamily="50" charset="-128"/>
                          <a:ea typeface="ＭＳ Ｐゴシック" panose="020B0600070205080204" pitchFamily="50" charset="-128"/>
                        </a:rPr>
                        <a:t>取組状況</a:t>
                      </a: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en-US" altLang="ja-JP" sz="1000" b="1" spc="0" dirty="0" smtClean="0">
                          <a:latin typeface="ＭＳ Ｐゴシック" panose="020B0600070205080204" pitchFamily="50" charset="-128"/>
                          <a:ea typeface="ＭＳ Ｐゴシック" panose="020B0600070205080204" pitchFamily="50" charset="-128"/>
                        </a:rPr>
                        <a:t>2023</a:t>
                      </a:r>
                      <a:r>
                        <a:rPr kumimoji="1" lang="ja-JP" altLang="en-US" sz="1000" b="1" spc="0" dirty="0" smtClean="0">
                          <a:latin typeface="ＭＳ Ｐゴシック" panose="020B0600070205080204" pitchFamily="50" charset="-128"/>
                          <a:ea typeface="ＭＳ Ｐゴシック" panose="020B0600070205080204" pitchFamily="50" charset="-128"/>
                        </a:rPr>
                        <a:t>年度目標</a:t>
                      </a:r>
                      <a:endParaRPr kumimoji="1" lang="ja-JP" altLang="en-US" sz="1000" b="1" spc="0" dirty="0">
                        <a:latin typeface="ＭＳ Ｐゴシック" panose="020B0600070205080204" pitchFamily="50" charset="-128"/>
                        <a:ea typeface="ＭＳ Ｐゴシック" panose="020B0600070205080204" pitchFamily="50" charset="-128"/>
                      </a:endParaRPr>
                    </a:p>
                  </a:txBody>
                  <a:tcPr marL="36000" marR="36000" marT="36000" marB="36000" anchor="ctr"/>
                </a:tc>
                <a:extLst>
                  <a:ext uri="{0D108BD9-81ED-4DB2-BD59-A6C34878D82A}">
                    <a16:rowId xmlns:a16="http://schemas.microsoft.com/office/drawing/2014/main" val="402972347"/>
                  </a:ext>
                </a:extLst>
              </a:tr>
              <a:tr h="256152">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1</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nSpc>
                          <a:spcPct val="100000"/>
                        </a:lnSpc>
                      </a:pPr>
                      <a:r>
                        <a:rPr kumimoji="1" lang="ja-JP" altLang="en-US" sz="105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大阪府の健康寿命（男性</a:t>
                      </a:r>
                      <a:r>
                        <a:rPr kumimoji="1" lang="en-US" altLang="ja-JP" sz="105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05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女性）</a:t>
                      </a:r>
                      <a:endParaRPr kumimoji="1" lang="en-US" altLang="ja-JP" sz="105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kumimoji="1" lang="ja-JP" altLang="en-US" sz="105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（日常生活に制限のない期間）</a:t>
                      </a:r>
                    </a:p>
                  </a:txBody>
                  <a:tcPr marL="36000" marR="36000" marT="36000" marB="36000" anchor="ctr"/>
                </a:tc>
                <a:tc>
                  <a:txBody>
                    <a:bodyPr/>
                    <a:lstStyle/>
                    <a:p>
                      <a:pPr>
                        <a:lnSpc>
                          <a:spcPct val="100000"/>
                        </a:lnSpc>
                      </a:pPr>
                      <a:r>
                        <a:rPr kumimoji="1"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厚労科研報告書</a:t>
                      </a:r>
                      <a:endParaRPr kumimoji="1"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3</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年毎</a:t>
                      </a:r>
                      <a:endParaRPr kumimoji="1"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pP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70.46</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歳</a:t>
                      </a: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/72.49</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歳</a:t>
                      </a:r>
                      <a:endPar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pP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H25</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71.50</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歳</a:t>
                      </a: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/74.46</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歳</a:t>
                      </a:r>
                      <a:endPar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pP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H28</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H25</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比</a:t>
                      </a:r>
                      <a:endParaRPr kumimoji="1" lang="en-US" altLang="ja-JP" sz="1000" b="0" spc="0" baseline="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pPr>
                      <a:r>
                        <a:rPr kumimoji="1"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2</a:t>
                      </a:r>
                      <a:r>
                        <a:rPr kumimoji="1"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歳以上延伸</a:t>
                      </a:r>
                      <a:endParaRPr kumimoji="1"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433328785"/>
                  </a:ext>
                </a:extLst>
              </a:tr>
              <a:tr h="360706">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2</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府内市町村の健康寿命の</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差</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男性</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女性</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日常生活動作が自立している期間）</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大阪府調べ</a:t>
                      </a:r>
                      <a:endParaRPr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毎年</a:t>
                      </a:r>
                      <a:endParaRPr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4.6/4.0</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4.2/3.7</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H29</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縮小</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665784157"/>
                  </a:ext>
                </a:extLst>
              </a:tr>
              <a:tr h="345770">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3</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がんの年齢調整</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死亡率</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75</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歳未満</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人口</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万対</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国立</a:t>
                      </a:r>
                      <a:endParaRPr lang="en-US" altLang="ja-JP"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lang="ja-JP"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がん研究センター</a:t>
                      </a:r>
                      <a:endParaRPr lang="en-US" altLang="ja-JP"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lang="ja-JP"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「がん登録・統計」</a:t>
                      </a:r>
                      <a:endParaRPr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毎年</a:t>
                      </a:r>
                      <a:endParaRPr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79.9</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H29</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策定時は速報値</a:t>
                      </a:r>
                      <a:endParaRPr lang="ja-JP"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77.5</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H29</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rPr>
                        <a:t>72.3</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spcAft>
                          <a:spcPts val="0"/>
                        </a:spcAft>
                      </a:pPr>
                      <a:r>
                        <a:rPr lang="ja-JP" sz="1000" b="0" kern="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sz="1000" b="0" kern="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rPr>
                        <a:t>年後</a:t>
                      </a:r>
                      <a:r>
                        <a:rPr lang="ja-JP" sz="1000" b="0" kern="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に</a:t>
                      </a:r>
                      <a:r>
                        <a:rPr lang="en-US" sz="1000" b="0" kern="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66.9</a:t>
                      </a:r>
                      <a:r>
                        <a:rPr lang="ja-JP" sz="1000" b="0" kern="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19077494"/>
                  </a:ext>
                </a:extLst>
              </a:tr>
              <a:tr h="256152">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4</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心疾患の年齢調整</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死亡率</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男性</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女性</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人口</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万対</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人口動態統計</a:t>
                      </a:r>
                      <a:endParaRPr lang="en-US" altLang="zh-TW"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特殊報告</a:t>
                      </a:r>
                      <a:endParaRPr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5</a:t>
                      </a: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年毎</a:t>
                      </a:r>
                      <a:endParaRPr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72.9/37.6</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72.9/37.6</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67.6/33.1</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2987449206"/>
                  </a:ext>
                </a:extLst>
              </a:tr>
              <a:tr h="256152">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5</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脳血管疾患の年齢調整</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死亡率</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男性</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女性</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人口</a:t>
                      </a:r>
                      <a:r>
                        <a:rPr lang="en-US"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万対</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人口動態統計</a:t>
                      </a:r>
                      <a:endParaRPr lang="en-US" altLang="zh-TW"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特殊報告</a:t>
                      </a:r>
                      <a:endParaRPr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5</a:t>
                      </a: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年毎</a:t>
                      </a:r>
                      <a:endParaRPr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33.2/16.6</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33.2/16.6</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26.5/12.0</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00645202"/>
                  </a:ext>
                </a:extLst>
              </a:tr>
              <a:tr h="360706">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6</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メタボリックシンドローム</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の</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該当者及び予備群の減少率</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特定保健指導の対象者の減少率をいう。）</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特定健診等実施状況</a:t>
                      </a:r>
                      <a:endParaRPr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毎年</a:t>
                      </a:r>
                      <a:endParaRPr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00" b="0" kern="0" spc="0" baseline="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該当者及び</a:t>
                      </a:r>
                      <a:r>
                        <a:rPr lang="ja-JP" sz="1000" b="0" kern="0" spc="0" baseline="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予備群の割合</a:t>
                      </a:r>
                      <a:endParaRPr lang="en-US" altLang="ja-JP" sz="1000" b="0" kern="0" spc="0" baseline="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13.7%/12.2%</a:t>
                      </a:r>
                      <a:r>
                        <a:rPr lang="ja-JP" alt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alt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spcAft>
                          <a:spcPts val="0"/>
                        </a:spcAft>
                      </a:pPr>
                      <a:endParaRPr lang="en-US" alt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00" b="0" kern="0" spc="0" baseline="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該当者及び予備群の割合</a:t>
                      </a:r>
                      <a:endPar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spcAft>
                          <a:spcPts val="0"/>
                        </a:spcAft>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14.4%/12.5%</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H29</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spcAft>
                          <a:spcPts val="0"/>
                        </a:spcAft>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1.2%</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H20</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比</a:t>
                      </a:r>
                      <a:endParaRPr lang="en-US" alt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25%</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以上</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減少</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451311182"/>
                  </a:ext>
                </a:extLst>
              </a:tr>
              <a:tr h="315897">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7</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糖尿病性腎症に</a:t>
                      </a: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よる</a:t>
                      </a:r>
                      <a:endParaRPr lang="en-US" alt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年間</a:t>
                      </a: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新規透析導入患者数</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わが国の慢性</a:t>
                      </a:r>
                      <a:endParaRPr lang="en-US" altLang="ja-JP"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lang="ja-JP"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透析療法の現況</a:t>
                      </a:r>
                      <a:endParaRPr lang="en-US" altLang="ja-JP"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ct val="100000"/>
                        </a:lnSpc>
                      </a:pPr>
                      <a:r>
                        <a:rPr lang="en-US" altLang="ja-JP" sz="900" b="0" spc="0" baseline="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900" b="0" spc="0" baseline="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日本透析医学会</a:t>
                      </a:r>
                      <a:r>
                        <a:rPr lang="en-US" altLang="ja-JP" sz="900" b="0" spc="0" baseline="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altLang="en-US" sz="900" b="0" spc="0" baseline="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毎年</a:t>
                      </a:r>
                      <a:endParaRPr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1,162</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人</a:t>
                      </a:r>
                      <a:r>
                        <a:rPr lang="ja-JP" alt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alt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1,175</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人（</a:t>
                      </a: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H30</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1,000</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人未満</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892448983"/>
                  </a:ext>
                </a:extLst>
              </a:tr>
              <a:tr h="151598">
                <a:tc>
                  <a:txBody>
                    <a:bodyPr/>
                    <a:lstStyle/>
                    <a:p>
                      <a:pPr algn="ctr">
                        <a:lnSpc>
                          <a:spcPts val="1100"/>
                        </a:lnSpc>
                      </a:pPr>
                      <a:r>
                        <a:rPr kumimoji="1" lang="en-US" altLang="ja-JP" sz="1000" b="0" spc="0" dirty="0" smtClean="0">
                          <a:latin typeface="ＭＳ Ｐゴシック" panose="020B0600070205080204" pitchFamily="50" charset="-128"/>
                          <a:ea typeface="ＭＳ Ｐゴシック" panose="020B0600070205080204" pitchFamily="50" charset="-128"/>
                        </a:rPr>
                        <a:t>8</a:t>
                      </a:r>
                      <a:endParaRPr kumimoji="1" lang="ja-JP" altLang="en-US" sz="1000" b="0" spc="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有訴者の割合</a:t>
                      </a:r>
                      <a:endParaRPr lang="ja-JP" sz="105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zh-TW" altLang="en-US" sz="9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国民生活基礎調査</a:t>
                      </a:r>
                      <a:endParaRPr lang="ja-JP" altLang="en-US" sz="9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nSpc>
                          <a:spcPct val="100000"/>
                        </a:lnSpc>
                      </a:pPr>
                      <a:r>
                        <a:rPr lang="en-US" altLang="ja-JP"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3</a:t>
                      </a:r>
                      <a:r>
                        <a:rPr lang="ja-JP" altLang="en-US" sz="1000" b="0" spc="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年毎</a:t>
                      </a:r>
                      <a:endParaRPr lang="ja-JP" altLang="en-US" sz="1000" b="0" spc="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31.75%</a:t>
                      </a:r>
                      <a:r>
                        <a:rPr lang="ja-JP" sz="1000" b="0" kern="0" spc="0" dirty="0" smtClean="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H28</a:t>
                      </a: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31.75%</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H28</a:t>
                      </a:r>
                      <a:r>
                        <a:rPr lang="ja-JP" altLang="en-US" sz="1000" b="0" kern="100" spc="0" dirty="0" smtClean="0">
                          <a:effectLst/>
                          <a:latin typeface="ＭＳ Ｐゴシック" panose="020B0600070205080204" pitchFamily="50" charset="-128"/>
                          <a:ea typeface="ＭＳ Ｐゴシック" panose="020B0600070205080204"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00" b="0" kern="0" spc="0" dirty="0">
                          <a:solidFill>
                            <a:srgbClr val="000000"/>
                          </a:solidFill>
                          <a:effectLst/>
                          <a:latin typeface="ＭＳ Ｐゴシック" panose="020B0600070205080204" pitchFamily="50" charset="-128"/>
                          <a:ea typeface="ＭＳ Ｐゴシック" panose="020B0600070205080204" pitchFamily="50" charset="-128"/>
                          <a:cs typeface="メイリオ" panose="020B0604030504040204" pitchFamily="50" charset="-128"/>
                        </a:rPr>
                        <a:t>減少</a:t>
                      </a:r>
                      <a:endParaRPr lang="ja-JP" sz="1000" b="0" kern="100" spc="0" dirty="0">
                        <a:effectLst/>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262548432"/>
                  </a:ext>
                </a:extLst>
              </a:tr>
            </a:tbl>
          </a:graphicData>
        </a:graphic>
      </p:graphicFrame>
      <p:sp>
        <p:nvSpPr>
          <p:cNvPr id="3" name="テキスト ボックス 2"/>
          <p:cNvSpPr txBox="1"/>
          <p:nvPr/>
        </p:nvSpPr>
        <p:spPr>
          <a:xfrm>
            <a:off x="269874" y="297677"/>
            <a:ext cx="2376000" cy="288000"/>
          </a:xfrm>
          <a:prstGeom prst="rect">
            <a:avLst/>
          </a:prstGeom>
          <a:noFill/>
        </p:spPr>
        <p:txBody>
          <a:bodyPr wrap="square" lIns="72000" tIns="72000" rIns="72000" bIns="72000" rtlCol="0" anchor="ctr">
            <a:noAutofit/>
          </a:bodyPr>
          <a:lstStyle/>
          <a:p>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府民の健康指標</a:t>
            </a:r>
            <a:r>
              <a:rPr lang="en-US" altLang="ja-JP" sz="1200" b="1" dirty="0" smtClean="0">
                <a:latin typeface="ＭＳ ゴシック" panose="020B0609070205080204" pitchFamily="49" charset="-128"/>
                <a:ea typeface="ＭＳ ゴシック" panose="020B0609070205080204" pitchFamily="49" charset="-128"/>
              </a:rPr>
              <a:t>】</a:t>
            </a:r>
            <a:endParaRPr lang="en-US" altLang="ja-JP" sz="1200" b="1"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p:txBody>
          <a:bodyPr/>
          <a:lstStyle/>
          <a:p>
            <a:fld id="{4D1D0668-0C6C-4C7F-AAAF-C0078F4BF5F6}" type="slidenum">
              <a:rPr kumimoji="1" lang="ja-JP" altLang="en-US" smtClean="0"/>
              <a:t>5</a:t>
            </a:fld>
            <a:endParaRPr kumimoji="1" lang="ja-JP" altLang="en-US"/>
          </a:p>
        </p:txBody>
      </p:sp>
    </p:spTree>
    <p:extLst>
      <p:ext uri="{BB962C8B-B14F-4D97-AF65-F5344CB8AC3E}">
        <p14:creationId xmlns:p14="http://schemas.microsoft.com/office/powerpoint/2010/main" val="2622557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976</TotalTime>
  <Words>1860</Words>
  <Application>Microsoft Office PowerPoint</Application>
  <PresentationFormat>A4 210 x 297 mm</PresentationFormat>
  <Paragraphs>418</Paragraphs>
  <Slides>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HG丸ｺﾞｼｯｸM-PRO</vt:lpstr>
      <vt:lpstr>Meiryo UI</vt:lpstr>
      <vt:lpstr>ＭＳ Ｐゴシック</vt:lpstr>
      <vt:lpstr>ＭＳ ゴシック</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山本　皓一</cp:lastModifiedBy>
  <cp:revision>13</cp:revision>
  <cp:lastPrinted>2020-03-12T02:03:44Z</cp:lastPrinted>
  <dcterms:created xsi:type="dcterms:W3CDTF">2019-12-18T01:35:02Z</dcterms:created>
  <dcterms:modified xsi:type="dcterms:W3CDTF">2020-03-19T02:53:18Z</dcterms:modified>
</cp:coreProperties>
</file>