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331" r:id="rId2"/>
    <p:sldId id="329" r:id="rId3"/>
    <p:sldId id="330" r:id="rId4"/>
    <p:sldId id="305" r:id="rId5"/>
    <p:sldId id="306" r:id="rId6"/>
    <p:sldId id="308" r:id="rId7"/>
    <p:sldId id="318" r:id="rId8"/>
    <p:sldId id="309" r:id="rId9"/>
    <p:sldId id="319" r:id="rId10"/>
    <p:sldId id="310" r:id="rId11"/>
    <p:sldId id="321" r:id="rId12"/>
    <p:sldId id="311" r:id="rId13"/>
    <p:sldId id="324" r:id="rId14"/>
    <p:sldId id="312" r:id="rId15"/>
    <p:sldId id="325" r:id="rId16"/>
    <p:sldId id="313" r:id="rId17"/>
    <p:sldId id="340" r:id="rId18"/>
    <p:sldId id="314" r:id="rId19"/>
    <p:sldId id="327" r:id="rId20"/>
    <p:sldId id="315" r:id="rId21"/>
    <p:sldId id="322" r:id="rId22"/>
    <p:sldId id="332" r:id="rId23"/>
    <p:sldId id="316" r:id="rId24"/>
    <p:sldId id="323" r:id="rId25"/>
    <p:sldId id="333" r:id="rId26"/>
    <p:sldId id="317" r:id="rId27"/>
    <p:sldId id="320" r:id="rId28"/>
    <p:sldId id="334" r:id="rId29"/>
    <p:sldId id="328" r:id="rId3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D2EC"/>
    <a:srgbClr val="ADCCE9"/>
    <a:srgbClr val="A3C7E7"/>
    <a:srgbClr val="EFF5FB"/>
    <a:srgbClr val="70A8DA"/>
    <a:srgbClr val="8FBAE1"/>
    <a:srgbClr val="193F61"/>
    <a:srgbClr val="85B4DF"/>
    <a:srgbClr val="87FF4B"/>
    <a:srgbClr val="D9FF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32" autoAdjust="0"/>
    <p:restoredTop sz="94434" autoAdjust="0"/>
  </p:normalViewPr>
  <p:slideViewPr>
    <p:cSldViewPr snapToGrid="0">
      <p:cViewPr varScale="1">
        <p:scale>
          <a:sx n="74" d="100"/>
          <a:sy n="74" d="100"/>
        </p:scale>
        <p:origin x="1332"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798459DA-61B3-46A2-907F-62352659CE64}" type="datetimeFigureOut">
              <a:rPr kumimoji="1" lang="ja-JP" altLang="en-US" smtClean="0"/>
              <a:t>2020/4/13</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7FB7258-B7DF-4725-BB5D-3C1DA6027E62}" type="slidenum">
              <a:rPr kumimoji="1" lang="ja-JP" altLang="en-US" smtClean="0"/>
              <a:t>‹#›</a:t>
            </a:fld>
            <a:endParaRPr kumimoji="1" lang="ja-JP" altLang="en-US"/>
          </a:p>
        </p:txBody>
      </p:sp>
    </p:spTree>
    <p:extLst>
      <p:ext uri="{BB962C8B-B14F-4D97-AF65-F5344CB8AC3E}">
        <p14:creationId xmlns:p14="http://schemas.microsoft.com/office/powerpoint/2010/main" val="10479358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6360F3C-C380-464F-9C1B-9E98738E21E1}" type="datetimeFigureOut">
              <a:rPr kumimoji="1" lang="ja-JP" altLang="en-US" smtClean="0"/>
              <a:t>2020/4/13</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523413" y="6546852"/>
            <a:ext cx="360000" cy="288000"/>
          </a:xfrm>
          <a:solidFill>
            <a:schemeClr val="accent5">
              <a:lumMod val="75000"/>
            </a:schemeClr>
          </a:solidFill>
        </p:spPr>
        <p:txBody>
          <a:bodyPr wrap="none" lIns="36000" tIns="36000" rIns="36000" bIns="36000"/>
          <a:lstStyle>
            <a:lvl1pPr algn="ctr">
              <a:defRPr sz="1400" b="1">
                <a:solidFill>
                  <a:schemeClr val="bg1"/>
                </a:solidFill>
              </a:defRPr>
            </a:lvl1pPr>
          </a:lstStyle>
          <a:p>
            <a:fld id="{8491F570-1DE7-4E07-90A6-F6DA59EDAE7D}" type="slidenum">
              <a:rPr kumimoji="1" lang="ja-JP" altLang="en-US" smtClean="0"/>
              <a:pPr/>
              <a:t>‹#›</a:t>
            </a:fld>
            <a:endParaRPr kumimoji="1" lang="ja-JP" altLang="en-US"/>
          </a:p>
        </p:txBody>
      </p:sp>
    </p:spTree>
    <p:extLst>
      <p:ext uri="{BB962C8B-B14F-4D97-AF65-F5344CB8AC3E}">
        <p14:creationId xmlns:p14="http://schemas.microsoft.com/office/powerpoint/2010/main" val="115434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56513" y="6470652"/>
            <a:ext cx="2228850" cy="365125"/>
          </a:xfrm>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3114243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7" r:id="rId1"/>
    <p:sldLayoutId id="2147483668" r:id="rId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61AE0CBE-3210-41DD-A171-4385B749CD55}"/>
              </a:ext>
            </a:extLst>
          </p:cNvPr>
          <p:cNvSpPr/>
          <p:nvPr/>
        </p:nvSpPr>
        <p:spPr>
          <a:xfrm>
            <a:off x="0" y="2397834"/>
            <a:ext cx="9906000" cy="1296000"/>
          </a:xfrm>
          <a:prstGeom prst="rect">
            <a:avLst/>
          </a:prstGeom>
          <a:gradFill flip="none" rotWithShape="1">
            <a:gsLst>
              <a:gs pos="50000">
                <a:srgbClr val="7DA8DB">
                  <a:lumMod val="20000"/>
                  <a:lumOff val="80000"/>
                </a:srgbClr>
              </a:gs>
              <a:gs pos="0">
                <a:schemeClr val="accent5">
                  <a:lumMod val="75000"/>
                </a:schemeClr>
              </a:gs>
              <a:gs pos="20000">
                <a:schemeClr val="accent5">
                  <a:lumMod val="50000"/>
                  <a:lumOff val="50000"/>
                </a:schemeClr>
              </a:gs>
              <a:gs pos="80000">
                <a:srgbClr val="7395D3">
                  <a:lumMod val="50000"/>
                  <a:lumOff val="50000"/>
                </a:srgbClr>
              </a:gs>
              <a:gs pos="100000">
                <a:schemeClr val="accent5">
                  <a:lumMod val="7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400" b="1" dirty="0">
                <a:solidFill>
                  <a:schemeClr val="tx1"/>
                </a:solidFill>
                <a:latin typeface="Meiryo UI" panose="020B0604030504040204" pitchFamily="50" charset="-128"/>
                <a:ea typeface="Meiryo UI" panose="020B0604030504040204" pitchFamily="50" charset="-128"/>
              </a:rPr>
              <a:t>大阪府地域職域連携推進協</a:t>
            </a:r>
            <a:r>
              <a:rPr kumimoji="1" lang="zh-TW" altLang="en-US" sz="2400" b="1" dirty="0" smtClean="0">
                <a:solidFill>
                  <a:schemeClr val="tx1"/>
                </a:solidFill>
                <a:latin typeface="Meiryo UI" panose="020B0604030504040204" pitchFamily="50" charset="-128"/>
                <a:ea typeface="Meiryo UI" panose="020B0604030504040204" pitchFamily="50" charset="-128"/>
              </a:rPr>
              <a:t>議会</a:t>
            </a:r>
            <a:endParaRPr kumimoji="1" lang="en-US" altLang="zh-TW" sz="2400" b="1" dirty="0" smtClean="0">
              <a:solidFill>
                <a:schemeClr val="tx1"/>
              </a:solidFill>
              <a:latin typeface="Meiryo UI" panose="020B0604030504040204" pitchFamily="50" charset="-128"/>
              <a:ea typeface="Meiryo UI" panose="020B0604030504040204" pitchFamily="50" charset="-128"/>
            </a:endParaRPr>
          </a:p>
          <a:p>
            <a:pPr algn="ctr"/>
            <a:endParaRPr kumimoji="1" lang="en-US" altLang="zh-TW" sz="600" b="1" dirty="0" smtClean="0">
              <a:solidFill>
                <a:schemeClr val="tx1"/>
              </a:solidFill>
              <a:latin typeface="Meiryo UI" panose="020B0604030504040204" pitchFamily="50" charset="-128"/>
              <a:ea typeface="Meiryo UI" panose="020B0604030504040204" pitchFamily="50" charset="-128"/>
            </a:endParaRPr>
          </a:p>
          <a:p>
            <a:pPr algn="ctr"/>
            <a:r>
              <a:rPr kumimoji="1" lang="zh-TW" altLang="en-US" sz="2400" b="1" dirty="0" smtClean="0">
                <a:solidFill>
                  <a:schemeClr val="tx1"/>
                </a:solidFill>
                <a:latin typeface="Meiryo UI" panose="020B0604030504040204" pitchFamily="50" charset="-128"/>
                <a:ea typeface="Meiryo UI" panose="020B0604030504040204" pitchFamily="50" charset="-128"/>
              </a:rPr>
              <a:t>第</a:t>
            </a:r>
            <a:r>
              <a:rPr kumimoji="1" lang="en-US" altLang="zh-TW" sz="2400" b="1" dirty="0" smtClean="0">
                <a:solidFill>
                  <a:schemeClr val="tx1"/>
                </a:solidFill>
                <a:latin typeface="Meiryo UI" panose="020B0604030504040204" pitchFamily="50" charset="-128"/>
                <a:ea typeface="Meiryo UI" panose="020B0604030504040204" pitchFamily="50" charset="-128"/>
              </a:rPr>
              <a:t>3</a:t>
            </a:r>
            <a:r>
              <a:rPr kumimoji="1" lang="zh-TW" altLang="en-US" sz="2400" b="1" dirty="0" smtClean="0">
                <a:solidFill>
                  <a:schemeClr val="tx1"/>
                </a:solidFill>
                <a:latin typeface="Meiryo UI" panose="020B0604030504040204" pitchFamily="50" charset="-128"/>
                <a:ea typeface="Meiryo UI" panose="020B0604030504040204" pitchFamily="50" charset="-128"/>
              </a:rPr>
              <a:t>次</a:t>
            </a:r>
            <a:r>
              <a:rPr kumimoji="1" lang="zh-TW" altLang="en-US" sz="2400" b="1" dirty="0">
                <a:solidFill>
                  <a:schemeClr val="tx1"/>
                </a:solidFill>
                <a:latin typeface="Meiryo UI" panose="020B0604030504040204" pitchFamily="50" charset="-128"/>
                <a:ea typeface="Meiryo UI" panose="020B0604030504040204" pitchFamily="50" charset="-128"/>
              </a:rPr>
              <a:t>大阪府健康</a:t>
            </a:r>
            <a:r>
              <a:rPr kumimoji="1" lang="zh-TW" altLang="en-US" sz="2400" b="1" dirty="0" smtClean="0">
                <a:solidFill>
                  <a:schemeClr val="tx1"/>
                </a:solidFill>
                <a:latin typeface="Meiryo UI" panose="020B0604030504040204" pitchFamily="50" charset="-128"/>
                <a:ea typeface="Meiryo UI" panose="020B0604030504040204" pitchFamily="50" charset="-128"/>
              </a:rPr>
              <a:t>増進計画</a:t>
            </a:r>
            <a:r>
              <a:rPr kumimoji="1" lang="ja-JP" altLang="en-US" sz="2400" b="1" dirty="0">
                <a:solidFill>
                  <a:schemeClr val="tx1"/>
                </a:solidFill>
                <a:latin typeface="Meiryo UI" panose="020B0604030504040204" pitchFamily="50" charset="-128"/>
                <a:ea typeface="Meiryo UI" panose="020B0604030504040204" pitchFamily="50" charset="-128"/>
              </a:rPr>
              <a:t>　</a:t>
            </a:r>
            <a:r>
              <a:rPr kumimoji="1" lang="ja-JP" altLang="en-US" sz="2400" b="1" dirty="0" smtClean="0">
                <a:solidFill>
                  <a:schemeClr val="tx1"/>
                </a:solidFill>
                <a:latin typeface="Meiryo UI" panose="020B0604030504040204" pitchFamily="50" charset="-128"/>
                <a:ea typeface="Meiryo UI" panose="020B0604030504040204" pitchFamily="50" charset="-128"/>
              </a:rPr>
              <a:t>令和元年度 </a:t>
            </a:r>
            <a:r>
              <a:rPr kumimoji="1" lang="en-US" altLang="ja-JP" sz="2400" b="1" dirty="0" smtClean="0">
                <a:solidFill>
                  <a:schemeClr val="tx1"/>
                </a:solidFill>
                <a:latin typeface="Meiryo UI" panose="020B0604030504040204" pitchFamily="50" charset="-128"/>
                <a:ea typeface="Meiryo UI" panose="020B0604030504040204" pitchFamily="50" charset="-128"/>
              </a:rPr>
              <a:t>PDCA</a:t>
            </a:r>
            <a:r>
              <a:rPr kumimoji="1" lang="zh-TW" altLang="en-US" sz="2400" b="1" dirty="0" smtClean="0">
                <a:solidFill>
                  <a:schemeClr val="tx1"/>
                </a:solidFill>
                <a:latin typeface="Meiryo UI" panose="020B0604030504040204" pitchFamily="50" charset="-128"/>
                <a:ea typeface="Meiryo UI" panose="020B0604030504040204" pitchFamily="50" charset="-128"/>
              </a:rPr>
              <a:t>進捗管理票</a:t>
            </a:r>
            <a:endParaRPr kumimoji="1" lang="ja-JP" altLang="en-US" sz="2400" b="1" dirty="0">
              <a:solidFill>
                <a:schemeClr val="tx1"/>
              </a:solidFill>
              <a:latin typeface="Meiryo UI" panose="020B0604030504040204" pitchFamily="50" charset="-128"/>
              <a:ea typeface="Meiryo UI" panose="020B0604030504040204" pitchFamily="50" charset="-128"/>
            </a:endParaRPr>
          </a:p>
        </p:txBody>
      </p:sp>
      <p:sp>
        <p:nvSpPr>
          <p:cNvPr id="6" name="正方形/長方形 5"/>
          <p:cNvSpPr/>
          <p:nvPr/>
        </p:nvSpPr>
        <p:spPr>
          <a:xfrm>
            <a:off x="309000" y="6403454"/>
            <a:ext cx="9288000" cy="288000"/>
          </a:xfrm>
          <a:prstGeom prst="rect">
            <a:avLst/>
          </a:prstGeom>
        </p:spPr>
        <p:txBody>
          <a:bodyPr wrap="square" lIns="36000" tIns="72000" rIns="36000" bIns="36000">
            <a:noAutofit/>
          </a:bodyPr>
          <a:lstStyle/>
          <a:p>
            <a:pPr algn="ctr"/>
            <a:r>
              <a:rPr lang="ja-JP" altLang="en-US" sz="1600" b="1" dirty="0" smtClean="0">
                <a:latin typeface="+mn-ea"/>
              </a:rPr>
              <a:t>大阪府健康医療部健康推進室健康づくり課</a:t>
            </a:r>
            <a:endParaRPr lang="ja-JP" altLang="en-US" sz="1400" dirty="0">
              <a:latin typeface="+mn-ea"/>
            </a:endParaRPr>
          </a:p>
        </p:txBody>
      </p:sp>
      <p:pic>
        <p:nvPicPr>
          <p:cNvPr id="2" name="図 1"/>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628854" y="5427197"/>
            <a:ext cx="2648292" cy="864000"/>
          </a:xfrm>
          <a:prstGeom prst="rect">
            <a:avLst/>
          </a:prstGeom>
        </p:spPr>
      </p:pic>
      <p:sp>
        <p:nvSpPr>
          <p:cNvPr id="7" name="テキスト ボックス 6"/>
          <p:cNvSpPr txBox="1"/>
          <p:nvPr/>
        </p:nvSpPr>
        <p:spPr>
          <a:xfrm>
            <a:off x="8993961" y="54100"/>
            <a:ext cx="864000" cy="288147"/>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wrap="none" lIns="36000" tIns="36000" rIns="36000" bIns="36000" rtlCol="0" anchor="ctr">
            <a:noAutofit/>
          </a:bodyPr>
          <a:lstStyle/>
          <a:p>
            <a:pPr algn="ctr"/>
            <a:r>
              <a:rPr kumimoji="0" lang="ja-JP" altLang="en-US" sz="14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資料１</a:t>
            </a:r>
            <a:endParaRPr kumimoji="0" lang="ja-JP" altLang="en-US" sz="14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77570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（４）休養・睡眠</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P.53</a:t>
            </a:r>
            <a:endParaRPr kumimoji="1" lang="en-US" altLang="ja-JP" sz="1600" b="1" dirty="0">
              <a:solidFill>
                <a:schemeClr val="bg1"/>
              </a:solidFill>
            </a:endParaRPr>
          </a:p>
        </p:txBody>
      </p:sp>
      <p:sp>
        <p:nvSpPr>
          <p:cNvPr id="17" name="正方形/長方形 16"/>
          <p:cNvSpPr/>
          <p:nvPr/>
        </p:nvSpPr>
        <p:spPr>
          <a:xfrm>
            <a:off x="363222" y="2363821"/>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674916"/>
            <a:ext cx="8856000" cy="504000"/>
          </a:xfrm>
          <a:prstGeom prst="rect">
            <a:avLst/>
          </a:prstGeom>
        </p:spPr>
        <p:txBody>
          <a:bodyPr wrap="square" lIns="36000" tIns="72000" rIns="36000" bIns="36000">
            <a:noAutofit/>
          </a:bodyPr>
          <a:lstStyle/>
          <a:p>
            <a:r>
              <a:rPr lang="ja-JP" altLang="en-US" sz="1200" b="1" dirty="0">
                <a:latin typeface="+mn-ea"/>
              </a:rPr>
              <a:t>▽睡眠により十分休養を取ることができるよう、適切な睡眠のとり方を習得し、実践します</a:t>
            </a:r>
            <a:r>
              <a:rPr lang="ja-JP" altLang="en-US" sz="1200" b="1" dirty="0" smtClean="0">
                <a:latin typeface="+mn-ea"/>
              </a:rPr>
              <a:t>。</a:t>
            </a:r>
            <a:endParaRPr lang="ja-JP" altLang="en-US" sz="1200" b="1" dirty="0">
              <a:latin typeface="+mn-ea"/>
            </a:endParaRPr>
          </a:p>
        </p:txBody>
      </p:sp>
      <p:sp>
        <p:nvSpPr>
          <p:cNvPr id="24" name="正方形/長方形 23"/>
          <p:cNvSpPr/>
          <p:nvPr/>
        </p:nvSpPr>
        <p:spPr>
          <a:xfrm>
            <a:off x="363222" y="3266928"/>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454603279"/>
              </p:ext>
            </p:extLst>
          </p:nvPr>
        </p:nvGraphicFramePr>
        <p:xfrm>
          <a:off x="532234" y="3629091"/>
          <a:ext cx="8820000" cy="7664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2403724082"/>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7</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睡眠による休養が十分とれている者の割合（☆）</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76.9%</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H26</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77.9%</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H28</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85%</a:t>
                      </a:r>
                      <a:r>
                        <a:rPr lang="ja-JP" altLang="en-US" sz="1200" b="1" dirty="0" smtClean="0">
                          <a:solidFill>
                            <a:schemeClr val="tx1"/>
                          </a:solidFill>
                          <a:effectLst/>
                          <a:latin typeface="+mn-ea"/>
                          <a:ea typeface="+mn-ea"/>
                        </a:rPr>
                        <a:t>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6" name="正方形/長方形 25"/>
          <p:cNvSpPr/>
          <p:nvPr/>
        </p:nvSpPr>
        <p:spPr>
          <a:xfrm>
            <a:off x="6046927" y="3331368"/>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1643604862"/>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府民の</a:t>
                      </a:r>
                      <a:r>
                        <a:rPr kumimoji="1" lang="en-US" altLang="ja-JP" sz="1200" b="1" baseline="0" dirty="0" smtClean="0">
                          <a:solidFill>
                            <a:schemeClr val="tx1"/>
                          </a:solidFill>
                          <a:latin typeface="+mn-ea"/>
                          <a:ea typeface="+mn-ea"/>
                        </a:rPr>
                        <a:t>1</a:t>
                      </a:r>
                      <a:r>
                        <a:rPr kumimoji="1" lang="ja-JP" altLang="en-US" sz="1200" b="1" baseline="0" dirty="0" smtClean="0">
                          <a:solidFill>
                            <a:schemeClr val="tx1"/>
                          </a:solidFill>
                          <a:latin typeface="+mn-ea"/>
                          <a:ea typeface="+mn-ea"/>
                        </a:rPr>
                        <a:t>日の平均睡眠時間は「</a:t>
                      </a:r>
                      <a:r>
                        <a:rPr kumimoji="1" lang="en-US" altLang="ja-JP" sz="1200" b="1" baseline="0" dirty="0" smtClean="0">
                          <a:solidFill>
                            <a:schemeClr val="tx1"/>
                          </a:solidFill>
                          <a:latin typeface="+mn-ea"/>
                          <a:ea typeface="+mn-ea"/>
                        </a:rPr>
                        <a:t>5</a:t>
                      </a:r>
                      <a:r>
                        <a:rPr kumimoji="1" lang="ja-JP" altLang="en-US" sz="1200" b="1" baseline="0" dirty="0" smtClean="0">
                          <a:solidFill>
                            <a:schemeClr val="tx1"/>
                          </a:solidFill>
                          <a:latin typeface="+mn-ea"/>
                          <a:ea typeface="+mn-ea"/>
                        </a:rPr>
                        <a:t>時間以上</a:t>
                      </a:r>
                      <a:r>
                        <a:rPr kumimoji="1" lang="en-US" altLang="ja-JP" sz="1200" b="1" baseline="0" dirty="0" smtClean="0">
                          <a:solidFill>
                            <a:schemeClr val="tx1"/>
                          </a:solidFill>
                          <a:latin typeface="+mn-ea"/>
                          <a:ea typeface="+mn-ea"/>
                        </a:rPr>
                        <a:t>6</a:t>
                      </a:r>
                      <a:r>
                        <a:rPr kumimoji="1" lang="ja-JP" altLang="en-US" sz="1200" b="1" baseline="0" dirty="0" smtClean="0">
                          <a:solidFill>
                            <a:schemeClr val="tx1"/>
                          </a:solidFill>
                          <a:latin typeface="+mn-ea"/>
                          <a:ea typeface="+mn-ea"/>
                        </a:rPr>
                        <a:t>時間未満」が最も多くなっています。また、睡眠で休養がとれていない府民が約</a:t>
                      </a:r>
                      <a:r>
                        <a:rPr kumimoji="1" lang="en-US" altLang="ja-JP" sz="1200" b="1" baseline="0" dirty="0" smtClean="0">
                          <a:solidFill>
                            <a:schemeClr val="tx1"/>
                          </a:solidFill>
                          <a:latin typeface="+mn-ea"/>
                          <a:ea typeface="+mn-ea"/>
                        </a:rPr>
                        <a:t>2</a:t>
                      </a:r>
                      <a:r>
                        <a:rPr kumimoji="1" lang="ja-JP" altLang="en-US" sz="1200" b="1" baseline="0" dirty="0" smtClean="0">
                          <a:solidFill>
                            <a:schemeClr val="tx1"/>
                          </a:solidFill>
                          <a:latin typeface="+mn-ea"/>
                          <a:ea typeface="+mn-ea"/>
                        </a:rPr>
                        <a:t>割を占め、年代別では</a:t>
                      </a:r>
                      <a:r>
                        <a:rPr kumimoji="1" lang="en-US" altLang="ja-JP" sz="1200" b="1" baseline="0" dirty="0" smtClean="0">
                          <a:solidFill>
                            <a:schemeClr val="tx1"/>
                          </a:solidFill>
                          <a:latin typeface="+mn-ea"/>
                          <a:ea typeface="+mn-ea"/>
                        </a:rPr>
                        <a:t>40</a:t>
                      </a:r>
                      <a:r>
                        <a:rPr kumimoji="1" lang="ja-JP" altLang="en-US" sz="1200" b="1" baseline="0" dirty="0" smtClean="0">
                          <a:solidFill>
                            <a:schemeClr val="tx1"/>
                          </a:solidFill>
                          <a:latin typeface="+mn-ea"/>
                          <a:ea typeface="+mn-ea"/>
                        </a:rPr>
                        <a:t>歳代・</a:t>
                      </a:r>
                      <a:r>
                        <a:rPr kumimoji="1" lang="en-US" altLang="ja-JP" sz="1200" b="1" baseline="0" dirty="0" smtClean="0">
                          <a:solidFill>
                            <a:schemeClr val="tx1"/>
                          </a:solidFill>
                          <a:latin typeface="+mn-ea"/>
                          <a:ea typeface="+mn-ea"/>
                        </a:rPr>
                        <a:t>50</a:t>
                      </a:r>
                      <a:r>
                        <a:rPr kumimoji="1" lang="ja-JP" altLang="en-US" sz="1200" b="1" baseline="0" dirty="0" smtClean="0">
                          <a:solidFill>
                            <a:schemeClr val="tx1"/>
                          </a:solidFill>
                          <a:latin typeface="+mn-ea"/>
                          <a:ea typeface="+mn-ea"/>
                        </a:rPr>
                        <a:t>歳代が</a:t>
                      </a:r>
                      <a:r>
                        <a:rPr kumimoji="1" lang="en-US" altLang="ja-JP" sz="1200" b="1" baseline="0" dirty="0" smtClean="0">
                          <a:solidFill>
                            <a:schemeClr val="tx1"/>
                          </a:solidFill>
                          <a:latin typeface="+mn-ea"/>
                          <a:ea typeface="+mn-ea"/>
                        </a:rPr>
                        <a:t>3</a:t>
                      </a:r>
                      <a:r>
                        <a:rPr kumimoji="1" lang="ja-JP" altLang="en-US" sz="1200" b="1" baseline="0" dirty="0" smtClean="0">
                          <a:solidFill>
                            <a:schemeClr val="tx1"/>
                          </a:solidFill>
                          <a:latin typeface="+mn-ea"/>
                          <a:ea typeface="+mn-ea"/>
                        </a:rPr>
                        <a:t>割を超えています。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長期にわたる睡眠不足は、日中の心身の状態に支障をもたらす可能性が高いことから、十分な睡眠によりしっかりと休養を取ることが重要です。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2880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睡眠による休養が十分とれている府民を増やします</a:t>
            </a:r>
          </a:p>
          <a:p>
            <a:pPr algn="ctr">
              <a:lnSpc>
                <a:spcPts val="2000"/>
              </a:lnSpc>
            </a:pPr>
            <a:r>
              <a:rPr kumimoji="1" lang="ja-JP" altLang="en-US" sz="1600" b="1" dirty="0">
                <a:solidFill>
                  <a:schemeClr val="tx1"/>
                </a:solidFill>
              </a:rPr>
              <a:t>～ぐっすり眠って心身の疲れを癒しましょう～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10</a:t>
            </a:fld>
            <a:endParaRPr kumimoji="1" lang="ja-JP" altLang="en-US"/>
          </a:p>
        </p:txBody>
      </p:sp>
    </p:spTree>
    <p:extLst>
      <p:ext uri="{BB962C8B-B14F-4D97-AF65-F5344CB8AC3E}">
        <p14:creationId xmlns:p14="http://schemas.microsoft.com/office/powerpoint/2010/main" val="3968528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576032058"/>
              </p:ext>
            </p:extLst>
          </p:nvPr>
        </p:nvGraphicFramePr>
        <p:xfrm>
          <a:off x="477311" y="434454"/>
          <a:ext cx="8928000" cy="406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2016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ライフステージに応じた睡眠・休養の充実</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■大阪府立高等学校保健研究発表大会、大阪府小・中・高等学校保健主事合同研修会を開催し、健康教育（睡眠・休養）の充実を推進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■協会けんぽと連携し、働く女性を主な対象として睡眠をテーマにしたセミナーを開催（「女性のための健活セミナー」１回開催・約</a:t>
                      </a:r>
                      <a:r>
                        <a:rPr kumimoji="1" lang="en-US" altLang="ja-JP" sz="1100" b="1" baseline="0" dirty="0" smtClean="0">
                          <a:solidFill>
                            <a:schemeClr val="tx1"/>
                          </a:solidFill>
                          <a:latin typeface="+mn-ea"/>
                          <a:ea typeface="+mn-ea"/>
                        </a:rPr>
                        <a:t>140</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■事業者と連携し、中小企業労働環境向上塾の実施（</a:t>
                      </a:r>
                      <a:r>
                        <a:rPr kumimoji="1" lang="en-US" altLang="ja-JP" sz="1100" b="1" baseline="0" dirty="0" smtClean="0">
                          <a:solidFill>
                            <a:schemeClr val="tx1"/>
                          </a:solidFill>
                          <a:latin typeface="+mn-ea"/>
                          <a:ea typeface="+mn-ea"/>
                        </a:rPr>
                        <a:t>17</a:t>
                      </a:r>
                      <a:r>
                        <a:rPr kumimoji="1" lang="ja-JP" altLang="en-US" sz="1100" b="1" baseline="0" dirty="0" smtClean="0">
                          <a:solidFill>
                            <a:schemeClr val="tx1"/>
                          </a:solidFill>
                          <a:latin typeface="+mn-ea"/>
                          <a:ea typeface="+mn-ea"/>
                        </a:rPr>
                        <a:t>回）、労働情報発信ステーションの実施（</a:t>
                      </a:r>
                      <a:r>
                        <a:rPr kumimoji="1" lang="en-US" altLang="ja-JP" sz="1100" b="1" baseline="0" dirty="0" smtClean="0">
                          <a:solidFill>
                            <a:schemeClr val="tx1"/>
                          </a:solidFill>
                          <a:latin typeface="+mn-ea"/>
                          <a:ea typeface="+mn-ea"/>
                        </a:rPr>
                        <a:t>17</a:t>
                      </a:r>
                      <a:r>
                        <a:rPr kumimoji="1" lang="ja-JP" altLang="en-US" sz="1100" b="1" baseline="0" dirty="0" smtClean="0">
                          <a:solidFill>
                            <a:schemeClr val="tx1"/>
                          </a:solidFill>
                          <a:latin typeface="+mn-ea"/>
                          <a:ea typeface="+mn-ea"/>
                        </a:rPr>
                        <a:t>回）、「働く人、雇う人のためのハンドブック」「働き方改革に向けたワーク・ライフ・バランス」等の啓発冊子の作成・配布等により普及啓発を実施</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51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■睡眠・休養の充実に向けた普及啓発の推進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■企業における労働環境等のニーズの把握</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■チーム学校として連携できるよう、研修会や発表会を開催</a:t>
                      </a:r>
                    </a:p>
                    <a:p>
                      <a:pPr marL="174625" indent="-174625">
                        <a:lnSpc>
                          <a:spcPct val="100000"/>
                        </a:lnSpc>
                      </a:pPr>
                      <a:r>
                        <a:rPr kumimoji="1" lang="ja-JP" altLang="en-US" sz="1100" b="1" baseline="0" dirty="0" smtClean="0">
                          <a:solidFill>
                            <a:schemeClr val="tx1"/>
                          </a:solidFill>
                          <a:latin typeface="+mn-ea"/>
                          <a:ea typeface="+mn-ea"/>
                        </a:rPr>
                        <a:t>■より企業等のニーズに沿ったテーマ設定によるセミナーを開催</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女性のための健活セミナー事業（</a:t>
                      </a:r>
                      <a:r>
                        <a:rPr kumimoji="1" lang="en-US" altLang="ja-JP" sz="1100" baseline="0" dirty="0" smtClean="0">
                          <a:solidFill>
                            <a:schemeClr val="tx1"/>
                          </a:solidFill>
                          <a:latin typeface="+mn-ea"/>
                          <a:ea typeface="+mn-ea"/>
                        </a:rPr>
                        <a:t>2,330</a:t>
                      </a:r>
                      <a:r>
                        <a:rPr kumimoji="1" lang="ja-JP" altLang="en-US" sz="1100" baseline="0" dirty="0" smtClean="0">
                          <a:solidFill>
                            <a:schemeClr val="tx1"/>
                          </a:solidFill>
                          <a:latin typeface="+mn-ea"/>
                          <a:ea typeface="+mn-ea"/>
                        </a:rPr>
                        <a:t>千円）、中小企業労働環境向上促進事業（</a:t>
                      </a:r>
                      <a:r>
                        <a:rPr kumimoji="1" lang="en-US" altLang="ja-JP" sz="1100" baseline="0" dirty="0" smtClean="0">
                          <a:solidFill>
                            <a:schemeClr val="tx1"/>
                          </a:solidFill>
                          <a:latin typeface="+mn-ea"/>
                          <a:ea typeface="+mn-ea"/>
                        </a:rPr>
                        <a:t>1,149</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労働事務所等運営費（</a:t>
                      </a:r>
                      <a:r>
                        <a:rPr kumimoji="1" lang="en-US" altLang="ja-JP" sz="1100" baseline="0" dirty="0" smtClean="0">
                          <a:solidFill>
                            <a:schemeClr val="tx1"/>
                          </a:solidFill>
                          <a:latin typeface="+mn-ea"/>
                          <a:ea typeface="+mn-ea"/>
                        </a:rPr>
                        <a:t>91,520</a:t>
                      </a:r>
                      <a:r>
                        <a:rPr kumimoji="1" lang="ja-JP" altLang="en-US" sz="1100" baseline="0" dirty="0" smtClean="0">
                          <a:solidFill>
                            <a:schemeClr val="tx1"/>
                          </a:solidFill>
                          <a:latin typeface="+mn-ea"/>
                          <a:ea typeface="+mn-ea"/>
                        </a:rPr>
                        <a:t>千円）</a:t>
                      </a:r>
                      <a:endParaRPr kumimoji="1" lang="ja-JP" altLang="en-US" sz="110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6" name="グループ化 15"/>
          <p:cNvGrpSpPr/>
          <p:nvPr/>
        </p:nvGrpSpPr>
        <p:grpSpPr>
          <a:xfrm>
            <a:off x="586435" y="1551808"/>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11</a:t>
            </a:fld>
            <a:endParaRPr kumimoji="1" lang="ja-JP" altLang="en-US"/>
          </a:p>
        </p:txBody>
      </p:sp>
    </p:spTree>
    <p:extLst>
      <p:ext uri="{BB962C8B-B14F-4D97-AF65-F5344CB8AC3E}">
        <p14:creationId xmlns:p14="http://schemas.microsoft.com/office/powerpoint/2010/main" val="1692503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（５）飲酒</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P.54-55</a:t>
            </a:r>
            <a:endParaRPr kumimoji="1" lang="en-US" altLang="ja-JP" sz="1600" b="1" dirty="0">
              <a:solidFill>
                <a:schemeClr val="bg1"/>
              </a:solidFill>
            </a:endParaRPr>
          </a:p>
        </p:txBody>
      </p:sp>
      <p:sp>
        <p:nvSpPr>
          <p:cNvPr id="17" name="正方形/長方形 16"/>
          <p:cNvSpPr/>
          <p:nvPr/>
        </p:nvSpPr>
        <p:spPr>
          <a:xfrm>
            <a:off x="363222" y="2290438"/>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601533"/>
            <a:ext cx="8856000" cy="504000"/>
          </a:xfrm>
          <a:prstGeom prst="rect">
            <a:avLst/>
          </a:prstGeom>
        </p:spPr>
        <p:txBody>
          <a:bodyPr wrap="square" lIns="36000" tIns="72000" rIns="36000" bIns="36000">
            <a:noAutofit/>
          </a:bodyPr>
          <a:lstStyle/>
          <a:p>
            <a:r>
              <a:rPr lang="ja-JP" altLang="en-US" sz="1200" b="1" dirty="0">
                <a:latin typeface="+mn-ea"/>
              </a:rPr>
              <a:t>▽年齢、性別、持病等によって、飲酒が及ぼす身体への影響が異なることを理解し、自分の状況に合った適量飲酒を実践します</a:t>
            </a:r>
            <a:r>
              <a:rPr lang="ja-JP" altLang="en-US" sz="1200" b="1" dirty="0" smtClean="0">
                <a:latin typeface="+mn-ea"/>
              </a:rPr>
              <a:t>。</a:t>
            </a:r>
            <a:endParaRPr lang="ja-JP" altLang="en-US" sz="1200" b="1" dirty="0">
              <a:latin typeface="+mn-ea"/>
            </a:endParaRPr>
          </a:p>
        </p:txBody>
      </p:sp>
      <p:sp>
        <p:nvSpPr>
          <p:cNvPr id="24" name="正方形/長方形 23"/>
          <p:cNvSpPr/>
          <p:nvPr/>
        </p:nvSpPr>
        <p:spPr>
          <a:xfrm>
            <a:off x="363222" y="3158638"/>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3523273384"/>
              </p:ext>
            </p:extLst>
          </p:nvPr>
        </p:nvGraphicFramePr>
        <p:xfrm>
          <a:off x="532234" y="3520801"/>
          <a:ext cx="8820000" cy="10544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2198991935"/>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8</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生活習慣病のリスクを高める量を飲酒している者の割合（男性</a:t>
                      </a:r>
                      <a:r>
                        <a:rPr lang="en-US" altLang="ja-JP" sz="1200" b="1" dirty="0" smtClean="0">
                          <a:solidFill>
                            <a:schemeClr val="tx1"/>
                          </a:solidFill>
                          <a:effectLst/>
                          <a:latin typeface="+mn-ea"/>
                          <a:ea typeface="+mn-ea"/>
                        </a:rPr>
                        <a:t>/</a:t>
                      </a:r>
                      <a:r>
                        <a:rPr lang="ja-JP" altLang="en-US" sz="1200" b="1" dirty="0" smtClean="0">
                          <a:solidFill>
                            <a:schemeClr val="tx1"/>
                          </a:solidFill>
                          <a:effectLst/>
                          <a:latin typeface="+mn-ea"/>
                          <a:ea typeface="+mn-ea"/>
                        </a:rPr>
                        <a:t>女性）（☆）</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17.7%</a:t>
                      </a:r>
                      <a:r>
                        <a:rPr lang="en-US" altLang="ja-JP" sz="1200" b="1" dirty="0" smtClean="0">
                          <a:solidFill>
                            <a:schemeClr val="tx1"/>
                          </a:solidFill>
                          <a:effectLst/>
                          <a:latin typeface="+mn-ea"/>
                          <a:ea typeface="+mn-ea"/>
                        </a:rPr>
                        <a:t>/</a:t>
                      </a:r>
                      <a:r>
                        <a:rPr lang="en-US" sz="1200" b="1" dirty="0" smtClean="0">
                          <a:solidFill>
                            <a:schemeClr val="tx1"/>
                          </a:solidFill>
                          <a:effectLst/>
                          <a:latin typeface="+mn-ea"/>
                          <a:ea typeface="+mn-ea"/>
                        </a:rPr>
                        <a:t>11.0%</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H26</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14.5%</a:t>
                      </a:r>
                      <a:r>
                        <a:rPr lang="en-US" altLang="ja-JP" sz="1200" b="1" dirty="0" smtClean="0">
                          <a:solidFill>
                            <a:schemeClr val="tx1"/>
                          </a:solidFill>
                          <a:effectLst/>
                          <a:latin typeface="+mn-ea"/>
                          <a:ea typeface="+mn-ea"/>
                        </a:rPr>
                        <a:t>/</a:t>
                      </a:r>
                      <a:r>
                        <a:rPr lang="en-US" sz="1200" b="1" dirty="0" smtClean="0">
                          <a:solidFill>
                            <a:schemeClr val="tx1"/>
                          </a:solidFill>
                          <a:effectLst/>
                          <a:latin typeface="+mn-ea"/>
                          <a:ea typeface="+mn-ea"/>
                        </a:rPr>
                        <a:t>14.9%</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H28</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13.0%/6.4%</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H33</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9</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妊婦の飲酒割合</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1.4%</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H28</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1.3%</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H29</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0%</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H33</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451835"/>
                  </a:ext>
                </a:extLst>
              </a:tr>
            </a:tbl>
          </a:graphicData>
        </a:graphic>
      </p:graphicFrame>
      <p:sp>
        <p:nvSpPr>
          <p:cNvPr id="26" name="正方形/長方形 25"/>
          <p:cNvSpPr/>
          <p:nvPr/>
        </p:nvSpPr>
        <p:spPr>
          <a:xfrm>
            <a:off x="6046923" y="3223078"/>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3309134349"/>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飲酒習慣のある者の割合をみると、女性は全国を上回っています。また、生活習慣病のリスクを高める量を飲酒している者の割合をみると、男女とも</a:t>
                      </a:r>
                      <a:r>
                        <a:rPr kumimoji="1" lang="en-US" altLang="ja-JP" sz="1200" b="1" baseline="0" dirty="0" smtClean="0">
                          <a:solidFill>
                            <a:schemeClr val="tx1"/>
                          </a:solidFill>
                          <a:latin typeface="+mn-ea"/>
                          <a:ea typeface="+mn-ea"/>
                        </a:rPr>
                        <a:t>50</a:t>
                      </a:r>
                      <a:r>
                        <a:rPr kumimoji="1" lang="ja-JP" altLang="en-US" sz="1200" b="1" baseline="0" dirty="0" smtClean="0">
                          <a:solidFill>
                            <a:schemeClr val="tx1"/>
                          </a:solidFill>
                          <a:latin typeface="+mn-ea"/>
                          <a:ea typeface="+mn-ea"/>
                        </a:rPr>
                        <a:t>歳代において最も高くなっています。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多量飲酒による健康への影響やリスクの少ない飲酒方法の理解を促進し、飲酒する場合は、適量飲酒を実践することが必要です。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2952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生活習慣病のリスクを高める飲酒を減らします</a:t>
            </a:r>
          </a:p>
          <a:p>
            <a:pPr algn="ctr">
              <a:lnSpc>
                <a:spcPts val="2000"/>
              </a:lnSpc>
            </a:pPr>
            <a:r>
              <a:rPr kumimoji="1" lang="ja-JP" altLang="en-US" sz="1600" b="1" dirty="0">
                <a:solidFill>
                  <a:schemeClr val="tx1"/>
                </a:solidFill>
              </a:rPr>
              <a:t>～適量飲酒を心がけましょう～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12</a:t>
            </a:fld>
            <a:endParaRPr kumimoji="1" lang="ja-JP" altLang="en-US"/>
          </a:p>
        </p:txBody>
      </p:sp>
    </p:spTree>
    <p:extLst>
      <p:ext uri="{BB962C8B-B14F-4D97-AF65-F5344CB8AC3E}">
        <p14:creationId xmlns:p14="http://schemas.microsoft.com/office/powerpoint/2010/main" val="1814799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90534172"/>
              </p:ext>
            </p:extLst>
          </p:nvPr>
        </p:nvGraphicFramePr>
        <p:xfrm>
          <a:off x="477311" y="434454"/>
          <a:ext cx="8928000" cy="467472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2448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適量飲酒の指導</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■保険者協議会保健活動部会にて、多量飲酒者への保健指導の必要性と難しさ等を意見交換し共有（次年度、アルコールに関する保健指導者向けの研修会を企画）</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■市町村国民健康保険、協会けんぽ加入者の特定健診受診者のデータから飲酒関連のデータを各保険者に提供し減酒指導の取組みを推進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■府作成啓発媒体の提供と市町村の取組み共有を目的に、「市町村等アルコール</a:t>
                      </a:r>
                      <a:r>
                        <a:rPr kumimoji="1" lang="ja-JP" altLang="en-US" sz="1100" b="1" baseline="0" dirty="0" err="1" smtClean="0">
                          <a:solidFill>
                            <a:schemeClr val="tx1"/>
                          </a:solidFill>
                          <a:latin typeface="+mn-ea"/>
                          <a:ea typeface="+mn-ea"/>
                        </a:rPr>
                        <a:t>健康障がい</a:t>
                      </a:r>
                      <a:r>
                        <a:rPr kumimoji="1" lang="ja-JP" altLang="en-US" sz="1100" b="1" baseline="0" dirty="0" smtClean="0">
                          <a:solidFill>
                            <a:schemeClr val="tx1"/>
                          </a:solidFill>
                          <a:latin typeface="+mn-ea"/>
                          <a:ea typeface="+mn-ea"/>
                        </a:rPr>
                        <a:t>担当者会議」を実施（</a:t>
                      </a:r>
                      <a:r>
                        <a:rPr kumimoji="1" lang="en-US" altLang="ja-JP" sz="1100" b="1" baseline="0" dirty="0" smtClean="0">
                          <a:solidFill>
                            <a:schemeClr val="tx1"/>
                          </a:solidFill>
                          <a:latin typeface="+mn-ea"/>
                          <a:ea typeface="+mn-ea"/>
                        </a:rPr>
                        <a:t>10/24</a:t>
                      </a:r>
                      <a:r>
                        <a:rPr kumimoji="1" lang="ja-JP" altLang="en-US" sz="1100" b="1" baseline="0" dirty="0" smtClean="0">
                          <a:solidFill>
                            <a:schemeClr val="tx1"/>
                          </a:solidFill>
                          <a:latin typeface="+mn-ea"/>
                          <a:ea typeface="+mn-ea"/>
                        </a:rPr>
                        <a:t>）、アルコール関連問題啓発週間（</a:t>
                      </a:r>
                      <a:r>
                        <a:rPr kumimoji="1" lang="en-US" altLang="ja-JP" sz="1100" b="1" baseline="0" dirty="0" smtClean="0">
                          <a:solidFill>
                            <a:schemeClr val="tx1"/>
                          </a:solidFill>
                          <a:latin typeface="+mn-ea"/>
                          <a:ea typeface="+mn-ea"/>
                        </a:rPr>
                        <a:t>11/10</a:t>
                      </a: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11/16</a:t>
                      </a:r>
                      <a:r>
                        <a:rPr kumimoji="1" lang="ja-JP" altLang="en-US" sz="1100" b="1" baseline="0" dirty="0" smtClean="0">
                          <a:solidFill>
                            <a:schemeClr val="tx1"/>
                          </a:solidFill>
                          <a:latin typeface="+mn-ea"/>
                          <a:ea typeface="+mn-ea"/>
                        </a:rPr>
                        <a:t>）にポスター配布と市町村取組みの情報共有を実施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■乳幼児健康診査を活用し、妊娠中の妊婦の飲酒率を把握（平成</a:t>
                      </a:r>
                      <a:r>
                        <a:rPr kumimoji="1" lang="en-US" altLang="ja-JP" sz="1100" b="1" baseline="0" dirty="0" smtClean="0">
                          <a:solidFill>
                            <a:schemeClr val="tx1"/>
                          </a:solidFill>
                          <a:latin typeface="+mn-ea"/>
                          <a:ea typeface="+mn-ea"/>
                        </a:rPr>
                        <a:t>30</a:t>
                      </a:r>
                      <a:r>
                        <a:rPr kumimoji="1" lang="ja-JP" altLang="en-US" sz="1100" b="1" baseline="0" dirty="0" smtClean="0">
                          <a:solidFill>
                            <a:schemeClr val="tx1"/>
                          </a:solidFill>
                          <a:latin typeface="+mn-ea"/>
                          <a:ea typeface="+mn-ea"/>
                        </a:rPr>
                        <a:t>年度：</a:t>
                      </a:r>
                      <a:r>
                        <a:rPr kumimoji="1" lang="en-US" altLang="ja-JP" sz="1100" b="1" baseline="0" dirty="0" smtClean="0">
                          <a:solidFill>
                            <a:schemeClr val="tx1"/>
                          </a:solidFill>
                          <a:latin typeface="+mn-ea"/>
                          <a:ea typeface="+mn-ea"/>
                        </a:rPr>
                        <a:t>2.2</a:t>
                      </a:r>
                      <a:r>
                        <a:rPr kumimoji="1" lang="ja-JP" altLang="en-US" sz="1100" b="1" baseline="0" dirty="0" smtClean="0">
                          <a:solidFill>
                            <a:schemeClr val="tx1"/>
                          </a:solidFill>
                          <a:latin typeface="+mn-ea"/>
                          <a:ea typeface="+mn-ea"/>
                        </a:rPr>
                        <a:t>％）</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飲酒と健康に関する啓発・相談</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■府立学校や市町村教育委員会に対して、不適切な飲酒の影響による心身の健康障害の予防に必要な注意を払うよう周知</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■保健所において、健診時の啓発やセミナーの開催、広報紙などにより飲酒に関する健康情報の提供を実施（「保健所圏域地域職域連携推進事業」等　５保健所）</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69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■適量飲酒の実践に向けた普及啓発等の取組みの推進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■市町村の取組みの一層の情報共有</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■妊娠中の飲酒防止に関する保健指導の注意喚起と併せ、市町村における指導充実に向け研修等で周知（継続）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■保健所における地域の事業者や医療保険者等との連携による健康情報の発信を実施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■学校等を通じた普及啓発に取り組み、効果的な事例を発信（継続）</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6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大阪がん循環器病予防センター事業費（</a:t>
                      </a:r>
                      <a:r>
                        <a:rPr kumimoji="1" lang="en-US" altLang="ja-JP" sz="1100" baseline="0" dirty="0" smtClean="0">
                          <a:solidFill>
                            <a:schemeClr val="tx1"/>
                          </a:solidFill>
                          <a:latin typeface="+mn-ea"/>
                          <a:ea typeface="+mn-ea"/>
                        </a:rPr>
                        <a:t>189,160</a:t>
                      </a:r>
                      <a:r>
                        <a:rPr kumimoji="1" lang="ja-JP" altLang="en-US" sz="1100" baseline="0" dirty="0" smtClean="0">
                          <a:solidFill>
                            <a:schemeClr val="tx1"/>
                          </a:solidFill>
                          <a:latin typeface="+mn-ea"/>
                          <a:ea typeface="+mn-ea"/>
                        </a:rPr>
                        <a:t>千円の内数）</a:t>
                      </a:r>
                      <a:endParaRPr kumimoji="1" lang="ja-JP" altLang="en-US" sz="1100" baseline="0" dirty="0">
                        <a:solidFill>
                          <a:srgbClr val="FF0000"/>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5" name="グループ化 14"/>
          <p:cNvGrpSpPr/>
          <p:nvPr/>
        </p:nvGrpSpPr>
        <p:grpSpPr>
          <a:xfrm>
            <a:off x="586435" y="1912420"/>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13</a:t>
            </a:fld>
            <a:endParaRPr kumimoji="1" lang="ja-JP" altLang="en-US"/>
          </a:p>
        </p:txBody>
      </p:sp>
    </p:spTree>
    <p:extLst>
      <p:ext uri="{BB962C8B-B14F-4D97-AF65-F5344CB8AC3E}">
        <p14:creationId xmlns:p14="http://schemas.microsoft.com/office/powerpoint/2010/main" val="1175472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（６）喫煙</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P.55-56</a:t>
            </a:r>
            <a:endParaRPr kumimoji="1" lang="en-US" altLang="ja-JP" sz="1600" b="1" dirty="0">
              <a:solidFill>
                <a:schemeClr val="bg1"/>
              </a:solidFill>
            </a:endParaRPr>
          </a:p>
        </p:txBody>
      </p:sp>
      <p:sp>
        <p:nvSpPr>
          <p:cNvPr id="17" name="正方形/長方形 16"/>
          <p:cNvSpPr/>
          <p:nvPr/>
        </p:nvSpPr>
        <p:spPr>
          <a:xfrm>
            <a:off x="363222" y="2256002"/>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567097"/>
            <a:ext cx="8856000" cy="504000"/>
          </a:xfrm>
          <a:prstGeom prst="rect">
            <a:avLst/>
          </a:prstGeom>
        </p:spPr>
        <p:txBody>
          <a:bodyPr wrap="square" lIns="36000" tIns="72000" rIns="36000" bIns="36000">
            <a:noAutofit/>
          </a:bodyPr>
          <a:lstStyle/>
          <a:p>
            <a:r>
              <a:rPr lang="ja-JP" altLang="en-US" sz="1200" b="1" dirty="0">
                <a:latin typeface="+mn-ea"/>
              </a:rPr>
              <a:t>▽喫煙行動・受動喫煙が及ぼす健康への影響を正しく理解し、適切な行動に取り組みます。</a:t>
            </a:r>
          </a:p>
        </p:txBody>
      </p:sp>
      <p:sp>
        <p:nvSpPr>
          <p:cNvPr id="24" name="正方形/長方形 23"/>
          <p:cNvSpPr/>
          <p:nvPr/>
        </p:nvSpPr>
        <p:spPr>
          <a:xfrm>
            <a:off x="363222" y="3032970"/>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1909701461"/>
              </p:ext>
            </p:extLst>
          </p:nvPr>
        </p:nvGraphicFramePr>
        <p:xfrm>
          <a:off x="532234" y="3395133"/>
          <a:ext cx="8820000" cy="1620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456000">
                  <a:extLst>
                    <a:ext uri="{9D8B030D-6E8A-4147-A177-3AD203B41FA5}">
                      <a16:colId xmlns:a16="http://schemas.microsoft.com/office/drawing/2014/main" val="20001"/>
                    </a:ext>
                  </a:extLst>
                </a:gridCol>
                <a:gridCol w="1656000">
                  <a:extLst>
                    <a:ext uri="{9D8B030D-6E8A-4147-A177-3AD203B41FA5}">
                      <a16:colId xmlns:a16="http://schemas.microsoft.com/office/drawing/2014/main" val="2333560460"/>
                    </a:ext>
                  </a:extLst>
                </a:gridCol>
                <a:gridCol w="2088000">
                  <a:extLst>
                    <a:ext uri="{9D8B030D-6E8A-4147-A177-3AD203B41FA5}">
                      <a16:colId xmlns:a16="http://schemas.microsoft.com/office/drawing/2014/main" val="20002"/>
                    </a:ext>
                  </a:extLst>
                </a:gridCol>
                <a:gridCol w="1260000">
                  <a:extLst>
                    <a:ext uri="{9D8B030D-6E8A-4147-A177-3AD203B41FA5}">
                      <a16:colId xmlns:a16="http://schemas.microsoft.com/office/drawing/2014/main" val="20003"/>
                    </a:ext>
                  </a:extLst>
                </a:gridCol>
              </a:tblGrid>
              <a:tr h="28231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2310">
                <a:tc>
                  <a:txBody>
                    <a:bodyPr/>
                    <a:lstStyle/>
                    <a:p>
                      <a:pPr algn="ctr" fontAlgn="auto">
                        <a:lnSpc>
                          <a:spcPts val="1600"/>
                        </a:lnSpc>
                        <a:spcAft>
                          <a:spcPts val="0"/>
                        </a:spcAft>
                      </a:pPr>
                      <a:r>
                        <a:rPr lang="en-US" altLang="ja-JP" sz="1200" dirty="0" smtClean="0">
                          <a:solidFill>
                            <a:schemeClr val="bg1"/>
                          </a:solidFill>
                          <a:effectLst/>
                          <a:latin typeface="+mn-ea"/>
                          <a:ea typeface="+mn-ea"/>
                        </a:rPr>
                        <a:t>10</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成人の喫煙率（男性</a:t>
                      </a:r>
                      <a:r>
                        <a:rPr lang="en-US" altLang="ja-JP" sz="1200" b="1" dirty="0" smtClean="0">
                          <a:solidFill>
                            <a:schemeClr val="tx1"/>
                          </a:solidFill>
                          <a:effectLst/>
                          <a:latin typeface="+mn-ea"/>
                          <a:ea typeface="+mn-ea"/>
                        </a:rPr>
                        <a:t>/</a:t>
                      </a:r>
                      <a:r>
                        <a:rPr lang="ja-JP" altLang="en-US" sz="1200" b="1" dirty="0" smtClean="0">
                          <a:solidFill>
                            <a:schemeClr val="tx1"/>
                          </a:solidFill>
                          <a:effectLst/>
                          <a:latin typeface="+mn-ea"/>
                          <a:ea typeface="+mn-ea"/>
                        </a:rPr>
                        <a:t>女性）（☆）</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30.4%</a:t>
                      </a:r>
                      <a:r>
                        <a:rPr lang="en-US" altLang="ja-JP" sz="1200" b="1" dirty="0" smtClean="0">
                          <a:solidFill>
                            <a:schemeClr val="tx1"/>
                          </a:solidFill>
                          <a:effectLst/>
                          <a:latin typeface="+mn-ea"/>
                          <a:ea typeface="+mn-ea"/>
                        </a:rPr>
                        <a:t>/</a:t>
                      </a:r>
                      <a:r>
                        <a:rPr lang="en-US" sz="1200" b="1" dirty="0" smtClean="0">
                          <a:solidFill>
                            <a:schemeClr val="tx1"/>
                          </a:solidFill>
                          <a:effectLst/>
                          <a:latin typeface="+mn-ea"/>
                          <a:ea typeface="+mn-ea"/>
                        </a:rPr>
                        <a:t>10.7%</a:t>
                      </a:r>
                      <a:r>
                        <a:rPr lang="ja-JP" altLang="en-US" sz="1100" b="1" dirty="0" smtClean="0">
                          <a:solidFill>
                            <a:schemeClr val="tx1"/>
                          </a:solidFill>
                          <a:effectLst/>
                          <a:latin typeface="+mn-ea"/>
                          <a:ea typeface="+mn-ea"/>
                        </a:rPr>
                        <a:t>（</a:t>
                      </a:r>
                      <a:r>
                        <a:rPr lang="en-US" sz="1100" b="1" dirty="0" smtClean="0">
                          <a:solidFill>
                            <a:schemeClr val="tx1"/>
                          </a:solidFill>
                          <a:effectLst/>
                          <a:latin typeface="+mn-ea"/>
                          <a:ea typeface="+mn-ea"/>
                        </a:rPr>
                        <a:t>H28</a:t>
                      </a:r>
                      <a:r>
                        <a:rPr lang="ja-JP" altLang="en-US" sz="1100" b="1" dirty="0" smtClean="0">
                          <a:solidFill>
                            <a:schemeClr val="tx1"/>
                          </a:solidFill>
                          <a:effectLst/>
                          <a:latin typeface="+mn-ea"/>
                          <a:ea typeface="+mn-ea"/>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30.4%</a:t>
                      </a:r>
                      <a:r>
                        <a:rPr lang="en-US" altLang="ja-JP" sz="1200" b="1" dirty="0" smtClean="0">
                          <a:solidFill>
                            <a:schemeClr val="tx1"/>
                          </a:solidFill>
                          <a:effectLst/>
                          <a:latin typeface="+mn-ea"/>
                          <a:ea typeface="+mn-ea"/>
                        </a:rPr>
                        <a:t>/</a:t>
                      </a:r>
                      <a:r>
                        <a:rPr lang="en-US" sz="1200" b="1" dirty="0" smtClean="0">
                          <a:solidFill>
                            <a:schemeClr val="tx1"/>
                          </a:solidFill>
                          <a:effectLst/>
                          <a:latin typeface="+mn-ea"/>
                          <a:ea typeface="+mn-ea"/>
                        </a:rPr>
                        <a:t>10.7%</a:t>
                      </a:r>
                      <a:r>
                        <a:rPr lang="ja-JP" altLang="en-US" sz="1100" b="1" dirty="0" smtClean="0">
                          <a:solidFill>
                            <a:schemeClr val="tx1"/>
                          </a:solidFill>
                          <a:effectLst/>
                          <a:latin typeface="+mn-ea"/>
                          <a:ea typeface="+mn-ea"/>
                        </a:rPr>
                        <a:t>（</a:t>
                      </a:r>
                      <a:r>
                        <a:rPr lang="en-US" sz="1100" b="1" dirty="0" smtClean="0">
                          <a:solidFill>
                            <a:schemeClr val="tx1"/>
                          </a:solidFill>
                          <a:effectLst/>
                          <a:latin typeface="+mn-ea"/>
                          <a:ea typeface="+mn-ea"/>
                        </a:rPr>
                        <a:t>H28</a:t>
                      </a:r>
                      <a:r>
                        <a:rPr lang="ja-JP" altLang="en-US" sz="1100" b="1" dirty="0" smtClean="0">
                          <a:solidFill>
                            <a:schemeClr val="tx1"/>
                          </a:solidFill>
                          <a:effectLst/>
                          <a:latin typeface="+mn-ea"/>
                          <a:ea typeface="+mn-ea"/>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15%/5%</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231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11</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spc="-50" baseline="0" dirty="0" smtClean="0">
                          <a:solidFill>
                            <a:schemeClr val="tx1"/>
                          </a:solidFill>
                          <a:effectLst/>
                          <a:latin typeface="+mn-ea"/>
                          <a:ea typeface="+mn-ea"/>
                          <a:cs typeface="HG丸ｺﾞｼｯｸM-PRO"/>
                        </a:rPr>
                        <a:t>敷地内禁煙</a:t>
                      </a:r>
                      <a:r>
                        <a:rPr lang="ja-JP" altLang="en-US" sz="1000" b="1" spc="-150" baseline="0" dirty="0" smtClean="0">
                          <a:solidFill>
                            <a:schemeClr val="tx1"/>
                          </a:solidFill>
                          <a:effectLst/>
                          <a:latin typeface="+mn-ea"/>
                          <a:ea typeface="+mn-ea"/>
                          <a:cs typeface="HG丸ｺﾞｼｯｸM-PRO"/>
                        </a:rPr>
                        <a:t>（＊）</a:t>
                      </a:r>
                      <a:r>
                        <a:rPr lang="ja-JP" altLang="en-US" sz="1200" b="1" spc="-50" baseline="0" dirty="0" smtClean="0">
                          <a:solidFill>
                            <a:schemeClr val="tx1"/>
                          </a:solidFill>
                          <a:effectLst/>
                          <a:latin typeface="+mn-ea"/>
                          <a:ea typeface="+mn-ea"/>
                          <a:cs typeface="HG丸ｺﾞｼｯｸM-PRO"/>
                        </a:rPr>
                        <a:t>の割合（病院</a:t>
                      </a:r>
                      <a:r>
                        <a:rPr lang="en-US" altLang="ja-JP" sz="1200" b="1" spc="-50" baseline="0" dirty="0" smtClean="0">
                          <a:solidFill>
                            <a:schemeClr val="tx1"/>
                          </a:solidFill>
                          <a:effectLst/>
                          <a:latin typeface="+mn-ea"/>
                          <a:ea typeface="+mn-ea"/>
                          <a:cs typeface="HG丸ｺﾞｼｯｸM-PRO"/>
                        </a:rPr>
                        <a:t>/</a:t>
                      </a:r>
                      <a:r>
                        <a:rPr lang="ja-JP" altLang="en-US" sz="1200" b="1" spc="-50" baseline="0" dirty="0" smtClean="0">
                          <a:solidFill>
                            <a:schemeClr val="tx1"/>
                          </a:solidFill>
                          <a:effectLst/>
                          <a:latin typeface="+mn-ea"/>
                          <a:ea typeface="+mn-ea"/>
                          <a:cs typeface="HG丸ｺﾞｼｯｸM-PRO"/>
                        </a:rPr>
                        <a:t>私立小中高等学校）</a:t>
                      </a:r>
                      <a:endParaRPr lang="ja-JP" sz="1200" b="1" spc="-50" baseline="0" dirty="0">
                        <a:solidFill>
                          <a:schemeClr val="tx1"/>
                        </a:solidFill>
                        <a:effectLst/>
                        <a:latin typeface="+mn-ea"/>
                        <a:ea typeface="+mn-ea"/>
                        <a:cs typeface="HG丸ｺﾞｼｯｸM-PRO"/>
                      </a:endParaRPr>
                    </a:p>
                  </a:txBody>
                  <a:tcPr marL="72000" marR="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73.5%/51.9%</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80.1%</a:t>
                      </a:r>
                      <a:r>
                        <a:rPr lang="ja-JP" altLang="en-US" sz="1100" b="1" spc="-50" baseline="0" dirty="0" smtClean="0">
                          <a:solidFill>
                            <a:schemeClr val="tx1"/>
                          </a:solidFill>
                          <a:effectLst/>
                          <a:latin typeface="+mn-ea"/>
                          <a:ea typeface="+mn-ea"/>
                          <a:cs typeface="HG丸ｺﾞｼｯｸM-PRO"/>
                        </a:rPr>
                        <a:t>（</a:t>
                      </a:r>
                      <a:r>
                        <a:rPr lang="en-US" altLang="ja-JP" sz="1100" b="1" spc="-50" baseline="0" dirty="0" smtClean="0">
                          <a:solidFill>
                            <a:schemeClr val="tx1"/>
                          </a:solidFill>
                          <a:effectLst/>
                          <a:latin typeface="+mn-ea"/>
                          <a:ea typeface="+mn-ea"/>
                          <a:cs typeface="HG丸ｺﾞｼｯｸM-PRO"/>
                        </a:rPr>
                        <a:t>H30</a:t>
                      </a:r>
                      <a:r>
                        <a:rPr lang="ja-JP" altLang="en-US" sz="1100" b="1" spc="-50" baseline="0"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/51.9%</a:t>
                      </a:r>
                      <a:r>
                        <a:rPr lang="ja-JP" altLang="en-US" sz="1100" b="1" spc="-50" baseline="0" dirty="0" smtClean="0">
                          <a:solidFill>
                            <a:schemeClr val="tx1"/>
                          </a:solidFill>
                          <a:effectLst/>
                          <a:latin typeface="+mn-ea"/>
                          <a:ea typeface="+mn-ea"/>
                          <a:cs typeface="HG丸ｺﾞｼｯｸM-PRO"/>
                        </a:rPr>
                        <a:t>（</a:t>
                      </a:r>
                      <a:r>
                        <a:rPr lang="en-US" altLang="ja-JP" sz="1100" b="1" spc="-50" baseline="0" dirty="0" smtClean="0">
                          <a:solidFill>
                            <a:schemeClr val="tx1"/>
                          </a:solidFill>
                          <a:effectLst/>
                          <a:latin typeface="+mn-ea"/>
                          <a:ea typeface="+mn-ea"/>
                          <a:cs typeface="HG丸ｺﾞｼｯｸM-PRO"/>
                        </a:rPr>
                        <a:t>H28</a:t>
                      </a:r>
                      <a:r>
                        <a:rPr lang="ja-JP" altLang="en-US" sz="1100" b="1" spc="-50" baseline="0" dirty="0" smtClean="0">
                          <a:solidFill>
                            <a:schemeClr val="tx1"/>
                          </a:solidFill>
                          <a:effectLst/>
                          <a:latin typeface="+mn-ea"/>
                          <a:ea typeface="+mn-ea"/>
                          <a:cs typeface="HG丸ｺﾞｼｯｸM-PRO"/>
                        </a:rPr>
                        <a:t>）</a:t>
                      </a:r>
                      <a:endParaRPr lang="ja-JP" sz="1100" b="1" spc="-50" baseline="0"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100%</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451835"/>
                  </a:ext>
                </a:extLst>
              </a:tr>
              <a:tr h="28231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12</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建物内禁煙の割合（官公庁</a:t>
                      </a:r>
                      <a:r>
                        <a:rPr lang="en-US" altLang="ja-JP" sz="1200" b="1" dirty="0" smtClean="0">
                          <a:solidFill>
                            <a:schemeClr val="tx1"/>
                          </a:solidFill>
                          <a:effectLst/>
                          <a:latin typeface="+mn-ea"/>
                          <a:ea typeface="+mn-ea"/>
                          <a:cs typeface="HG丸ｺﾞｼｯｸM-PRO"/>
                        </a:rPr>
                        <a:t>/</a:t>
                      </a:r>
                      <a:r>
                        <a:rPr lang="ja-JP" altLang="en-US" sz="1200" b="1" dirty="0" smtClean="0">
                          <a:solidFill>
                            <a:schemeClr val="tx1"/>
                          </a:solidFill>
                          <a:effectLst/>
                          <a:latin typeface="+mn-ea"/>
                          <a:ea typeface="+mn-ea"/>
                          <a:cs typeface="HG丸ｺﾞｼｯｸM-PRO"/>
                        </a:rPr>
                        <a:t>大学）</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91.9%/83.0%</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99.3%</a:t>
                      </a:r>
                      <a:r>
                        <a:rPr lang="ja-JP" altLang="en-US" sz="1100" b="1" spc="-50" baseline="0" dirty="0" smtClean="0">
                          <a:solidFill>
                            <a:schemeClr val="tx1"/>
                          </a:solidFill>
                          <a:effectLst/>
                          <a:latin typeface="+mn-ea"/>
                          <a:ea typeface="+mn-ea"/>
                          <a:cs typeface="HG丸ｺﾞｼｯｸM-PRO"/>
                        </a:rPr>
                        <a:t>（</a:t>
                      </a:r>
                      <a:r>
                        <a:rPr lang="en-US" altLang="ja-JP" sz="1100" b="1" spc="-50" baseline="0" dirty="0" smtClean="0">
                          <a:solidFill>
                            <a:schemeClr val="tx1"/>
                          </a:solidFill>
                          <a:effectLst/>
                          <a:latin typeface="+mn-ea"/>
                          <a:ea typeface="+mn-ea"/>
                          <a:cs typeface="HG丸ｺﾞｼｯｸM-PRO"/>
                        </a:rPr>
                        <a:t>R1</a:t>
                      </a:r>
                      <a:r>
                        <a:rPr lang="ja-JP" altLang="en-US" sz="1100" b="1" spc="-50" baseline="0"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/83.0%</a:t>
                      </a:r>
                      <a:r>
                        <a:rPr lang="ja-JP" altLang="en-US" sz="1100" b="1" spc="-50" baseline="0" dirty="0" smtClean="0">
                          <a:solidFill>
                            <a:schemeClr val="tx1"/>
                          </a:solidFill>
                          <a:effectLst/>
                          <a:latin typeface="+mn-ea"/>
                          <a:ea typeface="+mn-ea"/>
                          <a:cs typeface="HG丸ｺﾞｼｯｸM-PRO"/>
                        </a:rPr>
                        <a:t>（</a:t>
                      </a:r>
                      <a:r>
                        <a:rPr lang="en-US" altLang="ja-JP" sz="1100" b="1" spc="-50" baseline="0" dirty="0" smtClean="0">
                          <a:solidFill>
                            <a:schemeClr val="tx1"/>
                          </a:solidFill>
                          <a:effectLst/>
                          <a:latin typeface="+mn-ea"/>
                          <a:ea typeface="+mn-ea"/>
                          <a:cs typeface="HG丸ｺﾞｼｯｸM-PRO"/>
                        </a:rPr>
                        <a:t>H28</a:t>
                      </a:r>
                      <a:r>
                        <a:rPr lang="ja-JP" altLang="en-US" sz="1100" b="1" spc="-50" baseline="0" dirty="0" smtClean="0">
                          <a:solidFill>
                            <a:schemeClr val="tx1"/>
                          </a:solidFill>
                          <a:effectLst/>
                          <a:latin typeface="+mn-ea"/>
                          <a:ea typeface="+mn-ea"/>
                          <a:cs typeface="HG丸ｺﾞｼｯｸM-PRO"/>
                        </a:rPr>
                        <a:t>）</a:t>
                      </a:r>
                      <a:endParaRPr lang="ja-JP" sz="1100" b="1" spc="-50" baseline="0"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100%</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1281188"/>
                  </a:ext>
                </a:extLst>
              </a:tr>
              <a:tr h="49076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13</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spc="0" baseline="0" dirty="0" smtClean="0">
                          <a:solidFill>
                            <a:schemeClr val="tx1"/>
                          </a:solidFill>
                          <a:effectLst/>
                          <a:latin typeface="+mn-ea"/>
                          <a:ea typeface="+mn-ea"/>
                          <a:cs typeface="HG丸ｺﾞｼｯｸM-PRO"/>
                        </a:rPr>
                        <a:t>受動喫煙の機会を有する者の割合</a:t>
                      </a:r>
                      <a:endParaRPr lang="en-US" altLang="ja-JP" sz="1200" b="1" spc="0" baseline="0" dirty="0" smtClean="0">
                        <a:solidFill>
                          <a:schemeClr val="tx1"/>
                        </a:solidFill>
                        <a:effectLst/>
                        <a:latin typeface="+mn-ea"/>
                        <a:ea typeface="+mn-ea"/>
                        <a:cs typeface="HG丸ｺﾞｼｯｸM-PRO"/>
                      </a:endParaRPr>
                    </a:p>
                    <a:p>
                      <a:pPr algn="l" fontAlgn="auto">
                        <a:lnSpc>
                          <a:spcPts val="1600"/>
                        </a:lnSpc>
                        <a:spcAft>
                          <a:spcPts val="0"/>
                        </a:spcAft>
                      </a:pPr>
                      <a:r>
                        <a:rPr lang="ja-JP" altLang="en-US" sz="1200" b="1" spc="0" baseline="0" dirty="0" smtClean="0">
                          <a:solidFill>
                            <a:schemeClr val="tx1"/>
                          </a:solidFill>
                          <a:effectLst/>
                          <a:latin typeface="+mn-ea"/>
                          <a:ea typeface="+mn-ea"/>
                          <a:cs typeface="HG丸ｺﾞｼｯｸM-PRO"/>
                        </a:rPr>
                        <a:t>（職場</a:t>
                      </a:r>
                      <a:r>
                        <a:rPr lang="en-US" altLang="ja-JP" sz="1200" b="1" spc="0" baseline="0" dirty="0" smtClean="0">
                          <a:solidFill>
                            <a:schemeClr val="tx1"/>
                          </a:solidFill>
                          <a:effectLst/>
                          <a:latin typeface="+mn-ea"/>
                          <a:ea typeface="+mn-ea"/>
                          <a:cs typeface="HG丸ｺﾞｼｯｸM-PRO"/>
                        </a:rPr>
                        <a:t>/</a:t>
                      </a:r>
                      <a:r>
                        <a:rPr lang="ja-JP" altLang="en-US" sz="1200" b="1" spc="0" baseline="0" dirty="0" smtClean="0">
                          <a:solidFill>
                            <a:schemeClr val="tx1"/>
                          </a:solidFill>
                          <a:effectLst/>
                          <a:latin typeface="+mn-ea"/>
                          <a:ea typeface="+mn-ea"/>
                          <a:cs typeface="HG丸ｺﾞｼｯｸM-PRO"/>
                        </a:rPr>
                        <a:t>飲食店）（☆）</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34.6%/54.4%</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H25</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37.1%/46.2%</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0%/15%</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557442"/>
                  </a:ext>
                </a:extLst>
              </a:tr>
            </a:tbl>
          </a:graphicData>
        </a:graphic>
      </p:graphicFrame>
      <p:sp>
        <p:nvSpPr>
          <p:cNvPr id="26" name="正方形/長方形 25"/>
          <p:cNvSpPr/>
          <p:nvPr/>
        </p:nvSpPr>
        <p:spPr>
          <a:xfrm>
            <a:off x="6053872" y="3097410"/>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3223458430"/>
              </p:ext>
            </p:extLst>
          </p:nvPr>
        </p:nvGraphicFramePr>
        <p:xfrm>
          <a:off x="477311" y="5531953"/>
          <a:ext cx="8928000" cy="936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936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喫煙率は全国とほぼ同じ（約</a:t>
                      </a:r>
                      <a:r>
                        <a:rPr kumimoji="1" lang="en-US" altLang="ja-JP" sz="1200" b="1" baseline="0" dirty="0" smtClean="0">
                          <a:solidFill>
                            <a:schemeClr val="tx1"/>
                          </a:solidFill>
                          <a:latin typeface="+mn-ea"/>
                          <a:ea typeface="+mn-ea"/>
                        </a:rPr>
                        <a:t>2</a:t>
                      </a:r>
                      <a:r>
                        <a:rPr kumimoji="1" lang="ja-JP" altLang="en-US" sz="1200" b="1" baseline="0" dirty="0" smtClean="0">
                          <a:solidFill>
                            <a:schemeClr val="tx1"/>
                          </a:solidFill>
                          <a:latin typeface="+mn-ea"/>
                          <a:ea typeface="+mn-ea"/>
                        </a:rPr>
                        <a:t>割）ですが、女性の喫煙率は全国と比べて高くなっています。</a:t>
                      </a:r>
                    </a:p>
                    <a:p>
                      <a:pPr marL="174625" indent="-174625">
                        <a:lnSpc>
                          <a:spcPct val="100000"/>
                        </a:lnSpc>
                      </a:pPr>
                      <a:endParaRPr kumimoji="1" lang="ja-JP" altLang="en-US" sz="10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喫煙行動と受動喫煙が健康に与える影響を正しく理解し、禁煙等、適切な行動を促進するとともに、望まない受動喫煙の防止に向けた取組みが求められます。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75856"/>
            <a:ext cx="9144000" cy="345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喫煙率を下げ、受動喫煙を減らします</a:t>
            </a:r>
          </a:p>
          <a:p>
            <a:pPr algn="ctr">
              <a:lnSpc>
                <a:spcPts val="2000"/>
              </a:lnSpc>
            </a:pPr>
            <a:r>
              <a:rPr kumimoji="1" lang="ja-JP" altLang="en-US" sz="1600" b="1" dirty="0">
                <a:solidFill>
                  <a:schemeClr val="tx1"/>
                </a:solidFill>
              </a:rPr>
              <a:t>～たばこから自分と周囲の人を守りましょう～</a:t>
            </a:r>
          </a:p>
        </p:txBody>
      </p:sp>
      <p:sp>
        <p:nvSpPr>
          <p:cNvPr id="29" name="正方形/長方形 28"/>
          <p:cNvSpPr/>
          <p:nvPr/>
        </p:nvSpPr>
        <p:spPr>
          <a:xfrm>
            <a:off x="932711" y="4999005"/>
            <a:ext cx="3384000" cy="288000"/>
          </a:xfrm>
          <a:prstGeom prst="rect">
            <a:avLst/>
          </a:prstGeom>
        </p:spPr>
        <p:txBody>
          <a:bodyPr wrap="square" lIns="36000" tIns="72000" rIns="36000" bIns="36000" anchor="ctr">
            <a:noAutofit/>
          </a:bodyPr>
          <a:lstStyle/>
          <a:p>
            <a:r>
              <a:rPr lang="ja-JP" altLang="en-US" sz="1050" dirty="0" smtClean="0">
                <a:latin typeface="+mn-ea"/>
              </a:rPr>
              <a:t>＊敷地内に喫煙場所がない状態をいう</a:t>
            </a:r>
            <a:endParaRPr lang="ja-JP" altLang="en-US" sz="1050" dirty="0">
              <a:latin typeface="+mn-ea"/>
            </a:endParaRP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14</a:t>
            </a:fld>
            <a:endParaRPr kumimoji="1" lang="ja-JP" altLang="en-US"/>
          </a:p>
        </p:txBody>
      </p:sp>
    </p:spTree>
    <p:extLst>
      <p:ext uri="{BB962C8B-B14F-4D97-AF65-F5344CB8AC3E}">
        <p14:creationId xmlns:p14="http://schemas.microsoft.com/office/powerpoint/2010/main" val="1109780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534587245"/>
              </p:ext>
            </p:extLst>
          </p:nvPr>
        </p:nvGraphicFramePr>
        <p:xfrm>
          <a:off x="477311" y="434454"/>
          <a:ext cx="8928000" cy="601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744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喫煙率の減少</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■府立学校及び市町村教育委員会に対して、児童・生徒を対象としたたばこの健康への影響に関する知識についての講習会等の実施及び学校における喫煙防止教育を一層推進するよう周知</a:t>
                      </a:r>
                    </a:p>
                    <a:p>
                      <a:pPr marL="174625" indent="-174625">
                        <a:lnSpc>
                          <a:spcPct val="100000"/>
                        </a:lnSpc>
                      </a:pPr>
                      <a:r>
                        <a:rPr kumimoji="1" lang="ja-JP" altLang="en-US" sz="1100" b="1" baseline="0" dirty="0" smtClean="0">
                          <a:solidFill>
                            <a:schemeClr val="tx1"/>
                          </a:solidFill>
                          <a:latin typeface="+mn-ea"/>
                          <a:ea typeface="+mn-ea"/>
                        </a:rPr>
                        <a:t>■学校・保健所で連携し、学校教育における喫煙防止教育の実施（全保健所）</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■大学と連携し、喫煙セミナーや体験イベント等を実施（「健康キャンパス・プロジェクト」阪大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府大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関西外大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桃大、保健所での連携：</a:t>
                      </a:r>
                      <a:r>
                        <a:rPr kumimoji="1" lang="en-US" altLang="ja-JP" sz="1100" b="1" baseline="0" dirty="0" smtClean="0">
                          <a:solidFill>
                            <a:schemeClr val="tx1"/>
                          </a:solidFill>
                          <a:latin typeface="+mn-ea"/>
                          <a:ea typeface="+mn-ea"/>
                        </a:rPr>
                        <a:t>15</a:t>
                      </a:r>
                      <a:r>
                        <a:rPr kumimoji="1" lang="ja-JP" altLang="en-US" sz="1100" b="1" baseline="0" dirty="0" smtClean="0">
                          <a:solidFill>
                            <a:schemeClr val="tx1"/>
                          </a:solidFill>
                          <a:latin typeface="+mn-ea"/>
                          <a:ea typeface="+mn-ea"/>
                        </a:rPr>
                        <a:t>大学）</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■乳幼児健康診査を活用し、妊娠中の妊婦の喫煙率（平成</a:t>
                      </a:r>
                      <a:r>
                        <a:rPr kumimoji="1" lang="en-US" altLang="ja-JP" sz="1100" b="1" baseline="0" dirty="0" smtClean="0">
                          <a:solidFill>
                            <a:schemeClr val="tx1"/>
                          </a:solidFill>
                          <a:latin typeface="+mn-ea"/>
                          <a:ea typeface="+mn-ea"/>
                        </a:rPr>
                        <a:t>30</a:t>
                      </a:r>
                      <a:r>
                        <a:rPr kumimoji="1" lang="ja-JP" altLang="en-US" sz="1100" b="1" baseline="0" dirty="0" smtClean="0">
                          <a:solidFill>
                            <a:schemeClr val="tx1"/>
                          </a:solidFill>
                          <a:latin typeface="+mn-ea"/>
                          <a:ea typeface="+mn-ea"/>
                        </a:rPr>
                        <a:t>年度：</a:t>
                      </a:r>
                      <a:r>
                        <a:rPr kumimoji="1" lang="en-US" altLang="ja-JP" sz="1100" b="1" baseline="0" dirty="0" smtClean="0">
                          <a:solidFill>
                            <a:schemeClr val="tx1"/>
                          </a:solidFill>
                          <a:latin typeface="+mn-ea"/>
                          <a:ea typeface="+mn-ea"/>
                        </a:rPr>
                        <a:t>3.4</a:t>
                      </a:r>
                      <a:r>
                        <a:rPr kumimoji="1" lang="ja-JP" altLang="en-US" sz="1100" b="1" baseline="0" dirty="0" smtClean="0">
                          <a:solidFill>
                            <a:schemeClr val="tx1"/>
                          </a:solidFill>
                          <a:latin typeface="+mn-ea"/>
                          <a:ea typeface="+mn-ea"/>
                        </a:rPr>
                        <a:t>％）、育児期間中の両親の喫煙率（母親</a:t>
                      </a:r>
                      <a:r>
                        <a:rPr kumimoji="1" lang="en-US" altLang="ja-JP" sz="1100" b="1" baseline="0" dirty="0" smtClean="0">
                          <a:solidFill>
                            <a:schemeClr val="tx1"/>
                          </a:solidFill>
                          <a:latin typeface="+mn-ea"/>
                          <a:ea typeface="+mn-ea"/>
                        </a:rPr>
                        <a:t>6.9</a:t>
                      </a:r>
                      <a:r>
                        <a:rPr kumimoji="1" lang="ja-JP" altLang="en-US" sz="1100" b="1" baseline="0" dirty="0" smtClean="0">
                          <a:solidFill>
                            <a:schemeClr val="tx1"/>
                          </a:solidFill>
                          <a:latin typeface="+mn-ea"/>
                          <a:ea typeface="+mn-ea"/>
                        </a:rPr>
                        <a:t>％、父親</a:t>
                      </a:r>
                      <a:r>
                        <a:rPr kumimoji="1" lang="en-US" altLang="ja-JP" sz="1100" b="1" baseline="0" dirty="0" smtClean="0">
                          <a:solidFill>
                            <a:schemeClr val="tx1"/>
                          </a:solidFill>
                          <a:latin typeface="+mn-ea"/>
                          <a:ea typeface="+mn-ea"/>
                        </a:rPr>
                        <a:t>34.6</a:t>
                      </a:r>
                      <a:r>
                        <a:rPr kumimoji="1" lang="ja-JP" altLang="en-US" sz="1100" b="1" baseline="0" dirty="0" smtClean="0">
                          <a:solidFill>
                            <a:schemeClr val="tx1"/>
                          </a:solidFill>
                          <a:latin typeface="+mn-ea"/>
                          <a:ea typeface="+mn-ea"/>
                        </a:rPr>
                        <a:t>％）を把握し、乳児の受動喫煙等について周知</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■市町村、医療保険者等に対し、喫煙に関する医学知識の講座や取組みの好事例紹介等の研修会を実施し各保険者の取組み充実を促進（１回、</a:t>
                      </a:r>
                      <a:r>
                        <a:rPr kumimoji="1" lang="en-US" altLang="ja-JP" sz="1100" b="1" baseline="0" dirty="0" smtClean="0">
                          <a:solidFill>
                            <a:schemeClr val="tx1"/>
                          </a:solidFill>
                          <a:latin typeface="+mn-ea"/>
                          <a:ea typeface="+mn-ea"/>
                        </a:rPr>
                        <a:t>206</a:t>
                      </a:r>
                      <a:r>
                        <a:rPr kumimoji="1" lang="ja-JP" altLang="en-US" sz="1100" b="1" baseline="0" dirty="0" smtClean="0">
                          <a:solidFill>
                            <a:schemeClr val="tx1"/>
                          </a:solidFill>
                          <a:latin typeface="+mn-ea"/>
                          <a:ea typeface="+mn-ea"/>
                        </a:rPr>
                        <a:t>名）</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■府独自のインセンティブにおいて、市町村国保保険者による「汎用性の高い行動変容プログラム（禁煙支援）」の取組みを評価（</a:t>
                      </a:r>
                      <a:r>
                        <a:rPr kumimoji="1" lang="en-US" altLang="ja-JP" sz="1100" b="1" baseline="0" dirty="0" smtClean="0">
                          <a:solidFill>
                            <a:schemeClr val="tx1"/>
                          </a:solidFill>
                          <a:latin typeface="+mn-ea"/>
                          <a:ea typeface="+mn-ea"/>
                        </a:rPr>
                        <a:t>29</a:t>
                      </a:r>
                      <a:r>
                        <a:rPr kumimoji="1" lang="ja-JP" altLang="en-US" sz="1100" b="1" baseline="0" dirty="0" smtClean="0">
                          <a:solidFill>
                            <a:schemeClr val="tx1"/>
                          </a:solidFill>
                          <a:latin typeface="+mn-ea"/>
                          <a:ea typeface="+mn-ea"/>
                        </a:rPr>
                        <a:t>市町村が実施）</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望まない受動喫煙の防止</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■改正健康増進法、府受動喫煙防止条例について、リーフレット、動画、ポスター等により周知（一般向けリーフレット</a:t>
                      </a:r>
                      <a:r>
                        <a:rPr kumimoji="1" lang="en-US" altLang="ja-JP" sz="1100" b="1" baseline="0" dirty="0" smtClean="0">
                          <a:solidFill>
                            <a:schemeClr val="tx1"/>
                          </a:solidFill>
                          <a:latin typeface="+mn-ea"/>
                          <a:ea typeface="+mn-ea"/>
                        </a:rPr>
                        <a:t>25</a:t>
                      </a:r>
                      <a:r>
                        <a:rPr kumimoji="1" lang="ja-JP" altLang="en-US" sz="1100" b="1" baseline="0" dirty="0" smtClean="0">
                          <a:solidFill>
                            <a:schemeClr val="tx1"/>
                          </a:solidFill>
                          <a:latin typeface="+mn-ea"/>
                          <a:ea typeface="+mn-ea"/>
                        </a:rPr>
                        <a:t>万部、飲食店向けチラシ</a:t>
                      </a:r>
                      <a:r>
                        <a:rPr kumimoji="1" lang="en-US" altLang="ja-JP" sz="1100" b="1" baseline="0" dirty="0" smtClean="0">
                          <a:solidFill>
                            <a:schemeClr val="tx1"/>
                          </a:solidFill>
                          <a:latin typeface="+mn-ea"/>
                          <a:ea typeface="+mn-ea"/>
                        </a:rPr>
                        <a:t>15</a:t>
                      </a:r>
                      <a:r>
                        <a:rPr kumimoji="1" lang="ja-JP" altLang="en-US" sz="1100" b="1" baseline="0" dirty="0" smtClean="0">
                          <a:solidFill>
                            <a:schemeClr val="tx1"/>
                          </a:solidFill>
                          <a:latin typeface="+mn-ea"/>
                          <a:ea typeface="+mn-ea"/>
                        </a:rPr>
                        <a:t>万部、補助金制度周知チラシ</a:t>
                      </a:r>
                      <a:r>
                        <a:rPr kumimoji="1" lang="en-US" altLang="ja-JP" sz="1100" b="1" baseline="0" dirty="0" smtClean="0">
                          <a:solidFill>
                            <a:schemeClr val="tx1"/>
                          </a:solidFill>
                          <a:latin typeface="+mn-ea"/>
                          <a:ea typeface="+mn-ea"/>
                        </a:rPr>
                        <a:t>13</a:t>
                      </a:r>
                      <a:r>
                        <a:rPr kumimoji="1" lang="ja-JP" altLang="en-US" sz="1100" b="1" baseline="0" dirty="0" smtClean="0">
                          <a:solidFill>
                            <a:schemeClr val="tx1"/>
                          </a:solidFill>
                          <a:latin typeface="+mn-ea"/>
                          <a:ea typeface="+mn-ea"/>
                        </a:rPr>
                        <a:t>万部）</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■大阪府受動喫煙防止対策相談ダイヤルの設置（</a:t>
                      </a:r>
                      <a:r>
                        <a:rPr kumimoji="1" lang="en-US" altLang="ja-JP" sz="1100" b="1" baseline="0" dirty="0" smtClean="0">
                          <a:solidFill>
                            <a:schemeClr val="tx1"/>
                          </a:solidFill>
                          <a:latin typeface="+mn-ea"/>
                          <a:ea typeface="+mn-ea"/>
                        </a:rPr>
                        <a:t>6</a:t>
                      </a:r>
                      <a:r>
                        <a:rPr kumimoji="1" lang="ja-JP" altLang="en-US" sz="1100" b="1" baseline="0" dirty="0" smtClean="0">
                          <a:solidFill>
                            <a:schemeClr val="tx1"/>
                          </a:solidFill>
                          <a:latin typeface="+mn-ea"/>
                          <a:ea typeface="+mn-ea"/>
                        </a:rPr>
                        <a:t>月～随時）</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■府内の全飲食店に対し資料送付（約</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万部）するとともに、事業者向け説明会を開催（</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月～</a:t>
                      </a:r>
                      <a:r>
                        <a:rPr kumimoji="1" lang="en-US" altLang="ja-JP" sz="1100" b="1" baseline="0" dirty="0" smtClean="0">
                          <a:solidFill>
                            <a:schemeClr val="tx1"/>
                          </a:solidFill>
                          <a:latin typeface="+mn-ea"/>
                          <a:ea typeface="+mn-ea"/>
                        </a:rPr>
                        <a:t>2</a:t>
                      </a:r>
                      <a:r>
                        <a:rPr kumimoji="1" lang="ja-JP" altLang="en-US" sz="1100" b="1" baseline="0" dirty="0" smtClean="0">
                          <a:solidFill>
                            <a:schemeClr val="tx1"/>
                          </a:solidFill>
                          <a:latin typeface="+mn-ea"/>
                          <a:ea typeface="+mn-ea"/>
                        </a:rPr>
                        <a:t>月、全</a:t>
                      </a:r>
                      <a:r>
                        <a:rPr kumimoji="1" lang="en-US" altLang="ja-JP" sz="1100" b="1" baseline="0" dirty="0" smtClean="0">
                          <a:solidFill>
                            <a:schemeClr val="tx1"/>
                          </a:solidFill>
                          <a:latin typeface="+mn-ea"/>
                          <a:ea typeface="+mn-ea"/>
                        </a:rPr>
                        <a:t>21</a:t>
                      </a:r>
                      <a:r>
                        <a:rPr kumimoji="1" lang="ja-JP" altLang="en-US" sz="1100" b="1" baseline="0" dirty="0" smtClean="0">
                          <a:solidFill>
                            <a:schemeClr val="tx1"/>
                          </a:solidFill>
                          <a:latin typeface="+mn-ea"/>
                          <a:ea typeface="+mn-ea"/>
                        </a:rPr>
                        <a:t>回）</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■公共性の高い施設における全面禁煙を促進（随時）</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■周知啓発を兼ねた禁煙化状況調査を実施（医療機関、学校、薬局等）</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■大阪府子どもの受動喫煙防止条例を周知（リーフレット</a:t>
                      </a:r>
                      <a:r>
                        <a:rPr kumimoji="1" lang="en-US" altLang="ja-JP" sz="1100" b="1" baseline="0" dirty="0" smtClean="0">
                          <a:solidFill>
                            <a:schemeClr val="tx1"/>
                          </a:solidFill>
                          <a:latin typeface="+mn-ea"/>
                          <a:ea typeface="+mn-ea"/>
                        </a:rPr>
                        <a:t>22</a:t>
                      </a:r>
                      <a:r>
                        <a:rPr kumimoji="1" lang="ja-JP" altLang="en-US" sz="1100" b="1" baseline="0" dirty="0" smtClean="0">
                          <a:solidFill>
                            <a:schemeClr val="tx1"/>
                          </a:solidFill>
                          <a:latin typeface="+mn-ea"/>
                          <a:ea typeface="+mn-ea"/>
                        </a:rPr>
                        <a:t>万部）</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2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■児童・生徒を対象とした喫煙防止教育等の充実　　　　■改正健康増進法、府条例のさらなる周知啓発</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■保健医療関係機関（医療機関・薬局等）が取り組む禁煙サポートの推進（取組機関の増加等）</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■学校等に対して講習会等を実施し、効果的な取組事例を発信（継続）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■禁煙支援者育成のための</a:t>
                      </a:r>
                      <a:r>
                        <a:rPr kumimoji="1" lang="en-US" altLang="ja-JP" sz="1100" b="1" baseline="0" dirty="0" smtClean="0">
                          <a:solidFill>
                            <a:schemeClr val="tx1"/>
                          </a:solidFill>
                          <a:latin typeface="+mn-ea"/>
                          <a:ea typeface="+mn-ea"/>
                        </a:rPr>
                        <a:t>e-</a:t>
                      </a:r>
                      <a:r>
                        <a:rPr kumimoji="1" lang="ja-JP" altLang="en-US" sz="1100" b="1" baseline="0" dirty="0" smtClean="0">
                          <a:solidFill>
                            <a:schemeClr val="tx1"/>
                          </a:solidFill>
                          <a:latin typeface="+mn-ea"/>
                          <a:ea typeface="+mn-ea"/>
                        </a:rPr>
                        <a:t>ラーニングや健康サポート薬局にかかる技能型研修会の講演を継続実施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■健康増進法の全面施行に伴い、受動喫煙防止対策の周知と啓発を実施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2025</a:t>
                      </a:r>
                      <a:r>
                        <a:rPr kumimoji="1" lang="ja-JP" altLang="en-US" sz="1100" b="1" baseline="0" dirty="0" smtClean="0">
                          <a:solidFill>
                            <a:schemeClr val="tx1"/>
                          </a:solidFill>
                          <a:latin typeface="+mn-ea"/>
                          <a:ea typeface="+mn-ea"/>
                        </a:rPr>
                        <a:t>年の府条例全面施行に向け、規制の対象となる飲食店に対し条例の周知と啓発を実施</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たばこ対策推進事業（</a:t>
                      </a:r>
                      <a:r>
                        <a:rPr kumimoji="1" lang="en-US" altLang="ja-JP" sz="1100" baseline="0" dirty="0" smtClean="0">
                          <a:solidFill>
                            <a:schemeClr val="tx1"/>
                          </a:solidFill>
                          <a:latin typeface="+mn-ea"/>
                          <a:ea typeface="+mn-ea"/>
                        </a:rPr>
                        <a:t>20,143</a:t>
                      </a:r>
                      <a:r>
                        <a:rPr kumimoji="1" lang="ja-JP" altLang="en-US" sz="1100" baseline="0" dirty="0" smtClean="0">
                          <a:solidFill>
                            <a:schemeClr val="tx1"/>
                          </a:solidFill>
                          <a:latin typeface="+mn-ea"/>
                          <a:ea typeface="+mn-ea"/>
                        </a:rPr>
                        <a:t>千円）、健康キャンパス・プロジェクト事業（</a:t>
                      </a:r>
                      <a:r>
                        <a:rPr kumimoji="1" lang="en-US" altLang="ja-JP" sz="1100" baseline="0" dirty="0" smtClean="0">
                          <a:solidFill>
                            <a:schemeClr val="tx1"/>
                          </a:solidFill>
                          <a:latin typeface="+mn-ea"/>
                          <a:ea typeface="+mn-ea"/>
                        </a:rPr>
                        <a:t>2,878</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大阪がん循環器病予防センター事業費（</a:t>
                      </a:r>
                      <a:r>
                        <a:rPr kumimoji="1" lang="en-US" altLang="ja-JP" sz="1100" baseline="0" dirty="0" smtClean="0">
                          <a:solidFill>
                            <a:schemeClr val="tx1"/>
                          </a:solidFill>
                          <a:latin typeface="+mn-ea"/>
                          <a:ea typeface="+mn-ea"/>
                        </a:rPr>
                        <a:t>189,160</a:t>
                      </a:r>
                      <a:r>
                        <a:rPr kumimoji="1" lang="ja-JP" altLang="en-US" sz="1100" baseline="0" dirty="0" smtClean="0">
                          <a:solidFill>
                            <a:schemeClr val="tx1"/>
                          </a:solidFill>
                          <a:latin typeface="+mn-ea"/>
                          <a:ea typeface="+mn-ea"/>
                        </a:rPr>
                        <a:t>千円の内数）</a:t>
                      </a:r>
                      <a:endParaRPr kumimoji="1" lang="ja-JP" altLang="en-US" sz="1100" baseline="0" dirty="0">
                        <a:solidFill>
                          <a:srgbClr val="FF0000"/>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8" name="グループ化 7"/>
          <p:cNvGrpSpPr/>
          <p:nvPr/>
        </p:nvGrpSpPr>
        <p:grpSpPr>
          <a:xfrm>
            <a:off x="586435" y="2710902"/>
            <a:ext cx="792000" cy="720000"/>
            <a:chOff x="-2122749" y="3293333"/>
            <a:chExt cx="792000" cy="720000"/>
          </a:xfrm>
        </p:grpSpPr>
        <p:sp>
          <p:nvSpPr>
            <p:cNvPr id="10" name="角丸四角形 9"/>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1" name="直線コネクタ 10"/>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15</a:t>
            </a:fld>
            <a:endParaRPr kumimoji="1" lang="ja-JP" altLang="en-US"/>
          </a:p>
        </p:txBody>
      </p:sp>
    </p:spTree>
    <p:extLst>
      <p:ext uri="{BB962C8B-B14F-4D97-AF65-F5344CB8AC3E}">
        <p14:creationId xmlns:p14="http://schemas.microsoft.com/office/powerpoint/2010/main" val="3410016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（７）歯と口の健康</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P.57-58</a:t>
            </a:r>
            <a:endParaRPr kumimoji="1" lang="en-US" altLang="ja-JP" sz="1600" b="1" dirty="0">
              <a:solidFill>
                <a:schemeClr val="bg1"/>
              </a:solidFill>
            </a:endParaRPr>
          </a:p>
        </p:txBody>
      </p:sp>
      <p:sp>
        <p:nvSpPr>
          <p:cNvPr id="17" name="正方形/長方形 16"/>
          <p:cNvSpPr/>
          <p:nvPr/>
        </p:nvSpPr>
        <p:spPr>
          <a:xfrm>
            <a:off x="363222" y="2229397"/>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540492"/>
            <a:ext cx="8856000" cy="504000"/>
          </a:xfrm>
          <a:prstGeom prst="rect">
            <a:avLst/>
          </a:prstGeom>
        </p:spPr>
        <p:txBody>
          <a:bodyPr wrap="square" lIns="36000" tIns="72000" rIns="36000" bIns="36000">
            <a:noAutofit/>
          </a:bodyPr>
          <a:lstStyle/>
          <a:p>
            <a:r>
              <a:rPr lang="ja-JP" altLang="en-US" sz="1200" b="1" dirty="0">
                <a:latin typeface="+mn-ea"/>
              </a:rPr>
              <a:t>▽歯と口の健康づくりに関する正しい知識を身につけ、定期的な歯科健診の受診を実践します。</a:t>
            </a:r>
          </a:p>
        </p:txBody>
      </p:sp>
      <p:sp>
        <p:nvSpPr>
          <p:cNvPr id="24" name="正方形/長方形 23"/>
          <p:cNvSpPr/>
          <p:nvPr/>
        </p:nvSpPr>
        <p:spPr>
          <a:xfrm>
            <a:off x="363222" y="3016058"/>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1704937113"/>
              </p:ext>
            </p:extLst>
          </p:nvPr>
        </p:nvGraphicFramePr>
        <p:xfrm>
          <a:off x="532234" y="3378221"/>
          <a:ext cx="8856000" cy="1440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744000">
                  <a:extLst>
                    <a:ext uri="{9D8B030D-6E8A-4147-A177-3AD203B41FA5}">
                      <a16:colId xmlns:a16="http://schemas.microsoft.com/office/drawing/2014/main" val="20001"/>
                    </a:ext>
                  </a:extLst>
                </a:gridCol>
                <a:gridCol w="1620000">
                  <a:extLst>
                    <a:ext uri="{9D8B030D-6E8A-4147-A177-3AD203B41FA5}">
                      <a16:colId xmlns:a16="http://schemas.microsoft.com/office/drawing/2014/main" val="119978025"/>
                    </a:ext>
                  </a:extLst>
                </a:gridCol>
                <a:gridCol w="1620000">
                  <a:extLst>
                    <a:ext uri="{9D8B030D-6E8A-4147-A177-3AD203B41FA5}">
                      <a16:colId xmlns:a16="http://schemas.microsoft.com/office/drawing/2014/main" val="20002"/>
                    </a:ext>
                  </a:extLst>
                </a:gridCol>
                <a:gridCol w="1512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r>
                        <a:rPr lang="ja-JP" sz="1200" dirty="0">
                          <a:effectLst/>
                          <a:latin typeface="+mn-ea"/>
                          <a:ea typeface="+mn-ea"/>
                        </a:rPr>
                        <a:t>　</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14</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100" b="1" spc="-50" baseline="0" dirty="0" smtClean="0">
                          <a:solidFill>
                            <a:schemeClr val="tx1"/>
                          </a:solidFill>
                          <a:effectLst/>
                          <a:latin typeface="+mn-ea"/>
                          <a:ea typeface="+mn-ea"/>
                        </a:rPr>
                        <a:t>過去</a:t>
                      </a:r>
                      <a:r>
                        <a:rPr lang="en-US" altLang="ja-JP" sz="1100" b="1" spc="-50" baseline="0" dirty="0" smtClean="0">
                          <a:solidFill>
                            <a:schemeClr val="tx1"/>
                          </a:solidFill>
                          <a:effectLst/>
                          <a:latin typeface="+mn-ea"/>
                          <a:ea typeface="+mn-ea"/>
                        </a:rPr>
                        <a:t>1</a:t>
                      </a:r>
                      <a:r>
                        <a:rPr lang="ja-JP" altLang="en-US" sz="1100" b="1" spc="-50" baseline="0" dirty="0" smtClean="0">
                          <a:solidFill>
                            <a:schemeClr val="tx1"/>
                          </a:solidFill>
                          <a:effectLst/>
                          <a:latin typeface="+mn-ea"/>
                          <a:ea typeface="+mn-ea"/>
                        </a:rPr>
                        <a:t>年に歯科健診を受診した者の割合（</a:t>
                      </a:r>
                      <a:r>
                        <a:rPr lang="en-US" altLang="ja-JP" sz="1100" b="1" spc="-50" baseline="0" dirty="0" smtClean="0">
                          <a:solidFill>
                            <a:schemeClr val="tx1"/>
                          </a:solidFill>
                          <a:effectLst/>
                          <a:latin typeface="+mn-ea"/>
                          <a:ea typeface="+mn-ea"/>
                        </a:rPr>
                        <a:t>20</a:t>
                      </a:r>
                      <a:r>
                        <a:rPr lang="ja-JP" altLang="en-US" sz="1100" b="1" spc="-50" baseline="0" dirty="0" smtClean="0">
                          <a:solidFill>
                            <a:schemeClr val="tx1"/>
                          </a:solidFill>
                          <a:effectLst/>
                          <a:latin typeface="+mn-ea"/>
                          <a:ea typeface="+mn-ea"/>
                        </a:rPr>
                        <a:t>歳以上）（☆）</a:t>
                      </a:r>
                      <a:endParaRPr lang="ja-JP" sz="1100" b="1" spc="-50" baseline="0"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51.4%</a:t>
                      </a:r>
                      <a:r>
                        <a:rPr lang="ja-JP" altLang="en-US" sz="1100" b="1" dirty="0" smtClean="0">
                          <a:solidFill>
                            <a:schemeClr val="tx1"/>
                          </a:solidFill>
                          <a:effectLst/>
                          <a:latin typeface="+mn-ea"/>
                          <a:ea typeface="+mn-ea"/>
                        </a:rPr>
                        <a:t>（</a:t>
                      </a:r>
                      <a:r>
                        <a:rPr lang="en-US" sz="1100" b="1" dirty="0" smtClean="0">
                          <a:solidFill>
                            <a:schemeClr val="tx1"/>
                          </a:solidFill>
                          <a:effectLst/>
                          <a:latin typeface="+mn-ea"/>
                          <a:ea typeface="+mn-ea"/>
                        </a:rPr>
                        <a:t>H28</a:t>
                      </a:r>
                      <a:r>
                        <a:rPr lang="ja-JP" altLang="en-US" sz="11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51.4%</a:t>
                      </a:r>
                      <a:r>
                        <a:rPr lang="ja-JP" altLang="en-US" sz="1100" b="1" dirty="0" smtClean="0">
                          <a:solidFill>
                            <a:schemeClr val="tx1"/>
                          </a:solidFill>
                          <a:effectLst/>
                          <a:latin typeface="+mn-ea"/>
                          <a:ea typeface="+mn-ea"/>
                        </a:rPr>
                        <a:t>（</a:t>
                      </a:r>
                      <a:r>
                        <a:rPr lang="en-US" sz="1100" b="1" dirty="0" smtClean="0">
                          <a:solidFill>
                            <a:schemeClr val="tx1"/>
                          </a:solidFill>
                          <a:effectLst/>
                          <a:latin typeface="+mn-ea"/>
                          <a:ea typeface="+mn-ea"/>
                        </a:rPr>
                        <a:t>H28</a:t>
                      </a:r>
                      <a:r>
                        <a:rPr lang="ja-JP" altLang="en-US" sz="11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55%</a:t>
                      </a:r>
                      <a:r>
                        <a:rPr lang="ja-JP" altLang="en-US" sz="1200" b="1" dirty="0" smtClean="0">
                          <a:solidFill>
                            <a:schemeClr val="tx1"/>
                          </a:solidFill>
                          <a:effectLst/>
                          <a:latin typeface="+mn-ea"/>
                          <a:ea typeface="+mn-ea"/>
                        </a:rPr>
                        <a:t>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15</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歯磨き習慣のある者の割合</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56.6%</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56.6%</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cs typeface="HG丸ｺﾞｼｯｸM-PRO"/>
                        </a:rPr>
                        <a:t>増加</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4451835"/>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16</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咀嚼良好者の割合（</a:t>
                      </a:r>
                      <a:r>
                        <a:rPr lang="en-US" altLang="ja-JP" sz="1200" b="1" dirty="0" smtClean="0">
                          <a:solidFill>
                            <a:schemeClr val="tx1"/>
                          </a:solidFill>
                          <a:effectLst/>
                          <a:latin typeface="+mn-ea"/>
                          <a:ea typeface="+mn-ea"/>
                          <a:cs typeface="HG丸ｺﾞｼｯｸM-PRO"/>
                        </a:rPr>
                        <a:t>60</a:t>
                      </a:r>
                      <a:r>
                        <a:rPr lang="ja-JP" altLang="en-US" sz="1200" b="1" dirty="0" smtClean="0">
                          <a:solidFill>
                            <a:schemeClr val="tx1"/>
                          </a:solidFill>
                          <a:effectLst/>
                          <a:latin typeface="+mn-ea"/>
                          <a:ea typeface="+mn-ea"/>
                          <a:cs typeface="HG丸ｺﾞｼｯｸM-PRO"/>
                        </a:rPr>
                        <a:t>歳以上）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65.9%</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65.9%</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75%</a:t>
                      </a:r>
                      <a:r>
                        <a:rPr lang="ja-JP" altLang="en-US" sz="1200" b="1" dirty="0" smtClean="0">
                          <a:solidFill>
                            <a:schemeClr val="tx1"/>
                          </a:solidFill>
                          <a:effectLst/>
                          <a:latin typeface="+mn-ea"/>
                          <a:ea typeface="+mn-ea"/>
                          <a:cs typeface="HG丸ｺﾞｼｯｸM-PRO"/>
                        </a:rPr>
                        <a:t>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1281188"/>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17</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en-US" altLang="ja-JP" sz="1200" b="1" dirty="0" smtClean="0">
                          <a:solidFill>
                            <a:schemeClr val="tx1"/>
                          </a:solidFill>
                          <a:effectLst/>
                          <a:latin typeface="+mn-ea"/>
                          <a:ea typeface="+mn-ea"/>
                          <a:cs typeface="HG丸ｺﾞｼｯｸM-PRO"/>
                        </a:rPr>
                        <a:t>20</a:t>
                      </a:r>
                      <a:r>
                        <a:rPr lang="ja-JP" altLang="en-US" sz="1200" b="1" dirty="0" smtClean="0">
                          <a:solidFill>
                            <a:schemeClr val="tx1"/>
                          </a:solidFill>
                          <a:effectLst/>
                          <a:latin typeface="+mn-ea"/>
                          <a:ea typeface="+mn-ea"/>
                          <a:cs typeface="HG丸ｺﾞｼｯｸM-PRO"/>
                        </a:rPr>
                        <a:t>本以上の歯を有する人の割合（</a:t>
                      </a:r>
                      <a:r>
                        <a:rPr lang="en-US" altLang="ja-JP" sz="1200" b="1" dirty="0" smtClean="0">
                          <a:solidFill>
                            <a:schemeClr val="tx1"/>
                          </a:solidFill>
                          <a:effectLst/>
                          <a:latin typeface="+mn-ea"/>
                          <a:ea typeface="+mn-ea"/>
                          <a:cs typeface="HG丸ｺﾞｼｯｸM-PRO"/>
                        </a:rPr>
                        <a:t>80</a:t>
                      </a:r>
                      <a:r>
                        <a:rPr lang="ja-JP" altLang="en-US" sz="1200" b="1" dirty="0" smtClean="0">
                          <a:solidFill>
                            <a:schemeClr val="tx1"/>
                          </a:solidFill>
                          <a:effectLst/>
                          <a:latin typeface="+mn-ea"/>
                          <a:ea typeface="+mn-ea"/>
                          <a:cs typeface="HG丸ｺﾞｼｯｸM-PRO"/>
                        </a:rPr>
                        <a:t>歳）</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42.1%</a:t>
                      </a:r>
                      <a:r>
                        <a:rPr lang="ja-JP" altLang="en-US" sz="1050" b="1" dirty="0" smtClean="0">
                          <a:solidFill>
                            <a:schemeClr val="tx1"/>
                          </a:solidFill>
                          <a:effectLst/>
                          <a:latin typeface="+mn-ea"/>
                          <a:ea typeface="+mn-ea"/>
                          <a:cs typeface="HG丸ｺﾞｼｯｸM-PRO"/>
                        </a:rPr>
                        <a:t>（</a:t>
                      </a:r>
                      <a:r>
                        <a:rPr lang="en-US" altLang="ja-JP" sz="1050" b="1" dirty="0" smtClean="0">
                          <a:solidFill>
                            <a:schemeClr val="tx1"/>
                          </a:solidFill>
                          <a:effectLst/>
                          <a:latin typeface="+mn-ea"/>
                          <a:ea typeface="+mn-ea"/>
                          <a:cs typeface="HG丸ｺﾞｼｯｸM-PRO"/>
                        </a:rPr>
                        <a:t>H25-27</a:t>
                      </a:r>
                      <a:r>
                        <a:rPr lang="ja-JP" altLang="en-US" sz="1050" b="1" dirty="0" smtClean="0">
                          <a:solidFill>
                            <a:schemeClr val="tx1"/>
                          </a:solidFill>
                          <a:effectLst/>
                          <a:latin typeface="+mn-ea"/>
                          <a:ea typeface="+mn-ea"/>
                          <a:cs typeface="HG丸ｺﾞｼｯｸM-PRO"/>
                        </a:rPr>
                        <a:t>平均）</a:t>
                      </a:r>
                      <a:endParaRPr lang="ja-JP" sz="105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39.6%</a:t>
                      </a:r>
                      <a:r>
                        <a:rPr lang="ja-JP" altLang="en-US" sz="1050" b="1" dirty="0" smtClean="0">
                          <a:solidFill>
                            <a:schemeClr val="tx1"/>
                          </a:solidFill>
                          <a:effectLst/>
                          <a:latin typeface="+mn-ea"/>
                          <a:ea typeface="+mn-ea"/>
                          <a:cs typeface="HG丸ｺﾞｼｯｸM-PRO"/>
                        </a:rPr>
                        <a:t>（</a:t>
                      </a:r>
                      <a:r>
                        <a:rPr lang="en-US" altLang="ja-JP" sz="1050" b="1" dirty="0" smtClean="0">
                          <a:solidFill>
                            <a:schemeClr val="tx1"/>
                          </a:solidFill>
                          <a:effectLst/>
                          <a:latin typeface="+mn-ea"/>
                          <a:ea typeface="+mn-ea"/>
                          <a:cs typeface="HG丸ｺﾞｼｯｸM-PRO"/>
                        </a:rPr>
                        <a:t>H27-29</a:t>
                      </a:r>
                      <a:r>
                        <a:rPr lang="ja-JP" altLang="en-US" sz="1050" b="1" dirty="0" smtClean="0">
                          <a:solidFill>
                            <a:schemeClr val="tx1"/>
                          </a:solidFill>
                          <a:effectLst/>
                          <a:latin typeface="+mn-ea"/>
                          <a:ea typeface="+mn-ea"/>
                          <a:cs typeface="HG丸ｺﾞｼｯｸM-PRO"/>
                        </a:rPr>
                        <a:t>平均）</a:t>
                      </a:r>
                      <a:endParaRPr lang="ja-JP" sz="105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45%</a:t>
                      </a:r>
                      <a:r>
                        <a:rPr lang="ja-JP" altLang="en-US" sz="1200" b="1" dirty="0" smtClean="0">
                          <a:solidFill>
                            <a:schemeClr val="tx1"/>
                          </a:solidFill>
                          <a:effectLst/>
                          <a:latin typeface="+mn-ea"/>
                          <a:ea typeface="+mn-ea"/>
                          <a:cs typeface="HG丸ｺﾞｼｯｸM-PRO"/>
                        </a:rPr>
                        <a:t>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557442"/>
                  </a:ext>
                </a:extLst>
              </a:tr>
            </a:tbl>
          </a:graphicData>
        </a:graphic>
      </p:graphicFrame>
      <p:sp>
        <p:nvSpPr>
          <p:cNvPr id="26" name="正方形/長方形 25"/>
          <p:cNvSpPr/>
          <p:nvPr/>
        </p:nvSpPr>
        <p:spPr>
          <a:xfrm>
            <a:off x="6053874" y="3080498"/>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2135598028"/>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歯周病の治療が必要な者の割合は年代が高くなるほど増えており、どの年代も約</a:t>
                      </a:r>
                      <a:r>
                        <a:rPr kumimoji="1" lang="en-US" altLang="ja-JP" sz="1200" b="1" baseline="0" dirty="0" smtClean="0">
                          <a:solidFill>
                            <a:schemeClr val="tx1"/>
                          </a:solidFill>
                          <a:latin typeface="+mn-ea"/>
                          <a:ea typeface="+mn-ea"/>
                        </a:rPr>
                        <a:t>2</a:t>
                      </a:r>
                      <a:r>
                        <a:rPr kumimoji="1" lang="ja-JP" altLang="en-US" sz="1200" b="1" baseline="0" dirty="0" smtClean="0">
                          <a:solidFill>
                            <a:schemeClr val="tx1"/>
                          </a:solidFill>
                          <a:latin typeface="+mn-ea"/>
                          <a:ea typeface="+mn-ea"/>
                        </a:rPr>
                        <a:t>人に</a:t>
                      </a:r>
                      <a:r>
                        <a:rPr kumimoji="1" lang="en-US" altLang="ja-JP" sz="1200" b="1" baseline="0" dirty="0" smtClean="0">
                          <a:solidFill>
                            <a:schemeClr val="tx1"/>
                          </a:solidFill>
                          <a:latin typeface="+mn-ea"/>
                          <a:ea typeface="+mn-ea"/>
                        </a:rPr>
                        <a:t>1</a:t>
                      </a:r>
                      <a:r>
                        <a:rPr kumimoji="1" lang="ja-JP" altLang="en-US" sz="1200" b="1" baseline="0" dirty="0" smtClean="0">
                          <a:solidFill>
                            <a:schemeClr val="tx1"/>
                          </a:solidFill>
                          <a:latin typeface="+mn-ea"/>
                          <a:ea typeface="+mn-ea"/>
                        </a:rPr>
                        <a:t>人が歯周病の治療が必要です。また、食後の歯磨き習慣が「ほとんどない」府民は約</a:t>
                      </a:r>
                      <a:r>
                        <a:rPr kumimoji="1" lang="en-US" altLang="ja-JP" sz="1200" b="1" baseline="0" dirty="0" smtClean="0">
                          <a:solidFill>
                            <a:schemeClr val="tx1"/>
                          </a:solidFill>
                          <a:latin typeface="+mn-ea"/>
                          <a:ea typeface="+mn-ea"/>
                        </a:rPr>
                        <a:t>2</a:t>
                      </a:r>
                      <a:r>
                        <a:rPr kumimoji="1" lang="ja-JP" altLang="en-US" sz="1200" b="1" baseline="0" dirty="0" smtClean="0">
                          <a:solidFill>
                            <a:schemeClr val="tx1"/>
                          </a:solidFill>
                          <a:latin typeface="+mn-ea"/>
                          <a:ea typeface="+mn-ea"/>
                        </a:rPr>
                        <a:t>割となっており、歯磨き習慣が定着していない状況がうかがえます。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歯科健診受診率をみると、</a:t>
                      </a:r>
                      <a:r>
                        <a:rPr kumimoji="1" lang="en-US" altLang="ja-JP" sz="1200" b="1" baseline="0" dirty="0" smtClean="0">
                          <a:solidFill>
                            <a:schemeClr val="tx1"/>
                          </a:solidFill>
                          <a:latin typeface="+mn-ea"/>
                          <a:ea typeface="+mn-ea"/>
                        </a:rPr>
                        <a:t>20</a:t>
                      </a:r>
                      <a:r>
                        <a:rPr kumimoji="1" lang="ja-JP" altLang="en-US" sz="1200" b="1" baseline="0" dirty="0" smtClean="0">
                          <a:solidFill>
                            <a:schemeClr val="tx1"/>
                          </a:solidFill>
                          <a:latin typeface="+mn-ea"/>
                          <a:ea typeface="+mn-ea"/>
                        </a:rPr>
                        <a:t>～</a:t>
                      </a:r>
                      <a:r>
                        <a:rPr kumimoji="1" lang="en-US" altLang="ja-JP" sz="1200" b="1" baseline="0" dirty="0" smtClean="0">
                          <a:solidFill>
                            <a:schemeClr val="tx1"/>
                          </a:solidFill>
                          <a:latin typeface="+mn-ea"/>
                          <a:ea typeface="+mn-ea"/>
                        </a:rPr>
                        <a:t>30</a:t>
                      </a:r>
                      <a:r>
                        <a:rPr kumimoji="1" lang="ja-JP" altLang="en-US" sz="1200" b="1" baseline="0" dirty="0" smtClean="0">
                          <a:solidFill>
                            <a:schemeClr val="tx1"/>
                          </a:solidFill>
                          <a:latin typeface="+mn-ea"/>
                          <a:ea typeface="+mn-ea"/>
                        </a:rPr>
                        <a:t>歳代が低く、若い世代から健診受診の必要性を働きかけることが重要です。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09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定期的に歯科健診を受ける府民の割合を増やします</a:t>
            </a:r>
          </a:p>
          <a:p>
            <a:pPr algn="ctr">
              <a:lnSpc>
                <a:spcPts val="2000"/>
              </a:lnSpc>
            </a:pPr>
            <a:r>
              <a:rPr kumimoji="1" lang="ja-JP" altLang="en-US" sz="1600" b="1" dirty="0">
                <a:solidFill>
                  <a:schemeClr val="tx1"/>
                </a:solidFill>
              </a:rPr>
              <a:t>～歯と口の健康を大切にしましょう～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16</a:t>
            </a:fld>
            <a:endParaRPr kumimoji="1" lang="ja-JP" altLang="en-US"/>
          </a:p>
        </p:txBody>
      </p:sp>
    </p:spTree>
    <p:extLst>
      <p:ext uri="{BB962C8B-B14F-4D97-AF65-F5344CB8AC3E}">
        <p14:creationId xmlns:p14="http://schemas.microsoft.com/office/powerpoint/2010/main" val="11102648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054485099"/>
              </p:ext>
            </p:extLst>
          </p:nvPr>
        </p:nvGraphicFramePr>
        <p:xfrm>
          <a:off x="477311" y="434454"/>
          <a:ext cx="8928000" cy="594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096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歯磨き習慣の促進</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■「大阪府よい歯・口を守る学校・園表彰」「大阪府歯・口の健康啓発標語コンクール」等、各種団体の主催事業に協力（学校歯科保健活動の推進）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■教職員を対象とする学校保健に関する研修会を通じて、学校保健活動の充実を図るよう働きかけを実施</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歯と口の健康に係る普及啓発</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■府独自のインセンティブにおいて、市町村国保保険者による歯周疾患検診の実施を評価（</a:t>
                      </a:r>
                      <a:r>
                        <a:rPr kumimoji="1" lang="en-US" altLang="ja-JP" sz="1100" b="1" baseline="0" dirty="0" smtClean="0">
                          <a:solidFill>
                            <a:schemeClr val="tx1"/>
                          </a:solidFill>
                          <a:latin typeface="+mn-ea"/>
                          <a:ea typeface="+mn-ea"/>
                        </a:rPr>
                        <a:t>43</a:t>
                      </a:r>
                      <a:r>
                        <a:rPr kumimoji="1" lang="ja-JP" altLang="en-US" sz="1100" b="1" baseline="0" dirty="0" smtClean="0">
                          <a:solidFill>
                            <a:schemeClr val="tx1"/>
                          </a:solidFill>
                          <a:latin typeface="+mn-ea"/>
                          <a:ea typeface="+mn-ea"/>
                        </a:rPr>
                        <a:t>市町村が実施）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■府ホームページ、啓発冊子等を活用した普及啓発</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■大学と連携し、歯科医師によるお口の健康セミナー及びお口の健康チェック等を実施（「健康キャンパス・プロジェクト」近畿大学、立命館大学）</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■高齢者等への取組みとして、摂食嚥下障害等に対応可能な歯科医師と歯科衛生士からなるチームを育成（「在宅療養者経口摂取支援チーム育成事業」</a:t>
                      </a:r>
                      <a:r>
                        <a:rPr kumimoji="1" lang="en-US" altLang="ja-JP" sz="1100" b="1" baseline="0" dirty="0" smtClean="0">
                          <a:solidFill>
                            <a:schemeClr val="tx1"/>
                          </a:solidFill>
                          <a:latin typeface="+mn-ea"/>
                          <a:ea typeface="+mn-ea"/>
                        </a:rPr>
                        <a:t>24</a:t>
                      </a:r>
                      <a:r>
                        <a:rPr kumimoji="1" lang="ja-JP" altLang="en-US" sz="1100" b="1" baseline="0" dirty="0" smtClean="0">
                          <a:solidFill>
                            <a:schemeClr val="tx1"/>
                          </a:solidFill>
                          <a:latin typeface="+mn-ea"/>
                          <a:ea typeface="+mn-ea"/>
                        </a:rPr>
                        <a:t>チーム</a:t>
                      </a:r>
                      <a:r>
                        <a:rPr kumimoji="1" lang="en-US" altLang="ja-JP" sz="1100" b="1" baseline="0" dirty="0" smtClean="0">
                          <a:solidFill>
                            <a:schemeClr val="tx1"/>
                          </a:solidFill>
                          <a:latin typeface="+mn-ea"/>
                          <a:ea typeface="+mn-ea"/>
                        </a:rPr>
                        <a:t>48</a:t>
                      </a:r>
                      <a:r>
                        <a:rPr kumimoji="1" lang="ja-JP" altLang="en-US" sz="1100" b="1" baseline="0" dirty="0" smtClean="0">
                          <a:solidFill>
                            <a:schemeClr val="tx1"/>
                          </a:solidFill>
                          <a:latin typeface="+mn-ea"/>
                          <a:ea typeface="+mn-ea"/>
                        </a:rPr>
                        <a:t>人）したほか、「要介護者のための口腔保健指導ガイドブック」を活用し、デイサービス施設職員向け講習を実施（「要介護者口腔保健指導推進事業」</a:t>
                      </a:r>
                      <a:r>
                        <a:rPr kumimoji="1" lang="en-US" altLang="ja-JP" sz="1100" b="1" baseline="0" dirty="0" smtClean="0">
                          <a:solidFill>
                            <a:schemeClr val="tx1"/>
                          </a:solidFill>
                          <a:latin typeface="+mn-ea"/>
                          <a:ea typeface="+mn-ea"/>
                        </a:rPr>
                        <a:t>19</a:t>
                      </a:r>
                      <a:r>
                        <a:rPr kumimoji="1" lang="ja-JP" altLang="en-US" sz="1100" b="1" baseline="0" dirty="0" smtClean="0">
                          <a:solidFill>
                            <a:schemeClr val="tx1"/>
                          </a:solidFill>
                          <a:latin typeface="+mn-ea"/>
                          <a:ea typeface="+mn-ea"/>
                        </a:rPr>
                        <a:t>地域で研修実施）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市町村に対し、「口腔保健支援センター」による支援のほか、市町村職員の歯科コーチングスキル向上事業を実施（健康教育を行う市町村職員のためのテキストやスライド集等を作成し、研修会を４回実施）</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■公民連携の枠組みを活用した普及啓発（ポスター等の作成、企業広報ツールの活用、健康啓発にかかるイベント等での連携）</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6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■歯磨き習慣の定着促進（事業への不参加校・園の減少）　　　■ホームページを閲覧しない府民に対する働きかけ</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■歯科専門職の職員がいない市町村への支援</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■各種研修等を通じて、学校保健関係教職員への周知及び学校歯科保健の充実等を推進（継続）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■市町村に対し、口腔保健支援センターでの専門職による個別具体的な相談、情報提供</a:t>
                      </a:r>
                      <a:endParaRPr kumimoji="1" lang="en-US" altLang="ja-JP" sz="1100" b="1" strike="sngStrik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■「アスマイル」、府の広報媒体、公民連携の枠組みを活用し、幅広い世代の府民に啓発を実施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■市町村職員の歯科コーチングスキル向上事業での市町村職員への技術的支援</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08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健康キャンパス・プロジェクト事業（</a:t>
                      </a:r>
                      <a:r>
                        <a:rPr kumimoji="1" lang="en-US" altLang="ja-JP" sz="1100" baseline="0" dirty="0" smtClean="0">
                          <a:solidFill>
                            <a:schemeClr val="tx1"/>
                          </a:solidFill>
                          <a:latin typeface="+mn-ea"/>
                          <a:ea typeface="+mn-ea"/>
                        </a:rPr>
                        <a:t>2,878</a:t>
                      </a:r>
                      <a:r>
                        <a:rPr kumimoji="1" lang="ja-JP" altLang="en-US" sz="1100" baseline="0" dirty="0" smtClean="0">
                          <a:solidFill>
                            <a:schemeClr val="tx1"/>
                          </a:solidFill>
                          <a:latin typeface="+mn-ea"/>
                          <a:ea typeface="+mn-ea"/>
                        </a:rPr>
                        <a:t>千円）、生涯歯科保健推進事業（</a:t>
                      </a:r>
                      <a:r>
                        <a:rPr kumimoji="1" lang="en-US" altLang="ja-JP" sz="1100" baseline="0" dirty="0" smtClean="0">
                          <a:solidFill>
                            <a:schemeClr val="tx1"/>
                          </a:solidFill>
                          <a:latin typeface="+mn-ea"/>
                          <a:ea typeface="+mn-ea"/>
                        </a:rPr>
                        <a:t>1,775</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大阪府歯科口腔保健計画推進事業（</a:t>
                      </a:r>
                      <a:r>
                        <a:rPr kumimoji="1" lang="en-US" altLang="ja-JP" sz="1100" baseline="0" dirty="0" smtClean="0">
                          <a:solidFill>
                            <a:schemeClr val="tx1"/>
                          </a:solidFill>
                          <a:latin typeface="+mn-ea"/>
                          <a:ea typeface="+mn-ea"/>
                        </a:rPr>
                        <a:t>3,989</a:t>
                      </a:r>
                      <a:r>
                        <a:rPr kumimoji="1" lang="ja-JP" altLang="en-US" sz="1100" baseline="0" dirty="0" smtClean="0">
                          <a:solidFill>
                            <a:schemeClr val="tx1"/>
                          </a:solidFill>
                          <a:latin typeface="+mn-ea"/>
                          <a:ea typeface="+mn-ea"/>
                        </a:rPr>
                        <a:t>千円）、８０２０運動推進特別事業（</a:t>
                      </a:r>
                      <a:r>
                        <a:rPr kumimoji="1" lang="en-US" altLang="ja-JP" sz="1100" baseline="0" dirty="0" smtClean="0">
                          <a:solidFill>
                            <a:schemeClr val="tx1"/>
                          </a:solidFill>
                          <a:latin typeface="+mn-ea"/>
                          <a:ea typeface="+mn-ea"/>
                        </a:rPr>
                        <a:t>2,039</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在宅療養者経口摂取支援チーム育成事業（</a:t>
                      </a:r>
                      <a:r>
                        <a:rPr kumimoji="1" lang="en-US" altLang="ja-JP" sz="1100" baseline="0" dirty="0" smtClean="0">
                          <a:solidFill>
                            <a:schemeClr val="tx1"/>
                          </a:solidFill>
                          <a:latin typeface="+mn-ea"/>
                          <a:ea typeface="+mn-ea"/>
                        </a:rPr>
                        <a:t>3,890</a:t>
                      </a:r>
                      <a:r>
                        <a:rPr kumimoji="1" lang="ja-JP" altLang="en-US" sz="1100" baseline="0" dirty="0" smtClean="0">
                          <a:solidFill>
                            <a:schemeClr val="tx1"/>
                          </a:solidFill>
                          <a:latin typeface="+mn-ea"/>
                          <a:ea typeface="+mn-ea"/>
                        </a:rPr>
                        <a:t>千円）、要介護者口腔保健指導推進事業（</a:t>
                      </a:r>
                      <a:r>
                        <a:rPr kumimoji="1" lang="en-US" altLang="ja-JP" sz="1100" baseline="0" dirty="0" smtClean="0">
                          <a:solidFill>
                            <a:schemeClr val="tx1"/>
                          </a:solidFill>
                          <a:latin typeface="+mn-ea"/>
                          <a:ea typeface="+mn-ea"/>
                        </a:rPr>
                        <a:t>6,058</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err="1" smtClean="0">
                          <a:solidFill>
                            <a:schemeClr val="tx1"/>
                          </a:solidFill>
                          <a:latin typeface="+mn-ea"/>
                          <a:ea typeface="+mn-ea"/>
                        </a:rPr>
                        <a:t>障がい</a:t>
                      </a:r>
                      <a:r>
                        <a:rPr kumimoji="1" lang="ja-JP" altLang="en-US" sz="1100" baseline="0" dirty="0" smtClean="0">
                          <a:solidFill>
                            <a:schemeClr val="tx1"/>
                          </a:solidFill>
                          <a:latin typeface="+mn-ea"/>
                          <a:ea typeface="+mn-ea"/>
                        </a:rPr>
                        <a:t>者歯科診療センター運営委託事業（</a:t>
                      </a:r>
                      <a:r>
                        <a:rPr kumimoji="1" lang="en-US" altLang="ja-JP" sz="1100" baseline="0" dirty="0" smtClean="0">
                          <a:solidFill>
                            <a:schemeClr val="tx1"/>
                          </a:solidFill>
                          <a:latin typeface="+mn-ea"/>
                          <a:ea typeface="+mn-ea"/>
                        </a:rPr>
                        <a:t>23,968</a:t>
                      </a:r>
                      <a:r>
                        <a:rPr kumimoji="1" lang="ja-JP" altLang="en-US" sz="1100" baseline="0" dirty="0" smtClean="0">
                          <a:solidFill>
                            <a:schemeClr val="tx1"/>
                          </a:solidFill>
                          <a:latin typeface="+mn-ea"/>
                          <a:ea typeface="+mn-ea"/>
                        </a:rPr>
                        <a:t>千円）、障がい者施設歯科口腔保健推進事業（</a:t>
                      </a:r>
                      <a:r>
                        <a:rPr kumimoji="1" lang="en-US" altLang="ja-JP" sz="1100" baseline="0" dirty="0" smtClean="0">
                          <a:solidFill>
                            <a:schemeClr val="tx1"/>
                          </a:solidFill>
                          <a:latin typeface="+mn-ea"/>
                          <a:ea typeface="+mn-ea"/>
                        </a:rPr>
                        <a:t>2,138</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健康格差の解決プログラム促進事業（特定健診）（</a:t>
                      </a:r>
                      <a:r>
                        <a:rPr kumimoji="1" lang="en-US" altLang="ja-JP" sz="1100" baseline="0" dirty="0" smtClean="0">
                          <a:solidFill>
                            <a:schemeClr val="tx1"/>
                          </a:solidFill>
                          <a:latin typeface="+mn-ea"/>
                          <a:ea typeface="+mn-ea"/>
                        </a:rPr>
                        <a:t>1,850</a:t>
                      </a:r>
                      <a:r>
                        <a:rPr kumimoji="1" lang="ja-JP" altLang="en-US" sz="1100" baseline="0" dirty="0" smtClean="0">
                          <a:solidFill>
                            <a:schemeClr val="tx1"/>
                          </a:solidFill>
                          <a:latin typeface="+mn-ea"/>
                          <a:ea typeface="+mn-ea"/>
                        </a:rPr>
                        <a:t>千円）</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6" name="グループ化 15"/>
          <p:cNvGrpSpPr/>
          <p:nvPr/>
        </p:nvGrpSpPr>
        <p:grpSpPr>
          <a:xfrm>
            <a:off x="586435" y="2310268"/>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17</a:t>
            </a:fld>
            <a:endParaRPr kumimoji="1" lang="ja-JP" altLang="en-US"/>
          </a:p>
        </p:txBody>
      </p:sp>
    </p:spTree>
    <p:extLst>
      <p:ext uri="{BB962C8B-B14F-4D97-AF65-F5344CB8AC3E}">
        <p14:creationId xmlns:p14="http://schemas.microsoft.com/office/powerpoint/2010/main" val="508650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（８）こころの健康</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P.58-59</a:t>
            </a:r>
            <a:endParaRPr kumimoji="1" lang="en-US" altLang="ja-JP" sz="1600" b="1" dirty="0">
              <a:solidFill>
                <a:schemeClr val="bg1"/>
              </a:solidFill>
            </a:endParaRPr>
          </a:p>
        </p:txBody>
      </p:sp>
      <p:sp>
        <p:nvSpPr>
          <p:cNvPr id="17" name="正方形/長方形 16"/>
          <p:cNvSpPr/>
          <p:nvPr/>
        </p:nvSpPr>
        <p:spPr>
          <a:xfrm>
            <a:off x="363222" y="2280374"/>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578590"/>
            <a:ext cx="8856000" cy="504000"/>
          </a:xfrm>
          <a:prstGeom prst="rect">
            <a:avLst/>
          </a:prstGeom>
        </p:spPr>
        <p:txBody>
          <a:bodyPr wrap="square" lIns="36000" tIns="72000" rIns="36000" bIns="36000">
            <a:noAutofit/>
          </a:bodyPr>
          <a:lstStyle/>
          <a:p>
            <a:r>
              <a:rPr lang="ja-JP" altLang="en-US" sz="1200" b="1" dirty="0">
                <a:latin typeface="+mn-ea"/>
              </a:rPr>
              <a:t>▽ストレスへの対処法に関する正しい知識を持ち、日常生活で実践するとともに、必要に応じて医療機関を受診するなど、</a:t>
            </a:r>
            <a:r>
              <a:rPr lang="ja-JP" altLang="en-US" sz="1200" b="1" dirty="0" smtClean="0">
                <a:latin typeface="+mn-ea"/>
              </a:rPr>
              <a:t>専門</a:t>
            </a:r>
            <a:endParaRPr lang="en-US" altLang="ja-JP" sz="1200" b="1" dirty="0" smtClean="0">
              <a:latin typeface="+mn-ea"/>
            </a:endParaRPr>
          </a:p>
          <a:p>
            <a:r>
              <a:rPr lang="ja-JP" altLang="en-US" sz="1200" b="1" dirty="0">
                <a:latin typeface="+mn-ea"/>
              </a:rPr>
              <a:t>　</a:t>
            </a:r>
            <a:r>
              <a:rPr lang="ja-JP" altLang="en-US" sz="1200" b="1" dirty="0" smtClean="0">
                <a:latin typeface="+mn-ea"/>
              </a:rPr>
              <a:t>的</a:t>
            </a:r>
            <a:r>
              <a:rPr lang="ja-JP" altLang="en-US" sz="1200" b="1" dirty="0">
                <a:latin typeface="+mn-ea"/>
              </a:rPr>
              <a:t>な支援を受けます</a:t>
            </a:r>
            <a:r>
              <a:rPr lang="ja-JP" altLang="en-US" sz="1200" b="1" dirty="0" smtClean="0">
                <a:latin typeface="+mn-ea"/>
              </a:rPr>
              <a:t>。</a:t>
            </a:r>
            <a:endParaRPr lang="ja-JP" altLang="en-US" sz="1200" b="1" dirty="0">
              <a:latin typeface="+mn-ea"/>
            </a:endParaRPr>
          </a:p>
        </p:txBody>
      </p:sp>
      <p:sp>
        <p:nvSpPr>
          <p:cNvPr id="24" name="正方形/長方形 23"/>
          <p:cNvSpPr/>
          <p:nvPr/>
        </p:nvSpPr>
        <p:spPr>
          <a:xfrm>
            <a:off x="363222" y="3256108"/>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1866975199"/>
              </p:ext>
            </p:extLst>
          </p:nvPr>
        </p:nvGraphicFramePr>
        <p:xfrm>
          <a:off x="532234" y="3618271"/>
          <a:ext cx="8820000" cy="10544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1"/>
                    </a:ext>
                  </a:extLst>
                </a:gridCol>
                <a:gridCol w="1620000">
                  <a:extLst>
                    <a:ext uri="{9D8B030D-6E8A-4147-A177-3AD203B41FA5}">
                      <a16:colId xmlns:a16="http://schemas.microsoft.com/office/drawing/2014/main" val="2424026701"/>
                    </a:ext>
                  </a:extLst>
                </a:gridCol>
                <a:gridCol w="1620000">
                  <a:extLst>
                    <a:ext uri="{9D8B030D-6E8A-4147-A177-3AD203B41FA5}">
                      <a16:colId xmlns:a16="http://schemas.microsoft.com/office/drawing/2014/main" val="20002"/>
                    </a:ext>
                  </a:extLst>
                </a:gridCol>
                <a:gridCol w="1620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18</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err="1" smtClean="0">
                          <a:solidFill>
                            <a:schemeClr val="tx1"/>
                          </a:solidFill>
                          <a:effectLst/>
                          <a:latin typeface="+mn-ea"/>
                          <a:ea typeface="+mn-ea"/>
                        </a:rPr>
                        <a:t>気分障がい</a:t>
                      </a:r>
                      <a:r>
                        <a:rPr lang="ja-JP" altLang="en-US" sz="1200" b="1" dirty="0" smtClean="0">
                          <a:solidFill>
                            <a:schemeClr val="tx1"/>
                          </a:solidFill>
                          <a:effectLst/>
                          <a:latin typeface="+mn-ea"/>
                          <a:ea typeface="+mn-ea"/>
                        </a:rPr>
                        <a:t>・</a:t>
                      </a:r>
                      <a:r>
                        <a:rPr lang="ja-JP" altLang="en-US" sz="1200" b="1" dirty="0" err="1" smtClean="0">
                          <a:solidFill>
                            <a:schemeClr val="tx1"/>
                          </a:solidFill>
                          <a:effectLst/>
                          <a:latin typeface="+mn-ea"/>
                          <a:ea typeface="+mn-ea"/>
                        </a:rPr>
                        <a:t>不安障がいに相</a:t>
                      </a:r>
                      <a:r>
                        <a:rPr lang="ja-JP" altLang="en-US" sz="1200" b="1" dirty="0" smtClean="0">
                          <a:solidFill>
                            <a:schemeClr val="tx1"/>
                          </a:solidFill>
                          <a:effectLst/>
                          <a:latin typeface="+mn-ea"/>
                          <a:ea typeface="+mn-ea"/>
                        </a:rPr>
                        <a:t>応する心理的苦痛を感じている者の割合（</a:t>
                      </a:r>
                      <a:r>
                        <a:rPr lang="en-US" altLang="ja-JP" sz="1200" b="1" dirty="0" smtClean="0">
                          <a:solidFill>
                            <a:schemeClr val="tx1"/>
                          </a:solidFill>
                          <a:effectLst/>
                          <a:latin typeface="+mn-ea"/>
                          <a:ea typeface="+mn-ea"/>
                        </a:rPr>
                        <a:t>20</a:t>
                      </a:r>
                      <a:r>
                        <a:rPr lang="ja-JP" altLang="en-US" sz="1200" b="1" dirty="0" smtClean="0">
                          <a:solidFill>
                            <a:schemeClr val="tx1"/>
                          </a:solidFill>
                          <a:effectLst/>
                          <a:latin typeface="+mn-ea"/>
                          <a:ea typeface="+mn-ea"/>
                        </a:rPr>
                        <a:t>歳以上）（☆）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10.6%</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H28</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10.6%</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H28</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10%</a:t>
                      </a:r>
                      <a:r>
                        <a:rPr lang="ja-JP" altLang="en-US" sz="1200" b="1" dirty="0" smtClean="0">
                          <a:solidFill>
                            <a:schemeClr val="tx1"/>
                          </a:solidFill>
                          <a:effectLst/>
                          <a:latin typeface="+mn-ea"/>
                          <a:ea typeface="+mn-ea"/>
                        </a:rPr>
                        <a:t>以下</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19</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地域の集まりやグループに参加する者の割合</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24.1%</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H28</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24.1%</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H28</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cs typeface="HG丸ｺﾞｼｯｸM-PRO"/>
                        </a:rPr>
                        <a:t>増加</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3447809"/>
                  </a:ext>
                </a:extLst>
              </a:tr>
            </a:tbl>
          </a:graphicData>
        </a:graphic>
      </p:graphicFrame>
      <p:sp>
        <p:nvSpPr>
          <p:cNvPr id="26" name="正方形/長方形 25"/>
          <p:cNvSpPr/>
          <p:nvPr/>
        </p:nvSpPr>
        <p:spPr>
          <a:xfrm>
            <a:off x="6046918" y="3320548"/>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3441126370"/>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府民の約</a:t>
                      </a:r>
                      <a:r>
                        <a:rPr kumimoji="1" lang="en-US" altLang="ja-JP" sz="1200" b="1" baseline="0" dirty="0" smtClean="0">
                          <a:solidFill>
                            <a:schemeClr val="tx1"/>
                          </a:solidFill>
                          <a:latin typeface="+mn-ea"/>
                          <a:ea typeface="+mn-ea"/>
                        </a:rPr>
                        <a:t>5</a:t>
                      </a:r>
                      <a:r>
                        <a:rPr kumimoji="1" lang="ja-JP" altLang="en-US" sz="1200" b="1" baseline="0" dirty="0" smtClean="0">
                          <a:solidFill>
                            <a:schemeClr val="tx1"/>
                          </a:solidFill>
                          <a:latin typeface="+mn-ea"/>
                          <a:ea typeface="+mn-ea"/>
                        </a:rPr>
                        <a:t>％が、日常生活に影響がある疾患に「こころの病気」を挙げています。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府の自殺者数は減少しているものの、年代別では、</a:t>
                      </a:r>
                      <a:r>
                        <a:rPr kumimoji="1" lang="en-US" altLang="ja-JP" sz="1200" b="1" baseline="0" dirty="0" smtClean="0">
                          <a:solidFill>
                            <a:schemeClr val="tx1"/>
                          </a:solidFill>
                          <a:latin typeface="+mn-ea"/>
                          <a:ea typeface="+mn-ea"/>
                        </a:rPr>
                        <a:t>40</a:t>
                      </a:r>
                      <a:r>
                        <a:rPr kumimoji="1" lang="ja-JP" altLang="en-US" sz="1200" b="1" baseline="0" dirty="0" smtClean="0">
                          <a:solidFill>
                            <a:schemeClr val="tx1"/>
                          </a:solidFill>
                          <a:latin typeface="+mn-ea"/>
                          <a:ea typeface="+mn-ea"/>
                        </a:rPr>
                        <a:t>歳代、</a:t>
                      </a:r>
                      <a:r>
                        <a:rPr kumimoji="1" lang="en-US" altLang="ja-JP" sz="1200" b="1" baseline="0" dirty="0" smtClean="0">
                          <a:solidFill>
                            <a:schemeClr val="tx1"/>
                          </a:solidFill>
                          <a:latin typeface="+mn-ea"/>
                          <a:ea typeface="+mn-ea"/>
                        </a:rPr>
                        <a:t>60</a:t>
                      </a:r>
                      <a:r>
                        <a:rPr kumimoji="1" lang="ja-JP" altLang="en-US" sz="1200" b="1" baseline="0" dirty="0" smtClean="0">
                          <a:solidFill>
                            <a:schemeClr val="tx1"/>
                          </a:solidFill>
                          <a:latin typeface="+mn-ea"/>
                          <a:ea typeface="+mn-ea"/>
                        </a:rPr>
                        <a:t>歳代が多い状況にあります。さらに、職業別（全国）でみると、</a:t>
                      </a:r>
                      <a:r>
                        <a:rPr kumimoji="1" lang="en-US" altLang="ja-JP" sz="1200" b="1" baseline="0" dirty="0" smtClean="0">
                          <a:solidFill>
                            <a:schemeClr val="tx1"/>
                          </a:solidFill>
                          <a:latin typeface="+mn-ea"/>
                          <a:ea typeface="+mn-ea"/>
                        </a:rPr>
                        <a:t>50</a:t>
                      </a:r>
                      <a:r>
                        <a:rPr kumimoji="1" lang="ja-JP" altLang="en-US" sz="1200" b="1" baseline="0" dirty="0" smtClean="0">
                          <a:solidFill>
                            <a:schemeClr val="tx1"/>
                          </a:solidFill>
                          <a:latin typeface="+mn-ea"/>
                          <a:ea typeface="+mn-ea"/>
                        </a:rPr>
                        <a:t>歳未満の場合、「被雇用者・勤め人」が</a:t>
                      </a:r>
                      <a:r>
                        <a:rPr kumimoji="1" lang="en-US" altLang="ja-JP" sz="1200" b="1" baseline="0" dirty="0" smtClean="0">
                          <a:solidFill>
                            <a:schemeClr val="tx1"/>
                          </a:solidFill>
                          <a:latin typeface="+mn-ea"/>
                          <a:ea typeface="+mn-ea"/>
                        </a:rPr>
                        <a:t>4</a:t>
                      </a:r>
                      <a:r>
                        <a:rPr kumimoji="1" lang="ja-JP" altLang="en-US" sz="1200" b="1" baseline="0" dirty="0" smtClean="0">
                          <a:solidFill>
                            <a:schemeClr val="tx1"/>
                          </a:solidFill>
                          <a:latin typeface="+mn-ea"/>
                          <a:ea typeface="+mn-ea"/>
                        </a:rPr>
                        <a:t>割以上を占めており、職場におけるこころの健康づくりの充実・強化が求められます。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024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過度のストレスを抱える府民の割合を減らします</a:t>
            </a:r>
          </a:p>
          <a:p>
            <a:pPr algn="ctr">
              <a:lnSpc>
                <a:spcPts val="2000"/>
              </a:lnSpc>
            </a:pPr>
            <a:r>
              <a:rPr kumimoji="1" lang="ja-JP" altLang="en-US" sz="1600" b="1" dirty="0">
                <a:solidFill>
                  <a:schemeClr val="tx1"/>
                </a:solidFill>
              </a:rPr>
              <a:t>～ストレスとうまく付き合いましょう～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18</a:t>
            </a:fld>
            <a:endParaRPr kumimoji="1" lang="ja-JP" altLang="en-US"/>
          </a:p>
        </p:txBody>
      </p:sp>
    </p:spTree>
    <p:extLst>
      <p:ext uri="{BB962C8B-B14F-4D97-AF65-F5344CB8AC3E}">
        <p14:creationId xmlns:p14="http://schemas.microsoft.com/office/powerpoint/2010/main" val="2985887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845444897"/>
              </p:ext>
            </p:extLst>
          </p:nvPr>
        </p:nvGraphicFramePr>
        <p:xfrm>
          <a:off x="477311" y="434454"/>
          <a:ext cx="8928000" cy="5976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312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職域等におけるこころの健康サポート</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■中小企業の人事担当者、労働者等の「こころの健康」に関する相談等を実施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　（職場のメンタルヘルス専門相談：第</a:t>
                      </a:r>
                      <a:r>
                        <a:rPr kumimoji="1" lang="en-US" altLang="ja-JP" sz="1100" b="1" baseline="0" dirty="0" smtClean="0">
                          <a:solidFill>
                            <a:schemeClr val="tx1"/>
                          </a:solidFill>
                          <a:latin typeface="+mn-ea"/>
                          <a:ea typeface="+mn-ea"/>
                        </a:rPr>
                        <a:t>1</a:t>
                      </a: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2</a:t>
                      </a: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3</a:t>
                      </a: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4</a:t>
                      </a:r>
                      <a:r>
                        <a:rPr kumimoji="1" lang="ja-JP" altLang="en-US" sz="1100" b="1" baseline="0" dirty="0" smtClean="0">
                          <a:solidFill>
                            <a:schemeClr val="tx1"/>
                          </a:solidFill>
                          <a:latin typeface="+mn-ea"/>
                          <a:ea typeface="+mn-ea"/>
                        </a:rPr>
                        <a:t>火曜日、第</a:t>
                      </a:r>
                      <a:r>
                        <a:rPr kumimoji="1" lang="en-US" altLang="ja-JP" sz="1100" b="1" baseline="0" dirty="0" smtClean="0">
                          <a:solidFill>
                            <a:schemeClr val="tx1"/>
                          </a:solidFill>
                          <a:latin typeface="+mn-ea"/>
                          <a:ea typeface="+mn-ea"/>
                        </a:rPr>
                        <a:t>1</a:t>
                      </a:r>
                      <a:r>
                        <a:rPr kumimoji="1" lang="ja-JP" altLang="en-US" sz="1100" b="1" baseline="0" dirty="0" smtClean="0">
                          <a:solidFill>
                            <a:schemeClr val="tx1"/>
                          </a:solidFill>
                          <a:latin typeface="+mn-ea"/>
                          <a:ea typeface="+mn-ea"/>
                        </a:rPr>
                        <a:t>水曜日実施、</a:t>
                      </a:r>
                      <a:r>
                        <a:rPr kumimoji="1" lang="en-US" altLang="ja-JP" sz="1100" b="1" baseline="0" dirty="0" smtClean="0">
                          <a:solidFill>
                            <a:schemeClr val="tx1"/>
                          </a:solidFill>
                          <a:latin typeface="+mn-ea"/>
                          <a:ea typeface="+mn-ea"/>
                        </a:rPr>
                        <a:t>30</a:t>
                      </a:r>
                      <a:r>
                        <a:rPr kumimoji="1" lang="ja-JP" altLang="en-US" sz="1100" b="1" baseline="0" dirty="0" smtClean="0">
                          <a:solidFill>
                            <a:schemeClr val="tx1"/>
                          </a:solidFill>
                          <a:latin typeface="+mn-ea"/>
                          <a:ea typeface="+mn-ea"/>
                        </a:rPr>
                        <a:t>名 ／ 職場のメンタルヘルス推進担当者養成研修会：</a:t>
                      </a:r>
                      <a:r>
                        <a:rPr kumimoji="1" lang="en-US" altLang="ja-JP" sz="1100" b="1" baseline="0" dirty="0" smtClean="0">
                          <a:solidFill>
                            <a:schemeClr val="tx1"/>
                          </a:solidFill>
                          <a:latin typeface="+mn-ea"/>
                          <a:ea typeface="+mn-ea"/>
                        </a:rPr>
                        <a:t>11/26</a:t>
                      </a:r>
                      <a:r>
                        <a:rPr kumimoji="1" lang="ja-JP" altLang="en-US" sz="1100" b="1" baseline="0" dirty="0" smtClean="0">
                          <a:solidFill>
                            <a:schemeClr val="tx1"/>
                          </a:solidFill>
                          <a:latin typeface="+mn-ea"/>
                          <a:ea typeface="+mn-ea"/>
                        </a:rPr>
                        <a:t>実施、</a:t>
                      </a:r>
                      <a:r>
                        <a:rPr kumimoji="1" lang="en-US" altLang="ja-JP" sz="1100" b="1" baseline="0" dirty="0" smtClean="0">
                          <a:solidFill>
                            <a:schemeClr val="tx1"/>
                          </a:solidFill>
                          <a:latin typeface="+mn-ea"/>
                          <a:ea typeface="+mn-ea"/>
                        </a:rPr>
                        <a:t>139</a:t>
                      </a:r>
                      <a:r>
                        <a:rPr kumimoji="1" lang="ja-JP" altLang="en-US" sz="1100" b="1" baseline="0" dirty="0" smtClean="0">
                          <a:solidFill>
                            <a:schemeClr val="tx1"/>
                          </a:solidFill>
                          <a:latin typeface="+mn-ea"/>
                          <a:ea typeface="+mn-ea"/>
                        </a:rPr>
                        <a:t>名参加 ／ メンタルヘルスに関するセミナー：</a:t>
                      </a:r>
                      <a:r>
                        <a:rPr kumimoji="1" lang="en-US" altLang="ja-JP" sz="1100" b="1" baseline="0" dirty="0" smtClean="0">
                          <a:solidFill>
                            <a:schemeClr val="tx1"/>
                          </a:solidFill>
                          <a:latin typeface="+mn-ea"/>
                          <a:ea typeface="+mn-ea"/>
                        </a:rPr>
                        <a:t>3</a:t>
                      </a:r>
                      <a:r>
                        <a:rPr kumimoji="1" lang="ja-JP" altLang="en-US" sz="1100" b="1" baseline="0" dirty="0" smtClean="0">
                          <a:solidFill>
                            <a:schemeClr val="tx1"/>
                          </a:solidFill>
                          <a:latin typeface="+mn-ea"/>
                          <a:ea typeface="+mn-ea"/>
                        </a:rPr>
                        <a:t>回、</a:t>
                      </a:r>
                      <a:r>
                        <a:rPr kumimoji="1" lang="en-US" altLang="ja-JP" sz="1100" b="1" baseline="0" dirty="0" smtClean="0">
                          <a:solidFill>
                            <a:schemeClr val="tx1"/>
                          </a:solidFill>
                          <a:latin typeface="+mn-ea"/>
                          <a:ea typeface="+mn-ea"/>
                        </a:rPr>
                        <a:t>253</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■中小企業の抱える健康課題・ニーズに対応したセミナーとして「職場でのメンタルヘルス」をテーマとした項目を設定（「健康経営セミナー」</a:t>
                      </a:r>
                      <a:r>
                        <a:rPr kumimoji="1" lang="en-US" altLang="ja-JP" sz="1100" b="1" baseline="0" dirty="0" smtClean="0">
                          <a:solidFill>
                            <a:schemeClr val="tx1"/>
                          </a:solidFill>
                          <a:latin typeface="+mn-ea"/>
                          <a:ea typeface="+mn-ea"/>
                        </a:rPr>
                        <a:t>3/4</a:t>
                      </a:r>
                      <a:r>
                        <a:rPr kumimoji="1" lang="ja-JP" altLang="en-US" sz="1100" b="1" baseline="0" dirty="0" err="1" smtClean="0">
                          <a:solidFill>
                            <a:schemeClr val="tx1"/>
                          </a:solidFill>
                          <a:latin typeface="+mn-ea"/>
                          <a:ea typeface="+mn-ea"/>
                        </a:rPr>
                        <a:t>、</a:t>
                      </a:r>
                      <a:r>
                        <a:rPr kumimoji="1" lang="ja-JP" altLang="en-US" sz="1100" b="1" baseline="0" dirty="0" smtClean="0">
                          <a:solidFill>
                            <a:schemeClr val="tx1"/>
                          </a:solidFill>
                          <a:latin typeface="+mn-ea"/>
                          <a:ea typeface="+mn-ea"/>
                        </a:rPr>
                        <a:t>申込者</a:t>
                      </a:r>
                      <a:r>
                        <a:rPr kumimoji="1" lang="en-US" altLang="ja-JP" sz="1100" b="1" baseline="0" dirty="0" smtClean="0">
                          <a:solidFill>
                            <a:schemeClr val="tx1"/>
                          </a:solidFill>
                          <a:latin typeface="+mn-ea"/>
                          <a:ea typeface="+mn-ea"/>
                        </a:rPr>
                        <a:t>205</a:t>
                      </a:r>
                      <a:r>
                        <a:rPr kumimoji="1" lang="ja-JP" altLang="en-US" sz="1100" b="1" baseline="0" dirty="0" smtClean="0">
                          <a:solidFill>
                            <a:schemeClr val="tx1"/>
                          </a:solidFill>
                          <a:latin typeface="+mn-ea"/>
                          <a:ea typeface="+mn-ea"/>
                        </a:rPr>
                        <a:t>名　</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新型コロナウイルス感染拡大防止のため中止）</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■大阪産業保健総合支援センターにおいて一般産業保健研修を計</a:t>
                      </a:r>
                      <a:r>
                        <a:rPr kumimoji="1" lang="en-US" altLang="ja-JP" sz="1100" b="1" baseline="0" dirty="0" smtClean="0">
                          <a:solidFill>
                            <a:schemeClr val="tx1"/>
                          </a:solidFill>
                          <a:latin typeface="+mn-ea"/>
                          <a:ea typeface="+mn-ea"/>
                        </a:rPr>
                        <a:t>3</a:t>
                      </a:r>
                      <a:r>
                        <a:rPr kumimoji="1" lang="ja-JP" altLang="en-US" sz="1100" b="1" baseline="0" dirty="0" smtClean="0">
                          <a:solidFill>
                            <a:schemeClr val="tx1"/>
                          </a:solidFill>
                          <a:latin typeface="+mn-ea"/>
                          <a:ea typeface="+mn-ea"/>
                        </a:rPr>
                        <a:t>回実施（計</a:t>
                      </a:r>
                      <a:r>
                        <a:rPr kumimoji="1" lang="en-US" altLang="ja-JP" sz="1100" b="1" baseline="0" dirty="0" smtClean="0">
                          <a:solidFill>
                            <a:schemeClr val="tx1"/>
                          </a:solidFill>
                          <a:latin typeface="+mn-ea"/>
                          <a:ea typeface="+mn-ea"/>
                        </a:rPr>
                        <a:t>93</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■保健所において商工会議所と連携し、メンタルヘルスをテーマにセミナーを開催（１回）</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地域におけるこころの健康づくり</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■学校等との連携により研修会等を開催（府立学校保健研究発表大会、小・中・高等学校保健主事合同研修会等）</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■保健所において、こころの健康の保持増進についての啓発を目的に、講演会の開催、ロビー展示、市町村の健康まつり等での啓発の協力を実施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市町村を通じて、市町村社会福祉協議会における取組みに対して地域福祉・高齢者福祉交付金による財政支援を行うとともに、市町村地域福祉担当課長会議の場を活用し、市町村の実施状況、課題、対応策等の情報提供を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相談支援の実施</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■保健所において電話・訪問・来所等によるこころの健康相談を実施、必要に応じて嘱託医師相談も実施</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20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■中小企業等におけるメンタルヘルス対策の推進　　　　　　■メンタルヘルス対策に取り組む支援人材の資質向上</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■子どものこころの健やかな成長を育む健康教育の充実　　　■地域におけるこころの健康づくりの推進</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■職場のメンタルヘルス専門相談等、各種取組みのさらなる</a:t>
                      </a:r>
                      <a:r>
                        <a:rPr kumimoji="1" lang="en-US" altLang="ja-JP" sz="1100" b="1" baseline="0" dirty="0" smtClean="0">
                          <a:solidFill>
                            <a:schemeClr val="tx1"/>
                          </a:solidFill>
                          <a:latin typeface="+mn-ea"/>
                          <a:ea typeface="+mn-ea"/>
                        </a:rPr>
                        <a:t>PR</a:t>
                      </a:r>
                      <a:r>
                        <a:rPr kumimoji="1" lang="ja-JP" altLang="en-US" sz="1100" b="1" baseline="0" dirty="0" smtClean="0">
                          <a:solidFill>
                            <a:schemeClr val="tx1"/>
                          </a:solidFill>
                          <a:latin typeface="+mn-ea"/>
                          <a:ea typeface="+mn-ea"/>
                        </a:rPr>
                        <a:t>・周知を実施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■支援人材の資質向上を図る研修会を開催（ゲートキーパー養成講座</a:t>
                      </a:r>
                      <a:r>
                        <a:rPr kumimoji="1" lang="en-US" altLang="ja-JP" sz="1100" b="1" baseline="0" dirty="0" smtClean="0">
                          <a:solidFill>
                            <a:schemeClr val="tx1"/>
                          </a:solidFill>
                          <a:latin typeface="+mn-ea"/>
                          <a:ea typeface="+mn-ea"/>
                        </a:rPr>
                        <a:t>2</a:t>
                      </a:r>
                      <a:r>
                        <a:rPr kumimoji="1" lang="ja-JP" altLang="en-US" sz="1100" b="1" baseline="0" dirty="0" smtClean="0">
                          <a:solidFill>
                            <a:schemeClr val="tx1"/>
                          </a:solidFill>
                          <a:latin typeface="+mn-ea"/>
                          <a:ea typeface="+mn-ea"/>
                        </a:rPr>
                        <a:t>回のうち</a:t>
                      </a:r>
                      <a:r>
                        <a:rPr kumimoji="1" lang="en-US" altLang="ja-JP" sz="1100" b="1" baseline="0" dirty="0" smtClean="0">
                          <a:solidFill>
                            <a:schemeClr val="tx1"/>
                          </a:solidFill>
                          <a:latin typeface="+mn-ea"/>
                          <a:ea typeface="+mn-ea"/>
                        </a:rPr>
                        <a:t>1</a:t>
                      </a:r>
                      <a:r>
                        <a:rPr kumimoji="1" lang="ja-JP" altLang="en-US" sz="1100" b="1" baseline="0" dirty="0" smtClean="0">
                          <a:solidFill>
                            <a:schemeClr val="tx1"/>
                          </a:solidFill>
                          <a:latin typeface="+mn-ea"/>
                          <a:ea typeface="+mn-ea"/>
                        </a:rPr>
                        <a:t>回をギャンブル等依存症に関する内容に替えて実施することを検討）</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■地域福祉・高齢者福祉交付金による財政支援を行うとともに、市町村地域福祉担当課長会議等を通じて先進事例の情報等を提供（継続）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■相談事業を実施（継続）</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7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地域自殺対策強化運営費（</a:t>
                      </a:r>
                      <a:r>
                        <a:rPr kumimoji="1" lang="en-US" altLang="ja-JP" sz="1100" baseline="0" dirty="0" smtClean="0">
                          <a:solidFill>
                            <a:schemeClr val="tx1"/>
                          </a:solidFill>
                          <a:latin typeface="+mn-ea"/>
                          <a:ea typeface="+mn-ea"/>
                        </a:rPr>
                        <a:t>2,780</a:t>
                      </a:r>
                      <a:r>
                        <a:rPr kumimoji="1" lang="ja-JP" altLang="en-US" sz="1100" baseline="0" dirty="0" smtClean="0">
                          <a:solidFill>
                            <a:schemeClr val="tx1"/>
                          </a:solidFill>
                          <a:latin typeface="+mn-ea"/>
                          <a:ea typeface="+mn-ea"/>
                        </a:rPr>
                        <a:t>千円）、中小企業の健康づくり推進事業（</a:t>
                      </a:r>
                      <a:r>
                        <a:rPr kumimoji="1" lang="en-US" altLang="ja-JP" sz="1100" baseline="0" dirty="0" smtClean="0">
                          <a:solidFill>
                            <a:schemeClr val="tx1"/>
                          </a:solidFill>
                          <a:latin typeface="+mn-ea"/>
                          <a:ea typeface="+mn-ea"/>
                        </a:rPr>
                        <a:t>20,787</a:t>
                      </a:r>
                      <a:r>
                        <a:rPr kumimoji="1" lang="ja-JP" altLang="en-US" sz="1100" baseline="0" dirty="0" smtClean="0">
                          <a:solidFill>
                            <a:schemeClr val="tx1"/>
                          </a:solidFill>
                          <a:latin typeface="+mn-ea"/>
                          <a:ea typeface="+mn-ea"/>
                        </a:rPr>
                        <a:t>千円）、精神保健福祉関係運営費</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a:t>
                      </a:r>
                      <a:r>
                        <a:rPr kumimoji="1" lang="en-US" altLang="ja-JP" sz="1100" baseline="0" dirty="0" smtClean="0">
                          <a:solidFill>
                            <a:schemeClr val="tx1"/>
                          </a:solidFill>
                          <a:latin typeface="+mn-ea"/>
                          <a:ea typeface="+mn-ea"/>
                        </a:rPr>
                        <a:t>2,437</a:t>
                      </a:r>
                      <a:r>
                        <a:rPr kumimoji="1" lang="ja-JP" altLang="en-US" sz="1100" baseline="0" dirty="0" smtClean="0">
                          <a:solidFill>
                            <a:schemeClr val="tx1"/>
                          </a:solidFill>
                          <a:latin typeface="+mn-ea"/>
                          <a:ea typeface="+mn-ea"/>
                        </a:rPr>
                        <a:t>千円）、大阪府地域福祉・高齢者福祉交付金（</a:t>
                      </a:r>
                      <a:r>
                        <a:rPr kumimoji="1" lang="en-US" altLang="ja-JP" sz="1100" baseline="0" dirty="0" smtClean="0">
                          <a:solidFill>
                            <a:schemeClr val="tx1"/>
                          </a:solidFill>
                          <a:latin typeface="+mn-ea"/>
                          <a:ea typeface="+mn-ea"/>
                        </a:rPr>
                        <a:t>957,627</a:t>
                      </a:r>
                      <a:r>
                        <a:rPr kumimoji="1" lang="ja-JP" altLang="en-US" sz="1100" baseline="0" dirty="0" smtClean="0">
                          <a:solidFill>
                            <a:schemeClr val="tx1"/>
                          </a:solidFill>
                          <a:latin typeface="+mn-ea"/>
                          <a:ea typeface="+mn-ea"/>
                        </a:rPr>
                        <a:t>千円）、心の健康相談事業（</a:t>
                      </a:r>
                      <a:r>
                        <a:rPr kumimoji="1" lang="en-US" altLang="ja-JP" sz="1100" baseline="0" dirty="0" smtClean="0">
                          <a:solidFill>
                            <a:schemeClr val="tx1"/>
                          </a:solidFill>
                          <a:latin typeface="+mn-ea"/>
                          <a:ea typeface="+mn-ea"/>
                        </a:rPr>
                        <a:t>26,803</a:t>
                      </a:r>
                      <a:r>
                        <a:rPr kumimoji="1" lang="ja-JP" altLang="en-US" sz="1100" baseline="0" dirty="0" smtClean="0">
                          <a:solidFill>
                            <a:schemeClr val="tx1"/>
                          </a:solidFill>
                          <a:latin typeface="+mn-ea"/>
                          <a:ea typeface="+mn-ea"/>
                        </a:rPr>
                        <a:t>千円）</a:t>
                      </a:r>
                      <a:endParaRPr kumimoji="1" lang="ja-JP" altLang="en-US" sz="110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6" name="グループ化 15"/>
          <p:cNvGrpSpPr/>
          <p:nvPr/>
        </p:nvGrpSpPr>
        <p:grpSpPr>
          <a:xfrm>
            <a:off x="586435" y="2543478"/>
            <a:ext cx="792000" cy="720000"/>
            <a:chOff x="-2122749" y="3293333"/>
            <a:chExt cx="792000" cy="720000"/>
          </a:xfrm>
        </p:grpSpPr>
        <p:sp>
          <p:nvSpPr>
            <p:cNvPr id="17" name="角丸四角形 16"/>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8" name="直線コネクタ 17"/>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19</a:t>
            </a:fld>
            <a:endParaRPr kumimoji="1" lang="ja-JP" altLang="en-US"/>
          </a:p>
        </p:txBody>
      </p:sp>
    </p:spTree>
    <p:extLst>
      <p:ext uri="{BB962C8B-B14F-4D97-AF65-F5344CB8AC3E}">
        <p14:creationId xmlns:p14="http://schemas.microsoft.com/office/powerpoint/2010/main" val="3566771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a:t>
            </a:r>
            <a:r>
              <a:rPr kumimoji="1" lang="zh-TW" altLang="en-US" sz="2000" b="1" dirty="0" smtClean="0">
                <a:solidFill>
                  <a:schemeClr val="tx1"/>
                </a:solidFill>
                <a:latin typeface="Meiryo UI" panose="020B0604030504040204" pitchFamily="50" charset="-128"/>
                <a:ea typeface="Meiryo UI" panose="020B0604030504040204" pitchFamily="50" charset="-128"/>
              </a:rPr>
              <a:t>第</a:t>
            </a:r>
            <a:r>
              <a:rPr kumimoji="1" lang="en-US" altLang="zh-TW" sz="2000" b="1" dirty="0" smtClean="0">
                <a:solidFill>
                  <a:schemeClr val="tx1"/>
                </a:solidFill>
                <a:latin typeface="Meiryo UI" panose="020B0604030504040204" pitchFamily="50" charset="-128"/>
                <a:ea typeface="Meiryo UI" panose="020B0604030504040204" pitchFamily="50" charset="-128"/>
              </a:rPr>
              <a:t>3</a:t>
            </a:r>
            <a:r>
              <a:rPr kumimoji="1" lang="zh-TW" altLang="en-US" sz="2000" b="1" dirty="0" smtClean="0">
                <a:solidFill>
                  <a:schemeClr val="tx1"/>
                </a:solidFill>
                <a:latin typeface="Meiryo UI" panose="020B0604030504040204" pitchFamily="50" charset="-128"/>
                <a:ea typeface="Meiryo UI" panose="020B0604030504040204" pitchFamily="50" charset="-128"/>
              </a:rPr>
              <a:t>次</a:t>
            </a:r>
            <a:r>
              <a:rPr kumimoji="1" lang="zh-TW" altLang="en-US" sz="2000" b="1" dirty="0">
                <a:solidFill>
                  <a:schemeClr val="tx1"/>
                </a:solidFill>
                <a:latin typeface="Meiryo UI" panose="020B0604030504040204" pitchFamily="50" charset="-128"/>
                <a:ea typeface="Meiryo UI" panose="020B0604030504040204" pitchFamily="50" charset="-128"/>
              </a:rPr>
              <a:t>大阪府健康</a:t>
            </a:r>
            <a:r>
              <a:rPr kumimoji="1" lang="zh-TW" altLang="en-US" sz="2000" b="1" dirty="0" smtClean="0">
                <a:solidFill>
                  <a:schemeClr val="tx1"/>
                </a:solidFill>
                <a:latin typeface="Meiryo UI" panose="020B0604030504040204" pitchFamily="50" charset="-128"/>
                <a:ea typeface="Meiryo UI" panose="020B0604030504040204" pitchFamily="50" charset="-128"/>
              </a:rPr>
              <a:t>増進計画</a:t>
            </a:r>
            <a:r>
              <a:rPr kumimoji="1" lang="ja-JP" altLang="en-US" sz="2000" b="1" dirty="0" smtClean="0">
                <a:solidFill>
                  <a:schemeClr val="tx1"/>
                </a:solidFill>
                <a:latin typeface="Meiryo UI" panose="020B0604030504040204" pitchFamily="50" charset="-128"/>
                <a:ea typeface="Meiryo UI" panose="020B0604030504040204" pitchFamily="50" charset="-128"/>
              </a:rPr>
              <a:t>（概要）</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43" name="正方形/長方形 42"/>
          <p:cNvSpPr/>
          <p:nvPr/>
        </p:nvSpPr>
        <p:spPr>
          <a:xfrm>
            <a:off x="216793" y="786518"/>
            <a:ext cx="9432000" cy="4932000"/>
          </a:xfrm>
          <a:prstGeom prst="rect">
            <a:avLst/>
          </a:prstGeom>
          <a:solidFill>
            <a:srgbClr val="D1E1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6" name="正方形/長方形 45"/>
          <p:cNvSpPr/>
          <p:nvPr/>
        </p:nvSpPr>
        <p:spPr>
          <a:xfrm>
            <a:off x="286012" y="845087"/>
            <a:ext cx="9288000" cy="720000"/>
          </a:xfrm>
          <a:prstGeom prst="rect">
            <a:avLst/>
          </a:prstGeom>
        </p:spPr>
        <p:txBody>
          <a:bodyPr wrap="square" lIns="36000" tIns="72000" rIns="36000" bIns="36000">
            <a:noAutofit/>
          </a:bodyPr>
          <a:lstStyle/>
          <a:p>
            <a:r>
              <a:rPr lang="en-US" altLang="ja-JP" sz="1300" b="1" dirty="0" smtClean="0">
                <a:latin typeface="+mn-ea"/>
              </a:rPr>
              <a:t>▽</a:t>
            </a:r>
            <a:r>
              <a:rPr lang="ja-JP" altLang="en-US" sz="1300" b="1" dirty="0" smtClean="0">
                <a:latin typeface="+mn-ea"/>
              </a:rPr>
              <a:t> 本計画</a:t>
            </a:r>
            <a:r>
              <a:rPr lang="ja-JP" altLang="en-US" sz="1300" b="1" dirty="0">
                <a:latin typeface="+mn-ea"/>
              </a:rPr>
              <a:t>では、基本目標として「健康寿命の延伸」、「健康格差の縮小」を掲げ、その実現に向けて、“</a:t>
            </a:r>
            <a:r>
              <a:rPr lang="en-US" altLang="ja-JP" sz="1300" b="1" dirty="0">
                <a:latin typeface="+mn-ea"/>
              </a:rPr>
              <a:t>3</a:t>
            </a:r>
            <a:r>
              <a:rPr lang="ja-JP" altLang="en-US" sz="1300" b="1" dirty="0" err="1">
                <a:latin typeface="+mn-ea"/>
              </a:rPr>
              <a:t>つの</a:t>
            </a:r>
            <a:r>
              <a:rPr lang="ja-JP" altLang="en-US" sz="1300" b="1" dirty="0" smtClean="0">
                <a:latin typeface="+mn-ea"/>
              </a:rPr>
              <a:t>基本方針</a:t>
            </a:r>
            <a:r>
              <a:rPr lang="ja-JP" altLang="en-US" sz="1300" b="1" dirty="0">
                <a:latin typeface="+mn-ea"/>
              </a:rPr>
              <a:t>”</a:t>
            </a:r>
            <a:r>
              <a:rPr lang="ja-JP" altLang="en-US" sz="1300" b="1" dirty="0" smtClean="0">
                <a:latin typeface="+mn-ea"/>
              </a:rPr>
              <a:t>の</a:t>
            </a:r>
            <a:endParaRPr lang="en-US" altLang="ja-JP" sz="1300" b="1" dirty="0" smtClean="0">
              <a:latin typeface="+mn-ea"/>
            </a:endParaRPr>
          </a:p>
          <a:p>
            <a:r>
              <a:rPr lang="ja-JP" altLang="en-US" sz="1300" b="1" dirty="0">
                <a:latin typeface="+mn-ea"/>
              </a:rPr>
              <a:t>　</a:t>
            </a:r>
            <a:r>
              <a:rPr lang="ja-JP" altLang="en-US" sz="1300" b="1" dirty="0" smtClean="0">
                <a:latin typeface="+mn-ea"/>
              </a:rPr>
              <a:t> もと、“</a:t>
            </a:r>
            <a:r>
              <a:rPr lang="ja-JP" altLang="en-US" sz="1300" b="1" dirty="0">
                <a:latin typeface="+mn-ea"/>
              </a:rPr>
              <a:t>府民・行政等がめざす目標等”に沿って、</a:t>
            </a:r>
            <a:r>
              <a:rPr lang="en-US" altLang="ja-JP" sz="1300" b="1" dirty="0">
                <a:latin typeface="+mn-ea"/>
              </a:rPr>
              <a:t>『11</a:t>
            </a:r>
            <a:r>
              <a:rPr lang="ja-JP" altLang="en-US" sz="1300" b="1" dirty="0">
                <a:latin typeface="+mn-ea"/>
              </a:rPr>
              <a:t>分野の重点取組み</a:t>
            </a:r>
            <a:r>
              <a:rPr lang="en-US" altLang="ja-JP" sz="1300" b="1" dirty="0">
                <a:latin typeface="+mn-ea"/>
              </a:rPr>
              <a:t>』</a:t>
            </a:r>
            <a:r>
              <a:rPr lang="ja-JP" altLang="en-US" sz="1300" b="1" dirty="0">
                <a:latin typeface="+mn-ea"/>
              </a:rPr>
              <a:t>を</a:t>
            </a:r>
            <a:r>
              <a:rPr lang="ja-JP" altLang="en-US" sz="1300" b="1" dirty="0" smtClean="0">
                <a:latin typeface="+mn-ea"/>
              </a:rPr>
              <a:t>推進</a:t>
            </a:r>
            <a:endParaRPr lang="ja-JP" altLang="en-US" sz="1300" b="1" dirty="0">
              <a:latin typeface="+mn-ea"/>
            </a:endParaRPr>
          </a:p>
          <a:p>
            <a:endParaRPr lang="en-US" altLang="ja-JP" sz="500" dirty="0" smtClean="0">
              <a:latin typeface="+mn-ea"/>
            </a:endParaRPr>
          </a:p>
          <a:p>
            <a:r>
              <a:rPr lang="ja-JP" altLang="en-US" sz="1100" dirty="0" smtClean="0">
                <a:latin typeface="+mn-ea"/>
              </a:rPr>
              <a:t>　</a:t>
            </a:r>
            <a:r>
              <a:rPr lang="en-US" altLang="ja-JP" sz="1100" dirty="0" smtClean="0">
                <a:latin typeface="+mn-ea"/>
              </a:rPr>
              <a:t>※ </a:t>
            </a:r>
            <a:r>
              <a:rPr lang="ja-JP" altLang="en-US" sz="1100" dirty="0" smtClean="0">
                <a:latin typeface="+mn-ea"/>
              </a:rPr>
              <a:t>計画</a:t>
            </a:r>
            <a:r>
              <a:rPr lang="ja-JP" altLang="en-US" sz="1100" dirty="0">
                <a:latin typeface="+mn-ea"/>
              </a:rPr>
              <a:t>期間は、</a:t>
            </a:r>
            <a:r>
              <a:rPr lang="en-US" altLang="ja-JP" sz="1100" dirty="0">
                <a:latin typeface="+mn-ea"/>
              </a:rPr>
              <a:t>2018</a:t>
            </a:r>
            <a:r>
              <a:rPr lang="ja-JP" altLang="en-US" sz="1100" dirty="0">
                <a:latin typeface="+mn-ea"/>
              </a:rPr>
              <a:t>年度～</a:t>
            </a:r>
            <a:r>
              <a:rPr lang="en-US" altLang="ja-JP" sz="1100" dirty="0">
                <a:latin typeface="+mn-ea"/>
              </a:rPr>
              <a:t>2023</a:t>
            </a:r>
            <a:r>
              <a:rPr lang="ja-JP" altLang="en-US" sz="1100" dirty="0">
                <a:latin typeface="+mn-ea"/>
              </a:rPr>
              <a:t>年度</a:t>
            </a:r>
            <a:r>
              <a:rPr lang="en-US" altLang="ja-JP" sz="1100" dirty="0">
                <a:latin typeface="+mn-ea"/>
              </a:rPr>
              <a:t>(6</a:t>
            </a:r>
            <a:r>
              <a:rPr lang="ja-JP" altLang="en-US" sz="1100" dirty="0">
                <a:latin typeface="+mn-ea"/>
              </a:rPr>
              <a:t>年間</a:t>
            </a:r>
            <a:r>
              <a:rPr lang="en-US" altLang="ja-JP" sz="1100" dirty="0">
                <a:latin typeface="+mn-ea"/>
              </a:rPr>
              <a:t>)</a:t>
            </a:r>
            <a:r>
              <a:rPr lang="ja-JP" altLang="en-US" sz="1100" dirty="0">
                <a:latin typeface="+mn-ea"/>
              </a:rPr>
              <a:t>で、府民の健康指標の向上・改善をめざす。</a:t>
            </a:r>
          </a:p>
        </p:txBody>
      </p:sp>
      <p:sp>
        <p:nvSpPr>
          <p:cNvPr id="48" name="角丸四角形 47"/>
          <p:cNvSpPr/>
          <p:nvPr/>
        </p:nvSpPr>
        <p:spPr>
          <a:xfrm>
            <a:off x="409420" y="1676219"/>
            <a:ext cx="9072000" cy="756000"/>
          </a:xfrm>
          <a:prstGeom prst="roundRect">
            <a:avLst>
              <a:gd name="adj" fmla="val 8499"/>
            </a:avLst>
          </a:prstGeom>
          <a:solidFill>
            <a:schemeClr val="bg1"/>
          </a:solidFill>
          <a:ln w="19050">
            <a:solidFill>
              <a:srgbClr val="2F528F"/>
            </a:solidFill>
          </a:ln>
        </p:spPr>
        <p:txBody>
          <a:bodyPr wrap="square" lIns="72000" tIns="72000" rIns="72000" bIns="72000" anchor="ctr">
            <a:noAutofit/>
          </a:bodyPr>
          <a:lstStyle/>
          <a:p>
            <a:r>
              <a:rPr lang="en-US" altLang="ja-JP" sz="1300" b="1" dirty="0" smtClean="0">
                <a:latin typeface="+mn-ea"/>
              </a:rPr>
              <a:t>【</a:t>
            </a:r>
            <a:r>
              <a:rPr lang="ja-JP" altLang="en-US" sz="1300" b="1" dirty="0" smtClean="0">
                <a:latin typeface="+mn-ea"/>
              </a:rPr>
              <a:t>基本目標</a:t>
            </a:r>
            <a:r>
              <a:rPr lang="en-US" altLang="ja-JP" sz="1300" b="1" dirty="0" smtClean="0">
                <a:latin typeface="+mn-ea"/>
              </a:rPr>
              <a:t>】</a:t>
            </a:r>
            <a:endParaRPr lang="en-US" altLang="ja-JP" sz="1300" b="1" dirty="0">
              <a:latin typeface="+mn-ea"/>
            </a:endParaRPr>
          </a:p>
          <a:p>
            <a:r>
              <a:rPr lang="en-US" altLang="ja-JP" sz="1200" b="1" dirty="0">
                <a:latin typeface="+mn-ea"/>
              </a:rPr>
              <a:t>●</a:t>
            </a:r>
            <a:r>
              <a:rPr lang="ja-JP" altLang="en-US" sz="1200" b="1" dirty="0">
                <a:latin typeface="+mn-ea"/>
              </a:rPr>
              <a:t>健康寿命の延伸・・・生活習慣病の予防対策等の強化など、府民のライフステージに応じた府民の主体的な健康づくりを推進　</a:t>
            </a:r>
          </a:p>
          <a:p>
            <a:r>
              <a:rPr lang="ja-JP" altLang="en-US" sz="1200" b="1" dirty="0">
                <a:latin typeface="+mn-ea"/>
              </a:rPr>
              <a:t>●健康格差の縮小・・・市町村の健康指標の状況や健康課題などに応じた効果的な施策を展開</a:t>
            </a:r>
          </a:p>
        </p:txBody>
      </p:sp>
      <p:sp>
        <p:nvSpPr>
          <p:cNvPr id="49" name="角丸四角形 48"/>
          <p:cNvSpPr/>
          <p:nvPr/>
        </p:nvSpPr>
        <p:spPr>
          <a:xfrm>
            <a:off x="409420" y="2511006"/>
            <a:ext cx="9072000" cy="2484000"/>
          </a:xfrm>
          <a:prstGeom prst="roundRect">
            <a:avLst>
              <a:gd name="adj" fmla="val 2418"/>
            </a:avLst>
          </a:prstGeom>
          <a:solidFill>
            <a:schemeClr val="bg1"/>
          </a:solidFill>
          <a:ln w="19050">
            <a:solidFill>
              <a:srgbClr val="2F528F"/>
            </a:solidFill>
          </a:ln>
        </p:spPr>
        <p:txBody>
          <a:bodyPr wrap="square" lIns="72000" tIns="72000" rIns="72000" bIns="72000" anchor="ctr">
            <a:noAutofit/>
          </a:bodyPr>
          <a:lstStyle/>
          <a:p>
            <a:r>
              <a:rPr lang="en-US" altLang="ja-JP" sz="1300" b="1" dirty="0" smtClean="0">
                <a:latin typeface="+mn-ea"/>
              </a:rPr>
              <a:t>【</a:t>
            </a:r>
            <a:r>
              <a:rPr lang="ja-JP" altLang="en-US" sz="1300" b="1" dirty="0" smtClean="0">
                <a:latin typeface="+mn-ea"/>
              </a:rPr>
              <a:t>基本方針</a:t>
            </a:r>
            <a:r>
              <a:rPr lang="en-US" altLang="ja-JP" sz="1300" b="1" dirty="0">
                <a:latin typeface="+mn-ea"/>
              </a:rPr>
              <a:t>】</a:t>
            </a:r>
            <a:endParaRPr lang="en-US" altLang="ja-JP" sz="1300" b="1" dirty="0" smtClean="0">
              <a:latin typeface="+mn-ea"/>
            </a:endParaRPr>
          </a:p>
          <a:p>
            <a:endParaRPr lang="en-US" altLang="ja-JP" sz="1200" b="1" dirty="0">
              <a:latin typeface="+mn-ea"/>
            </a:endParaRPr>
          </a:p>
          <a:p>
            <a:endParaRPr lang="en-US" altLang="ja-JP" sz="1200" b="1" dirty="0" smtClean="0">
              <a:latin typeface="+mn-ea"/>
            </a:endParaRPr>
          </a:p>
          <a:p>
            <a:endParaRPr lang="en-US" altLang="ja-JP" sz="1200" b="1" dirty="0">
              <a:latin typeface="+mn-ea"/>
            </a:endParaRPr>
          </a:p>
          <a:p>
            <a:endParaRPr lang="en-US" altLang="ja-JP" sz="1200" b="1" dirty="0" smtClean="0">
              <a:latin typeface="+mn-ea"/>
            </a:endParaRPr>
          </a:p>
          <a:p>
            <a:endParaRPr lang="en-US" altLang="ja-JP" sz="800" b="1" dirty="0">
              <a:latin typeface="+mn-ea"/>
            </a:endParaRPr>
          </a:p>
          <a:p>
            <a:r>
              <a:rPr lang="en-US" altLang="ja-JP" sz="1300" b="1" dirty="0" smtClean="0">
                <a:latin typeface="+mn-ea"/>
              </a:rPr>
              <a:t>【</a:t>
            </a:r>
            <a:r>
              <a:rPr lang="ja-JP" altLang="en-US" sz="1300" b="1" dirty="0" smtClean="0">
                <a:latin typeface="+mn-ea"/>
              </a:rPr>
              <a:t>府民</a:t>
            </a:r>
            <a:r>
              <a:rPr lang="ja-JP" altLang="en-US" sz="1300" b="1" dirty="0">
                <a:latin typeface="+mn-ea"/>
              </a:rPr>
              <a:t>・行政等みんなでめざす</a:t>
            </a:r>
            <a:r>
              <a:rPr lang="ja-JP" altLang="en-US" sz="1300" b="1" dirty="0" smtClean="0">
                <a:latin typeface="+mn-ea"/>
              </a:rPr>
              <a:t>目標</a:t>
            </a:r>
            <a:r>
              <a:rPr lang="en-US" altLang="ja-JP" sz="1300" b="1" dirty="0" smtClean="0">
                <a:latin typeface="+mn-ea"/>
              </a:rPr>
              <a:t>】</a:t>
            </a:r>
            <a:endParaRPr lang="en-US" altLang="ja-JP" sz="1300" b="1" dirty="0">
              <a:latin typeface="+mn-ea"/>
            </a:endParaRPr>
          </a:p>
          <a:p>
            <a:r>
              <a:rPr lang="ja-JP" altLang="en-US" sz="1200" b="1" dirty="0" smtClean="0">
                <a:latin typeface="+mn-ea"/>
              </a:rPr>
              <a:t>●</a:t>
            </a:r>
            <a:r>
              <a:rPr lang="ja-JP" altLang="en-US" sz="1200" b="1" dirty="0">
                <a:latin typeface="+mn-ea"/>
              </a:rPr>
              <a:t>「健康への関心度を高めます」、「朝食欠食率を低くします」、「習慣的に運動に取り組む府民を増やします</a:t>
            </a:r>
            <a:r>
              <a:rPr lang="ja-JP" altLang="en-US" sz="1200" b="1" dirty="0" smtClean="0">
                <a:latin typeface="+mn-ea"/>
              </a:rPr>
              <a:t>」など</a:t>
            </a:r>
            <a:r>
              <a:rPr lang="en-US" altLang="ja-JP" sz="1200" b="1" dirty="0">
                <a:latin typeface="+mn-ea"/>
              </a:rPr>
              <a:t>11</a:t>
            </a:r>
            <a:r>
              <a:rPr lang="ja-JP" altLang="en-US" sz="1200" b="1" dirty="0">
                <a:latin typeface="+mn-ea"/>
              </a:rPr>
              <a:t>項目</a:t>
            </a:r>
            <a:r>
              <a:rPr lang="ja-JP" altLang="en-US" sz="1200" b="1" dirty="0" smtClean="0">
                <a:latin typeface="+mn-ea"/>
              </a:rPr>
              <a:t>の</a:t>
            </a:r>
            <a:endParaRPr lang="en-US" altLang="ja-JP" sz="1200" b="1" dirty="0" smtClean="0">
              <a:latin typeface="+mn-ea"/>
            </a:endParaRPr>
          </a:p>
          <a:p>
            <a:r>
              <a:rPr lang="ja-JP" altLang="en-US" sz="1200" b="1" dirty="0">
                <a:latin typeface="+mn-ea"/>
              </a:rPr>
              <a:t>　</a:t>
            </a:r>
            <a:r>
              <a:rPr lang="ja-JP" altLang="en-US" sz="1200" b="1" dirty="0" smtClean="0">
                <a:latin typeface="+mn-ea"/>
              </a:rPr>
              <a:t>目標</a:t>
            </a:r>
            <a:r>
              <a:rPr lang="ja-JP" altLang="en-US" sz="1200" b="1" dirty="0">
                <a:latin typeface="+mn-ea"/>
              </a:rPr>
              <a:t>を</a:t>
            </a:r>
            <a:r>
              <a:rPr lang="ja-JP" altLang="en-US" sz="1200" b="1" dirty="0" smtClean="0">
                <a:latin typeface="+mn-ea"/>
              </a:rPr>
              <a:t>設定　（</a:t>
            </a:r>
            <a:r>
              <a:rPr lang="ja-JP" altLang="en-US" sz="1200" b="1" dirty="0">
                <a:latin typeface="+mn-ea"/>
              </a:rPr>
              <a:t>＊本目標に沿って「府民の行動目標」、「行政等が取り組む数値目標」を設定</a:t>
            </a:r>
            <a:r>
              <a:rPr lang="ja-JP" altLang="en-US" sz="1200" b="1" dirty="0" smtClean="0">
                <a:latin typeface="+mn-ea"/>
              </a:rPr>
              <a:t>）</a:t>
            </a:r>
            <a:endParaRPr lang="en-US" altLang="ja-JP" sz="1200" b="1" dirty="0" smtClean="0">
              <a:latin typeface="+mn-ea"/>
            </a:endParaRPr>
          </a:p>
          <a:p>
            <a:endParaRPr lang="en-US" altLang="ja-JP" sz="800" b="1" dirty="0" smtClean="0">
              <a:latin typeface="+mn-ea"/>
            </a:endParaRPr>
          </a:p>
          <a:p>
            <a:r>
              <a:rPr lang="en-US" altLang="ja-JP" sz="1300" b="1" dirty="0" smtClean="0">
                <a:latin typeface="+mn-ea"/>
              </a:rPr>
              <a:t>【11</a:t>
            </a:r>
            <a:r>
              <a:rPr lang="ja-JP" altLang="en-US" sz="1300" b="1" dirty="0">
                <a:latin typeface="+mn-ea"/>
              </a:rPr>
              <a:t>分野の重点</a:t>
            </a:r>
            <a:r>
              <a:rPr lang="ja-JP" altLang="en-US" sz="1300" b="1" dirty="0" smtClean="0">
                <a:latin typeface="+mn-ea"/>
              </a:rPr>
              <a:t>取組み</a:t>
            </a:r>
            <a:r>
              <a:rPr lang="en-US" altLang="ja-JP" sz="1300" b="1" dirty="0" smtClean="0">
                <a:latin typeface="+mn-ea"/>
              </a:rPr>
              <a:t>】</a:t>
            </a:r>
            <a:endParaRPr lang="en-US" altLang="ja-JP" sz="1300" b="1" dirty="0">
              <a:latin typeface="+mn-ea"/>
            </a:endParaRPr>
          </a:p>
          <a:p>
            <a:r>
              <a:rPr lang="ja-JP" altLang="en-US" sz="1200" b="1" dirty="0">
                <a:latin typeface="+mn-ea"/>
              </a:rPr>
              <a:t>●これらの目標達成に向けて、</a:t>
            </a:r>
            <a:r>
              <a:rPr lang="ja-JP" altLang="en-US" sz="1200" b="1" dirty="0" smtClean="0">
                <a:latin typeface="+mn-ea"/>
              </a:rPr>
              <a:t>「１ 生活</a:t>
            </a:r>
            <a:r>
              <a:rPr lang="ja-JP" altLang="en-US" sz="1200" b="1" dirty="0">
                <a:latin typeface="+mn-ea"/>
              </a:rPr>
              <a:t>習慣病の予防」、</a:t>
            </a:r>
            <a:r>
              <a:rPr lang="ja-JP" altLang="en-US" sz="1200" b="1" dirty="0" smtClean="0">
                <a:latin typeface="+mn-ea"/>
              </a:rPr>
              <a:t>「２ 生活</a:t>
            </a:r>
            <a:r>
              <a:rPr lang="ja-JP" altLang="en-US" sz="1200" b="1" dirty="0">
                <a:latin typeface="+mn-ea"/>
              </a:rPr>
              <a:t>習慣病の早期発見・重症化予防」、</a:t>
            </a:r>
            <a:r>
              <a:rPr lang="ja-JP" altLang="en-US" sz="1200" b="1" dirty="0" smtClean="0">
                <a:latin typeface="+mn-ea"/>
              </a:rPr>
              <a:t>「３ 府民</a:t>
            </a:r>
            <a:r>
              <a:rPr lang="ja-JP" altLang="en-US" sz="1200" b="1" dirty="0">
                <a:latin typeface="+mn-ea"/>
              </a:rPr>
              <a:t>の健康を</a:t>
            </a:r>
            <a:r>
              <a:rPr lang="ja-JP" altLang="en-US" sz="1200" b="1" dirty="0" smtClean="0">
                <a:latin typeface="+mn-ea"/>
              </a:rPr>
              <a:t>支える</a:t>
            </a:r>
            <a:endParaRPr lang="en-US" altLang="ja-JP" sz="1200" b="1" dirty="0" smtClean="0">
              <a:latin typeface="+mn-ea"/>
            </a:endParaRPr>
          </a:p>
          <a:p>
            <a:r>
              <a:rPr lang="ja-JP" altLang="en-US" sz="1200" b="1" dirty="0">
                <a:latin typeface="+mn-ea"/>
              </a:rPr>
              <a:t>　</a:t>
            </a:r>
            <a:r>
              <a:rPr lang="ja-JP" altLang="en-US" sz="1200" b="1" dirty="0" smtClean="0">
                <a:latin typeface="+mn-ea"/>
              </a:rPr>
              <a:t>社会環境整備</a:t>
            </a:r>
            <a:r>
              <a:rPr lang="ja-JP" altLang="en-US" sz="1200" b="1" dirty="0">
                <a:latin typeface="+mn-ea"/>
              </a:rPr>
              <a:t>」を進めるため、府民・行政・事業者など多様な主体の連携・協働により、</a:t>
            </a:r>
            <a:r>
              <a:rPr lang="en-US" altLang="ja-JP" sz="1200" b="1" dirty="0">
                <a:latin typeface="+mn-ea"/>
              </a:rPr>
              <a:t>『11</a:t>
            </a:r>
            <a:r>
              <a:rPr lang="ja-JP" altLang="en-US" sz="1200" b="1" dirty="0">
                <a:latin typeface="+mn-ea"/>
              </a:rPr>
              <a:t>分野の重点的取組み</a:t>
            </a:r>
            <a:r>
              <a:rPr lang="en-US" altLang="ja-JP" sz="1200" b="1" dirty="0">
                <a:latin typeface="+mn-ea"/>
              </a:rPr>
              <a:t>』</a:t>
            </a:r>
            <a:r>
              <a:rPr lang="ja-JP" altLang="en-US" sz="1200" b="1" dirty="0">
                <a:latin typeface="+mn-ea"/>
              </a:rPr>
              <a:t>を</a:t>
            </a:r>
            <a:r>
              <a:rPr lang="ja-JP" altLang="en-US" sz="1200" b="1" dirty="0" smtClean="0">
                <a:latin typeface="+mn-ea"/>
              </a:rPr>
              <a:t>推進</a:t>
            </a:r>
            <a:endParaRPr lang="ja-JP" altLang="en-US" sz="1200" b="1" dirty="0">
              <a:latin typeface="+mn-ea"/>
            </a:endParaRPr>
          </a:p>
        </p:txBody>
      </p:sp>
      <p:sp>
        <p:nvSpPr>
          <p:cNvPr id="50" name="正方形/長方形 49"/>
          <p:cNvSpPr/>
          <p:nvPr/>
        </p:nvSpPr>
        <p:spPr>
          <a:xfrm>
            <a:off x="286012" y="5073460"/>
            <a:ext cx="9288000" cy="576000"/>
          </a:xfrm>
          <a:prstGeom prst="rect">
            <a:avLst/>
          </a:prstGeom>
        </p:spPr>
        <p:txBody>
          <a:bodyPr wrap="square" lIns="36000" tIns="72000" rIns="36000" bIns="36000">
            <a:noAutofit/>
          </a:bodyPr>
          <a:lstStyle/>
          <a:p>
            <a:r>
              <a:rPr lang="ja-JP" altLang="en-US" sz="1300" b="1" dirty="0" smtClean="0">
                <a:latin typeface="+mn-ea"/>
              </a:rPr>
              <a:t>▽ 「</a:t>
            </a:r>
            <a:r>
              <a:rPr lang="ja-JP" altLang="en-US" sz="1300" b="1" dirty="0">
                <a:latin typeface="+mn-ea"/>
              </a:rPr>
              <a:t>大阪府健康づくり推進条例（</a:t>
            </a:r>
            <a:r>
              <a:rPr lang="en-US" altLang="ja-JP" sz="1300" b="1" dirty="0">
                <a:latin typeface="+mn-ea"/>
              </a:rPr>
              <a:t>H30.10.30</a:t>
            </a:r>
            <a:r>
              <a:rPr lang="ja-JP" altLang="en-US" sz="1300" b="1" dirty="0">
                <a:latin typeface="+mn-ea"/>
              </a:rPr>
              <a:t>施行）」において重点取組みを位置づけ（</a:t>
            </a:r>
            <a:r>
              <a:rPr lang="en-US" altLang="ja-JP" sz="1300" b="1" dirty="0">
                <a:latin typeface="+mn-ea"/>
              </a:rPr>
              <a:t>§12</a:t>
            </a:r>
            <a:r>
              <a:rPr lang="ja-JP" altLang="en-US" sz="1300" b="1" dirty="0">
                <a:latin typeface="+mn-ea"/>
              </a:rPr>
              <a:t>～</a:t>
            </a:r>
            <a:r>
              <a:rPr lang="en-US" altLang="ja-JP" sz="1300" b="1" dirty="0">
                <a:latin typeface="+mn-ea"/>
              </a:rPr>
              <a:t>§16</a:t>
            </a:r>
            <a:r>
              <a:rPr lang="ja-JP" altLang="en-US" sz="1300" b="1" dirty="0" smtClean="0">
                <a:latin typeface="+mn-ea"/>
              </a:rPr>
              <a:t>）</a:t>
            </a:r>
            <a:endParaRPr lang="ja-JP" altLang="en-US" sz="1300" b="1" dirty="0">
              <a:latin typeface="+mn-ea"/>
            </a:endParaRPr>
          </a:p>
          <a:p>
            <a:endParaRPr lang="en-US" altLang="ja-JP" sz="500" dirty="0" smtClean="0">
              <a:latin typeface="+mn-ea"/>
            </a:endParaRPr>
          </a:p>
          <a:p>
            <a:r>
              <a:rPr lang="ja-JP" altLang="en-US" sz="1100" dirty="0" smtClean="0">
                <a:latin typeface="+mn-ea"/>
              </a:rPr>
              <a:t>　</a:t>
            </a:r>
            <a:r>
              <a:rPr lang="en-US" altLang="ja-JP" sz="1100" dirty="0" smtClean="0">
                <a:latin typeface="+mn-ea"/>
              </a:rPr>
              <a:t>※ </a:t>
            </a:r>
            <a:r>
              <a:rPr lang="ja-JP" altLang="en-US" sz="1100" dirty="0">
                <a:latin typeface="+mn-ea"/>
              </a:rPr>
              <a:t>多様な</a:t>
            </a:r>
            <a:r>
              <a:rPr lang="ja-JP" altLang="en-US" sz="1100" dirty="0" smtClean="0">
                <a:latin typeface="+mn-ea"/>
              </a:rPr>
              <a:t>主体の</a:t>
            </a:r>
            <a:r>
              <a:rPr lang="ja-JP" altLang="en-US" sz="1100" dirty="0">
                <a:latin typeface="+mn-ea"/>
              </a:rPr>
              <a:t>連携・協働による“オール大阪体制”を構築し</a:t>
            </a:r>
            <a:r>
              <a:rPr lang="ja-JP" altLang="en-US" sz="1100" dirty="0" smtClean="0">
                <a:latin typeface="+mn-ea"/>
              </a:rPr>
              <a:t>、健康づくり</a:t>
            </a:r>
            <a:r>
              <a:rPr lang="ja-JP" altLang="en-US" sz="1100" dirty="0">
                <a:latin typeface="+mn-ea"/>
              </a:rPr>
              <a:t>の推進に関する施策を推進。</a:t>
            </a:r>
          </a:p>
        </p:txBody>
      </p:sp>
      <p:graphicFrame>
        <p:nvGraphicFramePr>
          <p:cNvPr id="51" name="表 50"/>
          <p:cNvGraphicFramePr>
            <a:graphicFrameLocks noGrp="1"/>
          </p:cNvGraphicFramePr>
          <p:nvPr>
            <p:extLst>
              <p:ext uri="{D42A27DB-BD31-4B8C-83A1-F6EECF244321}">
                <p14:modId xmlns:p14="http://schemas.microsoft.com/office/powerpoint/2010/main" val="3373014005"/>
              </p:ext>
            </p:extLst>
          </p:nvPr>
        </p:nvGraphicFramePr>
        <p:xfrm>
          <a:off x="562953" y="2842703"/>
          <a:ext cx="8784000" cy="64692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4073086637"/>
                    </a:ext>
                  </a:extLst>
                </a:gridCol>
                <a:gridCol w="3024000">
                  <a:extLst>
                    <a:ext uri="{9D8B030D-6E8A-4147-A177-3AD203B41FA5}">
                      <a16:colId xmlns:a16="http://schemas.microsoft.com/office/drawing/2014/main" val="111291063"/>
                    </a:ext>
                  </a:extLst>
                </a:gridCol>
                <a:gridCol w="2880000">
                  <a:extLst>
                    <a:ext uri="{9D8B030D-6E8A-4147-A177-3AD203B41FA5}">
                      <a16:colId xmlns:a16="http://schemas.microsoft.com/office/drawing/2014/main" val="520564120"/>
                    </a:ext>
                  </a:extLst>
                </a:gridCol>
              </a:tblGrid>
              <a:tr h="130315">
                <a:tc>
                  <a:txBody>
                    <a:bodyPr/>
                    <a:lstStyle/>
                    <a:p>
                      <a:pPr algn="ctr"/>
                      <a:r>
                        <a:rPr kumimoji="1" lang="ja-JP" altLang="en-US" sz="1100" b="1" dirty="0" smtClean="0">
                          <a:solidFill>
                            <a:schemeClr val="tx1"/>
                          </a:solidFill>
                        </a:rPr>
                        <a:t>生活習慣病の予防、早期発見、重症化予防</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100" b="1" dirty="0" smtClean="0">
                          <a:solidFill>
                            <a:schemeClr val="tx1"/>
                          </a:solidFill>
                        </a:rPr>
                        <a:t>ライフステージに応じた取組み</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100" b="1" dirty="0" smtClean="0">
                          <a:solidFill>
                            <a:schemeClr val="tx1"/>
                          </a:solidFill>
                        </a:rPr>
                        <a:t>府民の健康づくりを支える社会環境整備</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363311713"/>
                  </a:ext>
                </a:extLst>
              </a:tr>
              <a:tr h="221477">
                <a:tc>
                  <a:txBody>
                    <a:bodyPr/>
                    <a:lstStyle/>
                    <a:p>
                      <a:r>
                        <a:rPr kumimoji="1" lang="ja-JP" altLang="en-US" sz="1100" b="0" baseline="0" dirty="0" smtClean="0">
                          <a:solidFill>
                            <a:schemeClr val="tx1"/>
                          </a:solidFill>
                        </a:rPr>
                        <a:t>   </a:t>
                      </a:r>
                      <a:r>
                        <a:rPr kumimoji="1" lang="ja-JP" altLang="en-US" sz="1100" b="0" dirty="0" smtClean="0">
                          <a:solidFill>
                            <a:schemeClr val="tx1"/>
                          </a:solidFill>
                        </a:rPr>
                        <a:t>生活習慣が大きく関与する生活習慣病は</a:t>
                      </a:r>
                      <a:endParaRPr kumimoji="1" lang="en-US" altLang="ja-JP" sz="1100" b="0" dirty="0" smtClean="0">
                        <a:solidFill>
                          <a:schemeClr val="tx1"/>
                        </a:solidFill>
                      </a:endParaRPr>
                    </a:p>
                    <a:p>
                      <a:r>
                        <a:rPr kumimoji="1" lang="ja-JP" altLang="en-US" sz="1100" b="0" baseline="0" dirty="0" smtClean="0">
                          <a:solidFill>
                            <a:schemeClr val="tx1"/>
                          </a:solidFill>
                        </a:rPr>
                        <a:t>   </a:t>
                      </a:r>
                      <a:r>
                        <a:rPr kumimoji="1" lang="ja-JP" altLang="en-US" sz="1100" b="0" dirty="0" smtClean="0">
                          <a:solidFill>
                            <a:schemeClr val="tx1"/>
                          </a:solidFill>
                        </a:rPr>
                        <a:t>府民の死因の半数以上</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smtClean="0">
                          <a:solidFill>
                            <a:schemeClr val="tx1"/>
                          </a:solidFill>
                        </a:rPr>
                        <a:t>若い世代から働く世代、高齢者に至る各世代</a:t>
                      </a:r>
                      <a:endParaRPr kumimoji="1" lang="en-US" altLang="ja-JP" sz="1100" b="0" dirty="0" smtClean="0">
                        <a:solidFill>
                          <a:schemeClr val="tx1"/>
                        </a:solidFill>
                      </a:endParaRPr>
                    </a:p>
                    <a:p>
                      <a:r>
                        <a:rPr kumimoji="1" lang="ja-JP" altLang="en-US" sz="1100" b="0" dirty="0" smtClean="0">
                          <a:solidFill>
                            <a:schemeClr val="tx1"/>
                          </a:solidFill>
                        </a:rPr>
                        <a:t>の身体的特性等を踏まえた健康づくりが重要</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baseline="0" dirty="0" smtClean="0">
                          <a:solidFill>
                            <a:schemeClr val="tx1"/>
                          </a:solidFill>
                        </a:rPr>
                        <a:t>   </a:t>
                      </a:r>
                      <a:r>
                        <a:rPr kumimoji="1" lang="ja-JP" altLang="en-US" sz="1100" b="0" dirty="0" smtClean="0">
                          <a:solidFill>
                            <a:schemeClr val="tx1"/>
                          </a:solidFill>
                        </a:rPr>
                        <a:t>府民の自主的な健康行動を誘導する社会</a:t>
                      </a:r>
                      <a:endParaRPr kumimoji="1" lang="en-US" altLang="ja-JP" sz="1100" b="0" dirty="0" smtClean="0">
                        <a:solidFill>
                          <a:schemeClr val="tx1"/>
                        </a:solidFill>
                      </a:endParaRPr>
                    </a:p>
                    <a:p>
                      <a:r>
                        <a:rPr kumimoji="1" lang="ja-JP" altLang="en-US" sz="1100" b="0" dirty="0" smtClean="0">
                          <a:solidFill>
                            <a:schemeClr val="tx1"/>
                          </a:solidFill>
                        </a:rPr>
                        <a:t>   環境の整備が重要</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sp>
        <p:nvSpPr>
          <p:cNvPr id="44" name="角丸四角形 43"/>
          <p:cNvSpPr/>
          <p:nvPr/>
        </p:nvSpPr>
        <p:spPr>
          <a:xfrm>
            <a:off x="586844" y="5981197"/>
            <a:ext cx="8712000" cy="576000"/>
          </a:xfrm>
          <a:prstGeom prst="roundRect">
            <a:avLst>
              <a:gd name="adj" fmla="val 11145"/>
            </a:avLst>
          </a:prstGeom>
          <a:solidFill>
            <a:schemeClr val="bg1"/>
          </a:solidFill>
          <a:ln w="19050">
            <a:solidFill>
              <a:srgbClr val="2F528F"/>
            </a:solidFill>
            <a:prstDash val="sysDash"/>
          </a:ln>
        </p:spPr>
        <p:txBody>
          <a:bodyPr wrap="square" lIns="72000" tIns="72000" rIns="72000" bIns="72000" anchor="ctr">
            <a:noAutofit/>
          </a:bodyPr>
          <a:lstStyle/>
          <a:p>
            <a:r>
              <a:rPr lang="en-US" altLang="ja-JP" sz="1300" b="1" dirty="0" smtClean="0">
                <a:latin typeface="+mn-ea"/>
              </a:rPr>
              <a:t>【</a:t>
            </a:r>
            <a:r>
              <a:rPr lang="ja-JP" altLang="en-US" sz="1300" b="1" dirty="0">
                <a:latin typeface="+mn-ea"/>
              </a:rPr>
              <a:t>府民の健康指標の向上・</a:t>
            </a:r>
            <a:r>
              <a:rPr lang="ja-JP" altLang="en-US" sz="1300" b="1" dirty="0" smtClean="0">
                <a:latin typeface="+mn-ea"/>
              </a:rPr>
              <a:t>改善</a:t>
            </a:r>
            <a:r>
              <a:rPr lang="en-US" altLang="ja-JP" sz="1300" b="1" dirty="0" smtClean="0">
                <a:latin typeface="+mn-ea"/>
              </a:rPr>
              <a:t>】</a:t>
            </a:r>
            <a:endParaRPr lang="en-US" altLang="ja-JP" sz="1300" b="1" dirty="0">
              <a:latin typeface="+mn-ea"/>
            </a:endParaRPr>
          </a:p>
          <a:p>
            <a:r>
              <a:rPr lang="ja-JP" altLang="en-US" sz="1200" b="1" dirty="0">
                <a:latin typeface="+mn-ea"/>
              </a:rPr>
              <a:t> ●健康寿命</a:t>
            </a:r>
            <a:r>
              <a:rPr lang="en-US" altLang="ja-JP" sz="1200" b="1" dirty="0">
                <a:latin typeface="+mn-ea"/>
              </a:rPr>
              <a:t>2</a:t>
            </a:r>
            <a:r>
              <a:rPr lang="ja-JP" altLang="en-US" sz="1200" b="1" dirty="0">
                <a:latin typeface="+mn-ea"/>
              </a:rPr>
              <a:t>歳以上</a:t>
            </a:r>
            <a:r>
              <a:rPr lang="ja-JP" altLang="en-US" sz="1200" b="1" dirty="0" smtClean="0">
                <a:latin typeface="+mn-ea"/>
              </a:rPr>
              <a:t>延伸　●</a:t>
            </a:r>
            <a:r>
              <a:rPr lang="ja-JP" altLang="en-US" sz="1200" b="1" dirty="0">
                <a:latin typeface="+mn-ea"/>
              </a:rPr>
              <a:t>市町村の健康寿命の差を</a:t>
            </a:r>
            <a:r>
              <a:rPr lang="ja-JP" altLang="en-US" sz="1200" b="1" dirty="0" smtClean="0">
                <a:latin typeface="+mn-ea"/>
              </a:rPr>
              <a:t>縮小　●</a:t>
            </a:r>
            <a:r>
              <a:rPr lang="en-US" altLang="ja-JP" sz="1200" b="1" dirty="0">
                <a:latin typeface="+mn-ea"/>
              </a:rPr>
              <a:t>75</a:t>
            </a:r>
            <a:r>
              <a:rPr lang="ja-JP" altLang="en-US" sz="1200" b="1" dirty="0">
                <a:latin typeface="+mn-ea"/>
              </a:rPr>
              <a:t>歳未満のがんの年齢調整死亡率</a:t>
            </a:r>
            <a:r>
              <a:rPr lang="en-US" altLang="ja-JP" sz="1200" b="1" dirty="0">
                <a:latin typeface="+mn-ea"/>
              </a:rPr>
              <a:t>(</a:t>
            </a:r>
            <a:r>
              <a:rPr lang="ja-JP" altLang="en-US" sz="1200" b="1" dirty="0">
                <a:latin typeface="+mn-ea"/>
              </a:rPr>
              <a:t>人口</a:t>
            </a:r>
            <a:r>
              <a:rPr lang="en-US" altLang="ja-JP" sz="1200" b="1" dirty="0">
                <a:latin typeface="+mn-ea"/>
              </a:rPr>
              <a:t>10</a:t>
            </a:r>
            <a:r>
              <a:rPr lang="ja-JP" altLang="en-US" sz="1200" b="1" dirty="0">
                <a:latin typeface="+mn-ea"/>
              </a:rPr>
              <a:t>万対</a:t>
            </a:r>
            <a:r>
              <a:rPr lang="en-US" altLang="ja-JP" sz="1200" b="1" dirty="0">
                <a:latin typeface="+mn-ea"/>
              </a:rPr>
              <a:t>)</a:t>
            </a:r>
            <a:r>
              <a:rPr lang="ja-JP" altLang="en-US" sz="1200" b="1" dirty="0">
                <a:latin typeface="+mn-ea"/>
              </a:rPr>
              <a:t>の</a:t>
            </a:r>
            <a:r>
              <a:rPr lang="ja-JP" altLang="en-US" sz="1200" b="1" dirty="0" smtClean="0">
                <a:latin typeface="+mn-ea"/>
              </a:rPr>
              <a:t>改善　等</a:t>
            </a:r>
            <a:endParaRPr lang="ja-JP" altLang="en-US" sz="1200" b="1" dirty="0">
              <a:latin typeface="+mn-ea"/>
            </a:endParaRPr>
          </a:p>
        </p:txBody>
      </p:sp>
      <p:sp>
        <p:nvSpPr>
          <p:cNvPr id="45" name="二等辺三角形 22"/>
          <p:cNvSpPr>
            <a:spLocks noChangeArrowheads="1"/>
          </p:cNvSpPr>
          <p:nvPr/>
        </p:nvSpPr>
        <p:spPr bwMode="auto">
          <a:xfrm flipV="1">
            <a:off x="1870551" y="5781483"/>
            <a:ext cx="1440000" cy="144000"/>
          </a:xfrm>
          <a:prstGeom prst="triangle">
            <a:avLst>
              <a:gd name="adj" fmla="val 50000"/>
            </a:avLst>
          </a:prstGeom>
          <a:solidFill>
            <a:srgbClr val="82A5D0"/>
          </a:solidFill>
          <a:ln w="12700">
            <a:noFill/>
            <a:miter lim="800000"/>
            <a:headEnd/>
            <a:tailEnd/>
          </a:ln>
          <a:effectLst>
            <a:outerShdw dist="25400" dir="3780000" algn="ctr" rotWithShape="0">
              <a:srgbClr val="2F528F"/>
            </a:outerShdw>
          </a:effectLst>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endParaRPr kumimoji="1" lang="ja-JP" altLang="en-US">
              <a:solidFill>
                <a:prstClr val="black"/>
              </a:solidFill>
              <a:ea typeface="ＭＳ Ｐゴシック" pitchFamily="50" charset="-128"/>
            </a:endParaRPr>
          </a:p>
        </p:txBody>
      </p:sp>
      <p:sp>
        <p:nvSpPr>
          <p:cNvPr id="47" name="二等辺三角形 22"/>
          <p:cNvSpPr>
            <a:spLocks noChangeArrowheads="1"/>
          </p:cNvSpPr>
          <p:nvPr/>
        </p:nvSpPr>
        <p:spPr bwMode="auto">
          <a:xfrm flipV="1">
            <a:off x="6595368" y="5781483"/>
            <a:ext cx="1440000" cy="144000"/>
          </a:xfrm>
          <a:prstGeom prst="triangle">
            <a:avLst>
              <a:gd name="adj" fmla="val 50000"/>
            </a:avLst>
          </a:prstGeom>
          <a:solidFill>
            <a:srgbClr val="82A5D0"/>
          </a:solidFill>
          <a:ln w="12700">
            <a:noFill/>
            <a:miter lim="800000"/>
            <a:headEnd/>
            <a:tailEnd/>
          </a:ln>
          <a:effectLst>
            <a:outerShdw dist="25400" dir="3780000" algn="ctr" rotWithShape="0">
              <a:srgbClr val="2F528F"/>
            </a:outerShdw>
          </a:effectLst>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endParaRPr kumimoji="1" lang="ja-JP" altLang="en-US">
              <a:solidFill>
                <a:prstClr val="black"/>
              </a:solidFill>
              <a:ea typeface="ＭＳ Ｐゴシック" pitchFamily="50" charset="-128"/>
            </a:endParaRPr>
          </a:p>
        </p:txBody>
      </p:sp>
      <p:sp>
        <p:nvSpPr>
          <p:cNvPr id="52" name="二等辺三角形 22"/>
          <p:cNvSpPr>
            <a:spLocks noChangeArrowheads="1"/>
          </p:cNvSpPr>
          <p:nvPr/>
        </p:nvSpPr>
        <p:spPr bwMode="auto">
          <a:xfrm flipV="1">
            <a:off x="4232960" y="5781483"/>
            <a:ext cx="1440000" cy="144000"/>
          </a:xfrm>
          <a:prstGeom prst="triangle">
            <a:avLst>
              <a:gd name="adj" fmla="val 50000"/>
            </a:avLst>
          </a:prstGeom>
          <a:solidFill>
            <a:srgbClr val="82A5D0"/>
          </a:solidFill>
          <a:ln w="12700">
            <a:noFill/>
            <a:miter lim="800000"/>
            <a:headEnd/>
            <a:tailEnd/>
          </a:ln>
          <a:effectLst>
            <a:outerShdw dist="25400" dir="3780000" algn="ctr" rotWithShape="0">
              <a:srgbClr val="2F528F"/>
            </a:outerShdw>
          </a:effectLst>
        </p:spPr>
        <p:txBody>
          <a:bodyPr vert="horz" wrap="square" lIns="91440" tIns="45720" rIns="91440" bIns="45720" numCol="1" anchor="ctr" anchorCtr="0" compatLnSpc="1">
            <a:prstTxWarp prst="textNoShape">
              <a:avLst/>
            </a:prstTxWarp>
          </a:bodyPr>
          <a:lstStyle/>
          <a:p>
            <a:pPr defTabSz="914400" fontAlgn="base">
              <a:spcBef>
                <a:spcPct val="0"/>
              </a:spcBef>
              <a:spcAft>
                <a:spcPct val="0"/>
              </a:spcAft>
            </a:pPr>
            <a:endParaRPr kumimoji="1" lang="ja-JP" altLang="en-US">
              <a:solidFill>
                <a:prstClr val="black"/>
              </a:solidFill>
              <a:ea typeface="ＭＳ Ｐゴシック" pitchFamily="50" charset="-128"/>
            </a:endParaRPr>
          </a:p>
        </p:txBody>
      </p:sp>
      <p:pic>
        <p:nvPicPr>
          <p:cNvPr id="14" name="図 1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a:t>
            </a:fld>
            <a:endParaRPr kumimoji="1" lang="ja-JP" altLang="en-US"/>
          </a:p>
        </p:txBody>
      </p:sp>
    </p:spTree>
    <p:extLst>
      <p:ext uri="{BB962C8B-B14F-4D97-AF65-F5344CB8AC3E}">
        <p14:creationId xmlns:p14="http://schemas.microsoft.com/office/powerpoint/2010/main" val="1452704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２　生活習慣病の早期発見・重症化予防</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5400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（１）けんしん</a:t>
            </a:r>
            <a:r>
              <a:rPr kumimoji="1" lang="ja-JP" altLang="en-US" b="1" dirty="0" smtClean="0">
                <a:ln w="0"/>
                <a:solidFill>
                  <a:schemeClr val="bg1"/>
                </a:solidFill>
                <a:effectLst>
                  <a:outerShdw blurRad="38100" dist="19050" dir="2700000" algn="tl" rotWithShape="0">
                    <a:schemeClr val="dk1">
                      <a:alpha val="40000"/>
                    </a:schemeClr>
                  </a:outerShdw>
                </a:effectLst>
              </a:rPr>
              <a:t>（健診・がん検診）</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P.60-61</a:t>
            </a:r>
            <a:endParaRPr kumimoji="1" lang="en-US" altLang="ja-JP" sz="1600" b="1" dirty="0">
              <a:solidFill>
                <a:schemeClr val="bg1"/>
              </a:solidFill>
            </a:endParaRPr>
          </a:p>
        </p:txBody>
      </p:sp>
      <p:sp>
        <p:nvSpPr>
          <p:cNvPr id="17" name="正方形/長方形 16"/>
          <p:cNvSpPr/>
          <p:nvPr/>
        </p:nvSpPr>
        <p:spPr>
          <a:xfrm>
            <a:off x="363222" y="2274205"/>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585300"/>
            <a:ext cx="8856000" cy="504000"/>
          </a:xfrm>
          <a:prstGeom prst="rect">
            <a:avLst/>
          </a:prstGeom>
        </p:spPr>
        <p:txBody>
          <a:bodyPr wrap="square" lIns="36000" tIns="72000" rIns="36000" bIns="36000">
            <a:noAutofit/>
          </a:bodyPr>
          <a:lstStyle/>
          <a:p>
            <a:r>
              <a:rPr lang="ja-JP" altLang="en-US" sz="1200" b="1" dirty="0">
                <a:latin typeface="+mn-ea"/>
              </a:rPr>
              <a:t>▽定期的に「けんしん（健診・がん検診）」を受診することにより、自らの健康状態を正しく把握し、疾患の早期発見に</a:t>
            </a:r>
            <a:r>
              <a:rPr lang="ja-JP" altLang="en-US" sz="1200" b="1" dirty="0" smtClean="0">
                <a:latin typeface="+mn-ea"/>
              </a:rPr>
              <a:t>つなげ</a:t>
            </a:r>
            <a:endParaRPr lang="en-US" altLang="ja-JP" sz="1200" b="1" dirty="0" smtClean="0">
              <a:latin typeface="+mn-ea"/>
            </a:endParaRPr>
          </a:p>
          <a:p>
            <a:r>
              <a:rPr lang="ja-JP" altLang="en-US" sz="1200" b="1" dirty="0">
                <a:latin typeface="+mn-ea"/>
              </a:rPr>
              <a:t>　</a:t>
            </a:r>
            <a:r>
              <a:rPr lang="ja-JP" altLang="en-US" sz="1200" b="1" dirty="0" smtClean="0">
                <a:latin typeface="+mn-ea"/>
              </a:rPr>
              <a:t>ます</a:t>
            </a:r>
            <a:r>
              <a:rPr lang="ja-JP" altLang="en-US" sz="1200" b="1" dirty="0">
                <a:latin typeface="+mn-ea"/>
              </a:rPr>
              <a:t>。</a:t>
            </a:r>
          </a:p>
        </p:txBody>
      </p:sp>
      <p:sp>
        <p:nvSpPr>
          <p:cNvPr id="24" name="正方形/長方形 23"/>
          <p:cNvSpPr/>
          <p:nvPr/>
        </p:nvSpPr>
        <p:spPr>
          <a:xfrm>
            <a:off x="363222" y="3251236"/>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2209708326"/>
              </p:ext>
            </p:extLst>
          </p:nvPr>
        </p:nvGraphicFramePr>
        <p:xfrm>
          <a:off x="532234" y="3613399"/>
          <a:ext cx="8856000" cy="12448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1584000">
                  <a:extLst>
                    <a:ext uri="{9D8B030D-6E8A-4147-A177-3AD203B41FA5}">
                      <a16:colId xmlns:a16="http://schemas.microsoft.com/office/drawing/2014/main" val="20001"/>
                    </a:ext>
                  </a:extLst>
                </a:gridCol>
                <a:gridCol w="2376000">
                  <a:extLst>
                    <a:ext uri="{9D8B030D-6E8A-4147-A177-3AD203B41FA5}">
                      <a16:colId xmlns:a16="http://schemas.microsoft.com/office/drawing/2014/main" val="954267069"/>
                    </a:ext>
                  </a:extLst>
                </a:gridCol>
                <a:gridCol w="2376000">
                  <a:extLst>
                    <a:ext uri="{9D8B030D-6E8A-4147-A177-3AD203B41FA5}">
                      <a16:colId xmlns:a16="http://schemas.microsoft.com/office/drawing/2014/main" val="20002"/>
                    </a:ext>
                  </a:extLst>
                </a:gridCol>
                <a:gridCol w="2160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mn-cs"/>
                        </a:rPr>
                        <a:t>20</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特定健診の受診率（☆）</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45.6%</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H27</a:t>
                      </a:r>
                      <a:r>
                        <a:rPr lang="ja-JP" altLang="en-US" sz="1200" b="1" dirty="0" smtClean="0">
                          <a:solidFill>
                            <a:schemeClr val="tx1"/>
                          </a:solidFill>
                          <a:effectLst/>
                          <a:latin typeface="+mn-ea"/>
                          <a:ea typeface="+mn-ea"/>
                        </a:rPr>
                        <a:t>）</a:t>
                      </a:r>
                    </a:p>
                    <a:p>
                      <a:pPr algn="ctr" fontAlgn="auto">
                        <a:lnSpc>
                          <a:spcPts val="1600"/>
                        </a:lnSpc>
                        <a:spcAft>
                          <a:spcPts val="0"/>
                        </a:spcAft>
                      </a:pPr>
                      <a:r>
                        <a:rPr lang="en-US" altLang="ja-JP" sz="1100" b="1" spc="-50" baseline="0" dirty="0" smtClean="0">
                          <a:solidFill>
                            <a:schemeClr val="tx1"/>
                          </a:solidFill>
                          <a:effectLst/>
                          <a:latin typeface="+mn-ea"/>
                          <a:ea typeface="+mn-ea"/>
                        </a:rPr>
                        <a:t>[</a:t>
                      </a:r>
                      <a:r>
                        <a:rPr lang="ja-JP" altLang="en-US" sz="1100" b="1" spc="-50" baseline="0" dirty="0" smtClean="0">
                          <a:solidFill>
                            <a:schemeClr val="tx1"/>
                          </a:solidFill>
                          <a:effectLst/>
                          <a:latin typeface="+mn-ea"/>
                          <a:ea typeface="+mn-ea"/>
                        </a:rPr>
                        <a:t>市町村国保</a:t>
                      </a:r>
                      <a:r>
                        <a:rPr lang="en-US" altLang="ja-JP" sz="1100" b="1" spc="-50" baseline="0" dirty="0" smtClean="0">
                          <a:solidFill>
                            <a:schemeClr val="tx1"/>
                          </a:solidFill>
                          <a:effectLst/>
                          <a:latin typeface="+mn-ea"/>
                          <a:ea typeface="+mn-ea"/>
                        </a:rPr>
                        <a:t>29.9%, </a:t>
                      </a:r>
                      <a:r>
                        <a:rPr lang="ja-JP" altLang="en-US" sz="1100" b="1" spc="-50" baseline="0" dirty="0" smtClean="0">
                          <a:solidFill>
                            <a:schemeClr val="tx1"/>
                          </a:solidFill>
                          <a:effectLst/>
                          <a:latin typeface="+mn-ea"/>
                          <a:ea typeface="+mn-ea"/>
                        </a:rPr>
                        <a:t>協会けんぽ</a:t>
                      </a:r>
                      <a:r>
                        <a:rPr lang="en-US" altLang="ja-JP" sz="1100" b="1" spc="-50" baseline="0" dirty="0" smtClean="0">
                          <a:solidFill>
                            <a:schemeClr val="tx1"/>
                          </a:solidFill>
                          <a:effectLst/>
                          <a:latin typeface="+mn-ea"/>
                          <a:ea typeface="+mn-ea"/>
                        </a:rPr>
                        <a:t>33.4%]</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48.4%</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H29</a:t>
                      </a:r>
                      <a:r>
                        <a:rPr lang="ja-JP" altLang="en-US" sz="1200" b="1" dirty="0" smtClean="0">
                          <a:solidFill>
                            <a:schemeClr val="tx1"/>
                          </a:solidFill>
                          <a:effectLst/>
                          <a:latin typeface="+mn-ea"/>
                          <a:ea typeface="+mn-ea"/>
                        </a:rPr>
                        <a:t>）</a:t>
                      </a:r>
                    </a:p>
                    <a:p>
                      <a:pPr algn="ctr" fontAlgn="auto">
                        <a:lnSpc>
                          <a:spcPts val="1600"/>
                        </a:lnSpc>
                        <a:spcAft>
                          <a:spcPts val="0"/>
                        </a:spcAft>
                      </a:pPr>
                      <a:r>
                        <a:rPr lang="en-US" altLang="ja-JP" sz="1100" b="1" spc="-50" baseline="0" dirty="0" smtClean="0">
                          <a:solidFill>
                            <a:schemeClr val="tx1"/>
                          </a:solidFill>
                          <a:effectLst/>
                          <a:latin typeface="+mn-ea"/>
                          <a:ea typeface="+mn-ea"/>
                        </a:rPr>
                        <a:t>[</a:t>
                      </a:r>
                      <a:r>
                        <a:rPr lang="ja-JP" altLang="en-US" sz="1100" b="1" spc="-50" baseline="0" dirty="0" smtClean="0">
                          <a:solidFill>
                            <a:schemeClr val="tx1"/>
                          </a:solidFill>
                          <a:effectLst/>
                          <a:latin typeface="+mn-ea"/>
                          <a:ea typeface="+mn-ea"/>
                        </a:rPr>
                        <a:t>市町村国保</a:t>
                      </a:r>
                      <a:r>
                        <a:rPr lang="en-US" altLang="ja-JP" sz="1100" b="1" spc="-50" baseline="0" dirty="0" smtClean="0">
                          <a:solidFill>
                            <a:schemeClr val="tx1"/>
                          </a:solidFill>
                          <a:effectLst/>
                          <a:latin typeface="+mn-ea"/>
                          <a:ea typeface="+mn-ea"/>
                        </a:rPr>
                        <a:t>30.3%, </a:t>
                      </a:r>
                      <a:r>
                        <a:rPr lang="ja-JP" altLang="en-US" sz="1100" b="1" spc="-50" baseline="0" dirty="0" smtClean="0">
                          <a:solidFill>
                            <a:schemeClr val="tx1"/>
                          </a:solidFill>
                          <a:effectLst/>
                          <a:latin typeface="+mn-ea"/>
                          <a:ea typeface="+mn-ea"/>
                        </a:rPr>
                        <a:t>協会けんぽ</a:t>
                      </a:r>
                      <a:r>
                        <a:rPr lang="en-US" altLang="ja-JP" sz="1100" b="1" spc="-50" baseline="0" dirty="0" smtClean="0">
                          <a:solidFill>
                            <a:schemeClr val="tx1"/>
                          </a:solidFill>
                          <a:effectLst/>
                          <a:latin typeface="+mn-ea"/>
                          <a:ea typeface="+mn-ea"/>
                        </a:rPr>
                        <a:t>38.3%]</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70%</a:t>
                      </a:r>
                      <a:r>
                        <a:rPr lang="ja-JP" altLang="en-US" sz="1200" b="1" dirty="0" smtClean="0">
                          <a:solidFill>
                            <a:schemeClr val="tx1"/>
                          </a:solidFill>
                          <a:effectLst/>
                          <a:latin typeface="+mn-ea"/>
                          <a:ea typeface="+mn-ea"/>
                        </a:rPr>
                        <a:t>以上</a:t>
                      </a:r>
                    </a:p>
                    <a:p>
                      <a:pPr algn="ctr" fontAlgn="auto">
                        <a:lnSpc>
                          <a:spcPts val="1600"/>
                        </a:lnSpc>
                        <a:spcAft>
                          <a:spcPts val="0"/>
                        </a:spcAft>
                      </a:pPr>
                      <a:r>
                        <a:rPr lang="en-US" altLang="ja-JP" sz="1100" b="1" spc="-50" baseline="0" dirty="0" smtClean="0">
                          <a:solidFill>
                            <a:schemeClr val="tx1"/>
                          </a:solidFill>
                          <a:effectLst/>
                          <a:latin typeface="+mn-ea"/>
                          <a:ea typeface="+mn-ea"/>
                        </a:rPr>
                        <a:t>[</a:t>
                      </a:r>
                      <a:r>
                        <a:rPr lang="ja-JP" altLang="en-US" sz="1100" b="1" spc="-50" baseline="0" dirty="0" smtClean="0">
                          <a:solidFill>
                            <a:schemeClr val="tx1"/>
                          </a:solidFill>
                          <a:effectLst/>
                          <a:latin typeface="+mn-ea"/>
                          <a:ea typeface="+mn-ea"/>
                        </a:rPr>
                        <a:t>市町村国保</a:t>
                      </a:r>
                      <a:r>
                        <a:rPr lang="en-US" altLang="ja-JP" sz="1100" b="1" spc="-50" baseline="0" dirty="0" smtClean="0">
                          <a:solidFill>
                            <a:schemeClr val="tx1"/>
                          </a:solidFill>
                          <a:effectLst/>
                          <a:latin typeface="+mn-ea"/>
                          <a:ea typeface="+mn-ea"/>
                        </a:rPr>
                        <a:t>60%, </a:t>
                      </a:r>
                      <a:r>
                        <a:rPr lang="ja-JP" altLang="en-US" sz="1100" b="1" spc="-50" baseline="0" dirty="0" smtClean="0">
                          <a:solidFill>
                            <a:schemeClr val="tx1"/>
                          </a:solidFill>
                          <a:effectLst/>
                          <a:latin typeface="+mn-ea"/>
                          <a:ea typeface="+mn-ea"/>
                        </a:rPr>
                        <a:t>協会けんぽ</a:t>
                      </a:r>
                      <a:r>
                        <a:rPr lang="en-US" altLang="ja-JP" sz="1100" b="1" spc="-50" baseline="0" dirty="0" smtClean="0">
                          <a:solidFill>
                            <a:schemeClr val="tx1"/>
                          </a:solidFill>
                          <a:effectLst/>
                          <a:latin typeface="+mn-ea"/>
                          <a:ea typeface="+mn-ea"/>
                        </a:rPr>
                        <a:t>65%]</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21</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がん検診の受診率（☆）</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33.7%,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34.4%,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36.4%, </a:t>
                      </a:r>
                    </a:p>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39.0%,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38.5%</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33.7%,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34.4%,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36.4%, </a:t>
                      </a:r>
                    </a:p>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39.0%,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38.5%</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H28</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胃</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大腸</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40%,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肺</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p>
                      <a:pPr algn="ctr" fontAlgn="auto">
                        <a:lnSpc>
                          <a:spcPts val="1600"/>
                        </a:lnSpc>
                        <a:spcAft>
                          <a:spcPts val="0"/>
                        </a:spcAft>
                      </a:pP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乳</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 </a:t>
                      </a:r>
                      <a:r>
                        <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子宮</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bl>
          </a:graphicData>
        </a:graphic>
      </p:graphicFrame>
      <p:sp>
        <p:nvSpPr>
          <p:cNvPr id="26" name="正方形/長方形 25"/>
          <p:cNvSpPr/>
          <p:nvPr/>
        </p:nvSpPr>
        <p:spPr>
          <a:xfrm>
            <a:off x="6046915" y="3315676"/>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445659075"/>
              </p:ext>
            </p:extLst>
          </p:nvPr>
        </p:nvGraphicFramePr>
        <p:xfrm>
          <a:off x="477311" y="5303345"/>
          <a:ext cx="8928000" cy="100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008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特定健診及びがん検診受診率は向上していますが、全国比較では低位にあります。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a:t>
                      </a:r>
                      <a:r>
                        <a:rPr kumimoji="1" lang="ja-JP" altLang="en-US" sz="1200" b="1" baseline="0" dirty="0" err="1" smtClean="0">
                          <a:solidFill>
                            <a:schemeClr val="tx1"/>
                          </a:solidFill>
                          <a:latin typeface="+mn-ea"/>
                          <a:ea typeface="+mn-ea"/>
                        </a:rPr>
                        <a:t>けん</a:t>
                      </a:r>
                      <a:r>
                        <a:rPr kumimoji="1" lang="ja-JP" altLang="en-US" sz="1200" b="1" baseline="0" dirty="0" smtClean="0">
                          <a:solidFill>
                            <a:schemeClr val="tx1"/>
                          </a:solidFill>
                          <a:latin typeface="+mn-ea"/>
                          <a:ea typeface="+mn-ea"/>
                        </a:rPr>
                        <a:t>しんの実施主体である医療保険者とともに、受診率向上に向けた取組みを強化し、生活習慣病の早期発見・早期治療へつなげていくことが必要です。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168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けんしん（健診・がん検診）の受診率を上げます</a:t>
            </a:r>
          </a:p>
          <a:p>
            <a:pPr algn="ctr">
              <a:lnSpc>
                <a:spcPts val="2000"/>
              </a:lnSpc>
            </a:pPr>
            <a:r>
              <a:rPr kumimoji="1" lang="ja-JP" altLang="en-US" sz="1600" b="1" dirty="0">
                <a:solidFill>
                  <a:schemeClr val="tx1"/>
                </a:solidFill>
              </a:rPr>
              <a:t>～</a:t>
            </a:r>
            <a:r>
              <a:rPr kumimoji="1" lang="ja-JP" altLang="en-US" sz="1600" b="1" dirty="0" err="1">
                <a:solidFill>
                  <a:schemeClr val="tx1"/>
                </a:solidFill>
              </a:rPr>
              <a:t>けん</a:t>
            </a:r>
            <a:r>
              <a:rPr kumimoji="1" lang="ja-JP" altLang="en-US" sz="1600" b="1" dirty="0">
                <a:solidFill>
                  <a:schemeClr val="tx1"/>
                </a:solidFill>
              </a:rPr>
              <a:t>しんで健康管理に努めましょう～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20</a:t>
            </a:fld>
            <a:endParaRPr kumimoji="1" lang="ja-JP" altLang="en-US"/>
          </a:p>
        </p:txBody>
      </p:sp>
    </p:spTree>
    <p:extLst>
      <p:ext uri="{BB962C8B-B14F-4D97-AF65-F5344CB8AC3E}">
        <p14:creationId xmlns:p14="http://schemas.microsoft.com/office/powerpoint/2010/main" val="27701308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3924448326"/>
              </p:ext>
            </p:extLst>
          </p:nvPr>
        </p:nvGraphicFramePr>
        <p:xfrm>
          <a:off x="477311" y="434454"/>
          <a:ext cx="8928000" cy="5544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5544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受診率向上に向けた市町村支援</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■若者から働く世代を中心に、主体的な健康意識の向上と実践を促す健康アプリ「アスマイル」を全市町村において展開し、</a:t>
                      </a:r>
                      <a:r>
                        <a:rPr kumimoji="1" lang="ja-JP" altLang="en-US" sz="1100" b="1" baseline="0" dirty="0" err="1" smtClean="0">
                          <a:solidFill>
                            <a:schemeClr val="tx1"/>
                          </a:solidFill>
                          <a:latin typeface="+mn-ea"/>
                          <a:ea typeface="+mn-ea"/>
                        </a:rPr>
                        <a:t>けん</a:t>
                      </a:r>
                      <a:r>
                        <a:rPr kumimoji="1" lang="ja-JP" altLang="en-US" sz="1100" b="1" baseline="0" dirty="0" smtClean="0">
                          <a:solidFill>
                            <a:schemeClr val="tx1"/>
                          </a:solidFill>
                          <a:latin typeface="+mn-ea"/>
                          <a:ea typeface="+mn-ea"/>
                        </a:rPr>
                        <a:t>しん受診等に応じて電子マネー等と交換できるポイントを付与（「アスマイル」登録者</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万人）</a:t>
                      </a:r>
                    </a:p>
                    <a:p>
                      <a:pPr marL="174625" indent="-174625">
                        <a:lnSpc>
                          <a:spcPct val="100000"/>
                        </a:lnSpc>
                      </a:pPr>
                      <a:r>
                        <a:rPr kumimoji="1" lang="ja-JP" altLang="en-US" sz="1100" b="1" baseline="0" dirty="0" smtClean="0">
                          <a:solidFill>
                            <a:schemeClr val="tx1"/>
                          </a:solidFill>
                          <a:latin typeface="+mn-ea"/>
                          <a:ea typeface="+mn-ea"/>
                        </a:rPr>
                        <a:t>■「がん検診の精度管理センター事業」として、各市町村の状況に応じた啓発資材の作成支援（７市）、個別受診勧奨の効果検証のためのデータ分析（３市）等を実施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■府独自のインセンティブにおいて、市町村国保保険者による特定健診に係る受診勧奨の取組みを評価（</a:t>
                      </a:r>
                      <a:r>
                        <a:rPr kumimoji="1" lang="en-US" altLang="ja-JP" sz="1100" b="1" baseline="0" dirty="0" smtClean="0">
                          <a:solidFill>
                            <a:schemeClr val="tx1"/>
                          </a:solidFill>
                          <a:latin typeface="+mn-ea"/>
                          <a:ea typeface="+mn-ea"/>
                        </a:rPr>
                        <a:t>41</a:t>
                      </a:r>
                      <a:r>
                        <a:rPr kumimoji="1" lang="ja-JP" altLang="en-US" sz="1100" b="1" baseline="0" dirty="0" smtClean="0">
                          <a:solidFill>
                            <a:schemeClr val="tx1"/>
                          </a:solidFill>
                          <a:latin typeface="+mn-ea"/>
                          <a:ea typeface="+mn-ea"/>
                        </a:rPr>
                        <a:t>市町村が実施）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■健診結果やレセプトのデータ分析結果を市町村や協会けんぽへ提供（医療保険者との連携によるデータ分析の実施）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■市の保健事業に課題のある市を選定し、有識者を派遣し課題解決に向けての検討会を実施（「市町村保健事業介入支援事業」５市町村）</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■Ｈ</a:t>
                      </a:r>
                      <a:r>
                        <a:rPr kumimoji="1" lang="en-US" altLang="ja-JP" sz="1100" b="1" baseline="0" dirty="0" smtClean="0">
                          <a:solidFill>
                            <a:schemeClr val="tx1"/>
                          </a:solidFill>
                          <a:latin typeface="+mn-ea"/>
                          <a:ea typeface="+mn-ea"/>
                        </a:rPr>
                        <a:t>30</a:t>
                      </a:r>
                      <a:r>
                        <a:rPr kumimoji="1" lang="ja-JP" altLang="en-US" sz="1100" b="1" baseline="0" dirty="0" smtClean="0">
                          <a:solidFill>
                            <a:schemeClr val="tx1"/>
                          </a:solidFill>
                          <a:latin typeface="+mn-ea"/>
                          <a:ea typeface="+mn-ea"/>
                        </a:rPr>
                        <a:t>年度に作成した対象者抽出ツール・地域差見える化ツールの活用促進を図るため、市町村、保健所職員を対象に利活用セミナーを実施（１回目講演＋操作説明 </a:t>
                      </a:r>
                      <a:r>
                        <a:rPr kumimoji="1" lang="en-US" altLang="ja-JP" sz="1100" b="1" baseline="0" dirty="0" smtClean="0">
                          <a:solidFill>
                            <a:schemeClr val="tx1"/>
                          </a:solidFill>
                          <a:latin typeface="+mn-ea"/>
                          <a:ea typeface="+mn-ea"/>
                        </a:rPr>
                        <a:t>125</a:t>
                      </a:r>
                      <a:r>
                        <a:rPr kumimoji="1" lang="ja-JP" altLang="en-US" sz="1100" b="1" baseline="0" dirty="0" smtClean="0">
                          <a:solidFill>
                            <a:schemeClr val="tx1"/>
                          </a:solidFill>
                          <a:latin typeface="+mn-ea"/>
                          <a:ea typeface="+mn-ea"/>
                        </a:rPr>
                        <a:t>名 </a:t>
                      </a:r>
                      <a:r>
                        <a:rPr kumimoji="1" lang="en-US" altLang="ja-JP" sz="1100" b="1" baseline="0" dirty="0" smtClean="0">
                          <a:solidFill>
                            <a:schemeClr val="tx1"/>
                          </a:solidFill>
                          <a:latin typeface="+mn-ea"/>
                          <a:ea typeface="+mn-ea"/>
                        </a:rPr>
                        <a:t>/ </a:t>
                      </a:r>
                      <a:r>
                        <a:rPr kumimoji="1" lang="ja-JP" altLang="en-US" sz="1100" b="1" baseline="0" dirty="0" smtClean="0">
                          <a:solidFill>
                            <a:schemeClr val="tx1"/>
                          </a:solidFill>
                          <a:latin typeface="+mn-ea"/>
                          <a:ea typeface="+mn-ea"/>
                        </a:rPr>
                        <a:t>２回目活用事例紹介＋演習 </a:t>
                      </a:r>
                      <a:r>
                        <a:rPr kumimoji="1" lang="en-US" altLang="ja-JP" sz="1100" b="1" baseline="0" dirty="0" smtClean="0">
                          <a:solidFill>
                            <a:schemeClr val="tx1"/>
                          </a:solidFill>
                          <a:latin typeface="+mn-ea"/>
                          <a:ea typeface="+mn-ea"/>
                        </a:rPr>
                        <a:t>63</a:t>
                      </a:r>
                      <a:r>
                        <a:rPr kumimoji="1" lang="ja-JP" altLang="en-US" sz="1100" b="1" baseline="0" dirty="0" smtClean="0">
                          <a:solidFill>
                            <a:schemeClr val="tx1"/>
                          </a:solidFill>
                          <a:latin typeface="+mn-ea"/>
                          <a:ea typeface="+mn-ea"/>
                        </a:rPr>
                        <a:t>名）</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職域等における受診促進</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■中小企業の抱える健康課題・ニーズに対応したセミナーを開催（「健康経営セミナー」３回開催　</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新型コロナウイルス感染拡大防止のため２回中止）</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■民間企業等（生保会社等）との連携により、がん検診受診推進員を養成し、がん検診の受診を推進（養成企業数</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社）</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■保険者協議会において、研修会や</a:t>
                      </a:r>
                      <a:r>
                        <a:rPr kumimoji="1" lang="en-US" altLang="ja-JP" sz="1100" b="1" baseline="0" dirty="0" smtClean="0">
                          <a:solidFill>
                            <a:schemeClr val="tx1"/>
                          </a:solidFill>
                          <a:latin typeface="+mn-ea"/>
                          <a:ea typeface="+mn-ea"/>
                        </a:rPr>
                        <a:t>HP</a:t>
                      </a:r>
                      <a:r>
                        <a:rPr kumimoji="1" lang="ja-JP" altLang="en-US" sz="1100" b="1" baseline="0" dirty="0" smtClean="0">
                          <a:solidFill>
                            <a:schemeClr val="tx1"/>
                          </a:solidFill>
                          <a:latin typeface="+mn-ea"/>
                          <a:ea typeface="+mn-ea"/>
                        </a:rPr>
                        <a:t>を通じて</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健活</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の周知・</a:t>
                      </a:r>
                      <a:r>
                        <a:rPr kumimoji="1" lang="en-US" altLang="ja-JP" sz="1100" b="1" baseline="0" dirty="0" smtClean="0">
                          <a:solidFill>
                            <a:schemeClr val="tx1"/>
                          </a:solidFill>
                          <a:latin typeface="+mn-ea"/>
                          <a:ea typeface="+mn-ea"/>
                        </a:rPr>
                        <a:t>PR</a:t>
                      </a:r>
                      <a:r>
                        <a:rPr kumimoji="1" lang="ja-JP" altLang="en-US" sz="1100" b="1" baseline="0" dirty="0" smtClean="0">
                          <a:solidFill>
                            <a:schemeClr val="tx1"/>
                          </a:solidFill>
                          <a:latin typeface="+mn-ea"/>
                          <a:ea typeface="+mn-ea"/>
                        </a:rPr>
                        <a:t>を実施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i="0" u="sng" baseline="0" dirty="0" smtClean="0">
                          <a:solidFill>
                            <a:schemeClr val="tx1"/>
                          </a:solidFill>
                          <a:latin typeface="+mn-ea"/>
                          <a:ea typeface="+mn-ea"/>
                        </a:rPr>
                        <a:t>医療保険者等における受診促進</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■府の健康づくり施策と医療保険者の取組みとの連携を図るため、国民健康保険団体連合会との共同により、大阪府保険者協議会の事務局を運営</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■保健指導のスキルアップのための研修会実施（２回、延べ</a:t>
                      </a:r>
                      <a:r>
                        <a:rPr kumimoji="1" lang="en-US" altLang="ja-JP" sz="1100" b="1" baseline="0" dirty="0" smtClean="0">
                          <a:solidFill>
                            <a:schemeClr val="tx1"/>
                          </a:solidFill>
                          <a:latin typeface="+mn-ea"/>
                          <a:ea typeface="+mn-ea"/>
                        </a:rPr>
                        <a:t>425</a:t>
                      </a:r>
                      <a:r>
                        <a:rPr kumimoji="1" lang="ja-JP" altLang="en-US" sz="1100" b="1" baseline="0" dirty="0" smtClean="0">
                          <a:solidFill>
                            <a:schemeClr val="tx1"/>
                          </a:solidFill>
                          <a:latin typeface="+mn-ea"/>
                          <a:ea typeface="+mn-ea"/>
                        </a:rPr>
                        <a:t>名）のほか、保健事業の企画力の強化、保健指導プログラムの検討等ワークショップ実施（</a:t>
                      </a:r>
                      <a:r>
                        <a:rPr kumimoji="1" lang="en-US" altLang="ja-JP" sz="1100" b="1" baseline="0" dirty="0" smtClean="0">
                          <a:solidFill>
                            <a:schemeClr val="tx1"/>
                          </a:solidFill>
                          <a:latin typeface="+mn-ea"/>
                          <a:ea typeface="+mn-ea"/>
                        </a:rPr>
                        <a:t>13</a:t>
                      </a:r>
                      <a:r>
                        <a:rPr kumimoji="1" lang="ja-JP" altLang="en-US" sz="1100" b="1" baseline="0" dirty="0" smtClean="0">
                          <a:solidFill>
                            <a:schemeClr val="tx1"/>
                          </a:solidFill>
                          <a:latin typeface="+mn-ea"/>
                          <a:ea typeface="+mn-ea"/>
                        </a:rPr>
                        <a:t>市町村参加）（「</a:t>
                      </a:r>
                      <a:r>
                        <a:rPr kumimoji="1" lang="ja-JP" altLang="en-US" sz="1100" baseline="0" dirty="0" smtClean="0">
                          <a:solidFill>
                            <a:schemeClr val="tx1"/>
                          </a:solidFill>
                          <a:latin typeface="+mn-ea"/>
                          <a:ea typeface="+mn-ea"/>
                        </a:rPr>
                        <a:t>健康格差の解決プログラム促進事業」）</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■がん検診と特定健診の同時受診等、身近に受診できる機会を創出（実施市町村数</a:t>
                      </a:r>
                      <a:r>
                        <a:rPr kumimoji="1" lang="en-US" altLang="ja-JP" sz="1100" b="1" baseline="0" dirty="0" smtClean="0">
                          <a:solidFill>
                            <a:schemeClr val="tx1"/>
                          </a:solidFill>
                          <a:latin typeface="+mn-ea"/>
                          <a:ea typeface="+mn-ea"/>
                        </a:rPr>
                        <a:t>34</a:t>
                      </a:r>
                      <a:r>
                        <a:rPr kumimoji="1" lang="ja-JP" altLang="en-US" sz="1100" b="1" baseline="0" dirty="0" smtClean="0">
                          <a:solidFill>
                            <a:schemeClr val="tx1"/>
                          </a:solidFill>
                          <a:latin typeface="+mn-ea"/>
                          <a:ea typeface="+mn-ea"/>
                        </a:rPr>
                        <a:t>市）</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■大型商業施設へ乳がん検診車を派遣し、近隣自治体の住民を対象に無料検診を実施（「乳がん検診受診率向上モデル事業」２回　イオンモール日根野、イオンモールりんくう泉南　</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新型コロナウイルス感染拡大防止のため３回目は中止）</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ライフステージに応じた普及啓発</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■市町村における乳幼児健診や学校等を活用した保健指導等の普及啓発を実施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■協会けんぽと連携し、働く女性を主な対象に女性特有の健康課題（乳がん、子宮頸がん）をテーマとしたセミナーを開催（「女性のための健活セミナー」</a:t>
                      </a:r>
                      <a:r>
                        <a:rPr kumimoji="1" lang="en-US" altLang="ja-JP" sz="1100" b="1" baseline="0" dirty="0" smtClean="0">
                          <a:solidFill>
                            <a:schemeClr val="tx1"/>
                          </a:solidFill>
                          <a:latin typeface="+mn-ea"/>
                          <a:ea typeface="+mn-ea"/>
                        </a:rPr>
                        <a:t>3</a:t>
                      </a:r>
                      <a:r>
                        <a:rPr kumimoji="1" lang="ja-JP" altLang="en-US" sz="1100" b="1" baseline="0" dirty="0" smtClean="0">
                          <a:solidFill>
                            <a:schemeClr val="tx1"/>
                          </a:solidFill>
                          <a:latin typeface="+mn-ea"/>
                          <a:ea typeface="+mn-ea"/>
                        </a:rPr>
                        <a:t>回開催・約</a:t>
                      </a:r>
                      <a:r>
                        <a:rPr kumimoji="1" lang="en-US" altLang="ja-JP" sz="1100" b="1" baseline="0" dirty="0" smtClean="0">
                          <a:solidFill>
                            <a:schemeClr val="tx1"/>
                          </a:solidFill>
                          <a:latin typeface="+mn-ea"/>
                          <a:ea typeface="+mn-ea"/>
                        </a:rPr>
                        <a:t>400</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pSp>
        <p:nvGrpSpPr>
          <p:cNvPr id="22" name="グループ化 21"/>
          <p:cNvGrpSpPr/>
          <p:nvPr/>
        </p:nvGrpSpPr>
        <p:grpSpPr>
          <a:xfrm>
            <a:off x="586435" y="3535158"/>
            <a:ext cx="792000" cy="720000"/>
            <a:chOff x="-2122749" y="3293333"/>
            <a:chExt cx="792000" cy="720000"/>
          </a:xfrm>
        </p:grpSpPr>
        <p:sp>
          <p:nvSpPr>
            <p:cNvPr id="23" name="角丸四角形 22"/>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24" name="直線コネクタ 23"/>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21</a:t>
            </a:fld>
            <a:endParaRPr kumimoji="1" lang="ja-JP" altLang="en-US"/>
          </a:p>
        </p:txBody>
      </p:sp>
    </p:spTree>
    <p:extLst>
      <p:ext uri="{BB962C8B-B14F-4D97-AF65-F5344CB8AC3E}">
        <p14:creationId xmlns:p14="http://schemas.microsoft.com/office/powerpoint/2010/main" val="31249628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212297392"/>
              </p:ext>
            </p:extLst>
          </p:nvPr>
        </p:nvGraphicFramePr>
        <p:xfrm>
          <a:off x="477311" y="434454"/>
          <a:ext cx="8928000" cy="316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94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■アスマイル登録者数（特に国保加入者）の増加　　　■特定健診受診率の向上</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■保健指導従事者のスキルアップ・企画力の強化　　　■民間企業等との連携による職域等におけるがん検診の受診促進</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■アスマイルにおいて、参加者数</a:t>
                      </a:r>
                      <a:r>
                        <a:rPr kumimoji="1" lang="en-US" altLang="ja-JP" sz="1100" b="1" baseline="0" dirty="0" smtClean="0">
                          <a:solidFill>
                            <a:schemeClr val="tx1"/>
                          </a:solidFill>
                          <a:latin typeface="+mn-ea"/>
                          <a:ea typeface="+mn-ea"/>
                        </a:rPr>
                        <a:t>20</a:t>
                      </a:r>
                      <a:r>
                        <a:rPr kumimoji="1" lang="ja-JP" altLang="en-US" sz="1100" b="1" baseline="0" dirty="0" smtClean="0">
                          <a:solidFill>
                            <a:schemeClr val="tx1"/>
                          </a:solidFill>
                          <a:latin typeface="+mn-ea"/>
                          <a:ea typeface="+mn-ea"/>
                        </a:rPr>
                        <a:t>万人達成に向けたさらなる取組み推進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■保険者協議会において、研修会の実施や好事例の共有等を実施（継続）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■保健指導のスキルアップのための研修会等を実施（継続）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■中小企業の健康経営セミナーや女性のための健活セミナー等を通じて受診の啓発を実施（継続）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■民間企業等と連携したがん検診受診推進員養成のほか、企業向けセミナー等を開催（継続）</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2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がん検診普及事業（</a:t>
                      </a:r>
                      <a:r>
                        <a:rPr kumimoji="1" lang="en-US" altLang="ja-JP" sz="1100" baseline="0" dirty="0" smtClean="0">
                          <a:solidFill>
                            <a:schemeClr val="tx1"/>
                          </a:solidFill>
                          <a:latin typeface="+mn-ea"/>
                          <a:ea typeface="+mn-ea"/>
                        </a:rPr>
                        <a:t>1,704</a:t>
                      </a:r>
                      <a:r>
                        <a:rPr kumimoji="1" lang="ja-JP" altLang="en-US" sz="1100" baseline="0" dirty="0" smtClean="0">
                          <a:solidFill>
                            <a:schemeClr val="tx1"/>
                          </a:solidFill>
                          <a:latin typeface="+mn-ea"/>
                          <a:ea typeface="+mn-ea"/>
                        </a:rPr>
                        <a:t>千円）、がん検診精度管理委託事業（</a:t>
                      </a:r>
                      <a:r>
                        <a:rPr kumimoji="1" lang="en-US" altLang="ja-JP" sz="1100" baseline="0" dirty="0" smtClean="0">
                          <a:solidFill>
                            <a:schemeClr val="tx1"/>
                          </a:solidFill>
                          <a:latin typeface="+mn-ea"/>
                          <a:ea typeface="+mn-ea"/>
                        </a:rPr>
                        <a:t>57,933</a:t>
                      </a:r>
                      <a:r>
                        <a:rPr kumimoji="1" lang="ja-JP" altLang="en-US" sz="1100" baseline="0" dirty="0" smtClean="0">
                          <a:solidFill>
                            <a:schemeClr val="tx1"/>
                          </a:solidFill>
                          <a:latin typeface="+mn-ea"/>
                          <a:ea typeface="+mn-ea"/>
                        </a:rPr>
                        <a:t>千円）、組織型検診体制推進事業（</a:t>
                      </a:r>
                      <a:r>
                        <a:rPr kumimoji="1" lang="en-US" altLang="ja-JP" sz="1100" baseline="0" dirty="0" smtClean="0">
                          <a:solidFill>
                            <a:schemeClr val="tx1"/>
                          </a:solidFill>
                          <a:latin typeface="+mn-ea"/>
                          <a:ea typeface="+mn-ea"/>
                        </a:rPr>
                        <a:t>12,484</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がん検診受診率向上事業（</a:t>
                      </a:r>
                      <a:r>
                        <a:rPr kumimoji="1" lang="en-US" altLang="ja-JP" sz="1100" baseline="0" dirty="0" smtClean="0">
                          <a:solidFill>
                            <a:schemeClr val="tx1"/>
                          </a:solidFill>
                          <a:latin typeface="+mn-ea"/>
                          <a:ea typeface="+mn-ea"/>
                        </a:rPr>
                        <a:t>12,314</a:t>
                      </a:r>
                      <a:r>
                        <a:rPr kumimoji="1" lang="ja-JP" altLang="en-US" sz="1100" baseline="0" dirty="0" smtClean="0">
                          <a:solidFill>
                            <a:schemeClr val="tx1"/>
                          </a:solidFill>
                          <a:latin typeface="+mn-ea"/>
                          <a:ea typeface="+mn-ea"/>
                        </a:rPr>
                        <a:t>千円）、国保ヘルスアップ支援事業［データを活用した保健事業の推進事業（</a:t>
                      </a:r>
                      <a:r>
                        <a:rPr kumimoji="1" lang="en-US" altLang="ja-JP" sz="1100" baseline="0" dirty="0" smtClean="0">
                          <a:solidFill>
                            <a:schemeClr val="tx1"/>
                          </a:solidFill>
                          <a:latin typeface="+mn-ea"/>
                          <a:ea typeface="+mn-ea"/>
                        </a:rPr>
                        <a:t>906</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市町村保健事業への介入支援事業（</a:t>
                      </a:r>
                      <a:r>
                        <a:rPr kumimoji="1" lang="en-US" altLang="ja-JP" sz="1100" baseline="0" dirty="0" smtClean="0">
                          <a:solidFill>
                            <a:schemeClr val="tx1"/>
                          </a:solidFill>
                          <a:latin typeface="+mn-ea"/>
                          <a:ea typeface="+mn-ea"/>
                        </a:rPr>
                        <a:t>8,026</a:t>
                      </a:r>
                      <a:r>
                        <a:rPr kumimoji="1" lang="ja-JP" altLang="en-US" sz="1100" baseline="0" dirty="0" smtClean="0">
                          <a:solidFill>
                            <a:schemeClr val="tx1"/>
                          </a:solidFill>
                          <a:latin typeface="+mn-ea"/>
                          <a:ea typeface="+mn-ea"/>
                        </a:rPr>
                        <a:t>千円）］、大阪がん循環器病予防センター事業費（</a:t>
                      </a:r>
                      <a:r>
                        <a:rPr kumimoji="1" lang="en-US" altLang="ja-JP" sz="1100" baseline="0" dirty="0" smtClean="0">
                          <a:solidFill>
                            <a:schemeClr val="tx1"/>
                          </a:solidFill>
                          <a:latin typeface="+mn-ea"/>
                          <a:ea typeface="+mn-ea"/>
                        </a:rPr>
                        <a:t>189,160</a:t>
                      </a:r>
                      <a:r>
                        <a:rPr kumimoji="1" lang="ja-JP" altLang="en-US" sz="1100" baseline="0" dirty="0" smtClean="0">
                          <a:solidFill>
                            <a:schemeClr val="tx1"/>
                          </a:solidFill>
                          <a:latin typeface="+mn-ea"/>
                          <a:ea typeface="+mn-ea"/>
                        </a:rPr>
                        <a:t>千円の内数）、</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大阪府健康づくり支援プラットフォーム整備等事業（</a:t>
                      </a:r>
                      <a:r>
                        <a:rPr kumimoji="1" lang="en-US" altLang="ja-JP" sz="1100" baseline="0" dirty="0" smtClean="0">
                          <a:solidFill>
                            <a:schemeClr val="tx1"/>
                          </a:solidFill>
                          <a:latin typeface="+mn-ea"/>
                          <a:ea typeface="+mn-ea"/>
                        </a:rPr>
                        <a:t>544,911</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健康格差の解決プログラム促進事業（</a:t>
                      </a:r>
                      <a:r>
                        <a:rPr kumimoji="1" lang="en-US" altLang="ja-JP" sz="1100" baseline="0" dirty="0" smtClean="0">
                          <a:solidFill>
                            <a:schemeClr val="tx1"/>
                          </a:solidFill>
                          <a:latin typeface="+mn-ea"/>
                          <a:ea typeface="+mn-ea"/>
                        </a:rPr>
                        <a:t>54,224</a:t>
                      </a:r>
                      <a:r>
                        <a:rPr kumimoji="1" lang="ja-JP" altLang="en-US" sz="1100" baseline="0" dirty="0" smtClean="0">
                          <a:solidFill>
                            <a:schemeClr val="tx1"/>
                          </a:solidFill>
                          <a:latin typeface="+mn-ea"/>
                          <a:ea typeface="+mn-ea"/>
                        </a:rPr>
                        <a:t>千円の内数）、中小企業の健康づくり推進事業（</a:t>
                      </a:r>
                      <a:r>
                        <a:rPr kumimoji="1" lang="en-US" altLang="ja-JP" sz="1100" baseline="0" dirty="0" smtClean="0">
                          <a:solidFill>
                            <a:schemeClr val="tx1"/>
                          </a:solidFill>
                          <a:latin typeface="+mn-ea"/>
                          <a:ea typeface="+mn-ea"/>
                        </a:rPr>
                        <a:t>20,787</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女性の健康づくり推進事業（</a:t>
                      </a:r>
                      <a:r>
                        <a:rPr kumimoji="1" lang="en-US" altLang="ja-JP" sz="1100" baseline="0" dirty="0" smtClean="0">
                          <a:solidFill>
                            <a:schemeClr val="tx1"/>
                          </a:solidFill>
                          <a:latin typeface="+mn-ea"/>
                          <a:ea typeface="+mn-ea"/>
                        </a:rPr>
                        <a:t>4,692</a:t>
                      </a:r>
                      <a:r>
                        <a:rPr kumimoji="1" lang="ja-JP" altLang="en-US" sz="1100" baseline="0" dirty="0" smtClean="0">
                          <a:solidFill>
                            <a:schemeClr val="tx1"/>
                          </a:solidFill>
                          <a:latin typeface="+mn-ea"/>
                          <a:ea typeface="+mn-ea"/>
                        </a:rPr>
                        <a:t>千円）</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22</a:t>
            </a:fld>
            <a:endParaRPr kumimoji="1" lang="ja-JP" altLang="en-US"/>
          </a:p>
        </p:txBody>
      </p:sp>
    </p:spTree>
    <p:extLst>
      <p:ext uri="{BB962C8B-B14F-4D97-AF65-F5344CB8AC3E}">
        <p14:creationId xmlns:p14="http://schemas.microsoft.com/office/powerpoint/2010/main" val="34262535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２　生活習慣病の早期発見・重症化予防</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5400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（２）重症化予防</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P.62-63</a:t>
            </a:r>
            <a:endParaRPr kumimoji="1" lang="en-US" altLang="ja-JP" sz="1600" b="1" dirty="0">
              <a:solidFill>
                <a:schemeClr val="bg1"/>
              </a:solidFill>
            </a:endParaRPr>
          </a:p>
        </p:txBody>
      </p:sp>
      <p:sp>
        <p:nvSpPr>
          <p:cNvPr id="17" name="正方形/長方形 16"/>
          <p:cNvSpPr/>
          <p:nvPr/>
        </p:nvSpPr>
        <p:spPr>
          <a:xfrm>
            <a:off x="363222" y="2248447"/>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559542"/>
            <a:ext cx="8856000" cy="504000"/>
          </a:xfrm>
          <a:prstGeom prst="rect">
            <a:avLst/>
          </a:prstGeom>
        </p:spPr>
        <p:txBody>
          <a:bodyPr wrap="square" lIns="36000" tIns="72000" rIns="36000" bIns="36000">
            <a:noAutofit/>
          </a:bodyPr>
          <a:lstStyle/>
          <a:p>
            <a:r>
              <a:rPr lang="ja-JP" altLang="en-US" sz="1200" b="1" dirty="0">
                <a:latin typeface="+mn-ea"/>
              </a:rPr>
              <a:t>▽</a:t>
            </a:r>
            <a:r>
              <a:rPr lang="ja-JP" altLang="en-US" sz="1200" b="1" dirty="0" err="1">
                <a:latin typeface="+mn-ea"/>
              </a:rPr>
              <a:t>けん</a:t>
            </a:r>
            <a:r>
              <a:rPr lang="ja-JP" altLang="en-US" sz="1200" b="1" dirty="0">
                <a:latin typeface="+mn-ea"/>
              </a:rPr>
              <a:t>しんの結果、疾患（高血圧・メタボリックシンドローム、糖尿病・脂質異常症等）が見つかった場合、速やかに医療</a:t>
            </a:r>
            <a:r>
              <a:rPr lang="ja-JP" altLang="en-US" sz="1200" b="1" dirty="0" smtClean="0">
                <a:latin typeface="+mn-ea"/>
              </a:rPr>
              <a:t>機関</a:t>
            </a:r>
            <a:endParaRPr lang="en-US" altLang="ja-JP" sz="1200" b="1" dirty="0" smtClean="0">
              <a:latin typeface="+mn-ea"/>
            </a:endParaRPr>
          </a:p>
          <a:p>
            <a:r>
              <a:rPr lang="ja-JP" altLang="en-US" sz="1200" b="1" dirty="0">
                <a:latin typeface="+mn-ea"/>
              </a:rPr>
              <a:t>　</a:t>
            </a:r>
            <a:r>
              <a:rPr lang="ja-JP" altLang="en-US" sz="1200" b="1" dirty="0" smtClean="0">
                <a:latin typeface="+mn-ea"/>
              </a:rPr>
              <a:t>を</a:t>
            </a:r>
            <a:r>
              <a:rPr lang="ja-JP" altLang="en-US" sz="1200" b="1" dirty="0">
                <a:latin typeface="+mn-ea"/>
              </a:rPr>
              <a:t>受診するとともに、疾患に応じて継続的な治療を受けます。</a:t>
            </a:r>
          </a:p>
        </p:txBody>
      </p:sp>
      <p:sp>
        <p:nvSpPr>
          <p:cNvPr id="24" name="正方形/長方形 23"/>
          <p:cNvSpPr/>
          <p:nvPr/>
        </p:nvSpPr>
        <p:spPr>
          <a:xfrm>
            <a:off x="363222" y="3223513"/>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1384441186"/>
              </p:ext>
            </p:extLst>
          </p:nvPr>
        </p:nvGraphicFramePr>
        <p:xfrm>
          <a:off x="532234" y="3585676"/>
          <a:ext cx="8820000" cy="12576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060000">
                  <a:extLst>
                    <a:ext uri="{9D8B030D-6E8A-4147-A177-3AD203B41FA5}">
                      <a16:colId xmlns:a16="http://schemas.microsoft.com/office/drawing/2014/main" val="20001"/>
                    </a:ext>
                  </a:extLst>
                </a:gridCol>
                <a:gridCol w="1980000">
                  <a:extLst>
                    <a:ext uri="{9D8B030D-6E8A-4147-A177-3AD203B41FA5}">
                      <a16:colId xmlns:a16="http://schemas.microsoft.com/office/drawing/2014/main" val="1104546935"/>
                    </a:ext>
                  </a:extLst>
                </a:gridCol>
                <a:gridCol w="198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mn-cs"/>
                        </a:rPr>
                        <a:t>22</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生活習慣による疾患（高血圧・糖尿病等）に係る未治療者の割合（☆）</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rPr>
                        <a:t>高血圧</a:t>
                      </a:r>
                      <a:r>
                        <a:rPr lang="en-US" altLang="ja-JP" sz="1200" b="1" dirty="0" smtClean="0">
                          <a:solidFill>
                            <a:schemeClr val="tx1"/>
                          </a:solidFill>
                          <a:effectLst/>
                          <a:latin typeface="+mn-ea"/>
                          <a:ea typeface="+mn-ea"/>
                        </a:rPr>
                        <a:t>38.0%</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H26</a:t>
                      </a:r>
                      <a:r>
                        <a:rPr lang="ja-JP" altLang="en-US" sz="1200" b="1" dirty="0" smtClean="0">
                          <a:solidFill>
                            <a:schemeClr val="tx1"/>
                          </a:solidFill>
                          <a:effectLst/>
                          <a:latin typeface="+mn-ea"/>
                          <a:ea typeface="+mn-ea"/>
                        </a:rPr>
                        <a:t>）</a:t>
                      </a:r>
                      <a:endParaRPr lang="en-US" altLang="ja-JP" sz="1200" b="1" dirty="0" smtClean="0">
                        <a:solidFill>
                          <a:schemeClr val="tx1"/>
                        </a:solidFill>
                        <a:effectLst/>
                        <a:latin typeface="+mn-ea"/>
                        <a:ea typeface="+mn-ea"/>
                      </a:endParaRPr>
                    </a:p>
                    <a:p>
                      <a:pPr algn="ctr" fontAlgn="auto">
                        <a:lnSpc>
                          <a:spcPts val="1600"/>
                        </a:lnSpc>
                        <a:spcAft>
                          <a:spcPts val="0"/>
                        </a:spcAft>
                      </a:pPr>
                      <a:r>
                        <a:rPr lang="ja-JP" altLang="en-US" sz="1200" b="1" dirty="0" smtClean="0">
                          <a:solidFill>
                            <a:schemeClr val="tx1"/>
                          </a:solidFill>
                          <a:effectLst/>
                          <a:latin typeface="+mn-ea"/>
                          <a:ea typeface="+mn-ea"/>
                        </a:rPr>
                        <a:t>糖尿病</a:t>
                      </a:r>
                      <a:r>
                        <a:rPr lang="en-US" altLang="ja-JP" sz="1200" b="1" dirty="0" smtClean="0">
                          <a:solidFill>
                            <a:schemeClr val="tx1"/>
                          </a:solidFill>
                          <a:effectLst/>
                          <a:latin typeface="+mn-ea"/>
                          <a:ea typeface="+mn-ea"/>
                        </a:rPr>
                        <a:t>36.0%</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H26</a:t>
                      </a:r>
                      <a:r>
                        <a:rPr lang="ja-JP" altLang="en-US" sz="1200" b="1" dirty="0" smtClean="0">
                          <a:solidFill>
                            <a:schemeClr val="tx1"/>
                          </a:solidFill>
                          <a:effectLst/>
                          <a:latin typeface="+mn-ea"/>
                          <a:ea typeface="+mn-ea"/>
                        </a:rPr>
                        <a:t>）</a:t>
                      </a:r>
                      <a:endParaRPr lang="en-US" altLang="ja-JP" sz="1200" b="1" dirty="0" smtClean="0">
                        <a:solidFill>
                          <a:schemeClr val="tx1"/>
                        </a:solidFill>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smtClean="0">
                          <a:solidFill>
                            <a:schemeClr val="tx1"/>
                          </a:solidFill>
                          <a:effectLst/>
                          <a:latin typeface="+mn-ea"/>
                          <a:ea typeface="+mn-ea"/>
                        </a:rPr>
                        <a:t>脂質異常症</a:t>
                      </a:r>
                      <a:r>
                        <a:rPr lang="en-US" altLang="ja-JP" sz="1200" b="1" dirty="0" smtClean="0">
                          <a:solidFill>
                            <a:schemeClr val="tx1"/>
                          </a:solidFill>
                          <a:effectLst/>
                          <a:latin typeface="+mn-ea"/>
                          <a:ea typeface="+mn-ea"/>
                        </a:rPr>
                        <a:t>78.2%</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H26</a:t>
                      </a:r>
                      <a:r>
                        <a:rPr lang="ja-JP" altLang="en-US" sz="1200" b="1" dirty="0" smtClean="0">
                          <a:solidFill>
                            <a:schemeClr val="tx1"/>
                          </a:solidFill>
                          <a:effectLst/>
                          <a:latin typeface="+mn-ea"/>
                          <a:ea typeface="+mn-ea"/>
                        </a:rPr>
                        <a:t>）</a:t>
                      </a:r>
                      <a:endParaRPr lang="en-US" altLang="ja-JP" sz="1200" b="1" dirty="0" smtClean="0">
                        <a:solidFill>
                          <a:schemeClr val="tx1"/>
                        </a:solidFill>
                        <a:effectLst/>
                        <a:latin typeface="+mn-ea"/>
                        <a:ea typeface="+mn-ea"/>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rPr>
                        <a:t>高血圧</a:t>
                      </a:r>
                      <a:r>
                        <a:rPr lang="en-US" altLang="ja-JP" sz="1200" b="1" dirty="0" smtClean="0">
                          <a:solidFill>
                            <a:schemeClr val="tx1"/>
                          </a:solidFill>
                          <a:effectLst/>
                          <a:latin typeface="+mn-ea"/>
                          <a:ea typeface="+mn-ea"/>
                        </a:rPr>
                        <a:t>39.6%</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H27</a:t>
                      </a:r>
                      <a:r>
                        <a:rPr lang="ja-JP" altLang="en-US" sz="1200" b="1" dirty="0" smtClean="0">
                          <a:solidFill>
                            <a:schemeClr val="tx1"/>
                          </a:solidFill>
                          <a:effectLst/>
                          <a:latin typeface="+mn-ea"/>
                          <a:ea typeface="+mn-ea"/>
                        </a:rPr>
                        <a:t>）</a:t>
                      </a:r>
                      <a:endParaRPr lang="en-US" altLang="ja-JP" sz="1200" b="1" dirty="0" smtClean="0">
                        <a:solidFill>
                          <a:schemeClr val="tx1"/>
                        </a:solidFill>
                        <a:effectLst/>
                        <a:latin typeface="+mn-ea"/>
                        <a:ea typeface="+mn-ea"/>
                      </a:endParaRPr>
                    </a:p>
                    <a:p>
                      <a:pPr algn="ctr" fontAlgn="auto">
                        <a:lnSpc>
                          <a:spcPts val="1600"/>
                        </a:lnSpc>
                        <a:spcAft>
                          <a:spcPts val="0"/>
                        </a:spcAft>
                      </a:pPr>
                      <a:r>
                        <a:rPr lang="ja-JP" altLang="en-US" sz="1200" b="1" dirty="0" smtClean="0">
                          <a:solidFill>
                            <a:schemeClr val="tx1"/>
                          </a:solidFill>
                          <a:effectLst/>
                          <a:latin typeface="+mn-ea"/>
                          <a:ea typeface="+mn-ea"/>
                        </a:rPr>
                        <a:t>糖尿病</a:t>
                      </a:r>
                      <a:r>
                        <a:rPr lang="en-US" altLang="ja-JP" sz="1200" b="1" dirty="0" smtClean="0">
                          <a:solidFill>
                            <a:schemeClr val="tx1"/>
                          </a:solidFill>
                          <a:effectLst/>
                          <a:latin typeface="+mn-ea"/>
                          <a:ea typeface="+mn-ea"/>
                        </a:rPr>
                        <a:t>36.8%</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H27</a:t>
                      </a:r>
                      <a:r>
                        <a:rPr lang="ja-JP" altLang="en-US" sz="1200" b="1" dirty="0" smtClean="0">
                          <a:solidFill>
                            <a:schemeClr val="tx1"/>
                          </a:solidFill>
                          <a:effectLst/>
                          <a:latin typeface="+mn-ea"/>
                          <a:ea typeface="+mn-ea"/>
                        </a:rPr>
                        <a:t>）</a:t>
                      </a:r>
                      <a:endParaRPr lang="en-US" altLang="ja-JP" sz="1200" b="1" dirty="0" smtClean="0">
                        <a:solidFill>
                          <a:schemeClr val="tx1"/>
                        </a:solidFill>
                        <a:effectLst/>
                        <a:latin typeface="+mn-ea"/>
                        <a:ea typeface="+mn-ea"/>
                      </a:endParaRPr>
                    </a:p>
                    <a:p>
                      <a:pPr algn="ctr" fontAlgn="auto">
                        <a:lnSpc>
                          <a:spcPts val="1600"/>
                        </a:lnSpc>
                        <a:spcAft>
                          <a:spcPts val="0"/>
                        </a:spcAft>
                      </a:pPr>
                      <a:r>
                        <a:rPr lang="en-US" altLang="ja-JP" sz="1200" b="1" dirty="0" smtClean="0">
                          <a:solidFill>
                            <a:schemeClr val="tx1"/>
                          </a:solidFill>
                          <a:effectLst/>
                          <a:latin typeface="+mn-ea"/>
                          <a:ea typeface="+mn-ea"/>
                        </a:rPr>
                        <a:t>-</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rPr>
                        <a:t>減少</a:t>
                      </a:r>
                      <a:endParaRPr lang="en-US" altLang="ja-JP" sz="1100" b="1" dirty="0" smtClean="0">
                        <a:solidFill>
                          <a:schemeClr val="tx1"/>
                        </a:solidFill>
                        <a:effectLst/>
                        <a:latin typeface="+mn-ea"/>
                        <a:ea typeface="+mn-ea"/>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23</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特定保健指導の実施率</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13.1%</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H27</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16.7%</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H29</a:t>
                      </a:r>
                      <a:r>
                        <a:rPr lang="ja-JP"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a:t>
                      </a:r>
                      <a:endParaRPr lang="zh-TW" altLang="en-US"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zh-TW" sz="1200" b="1" dirty="0" smtClean="0">
                          <a:solidFill>
                            <a:schemeClr val="tx1"/>
                          </a:solidFill>
                          <a:effectLst/>
                          <a:latin typeface="游ゴシック" panose="020B0400000000000000" pitchFamily="50" charset="-128"/>
                          <a:ea typeface="游ゴシック" panose="020B0400000000000000" pitchFamily="50" charset="-128"/>
                          <a:cs typeface="HG丸ｺﾞｼｯｸM-PRO"/>
                        </a:rPr>
                        <a:t>45%</a:t>
                      </a: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bl>
          </a:graphicData>
        </a:graphic>
      </p:graphicFrame>
      <p:sp>
        <p:nvSpPr>
          <p:cNvPr id="26" name="正方形/長方形 25"/>
          <p:cNvSpPr/>
          <p:nvPr/>
        </p:nvSpPr>
        <p:spPr>
          <a:xfrm>
            <a:off x="6046918" y="3287953"/>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2156573659"/>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糖尿病や高血圧、脂質異常症などは未治療者が多い状況にあり、疾患に対する正しい理解促進と重症化予防に向けた継続的な治療等の取組み強化が重要です。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また、メタボリックシンドロームや肥満・やせは、生活習慣病の発症リスクが高くなることから、若い世代からの生活習慣の改善や保健指導を通じた必要な治療継続等の取組みが必要です。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863824"/>
            <a:ext cx="9144000" cy="3132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生活習慣による疾患</a:t>
            </a:r>
            <a:r>
              <a:rPr kumimoji="1" lang="ja-JP" altLang="en-US" sz="1400" b="1" dirty="0">
                <a:solidFill>
                  <a:schemeClr val="tx1"/>
                </a:solidFill>
              </a:rPr>
              <a:t>（高血圧、糖尿病等）</a:t>
            </a:r>
            <a:r>
              <a:rPr kumimoji="1" lang="ja-JP" altLang="en-US" sz="1600" b="1" dirty="0">
                <a:solidFill>
                  <a:schemeClr val="tx1"/>
                </a:solidFill>
              </a:rPr>
              <a:t>の未治療者の割合を減らします</a:t>
            </a:r>
          </a:p>
          <a:p>
            <a:pPr algn="ctr">
              <a:lnSpc>
                <a:spcPts val="2000"/>
              </a:lnSpc>
            </a:pPr>
            <a:r>
              <a:rPr kumimoji="1" lang="ja-JP" altLang="en-US" sz="1600" b="1" dirty="0">
                <a:solidFill>
                  <a:schemeClr val="tx1"/>
                </a:solidFill>
              </a:rPr>
              <a:t>～疾患に応じて早期治療と継続受診を行いましょう～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23</a:t>
            </a:fld>
            <a:endParaRPr kumimoji="1" lang="ja-JP" altLang="en-US"/>
          </a:p>
        </p:txBody>
      </p:sp>
    </p:spTree>
    <p:extLst>
      <p:ext uri="{BB962C8B-B14F-4D97-AF65-F5344CB8AC3E}">
        <p14:creationId xmlns:p14="http://schemas.microsoft.com/office/powerpoint/2010/main" val="10843467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957403951"/>
              </p:ext>
            </p:extLst>
          </p:nvPr>
        </p:nvGraphicFramePr>
        <p:xfrm>
          <a:off x="477311" y="434454"/>
          <a:ext cx="8928000" cy="504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5040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特定保健指導の促進</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■保健指導のスキルアップのための研修会実施（２回、延べ</a:t>
                      </a:r>
                      <a:r>
                        <a:rPr kumimoji="1" lang="en-US" altLang="ja-JP" sz="1100" b="1" baseline="0" dirty="0" smtClean="0">
                          <a:solidFill>
                            <a:schemeClr val="tx1"/>
                          </a:solidFill>
                          <a:latin typeface="+mn-ea"/>
                          <a:ea typeface="+mn-ea"/>
                        </a:rPr>
                        <a:t>157</a:t>
                      </a:r>
                      <a:r>
                        <a:rPr kumimoji="1" lang="ja-JP" altLang="en-US" sz="1100" b="1" baseline="0" dirty="0" smtClean="0">
                          <a:solidFill>
                            <a:schemeClr val="tx1"/>
                          </a:solidFill>
                          <a:latin typeface="+mn-ea"/>
                          <a:ea typeface="+mn-ea"/>
                        </a:rPr>
                        <a:t>名）のほか、保健事業の企画力の強化、保健指導プログラムの検討等ワークショップ実施（</a:t>
                      </a:r>
                      <a:r>
                        <a:rPr kumimoji="1" lang="en-US" altLang="ja-JP" sz="1100" b="1" baseline="0" dirty="0" smtClean="0">
                          <a:solidFill>
                            <a:schemeClr val="tx1"/>
                          </a:solidFill>
                          <a:latin typeface="+mn-ea"/>
                          <a:ea typeface="+mn-ea"/>
                        </a:rPr>
                        <a:t>13</a:t>
                      </a:r>
                      <a:r>
                        <a:rPr kumimoji="1" lang="ja-JP" altLang="en-US" sz="1100" b="1" baseline="0" dirty="0" smtClean="0">
                          <a:solidFill>
                            <a:schemeClr val="tx1"/>
                          </a:solidFill>
                          <a:latin typeface="+mn-ea"/>
                          <a:ea typeface="+mn-ea"/>
                        </a:rPr>
                        <a:t>市町村参加）（「</a:t>
                      </a:r>
                      <a:r>
                        <a:rPr kumimoji="1" lang="ja-JP" altLang="en-US" sz="1100" baseline="0" dirty="0" smtClean="0">
                          <a:solidFill>
                            <a:schemeClr val="tx1"/>
                          </a:solidFill>
                          <a:latin typeface="+mn-ea"/>
                          <a:ea typeface="+mn-ea"/>
                        </a:rPr>
                        <a:t>健康格差の解決プログラム」）</a:t>
                      </a:r>
                      <a:endParaRPr kumimoji="1" lang="en-US" altLang="ja-JP" sz="110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■府独自のインセンティブにおいて、市町村国保保険者による特定保健指導の実施率向上の取組みを評価（</a:t>
                      </a:r>
                      <a:r>
                        <a:rPr kumimoji="1" lang="en-US" altLang="ja-JP" sz="1100" b="1" baseline="0" dirty="0" smtClean="0">
                          <a:solidFill>
                            <a:schemeClr val="tx1"/>
                          </a:solidFill>
                          <a:latin typeface="+mn-ea"/>
                          <a:ea typeface="+mn-ea"/>
                        </a:rPr>
                        <a:t>39</a:t>
                      </a:r>
                      <a:r>
                        <a:rPr kumimoji="1" lang="ja-JP" altLang="en-US" sz="1100" b="1" baseline="0" dirty="0" smtClean="0">
                          <a:solidFill>
                            <a:schemeClr val="tx1"/>
                          </a:solidFill>
                          <a:latin typeface="+mn-ea"/>
                          <a:ea typeface="+mn-ea"/>
                        </a:rPr>
                        <a:t>市町村が実施）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■研修会において特定健診・がん検診の同時実施に係る事例等を紹介し、情報共有</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未治療者や治療中断者に対する医療機関への受診勧奨の促進</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■府独自のインセンティブにおいて、市町村国保保険者による特定健診に係る受診勧奨の取組みを評価（</a:t>
                      </a:r>
                      <a:r>
                        <a:rPr kumimoji="1" lang="en-US" altLang="ja-JP" sz="1100" b="1" baseline="0" dirty="0" smtClean="0">
                          <a:solidFill>
                            <a:schemeClr val="tx1"/>
                          </a:solidFill>
                          <a:latin typeface="+mn-ea"/>
                          <a:ea typeface="+mn-ea"/>
                        </a:rPr>
                        <a:t>41</a:t>
                      </a:r>
                      <a:r>
                        <a:rPr kumimoji="1" lang="ja-JP" altLang="en-US" sz="1100" b="1" baseline="0" dirty="0" smtClean="0">
                          <a:solidFill>
                            <a:schemeClr val="tx1"/>
                          </a:solidFill>
                          <a:latin typeface="+mn-ea"/>
                          <a:ea typeface="+mn-ea"/>
                        </a:rPr>
                        <a:t>市町村が実施）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■Ｈ</a:t>
                      </a:r>
                      <a:r>
                        <a:rPr kumimoji="1" lang="en-US" altLang="ja-JP" sz="1100" b="1" baseline="0" dirty="0" smtClean="0">
                          <a:solidFill>
                            <a:schemeClr val="tx1"/>
                          </a:solidFill>
                          <a:latin typeface="+mn-ea"/>
                          <a:ea typeface="+mn-ea"/>
                        </a:rPr>
                        <a:t>30</a:t>
                      </a:r>
                      <a:r>
                        <a:rPr kumimoji="1" lang="ja-JP" altLang="en-US" sz="1100" b="1" baseline="0" dirty="0" smtClean="0">
                          <a:solidFill>
                            <a:schemeClr val="tx1"/>
                          </a:solidFill>
                          <a:latin typeface="+mn-ea"/>
                          <a:ea typeface="+mn-ea"/>
                        </a:rPr>
                        <a:t>年度に作成した対象者抽出ツールの活用促進を図るため、市町村、保健所職員を対象に利活用セミナーを実施（１回目講演＋操作説明 </a:t>
                      </a:r>
                      <a:r>
                        <a:rPr kumimoji="1" lang="en-US" altLang="ja-JP" sz="1100" b="1" baseline="0" dirty="0" smtClean="0">
                          <a:solidFill>
                            <a:schemeClr val="tx1"/>
                          </a:solidFill>
                          <a:latin typeface="+mn-ea"/>
                          <a:ea typeface="+mn-ea"/>
                        </a:rPr>
                        <a:t>125</a:t>
                      </a:r>
                      <a:r>
                        <a:rPr kumimoji="1" lang="ja-JP" altLang="en-US" sz="1100" b="1" baseline="0" dirty="0" smtClean="0">
                          <a:solidFill>
                            <a:schemeClr val="tx1"/>
                          </a:solidFill>
                          <a:latin typeface="+mn-ea"/>
                          <a:ea typeface="+mn-ea"/>
                        </a:rPr>
                        <a:t>名 </a:t>
                      </a:r>
                      <a:r>
                        <a:rPr kumimoji="1" lang="en-US" altLang="ja-JP" sz="1100" b="1" baseline="0" dirty="0" smtClean="0">
                          <a:solidFill>
                            <a:schemeClr val="tx1"/>
                          </a:solidFill>
                          <a:latin typeface="+mn-ea"/>
                          <a:ea typeface="+mn-ea"/>
                        </a:rPr>
                        <a:t>/ </a:t>
                      </a:r>
                      <a:r>
                        <a:rPr kumimoji="1" lang="ja-JP" altLang="en-US" sz="1100" b="1" baseline="0" dirty="0" smtClean="0">
                          <a:solidFill>
                            <a:schemeClr val="tx1"/>
                          </a:solidFill>
                          <a:latin typeface="+mn-ea"/>
                          <a:ea typeface="+mn-ea"/>
                        </a:rPr>
                        <a:t>２回目活用事例紹介＋演習 </a:t>
                      </a:r>
                      <a:r>
                        <a:rPr kumimoji="1" lang="en-US" altLang="ja-JP" sz="1100" b="1" baseline="0" dirty="0" smtClean="0">
                          <a:solidFill>
                            <a:schemeClr val="tx1"/>
                          </a:solidFill>
                          <a:latin typeface="+mn-ea"/>
                          <a:ea typeface="+mn-ea"/>
                        </a:rPr>
                        <a:t>63</a:t>
                      </a:r>
                      <a:r>
                        <a:rPr kumimoji="1" lang="ja-JP" altLang="en-US" sz="1100" b="1" baseline="0" dirty="0" smtClean="0">
                          <a:solidFill>
                            <a:schemeClr val="tx1"/>
                          </a:solidFill>
                          <a:latin typeface="+mn-ea"/>
                          <a:ea typeface="+mn-ea"/>
                        </a:rPr>
                        <a:t>名）</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医療データを活用した受診促進策の推進</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■市町村に対し、保健指導のスキルアップ研修会や、保健事業企画ワークショップ等で保健事業への</a:t>
                      </a:r>
                      <a:r>
                        <a:rPr kumimoji="1" lang="en-US" altLang="ja-JP" sz="1100" b="1" baseline="0" dirty="0" smtClean="0">
                          <a:solidFill>
                            <a:schemeClr val="tx1"/>
                          </a:solidFill>
                          <a:latin typeface="+mn-ea"/>
                          <a:ea typeface="+mn-ea"/>
                        </a:rPr>
                        <a:t>KDB</a:t>
                      </a:r>
                      <a:r>
                        <a:rPr kumimoji="1" lang="ja-JP" altLang="en-US" sz="1100" b="1" baseline="0" dirty="0" smtClean="0">
                          <a:solidFill>
                            <a:schemeClr val="tx1"/>
                          </a:solidFill>
                          <a:latin typeface="+mn-ea"/>
                          <a:ea typeface="+mn-ea"/>
                        </a:rPr>
                        <a:t>データの活用についてアドバイスを実施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■効率的・効果的な保健指導プログラムの開発（「健康格差解決プログラム（特定保健指導）」）</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糖尿病の重症化予防</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■糖尿病性腎症重症化予防事業を実施していない市町村を中心に、専門医等のアドバイザーを派遣し事業実施に向けて支援（「糖尿病性腎症重症化予防アドバイザー事業」５地域９市町村に実施）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■市町村国保における糖尿病性腎症重症化予防対策の取組み状況についてアンケート調査を実施、大阪糖尿病対策推進会議へ結果を報告し助言を受けるとともに、市町村、保健所に提供</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■地域で診療に携わる医療従事者間で医療連携の状況を共有する会議を開催し、地域の実情に応じて連携体制の充実を促進</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早期治療・重症化予防に係る普及啓発</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■府独自のインセンティブにおいて、市町村国保保険者による糖尿病性腎症重症化予防の取組みを評価（</a:t>
                      </a:r>
                      <a:r>
                        <a:rPr kumimoji="1" lang="en-US" altLang="ja-JP" sz="1100" b="1" baseline="0" dirty="0" smtClean="0">
                          <a:solidFill>
                            <a:schemeClr val="tx1"/>
                          </a:solidFill>
                          <a:latin typeface="+mn-ea"/>
                          <a:ea typeface="+mn-ea"/>
                        </a:rPr>
                        <a:t>41</a:t>
                      </a:r>
                      <a:r>
                        <a:rPr kumimoji="1" lang="ja-JP" altLang="en-US" sz="1100" b="1" baseline="0" dirty="0" smtClean="0">
                          <a:solidFill>
                            <a:schemeClr val="tx1"/>
                          </a:solidFill>
                          <a:latin typeface="+mn-ea"/>
                          <a:ea typeface="+mn-ea"/>
                        </a:rPr>
                        <a:t>市町村が実施）</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■医療保険者等と連携して、市町村・健康保険の保健事業従事者等に対し、糖尿病性腎症重症化予防に関する医学知識の講座や好事例の紹介等の研修会を実施（２回、延べ</a:t>
                      </a:r>
                      <a:r>
                        <a:rPr kumimoji="1" lang="en-US" altLang="ja-JP" sz="1100" b="1" baseline="0" dirty="0" smtClean="0">
                          <a:solidFill>
                            <a:schemeClr val="tx1"/>
                          </a:solidFill>
                          <a:latin typeface="+mn-ea"/>
                          <a:ea typeface="+mn-ea"/>
                        </a:rPr>
                        <a:t>425</a:t>
                      </a:r>
                      <a:r>
                        <a:rPr kumimoji="1" lang="ja-JP" altLang="en-US" sz="1100" b="1" baseline="0" dirty="0" smtClean="0">
                          <a:solidFill>
                            <a:schemeClr val="tx1"/>
                          </a:solidFill>
                          <a:latin typeface="+mn-ea"/>
                          <a:ea typeface="+mn-ea"/>
                        </a:rPr>
                        <a:t>名）</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pSp>
        <p:nvGrpSpPr>
          <p:cNvPr id="19" name="グループ化 18"/>
          <p:cNvGrpSpPr/>
          <p:nvPr/>
        </p:nvGrpSpPr>
        <p:grpSpPr>
          <a:xfrm>
            <a:off x="586435" y="3535158"/>
            <a:ext cx="792000" cy="720000"/>
            <a:chOff x="-2122749" y="3293333"/>
            <a:chExt cx="792000" cy="720000"/>
          </a:xfrm>
        </p:grpSpPr>
        <p:sp>
          <p:nvSpPr>
            <p:cNvPr id="20" name="角丸四角形 19"/>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21" name="直線コネクタ 20"/>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24</a:t>
            </a:fld>
            <a:endParaRPr kumimoji="1" lang="ja-JP" altLang="en-US"/>
          </a:p>
        </p:txBody>
      </p:sp>
    </p:spTree>
    <p:extLst>
      <p:ext uri="{BB962C8B-B14F-4D97-AF65-F5344CB8AC3E}">
        <p14:creationId xmlns:p14="http://schemas.microsoft.com/office/powerpoint/2010/main" val="23045202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2691184260"/>
              </p:ext>
            </p:extLst>
          </p:nvPr>
        </p:nvGraphicFramePr>
        <p:xfrm>
          <a:off x="477311" y="434454"/>
          <a:ext cx="8928000" cy="280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208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■保健指導従事者のスキルアップ・企画力の強化等　　　■保健指導の実施率向上</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■未受診者、治療中断者の減少　　　　　　　　　　　　■医療データを活用した保健指導の受診促進策の検討</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KDB</a:t>
                      </a:r>
                      <a:r>
                        <a:rPr kumimoji="1" lang="ja-JP" altLang="en-US" sz="1100" b="1" baseline="0" dirty="0" smtClean="0">
                          <a:solidFill>
                            <a:schemeClr val="tx1"/>
                          </a:solidFill>
                          <a:latin typeface="+mn-ea"/>
                          <a:ea typeface="+mn-ea"/>
                        </a:rPr>
                        <a:t>等を活用した保健事業の推進　　　　　　　　　   ■医療保険者における糖尿病重症化予防事業の質の向上</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■医療機関連携体制の充実</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■保健指導のスキルアップのための研修会等を実施（継続）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■保健指導プログラムを十分利用できるよう、保健指導の技術力向上、標準化・均一化を図るための研修会を実施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■市町村において、対象者抽出ツールを有効活用できるよう研修会等を開催</a:t>
                      </a:r>
                    </a:p>
                    <a:p>
                      <a:pPr marL="174625" indent="-174625">
                        <a:lnSpc>
                          <a:spcPct val="100000"/>
                        </a:lnSpc>
                      </a:pPr>
                      <a:r>
                        <a:rPr kumimoji="1" lang="ja-JP" altLang="en-US" sz="1100" b="1" baseline="0" dirty="0" smtClean="0">
                          <a:solidFill>
                            <a:schemeClr val="tx1"/>
                          </a:solidFill>
                          <a:latin typeface="+mn-ea"/>
                          <a:ea typeface="+mn-ea"/>
                        </a:rPr>
                        <a:t>■市町村保健事業介入支援事業、糖尿病性腎症重症化予防アドバイザー事業を実施</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7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健康格差の解決プログラム促進事業（</a:t>
                      </a:r>
                      <a:r>
                        <a:rPr kumimoji="1" lang="en-US" altLang="ja-JP" sz="1100" baseline="0" dirty="0" smtClean="0">
                          <a:solidFill>
                            <a:schemeClr val="tx1"/>
                          </a:solidFill>
                          <a:latin typeface="+mn-ea"/>
                          <a:ea typeface="+mn-ea"/>
                        </a:rPr>
                        <a:t>54,224</a:t>
                      </a:r>
                      <a:r>
                        <a:rPr kumimoji="1" lang="ja-JP" altLang="en-US" sz="1100" baseline="0" dirty="0" smtClean="0">
                          <a:solidFill>
                            <a:schemeClr val="tx1"/>
                          </a:solidFill>
                          <a:latin typeface="+mn-ea"/>
                          <a:ea typeface="+mn-ea"/>
                        </a:rPr>
                        <a:t>千円の内数）、大阪がん循環器病予防センター事業費（</a:t>
                      </a:r>
                      <a:r>
                        <a:rPr kumimoji="1" lang="en-US" altLang="ja-JP" sz="1100" baseline="0" dirty="0" smtClean="0">
                          <a:solidFill>
                            <a:schemeClr val="tx1"/>
                          </a:solidFill>
                          <a:latin typeface="+mn-ea"/>
                          <a:ea typeface="+mn-ea"/>
                        </a:rPr>
                        <a:t>189,160</a:t>
                      </a:r>
                      <a:r>
                        <a:rPr kumimoji="1" lang="ja-JP" altLang="en-US" sz="1100" baseline="0" dirty="0" smtClean="0">
                          <a:solidFill>
                            <a:schemeClr val="tx1"/>
                          </a:solidFill>
                          <a:latin typeface="+mn-ea"/>
                          <a:ea typeface="+mn-ea"/>
                        </a:rPr>
                        <a:t>千円の内数）、</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国保ヘルスアップ支援事業［データを活用した保健事業の推進事業（</a:t>
                      </a:r>
                      <a:r>
                        <a:rPr kumimoji="1" lang="en-US" altLang="ja-JP" sz="1100" baseline="0" dirty="0" smtClean="0">
                          <a:solidFill>
                            <a:schemeClr val="tx1"/>
                          </a:solidFill>
                          <a:latin typeface="+mn-ea"/>
                          <a:ea typeface="+mn-ea"/>
                        </a:rPr>
                        <a:t>906</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市町村保健事業への介入支援事業（</a:t>
                      </a:r>
                      <a:r>
                        <a:rPr kumimoji="1" lang="en-US" altLang="ja-JP" sz="1100" baseline="0" dirty="0" smtClean="0">
                          <a:solidFill>
                            <a:schemeClr val="tx1"/>
                          </a:solidFill>
                          <a:latin typeface="+mn-ea"/>
                          <a:ea typeface="+mn-ea"/>
                        </a:rPr>
                        <a:t>8,026</a:t>
                      </a:r>
                      <a:r>
                        <a:rPr kumimoji="1" lang="ja-JP" altLang="en-US" sz="1100" baseline="0" dirty="0" smtClean="0">
                          <a:solidFill>
                            <a:schemeClr val="tx1"/>
                          </a:solidFill>
                          <a:latin typeface="+mn-ea"/>
                          <a:ea typeface="+mn-ea"/>
                        </a:rPr>
                        <a:t>千円）、糖尿病性腎症重症化予防アドバイザー事業（</a:t>
                      </a:r>
                      <a:r>
                        <a:rPr kumimoji="1" lang="en-US" altLang="ja-JP" sz="1100" baseline="0" dirty="0" smtClean="0">
                          <a:solidFill>
                            <a:schemeClr val="tx1"/>
                          </a:solidFill>
                          <a:latin typeface="+mn-ea"/>
                          <a:ea typeface="+mn-ea"/>
                        </a:rPr>
                        <a:t>6,851</a:t>
                      </a:r>
                      <a:r>
                        <a:rPr kumimoji="1" lang="ja-JP" altLang="en-US" sz="1100" baseline="0" dirty="0" smtClean="0">
                          <a:solidFill>
                            <a:schemeClr val="tx1"/>
                          </a:solidFill>
                          <a:latin typeface="+mn-ea"/>
                          <a:ea typeface="+mn-ea"/>
                        </a:rPr>
                        <a:t>千円）］</a:t>
                      </a:r>
                      <a:endParaRPr kumimoji="1" lang="ja-JP" altLang="en-US" sz="1100" baseline="0" dirty="0">
                        <a:solidFill>
                          <a:srgbClr val="FF0000"/>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25</a:t>
            </a:fld>
            <a:endParaRPr kumimoji="1" lang="ja-JP" altLang="en-US"/>
          </a:p>
        </p:txBody>
      </p:sp>
    </p:spTree>
    <p:extLst>
      <p:ext uri="{BB962C8B-B14F-4D97-AF65-F5344CB8AC3E}">
        <p14:creationId xmlns:p14="http://schemas.microsoft.com/office/powerpoint/2010/main" val="38922072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３　府民の健康づくりを支える社会環境整備</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172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　</a:t>
            </a:r>
            <a:r>
              <a:rPr kumimoji="1" lang="ja-JP" altLang="en-US" sz="1600" b="1" dirty="0" smtClean="0">
                <a:solidFill>
                  <a:schemeClr val="bg1"/>
                </a:solidFill>
              </a:rPr>
              <a:t>計画 </a:t>
            </a:r>
            <a:r>
              <a:rPr kumimoji="1" lang="en-US" altLang="ja-JP" sz="1600" b="1" dirty="0" smtClean="0">
                <a:solidFill>
                  <a:schemeClr val="bg1"/>
                </a:solidFill>
              </a:rPr>
              <a:t>P.64-66</a:t>
            </a:r>
            <a:endParaRPr kumimoji="1" lang="en-US" altLang="ja-JP" sz="1600" b="1" dirty="0">
              <a:solidFill>
                <a:schemeClr val="bg1"/>
              </a:solidFill>
            </a:endParaRPr>
          </a:p>
        </p:txBody>
      </p:sp>
      <p:sp>
        <p:nvSpPr>
          <p:cNvPr id="17" name="正方形/長方形 16"/>
          <p:cNvSpPr/>
          <p:nvPr/>
        </p:nvSpPr>
        <p:spPr>
          <a:xfrm>
            <a:off x="363222" y="2145260"/>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443476"/>
            <a:ext cx="8856000" cy="504000"/>
          </a:xfrm>
          <a:prstGeom prst="rect">
            <a:avLst/>
          </a:prstGeom>
        </p:spPr>
        <p:txBody>
          <a:bodyPr wrap="square" lIns="36000" tIns="72000" rIns="36000" bIns="36000">
            <a:noAutofit/>
          </a:bodyPr>
          <a:lstStyle/>
          <a:p>
            <a:r>
              <a:rPr lang="ja-JP" altLang="en-US" sz="1200" b="1" dirty="0">
                <a:latin typeface="+mn-ea"/>
              </a:rPr>
              <a:t>▽学校・職域・地域等における健康づくりの取組みや活動に積極的に参加するとともに、地域社会の一員として、健康な</a:t>
            </a:r>
            <a:r>
              <a:rPr lang="ja-JP" altLang="en-US" sz="1200" b="1" dirty="0" err="1" smtClean="0">
                <a:latin typeface="+mn-ea"/>
              </a:rPr>
              <a:t>まちづ</a:t>
            </a:r>
            <a:endParaRPr lang="en-US" altLang="ja-JP" sz="1200" b="1" dirty="0" smtClean="0">
              <a:latin typeface="+mn-ea"/>
            </a:endParaRPr>
          </a:p>
          <a:p>
            <a:r>
              <a:rPr lang="ja-JP" altLang="en-US" sz="1200" b="1" dirty="0">
                <a:latin typeface="+mn-ea"/>
              </a:rPr>
              <a:t>　</a:t>
            </a:r>
            <a:r>
              <a:rPr lang="ja-JP" altLang="en-US" sz="1200" b="1" dirty="0" smtClean="0">
                <a:latin typeface="+mn-ea"/>
              </a:rPr>
              <a:t>くり</a:t>
            </a:r>
            <a:r>
              <a:rPr lang="ja-JP" altLang="en-US" sz="1200" b="1" dirty="0">
                <a:latin typeface="+mn-ea"/>
              </a:rPr>
              <a:t>に参画・協力します。</a:t>
            </a:r>
          </a:p>
          <a:p>
            <a:r>
              <a:rPr lang="ja-JP" altLang="en-US" sz="1200" b="1" dirty="0">
                <a:latin typeface="+mn-ea"/>
              </a:rPr>
              <a:t>▽Ｉ</a:t>
            </a:r>
            <a:r>
              <a:rPr lang="en-US" altLang="ja-JP" sz="1200" b="1" dirty="0">
                <a:latin typeface="+mn-ea"/>
              </a:rPr>
              <a:t>C</a:t>
            </a:r>
            <a:r>
              <a:rPr lang="ja-JP" altLang="en-US" sz="1200" b="1" dirty="0">
                <a:latin typeface="+mn-ea"/>
              </a:rPr>
              <a:t>Ｔ等を活用し、自分にあった健康情報等を取得するとともに、必要に応じて健康教育の機会や健康相談を利用するなど</a:t>
            </a:r>
            <a:r>
              <a:rPr lang="ja-JP" altLang="en-US" sz="1200" b="1" dirty="0" smtClean="0">
                <a:latin typeface="+mn-ea"/>
              </a:rPr>
              <a:t>、</a:t>
            </a:r>
            <a:endParaRPr lang="en-US" altLang="ja-JP" sz="1200" b="1" dirty="0" smtClean="0">
              <a:latin typeface="+mn-ea"/>
            </a:endParaRPr>
          </a:p>
          <a:p>
            <a:r>
              <a:rPr lang="ja-JP" altLang="en-US" sz="1200" b="1" dirty="0">
                <a:latin typeface="+mn-ea"/>
              </a:rPr>
              <a:t>　</a:t>
            </a:r>
            <a:r>
              <a:rPr lang="ja-JP" altLang="en-US" sz="1200" b="1" dirty="0" smtClean="0">
                <a:latin typeface="+mn-ea"/>
              </a:rPr>
              <a:t>自主的</a:t>
            </a:r>
            <a:r>
              <a:rPr lang="ja-JP" altLang="en-US" sz="1200" b="1" dirty="0">
                <a:latin typeface="+mn-ea"/>
              </a:rPr>
              <a:t>な健康づくりに取り組みます。</a:t>
            </a:r>
          </a:p>
        </p:txBody>
      </p:sp>
      <p:sp>
        <p:nvSpPr>
          <p:cNvPr id="24" name="正方形/長方形 23"/>
          <p:cNvSpPr/>
          <p:nvPr/>
        </p:nvSpPr>
        <p:spPr>
          <a:xfrm>
            <a:off x="363222" y="3402806"/>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4196393563"/>
              </p:ext>
            </p:extLst>
          </p:nvPr>
        </p:nvGraphicFramePr>
        <p:xfrm>
          <a:off x="532234" y="3764969"/>
          <a:ext cx="8820000" cy="1152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4464000">
                  <a:extLst>
                    <a:ext uri="{9D8B030D-6E8A-4147-A177-3AD203B41FA5}">
                      <a16:colId xmlns:a16="http://schemas.microsoft.com/office/drawing/2014/main" val="20001"/>
                    </a:ext>
                  </a:extLst>
                </a:gridCol>
                <a:gridCol w="1404000">
                  <a:extLst>
                    <a:ext uri="{9D8B030D-6E8A-4147-A177-3AD203B41FA5}">
                      <a16:colId xmlns:a16="http://schemas.microsoft.com/office/drawing/2014/main" val="993675360"/>
                    </a:ext>
                  </a:extLst>
                </a:gridCol>
                <a:gridCol w="1404000">
                  <a:extLst>
                    <a:ext uri="{9D8B030D-6E8A-4147-A177-3AD203B41FA5}">
                      <a16:colId xmlns:a16="http://schemas.microsoft.com/office/drawing/2014/main" val="20002"/>
                    </a:ext>
                  </a:extLst>
                </a:gridCol>
                <a:gridCol w="1188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24</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健康づくりを進める住民の自主組織の数（☆）</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715</a:t>
                      </a:r>
                      <a:r>
                        <a:rPr lang="ja-JP" altLang="en-US" sz="1200" b="1" dirty="0" smtClean="0">
                          <a:solidFill>
                            <a:schemeClr val="tx1"/>
                          </a:solidFill>
                          <a:effectLst/>
                          <a:latin typeface="+mn-ea"/>
                          <a:ea typeface="+mn-ea"/>
                        </a:rPr>
                        <a:t>団体</a:t>
                      </a:r>
                      <a:r>
                        <a:rPr lang="ja-JP" altLang="en-US" sz="1100" b="1" dirty="0" smtClean="0">
                          <a:solidFill>
                            <a:schemeClr val="tx1"/>
                          </a:solidFill>
                          <a:effectLst/>
                          <a:latin typeface="+mn-ea"/>
                          <a:ea typeface="+mn-ea"/>
                        </a:rPr>
                        <a:t>（</a:t>
                      </a:r>
                      <a:r>
                        <a:rPr lang="en-US" sz="1100" b="1" dirty="0" smtClean="0">
                          <a:solidFill>
                            <a:schemeClr val="tx1"/>
                          </a:solidFill>
                          <a:effectLst/>
                          <a:latin typeface="+mn-ea"/>
                          <a:ea typeface="+mn-ea"/>
                        </a:rPr>
                        <a:t>H28</a:t>
                      </a:r>
                      <a:r>
                        <a:rPr lang="ja-JP" altLang="en-US" sz="1100" b="1" dirty="0" smtClean="0">
                          <a:solidFill>
                            <a:schemeClr val="tx1"/>
                          </a:solidFill>
                          <a:effectLst/>
                          <a:latin typeface="+mn-ea"/>
                          <a:ea typeface="+mn-ea"/>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715</a:t>
                      </a:r>
                      <a:r>
                        <a:rPr lang="ja-JP" altLang="en-US" sz="1200" b="1" dirty="0" smtClean="0">
                          <a:solidFill>
                            <a:schemeClr val="tx1"/>
                          </a:solidFill>
                          <a:effectLst/>
                          <a:latin typeface="+mn-ea"/>
                          <a:ea typeface="+mn-ea"/>
                        </a:rPr>
                        <a:t>団体</a:t>
                      </a:r>
                      <a:r>
                        <a:rPr lang="ja-JP" altLang="en-US" sz="1100" b="1" dirty="0" smtClean="0">
                          <a:solidFill>
                            <a:schemeClr val="tx1"/>
                          </a:solidFill>
                          <a:effectLst/>
                          <a:latin typeface="+mn-ea"/>
                          <a:ea typeface="+mn-ea"/>
                        </a:rPr>
                        <a:t>（</a:t>
                      </a:r>
                      <a:r>
                        <a:rPr lang="en-US" sz="1100" b="1" dirty="0" smtClean="0">
                          <a:solidFill>
                            <a:schemeClr val="tx1"/>
                          </a:solidFill>
                          <a:effectLst/>
                          <a:latin typeface="+mn-ea"/>
                          <a:ea typeface="+mn-ea"/>
                        </a:rPr>
                        <a:t>H28</a:t>
                      </a:r>
                      <a:r>
                        <a:rPr lang="ja-JP" altLang="en-US" sz="1100" b="1" dirty="0" smtClean="0">
                          <a:solidFill>
                            <a:schemeClr val="tx1"/>
                          </a:solidFill>
                          <a:effectLst/>
                          <a:latin typeface="+mn-ea"/>
                          <a:ea typeface="+mn-ea"/>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rPr>
                        <a:t>増加</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25</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ボランティア活動の参加者数</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20.6%</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20.6%</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H28</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200" b="1" dirty="0" smtClean="0">
                          <a:solidFill>
                            <a:schemeClr val="tx1"/>
                          </a:solidFill>
                          <a:effectLst/>
                          <a:latin typeface="+mn-ea"/>
                          <a:ea typeface="+mn-ea"/>
                          <a:cs typeface="HG丸ｺﾞｼｯｸM-PRO"/>
                        </a:rPr>
                        <a:t>増加</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26</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spc="-50" baseline="0" dirty="0" smtClean="0">
                          <a:solidFill>
                            <a:schemeClr val="tx1"/>
                          </a:solidFill>
                          <a:effectLst/>
                          <a:latin typeface="+mn-ea"/>
                          <a:ea typeface="+mn-ea"/>
                          <a:cs typeface="HG丸ｺﾞｼｯｸM-PRO"/>
                        </a:rPr>
                        <a:t>“健康経営”に取り組む中小企業数</a:t>
                      </a:r>
                      <a:r>
                        <a:rPr lang="ja-JP" altLang="en-US" sz="1050" b="1" spc="-50" baseline="0" dirty="0" smtClean="0">
                          <a:solidFill>
                            <a:schemeClr val="tx1"/>
                          </a:solidFill>
                          <a:effectLst/>
                          <a:latin typeface="+mn-ea"/>
                          <a:ea typeface="+mn-ea"/>
                          <a:cs typeface="HG丸ｺﾞｼｯｸM-PRO"/>
                        </a:rPr>
                        <a:t>（「健康宣言企業」数  協会けんぽ）</a:t>
                      </a:r>
                      <a:endParaRPr lang="ja-JP" altLang="en-US" sz="1100" b="1" spc="-50" baseline="0" dirty="0" smtClean="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142</a:t>
                      </a:r>
                      <a:r>
                        <a:rPr lang="ja-JP" altLang="en-US" sz="1200" b="1" dirty="0" smtClean="0">
                          <a:solidFill>
                            <a:schemeClr val="tx1"/>
                          </a:solidFill>
                          <a:effectLst/>
                          <a:latin typeface="+mn-ea"/>
                          <a:ea typeface="+mn-ea"/>
                          <a:cs typeface="HG丸ｺﾞｼｯｸM-PRO"/>
                        </a:rPr>
                        <a:t>企業</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H30.3</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1,096</a:t>
                      </a:r>
                      <a:r>
                        <a:rPr lang="ja-JP" altLang="en-US" sz="1200" b="1" dirty="0" smtClean="0">
                          <a:solidFill>
                            <a:schemeClr val="tx1"/>
                          </a:solidFill>
                          <a:effectLst/>
                          <a:latin typeface="+mn-ea"/>
                          <a:ea typeface="+mn-ea"/>
                          <a:cs typeface="HG丸ｺﾞｼｯｸM-PRO"/>
                        </a:rPr>
                        <a:t>企業</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R2.2</a:t>
                      </a:r>
                      <a:r>
                        <a:rPr lang="ja-JP" altLang="en-US" sz="1100" b="1" dirty="0" smtClean="0">
                          <a:solidFill>
                            <a:schemeClr val="tx1"/>
                          </a:solidFill>
                          <a:effectLst/>
                          <a:latin typeface="+mn-ea"/>
                          <a:ea typeface="+mn-ea"/>
                          <a:cs typeface="HG丸ｺﾞｼｯｸM-PRO"/>
                        </a:rPr>
                        <a:t>）</a:t>
                      </a:r>
                      <a:endParaRPr lang="ja-JP" sz="1100" b="1" dirty="0">
                        <a:solidFill>
                          <a:schemeClr val="tx1"/>
                        </a:solidFill>
                        <a:effectLst/>
                        <a:latin typeface="+mn-ea"/>
                        <a:ea typeface="+mn-ea"/>
                        <a:cs typeface="HG丸ｺﾞｼｯｸM-PRO"/>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2,000</a:t>
                      </a:r>
                      <a:r>
                        <a:rPr lang="ja-JP" altLang="en-US" sz="1200" b="1" dirty="0" smtClean="0">
                          <a:solidFill>
                            <a:schemeClr val="tx1"/>
                          </a:solidFill>
                          <a:effectLst/>
                          <a:latin typeface="+mn-ea"/>
                          <a:ea typeface="+mn-ea"/>
                          <a:cs typeface="HG丸ｺﾞｼｯｸM-PRO"/>
                        </a:rPr>
                        <a:t>企業</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347628"/>
                  </a:ext>
                </a:extLst>
              </a:tr>
            </a:tbl>
          </a:graphicData>
        </a:graphic>
      </p:graphicFrame>
      <p:sp>
        <p:nvSpPr>
          <p:cNvPr id="26" name="正方形/長方形 25"/>
          <p:cNvSpPr/>
          <p:nvPr/>
        </p:nvSpPr>
        <p:spPr>
          <a:xfrm>
            <a:off x="6046925" y="3467246"/>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7" name="表 26"/>
          <p:cNvGraphicFramePr>
            <a:graphicFrameLocks noGrp="1"/>
          </p:cNvGraphicFramePr>
          <p:nvPr>
            <p:extLst>
              <p:ext uri="{D42A27DB-BD31-4B8C-83A1-F6EECF244321}">
                <p14:modId xmlns:p14="http://schemas.microsoft.com/office/powerpoint/2010/main" val="3671150385"/>
              </p:ext>
            </p:extLst>
          </p:nvPr>
        </p:nvGraphicFramePr>
        <p:xfrm>
          <a:off x="477311" y="5275555"/>
          <a:ext cx="8928000" cy="1188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88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スポーツ関係等のグループや自治会等の自主活動やボランティアに参加している府民の割合は少ない状況にあることから、主体的に社会参加できる健康な地域コミュニティの形成が求められています。</a:t>
                      </a:r>
                    </a:p>
                    <a:p>
                      <a:pPr marL="174625" indent="-174625">
                        <a:lnSpc>
                          <a:spcPct val="100000"/>
                        </a:lnSpc>
                      </a:pPr>
                      <a:endParaRPr kumimoji="1" lang="ja-JP" altLang="en-US" sz="8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市町村における健康ポイント等のインセンティブの導入や、事業者等における「健康経営」の普及促進をはじめ、地域の活動団体等による健康づくりへの取組みなど、公民の多様な主体の連携・協働により、府民の健康づくりを社会全体で支える環境整備に取り組んでいくことが必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4" name="角丸四角形 13"/>
          <p:cNvSpPr/>
          <p:nvPr/>
        </p:nvSpPr>
        <p:spPr>
          <a:xfrm>
            <a:off x="357909" y="1783614"/>
            <a:ext cx="9144000" cy="327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19" name="角丸四角形 18"/>
          <p:cNvSpPr/>
          <p:nvPr/>
        </p:nvSpPr>
        <p:spPr>
          <a:xfrm>
            <a:off x="357909" y="135161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0" name="角丸四角形 19"/>
          <p:cNvSpPr/>
          <p:nvPr/>
        </p:nvSpPr>
        <p:spPr>
          <a:xfrm>
            <a:off x="2445909" y="135161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地域や職場における健康づくりへの参加を増やします</a:t>
            </a:r>
          </a:p>
          <a:p>
            <a:pPr algn="ctr">
              <a:lnSpc>
                <a:spcPts val="2000"/>
              </a:lnSpc>
            </a:pPr>
            <a:r>
              <a:rPr kumimoji="1" lang="ja-JP" altLang="en-US" sz="1600" b="1" dirty="0">
                <a:solidFill>
                  <a:schemeClr val="tx1"/>
                </a:solidFill>
              </a:rPr>
              <a:t>～みんなで健康づくりを楽しみましょう～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26</a:t>
            </a:fld>
            <a:endParaRPr kumimoji="1" lang="ja-JP" altLang="en-US"/>
          </a:p>
        </p:txBody>
      </p:sp>
    </p:spTree>
    <p:extLst>
      <p:ext uri="{BB962C8B-B14F-4D97-AF65-F5344CB8AC3E}">
        <p14:creationId xmlns:p14="http://schemas.microsoft.com/office/powerpoint/2010/main" val="13867354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3105308074"/>
              </p:ext>
            </p:extLst>
          </p:nvPr>
        </p:nvGraphicFramePr>
        <p:xfrm>
          <a:off x="477311" y="434454"/>
          <a:ext cx="8928000" cy="504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5040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市町村における健康なまちづくり</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■健康アプリ「アスマイル」において、民間企業と連携したウォーキングイベントを開催（アスマイルパークウォーキング</a:t>
                      </a:r>
                      <a:r>
                        <a:rPr kumimoji="1" lang="en-US" altLang="ja-JP" sz="1100" b="1" baseline="0" dirty="0" smtClean="0">
                          <a:solidFill>
                            <a:schemeClr val="tx1"/>
                          </a:solidFill>
                          <a:latin typeface="+mn-ea"/>
                          <a:ea typeface="+mn-ea"/>
                        </a:rPr>
                        <a:t>in</a:t>
                      </a:r>
                      <a:r>
                        <a:rPr kumimoji="1" lang="ja-JP" altLang="en-US" sz="1100" b="1" baseline="0" dirty="0" smtClean="0">
                          <a:solidFill>
                            <a:schemeClr val="tx1"/>
                          </a:solidFill>
                          <a:latin typeface="+mn-ea"/>
                          <a:ea typeface="+mn-ea"/>
                        </a:rPr>
                        <a:t>万博記念公園）</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■交付金を活用した都市公園の整備（</a:t>
                      </a:r>
                      <a:r>
                        <a:rPr kumimoji="1" lang="en-US" altLang="ja-JP" sz="1100" b="1" baseline="0" dirty="0" smtClean="0">
                          <a:solidFill>
                            <a:schemeClr val="tx1"/>
                          </a:solidFill>
                          <a:latin typeface="+mn-ea"/>
                          <a:ea typeface="+mn-ea"/>
                        </a:rPr>
                        <a:t>16</a:t>
                      </a:r>
                      <a:r>
                        <a:rPr kumimoji="1" lang="ja-JP" altLang="en-US" sz="1100" b="1" baseline="0" dirty="0" smtClean="0">
                          <a:solidFill>
                            <a:schemeClr val="tx1"/>
                          </a:solidFill>
                          <a:latin typeface="+mn-ea"/>
                          <a:ea typeface="+mn-ea"/>
                        </a:rPr>
                        <a:t>市町村）</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総合型クラブ及び市町村を訪問し、クラブと行政間の調整及び育成支援等に関する指導助言を実施（「総合型地域スポーツクラブ活動促進事業」訪問市：８市訪問、今年度創立クラブ：３、設立準備クラブ：３）</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■府・堺市等で構成する泉北ニュータウン再生府市等連携協議会において、土地利用構想等の方針やまちづくりテーマ案を検討（「ニュータウン再生」）</a:t>
                      </a:r>
                    </a:p>
                    <a:p>
                      <a:pPr marL="174625" indent="-174625">
                        <a:lnSpc>
                          <a:spcPct val="100000"/>
                        </a:lnSpc>
                      </a:pPr>
                      <a:r>
                        <a:rPr kumimoji="1" lang="ja-JP" altLang="en-US" sz="1100" b="1" baseline="0" dirty="0" smtClean="0">
                          <a:solidFill>
                            <a:schemeClr val="tx1"/>
                          </a:solidFill>
                          <a:latin typeface="+mn-ea"/>
                          <a:ea typeface="+mn-ea"/>
                        </a:rPr>
                        <a:t>■うめきた</a:t>
                      </a:r>
                      <a:r>
                        <a:rPr kumimoji="1" lang="en-US" altLang="ja-JP" sz="1100" b="1" baseline="0" dirty="0" smtClean="0">
                          <a:solidFill>
                            <a:schemeClr val="tx1"/>
                          </a:solidFill>
                          <a:latin typeface="+mn-ea"/>
                          <a:ea typeface="+mn-ea"/>
                        </a:rPr>
                        <a:t>2</a:t>
                      </a:r>
                      <a:r>
                        <a:rPr kumimoji="1" lang="ja-JP" altLang="en-US" sz="1100" b="1" baseline="0" dirty="0" smtClean="0">
                          <a:solidFill>
                            <a:schemeClr val="tx1"/>
                          </a:solidFill>
                          <a:latin typeface="+mn-ea"/>
                          <a:ea typeface="+mn-ea"/>
                        </a:rPr>
                        <a:t>期区域における、都市公園整備にかかる基本設計の作成（大阪市へ補助「うめきたまちづくりの推進」）</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市町村の健康格差の縮小</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■Ｈ</a:t>
                      </a:r>
                      <a:r>
                        <a:rPr kumimoji="1" lang="en-US" altLang="ja-JP" sz="1100" b="1" baseline="0" dirty="0" smtClean="0">
                          <a:solidFill>
                            <a:schemeClr val="tx1"/>
                          </a:solidFill>
                          <a:latin typeface="+mn-ea"/>
                          <a:ea typeface="+mn-ea"/>
                        </a:rPr>
                        <a:t>30</a:t>
                      </a:r>
                      <a:r>
                        <a:rPr kumimoji="1" lang="ja-JP" altLang="en-US" sz="1100" b="1" baseline="0" dirty="0" smtClean="0">
                          <a:solidFill>
                            <a:schemeClr val="tx1"/>
                          </a:solidFill>
                          <a:latin typeface="+mn-ea"/>
                          <a:ea typeface="+mn-ea"/>
                        </a:rPr>
                        <a:t>年度に作成した対象者抽出ツール・地域差見える化ツールの活用促進を図るため、市町村、保健所職員を対象に利活用セミナーを実施（１回目講演＋操作説明 </a:t>
                      </a:r>
                      <a:r>
                        <a:rPr kumimoji="1" lang="en-US" altLang="ja-JP" sz="1100" b="1" baseline="0" dirty="0" smtClean="0">
                          <a:solidFill>
                            <a:schemeClr val="tx1"/>
                          </a:solidFill>
                          <a:latin typeface="+mn-ea"/>
                          <a:ea typeface="+mn-ea"/>
                        </a:rPr>
                        <a:t>125</a:t>
                      </a:r>
                      <a:r>
                        <a:rPr kumimoji="1" lang="ja-JP" altLang="en-US" sz="1100" b="1" baseline="0" dirty="0" smtClean="0">
                          <a:solidFill>
                            <a:schemeClr val="tx1"/>
                          </a:solidFill>
                          <a:latin typeface="+mn-ea"/>
                          <a:ea typeface="+mn-ea"/>
                        </a:rPr>
                        <a:t>名 </a:t>
                      </a:r>
                      <a:r>
                        <a:rPr kumimoji="1" lang="en-US" altLang="ja-JP" sz="1100" b="1" baseline="0" dirty="0" smtClean="0">
                          <a:solidFill>
                            <a:schemeClr val="tx1"/>
                          </a:solidFill>
                          <a:latin typeface="+mn-ea"/>
                          <a:ea typeface="+mn-ea"/>
                        </a:rPr>
                        <a:t>/ </a:t>
                      </a:r>
                      <a:r>
                        <a:rPr kumimoji="1" lang="ja-JP" altLang="en-US" sz="1100" b="1" baseline="0" dirty="0" smtClean="0">
                          <a:solidFill>
                            <a:schemeClr val="tx1"/>
                          </a:solidFill>
                          <a:latin typeface="+mn-ea"/>
                          <a:ea typeface="+mn-ea"/>
                        </a:rPr>
                        <a:t>２回目活用事例紹介＋演習 </a:t>
                      </a:r>
                      <a:r>
                        <a:rPr kumimoji="1" lang="en-US" altLang="ja-JP" sz="1100" b="1" baseline="0" dirty="0" smtClean="0">
                          <a:solidFill>
                            <a:schemeClr val="tx1"/>
                          </a:solidFill>
                          <a:latin typeface="+mn-ea"/>
                          <a:ea typeface="+mn-ea"/>
                        </a:rPr>
                        <a:t>63</a:t>
                      </a:r>
                      <a:r>
                        <a:rPr kumimoji="1" lang="ja-JP" altLang="en-US" sz="1100" b="1" baseline="0" dirty="0" smtClean="0">
                          <a:solidFill>
                            <a:schemeClr val="tx1"/>
                          </a:solidFill>
                          <a:latin typeface="+mn-ea"/>
                          <a:ea typeface="+mn-ea"/>
                        </a:rPr>
                        <a:t>名）</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■「健活</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」のホームページで市町村別の健康寿命やけんしん受診率等のデータを掲載し、健康指標を見える化</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■「特定健診受診」「保健指導」「フレイル予防」の３分野でプログラムの展開やツールを開発（「健康格差の解決プログラム」）</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Ｉ</a:t>
                      </a:r>
                      <a:r>
                        <a:rPr kumimoji="1" lang="en-US" altLang="ja-JP" sz="1200" u="sng" baseline="0" dirty="0" smtClean="0">
                          <a:solidFill>
                            <a:schemeClr val="tx1"/>
                          </a:solidFill>
                          <a:latin typeface="+mn-ea"/>
                          <a:ea typeface="+mn-ea"/>
                        </a:rPr>
                        <a:t>C</a:t>
                      </a:r>
                      <a:r>
                        <a:rPr kumimoji="1" lang="ja-JP" altLang="en-US" sz="1200" u="sng" baseline="0" dirty="0" smtClean="0">
                          <a:solidFill>
                            <a:schemeClr val="tx1"/>
                          </a:solidFill>
                          <a:latin typeface="+mn-ea"/>
                          <a:ea typeface="+mn-ea"/>
                        </a:rPr>
                        <a:t>Ｔ等を活用した健康情報等に係る基盤づくり</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■若者から働く世代を中心に、主体的な健康意識の向上と実践を促す健康アプリ「アスマイル」を全市町村において展開（「アスマイル」登録者</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万人）</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職場における健康づくり</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■中小企業（製造業等）に対し、健康経営に精通した専門家を派遣（「健康経営ナビゲーター派遣」</a:t>
                      </a:r>
                      <a:r>
                        <a:rPr kumimoji="1" lang="en-US" altLang="ja-JP" sz="1100" b="1" baseline="0" dirty="0" smtClean="0">
                          <a:solidFill>
                            <a:schemeClr val="tx1"/>
                          </a:solidFill>
                          <a:latin typeface="+mn-ea"/>
                          <a:ea typeface="+mn-ea"/>
                        </a:rPr>
                        <a:t>11</a:t>
                      </a:r>
                      <a:r>
                        <a:rPr kumimoji="1" lang="ja-JP" altLang="en-US" sz="1100" b="1" baseline="0" dirty="0" smtClean="0">
                          <a:solidFill>
                            <a:schemeClr val="tx1"/>
                          </a:solidFill>
                          <a:latin typeface="+mn-ea"/>
                          <a:ea typeface="+mn-ea"/>
                        </a:rPr>
                        <a:t>社派遣）</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■中小企業の抱える健康課題・ニーズに対応したセミナーを開催（「健康経営セミナー」３回開催　</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新型コロナウイルス感染拡大防止のため２回中止）</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■保健所において市町村、労働事務所・事業所等と連携し、健康経営セミナーを開催（３回）</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■保健所における事業所健康づくり支援として、事業所健康づくり出前講座や講演会を実施（４回）、商工会会報誌や健診時に健康情報の提供を実施（６保健所）</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grpSp>
        <p:nvGrpSpPr>
          <p:cNvPr id="22" name="グループ化 21"/>
          <p:cNvGrpSpPr/>
          <p:nvPr/>
        </p:nvGrpSpPr>
        <p:grpSpPr>
          <a:xfrm>
            <a:off x="586435" y="3535158"/>
            <a:ext cx="792000" cy="720000"/>
            <a:chOff x="-2122749" y="3293333"/>
            <a:chExt cx="792000" cy="720000"/>
          </a:xfrm>
        </p:grpSpPr>
        <p:sp>
          <p:nvSpPr>
            <p:cNvPr id="32" name="角丸四角形 31"/>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33" name="直線コネクタ 32"/>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27</a:t>
            </a:fld>
            <a:endParaRPr kumimoji="1" lang="ja-JP" altLang="en-US"/>
          </a:p>
        </p:txBody>
      </p:sp>
    </p:spTree>
    <p:extLst>
      <p:ext uri="{BB962C8B-B14F-4D97-AF65-F5344CB8AC3E}">
        <p14:creationId xmlns:p14="http://schemas.microsoft.com/office/powerpoint/2010/main" val="683533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693832952"/>
              </p:ext>
            </p:extLst>
          </p:nvPr>
        </p:nvGraphicFramePr>
        <p:xfrm>
          <a:off x="477311" y="434454"/>
          <a:ext cx="8928000" cy="5220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980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地域等における健康づくり</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■大学生のヘルスリテラシー向上を目的に、大学と連携して健康セミナー等を実施（「健康キャンパス・プロジェクト」）</a:t>
                      </a:r>
                    </a:p>
                    <a:p>
                      <a:pPr marL="174625" indent="-174625">
                        <a:lnSpc>
                          <a:spcPct val="100000"/>
                        </a:lnSpc>
                      </a:pPr>
                      <a:r>
                        <a:rPr kumimoji="1" lang="ja-JP" altLang="en-US" sz="1100" b="1" baseline="0" dirty="0" smtClean="0">
                          <a:solidFill>
                            <a:schemeClr val="tx1"/>
                          </a:solidFill>
                          <a:latin typeface="+mn-ea"/>
                          <a:ea typeface="+mn-ea"/>
                        </a:rPr>
                        <a:t>■各薬局における栄養相談や健康状態のチェックなど、効果的な取組み事例を収集し、啓発資料を保健所や大阪府薬剤師会等に配布（健康サポート薬局の活用）</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■団地集会所等を活用し、府住宅供給公社・社会医療法人生長会・帝塚山学院大学等と連携して健康講話や健康測定、健康相談会などを行う「まちかど保健室」を年３回開催</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多様な主体の連携・協働</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■健康づくり推進条例に基づきオール大阪での健康づくりの支援に向け「健活おおさか推進府民会議」を設置し、９月にキックオフ会議を日本健康会議との共催で開催（全国最多の約</a:t>
                      </a:r>
                      <a:r>
                        <a:rPr kumimoji="1" lang="en-US" altLang="ja-JP" sz="1100" b="1" baseline="0" dirty="0" smtClean="0">
                          <a:solidFill>
                            <a:schemeClr val="tx1"/>
                          </a:solidFill>
                          <a:latin typeface="+mn-ea"/>
                          <a:ea typeface="+mn-ea"/>
                        </a:rPr>
                        <a:t>800</a:t>
                      </a:r>
                      <a:r>
                        <a:rPr kumimoji="1" lang="ja-JP" altLang="en-US" sz="1100" b="1" baseline="0" dirty="0" smtClean="0">
                          <a:solidFill>
                            <a:schemeClr val="tx1"/>
                          </a:solidFill>
                          <a:latin typeface="+mn-ea"/>
                          <a:ea typeface="+mn-ea"/>
                        </a:rPr>
                        <a:t>名が来場）</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212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■アスマイル登録者数（特に国保加入者）の増加　　　■地域における職域との連携による健康づくりの推進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■市町村の健康格差の縮小</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■アスマイルにおいて、参加者数</a:t>
                      </a:r>
                      <a:r>
                        <a:rPr kumimoji="1" lang="en-US" altLang="ja-JP" sz="1100" b="1" baseline="0" dirty="0" smtClean="0">
                          <a:solidFill>
                            <a:schemeClr val="tx1"/>
                          </a:solidFill>
                          <a:latin typeface="+mn-ea"/>
                          <a:ea typeface="+mn-ea"/>
                        </a:rPr>
                        <a:t>20</a:t>
                      </a:r>
                      <a:r>
                        <a:rPr kumimoji="1" lang="ja-JP" altLang="en-US" sz="1100" b="1" baseline="0" dirty="0" smtClean="0">
                          <a:solidFill>
                            <a:schemeClr val="tx1"/>
                          </a:solidFill>
                          <a:latin typeface="+mn-ea"/>
                          <a:ea typeface="+mn-ea"/>
                        </a:rPr>
                        <a:t>万人達成に向けたさらなる取組み推進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■総合型クラブやニュータウン再生など、健康なまちづくりに向けた取組み推進（継続）</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■「特定健診受診」「保健指導」「フレイル予防」の３分野でプログラムの展開や市町村支援を実施（「健康格差の解決プログラム」）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■各圏域の課題に応じて地域保健・職域保健の連携事業の企画等を行い、職域保健を支援</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■「健活おおさか推進府民会議」を通じ、団体間の交流や連携を促進</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11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大阪府健康づくり支援プラットフォーム整備等事業（</a:t>
                      </a:r>
                      <a:r>
                        <a:rPr kumimoji="1" lang="en-US" altLang="ja-JP" sz="1100" baseline="0" dirty="0" smtClean="0">
                          <a:solidFill>
                            <a:schemeClr val="tx1"/>
                          </a:solidFill>
                          <a:latin typeface="+mn-ea"/>
                          <a:ea typeface="+mn-ea"/>
                        </a:rPr>
                        <a:t>544,911</a:t>
                      </a:r>
                      <a:r>
                        <a:rPr kumimoji="1" lang="ja-JP" altLang="en-US" sz="1100" baseline="0" dirty="0" smtClean="0">
                          <a:solidFill>
                            <a:schemeClr val="tx1"/>
                          </a:solidFill>
                          <a:latin typeface="+mn-ea"/>
                          <a:ea typeface="+mn-ea"/>
                        </a:rPr>
                        <a:t>千円）、ニュータウン再生事業（</a:t>
                      </a:r>
                      <a:r>
                        <a:rPr kumimoji="1" lang="en-US" altLang="ja-JP" sz="1100" baseline="0" dirty="0" smtClean="0">
                          <a:solidFill>
                            <a:schemeClr val="tx1"/>
                          </a:solidFill>
                          <a:latin typeface="+mn-ea"/>
                          <a:ea typeface="+mn-ea"/>
                        </a:rPr>
                        <a:t>635</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en-US" altLang="ja-JP" sz="1100" baseline="0" dirty="0" smtClean="0">
                          <a:solidFill>
                            <a:schemeClr val="tx1"/>
                          </a:solidFill>
                          <a:latin typeface="+mn-ea"/>
                          <a:ea typeface="+mn-ea"/>
                        </a:rPr>
                        <a:t>GD</a:t>
                      </a:r>
                      <a:r>
                        <a:rPr kumimoji="1" lang="ja-JP" altLang="en-US" sz="1100" baseline="0" dirty="0" smtClean="0">
                          <a:solidFill>
                            <a:schemeClr val="tx1"/>
                          </a:solidFill>
                          <a:latin typeface="+mn-ea"/>
                          <a:ea typeface="+mn-ea"/>
                        </a:rPr>
                        <a:t>大阪都市圏推進事業（</a:t>
                      </a:r>
                      <a:r>
                        <a:rPr kumimoji="1" lang="en-US" altLang="ja-JP" sz="1100" baseline="0" dirty="0" smtClean="0">
                          <a:solidFill>
                            <a:schemeClr val="tx1"/>
                          </a:solidFill>
                          <a:latin typeface="+mn-ea"/>
                          <a:ea typeface="+mn-ea"/>
                        </a:rPr>
                        <a:t>2,800</a:t>
                      </a:r>
                      <a:r>
                        <a:rPr kumimoji="1" lang="ja-JP" altLang="en-US" sz="1100" baseline="0" dirty="0" smtClean="0">
                          <a:solidFill>
                            <a:schemeClr val="tx1"/>
                          </a:solidFill>
                          <a:latin typeface="+mn-ea"/>
                          <a:ea typeface="+mn-ea"/>
                        </a:rPr>
                        <a:t>千円）、うめきたまちづくり推進費（</a:t>
                      </a:r>
                      <a:r>
                        <a:rPr kumimoji="1" lang="en-US" altLang="ja-JP" sz="1100" baseline="0" dirty="0" smtClean="0">
                          <a:solidFill>
                            <a:schemeClr val="tx1"/>
                          </a:solidFill>
                          <a:latin typeface="+mn-ea"/>
                          <a:ea typeface="+mn-ea"/>
                        </a:rPr>
                        <a:t>177,419</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健康格差の解決プログラム促進事業（</a:t>
                      </a:r>
                      <a:r>
                        <a:rPr kumimoji="1" lang="en-US" altLang="ja-JP" sz="1100" baseline="0" dirty="0" smtClean="0">
                          <a:solidFill>
                            <a:schemeClr val="tx1"/>
                          </a:solidFill>
                          <a:latin typeface="+mn-ea"/>
                          <a:ea typeface="+mn-ea"/>
                        </a:rPr>
                        <a:t>54,224</a:t>
                      </a:r>
                      <a:r>
                        <a:rPr kumimoji="1" lang="ja-JP" altLang="en-US" sz="1100" baseline="0" dirty="0" smtClean="0">
                          <a:solidFill>
                            <a:schemeClr val="tx1"/>
                          </a:solidFill>
                          <a:latin typeface="+mn-ea"/>
                          <a:ea typeface="+mn-ea"/>
                        </a:rPr>
                        <a:t>千円の内数）、中小企業の健康づくり推進事業（</a:t>
                      </a:r>
                      <a:r>
                        <a:rPr kumimoji="1" lang="en-US" altLang="ja-JP" sz="1100" baseline="0" dirty="0" smtClean="0">
                          <a:solidFill>
                            <a:schemeClr val="tx1"/>
                          </a:solidFill>
                          <a:latin typeface="+mn-ea"/>
                          <a:ea typeface="+mn-ea"/>
                        </a:rPr>
                        <a:t>20,787</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健康キャンパス・プロジェクト事業（</a:t>
                      </a:r>
                      <a:r>
                        <a:rPr kumimoji="1" lang="en-US" altLang="ja-JP" sz="1100" baseline="0" dirty="0" smtClean="0">
                          <a:solidFill>
                            <a:schemeClr val="tx1"/>
                          </a:solidFill>
                          <a:latin typeface="+mn-ea"/>
                          <a:ea typeface="+mn-ea"/>
                        </a:rPr>
                        <a:t>2,878</a:t>
                      </a:r>
                      <a:r>
                        <a:rPr kumimoji="1" lang="ja-JP" altLang="en-US" sz="1100" baseline="0" dirty="0" smtClean="0">
                          <a:solidFill>
                            <a:schemeClr val="tx1"/>
                          </a:solidFill>
                          <a:latin typeface="+mn-ea"/>
                          <a:ea typeface="+mn-ea"/>
                        </a:rPr>
                        <a:t>千円）、府民の健康づくり気運醸成事業（</a:t>
                      </a:r>
                      <a:r>
                        <a:rPr kumimoji="1" lang="en-US" altLang="ja-JP" sz="1100" baseline="0" dirty="0" smtClean="0">
                          <a:solidFill>
                            <a:schemeClr val="tx1"/>
                          </a:solidFill>
                          <a:latin typeface="+mn-ea"/>
                          <a:ea typeface="+mn-ea"/>
                        </a:rPr>
                        <a:t>4,971</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大阪府地域福祉・高齢者福祉交付金（</a:t>
                      </a:r>
                      <a:r>
                        <a:rPr kumimoji="1" lang="en-US" altLang="ja-JP" sz="1100" baseline="0" dirty="0" smtClean="0">
                          <a:solidFill>
                            <a:schemeClr val="tx1"/>
                          </a:solidFill>
                          <a:latin typeface="+mn-ea"/>
                          <a:ea typeface="+mn-ea"/>
                        </a:rPr>
                        <a:t>957,627</a:t>
                      </a:r>
                      <a:r>
                        <a:rPr kumimoji="1" lang="ja-JP" altLang="en-US" sz="1100" baseline="0" dirty="0" smtClean="0">
                          <a:solidFill>
                            <a:schemeClr val="tx1"/>
                          </a:solidFill>
                          <a:latin typeface="+mn-ea"/>
                          <a:ea typeface="+mn-ea"/>
                        </a:rPr>
                        <a:t>千円）、健活おおさか推進府民会議関連事業（</a:t>
                      </a:r>
                      <a:r>
                        <a:rPr kumimoji="1" lang="en-US" altLang="ja-JP" sz="1100" baseline="0" dirty="0" smtClean="0">
                          <a:solidFill>
                            <a:schemeClr val="tx1"/>
                          </a:solidFill>
                          <a:latin typeface="+mn-ea"/>
                          <a:ea typeface="+mn-ea"/>
                        </a:rPr>
                        <a:t>1,857</a:t>
                      </a:r>
                      <a:r>
                        <a:rPr kumimoji="1" lang="ja-JP" altLang="en-US" sz="1100" baseline="0" dirty="0" smtClean="0">
                          <a:solidFill>
                            <a:schemeClr val="tx1"/>
                          </a:solidFill>
                          <a:latin typeface="+mn-ea"/>
                          <a:ea typeface="+mn-ea"/>
                        </a:rPr>
                        <a:t>千円）</a:t>
                      </a:r>
                      <a:endParaRPr kumimoji="1" lang="ja-JP" altLang="en-US" sz="110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28</a:t>
            </a:fld>
            <a:endParaRPr kumimoji="1" lang="ja-JP" altLang="en-US"/>
          </a:p>
        </p:txBody>
      </p:sp>
    </p:spTree>
    <p:extLst>
      <p:ext uri="{BB962C8B-B14F-4D97-AF65-F5344CB8AC3E}">
        <p14:creationId xmlns:p14="http://schemas.microsoft.com/office/powerpoint/2010/main" val="4609786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74189" y="423592"/>
            <a:ext cx="7920000" cy="400110"/>
          </a:xfrm>
          <a:prstGeom prst="rect">
            <a:avLst/>
          </a:prstGeom>
          <a:noFill/>
        </p:spPr>
        <p:txBody>
          <a:bodyPr wrap="square" rtlCol="0">
            <a:spAutoFit/>
          </a:bodyPr>
          <a:lstStyle/>
          <a:p>
            <a:r>
              <a:rPr lang="ja-JP" altLang="en-US" sz="2000" b="1" dirty="0" smtClean="0">
                <a:latin typeface="+mn-ea"/>
                <a:cs typeface="Meiryo UI" panose="020B0604030504040204" pitchFamily="50" charset="-128"/>
              </a:rPr>
              <a:t>府民の健康指標（</a:t>
            </a:r>
            <a:r>
              <a:rPr lang="en-US" altLang="ja-JP" sz="2000" b="1" dirty="0" smtClean="0">
                <a:latin typeface="+mn-ea"/>
                <a:cs typeface="Meiryo UI" panose="020B0604030504040204" pitchFamily="50" charset="-128"/>
              </a:rPr>
              <a:t>8</a:t>
            </a:r>
            <a:r>
              <a:rPr lang="ja-JP" altLang="en-US" sz="2000" b="1" dirty="0" smtClean="0">
                <a:latin typeface="+mn-ea"/>
                <a:cs typeface="Meiryo UI" panose="020B0604030504040204" pitchFamily="50" charset="-128"/>
              </a:rPr>
              <a:t>項目）</a:t>
            </a:r>
            <a:endParaRPr lang="en-US" altLang="ja-JP" sz="2000" b="1" dirty="0" smtClean="0">
              <a:latin typeface="+mn-ea"/>
              <a:cs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963628341"/>
              </p:ext>
            </p:extLst>
          </p:nvPr>
        </p:nvGraphicFramePr>
        <p:xfrm>
          <a:off x="459633" y="907156"/>
          <a:ext cx="9000000" cy="5399999"/>
        </p:xfrm>
        <a:graphic>
          <a:graphicData uri="http://schemas.openxmlformats.org/drawingml/2006/table">
            <a:tbl>
              <a:tblPr firstRow="1" bandRow="1">
                <a:tableStyleId>{5940675A-B579-460E-94D1-54222C63F5DA}</a:tableStyleId>
              </a:tblPr>
              <a:tblGrid>
                <a:gridCol w="2952000">
                  <a:extLst>
                    <a:ext uri="{9D8B030D-6E8A-4147-A177-3AD203B41FA5}">
                      <a16:colId xmlns:a16="http://schemas.microsoft.com/office/drawing/2014/main" val="20000"/>
                    </a:ext>
                  </a:extLst>
                </a:gridCol>
                <a:gridCol w="576000">
                  <a:extLst>
                    <a:ext uri="{9D8B030D-6E8A-4147-A177-3AD203B41FA5}">
                      <a16:colId xmlns:a16="http://schemas.microsoft.com/office/drawing/2014/main" val="20001"/>
                    </a:ext>
                  </a:extLst>
                </a:gridCol>
                <a:gridCol w="1260000">
                  <a:extLst>
                    <a:ext uri="{9D8B030D-6E8A-4147-A177-3AD203B41FA5}">
                      <a16:colId xmlns:a16="http://schemas.microsoft.com/office/drawing/2014/main" val="20002"/>
                    </a:ext>
                  </a:extLst>
                </a:gridCol>
                <a:gridCol w="1512000">
                  <a:extLst>
                    <a:ext uri="{9D8B030D-6E8A-4147-A177-3AD203B41FA5}">
                      <a16:colId xmlns:a16="http://schemas.microsoft.com/office/drawing/2014/main" val="20003"/>
                    </a:ext>
                  </a:extLst>
                </a:gridCol>
                <a:gridCol w="1512000">
                  <a:extLst>
                    <a:ext uri="{9D8B030D-6E8A-4147-A177-3AD203B41FA5}">
                      <a16:colId xmlns:a16="http://schemas.microsoft.com/office/drawing/2014/main" val="3694509742"/>
                    </a:ext>
                  </a:extLst>
                </a:gridCol>
                <a:gridCol w="1188000">
                  <a:extLst>
                    <a:ext uri="{9D8B030D-6E8A-4147-A177-3AD203B41FA5}">
                      <a16:colId xmlns:a16="http://schemas.microsoft.com/office/drawing/2014/main" val="20004"/>
                    </a:ext>
                  </a:extLst>
                </a:gridCol>
              </a:tblGrid>
              <a:tr h="460245">
                <a:tc>
                  <a:txBody>
                    <a:bodyPr/>
                    <a:lstStyle/>
                    <a:p>
                      <a:pPr algn="ctr">
                        <a:lnSpc>
                          <a:spcPct val="100000"/>
                        </a:lnSpc>
                      </a:pP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目標項目</a:t>
                      </a:r>
                      <a:endParaRPr kumimoji="1" lang="ja-JP" altLang="en-US" sz="1200" b="1" dirty="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solidFill>
                      <a:srgbClr val="3366FF"/>
                    </a:solidFill>
                  </a:tcPr>
                </a:tc>
                <a:tc>
                  <a:txBody>
                    <a:bodyPr/>
                    <a:lstStyle/>
                    <a:p>
                      <a:pPr algn="ctr">
                        <a:lnSpc>
                          <a:spcPct val="100000"/>
                        </a:lnSpc>
                      </a:pP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把握頻度</a:t>
                      </a:r>
                      <a:endParaRPr kumimoji="1" lang="ja-JP" altLang="en-US" sz="1200" b="1" dirty="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solidFill>
                      <a:srgbClr val="3366FF"/>
                    </a:solidFill>
                  </a:tcPr>
                </a:tc>
                <a:tc>
                  <a:txBody>
                    <a:bodyPr/>
                    <a:lstStyle/>
                    <a:p>
                      <a:pPr algn="ctr">
                        <a:lnSpc>
                          <a:spcPct val="100000"/>
                        </a:lnSpc>
                      </a:pP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参考指標</a:t>
                      </a:r>
                      <a:endParaRPr kumimoji="1" lang="ja-JP" altLang="en-US" sz="1200" b="1" dirty="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solidFill>
                      <a:srgbClr val="3366FF"/>
                    </a:solidFill>
                  </a:tcPr>
                </a:tc>
                <a:tc>
                  <a:txBody>
                    <a:bodyPr/>
                    <a:lstStyle/>
                    <a:p>
                      <a:pPr algn="ctr">
                        <a:lnSpc>
                          <a:spcPct val="100000"/>
                        </a:lnSpc>
                      </a:pP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計画策定時</a:t>
                      </a:r>
                      <a:endParaRPr kumimoji="1" lang="ja-JP" altLang="en-US" sz="1200" b="1" dirty="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solidFill>
                      <a:srgbClr val="3366FF"/>
                    </a:solidFill>
                  </a:tcPr>
                </a:tc>
                <a:tc>
                  <a:txBody>
                    <a:bodyPr/>
                    <a:lstStyle/>
                    <a:p>
                      <a:pPr algn="ctr">
                        <a:lnSpc>
                          <a:spcPct val="100000"/>
                        </a:lnSpc>
                      </a:pP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現在の状況</a:t>
                      </a:r>
                      <a:endParaRPr kumimoji="1" lang="ja-JP" altLang="en-US" sz="1200" b="1" dirty="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solidFill>
                      <a:srgbClr val="3366FF"/>
                    </a:solidFill>
                  </a:tcPr>
                </a:tc>
                <a:tc>
                  <a:txBody>
                    <a:bodyPr/>
                    <a:lstStyle/>
                    <a:p>
                      <a:pPr algn="ctr">
                        <a:lnSpc>
                          <a:spcPct val="100000"/>
                        </a:lnSpc>
                      </a:pPr>
                      <a:r>
                        <a:rPr kumimoji="1" lang="en-US" altLang="ja-JP"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2023</a:t>
                      </a: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年度</a:t>
                      </a:r>
                      <a:endParaRPr kumimoji="1" lang="en-US" altLang="ja-JP"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pPr>
                      <a:r>
                        <a:rPr kumimoji="1" lang="ja-JP" altLang="en-US" sz="1200" b="1" dirty="0" smtClean="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rPr>
                        <a:t>目標</a:t>
                      </a:r>
                      <a:endParaRPr kumimoji="1" lang="ja-JP" altLang="en-US" sz="1200" b="1" dirty="0">
                        <a:solidFill>
                          <a:schemeClr val="bg1"/>
                        </a:solidFill>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solidFill>
                      <a:srgbClr val="3366FF"/>
                    </a:solidFill>
                  </a:tcPr>
                </a:tc>
                <a:extLst>
                  <a:ext uri="{0D108BD9-81ED-4DB2-BD59-A6C34878D82A}">
                    <a16:rowId xmlns:a16="http://schemas.microsoft.com/office/drawing/2014/main" val="10000"/>
                  </a:ext>
                </a:extLst>
              </a:tr>
              <a:tr h="844793">
                <a:tc>
                  <a:txBody>
                    <a:bodyPr/>
                    <a:lstStyle/>
                    <a:p>
                      <a:pPr>
                        <a:lnSpc>
                          <a:spcPct val="100000"/>
                        </a:lnSpc>
                      </a:pP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大阪府の健康寿命（男性</a:t>
                      </a: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女性）</a:t>
                      </a:r>
                      <a:endPar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（日常生活に制限のない期間）</a:t>
                      </a:r>
                    </a:p>
                  </a:txBody>
                  <a:tcPr marL="72000" marR="72000" marT="36000" marB="36000" anchor="ctr"/>
                </a:tc>
                <a:tc>
                  <a:txBody>
                    <a:bodyPr/>
                    <a:lstStyle/>
                    <a:p>
                      <a:pPr>
                        <a:lnSpc>
                          <a:spcPct val="100000"/>
                        </a:lnSpc>
                      </a:pP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3</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年毎</a:t>
                      </a:r>
                      <a:endParaRPr kumimoji="1"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kumimoji="1"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厚労科研報告書</a:t>
                      </a:r>
                      <a:endParaRPr kumimoji="1"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pP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70.46</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歳</a:t>
                      </a: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/72.49</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歳</a:t>
                      </a:r>
                      <a:endPar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pP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a:t>
                      </a: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H25</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a:t>
                      </a:r>
                    </a:p>
                  </a:txBody>
                  <a:tcPr marL="72000" marR="72000" marT="36000" marB="36000" anchor="ctr"/>
                </a:tc>
                <a:tc>
                  <a:txBody>
                    <a:bodyPr/>
                    <a:lstStyle/>
                    <a:p>
                      <a:pPr algn="ctr">
                        <a:lnSpc>
                          <a:spcPct val="100000"/>
                        </a:lnSpc>
                      </a:pP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71.50</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歳</a:t>
                      </a: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/74.46</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歳</a:t>
                      </a:r>
                      <a:endPar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pP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a:t>
                      </a: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H28</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a:t>
                      </a:r>
                    </a:p>
                  </a:txBody>
                  <a:tcPr marL="72000" marR="72000" marT="36000" marB="36000" anchor="ctr"/>
                </a:tc>
                <a:tc>
                  <a:txBody>
                    <a:bodyPr/>
                    <a:lstStyle/>
                    <a:p>
                      <a:pPr algn="ctr">
                        <a:lnSpc>
                          <a:spcPct val="100000"/>
                        </a:lnSpc>
                      </a:pP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H25</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比</a:t>
                      </a:r>
                      <a:endParaRPr kumimoji="1" lang="en-US" altLang="ja-JP" sz="1200" b="1" baseline="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pPr>
                      <a:r>
                        <a:rPr kumimoji="1"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2</a:t>
                      </a:r>
                      <a:r>
                        <a:rPr kumimoji="1"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歳以上延伸</a:t>
                      </a:r>
                      <a:endParaRPr kumimoji="1"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1"/>
                  </a:ext>
                </a:extLst>
              </a:tr>
              <a:tr h="652518">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府内市町村の健康寿命の</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差</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男性</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女性</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日常生活動作が自立している期間）</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毎年</a:t>
                      </a:r>
                      <a:endPar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大阪府調べ</a:t>
                      </a:r>
                      <a:endParaRPr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4.6/4.0</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4.2/3.7</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p>
                  </a:txBody>
                  <a:tcPr marL="72000" marR="72000" marT="36000" marB="36000" anchor="ctr"/>
                </a:tc>
                <a:tc>
                  <a:txBody>
                    <a:bodyPr/>
                    <a:lstStyle/>
                    <a:p>
                      <a:pPr algn="ctr">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縮小</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2"/>
                  </a:ext>
                </a:extLst>
              </a:tr>
              <a:tr h="652518">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がんの年齢調整</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死亡率</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75</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歳未満</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人口</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万対</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毎年</a:t>
                      </a:r>
                      <a:endPar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国立がん研究</a:t>
                      </a:r>
                      <a:endParaRPr lang="en-US" altLang="ja-JP"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ja-JP"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センター</a:t>
                      </a:r>
                      <a:endParaRPr lang="en-US" altLang="ja-JP"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ja-JP"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「がん登録・統計」</a:t>
                      </a:r>
                      <a:endParaRPr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79.9</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kern="100" dirty="0" smtClean="0">
                          <a:effectLst/>
                          <a:latin typeface="游ゴシック" panose="020B0400000000000000" pitchFamily="50" charset="-128"/>
                          <a:ea typeface="+mn-ea"/>
                          <a:cs typeface="メイリオ" panose="020B0604030504040204" pitchFamily="50" charset="-128"/>
                        </a:rPr>
                        <a:t>※</a:t>
                      </a:r>
                      <a:r>
                        <a:rPr lang="ja-JP" altLang="en-US" sz="1050" b="1" kern="100" dirty="0" smtClean="0">
                          <a:effectLst/>
                          <a:latin typeface="游ゴシック" panose="020B0400000000000000" pitchFamily="50" charset="-128"/>
                          <a:ea typeface="+mn-ea"/>
                          <a:cs typeface="メイリオ" panose="020B0604030504040204" pitchFamily="50" charset="-128"/>
                        </a:rPr>
                        <a:t>策定時は速報値</a:t>
                      </a:r>
                      <a:endParaRPr lang="ja-JP" altLang="ja-JP" sz="1050" b="1" kern="100" dirty="0" smtClean="0">
                        <a:effectLst/>
                        <a:latin typeface="游ゴシック" panose="020B0400000000000000" pitchFamily="50" charset="-128"/>
                        <a:ea typeface="+mn-ea"/>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77.5</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sz="1200" b="1" kern="0" dirty="0">
                          <a:effectLst/>
                          <a:latin typeface="游ゴシック" panose="020B0400000000000000" pitchFamily="50" charset="-128"/>
                          <a:ea typeface="游ゴシック" panose="020B0400000000000000" pitchFamily="50" charset="-128"/>
                          <a:cs typeface="メイリオ" panose="020B0604030504040204" pitchFamily="50" charset="-128"/>
                        </a:rPr>
                        <a:t>72.3</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ja-JP" sz="1200" b="1" kern="0" dirty="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200" b="1" kern="0" dirty="0">
                          <a:effectLst/>
                          <a:latin typeface="游ゴシック" panose="020B0400000000000000" pitchFamily="50" charset="-128"/>
                          <a:ea typeface="游ゴシック" panose="020B0400000000000000" pitchFamily="50" charset="-128"/>
                          <a:cs typeface="メイリオ" panose="020B0604030504040204" pitchFamily="50" charset="-128"/>
                        </a:rPr>
                        <a:t>年後</a:t>
                      </a:r>
                      <a:r>
                        <a:rPr lang="ja-JP" sz="1200" b="1" kern="0" dirty="0" smtClean="0">
                          <a:effectLst/>
                          <a:latin typeface="游ゴシック" panose="020B0400000000000000" pitchFamily="50" charset="-128"/>
                          <a:ea typeface="游ゴシック" panose="020B0400000000000000" pitchFamily="50" charset="-128"/>
                          <a:cs typeface="メイリオ" panose="020B0604030504040204" pitchFamily="50" charset="-128"/>
                        </a:rPr>
                        <a:t>に</a:t>
                      </a:r>
                      <a:endParaRPr lang="en-US" altLang="ja-JP" sz="1200" b="1" kern="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sz="1200" b="1" kern="0" dirty="0" smtClean="0">
                          <a:effectLst/>
                          <a:latin typeface="游ゴシック" panose="020B0400000000000000" pitchFamily="50" charset="-128"/>
                          <a:ea typeface="游ゴシック" panose="020B0400000000000000" pitchFamily="50" charset="-128"/>
                          <a:cs typeface="メイリオ" panose="020B0604030504040204" pitchFamily="50" charset="-128"/>
                        </a:rPr>
                        <a:t>66.9</a:t>
                      </a:r>
                      <a:r>
                        <a:rPr lang="ja-JP" sz="1200" b="1" kern="0" dirty="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3"/>
                  </a:ext>
                </a:extLst>
              </a:tr>
              <a:tr h="460245">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心疾患の年齢調整</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死亡率</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男性</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女性</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人口</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万対</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5</a:t>
                      </a: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年毎</a:t>
                      </a:r>
                      <a:endPar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人口動態統計</a:t>
                      </a:r>
                      <a:endParaRPr lang="en-US" altLang="zh-TW"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特殊報告</a:t>
                      </a:r>
                      <a:endParaRPr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72.9/37.6</a:t>
                      </a:r>
                    </a:p>
                    <a:p>
                      <a:pPr algn="ctr">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67.6/33.1</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4"/>
                  </a:ext>
                </a:extLst>
              </a:tr>
              <a:tr h="460245">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脳血管疾患の年齢調整</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死亡率</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男性</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女性</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人口</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万対</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5</a:t>
                      </a: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年毎</a:t>
                      </a:r>
                      <a:endPar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人口動態統計</a:t>
                      </a:r>
                      <a:endParaRPr lang="en-US" altLang="zh-TW"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特殊報告</a:t>
                      </a:r>
                      <a:endParaRPr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33.2/16.6</a:t>
                      </a:r>
                    </a:p>
                    <a:p>
                      <a:pPr algn="ctr">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26.5/12.0</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5"/>
                  </a:ext>
                </a:extLst>
              </a:tr>
              <a:tr h="844793">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メタボリックシンドローム</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の</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該当者及び予備群の減少率</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1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ja-JP" sz="11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特定保健指導の対象者の減少率をいう。）</a:t>
                      </a:r>
                      <a:endParaRPr lang="ja-JP" sz="11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毎年</a:t>
                      </a:r>
                      <a:endParaRPr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特定健診等</a:t>
                      </a:r>
                      <a:endParaRPr lang="en-US" altLang="zh-TW"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実施状況</a:t>
                      </a:r>
                      <a:endParaRPr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ja-JP" sz="1050" b="1" kern="0" spc="-50" baseline="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該当者及び</a:t>
                      </a:r>
                      <a:r>
                        <a:rPr lang="ja-JP" sz="1050" b="1" kern="0" spc="-50" baseline="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予備群の割合</a:t>
                      </a:r>
                      <a:endParaRPr lang="en-US" altLang="ja-JP" sz="1050" b="1" kern="0" spc="-50" baseline="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13.7%/12.2%</a:t>
                      </a:r>
                    </a:p>
                    <a:p>
                      <a:pPr algn="ctr">
                        <a:lnSpc>
                          <a:spcPct val="100000"/>
                        </a:lnSpc>
                        <a:spcAft>
                          <a:spcPts val="0"/>
                        </a:spcAft>
                      </a:pPr>
                      <a:r>
                        <a:rPr lang="ja-JP" alt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alt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050" b="1" kern="0" spc="-50" baseline="0" dirty="0" smtClean="0">
                          <a:solidFill>
                            <a:srgbClr val="000000"/>
                          </a:solidFill>
                          <a:effectLst/>
                          <a:latin typeface="游ゴシック" panose="020B0400000000000000" pitchFamily="50" charset="-128"/>
                          <a:ea typeface="+mn-ea"/>
                          <a:cs typeface="メイリオ" panose="020B0604030504040204" pitchFamily="50" charset="-128"/>
                        </a:rPr>
                        <a:t>該当者及び予備群の割合</a:t>
                      </a:r>
                      <a:endParaRPr lang="en-US" altLang="ja-JP" sz="1050" b="1" kern="100" spc="-5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14.4%/12.5%</a:t>
                      </a:r>
                    </a:p>
                    <a:p>
                      <a:pPr algn="ctr">
                        <a:lnSpc>
                          <a:spcPct val="100000"/>
                        </a:lnSpc>
                        <a:spcAft>
                          <a:spcPts val="0"/>
                        </a:spcAft>
                      </a:pP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H29</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1.2%</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H20</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比</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25%</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以上</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減少</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6"/>
                  </a:ext>
                </a:extLst>
              </a:tr>
              <a:tr h="596440">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糖尿病性腎症に</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よる</a:t>
                      </a:r>
                      <a:endParaRPr lang="en-US" alt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endParaRPr>
                    </a:p>
                    <a:p>
                      <a:pPr algn="l">
                        <a:lnSpc>
                          <a:spcPct val="100000"/>
                        </a:lnSpc>
                        <a:spcAft>
                          <a:spcPts val="0"/>
                        </a:spcAft>
                      </a:pP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年間</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新規透析導入患者数</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毎年</a:t>
                      </a:r>
                      <a:endPar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ja-JP"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わが国の慢性</a:t>
                      </a:r>
                      <a:endParaRPr lang="en-US" altLang="ja-JP"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ja-JP"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透析療法の現況</a:t>
                      </a:r>
                      <a:endParaRPr lang="en-US" altLang="ja-JP"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en-US" altLang="ja-JP" sz="1000" b="1" spc="0" baseline="0" dirty="0" smtClean="0">
                          <a:latin typeface="游ゴシック" panose="020B0400000000000000" pitchFamily="50" charset="-128"/>
                          <a:ea typeface="游ゴシック" panose="020B0400000000000000" pitchFamily="50" charset="-128"/>
                          <a:cs typeface="メイリオ" panose="020B0604030504040204" pitchFamily="50" charset="-128"/>
                        </a:rPr>
                        <a:t>(</a:t>
                      </a:r>
                      <a:r>
                        <a:rPr lang="ja-JP" altLang="en-US" sz="1000" b="1" spc="0" baseline="0" dirty="0" smtClean="0">
                          <a:latin typeface="游ゴシック" panose="020B0400000000000000" pitchFamily="50" charset="-128"/>
                          <a:ea typeface="游ゴシック" panose="020B0400000000000000" pitchFamily="50" charset="-128"/>
                          <a:cs typeface="メイリオ" panose="020B0604030504040204" pitchFamily="50" charset="-128"/>
                        </a:rPr>
                        <a:t>日本透析医学会</a:t>
                      </a:r>
                      <a:r>
                        <a:rPr lang="en-US" altLang="ja-JP" sz="1000" b="1" spc="0" baseline="0" dirty="0" smtClean="0">
                          <a:latin typeface="游ゴシック" panose="020B0400000000000000" pitchFamily="50" charset="-128"/>
                          <a:ea typeface="游ゴシック" panose="020B0400000000000000" pitchFamily="50" charset="-128"/>
                          <a:cs typeface="メイリオ" panose="020B0604030504040204" pitchFamily="50" charset="-128"/>
                        </a:rPr>
                        <a:t>)</a:t>
                      </a:r>
                      <a:endParaRPr lang="ja-JP" altLang="en-US" sz="1000" b="1" spc="0" baseline="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1,162</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a:t>
                      </a:r>
                      <a:r>
                        <a:rPr lang="ja-JP" alt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H27</a:t>
                      </a:r>
                      <a:r>
                        <a:rPr lang="ja-JP" alt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1,175</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人（</a:t>
                      </a: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H30</a:t>
                      </a:r>
                      <a:r>
                        <a:rPr lang="ja-JP" altLang="en-US"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1,000</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人未満</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7"/>
                  </a:ext>
                </a:extLst>
              </a:tr>
              <a:tr h="428202">
                <a:tc>
                  <a:txBody>
                    <a:bodyPr/>
                    <a:lstStyle/>
                    <a:p>
                      <a:pPr algn="l">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有訴者の割合</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en-US" altLang="ja-JP" sz="1200" b="1" dirty="0" smtClean="0">
                          <a:latin typeface="游ゴシック" panose="020B0400000000000000" pitchFamily="50" charset="-128"/>
                          <a:ea typeface="游ゴシック" panose="020B0400000000000000" pitchFamily="50" charset="-128"/>
                          <a:cs typeface="メイリオ" panose="020B0604030504040204" pitchFamily="50" charset="-128"/>
                        </a:rPr>
                        <a:t>3</a:t>
                      </a:r>
                      <a:r>
                        <a:rPr lang="ja-JP" altLang="en-US" sz="1200" b="1" dirty="0" smtClean="0">
                          <a:latin typeface="游ゴシック" panose="020B0400000000000000" pitchFamily="50" charset="-128"/>
                          <a:ea typeface="游ゴシック" panose="020B0400000000000000" pitchFamily="50" charset="-128"/>
                          <a:cs typeface="メイリオ" panose="020B0604030504040204" pitchFamily="50" charset="-128"/>
                        </a:rPr>
                        <a:t>年毎</a:t>
                      </a:r>
                      <a:endPar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国民生活基礎</a:t>
                      </a:r>
                      <a:endParaRPr lang="en-US" altLang="zh-TW" sz="1000" b="1" spc="0" dirty="0" smtClean="0">
                        <a:latin typeface="游ゴシック" panose="020B0400000000000000" pitchFamily="50" charset="-128"/>
                        <a:ea typeface="游ゴシック" panose="020B0400000000000000" pitchFamily="50" charset="-128"/>
                        <a:cs typeface="メイリオ" panose="020B0604030504040204" pitchFamily="50" charset="-128"/>
                      </a:endParaRPr>
                    </a:p>
                    <a:p>
                      <a:pPr>
                        <a:lnSpc>
                          <a:spcPct val="100000"/>
                        </a:lnSpc>
                      </a:pPr>
                      <a:r>
                        <a:rPr lang="zh-TW" altLang="en-US" sz="1000" b="1" spc="0" dirty="0" smtClean="0">
                          <a:latin typeface="游ゴシック" panose="020B0400000000000000" pitchFamily="50" charset="-128"/>
                          <a:ea typeface="游ゴシック" panose="020B0400000000000000" pitchFamily="50" charset="-128"/>
                          <a:cs typeface="メイリオ" panose="020B0604030504040204" pitchFamily="50" charset="-128"/>
                        </a:rPr>
                        <a:t>調査</a:t>
                      </a:r>
                      <a:endParaRPr lang="ja-JP" altLang="en-US" sz="1000" b="1" spc="0" dirty="0">
                        <a:latin typeface="游ゴシック" panose="020B0400000000000000" pitchFamily="50" charset="-128"/>
                        <a:ea typeface="游ゴシック" panose="020B0400000000000000" pitchFamily="50" charset="-128"/>
                        <a:cs typeface="メイリオ" panose="020B0604030504040204" pitchFamily="50" charset="-128"/>
                      </a:endParaRPr>
                    </a:p>
                  </a:txBody>
                  <a:tcPr marL="36000" marR="36000" marT="36000" marB="36000" anchor="ctr"/>
                </a:tc>
                <a:tc>
                  <a:txBody>
                    <a:bodyPr/>
                    <a:lstStyle/>
                    <a:p>
                      <a:pPr algn="ctr">
                        <a:lnSpc>
                          <a:spcPct val="100000"/>
                        </a:lnSpc>
                        <a:spcAft>
                          <a:spcPts val="0"/>
                        </a:spcAft>
                      </a:pPr>
                      <a:r>
                        <a:rPr lang="en-US"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31.75%</a:t>
                      </a:r>
                      <a:r>
                        <a:rPr lang="ja-JP" sz="1200" b="1" kern="0" dirty="0" smtClean="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r>
                        <a:rPr lang="en-US"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H28</a:t>
                      </a: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en-US" altLang="ja-JP" sz="1200" b="1" kern="100" dirty="0" smtClean="0">
                          <a:effectLst/>
                          <a:latin typeface="游ゴシック" panose="020B0400000000000000" pitchFamily="50" charset="-128"/>
                          <a:ea typeface="游ゴシック" panose="020B0400000000000000" pitchFamily="50" charset="-128"/>
                          <a:cs typeface="メイリオ" panose="020B0604030504040204" pitchFamily="50" charset="-128"/>
                        </a:rPr>
                        <a:t>-</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tc>
                  <a:txBody>
                    <a:bodyPr/>
                    <a:lstStyle/>
                    <a:p>
                      <a:pPr algn="ctr">
                        <a:lnSpc>
                          <a:spcPct val="100000"/>
                        </a:lnSpc>
                        <a:spcAft>
                          <a:spcPts val="0"/>
                        </a:spcAft>
                      </a:pPr>
                      <a:r>
                        <a:rPr lang="ja-JP" sz="1200" b="1" kern="0" dirty="0">
                          <a:solidFill>
                            <a:srgbClr val="000000"/>
                          </a:solidFill>
                          <a:effectLst/>
                          <a:latin typeface="游ゴシック" panose="020B0400000000000000" pitchFamily="50" charset="-128"/>
                          <a:ea typeface="游ゴシック" panose="020B0400000000000000" pitchFamily="50" charset="-128"/>
                          <a:cs typeface="メイリオ" panose="020B0604030504040204" pitchFamily="50" charset="-128"/>
                        </a:rPr>
                        <a:t>減少</a:t>
                      </a:r>
                      <a:endParaRPr lang="ja-JP" sz="1200" b="1" kern="100" dirty="0">
                        <a:effectLst/>
                        <a:latin typeface="游ゴシック" panose="020B0400000000000000" pitchFamily="50" charset="-128"/>
                        <a:ea typeface="游ゴシック" panose="020B0400000000000000" pitchFamily="50" charset="-128"/>
                        <a:cs typeface="メイリオ" panose="020B0604030504040204" pitchFamily="50" charset="-128"/>
                      </a:endParaRPr>
                    </a:p>
                  </a:txBody>
                  <a:tcPr marL="72000" marR="72000" marT="36000" marB="36000" anchor="ctr"/>
                </a:tc>
                <a:extLst>
                  <a:ext uri="{0D108BD9-81ED-4DB2-BD59-A6C34878D82A}">
                    <a16:rowId xmlns:a16="http://schemas.microsoft.com/office/drawing/2014/main" val="10008"/>
                  </a:ext>
                </a:extLst>
              </a:tr>
            </a:tbl>
          </a:graphicData>
        </a:graphic>
      </p:graphicFrame>
      <p:pic>
        <p:nvPicPr>
          <p:cNvPr id="7" name="図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311435"/>
            <a:ext cx="1324147" cy="432000"/>
          </a:xfrm>
          <a:prstGeom prst="rect">
            <a:avLst/>
          </a:prstGeom>
        </p:spPr>
      </p:pic>
      <p:sp>
        <p:nvSpPr>
          <p:cNvPr id="5" name="角丸四角形 4"/>
          <p:cNvSpPr/>
          <p:nvPr/>
        </p:nvSpPr>
        <p:spPr>
          <a:xfrm>
            <a:off x="6720887" y="877061"/>
            <a:ext cx="1584000" cy="5472000"/>
          </a:xfrm>
          <a:prstGeom prst="roundRect">
            <a:avLst>
              <a:gd name="adj" fmla="val 4853"/>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29</a:t>
            </a:fld>
            <a:endParaRPr kumimoji="1" lang="ja-JP" altLang="en-US"/>
          </a:p>
        </p:txBody>
      </p:sp>
    </p:spTree>
    <p:extLst>
      <p:ext uri="{BB962C8B-B14F-4D97-AF65-F5344CB8AC3E}">
        <p14:creationId xmlns:p14="http://schemas.microsoft.com/office/powerpoint/2010/main" val="4095092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655983" y="6032821"/>
            <a:ext cx="528651" cy="648000"/>
          </a:xfrm>
          <a:prstGeom prst="rect">
            <a:avLst/>
          </a:prstGeom>
        </p:spPr>
      </p:pic>
      <p:sp>
        <p:nvSpPr>
          <p:cNvPr id="31" name="正方形/長方形 30"/>
          <p:cNvSpPr/>
          <p:nvPr/>
        </p:nvSpPr>
        <p:spPr>
          <a:xfrm>
            <a:off x="216793" y="4097242"/>
            <a:ext cx="5976000" cy="1836000"/>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smtClean="0">
                <a:solidFill>
                  <a:schemeClr val="bg1"/>
                </a:solidFill>
              </a:rPr>
              <a:t>２</a:t>
            </a:r>
            <a:r>
              <a:rPr kumimoji="1" lang="ja-JP" altLang="en-US" sz="1400" b="1" dirty="0">
                <a:solidFill>
                  <a:schemeClr val="bg1"/>
                </a:solidFill>
              </a:rPr>
              <a:t>　生活習慣病の早期発見・重症化予防</a:t>
            </a:r>
          </a:p>
        </p:txBody>
      </p:sp>
      <p:sp>
        <p:nvSpPr>
          <p:cNvPr id="32" name="正方形/長方形 31"/>
          <p:cNvSpPr/>
          <p:nvPr/>
        </p:nvSpPr>
        <p:spPr>
          <a:xfrm>
            <a:off x="6408793" y="4095302"/>
            <a:ext cx="3240000" cy="1836000"/>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smtClean="0">
                <a:solidFill>
                  <a:schemeClr val="bg1"/>
                </a:solidFill>
              </a:rPr>
              <a:t>３　府民</a:t>
            </a:r>
            <a:r>
              <a:rPr kumimoji="1" lang="ja-JP" altLang="en-US" sz="1400" b="1" dirty="0">
                <a:solidFill>
                  <a:schemeClr val="bg1"/>
                </a:solidFill>
              </a:rPr>
              <a:t>の健康を支える社会環境</a:t>
            </a:r>
            <a:r>
              <a:rPr kumimoji="1" lang="ja-JP" altLang="en-US" sz="1400" b="1" dirty="0" smtClean="0">
                <a:solidFill>
                  <a:schemeClr val="bg1"/>
                </a:solidFill>
              </a:rPr>
              <a:t>整備</a:t>
            </a:r>
            <a:endParaRPr kumimoji="1" lang="ja-JP" altLang="en-US" sz="1400" b="1" dirty="0">
              <a:solidFill>
                <a:schemeClr val="bg1"/>
              </a:solidFill>
            </a:endParaRPr>
          </a:p>
        </p:txBody>
      </p:sp>
      <p:sp>
        <p:nvSpPr>
          <p:cNvPr id="17" name="正方形/長方形 16">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ja-JP" altLang="en-US" sz="2000" b="1" dirty="0" smtClean="0">
                <a:solidFill>
                  <a:schemeClr val="tx1"/>
                </a:solidFill>
                <a:latin typeface="Meiryo UI" panose="020B0604030504040204" pitchFamily="50" charset="-128"/>
                <a:ea typeface="Meiryo UI" panose="020B0604030504040204" pitchFamily="50" charset="-128"/>
              </a:rPr>
              <a:t>　</a:t>
            </a:r>
            <a:r>
              <a:rPr kumimoji="1" lang="zh-TW" altLang="en-US" sz="2000" b="1" dirty="0" smtClean="0">
                <a:solidFill>
                  <a:schemeClr val="tx1"/>
                </a:solidFill>
                <a:latin typeface="Meiryo UI" panose="020B0604030504040204" pitchFamily="50" charset="-128"/>
                <a:ea typeface="Meiryo UI" panose="020B0604030504040204" pitchFamily="50" charset="-128"/>
              </a:rPr>
              <a:t>第</a:t>
            </a:r>
            <a:r>
              <a:rPr kumimoji="1" lang="en-US" altLang="zh-TW" sz="2000" b="1" dirty="0" smtClean="0">
                <a:solidFill>
                  <a:schemeClr val="tx1"/>
                </a:solidFill>
                <a:latin typeface="Meiryo UI" panose="020B0604030504040204" pitchFamily="50" charset="-128"/>
                <a:ea typeface="Meiryo UI" panose="020B0604030504040204" pitchFamily="50" charset="-128"/>
              </a:rPr>
              <a:t>3</a:t>
            </a:r>
            <a:r>
              <a:rPr kumimoji="1" lang="zh-TW" altLang="en-US" sz="2000" b="1" dirty="0" smtClean="0">
                <a:solidFill>
                  <a:schemeClr val="tx1"/>
                </a:solidFill>
                <a:latin typeface="Meiryo UI" panose="020B0604030504040204" pitchFamily="50" charset="-128"/>
                <a:ea typeface="Meiryo UI" panose="020B0604030504040204" pitchFamily="50" charset="-128"/>
              </a:rPr>
              <a:t>次</a:t>
            </a:r>
            <a:r>
              <a:rPr kumimoji="1" lang="zh-TW" altLang="en-US" sz="2000" b="1" dirty="0">
                <a:solidFill>
                  <a:schemeClr val="tx1"/>
                </a:solidFill>
                <a:latin typeface="Meiryo UI" panose="020B0604030504040204" pitchFamily="50" charset="-128"/>
                <a:ea typeface="Meiryo UI" panose="020B0604030504040204" pitchFamily="50" charset="-128"/>
              </a:rPr>
              <a:t>大阪府健康</a:t>
            </a:r>
            <a:r>
              <a:rPr kumimoji="1" lang="zh-TW" altLang="en-US" sz="2000" b="1" dirty="0" smtClean="0">
                <a:solidFill>
                  <a:schemeClr val="tx1"/>
                </a:solidFill>
                <a:latin typeface="Meiryo UI" panose="020B0604030504040204" pitchFamily="50" charset="-128"/>
                <a:ea typeface="Meiryo UI" panose="020B0604030504040204" pitchFamily="50" charset="-128"/>
              </a:rPr>
              <a:t>増進計画</a:t>
            </a:r>
            <a:r>
              <a:rPr kumimoji="1" lang="ja-JP" altLang="en-US" sz="2000" b="1" dirty="0" smtClean="0">
                <a:solidFill>
                  <a:schemeClr val="tx1"/>
                </a:solidFill>
                <a:latin typeface="Meiryo UI" panose="020B0604030504040204" pitchFamily="50" charset="-128"/>
                <a:ea typeface="Meiryo UI" panose="020B0604030504040204" pitchFamily="50" charset="-128"/>
              </a:rPr>
              <a:t>（</a:t>
            </a:r>
            <a:r>
              <a:rPr kumimoji="1" lang="en-US" altLang="ja-JP" sz="2000" b="1" dirty="0" smtClean="0">
                <a:solidFill>
                  <a:schemeClr val="tx1"/>
                </a:solidFill>
                <a:latin typeface="Meiryo UI" panose="020B0604030504040204" pitchFamily="50" charset="-128"/>
                <a:ea typeface="Meiryo UI" panose="020B0604030504040204" pitchFamily="50" charset="-128"/>
              </a:rPr>
              <a:t>11</a:t>
            </a:r>
            <a:r>
              <a:rPr kumimoji="1" lang="ja-JP" altLang="en-US" sz="2000" b="1" dirty="0" smtClean="0">
                <a:solidFill>
                  <a:schemeClr val="tx1"/>
                </a:solidFill>
                <a:latin typeface="Meiryo UI" panose="020B0604030504040204" pitchFamily="50" charset="-128"/>
                <a:ea typeface="Meiryo UI" panose="020B0604030504040204" pitchFamily="50" charset="-128"/>
              </a:rPr>
              <a:t>分野</a:t>
            </a:r>
            <a:r>
              <a:rPr kumimoji="1" lang="ja-JP" altLang="en-US" sz="2000" b="1" dirty="0">
                <a:solidFill>
                  <a:schemeClr val="tx1"/>
                </a:solidFill>
                <a:latin typeface="Meiryo UI" panose="020B0604030504040204" pitchFamily="50" charset="-128"/>
                <a:ea typeface="Meiryo UI" panose="020B0604030504040204" pitchFamily="50" charset="-128"/>
              </a:rPr>
              <a:t>の重点</a:t>
            </a:r>
            <a:r>
              <a:rPr kumimoji="1" lang="ja-JP" altLang="en-US" sz="2000" b="1" dirty="0" smtClean="0">
                <a:solidFill>
                  <a:schemeClr val="tx1"/>
                </a:solidFill>
                <a:latin typeface="Meiryo UI" panose="020B0604030504040204" pitchFamily="50" charset="-128"/>
                <a:ea typeface="Meiryo UI" panose="020B0604030504040204" pitchFamily="50" charset="-128"/>
              </a:rPr>
              <a:t>取組み）</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8" name="正方形/長方形 17"/>
          <p:cNvSpPr/>
          <p:nvPr/>
        </p:nvSpPr>
        <p:spPr>
          <a:xfrm>
            <a:off x="216793" y="786518"/>
            <a:ext cx="9432000" cy="3168000"/>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smtClean="0">
                <a:solidFill>
                  <a:schemeClr val="bg1"/>
                </a:solidFill>
              </a:rPr>
              <a:t>１　生活習慣病の予防（生活習慣の改善）</a:t>
            </a:r>
            <a:endParaRPr kumimoji="1" lang="en-US" altLang="ja-JP" sz="1400" b="1" dirty="0">
              <a:solidFill>
                <a:schemeClr val="bg1"/>
              </a:solidFill>
            </a:endParaRPr>
          </a:p>
        </p:txBody>
      </p:sp>
      <p:graphicFrame>
        <p:nvGraphicFramePr>
          <p:cNvPr id="23" name="表 22"/>
          <p:cNvGraphicFramePr>
            <a:graphicFrameLocks noGrp="1"/>
          </p:cNvGraphicFramePr>
          <p:nvPr>
            <p:extLst>
              <p:ext uri="{D42A27DB-BD31-4B8C-83A1-F6EECF244321}">
                <p14:modId xmlns:p14="http://schemas.microsoft.com/office/powerpoint/2010/main" val="2588259858"/>
              </p:ext>
            </p:extLst>
          </p:nvPr>
        </p:nvGraphicFramePr>
        <p:xfrm>
          <a:off x="328135" y="1150894"/>
          <a:ext cx="9216000" cy="1572360"/>
        </p:xfrm>
        <a:graphic>
          <a:graphicData uri="http://schemas.openxmlformats.org/drawingml/2006/table">
            <a:tbl>
              <a:tblPr firstRow="1" bandRow="1">
                <a:tableStyleId>{5940675A-B579-460E-94D1-54222C63F5DA}</a:tableStyleId>
              </a:tblPr>
              <a:tblGrid>
                <a:gridCol w="2304000">
                  <a:extLst>
                    <a:ext uri="{9D8B030D-6E8A-4147-A177-3AD203B41FA5}">
                      <a16:colId xmlns:a16="http://schemas.microsoft.com/office/drawing/2014/main" val="4073086637"/>
                    </a:ext>
                  </a:extLst>
                </a:gridCol>
                <a:gridCol w="2304000">
                  <a:extLst>
                    <a:ext uri="{9D8B030D-6E8A-4147-A177-3AD203B41FA5}">
                      <a16:colId xmlns:a16="http://schemas.microsoft.com/office/drawing/2014/main" val="111291063"/>
                    </a:ext>
                  </a:extLst>
                </a:gridCol>
                <a:gridCol w="2304000">
                  <a:extLst>
                    <a:ext uri="{9D8B030D-6E8A-4147-A177-3AD203B41FA5}">
                      <a16:colId xmlns:a16="http://schemas.microsoft.com/office/drawing/2014/main" val="3290605964"/>
                    </a:ext>
                  </a:extLst>
                </a:gridCol>
                <a:gridCol w="2304000">
                  <a:extLst>
                    <a:ext uri="{9D8B030D-6E8A-4147-A177-3AD203B41FA5}">
                      <a16:colId xmlns:a16="http://schemas.microsoft.com/office/drawing/2014/main" val="520564120"/>
                    </a:ext>
                  </a:extLst>
                </a:gridCol>
              </a:tblGrid>
              <a:tr h="0">
                <a:tc>
                  <a:txBody>
                    <a:bodyPr/>
                    <a:lstStyle/>
                    <a:p>
                      <a:pPr algn="ctr"/>
                      <a:r>
                        <a:rPr kumimoji="1" lang="ja-JP" altLang="en-US" sz="1200" b="1" dirty="0" smtClean="0">
                          <a:solidFill>
                            <a:schemeClr val="tx1"/>
                          </a:solidFill>
                        </a:rPr>
                        <a:t>❶</a:t>
                      </a:r>
                      <a:r>
                        <a:rPr kumimoji="1" lang="ja-JP" altLang="en-US" sz="1200" b="1" baseline="0" dirty="0" smtClean="0">
                          <a:solidFill>
                            <a:schemeClr val="tx1"/>
                          </a:solidFill>
                        </a:rPr>
                        <a:t> </a:t>
                      </a:r>
                      <a:r>
                        <a:rPr kumimoji="1" lang="ja-JP" altLang="en-US" sz="1200" b="1" dirty="0" smtClean="0">
                          <a:solidFill>
                            <a:schemeClr val="tx1"/>
                          </a:solidFill>
                        </a:rPr>
                        <a:t>ヘルスリテラシー</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❷ 栄養・食生活</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❸ 身体活動・運動</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❹ 休養・睡眠</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221477">
                <a:tc>
                  <a:txBody>
                    <a:bodyPr/>
                    <a:lstStyle/>
                    <a:p>
                      <a:r>
                        <a:rPr kumimoji="1" lang="en-US" altLang="ja-JP" sz="1100" b="1" baseline="0" dirty="0" smtClean="0">
                          <a:solidFill>
                            <a:schemeClr val="tx1"/>
                          </a:solidFill>
                        </a:rPr>
                        <a:t>▼</a:t>
                      </a:r>
                      <a:r>
                        <a:rPr kumimoji="1" lang="ja-JP" altLang="en-US" sz="1100" b="1" baseline="0" dirty="0" smtClean="0">
                          <a:solidFill>
                            <a:schemeClr val="tx1"/>
                          </a:solidFill>
                        </a:rPr>
                        <a:t>学校や大学、職場等における</a:t>
                      </a:r>
                      <a:endParaRPr kumimoji="1" lang="en-US" altLang="ja-JP" sz="1100" b="1" baseline="0" dirty="0" smtClean="0">
                        <a:solidFill>
                          <a:schemeClr val="tx1"/>
                        </a:solidFill>
                      </a:endParaRPr>
                    </a:p>
                    <a:p>
                      <a:r>
                        <a:rPr kumimoji="1" lang="ja-JP" altLang="en-US" sz="1100" b="1" baseline="0" dirty="0" smtClean="0">
                          <a:solidFill>
                            <a:schemeClr val="tx1"/>
                          </a:solidFill>
                        </a:rPr>
                        <a:t>　健康教育の推進</a:t>
                      </a:r>
                      <a:endParaRPr kumimoji="1" lang="en-US" altLang="ja-JP" sz="1100" b="1" baseline="0" dirty="0" smtClean="0">
                        <a:solidFill>
                          <a:schemeClr val="tx1"/>
                        </a:solidFill>
                      </a:endParaRPr>
                    </a:p>
                    <a:p>
                      <a:r>
                        <a:rPr kumimoji="1" lang="ja-JP" altLang="en-US" sz="1100" b="1" baseline="0" dirty="0" smtClean="0">
                          <a:solidFill>
                            <a:schemeClr val="tx1"/>
                          </a:solidFill>
                        </a:rPr>
                        <a:t>▼女性のヘルスリテラシー向上</a:t>
                      </a:r>
                      <a:endParaRPr kumimoji="1" lang="en-US" altLang="ja-JP" sz="1100" b="1" baseline="0" dirty="0" smtClean="0">
                        <a:solidFill>
                          <a:schemeClr val="tx1"/>
                        </a:solidFill>
                      </a:endParaRPr>
                    </a:p>
                    <a:p>
                      <a:r>
                        <a:rPr kumimoji="1" lang="en-US" altLang="ja-JP" sz="1100" b="1" baseline="0" dirty="0" smtClean="0">
                          <a:solidFill>
                            <a:schemeClr val="tx1"/>
                          </a:solidFill>
                        </a:rPr>
                        <a:t>▼</a:t>
                      </a:r>
                      <a:r>
                        <a:rPr kumimoji="1" lang="ja-JP" altLang="en-US" sz="1100" b="1" baseline="0" dirty="0" smtClean="0">
                          <a:solidFill>
                            <a:schemeClr val="tx1"/>
                          </a:solidFill>
                        </a:rPr>
                        <a:t>中小企業における「健康経営」</a:t>
                      </a:r>
                      <a:endParaRPr kumimoji="1" lang="en-US" altLang="ja-JP" sz="1100" b="1" baseline="0" dirty="0" smtClean="0">
                        <a:solidFill>
                          <a:schemeClr val="tx1"/>
                        </a:solidFill>
                      </a:endParaRPr>
                    </a:p>
                    <a:p>
                      <a:r>
                        <a:rPr kumimoji="1" lang="ja-JP" altLang="en-US" sz="1100" b="1" baseline="0" dirty="0" smtClean="0">
                          <a:solidFill>
                            <a:schemeClr val="tx1"/>
                          </a:solidFill>
                        </a:rPr>
                        <a:t>　の普及</a:t>
                      </a:r>
                      <a:endParaRPr kumimoji="1" lang="en-US" altLang="ja-JP" sz="1100" b="1" baseline="0" dirty="0" smtClean="0">
                        <a:solidFill>
                          <a:schemeClr val="tx1"/>
                        </a:solidFill>
                      </a:endParaRPr>
                    </a:p>
                    <a:p>
                      <a:r>
                        <a:rPr kumimoji="1" lang="en-US" altLang="ja-JP" sz="1100" b="1" baseline="0" dirty="0" smtClean="0">
                          <a:solidFill>
                            <a:schemeClr val="tx1"/>
                          </a:solidFill>
                        </a:rPr>
                        <a:t>▼</a:t>
                      </a:r>
                      <a:r>
                        <a:rPr kumimoji="1" lang="ja-JP" altLang="en-US" sz="1100" b="1" baseline="0" dirty="0" smtClean="0">
                          <a:solidFill>
                            <a:schemeClr val="tx1"/>
                          </a:solidFill>
                        </a:rPr>
                        <a:t>ヘルスリテラシー・健康づくり</a:t>
                      </a:r>
                      <a:endParaRPr kumimoji="1" lang="en-US" altLang="ja-JP" sz="1100" b="1" baseline="0" dirty="0" smtClean="0">
                        <a:solidFill>
                          <a:schemeClr val="tx1"/>
                        </a:solidFill>
                      </a:endParaRPr>
                    </a:p>
                    <a:p>
                      <a:r>
                        <a:rPr kumimoji="1" lang="ja-JP" altLang="en-US" sz="1100" b="1" baseline="0" dirty="0" smtClean="0">
                          <a:solidFill>
                            <a:schemeClr val="tx1"/>
                          </a:solidFill>
                        </a:rPr>
                        <a:t>　の機運醸成</a:t>
                      </a:r>
                      <a:endParaRPr kumimoji="1" lang="en-US" altLang="ja-JP" sz="1100" b="1"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1" dirty="0" smtClean="0">
                          <a:solidFill>
                            <a:schemeClr val="tx1"/>
                          </a:solidFill>
                        </a:rPr>
                        <a:t>▼</a:t>
                      </a:r>
                      <a:r>
                        <a:rPr kumimoji="1" lang="ja-JP" altLang="en-US" sz="1100" b="1" dirty="0" smtClean="0">
                          <a:solidFill>
                            <a:schemeClr val="tx1"/>
                          </a:solidFill>
                        </a:rPr>
                        <a:t>地域における栄養相談への支援、</a:t>
                      </a:r>
                      <a:endParaRPr kumimoji="1" lang="en-US" altLang="ja-JP" sz="1100" b="1" dirty="0" smtClean="0">
                        <a:solidFill>
                          <a:schemeClr val="tx1"/>
                        </a:solidFill>
                      </a:endParaRPr>
                    </a:p>
                    <a:p>
                      <a:r>
                        <a:rPr kumimoji="1" lang="ja-JP" altLang="en-US" sz="1100" b="1" dirty="0" smtClean="0">
                          <a:solidFill>
                            <a:schemeClr val="tx1"/>
                          </a:solidFill>
                        </a:rPr>
                        <a:t>　栄養管理の質の向上</a:t>
                      </a:r>
                      <a:endParaRPr kumimoji="1" lang="en-US" altLang="ja-JP" sz="1100" b="1" dirty="0" smtClean="0">
                        <a:solidFill>
                          <a:schemeClr val="tx1"/>
                        </a:solidFill>
                      </a:endParaRPr>
                    </a:p>
                    <a:p>
                      <a:r>
                        <a:rPr kumimoji="1" lang="ja-JP" altLang="en-US" sz="1100" b="1" dirty="0" smtClean="0">
                          <a:solidFill>
                            <a:schemeClr val="tx1"/>
                          </a:solidFill>
                        </a:rPr>
                        <a:t>▼大学や企業等との連携による</a:t>
                      </a:r>
                      <a:endParaRPr kumimoji="1" lang="en-US" altLang="ja-JP" sz="1100" b="1" dirty="0" smtClean="0">
                        <a:solidFill>
                          <a:schemeClr val="tx1"/>
                        </a:solidFill>
                      </a:endParaRPr>
                    </a:p>
                    <a:p>
                      <a:r>
                        <a:rPr kumimoji="1" lang="ja-JP" altLang="en-US" sz="1100" b="1" dirty="0" smtClean="0">
                          <a:solidFill>
                            <a:schemeClr val="tx1"/>
                          </a:solidFill>
                        </a:rPr>
                        <a:t>　食生活の改善</a:t>
                      </a:r>
                      <a:endParaRPr kumimoji="1" lang="en-US" altLang="ja-JP" sz="1100" b="1" dirty="0" smtClean="0">
                        <a:solidFill>
                          <a:schemeClr val="tx1"/>
                        </a:solidFill>
                      </a:endParaRPr>
                    </a:p>
                    <a:p>
                      <a:r>
                        <a:rPr kumimoji="1" lang="en-US" altLang="ja-JP" sz="1100" b="1" dirty="0" smtClean="0">
                          <a:solidFill>
                            <a:schemeClr val="tx1"/>
                          </a:solidFill>
                        </a:rPr>
                        <a:t>▼</a:t>
                      </a:r>
                      <a:r>
                        <a:rPr kumimoji="1" lang="ja-JP" altLang="en-US" sz="1100" b="1" dirty="0" smtClean="0">
                          <a:solidFill>
                            <a:schemeClr val="tx1"/>
                          </a:solidFill>
                        </a:rPr>
                        <a:t>「食育」など食生活の改善に</a:t>
                      </a:r>
                      <a:endParaRPr kumimoji="1" lang="en-US" altLang="ja-JP" sz="1100" b="1" dirty="0" smtClean="0">
                        <a:solidFill>
                          <a:schemeClr val="tx1"/>
                        </a:solidFill>
                      </a:endParaRPr>
                    </a:p>
                    <a:p>
                      <a:r>
                        <a:rPr kumimoji="1" lang="ja-JP" altLang="en-US" sz="1100" b="1" dirty="0" smtClean="0">
                          <a:solidFill>
                            <a:schemeClr val="tx1"/>
                          </a:solidFill>
                        </a:rPr>
                        <a:t>　向けた普及啓発</a:t>
                      </a:r>
                      <a:endParaRPr kumimoji="1" lang="en-US" altLang="ja-JP" sz="1100" b="1"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1" dirty="0" smtClean="0">
                          <a:solidFill>
                            <a:schemeClr val="tx1"/>
                          </a:solidFill>
                        </a:rPr>
                        <a:t>▼</a:t>
                      </a:r>
                      <a:r>
                        <a:rPr kumimoji="1" lang="ja-JP" altLang="en-US" sz="1100" b="1" dirty="0" smtClean="0">
                          <a:solidFill>
                            <a:schemeClr val="tx1"/>
                          </a:solidFill>
                        </a:rPr>
                        <a:t>学校や大学、地域における運動</a:t>
                      </a:r>
                      <a:endParaRPr kumimoji="1" lang="en-US" altLang="ja-JP" sz="1100" b="1" dirty="0" smtClean="0">
                        <a:solidFill>
                          <a:schemeClr val="tx1"/>
                        </a:solidFill>
                      </a:endParaRPr>
                    </a:p>
                    <a:p>
                      <a:r>
                        <a:rPr kumimoji="1" lang="ja-JP" altLang="en-US" sz="1100" b="1" dirty="0" smtClean="0">
                          <a:solidFill>
                            <a:schemeClr val="tx1"/>
                          </a:solidFill>
                        </a:rPr>
                        <a:t>　・体力づくり</a:t>
                      </a:r>
                      <a:endParaRPr kumimoji="1" lang="en-US" altLang="ja-JP" sz="1100" b="1" dirty="0" smtClean="0">
                        <a:solidFill>
                          <a:schemeClr val="tx1"/>
                        </a:solidFill>
                      </a:endParaRPr>
                    </a:p>
                    <a:p>
                      <a:r>
                        <a:rPr kumimoji="1" lang="ja-JP" altLang="en-US" sz="1100" b="1" dirty="0" smtClean="0">
                          <a:solidFill>
                            <a:schemeClr val="tx1"/>
                          </a:solidFill>
                        </a:rPr>
                        <a:t>▼高齢者の運動機会の創出</a:t>
                      </a:r>
                      <a:endParaRPr kumimoji="1" lang="en-US" altLang="ja-JP" sz="1100" b="1" dirty="0" smtClean="0">
                        <a:solidFill>
                          <a:schemeClr val="tx1"/>
                        </a:solidFill>
                      </a:endParaRPr>
                    </a:p>
                    <a:p>
                      <a:r>
                        <a:rPr kumimoji="1" lang="ja-JP" altLang="en-US" sz="1100" b="1" dirty="0" smtClean="0">
                          <a:solidFill>
                            <a:schemeClr val="tx1"/>
                          </a:solidFill>
                        </a:rPr>
                        <a:t>▼民間企業等と連携した普及啓発</a:t>
                      </a:r>
                      <a:endParaRPr kumimoji="1" lang="en-US" altLang="ja-JP" sz="1100" b="1"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1" baseline="0" dirty="0" smtClean="0">
                          <a:solidFill>
                            <a:schemeClr val="tx1"/>
                          </a:solidFill>
                        </a:rPr>
                        <a:t>▼</a:t>
                      </a:r>
                      <a:r>
                        <a:rPr kumimoji="1" lang="ja-JP" altLang="en-US" sz="1100" b="1" baseline="0" dirty="0" smtClean="0">
                          <a:solidFill>
                            <a:schemeClr val="tx1"/>
                          </a:solidFill>
                        </a:rPr>
                        <a:t>ライフステージに応じた睡眠・</a:t>
                      </a:r>
                      <a:endParaRPr kumimoji="1" lang="en-US" altLang="ja-JP" sz="1100" b="1" baseline="0" dirty="0" smtClean="0">
                        <a:solidFill>
                          <a:schemeClr val="tx1"/>
                        </a:solidFill>
                      </a:endParaRPr>
                    </a:p>
                    <a:p>
                      <a:r>
                        <a:rPr kumimoji="1" lang="ja-JP" altLang="en-US" sz="1100" b="1" baseline="0" dirty="0" smtClean="0">
                          <a:solidFill>
                            <a:schemeClr val="tx1"/>
                          </a:solidFill>
                        </a:rPr>
                        <a:t>　休養の充実</a:t>
                      </a:r>
                      <a:endParaRPr kumimoji="1" lang="en-US" altLang="ja-JP" sz="1100" b="1"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390782894"/>
              </p:ext>
            </p:extLst>
          </p:nvPr>
        </p:nvGraphicFramePr>
        <p:xfrm>
          <a:off x="328135" y="2800509"/>
          <a:ext cx="9216000" cy="1069440"/>
        </p:xfrm>
        <a:graphic>
          <a:graphicData uri="http://schemas.openxmlformats.org/drawingml/2006/table">
            <a:tbl>
              <a:tblPr firstRow="1" bandRow="1">
                <a:tableStyleId>{5940675A-B579-460E-94D1-54222C63F5DA}</a:tableStyleId>
              </a:tblPr>
              <a:tblGrid>
                <a:gridCol w="2304000">
                  <a:extLst>
                    <a:ext uri="{9D8B030D-6E8A-4147-A177-3AD203B41FA5}">
                      <a16:colId xmlns:a16="http://schemas.microsoft.com/office/drawing/2014/main" val="4073086637"/>
                    </a:ext>
                  </a:extLst>
                </a:gridCol>
                <a:gridCol w="2304000">
                  <a:extLst>
                    <a:ext uri="{9D8B030D-6E8A-4147-A177-3AD203B41FA5}">
                      <a16:colId xmlns:a16="http://schemas.microsoft.com/office/drawing/2014/main" val="111291063"/>
                    </a:ext>
                  </a:extLst>
                </a:gridCol>
                <a:gridCol w="2304000">
                  <a:extLst>
                    <a:ext uri="{9D8B030D-6E8A-4147-A177-3AD203B41FA5}">
                      <a16:colId xmlns:a16="http://schemas.microsoft.com/office/drawing/2014/main" val="3290605964"/>
                    </a:ext>
                  </a:extLst>
                </a:gridCol>
                <a:gridCol w="2304000">
                  <a:extLst>
                    <a:ext uri="{9D8B030D-6E8A-4147-A177-3AD203B41FA5}">
                      <a16:colId xmlns:a16="http://schemas.microsoft.com/office/drawing/2014/main" val="520564120"/>
                    </a:ext>
                  </a:extLst>
                </a:gridCol>
              </a:tblGrid>
              <a:tr h="0">
                <a:tc>
                  <a:txBody>
                    <a:bodyPr/>
                    <a:lstStyle/>
                    <a:p>
                      <a:pPr algn="ctr"/>
                      <a:r>
                        <a:rPr kumimoji="1" lang="ja-JP" altLang="en-US" sz="1200" b="1" dirty="0" smtClean="0">
                          <a:solidFill>
                            <a:schemeClr val="tx1"/>
                          </a:solidFill>
                        </a:rPr>
                        <a:t>❺ 飲酒</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❻ 喫煙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❼ 歯と口の健康</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❽ こころの健康</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221477">
                <a:tc>
                  <a:txBody>
                    <a:bodyPr/>
                    <a:lstStyle/>
                    <a:p>
                      <a:r>
                        <a:rPr kumimoji="1" lang="en-US" altLang="ja-JP" sz="1100" b="1" baseline="0" dirty="0" smtClean="0">
                          <a:solidFill>
                            <a:schemeClr val="tx1"/>
                          </a:solidFill>
                        </a:rPr>
                        <a:t>▼</a:t>
                      </a:r>
                      <a:r>
                        <a:rPr kumimoji="1" lang="ja-JP" altLang="en-US" sz="1100" b="1" baseline="0" dirty="0" smtClean="0">
                          <a:solidFill>
                            <a:schemeClr val="tx1"/>
                          </a:solidFill>
                        </a:rPr>
                        <a:t>適量飲酒の指導</a:t>
                      </a:r>
                      <a:endParaRPr kumimoji="1" lang="en-US" altLang="ja-JP" sz="1100" b="1" baseline="0" dirty="0" smtClean="0">
                        <a:solidFill>
                          <a:schemeClr val="tx1"/>
                        </a:solidFill>
                      </a:endParaRPr>
                    </a:p>
                    <a:p>
                      <a:r>
                        <a:rPr kumimoji="1" lang="ja-JP" altLang="en-US" sz="1100" b="1" baseline="0" dirty="0" smtClean="0">
                          <a:solidFill>
                            <a:schemeClr val="tx1"/>
                          </a:solidFill>
                        </a:rPr>
                        <a:t>▼飲酒と健康に関する啓発・相談</a:t>
                      </a:r>
                      <a:endParaRPr kumimoji="1" lang="en-US" altLang="ja-JP" sz="1100" b="1"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1" dirty="0" smtClean="0">
                          <a:solidFill>
                            <a:schemeClr val="tx1"/>
                          </a:solidFill>
                        </a:rPr>
                        <a:t>▼</a:t>
                      </a:r>
                      <a:r>
                        <a:rPr kumimoji="1" lang="ja-JP" altLang="en-US" sz="1100" b="1" dirty="0" smtClean="0">
                          <a:solidFill>
                            <a:schemeClr val="tx1"/>
                          </a:solidFill>
                        </a:rPr>
                        <a:t>喫煙率の減少</a:t>
                      </a:r>
                      <a:endParaRPr kumimoji="1" lang="en-US" altLang="ja-JP" sz="1100" b="1" dirty="0" smtClean="0">
                        <a:solidFill>
                          <a:schemeClr val="tx1"/>
                        </a:solidFill>
                      </a:endParaRPr>
                    </a:p>
                    <a:p>
                      <a:r>
                        <a:rPr kumimoji="1" lang="ja-JP" altLang="en-US" sz="1100" b="1" dirty="0" smtClean="0">
                          <a:solidFill>
                            <a:schemeClr val="tx1"/>
                          </a:solidFill>
                        </a:rPr>
                        <a:t>▼望まない受動喫煙の防止</a:t>
                      </a:r>
                      <a:endParaRPr kumimoji="1" lang="en-US" altLang="ja-JP" sz="1100" b="1"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1" dirty="0" smtClean="0">
                          <a:solidFill>
                            <a:schemeClr val="tx1"/>
                          </a:solidFill>
                        </a:rPr>
                        <a:t>▼</a:t>
                      </a:r>
                      <a:r>
                        <a:rPr kumimoji="1" lang="ja-JP" altLang="en-US" sz="1100" b="1" dirty="0" smtClean="0">
                          <a:solidFill>
                            <a:schemeClr val="tx1"/>
                          </a:solidFill>
                        </a:rPr>
                        <a:t>歯磨き習慣の促進</a:t>
                      </a:r>
                      <a:endParaRPr kumimoji="1" lang="en-US" altLang="ja-JP" sz="1100" b="1" dirty="0" smtClean="0">
                        <a:solidFill>
                          <a:schemeClr val="tx1"/>
                        </a:solidFill>
                      </a:endParaRPr>
                    </a:p>
                    <a:p>
                      <a:r>
                        <a:rPr kumimoji="1" lang="ja-JP" altLang="en-US" sz="1100" b="1" dirty="0" smtClean="0">
                          <a:solidFill>
                            <a:schemeClr val="tx1"/>
                          </a:solidFill>
                        </a:rPr>
                        <a:t>▼歯と口の健康に係る普及啓発</a:t>
                      </a:r>
                      <a:endParaRPr kumimoji="1" lang="en-US" altLang="ja-JP" sz="1100" b="1" dirty="0" smtClean="0">
                        <a:solidFill>
                          <a:schemeClr val="tx1"/>
                        </a:solidFill>
                      </a:endParaRPr>
                    </a:p>
                    <a:p>
                      <a:endParaRPr kumimoji="1" lang="ja-JP" altLang="en-US" sz="1100" b="1"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1" baseline="0" dirty="0" smtClean="0">
                          <a:solidFill>
                            <a:schemeClr val="tx1"/>
                          </a:solidFill>
                        </a:rPr>
                        <a:t>▼職域等におけるこころの健康</a:t>
                      </a:r>
                      <a:endParaRPr kumimoji="1" lang="en-US" altLang="ja-JP" sz="1100" b="1" baseline="0" dirty="0" smtClean="0">
                        <a:solidFill>
                          <a:schemeClr val="tx1"/>
                        </a:solidFill>
                      </a:endParaRPr>
                    </a:p>
                    <a:p>
                      <a:r>
                        <a:rPr kumimoji="1" lang="ja-JP" altLang="en-US" sz="1100" b="1" baseline="0" dirty="0" smtClean="0">
                          <a:solidFill>
                            <a:schemeClr val="tx1"/>
                          </a:solidFill>
                        </a:rPr>
                        <a:t>　サポート</a:t>
                      </a:r>
                      <a:endParaRPr kumimoji="1" lang="en-US" altLang="ja-JP" sz="1100" b="1" baseline="0" dirty="0" smtClean="0">
                        <a:solidFill>
                          <a:schemeClr val="tx1"/>
                        </a:solidFill>
                      </a:endParaRPr>
                    </a:p>
                    <a:p>
                      <a:r>
                        <a:rPr kumimoji="1" lang="en-US" altLang="ja-JP" sz="1100" b="1" baseline="0" dirty="0" smtClean="0">
                          <a:solidFill>
                            <a:schemeClr val="tx1"/>
                          </a:solidFill>
                        </a:rPr>
                        <a:t>▼</a:t>
                      </a:r>
                      <a:r>
                        <a:rPr kumimoji="1" lang="ja-JP" altLang="en-US" sz="1100" b="1" spc="-50" baseline="0" dirty="0" smtClean="0">
                          <a:solidFill>
                            <a:schemeClr val="tx1"/>
                          </a:solidFill>
                        </a:rPr>
                        <a:t>地域におけるこころの健康づくり</a:t>
                      </a:r>
                      <a:endParaRPr kumimoji="1" lang="en-US" altLang="ja-JP" sz="1100" b="1" spc="-50" baseline="0" dirty="0" smtClean="0">
                        <a:solidFill>
                          <a:schemeClr val="tx1"/>
                        </a:solidFill>
                      </a:endParaRPr>
                    </a:p>
                    <a:p>
                      <a:r>
                        <a:rPr kumimoji="1" lang="en-US" altLang="ja-JP" sz="1100" b="1" baseline="0" dirty="0" smtClean="0">
                          <a:solidFill>
                            <a:schemeClr val="tx1"/>
                          </a:solidFill>
                        </a:rPr>
                        <a:t>▼</a:t>
                      </a:r>
                      <a:r>
                        <a:rPr kumimoji="1" lang="ja-JP" altLang="en-US" sz="1100" b="1" baseline="0" dirty="0" smtClean="0">
                          <a:solidFill>
                            <a:schemeClr val="tx1"/>
                          </a:solidFill>
                        </a:rPr>
                        <a:t>相談支援の実施</a:t>
                      </a:r>
                      <a:endParaRPr kumimoji="1" lang="en-US" altLang="ja-JP" sz="1100" b="1" baseline="0" dirty="0" smtClean="0">
                        <a:solidFill>
                          <a:schemeClr val="tx1"/>
                        </a:solidFill>
                      </a:endParaRPr>
                    </a:p>
                  </a:txBody>
                  <a:tcPr marL="72000" marR="36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graphicFrame>
        <p:nvGraphicFramePr>
          <p:cNvPr id="29" name="表 28"/>
          <p:cNvGraphicFramePr>
            <a:graphicFrameLocks noGrp="1"/>
          </p:cNvGraphicFramePr>
          <p:nvPr>
            <p:extLst>
              <p:ext uri="{D42A27DB-BD31-4B8C-83A1-F6EECF244321}">
                <p14:modId xmlns:p14="http://schemas.microsoft.com/office/powerpoint/2010/main" val="3037483181"/>
              </p:ext>
            </p:extLst>
          </p:nvPr>
        </p:nvGraphicFramePr>
        <p:xfrm>
          <a:off x="328135" y="4456462"/>
          <a:ext cx="5760000" cy="140472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4073086637"/>
                    </a:ext>
                  </a:extLst>
                </a:gridCol>
                <a:gridCol w="2880000">
                  <a:extLst>
                    <a:ext uri="{9D8B030D-6E8A-4147-A177-3AD203B41FA5}">
                      <a16:colId xmlns:a16="http://schemas.microsoft.com/office/drawing/2014/main" val="111291063"/>
                    </a:ext>
                  </a:extLst>
                </a:gridCol>
              </a:tblGrid>
              <a:tr h="0">
                <a:tc>
                  <a:txBody>
                    <a:bodyPr/>
                    <a:lstStyle/>
                    <a:p>
                      <a:pPr algn="ctr"/>
                      <a:r>
                        <a:rPr kumimoji="1" lang="ja-JP" altLang="en-US" sz="1200" b="1" dirty="0" smtClean="0">
                          <a:solidFill>
                            <a:schemeClr val="tx1"/>
                          </a:solidFill>
                        </a:rPr>
                        <a:t>❶ けんしん（健診・がん検診）</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dirty="0" smtClean="0">
                          <a:solidFill>
                            <a:schemeClr val="tx1"/>
                          </a:solidFill>
                        </a:rPr>
                        <a:t>❷ 重症化予防</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505611">
                <a:tc>
                  <a:txBody>
                    <a:bodyPr/>
                    <a:lstStyle/>
                    <a:p>
                      <a:r>
                        <a:rPr kumimoji="1" lang="en-US" altLang="ja-JP" sz="1100" b="1" baseline="0" dirty="0" smtClean="0">
                          <a:solidFill>
                            <a:schemeClr val="tx1"/>
                          </a:solidFill>
                        </a:rPr>
                        <a:t>▼</a:t>
                      </a:r>
                      <a:r>
                        <a:rPr kumimoji="1" lang="ja-JP" altLang="en-US" sz="1100" b="1" baseline="0" dirty="0" smtClean="0">
                          <a:solidFill>
                            <a:schemeClr val="tx1"/>
                          </a:solidFill>
                        </a:rPr>
                        <a:t>受診率向上に向けた市町村支援</a:t>
                      </a:r>
                      <a:endParaRPr kumimoji="1" lang="en-US" altLang="ja-JP" sz="1100" b="1" baseline="0" dirty="0" smtClean="0">
                        <a:solidFill>
                          <a:schemeClr val="tx1"/>
                        </a:solidFill>
                      </a:endParaRPr>
                    </a:p>
                    <a:p>
                      <a:r>
                        <a:rPr kumimoji="1" lang="ja-JP" altLang="en-US" sz="1100" b="1" baseline="0" dirty="0" smtClean="0">
                          <a:solidFill>
                            <a:schemeClr val="tx1"/>
                          </a:solidFill>
                        </a:rPr>
                        <a:t>▼職域等における受診促進</a:t>
                      </a:r>
                      <a:endParaRPr kumimoji="1" lang="en-US" altLang="ja-JP" sz="1100" b="1" baseline="0" dirty="0" smtClean="0">
                        <a:solidFill>
                          <a:schemeClr val="tx1"/>
                        </a:solidFill>
                      </a:endParaRPr>
                    </a:p>
                    <a:p>
                      <a:r>
                        <a:rPr kumimoji="1" lang="ja-JP" altLang="en-US" sz="1100" b="1" baseline="0" dirty="0" smtClean="0">
                          <a:solidFill>
                            <a:schemeClr val="tx1"/>
                          </a:solidFill>
                        </a:rPr>
                        <a:t>▼医療保険者等における受診促進</a:t>
                      </a:r>
                      <a:endParaRPr kumimoji="1" lang="en-US" altLang="ja-JP" sz="1100" b="1" baseline="0" dirty="0" smtClean="0">
                        <a:solidFill>
                          <a:schemeClr val="tx1"/>
                        </a:solidFill>
                      </a:endParaRPr>
                    </a:p>
                    <a:p>
                      <a:r>
                        <a:rPr kumimoji="1" lang="ja-JP" altLang="en-US" sz="1100" b="1" baseline="0" dirty="0" smtClean="0">
                          <a:solidFill>
                            <a:schemeClr val="tx1"/>
                          </a:solidFill>
                        </a:rPr>
                        <a:t>▼ライフステージに応じた普及啓発</a:t>
                      </a:r>
                      <a:endParaRPr kumimoji="1" lang="en-US" altLang="ja-JP" sz="1100" b="1"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1" dirty="0" smtClean="0">
                          <a:solidFill>
                            <a:schemeClr val="tx1"/>
                          </a:solidFill>
                        </a:rPr>
                        <a:t>▼</a:t>
                      </a:r>
                      <a:r>
                        <a:rPr kumimoji="1" lang="ja-JP" altLang="en-US" sz="1100" b="1" dirty="0" smtClean="0">
                          <a:solidFill>
                            <a:schemeClr val="tx1"/>
                          </a:solidFill>
                        </a:rPr>
                        <a:t>特定保健指導の促進</a:t>
                      </a:r>
                      <a:endParaRPr kumimoji="1" lang="en-US" altLang="ja-JP" sz="1100" b="1" dirty="0" smtClean="0">
                        <a:solidFill>
                          <a:schemeClr val="tx1"/>
                        </a:solidFill>
                      </a:endParaRPr>
                    </a:p>
                    <a:p>
                      <a:r>
                        <a:rPr kumimoji="1" lang="ja-JP" altLang="en-US" sz="1100" b="1" dirty="0" smtClean="0">
                          <a:solidFill>
                            <a:schemeClr val="tx1"/>
                          </a:solidFill>
                        </a:rPr>
                        <a:t>▼未治療者や治療中断者に対する医療機関</a:t>
                      </a:r>
                      <a:endParaRPr kumimoji="1" lang="en-US" altLang="ja-JP" sz="1100" b="1" dirty="0" smtClean="0">
                        <a:solidFill>
                          <a:schemeClr val="tx1"/>
                        </a:solidFill>
                      </a:endParaRPr>
                    </a:p>
                    <a:p>
                      <a:r>
                        <a:rPr kumimoji="1" lang="ja-JP" altLang="en-US" sz="1100" b="1" dirty="0" smtClean="0">
                          <a:solidFill>
                            <a:schemeClr val="tx1"/>
                          </a:solidFill>
                        </a:rPr>
                        <a:t>　への受診勧奨の促進</a:t>
                      </a:r>
                      <a:endParaRPr kumimoji="1" lang="en-US" altLang="ja-JP" sz="1100" b="1" dirty="0" smtClean="0">
                        <a:solidFill>
                          <a:schemeClr val="tx1"/>
                        </a:solidFill>
                      </a:endParaRPr>
                    </a:p>
                    <a:p>
                      <a:r>
                        <a:rPr kumimoji="1" lang="ja-JP" altLang="en-US" sz="1100" b="1" dirty="0" smtClean="0">
                          <a:solidFill>
                            <a:schemeClr val="tx1"/>
                          </a:solidFill>
                        </a:rPr>
                        <a:t>▼医療データを活用した受診促進策の推進</a:t>
                      </a:r>
                      <a:endParaRPr kumimoji="1" lang="en-US" altLang="ja-JP" sz="1100" b="1" dirty="0" smtClean="0">
                        <a:solidFill>
                          <a:schemeClr val="tx1"/>
                        </a:solidFill>
                      </a:endParaRPr>
                    </a:p>
                    <a:p>
                      <a:r>
                        <a:rPr kumimoji="1" lang="ja-JP" altLang="en-US" sz="1100" b="1" dirty="0" smtClean="0">
                          <a:solidFill>
                            <a:schemeClr val="tx1"/>
                          </a:solidFill>
                        </a:rPr>
                        <a:t>▼糖尿病の重症化予防</a:t>
                      </a:r>
                      <a:endParaRPr kumimoji="1" lang="en-US" altLang="ja-JP" sz="1100" b="1" dirty="0" smtClean="0">
                        <a:solidFill>
                          <a:schemeClr val="tx1"/>
                        </a:solidFill>
                      </a:endParaRPr>
                    </a:p>
                    <a:p>
                      <a:r>
                        <a:rPr kumimoji="1" lang="ja-JP" altLang="en-US" sz="1100" b="1" dirty="0" smtClean="0">
                          <a:solidFill>
                            <a:schemeClr val="tx1"/>
                          </a:solidFill>
                        </a:rPr>
                        <a:t>▼早期治療・重症化予防に係る普及啓発</a:t>
                      </a:r>
                      <a:endParaRPr kumimoji="1" lang="en-US" altLang="ja-JP" sz="1100" b="1"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graphicFrame>
        <p:nvGraphicFramePr>
          <p:cNvPr id="30" name="表 29"/>
          <p:cNvGraphicFramePr>
            <a:graphicFrameLocks noGrp="1"/>
          </p:cNvGraphicFramePr>
          <p:nvPr>
            <p:extLst>
              <p:ext uri="{D42A27DB-BD31-4B8C-83A1-F6EECF244321}">
                <p14:modId xmlns:p14="http://schemas.microsoft.com/office/powerpoint/2010/main" val="504103097"/>
              </p:ext>
            </p:extLst>
          </p:nvPr>
        </p:nvGraphicFramePr>
        <p:xfrm>
          <a:off x="6591518" y="4456462"/>
          <a:ext cx="2880000" cy="1404720"/>
        </p:xfrm>
        <a:graphic>
          <a:graphicData uri="http://schemas.openxmlformats.org/drawingml/2006/table">
            <a:tbl>
              <a:tblPr firstRow="1" bandRow="1">
                <a:tableStyleId>{5940675A-B579-460E-94D1-54222C63F5DA}</a:tableStyleId>
              </a:tblPr>
              <a:tblGrid>
                <a:gridCol w="2880000">
                  <a:extLst>
                    <a:ext uri="{9D8B030D-6E8A-4147-A177-3AD203B41FA5}">
                      <a16:colId xmlns:a16="http://schemas.microsoft.com/office/drawing/2014/main" val="520564120"/>
                    </a:ext>
                  </a:extLst>
                </a:gridCol>
              </a:tblGrid>
              <a:tr h="1404720">
                <a:tc>
                  <a:txBody>
                    <a:bodyPr/>
                    <a:lstStyle/>
                    <a:p>
                      <a:r>
                        <a:rPr kumimoji="1" lang="ja-JP" altLang="en-US" sz="1100" b="1" baseline="0" dirty="0" smtClean="0">
                          <a:solidFill>
                            <a:schemeClr val="tx1"/>
                          </a:solidFill>
                        </a:rPr>
                        <a:t>▼市町村における健康なまちづくり</a:t>
                      </a:r>
                      <a:endParaRPr kumimoji="1" lang="en-US" altLang="ja-JP" sz="1100" b="1" baseline="0" dirty="0" smtClean="0">
                        <a:solidFill>
                          <a:schemeClr val="tx1"/>
                        </a:solidFill>
                      </a:endParaRPr>
                    </a:p>
                    <a:p>
                      <a:r>
                        <a:rPr kumimoji="1" lang="ja-JP" altLang="en-US" sz="1100" b="1" baseline="0" dirty="0" smtClean="0">
                          <a:solidFill>
                            <a:schemeClr val="tx1"/>
                          </a:solidFill>
                        </a:rPr>
                        <a:t>▼市町村の健康格差の縮小</a:t>
                      </a:r>
                      <a:endParaRPr kumimoji="1" lang="en-US" altLang="ja-JP" sz="1100" b="1" baseline="0" dirty="0" smtClean="0">
                        <a:solidFill>
                          <a:schemeClr val="tx1"/>
                        </a:solidFill>
                      </a:endParaRPr>
                    </a:p>
                    <a:p>
                      <a:r>
                        <a:rPr kumimoji="1" lang="ja-JP" altLang="en-US" sz="1100" b="1" baseline="0" dirty="0" smtClean="0">
                          <a:solidFill>
                            <a:schemeClr val="tx1"/>
                          </a:solidFill>
                        </a:rPr>
                        <a:t>▼</a:t>
                      </a:r>
                      <a:r>
                        <a:rPr kumimoji="1" lang="ja-JP" altLang="en-US" sz="1100" b="1" baseline="0" dirty="0" smtClean="0">
                          <a:solidFill>
                            <a:schemeClr val="tx1"/>
                          </a:solidFill>
                          <a:latin typeface="+mn-ea"/>
                          <a:ea typeface="+mn-ea"/>
                        </a:rPr>
                        <a:t>ＩＣＴ</a:t>
                      </a:r>
                      <a:r>
                        <a:rPr kumimoji="1" lang="ja-JP" altLang="en-US" sz="1100" b="1" baseline="0" dirty="0" smtClean="0">
                          <a:solidFill>
                            <a:schemeClr val="tx1"/>
                          </a:solidFill>
                        </a:rPr>
                        <a:t>等を活用した健康情報等に係る</a:t>
                      </a:r>
                      <a:endParaRPr kumimoji="1" lang="en-US" altLang="ja-JP" sz="1100" b="1" baseline="0" dirty="0" smtClean="0">
                        <a:solidFill>
                          <a:schemeClr val="tx1"/>
                        </a:solidFill>
                      </a:endParaRPr>
                    </a:p>
                    <a:p>
                      <a:r>
                        <a:rPr kumimoji="1" lang="ja-JP" altLang="en-US" sz="1100" b="1" baseline="0" dirty="0" smtClean="0">
                          <a:solidFill>
                            <a:schemeClr val="tx1"/>
                          </a:solidFill>
                        </a:rPr>
                        <a:t>　基盤づくり</a:t>
                      </a:r>
                      <a:endParaRPr kumimoji="1" lang="en-US" altLang="ja-JP" sz="1100" b="1" baseline="0" dirty="0" smtClean="0">
                        <a:solidFill>
                          <a:schemeClr val="tx1"/>
                        </a:solidFill>
                      </a:endParaRPr>
                    </a:p>
                    <a:p>
                      <a:r>
                        <a:rPr kumimoji="1" lang="ja-JP" altLang="en-US" sz="1100" b="1" baseline="0" dirty="0" smtClean="0">
                          <a:solidFill>
                            <a:schemeClr val="tx1"/>
                          </a:solidFill>
                        </a:rPr>
                        <a:t>▼職場における健康づくり</a:t>
                      </a:r>
                      <a:endParaRPr kumimoji="1" lang="en-US" altLang="ja-JP" sz="1100" b="1" baseline="0" dirty="0" smtClean="0">
                        <a:solidFill>
                          <a:schemeClr val="tx1"/>
                        </a:solidFill>
                      </a:endParaRPr>
                    </a:p>
                    <a:p>
                      <a:r>
                        <a:rPr kumimoji="1" lang="ja-JP" altLang="en-US" sz="1100" b="1" baseline="0" dirty="0" smtClean="0">
                          <a:solidFill>
                            <a:schemeClr val="tx1"/>
                          </a:solidFill>
                        </a:rPr>
                        <a:t>▼地域等における健康づくり</a:t>
                      </a:r>
                      <a:endParaRPr kumimoji="1" lang="en-US" altLang="ja-JP" sz="1100" b="1" baseline="0" dirty="0" smtClean="0">
                        <a:solidFill>
                          <a:schemeClr val="tx1"/>
                        </a:solidFill>
                      </a:endParaRPr>
                    </a:p>
                    <a:p>
                      <a:r>
                        <a:rPr kumimoji="1" lang="ja-JP" altLang="en-US" sz="1100" b="1" baseline="0" dirty="0" smtClean="0">
                          <a:solidFill>
                            <a:schemeClr val="tx1"/>
                          </a:solidFill>
                        </a:rPr>
                        <a:t>▼多様な主体の連携・協働</a:t>
                      </a:r>
                      <a:endParaRPr kumimoji="1" lang="en-US" altLang="ja-JP" sz="1100" b="1" baseline="0" dirty="0" smtClean="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sp>
        <p:nvSpPr>
          <p:cNvPr id="12" name="正方形/長方形 11"/>
          <p:cNvSpPr/>
          <p:nvPr/>
        </p:nvSpPr>
        <p:spPr>
          <a:xfrm>
            <a:off x="266602" y="6200885"/>
            <a:ext cx="4320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kumimoji="1" lang="en-US" altLang="ja-JP" sz="1200" dirty="0" smtClean="0">
                <a:solidFill>
                  <a:schemeClr val="tx1"/>
                </a:solidFill>
              </a:rPr>
              <a:t>※</a:t>
            </a:r>
            <a:r>
              <a:rPr kumimoji="1" lang="ja-JP" altLang="en-US" sz="1200" dirty="0" smtClean="0">
                <a:solidFill>
                  <a:schemeClr val="tx1"/>
                </a:solidFill>
              </a:rPr>
              <a:t>「１  生活</a:t>
            </a:r>
            <a:r>
              <a:rPr kumimoji="1" lang="ja-JP" altLang="en-US" sz="1200" dirty="0">
                <a:solidFill>
                  <a:schemeClr val="tx1"/>
                </a:solidFill>
              </a:rPr>
              <a:t>習慣病の予防（生活習慣の改善</a:t>
            </a:r>
            <a:r>
              <a:rPr kumimoji="1" lang="ja-JP" altLang="en-US" sz="1200" dirty="0" smtClean="0">
                <a:solidFill>
                  <a:schemeClr val="tx1"/>
                </a:solidFill>
              </a:rPr>
              <a:t>）」の８分野</a:t>
            </a:r>
            <a:endParaRPr kumimoji="1" lang="ja-JP" altLang="en-US" sz="1200" dirty="0">
              <a:solidFill>
                <a:schemeClr val="tx1"/>
              </a:solidFill>
            </a:endParaRPr>
          </a:p>
          <a:p>
            <a:r>
              <a:rPr kumimoji="1" lang="ja-JP" altLang="en-US" sz="1200" dirty="0" smtClean="0">
                <a:solidFill>
                  <a:schemeClr val="tx1"/>
                </a:solidFill>
              </a:rPr>
              <a:t>　「２</a:t>
            </a:r>
            <a:r>
              <a:rPr kumimoji="1" lang="ja-JP" altLang="en-US" sz="1200" dirty="0">
                <a:solidFill>
                  <a:schemeClr val="tx1"/>
                </a:solidFill>
              </a:rPr>
              <a:t> </a:t>
            </a:r>
            <a:r>
              <a:rPr kumimoji="1" lang="ja-JP" altLang="en-US" sz="1200" dirty="0" smtClean="0">
                <a:solidFill>
                  <a:schemeClr val="tx1"/>
                </a:solidFill>
              </a:rPr>
              <a:t> 生活</a:t>
            </a:r>
            <a:r>
              <a:rPr kumimoji="1" lang="ja-JP" altLang="en-US" sz="1200" dirty="0">
                <a:solidFill>
                  <a:schemeClr val="tx1"/>
                </a:solidFill>
              </a:rPr>
              <a:t>習慣病の早期発見・重症化</a:t>
            </a:r>
            <a:r>
              <a:rPr kumimoji="1" lang="ja-JP" altLang="en-US" sz="1200" dirty="0" smtClean="0">
                <a:solidFill>
                  <a:schemeClr val="tx1"/>
                </a:solidFill>
              </a:rPr>
              <a:t>予防」の２分野</a:t>
            </a:r>
            <a:endParaRPr kumimoji="1" lang="ja-JP" altLang="en-US" sz="1200" dirty="0">
              <a:solidFill>
                <a:schemeClr val="tx1"/>
              </a:solidFill>
            </a:endParaRPr>
          </a:p>
        </p:txBody>
      </p:sp>
      <p:sp>
        <p:nvSpPr>
          <p:cNvPr id="3" name="右中かっこ 2"/>
          <p:cNvSpPr/>
          <p:nvPr/>
        </p:nvSpPr>
        <p:spPr>
          <a:xfrm>
            <a:off x="4392796" y="6164885"/>
            <a:ext cx="98823" cy="360000"/>
          </a:xfrm>
          <a:prstGeom prst="rightBrace">
            <a:avLst>
              <a:gd name="adj1" fmla="val 12783"/>
              <a:gd name="adj2" fmla="val 50000"/>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正方形/長方形 13"/>
          <p:cNvSpPr/>
          <p:nvPr/>
        </p:nvSpPr>
        <p:spPr>
          <a:xfrm>
            <a:off x="5185171" y="6200885"/>
            <a:ext cx="367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kumimoji="1" lang="ja-JP" altLang="en-US" sz="1100" dirty="0" smtClean="0">
                <a:solidFill>
                  <a:schemeClr val="tx1"/>
                </a:solidFill>
                <a:latin typeface="+mn-ea"/>
              </a:rPr>
              <a:t>生活習慣の改善や生活習慣病の予防等に向け、</a:t>
            </a:r>
            <a:endParaRPr kumimoji="1" lang="en-US" altLang="ja-JP" sz="1100" dirty="0" smtClean="0">
              <a:solidFill>
                <a:schemeClr val="tx1"/>
              </a:solidFill>
              <a:latin typeface="+mn-ea"/>
            </a:endParaRPr>
          </a:p>
          <a:p>
            <a:r>
              <a:rPr kumimoji="1" lang="ja-JP" altLang="en-US" sz="1100" dirty="0" smtClean="0">
                <a:solidFill>
                  <a:schemeClr val="tx1"/>
                </a:solidFill>
                <a:latin typeface="+mn-ea"/>
              </a:rPr>
              <a:t>府民に取り組んでいただきたい「</a:t>
            </a:r>
            <a:r>
              <a:rPr kumimoji="1" lang="en-US" altLang="ja-JP" sz="1100" dirty="0" smtClean="0">
                <a:solidFill>
                  <a:schemeClr val="tx1"/>
                </a:solidFill>
                <a:latin typeface="+mn-ea"/>
              </a:rPr>
              <a:t>10</a:t>
            </a:r>
            <a:r>
              <a:rPr kumimoji="1" lang="ja-JP" altLang="en-US" sz="1100" dirty="0" smtClean="0">
                <a:solidFill>
                  <a:schemeClr val="tx1"/>
                </a:solidFill>
                <a:latin typeface="+mn-ea"/>
              </a:rPr>
              <a:t>の健康づくり活動」</a:t>
            </a:r>
            <a:endParaRPr kumimoji="1" lang="ja-JP" altLang="en-US" sz="1100" dirty="0">
              <a:solidFill>
                <a:schemeClr val="tx1"/>
              </a:solidFill>
              <a:latin typeface="+mn-ea"/>
            </a:endParaRPr>
          </a:p>
        </p:txBody>
      </p:sp>
      <p:pic>
        <p:nvPicPr>
          <p:cNvPr id="16" name="図 15"/>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3</a:t>
            </a:fld>
            <a:endParaRPr kumimoji="1" lang="ja-JP" altLang="en-US"/>
          </a:p>
        </p:txBody>
      </p:sp>
    </p:spTree>
    <p:extLst>
      <p:ext uri="{BB962C8B-B14F-4D97-AF65-F5344CB8AC3E}">
        <p14:creationId xmlns:p14="http://schemas.microsoft.com/office/powerpoint/2010/main" val="9852871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（１）ヘルスリテラシー</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P.47-49</a:t>
            </a:r>
            <a:endParaRPr kumimoji="1" lang="en-US" altLang="ja-JP" sz="1600" b="1" dirty="0">
              <a:solidFill>
                <a:schemeClr val="bg1"/>
              </a:solidFill>
            </a:endParaRPr>
          </a:p>
        </p:txBody>
      </p:sp>
      <p:sp>
        <p:nvSpPr>
          <p:cNvPr id="17" name="正方形/長方形 16"/>
          <p:cNvSpPr/>
          <p:nvPr/>
        </p:nvSpPr>
        <p:spPr>
          <a:xfrm>
            <a:off x="363222" y="2120403"/>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431498"/>
            <a:ext cx="8856000" cy="720000"/>
          </a:xfrm>
          <a:prstGeom prst="rect">
            <a:avLst/>
          </a:prstGeom>
        </p:spPr>
        <p:txBody>
          <a:bodyPr wrap="square" lIns="36000" tIns="72000" rIns="36000" bIns="36000">
            <a:noAutofit/>
          </a:bodyPr>
          <a:lstStyle/>
          <a:p>
            <a:r>
              <a:rPr lang="ja-JP" altLang="en-US" sz="1200" b="1" dirty="0">
                <a:latin typeface="+mn-ea"/>
              </a:rPr>
              <a:t>▽健康の維持・向上を図るため、自分の健康状況に合った必要な情報を見極め、最善の選択を行うことができる、</a:t>
            </a:r>
            <a:r>
              <a:rPr lang="ja-JP" altLang="en-US" sz="1200" b="1" dirty="0" smtClean="0">
                <a:latin typeface="+mn-ea"/>
              </a:rPr>
              <a:t>ヘルスリテラ</a:t>
            </a:r>
            <a:endParaRPr lang="en-US" altLang="ja-JP" sz="1200" b="1" dirty="0" smtClean="0">
              <a:latin typeface="+mn-ea"/>
            </a:endParaRPr>
          </a:p>
          <a:p>
            <a:r>
              <a:rPr lang="ja-JP" altLang="en-US" sz="1200" b="1" dirty="0">
                <a:latin typeface="+mn-ea"/>
              </a:rPr>
              <a:t>　</a:t>
            </a:r>
            <a:r>
              <a:rPr lang="ja-JP" altLang="en-US" sz="1200" b="1" dirty="0" smtClean="0">
                <a:latin typeface="+mn-ea"/>
              </a:rPr>
              <a:t>シー</a:t>
            </a:r>
            <a:r>
              <a:rPr lang="ja-JP" altLang="en-US" sz="1200" b="1" dirty="0">
                <a:latin typeface="+mn-ea"/>
              </a:rPr>
              <a:t>を習得します</a:t>
            </a:r>
            <a:r>
              <a:rPr lang="ja-JP" altLang="en-US" sz="1200" b="1" dirty="0" smtClean="0">
                <a:latin typeface="+mn-ea"/>
              </a:rPr>
              <a:t>。</a:t>
            </a:r>
            <a:endParaRPr lang="en-US" altLang="ja-JP" sz="1200" b="1" dirty="0" smtClean="0">
              <a:latin typeface="+mn-ea"/>
            </a:endParaRPr>
          </a:p>
          <a:p>
            <a:endParaRPr lang="en-US" altLang="ja-JP" sz="600" b="1" dirty="0">
              <a:latin typeface="+mn-ea"/>
            </a:endParaRPr>
          </a:p>
          <a:p>
            <a:r>
              <a:rPr lang="ja-JP" altLang="en-US" sz="1200" b="1" dirty="0" smtClean="0">
                <a:latin typeface="+mn-ea"/>
              </a:rPr>
              <a:t>▽</a:t>
            </a:r>
            <a:r>
              <a:rPr lang="ja-JP" altLang="en-US" sz="1200" b="1" dirty="0">
                <a:latin typeface="+mn-ea"/>
              </a:rPr>
              <a:t>日常生活において、適切な健康行動を実践し、自己の健康管理する力の向上を図ります。</a:t>
            </a:r>
          </a:p>
        </p:txBody>
      </p:sp>
      <p:sp>
        <p:nvSpPr>
          <p:cNvPr id="24" name="正方形/長方形 23"/>
          <p:cNvSpPr/>
          <p:nvPr/>
        </p:nvSpPr>
        <p:spPr>
          <a:xfrm>
            <a:off x="363222" y="3570800"/>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1288497322"/>
              </p:ext>
            </p:extLst>
          </p:nvPr>
        </p:nvGraphicFramePr>
        <p:xfrm>
          <a:off x="532980" y="3932963"/>
          <a:ext cx="8820000" cy="576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3549333295"/>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solidFill>
                            <a:schemeClr val="bg1"/>
                          </a:solidFill>
                          <a:effectLst/>
                          <a:latin typeface="+mn-ea"/>
                          <a:ea typeface="+mn-ea"/>
                          <a:cs typeface="HG丸ｺﾞｼｯｸM-PRO"/>
                        </a:rPr>
                        <a:t>策定時の取組状況</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effectLst/>
                          <a:latin typeface="+mn-ea"/>
                          <a:ea typeface="+mn-ea"/>
                        </a:rPr>
                        <a:t>1</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健康への関心度（☆）</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b="1" dirty="0" smtClean="0">
                          <a:solidFill>
                            <a:schemeClr val="tx1"/>
                          </a:solidFill>
                          <a:effectLst/>
                          <a:latin typeface="+mn-ea"/>
                          <a:ea typeface="+mn-ea"/>
                        </a:rPr>
                        <a:t>87.4%</a:t>
                      </a:r>
                      <a:r>
                        <a:rPr lang="ja-JP" altLang="en-US"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H27</a:t>
                      </a:r>
                      <a:r>
                        <a:rPr lang="ja-JP" altLang="en-US" sz="1200" b="1" dirty="0" smtClean="0">
                          <a:solidFill>
                            <a:schemeClr val="tx1"/>
                          </a:solidFill>
                          <a:effectLst/>
                          <a:latin typeface="+mn-ea"/>
                          <a:ea typeface="+mn-ea"/>
                        </a:rPr>
                        <a:t>）</a:t>
                      </a:r>
                      <a:endParaRPr lang="ja-JP" altLang="ja-JP" sz="1100" b="1" dirty="0" smtClean="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79.5%</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H30</a:t>
                      </a:r>
                      <a:r>
                        <a:rPr lang="ja-JP" altLang="en-US" sz="1200" b="1" dirty="0" smtClean="0">
                          <a:solidFill>
                            <a:schemeClr val="tx1"/>
                          </a:solidFill>
                          <a:effectLst/>
                          <a:latin typeface="+mn-ea"/>
                          <a:ea typeface="+mn-ea"/>
                        </a:rPr>
                        <a:t>）</a:t>
                      </a:r>
                      <a:endParaRPr lang="ja-JP" sz="11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100%</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6" name="正方形/長方形 25"/>
          <p:cNvSpPr/>
          <p:nvPr/>
        </p:nvSpPr>
        <p:spPr>
          <a:xfrm>
            <a:off x="6046921" y="3635240"/>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4" name="図 1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19" name="表 18"/>
          <p:cNvGraphicFramePr>
            <a:graphicFrameLocks noGrp="1"/>
          </p:cNvGraphicFramePr>
          <p:nvPr>
            <p:extLst>
              <p:ext uri="{D42A27DB-BD31-4B8C-83A1-F6EECF244321}">
                <p14:modId xmlns:p14="http://schemas.microsoft.com/office/powerpoint/2010/main" val="295044474"/>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「健康への関心」について、「ある層」が府民の</a:t>
                      </a:r>
                      <a:r>
                        <a:rPr kumimoji="1" lang="en-US" altLang="ja-JP" sz="1200" b="1" baseline="0" dirty="0" smtClean="0">
                          <a:solidFill>
                            <a:schemeClr val="tx1"/>
                          </a:solidFill>
                          <a:latin typeface="+mn-ea"/>
                          <a:ea typeface="+mn-ea"/>
                        </a:rPr>
                        <a:t>9</a:t>
                      </a:r>
                      <a:r>
                        <a:rPr kumimoji="1" lang="ja-JP" altLang="en-US" sz="1200" b="1" baseline="0" dirty="0" smtClean="0">
                          <a:solidFill>
                            <a:schemeClr val="tx1"/>
                          </a:solidFill>
                          <a:latin typeface="+mn-ea"/>
                          <a:ea typeface="+mn-ea"/>
                        </a:rPr>
                        <a:t>割を占めていますが、「ない層」や「関心があっても実践できていない層」に対し、日常生活における具体的な健康行動への誘導を図ることが必要です。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また、健康に関する情報が氾濫する中で、信頼性の高い公的機関や研究機関等から、科学的根拠に基づく適切な情報を入手・理解・選択できる力を習得することが重要です。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6" name="角丸四角形 15"/>
          <p:cNvSpPr/>
          <p:nvPr/>
        </p:nvSpPr>
        <p:spPr>
          <a:xfrm>
            <a:off x="357909" y="1863824"/>
            <a:ext cx="9144000" cy="2916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0" name="角丸四角形 19"/>
          <p:cNvSpPr/>
          <p:nvPr/>
        </p:nvSpPr>
        <p:spPr>
          <a:xfrm>
            <a:off x="357909" y="1431824"/>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1" name="角丸四角形 20"/>
          <p:cNvSpPr/>
          <p:nvPr/>
        </p:nvSpPr>
        <p:spPr>
          <a:xfrm>
            <a:off x="2445909" y="1431824"/>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tx1"/>
                </a:solidFill>
              </a:rPr>
              <a:t>健康</a:t>
            </a:r>
            <a:r>
              <a:rPr kumimoji="1" lang="ja-JP" altLang="en-US" sz="1600" b="1" dirty="0">
                <a:solidFill>
                  <a:schemeClr val="tx1"/>
                </a:solidFill>
              </a:rPr>
              <a:t>への関心度を高めます　～健康に関心を持ちましょう</a:t>
            </a:r>
            <a:r>
              <a:rPr kumimoji="1" lang="ja-JP" altLang="en-US" sz="1600" b="1" dirty="0" smtClean="0">
                <a:solidFill>
                  <a:schemeClr val="tx1"/>
                </a:solidFill>
              </a:rPr>
              <a:t>～</a:t>
            </a:r>
            <a:endParaRPr kumimoji="1" lang="ja-JP" altLang="en-US" sz="1600" b="1" dirty="0">
              <a:solidFill>
                <a:schemeClr val="tx1"/>
              </a:solidFill>
            </a:endParaRP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4</a:t>
            </a:fld>
            <a:endParaRPr kumimoji="1" lang="ja-JP" altLang="en-US"/>
          </a:p>
        </p:txBody>
      </p:sp>
    </p:spTree>
    <p:extLst>
      <p:ext uri="{BB962C8B-B14F-4D97-AF65-F5344CB8AC3E}">
        <p14:creationId xmlns:p14="http://schemas.microsoft.com/office/powerpoint/2010/main" val="26801355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2673102200"/>
              </p:ext>
            </p:extLst>
          </p:nvPr>
        </p:nvGraphicFramePr>
        <p:xfrm>
          <a:off x="477311" y="434454"/>
          <a:ext cx="8928000" cy="601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600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学校や大学、職場等における健康教育の推進</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■市町村教委、がん診療拠点病院やがん経験者等と連携し、中学生を対象としたがん教育を実施（</a:t>
                      </a:r>
                      <a:r>
                        <a:rPr kumimoji="1" lang="en-US" altLang="ja-JP" sz="1100" b="1" baseline="0" dirty="0" smtClean="0">
                          <a:solidFill>
                            <a:schemeClr val="tx1"/>
                          </a:solidFill>
                          <a:latin typeface="+mn-ea"/>
                          <a:ea typeface="+mn-ea"/>
                        </a:rPr>
                        <a:t>16</a:t>
                      </a:r>
                      <a:r>
                        <a:rPr kumimoji="1" lang="ja-JP" altLang="en-US" sz="1100" b="1" baseline="0" dirty="0" smtClean="0">
                          <a:solidFill>
                            <a:schemeClr val="tx1"/>
                          </a:solidFill>
                          <a:latin typeface="+mn-ea"/>
                          <a:ea typeface="+mn-ea"/>
                        </a:rPr>
                        <a:t>校）</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■大学生のヘルスリテラシー向上を目的に、大学と連携して健康セミナーや子宮頸がん検診等を実施（「健康キャンパス・プロジェクト」</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大学：阪大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府大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関大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近大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摂南大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立命大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大教大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市大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関西外大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桃大）</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女性のヘルスリテラシー向上</a:t>
                      </a:r>
                      <a:r>
                        <a:rPr kumimoji="1" lang="en-US" altLang="ja-JP" sz="1200" b="1"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■協会けんぽと連携し、働く女性を主な対象に女性特有の健康課題をテーマとしたセミナーを開催（「女性のための健活セミナー」５回開催・</a:t>
                      </a:r>
                      <a:r>
                        <a:rPr kumimoji="1" lang="en-US" altLang="ja-JP" sz="1100" b="1" baseline="0" dirty="0" smtClean="0">
                          <a:solidFill>
                            <a:schemeClr val="tx1"/>
                          </a:solidFill>
                          <a:latin typeface="+mn-ea"/>
                          <a:ea typeface="+mn-ea"/>
                        </a:rPr>
                        <a:t>665</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中小企業における「健康経営」の普及</a:t>
                      </a:r>
                      <a:r>
                        <a:rPr kumimoji="1" lang="en-US" altLang="ja-JP" sz="1200" b="1" u="none"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■中小企業（製造業等）に対し、健康経営に精通した専門家を派遣（「健康経営ナビゲーター派遣」</a:t>
                      </a:r>
                      <a:r>
                        <a:rPr kumimoji="1" lang="en-US" altLang="ja-JP" sz="1100" b="1" baseline="0" dirty="0" smtClean="0">
                          <a:solidFill>
                            <a:schemeClr val="tx1"/>
                          </a:solidFill>
                          <a:latin typeface="+mn-ea"/>
                          <a:ea typeface="+mn-ea"/>
                        </a:rPr>
                        <a:t>11</a:t>
                      </a:r>
                      <a:r>
                        <a:rPr kumimoji="1" lang="ja-JP" altLang="en-US" sz="1100" b="1" baseline="0" dirty="0" smtClean="0">
                          <a:solidFill>
                            <a:schemeClr val="tx1"/>
                          </a:solidFill>
                          <a:latin typeface="+mn-ea"/>
                          <a:ea typeface="+mn-ea"/>
                        </a:rPr>
                        <a:t>社派遣）</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■中小企業の抱える健康課題・ニーズに対応したセミナーを開催（「健康経営セミナー」３回開催　</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新型コロナウイルス感染拡大防止のため２回中止）</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■先進的な健康づくり活動を行っている企業・団体を表彰（「健康づくりアワード」受賞</a:t>
                      </a:r>
                      <a:r>
                        <a:rPr kumimoji="1" lang="en-US" altLang="ja-JP" sz="1100" b="1" baseline="0" dirty="0" smtClean="0">
                          <a:solidFill>
                            <a:schemeClr val="tx1"/>
                          </a:solidFill>
                          <a:latin typeface="+mn-ea"/>
                          <a:ea typeface="+mn-ea"/>
                        </a:rPr>
                        <a:t>16</a:t>
                      </a:r>
                      <a:r>
                        <a:rPr kumimoji="1" lang="ja-JP" altLang="en-US" sz="1100" b="1" baseline="0" dirty="0" smtClean="0">
                          <a:solidFill>
                            <a:schemeClr val="tx1"/>
                          </a:solidFill>
                          <a:latin typeface="+mn-ea"/>
                          <a:ea typeface="+mn-ea"/>
                        </a:rPr>
                        <a:t>団体・応募</a:t>
                      </a:r>
                      <a:r>
                        <a:rPr kumimoji="1" lang="en-US" altLang="ja-JP" sz="1100" b="1" baseline="0" dirty="0" smtClean="0">
                          <a:solidFill>
                            <a:schemeClr val="tx1"/>
                          </a:solidFill>
                          <a:latin typeface="+mn-ea"/>
                          <a:ea typeface="+mn-ea"/>
                        </a:rPr>
                        <a:t>50</a:t>
                      </a:r>
                      <a:r>
                        <a:rPr kumimoji="1" lang="ja-JP" altLang="en-US" sz="1100" b="1" baseline="0" dirty="0" smtClean="0">
                          <a:solidFill>
                            <a:schemeClr val="tx1"/>
                          </a:solidFill>
                          <a:latin typeface="+mn-ea"/>
                          <a:ea typeface="+mn-ea"/>
                        </a:rPr>
                        <a:t>団体）</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ヘルスリテラシー・健康づくりの機運醸成</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■チラシやポスター等で「健活</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」の周知を行うとともに、市町村や企業等の健康イベント（</a:t>
                      </a:r>
                      <a:r>
                        <a:rPr kumimoji="1" lang="en-US" altLang="ja-JP" sz="1100" b="1" baseline="0" dirty="0" smtClean="0">
                          <a:solidFill>
                            <a:schemeClr val="tx1"/>
                          </a:solidFill>
                          <a:latin typeface="+mn-ea"/>
                          <a:ea typeface="+mn-ea"/>
                        </a:rPr>
                        <a:t>9</a:t>
                      </a:r>
                      <a:r>
                        <a:rPr kumimoji="1" lang="ja-JP" altLang="en-US" sz="1100" b="1" baseline="0" dirty="0" smtClean="0">
                          <a:solidFill>
                            <a:schemeClr val="tx1"/>
                          </a:solidFill>
                          <a:latin typeface="+mn-ea"/>
                          <a:ea typeface="+mn-ea"/>
                        </a:rPr>
                        <a:t>月～</a:t>
                      </a:r>
                      <a:r>
                        <a:rPr kumimoji="1" lang="en-US" altLang="ja-JP" sz="1100" b="1" baseline="0" dirty="0" smtClean="0">
                          <a:solidFill>
                            <a:schemeClr val="tx1"/>
                          </a:solidFill>
                          <a:latin typeface="+mn-ea"/>
                          <a:ea typeface="+mn-ea"/>
                        </a:rPr>
                        <a:t>11</a:t>
                      </a:r>
                      <a:r>
                        <a:rPr kumimoji="1" lang="ja-JP" altLang="en-US" sz="1100" b="1" baseline="0" dirty="0" smtClean="0">
                          <a:solidFill>
                            <a:schemeClr val="tx1"/>
                          </a:solidFill>
                          <a:latin typeface="+mn-ea"/>
                          <a:ea typeface="+mn-ea"/>
                        </a:rPr>
                        <a:t>月）を集約した情報誌「おおさか健活フェスタ」を作成・配布（「府民の健康づくり気運醸成事業」）</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■公民連携によるオール大阪体制での健康づくり推進に向け、「健活おおさか推進府民会議」を設置し、キックオフ会議を開催（全国最多の約</a:t>
                      </a:r>
                      <a:r>
                        <a:rPr kumimoji="1" lang="en-US" altLang="ja-JP" sz="1100" b="1" baseline="0" dirty="0" smtClean="0">
                          <a:solidFill>
                            <a:schemeClr val="tx1"/>
                          </a:solidFill>
                          <a:latin typeface="+mn-ea"/>
                          <a:ea typeface="+mn-ea"/>
                        </a:rPr>
                        <a:t>800</a:t>
                      </a:r>
                      <a:r>
                        <a:rPr kumimoji="1" lang="ja-JP" altLang="en-US" sz="1100" b="1" baseline="0" dirty="0" smtClean="0">
                          <a:solidFill>
                            <a:schemeClr val="tx1"/>
                          </a:solidFill>
                          <a:latin typeface="+mn-ea"/>
                          <a:ea typeface="+mn-ea"/>
                        </a:rPr>
                        <a:t>名来場）</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2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sz="18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■健康教育（がん教育等）の充実　　　　　　　　■健康無関心層に向けた効果的な働きかけ</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■中小企業における健康経営の取組み拡大　　　　■府域における健康づくりの気運醸成</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■外部講師を活用した中学生へのがん教育を、未実施市町村に対し事業実施を促進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■参画大学を拡大し、健康セミナーや子宮頸がん検診を実施（「健康キャンパス・プロジェクト」）</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■中小企業の健康経営の普及・拡大に向け、セミナーやナビゲーター派遣、アワードによる表彰を実施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■「健活おおさか推進府民会議」として、団体間の交流や事例共有を図るイベントを開催</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684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4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がん予防につながる学習活動の充実支援事業（</a:t>
                      </a:r>
                      <a:r>
                        <a:rPr kumimoji="1" lang="en-US" altLang="ja-JP" sz="1100" baseline="0" dirty="0" smtClean="0">
                          <a:solidFill>
                            <a:schemeClr val="tx1"/>
                          </a:solidFill>
                          <a:latin typeface="+mn-ea"/>
                          <a:ea typeface="+mn-ea"/>
                        </a:rPr>
                        <a:t>610</a:t>
                      </a:r>
                      <a:r>
                        <a:rPr kumimoji="1" lang="ja-JP" altLang="en-US" sz="1100" baseline="0" dirty="0" smtClean="0">
                          <a:solidFill>
                            <a:schemeClr val="tx1"/>
                          </a:solidFill>
                          <a:latin typeface="+mn-ea"/>
                          <a:ea typeface="+mn-ea"/>
                        </a:rPr>
                        <a:t>千円）、健康キャンパス・プロジェクト事業（</a:t>
                      </a:r>
                      <a:r>
                        <a:rPr kumimoji="1" lang="en-US" altLang="ja-JP" sz="1100" baseline="0" dirty="0" smtClean="0">
                          <a:solidFill>
                            <a:schemeClr val="tx1"/>
                          </a:solidFill>
                          <a:latin typeface="+mn-ea"/>
                          <a:ea typeface="+mn-ea"/>
                        </a:rPr>
                        <a:t>2,878</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女性のための健活セミナー事業（</a:t>
                      </a:r>
                      <a:r>
                        <a:rPr kumimoji="1" lang="en-US" altLang="ja-JP" sz="1100" baseline="0" dirty="0" smtClean="0">
                          <a:solidFill>
                            <a:schemeClr val="tx1"/>
                          </a:solidFill>
                          <a:latin typeface="+mn-ea"/>
                          <a:ea typeface="+mn-ea"/>
                        </a:rPr>
                        <a:t>2,330</a:t>
                      </a:r>
                      <a:r>
                        <a:rPr kumimoji="1" lang="ja-JP" altLang="en-US" sz="1100" baseline="0" dirty="0" smtClean="0">
                          <a:solidFill>
                            <a:schemeClr val="tx1"/>
                          </a:solidFill>
                          <a:latin typeface="+mn-ea"/>
                          <a:ea typeface="+mn-ea"/>
                        </a:rPr>
                        <a:t>千円）、中小企業の健康づくり推進事業（</a:t>
                      </a:r>
                      <a:r>
                        <a:rPr kumimoji="1" lang="en-US" altLang="ja-JP" sz="1100" baseline="0" dirty="0" smtClean="0">
                          <a:solidFill>
                            <a:schemeClr val="tx1"/>
                          </a:solidFill>
                          <a:latin typeface="+mn-ea"/>
                          <a:ea typeface="+mn-ea"/>
                        </a:rPr>
                        <a:t>20,787</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府民の健康づくり気運醸成事業（</a:t>
                      </a:r>
                      <a:r>
                        <a:rPr kumimoji="1" lang="en-US" altLang="ja-JP" sz="1100" baseline="0" dirty="0" smtClean="0">
                          <a:solidFill>
                            <a:schemeClr val="tx1"/>
                          </a:solidFill>
                          <a:latin typeface="+mn-ea"/>
                          <a:ea typeface="+mn-ea"/>
                        </a:rPr>
                        <a:t>4,971</a:t>
                      </a:r>
                      <a:r>
                        <a:rPr kumimoji="1" lang="ja-JP" altLang="en-US" sz="1100" baseline="0" dirty="0" smtClean="0">
                          <a:solidFill>
                            <a:schemeClr val="tx1"/>
                          </a:solidFill>
                          <a:latin typeface="+mn-ea"/>
                          <a:ea typeface="+mn-ea"/>
                        </a:rPr>
                        <a:t>千円）、健活おおさか推進府民会議（</a:t>
                      </a:r>
                      <a:r>
                        <a:rPr kumimoji="1" lang="en-US" altLang="ja-JP" sz="1100" baseline="0" dirty="0" smtClean="0">
                          <a:solidFill>
                            <a:schemeClr val="tx1"/>
                          </a:solidFill>
                          <a:latin typeface="+mn-ea"/>
                          <a:ea typeface="+mn-ea"/>
                        </a:rPr>
                        <a:t>1,857</a:t>
                      </a:r>
                      <a:r>
                        <a:rPr kumimoji="1" lang="ja-JP" altLang="en-US" sz="1100" baseline="0" dirty="0" smtClean="0">
                          <a:solidFill>
                            <a:schemeClr val="tx1"/>
                          </a:solidFill>
                          <a:latin typeface="+mn-ea"/>
                          <a:ea typeface="+mn-ea"/>
                        </a:rPr>
                        <a:t>千円）</a:t>
                      </a:r>
                      <a:endParaRPr kumimoji="1" lang="ja-JP" altLang="en-US" sz="110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0" name="グループ化 9"/>
          <p:cNvGrpSpPr/>
          <p:nvPr/>
        </p:nvGrpSpPr>
        <p:grpSpPr>
          <a:xfrm>
            <a:off x="586435" y="2891213"/>
            <a:ext cx="792000" cy="720000"/>
            <a:chOff x="-2122749" y="3293333"/>
            <a:chExt cx="792000" cy="720000"/>
          </a:xfrm>
        </p:grpSpPr>
        <p:sp>
          <p:nvSpPr>
            <p:cNvPr id="11" name="角丸四角形 10"/>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2" name="直線コネクタ 11"/>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5</a:t>
            </a:fld>
            <a:endParaRPr kumimoji="1" lang="ja-JP" altLang="en-US"/>
          </a:p>
        </p:txBody>
      </p:sp>
    </p:spTree>
    <p:extLst>
      <p:ext uri="{BB962C8B-B14F-4D97-AF65-F5344CB8AC3E}">
        <p14:creationId xmlns:p14="http://schemas.microsoft.com/office/powerpoint/2010/main" val="2200297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（２）栄養・食生活</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P.49-50</a:t>
            </a:r>
            <a:endParaRPr kumimoji="1" lang="en-US" altLang="ja-JP" sz="1600" b="1" dirty="0">
              <a:solidFill>
                <a:schemeClr val="bg1"/>
              </a:solidFill>
            </a:endParaRPr>
          </a:p>
        </p:txBody>
      </p:sp>
      <p:sp>
        <p:nvSpPr>
          <p:cNvPr id="17" name="正方形/長方形 16"/>
          <p:cNvSpPr/>
          <p:nvPr/>
        </p:nvSpPr>
        <p:spPr>
          <a:xfrm>
            <a:off x="363222" y="2119120"/>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430215"/>
            <a:ext cx="8856000" cy="504000"/>
          </a:xfrm>
          <a:prstGeom prst="rect">
            <a:avLst/>
          </a:prstGeom>
        </p:spPr>
        <p:txBody>
          <a:bodyPr wrap="square" lIns="36000" tIns="72000" rIns="36000" bIns="36000">
            <a:noAutofit/>
          </a:bodyPr>
          <a:lstStyle/>
          <a:p>
            <a:r>
              <a:rPr lang="ja-JP" altLang="en-US" sz="1200" b="1" dirty="0">
                <a:latin typeface="+mn-ea"/>
              </a:rPr>
              <a:t>▽生涯を通じて健やかな生活を送ることができるよう、朝食や野菜摂取、栄養バランスのとれた食生活の重要性を理解し、</a:t>
            </a:r>
            <a:r>
              <a:rPr lang="ja-JP" altLang="en-US" sz="1200" b="1" dirty="0" smtClean="0">
                <a:latin typeface="+mn-ea"/>
              </a:rPr>
              <a:t>習慣</a:t>
            </a:r>
            <a:endParaRPr lang="en-US" altLang="ja-JP" sz="1200" b="1" dirty="0" smtClean="0">
              <a:latin typeface="+mn-ea"/>
            </a:endParaRPr>
          </a:p>
          <a:p>
            <a:r>
              <a:rPr lang="ja-JP" altLang="en-US" sz="1200" b="1" dirty="0">
                <a:latin typeface="+mn-ea"/>
              </a:rPr>
              <a:t>　</a:t>
            </a:r>
            <a:r>
              <a:rPr lang="ja-JP" altLang="en-US" sz="1200" b="1" dirty="0" smtClean="0">
                <a:latin typeface="+mn-ea"/>
              </a:rPr>
              <a:t>的</a:t>
            </a:r>
            <a:r>
              <a:rPr lang="ja-JP" altLang="en-US" sz="1200" b="1" dirty="0">
                <a:latin typeface="+mn-ea"/>
              </a:rPr>
              <a:t>に実践します</a:t>
            </a:r>
            <a:r>
              <a:rPr lang="ja-JP" altLang="en-US" sz="1200" b="1" dirty="0" smtClean="0">
                <a:latin typeface="+mn-ea"/>
              </a:rPr>
              <a:t>。</a:t>
            </a:r>
            <a:endParaRPr lang="ja-JP" altLang="en-US" sz="1200" b="1" dirty="0">
              <a:latin typeface="+mn-ea"/>
            </a:endParaRPr>
          </a:p>
        </p:txBody>
      </p:sp>
      <p:sp>
        <p:nvSpPr>
          <p:cNvPr id="24" name="正方形/長方形 23"/>
          <p:cNvSpPr/>
          <p:nvPr/>
        </p:nvSpPr>
        <p:spPr>
          <a:xfrm>
            <a:off x="363222" y="3144506"/>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797193718"/>
              </p:ext>
            </p:extLst>
          </p:nvPr>
        </p:nvGraphicFramePr>
        <p:xfrm>
          <a:off x="532980" y="3506669"/>
          <a:ext cx="8820000" cy="11520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3699942470"/>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r>
                        <a:rPr lang="ja-JP" sz="1200" dirty="0">
                          <a:effectLst/>
                          <a:latin typeface="+mn-ea"/>
                          <a:ea typeface="+mn-ea"/>
                        </a:rPr>
                        <a:t>　</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2</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朝食欠食率（</a:t>
                      </a:r>
                      <a:r>
                        <a:rPr lang="en-US" altLang="ja-JP" sz="1200" b="1" dirty="0" smtClean="0">
                          <a:solidFill>
                            <a:schemeClr val="tx1"/>
                          </a:solidFill>
                          <a:effectLst/>
                          <a:latin typeface="+mn-ea"/>
                          <a:ea typeface="+mn-ea"/>
                        </a:rPr>
                        <a:t>20-30</a:t>
                      </a:r>
                      <a:r>
                        <a:rPr lang="ja-JP" altLang="en-US" sz="1200" b="1" dirty="0" smtClean="0">
                          <a:solidFill>
                            <a:schemeClr val="tx1"/>
                          </a:solidFill>
                          <a:effectLst/>
                          <a:latin typeface="+mn-ea"/>
                          <a:ea typeface="+mn-ea"/>
                        </a:rPr>
                        <a:t>歳代）（☆）</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25.2%</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H26</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25.7%</a:t>
                      </a:r>
                      <a:r>
                        <a:rPr lang="ja-JP" altLang="en-US" sz="1100" b="1" dirty="0" smtClean="0">
                          <a:solidFill>
                            <a:schemeClr val="tx1"/>
                          </a:solidFill>
                          <a:effectLst/>
                          <a:latin typeface="+mn-ea"/>
                          <a:ea typeface="+mn-ea"/>
                        </a:rPr>
                        <a:t>（</a:t>
                      </a:r>
                      <a:r>
                        <a:rPr lang="en-US" altLang="ja-JP" sz="1100" b="1" dirty="0" smtClean="0">
                          <a:solidFill>
                            <a:schemeClr val="tx1"/>
                          </a:solidFill>
                          <a:effectLst/>
                          <a:latin typeface="+mn-ea"/>
                          <a:ea typeface="+mn-ea"/>
                        </a:rPr>
                        <a:t>H27-29</a:t>
                      </a:r>
                      <a:r>
                        <a:rPr lang="ja-JP" altLang="en-US" sz="1100" b="1" dirty="0" smtClean="0">
                          <a:solidFill>
                            <a:schemeClr val="tx1"/>
                          </a:solidFill>
                          <a:effectLst/>
                          <a:latin typeface="+mn-ea"/>
                          <a:ea typeface="+mn-ea"/>
                        </a:rPr>
                        <a:t>平均）</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15%</a:t>
                      </a:r>
                      <a:r>
                        <a:rPr lang="ja-JP" altLang="en-US" sz="1200" b="1" dirty="0" smtClean="0">
                          <a:solidFill>
                            <a:schemeClr val="tx1"/>
                          </a:solidFill>
                          <a:effectLst/>
                          <a:latin typeface="+mn-ea"/>
                          <a:ea typeface="+mn-ea"/>
                        </a:rPr>
                        <a:t>以下</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3</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野菜摂取量（</a:t>
                      </a:r>
                      <a:r>
                        <a:rPr lang="en-US" altLang="ja-JP" sz="1200" b="1" dirty="0" smtClean="0">
                          <a:solidFill>
                            <a:schemeClr val="tx1"/>
                          </a:solidFill>
                          <a:effectLst/>
                          <a:latin typeface="+mn-ea"/>
                          <a:ea typeface="+mn-ea"/>
                          <a:cs typeface="HG丸ｺﾞｼｯｸM-PRO"/>
                        </a:rPr>
                        <a:t>20</a:t>
                      </a:r>
                      <a:r>
                        <a:rPr lang="ja-JP" altLang="en-US" sz="1200" b="1" dirty="0" smtClean="0">
                          <a:solidFill>
                            <a:schemeClr val="tx1"/>
                          </a:solidFill>
                          <a:effectLst/>
                          <a:latin typeface="+mn-ea"/>
                          <a:ea typeface="+mn-ea"/>
                          <a:cs typeface="HG丸ｺﾞｼｯｸM-PRO"/>
                        </a:rPr>
                        <a:t>歳以上）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269g</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H26</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256g</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H27-29</a:t>
                      </a:r>
                      <a:r>
                        <a:rPr lang="ja-JP" altLang="en-US" sz="1100" b="1" dirty="0" smtClean="0">
                          <a:solidFill>
                            <a:schemeClr val="tx1"/>
                          </a:solidFill>
                          <a:effectLst/>
                          <a:latin typeface="+mn-ea"/>
                          <a:ea typeface="+mn-ea"/>
                          <a:cs typeface="HG丸ｺﾞｼｯｸM-PRO"/>
                        </a:rPr>
                        <a:t>平均）</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350g</a:t>
                      </a:r>
                      <a:r>
                        <a:rPr lang="ja-JP" altLang="en-US" sz="1200" b="1" dirty="0" smtClean="0">
                          <a:solidFill>
                            <a:schemeClr val="tx1"/>
                          </a:solidFill>
                          <a:effectLst/>
                          <a:latin typeface="+mn-ea"/>
                          <a:ea typeface="+mn-ea"/>
                          <a:cs typeface="HG丸ｺﾞｼｯｸM-PRO"/>
                        </a:rPr>
                        <a:t>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4</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食塩摂取量（</a:t>
                      </a:r>
                      <a:r>
                        <a:rPr lang="en-US" altLang="ja-JP" sz="1200" b="1" dirty="0" smtClean="0">
                          <a:solidFill>
                            <a:schemeClr val="tx1"/>
                          </a:solidFill>
                          <a:effectLst/>
                          <a:latin typeface="+mn-ea"/>
                          <a:ea typeface="+mn-ea"/>
                          <a:cs typeface="HG丸ｺﾞｼｯｸM-PRO"/>
                        </a:rPr>
                        <a:t>20</a:t>
                      </a:r>
                      <a:r>
                        <a:rPr lang="ja-JP" altLang="en-US" sz="1200" b="1" dirty="0" smtClean="0">
                          <a:solidFill>
                            <a:schemeClr val="tx1"/>
                          </a:solidFill>
                          <a:effectLst/>
                          <a:latin typeface="+mn-ea"/>
                          <a:ea typeface="+mn-ea"/>
                          <a:cs typeface="HG丸ｺﾞｼｯｸM-PRO"/>
                        </a:rPr>
                        <a:t>歳以上）</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9.4g</a:t>
                      </a:r>
                      <a:r>
                        <a:rPr lang="ja-JP" altLang="en-US" sz="1200" b="1" dirty="0" smtClean="0">
                          <a:solidFill>
                            <a:schemeClr val="tx1"/>
                          </a:solidFill>
                          <a:effectLst/>
                          <a:latin typeface="+mn-ea"/>
                          <a:ea typeface="+mn-ea"/>
                          <a:cs typeface="HG丸ｺﾞｼｯｸM-PRO"/>
                        </a:rPr>
                        <a:t>（</a:t>
                      </a:r>
                      <a:r>
                        <a:rPr lang="en-US" altLang="ja-JP" sz="1200" b="1" dirty="0" smtClean="0">
                          <a:solidFill>
                            <a:schemeClr val="tx1"/>
                          </a:solidFill>
                          <a:effectLst/>
                          <a:latin typeface="+mn-ea"/>
                          <a:ea typeface="+mn-ea"/>
                          <a:cs typeface="HG丸ｺﾞｼｯｸM-PRO"/>
                        </a:rPr>
                        <a:t>H26</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9.3g</a:t>
                      </a:r>
                      <a:r>
                        <a:rPr lang="ja-JP" altLang="en-US" sz="1100" b="1" dirty="0" smtClean="0">
                          <a:solidFill>
                            <a:schemeClr val="tx1"/>
                          </a:solidFill>
                          <a:effectLst/>
                          <a:latin typeface="+mn-ea"/>
                          <a:ea typeface="+mn-ea"/>
                          <a:cs typeface="HG丸ｺﾞｼｯｸM-PRO"/>
                        </a:rPr>
                        <a:t>（</a:t>
                      </a:r>
                      <a:r>
                        <a:rPr lang="en-US" altLang="ja-JP" sz="1100" b="1" dirty="0" smtClean="0">
                          <a:solidFill>
                            <a:schemeClr val="tx1"/>
                          </a:solidFill>
                          <a:effectLst/>
                          <a:latin typeface="+mn-ea"/>
                          <a:ea typeface="+mn-ea"/>
                          <a:cs typeface="HG丸ｺﾞｼｯｸM-PRO"/>
                        </a:rPr>
                        <a:t>H27-29</a:t>
                      </a:r>
                      <a:r>
                        <a:rPr lang="ja-JP" altLang="en-US" sz="1100" b="1" dirty="0" smtClean="0">
                          <a:solidFill>
                            <a:schemeClr val="tx1"/>
                          </a:solidFill>
                          <a:effectLst/>
                          <a:latin typeface="+mn-ea"/>
                          <a:ea typeface="+mn-ea"/>
                          <a:cs typeface="HG丸ｺﾞｼｯｸM-PRO"/>
                        </a:rPr>
                        <a:t>平均）</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8g</a:t>
                      </a:r>
                      <a:r>
                        <a:rPr lang="ja-JP" altLang="en-US" sz="1200" b="1" dirty="0" smtClean="0">
                          <a:solidFill>
                            <a:schemeClr val="tx1"/>
                          </a:solidFill>
                          <a:effectLst/>
                          <a:latin typeface="+mn-ea"/>
                          <a:ea typeface="+mn-ea"/>
                          <a:cs typeface="HG丸ｺﾞｼｯｸM-PRO"/>
                        </a:rPr>
                        <a:t>未満</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347628"/>
                  </a:ext>
                </a:extLst>
              </a:tr>
            </a:tbl>
          </a:graphicData>
        </a:graphic>
      </p:graphicFrame>
      <p:sp>
        <p:nvSpPr>
          <p:cNvPr id="26" name="正方形/長方形 25"/>
          <p:cNvSpPr/>
          <p:nvPr/>
        </p:nvSpPr>
        <p:spPr>
          <a:xfrm>
            <a:off x="6046928" y="3208946"/>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pic>
        <p:nvPicPr>
          <p:cNvPr id="16" name="図 15"/>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14" name="表 13"/>
          <p:cNvGraphicFramePr>
            <a:graphicFrameLocks noGrp="1"/>
          </p:cNvGraphicFramePr>
          <p:nvPr>
            <p:extLst>
              <p:ext uri="{D42A27DB-BD31-4B8C-83A1-F6EECF244321}">
                <p14:modId xmlns:p14="http://schemas.microsoft.com/office/powerpoint/2010/main" val="4212846763"/>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朝食をほとんど毎日食べる人の割合は、若い世代で低くなっており、また、野菜摂取量は国の目標値（</a:t>
                      </a:r>
                      <a:r>
                        <a:rPr kumimoji="1" lang="en-US" altLang="ja-JP" sz="1200" b="1" baseline="0" dirty="0" smtClean="0">
                          <a:solidFill>
                            <a:schemeClr val="tx1"/>
                          </a:solidFill>
                          <a:latin typeface="+mn-ea"/>
                          <a:ea typeface="+mn-ea"/>
                        </a:rPr>
                        <a:t>350g</a:t>
                      </a:r>
                      <a:r>
                        <a:rPr kumimoji="1" lang="ja-JP" altLang="en-US" sz="1200" b="1" baseline="0" dirty="0" smtClean="0">
                          <a:solidFill>
                            <a:schemeClr val="tx1"/>
                          </a:solidFill>
                          <a:latin typeface="+mn-ea"/>
                          <a:ea typeface="+mn-ea"/>
                        </a:rPr>
                        <a:t>）よりも約</a:t>
                      </a:r>
                      <a:r>
                        <a:rPr kumimoji="1" lang="en-US" altLang="ja-JP" sz="1200" b="1" baseline="0" dirty="0" smtClean="0">
                          <a:solidFill>
                            <a:schemeClr val="tx1"/>
                          </a:solidFill>
                          <a:latin typeface="+mn-ea"/>
                          <a:ea typeface="+mn-ea"/>
                        </a:rPr>
                        <a:t>80g</a:t>
                      </a:r>
                      <a:r>
                        <a:rPr kumimoji="1" lang="ja-JP" altLang="en-US" sz="1200" b="1" baseline="0" dirty="0" smtClean="0">
                          <a:solidFill>
                            <a:schemeClr val="tx1"/>
                          </a:solidFill>
                          <a:latin typeface="+mn-ea"/>
                          <a:ea typeface="+mn-ea"/>
                        </a:rPr>
                        <a:t>少なく、全国平均も下回っています。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生活習慣病を予防するために、栄養バランスのとれた食事をとる習慣をつけ、日頃から減塩や野菜摂取を心がけるなど、健康的な食生活を送る実践が求められます。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22" name="角丸四角形 21"/>
          <p:cNvSpPr/>
          <p:nvPr/>
        </p:nvSpPr>
        <p:spPr>
          <a:xfrm>
            <a:off x="357909" y="1863824"/>
            <a:ext cx="9144000" cy="3024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3" name="角丸四角形 22"/>
          <p:cNvSpPr/>
          <p:nvPr/>
        </p:nvSpPr>
        <p:spPr>
          <a:xfrm>
            <a:off x="357909" y="1431824"/>
            <a:ext cx="2088000" cy="432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1" name="角丸四角形 20"/>
          <p:cNvSpPr/>
          <p:nvPr/>
        </p:nvSpPr>
        <p:spPr>
          <a:xfrm>
            <a:off x="2445909" y="1431824"/>
            <a:ext cx="7056000" cy="432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朝食欠食率を低くします　～朝ごはんや野菜をしっかり食べましょう～</a:t>
            </a: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6</a:t>
            </a:fld>
            <a:endParaRPr kumimoji="1" lang="ja-JP" altLang="en-US"/>
          </a:p>
        </p:txBody>
      </p:sp>
    </p:spTree>
    <p:extLst>
      <p:ext uri="{BB962C8B-B14F-4D97-AF65-F5344CB8AC3E}">
        <p14:creationId xmlns:p14="http://schemas.microsoft.com/office/powerpoint/2010/main" val="2428620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3921559806"/>
              </p:ext>
            </p:extLst>
          </p:nvPr>
        </p:nvGraphicFramePr>
        <p:xfrm>
          <a:off x="477311" y="434454"/>
          <a:ext cx="8928000" cy="586272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600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地域における栄養相談への支援、栄養管理の質の向上</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■市町村での親子料理教室等の開催のほか、大阪府栄養士会での子ども料理教室の開催（</a:t>
                      </a:r>
                      <a:r>
                        <a:rPr kumimoji="1" lang="en-US" altLang="ja-JP" sz="1100" b="1" baseline="0" dirty="0" smtClean="0">
                          <a:solidFill>
                            <a:schemeClr val="tx1"/>
                          </a:solidFill>
                          <a:latin typeface="+mn-ea"/>
                          <a:ea typeface="+mn-ea"/>
                        </a:rPr>
                        <a:t>4</a:t>
                      </a:r>
                      <a:r>
                        <a:rPr kumimoji="1" lang="ja-JP" altLang="en-US" sz="1100" b="1" baseline="0" dirty="0" smtClean="0">
                          <a:solidFill>
                            <a:schemeClr val="tx1"/>
                          </a:solidFill>
                          <a:latin typeface="+mn-ea"/>
                          <a:ea typeface="+mn-ea"/>
                        </a:rPr>
                        <a:t>回）</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■大阪府栄養士会による無料栄養相談の実施（登録栄養士数</a:t>
                      </a:r>
                      <a:r>
                        <a:rPr kumimoji="1" lang="en-US" altLang="ja-JP" sz="1100" b="1" baseline="0" dirty="0" smtClean="0">
                          <a:solidFill>
                            <a:schemeClr val="tx1"/>
                          </a:solidFill>
                          <a:latin typeface="+mn-ea"/>
                          <a:ea typeface="+mn-ea"/>
                        </a:rPr>
                        <a:t>196</a:t>
                      </a:r>
                      <a:r>
                        <a:rPr kumimoji="1" lang="ja-JP" altLang="en-US" sz="1100" b="1" baseline="0" dirty="0" smtClean="0">
                          <a:solidFill>
                            <a:schemeClr val="tx1"/>
                          </a:solidFill>
                          <a:latin typeface="+mn-ea"/>
                          <a:ea typeface="+mn-ea"/>
                        </a:rPr>
                        <a:t>名、日本栄養士会認定栄養ケア・ステーション</a:t>
                      </a:r>
                      <a:r>
                        <a:rPr kumimoji="1" lang="en-US" altLang="ja-JP" sz="1100" b="1" baseline="0" dirty="0" smtClean="0">
                          <a:solidFill>
                            <a:schemeClr val="tx1"/>
                          </a:solidFill>
                          <a:latin typeface="+mn-ea"/>
                          <a:ea typeface="+mn-ea"/>
                        </a:rPr>
                        <a:t>5</a:t>
                      </a:r>
                      <a:r>
                        <a:rPr kumimoji="1" lang="ja-JP" altLang="en-US" sz="1100" b="1" baseline="0" dirty="0" smtClean="0">
                          <a:solidFill>
                            <a:schemeClr val="tx1"/>
                          </a:solidFill>
                          <a:latin typeface="+mn-ea"/>
                          <a:ea typeface="+mn-ea"/>
                        </a:rPr>
                        <a:t>団体、大阪府栄養士会登録栄養ケアチーム</a:t>
                      </a:r>
                      <a:r>
                        <a:rPr kumimoji="1" lang="en-US" altLang="ja-JP" sz="1100" b="1" baseline="0" dirty="0" smtClean="0">
                          <a:solidFill>
                            <a:schemeClr val="tx1"/>
                          </a:solidFill>
                          <a:latin typeface="+mn-ea"/>
                          <a:ea typeface="+mn-ea"/>
                        </a:rPr>
                        <a:t>12</a:t>
                      </a:r>
                      <a:r>
                        <a:rPr kumimoji="1" lang="ja-JP" altLang="en-US" sz="1100" b="1" baseline="0" dirty="0" smtClean="0">
                          <a:solidFill>
                            <a:schemeClr val="tx1"/>
                          </a:solidFill>
                          <a:latin typeface="+mn-ea"/>
                          <a:ea typeface="+mn-ea"/>
                        </a:rPr>
                        <a:t>団体）</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■保健所における栄養指導として、特定給食施設指導において学校・企業での</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メニューの提供推進</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i="0" u="sng" baseline="0" dirty="0" smtClean="0">
                          <a:solidFill>
                            <a:schemeClr val="tx1"/>
                          </a:solidFill>
                          <a:latin typeface="+mn-ea"/>
                          <a:ea typeface="+mn-ea"/>
                        </a:rPr>
                        <a:t>大学や企業等との連携による食生活の改善</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■大学と連携し、食生活改善セミナーを開催するとともに、大学オリジナル</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メニューを食堂で販売（「健康キャンパス・プロジェクト」セミナー：阪大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近大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立命大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大教大、</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メニュー：阪大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近大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摂南大）</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■大阪ヘルシー外食推進協議会との連携事業として、「うちのお店も健康づくり応援団の店」を対象としたヘルシーメニューコンテスト、飲食店及び府民を対象としたヘルシー外食フォーラムを開催</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「食育」など食生活の改善に向けた普及啓発</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■「吹田スタジアムフェスタ</a:t>
                      </a:r>
                      <a:r>
                        <a:rPr kumimoji="1" lang="en-US" altLang="ja-JP" sz="1100" b="1" baseline="0" dirty="0" smtClean="0">
                          <a:solidFill>
                            <a:schemeClr val="tx1"/>
                          </a:solidFill>
                          <a:latin typeface="+mn-ea"/>
                          <a:ea typeface="+mn-ea"/>
                        </a:rPr>
                        <a:t>2019</a:t>
                      </a:r>
                      <a:r>
                        <a:rPr kumimoji="1" lang="ja-JP" altLang="en-US" sz="1100" b="1" baseline="0" dirty="0" smtClean="0">
                          <a:solidFill>
                            <a:schemeClr val="tx1"/>
                          </a:solidFill>
                          <a:latin typeface="+mn-ea"/>
                          <a:ea typeface="+mn-ea"/>
                        </a:rPr>
                        <a:t>」にて食育推進ネットワーク会議参画団体と協働し、朝食・野菜の摂取、減塩、栄養バランス等を楽しみながら学べる体験型ブースを出展（参加団体</a:t>
                      </a:r>
                      <a:r>
                        <a:rPr kumimoji="1" lang="en-US" altLang="ja-JP" sz="1100" b="1" baseline="0" dirty="0" smtClean="0">
                          <a:solidFill>
                            <a:schemeClr val="tx1"/>
                          </a:solidFill>
                          <a:latin typeface="+mn-ea"/>
                          <a:ea typeface="+mn-ea"/>
                        </a:rPr>
                        <a:t>5</a:t>
                      </a:r>
                      <a:r>
                        <a:rPr kumimoji="1" lang="ja-JP" altLang="en-US" sz="1100" b="1" baseline="0" dirty="0" smtClean="0">
                          <a:solidFill>
                            <a:schemeClr val="tx1"/>
                          </a:solidFill>
                          <a:latin typeface="+mn-ea"/>
                          <a:ea typeface="+mn-ea"/>
                        </a:rPr>
                        <a:t>団体</a:t>
                      </a:r>
                      <a:r>
                        <a:rPr kumimoji="1" lang="en-US" altLang="ja-JP" sz="1100" b="1" baseline="0" dirty="0" smtClean="0">
                          <a:solidFill>
                            <a:schemeClr val="tx1"/>
                          </a:solidFill>
                          <a:latin typeface="+mn-ea"/>
                          <a:ea typeface="+mn-ea"/>
                        </a:rPr>
                        <a:t>33</a:t>
                      </a:r>
                      <a:r>
                        <a:rPr kumimoji="1" lang="ja-JP" altLang="en-US" sz="1100" b="1" baseline="0" dirty="0" smtClean="0">
                          <a:solidFill>
                            <a:schemeClr val="tx1"/>
                          </a:solidFill>
                          <a:latin typeface="+mn-ea"/>
                          <a:ea typeface="+mn-ea"/>
                        </a:rPr>
                        <a:t>名、啓発人数延べ</a:t>
                      </a:r>
                      <a:r>
                        <a:rPr kumimoji="1" lang="en-US" altLang="ja-JP" sz="1100" b="1" baseline="0" dirty="0" smtClean="0">
                          <a:solidFill>
                            <a:schemeClr val="tx1"/>
                          </a:solidFill>
                          <a:latin typeface="+mn-ea"/>
                          <a:ea typeface="+mn-ea"/>
                        </a:rPr>
                        <a:t>1,910</a:t>
                      </a:r>
                      <a:r>
                        <a:rPr kumimoji="1" lang="ja-JP" altLang="en-US" sz="1100" b="1" baseline="0" dirty="0" smtClean="0">
                          <a:solidFill>
                            <a:schemeClr val="tx1"/>
                          </a:solidFill>
                          <a:latin typeface="+mn-ea"/>
                          <a:ea typeface="+mn-ea"/>
                        </a:rPr>
                        <a:t>名）</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■民間企業と連携し、</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メニューの普及啓発を目的としたメニューコンテストを実施</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■子どもの食生活改善として、保育所等で食育を進める上の参考とするため、「食事プロセスＰＤＣＡ」に食育の取組み方、事例等を掲載</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■大阪いずみ市民生協機関紙において</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メニューの基準に合ったレシピ掲載のほか、シャープヘルシオレシピに</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メニューを掲載</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2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メニュー承認数の増加、</a:t>
                      </a:r>
                      <a:r>
                        <a:rPr kumimoji="1" lang="en-US" altLang="ja-JP" sz="1100" b="1" baseline="0" dirty="0" smtClean="0">
                          <a:solidFill>
                            <a:schemeClr val="tx1"/>
                          </a:solidFill>
                          <a:latin typeface="+mn-ea"/>
                          <a:ea typeface="+mn-ea"/>
                        </a:rPr>
                        <a:t>V.O.S.</a:t>
                      </a:r>
                      <a:r>
                        <a:rPr kumimoji="1" lang="ja-JP" altLang="en-US" sz="1100" b="1" baseline="0" dirty="0" smtClean="0">
                          <a:solidFill>
                            <a:schemeClr val="tx1"/>
                          </a:solidFill>
                          <a:latin typeface="+mn-ea"/>
                          <a:ea typeface="+mn-ea"/>
                        </a:rPr>
                        <a:t>メニュー及び「うちのお店も健康づくり応援団の店」の認知度向上</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■食生活の改善に関する重要性の</a:t>
                      </a:r>
                      <a:r>
                        <a:rPr kumimoji="1" lang="en-US" altLang="ja-JP" sz="1100" b="1" baseline="0" dirty="0" smtClean="0">
                          <a:solidFill>
                            <a:schemeClr val="tx1"/>
                          </a:solidFill>
                          <a:latin typeface="+mn-ea"/>
                          <a:ea typeface="+mn-ea"/>
                        </a:rPr>
                        <a:t>PR</a:t>
                      </a:r>
                      <a:r>
                        <a:rPr kumimoji="1" lang="ja-JP" altLang="en-US" sz="1100" b="1" baseline="0" dirty="0" smtClean="0">
                          <a:solidFill>
                            <a:schemeClr val="tx1"/>
                          </a:solidFill>
                          <a:latin typeface="+mn-ea"/>
                          <a:ea typeface="+mn-ea"/>
                        </a:rPr>
                        <a:t>拡大</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■飲食店主等の健康・栄養への関心向上</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■複数の大学で食生活の改善に関するセミナーやイベントを実施（「健康キャンパス・プロジェクト」）</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■大阪ヘルシー外食推進協議会、連携協定企業等と連携した啓発事業の展開</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■府ホームページのほか、保健所、関係団体からの情報発信</a:t>
                      </a:r>
                      <a:endParaRPr kumimoji="1" lang="ja-JP" altLang="en-US" sz="1100" b="1"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健康・栄養対策費（</a:t>
                      </a:r>
                      <a:r>
                        <a:rPr kumimoji="1" lang="en-US" altLang="ja-JP" sz="1100" baseline="0" dirty="0" smtClean="0">
                          <a:solidFill>
                            <a:schemeClr val="tx1"/>
                          </a:solidFill>
                          <a:latin typeface="+mn-ea"/>
                          <a:ea typeface="+mn-ea"/>
                        </a:rPr>
                        <a:t>12,657</a:t>
                      </a:r>
                      <a:r>
                        <a:rPr kumimoji="1" lang="ja-JP" altLang="en-US" sz="1100" baseline="0" dirty="0" smtClean="0">
                          <a:solidFill>
                            <a:schemeClr val="tx1"/>
                          </a:solidFill>
                          <a:latin typeface="+mn-ea"/>
                          <a:ea typeface="+mn-ea"/>
                        </a:rPr>
                        <a:t>千円）、健康キャンパス・プロジェクト事業（</a:t>
                      </a:r>
                      <a:r>
                        <a:rPr kumimoji="1" lang="en-US" altLang="ja-JP" sz="1100" baseline="0" dirty="0" smtClean="0">
                          <a:solidFill>
                            <a:schemeClr val="tx1"/>
                          </a:solidFill>
                          <a:latin typeface="+mn-ea"/>
                          <a:ea typeface="+mn-ea"/>
                        </a:rPr>
                        <a:t>2,878</a:t>
                      </a:r>
                      <a:r>
                        <a:rPr kumimoji="1" lang="ja-JP" altLang="en-US" sz="1100" baseline="0" dirty="0" smtClean="0">
                          <a:solidFill>
                            <a:schemeClr val="tx1"/>
                          </a:solidFill>
                          <a:latin typeface="+mn-ea"/>
                          <a:ea typeface="+mn-ea"/>
                        </a:rPr>
                        <a:t>千円）</a:t>
                      </a:r>
                      <a:endParaRPr kumimoji="1" lang="ja-JP" altLang="en-US" sz="110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8" name="グループ化 17"/>
          <p:cNvGrpSpPr/>
          <p:nvPr/>
        </p:nvGrpSpPr>
        <p:grpSpPr>
          <a:xfrm>
            <a:off x="586435" y="2891213"/>
            <a:ext cx="792000" cy="720000"/>
            <a:chOff x="-2122749" y="3293333"/>
            <a:chExt cx="792000" cy="720000"/>
          </a:xfrm>
        </p:grpSpPr>
        <p:sp>
          <p:nvSpPr>
            <p:cNvPr id="19" name="角丸四角形 18"/>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20" name="直線コネクタ 19"/>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7</a:t>
            </a:fld>
            <a:endParaRPr kumimoji="1" lang="ja-JP" altLang="en-US"/>
          </a:p>
        </p:txBody>
      </p:sp>
    </p:spTree>
    <p:extLst>
      <p:ext uri="{BB962C8B-B14F-4D97-AF65-F5344CB8AC3E}">
        <p14:creationId xmlns:p14="http://schemas.microsoft.com/office/powerpoint/2010/main" val="1122936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16793" y="936650"/>
            <a:ext cx="9432000" cy="568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Meiryo UI" panose="020B0604030504040204" pitchFamily="50" charset="-128"/>
                <a:ea typeface="Meiryo UI" panose="020B0604030504040204" pitchFamily="50" charset="-128"/>
              </a:rPr>
              <a:t>　　１　生活習慣病の予防（生活習慣の改善）</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29324" y="777702"/>
            <a:ext cx="4608000" cy="43200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2000" b="1" dirty="0" smtClean="0">
                <a:ln w="0"/>
                <a:solidFill>
                  <a:schemeClr val="bg1"/>
                </a:solidFill>
                <a:effectLst>
                  <a:outerShdw blurRad="38100" dist="19050" dir="2700000" algn="tl" rotWithShape="0">
                    <a:schemeClr val="dk1">
                      <a:alpha val="40000"/>
                    </a:schemeClr>
                  </a:outerShdw>
                </a:effectLst>
              </a:rPr>
              <a:t>（３）身体活動・運動</a:t>
            </a:r>
            <a:r>
              <a:rPr kumimoji="1" lang="ja-JP" altLang="en-US" sz="2000" b="1" dirty="0" smtClean="0">
                <a:solidFill>
                  <a:schemeClr val="bg1"/>
                </a:solidFill>
              </a:rPr>
              <a:t>　</a:t>
            </a:r>
            <a:r>
              <a:rPr kumimoji="1" lang="ja-JP" altLang="en-US" sz="1600" b="1" dirty="0" smtClean="0">
                <a:solidFill>
                  <a:schemeClr val="bg1"/>
                </a:solidFill>
              </a:rPr>
              <a:t>計画 </a:t>
            </a:r>
            <a:r>
              <a:rPr kumimoji="1" lang="en-US" altLang="ja-JP" sz="1600" b="1" dirty="0" smtClean="0">
                <a:solidFill>
                  <a:schemeClr val="bg1"/>
                </a:solidFill>
              </a:rPr>
              <a:t>P.51-52</a:t>
            </a:r>
            <a:endParaRPr kumimoji="1" lang="en-US" altLang="ja-JP" sz="1600" b="1" dirty="0">
              <a:solidFill>
                <a:schemeClr val="bg1"/>
              </a:solidFill>
            </a:endParaRPr>
          </a:p>
        </p:txBody>
      </p:sp>
      <p:sp>
        <p:nvSpPr>
          <p:cNvPr id="17" name="正方形/長方形 16"/>
          <p:cNvSpPr/>
          <p:nvPr/>
        </p:nvSpPr>
        <p:spPr>
          <a:xfrm>
            <a:off x="363222" y="2291595"/>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府民の行動目標</a:t>
            </a:r>
            <a:r>
              <a:rPr lang="en-US" altLang="ja-JP" sz="1600" b="1" dirty="0">
                <a:latin typeface="+mn-ea"/>
              </a:rPr>
              <a:t>】</a:t>
            </a:r>
            <a:endParaRPr lang="ja-JP" altLang="en-US" sz="1600" b="1" dirty="0">
              <a:latin typeface="+mn-ea"/>
            </a:endParaRPr>
          </a:p>
        </p:txBody>
      </p:sp>
      <p:sp>
        <p:nvSpPr>
          <p:cNvPr id="18" name="正方形/長方形 17"/>
          <p:cNvSpPr/>
          <p:nvPr/>
        </p:nvSpPr>
        <p:spPr>
          <a:xfrm>
            <a:off x="511296" y="2602690"/>
            <a:ext cx="8856000" cy="504000"/>
          </a:xfrm>
          <a:prstGeom prst="rect">
            <a:avLst/>
          </a:prstGeom>
        </p:spPr>
        <p:txBody>
          <a:bodyPr wrap="square" lIns="36000" tIns="72000" rIns="36000" bIns="36000">
            <a:noAutofit/>
          </a:bodyPr>
          <a:lstStyle/>
          <a:p>
            <a:r>
              <a:rPr lang="ja-JP" altLang="en-US" sz="1200" b="1" dirty="0">
                <a:latin typeface="+mn-ea"/>
              </a:rPr>
              <a:t>▽生活習慣病の予防、健康の保持・向上を図るため、日常生活における「身体活動・運動」量を増やし、習慣的に</a:t>
            </a:r>
            <a:r>
              <a:rPr lang="ja-JP" altLang="en-US" sz="1200" b="1" dirty="0" smtClean="0">
                <a:latin typeface="+mn-ea"/>
              </a:rPr>
              <a:t>取り組みます。</a:t>
            </a:r>
            <a:endParaRPr lang="ja-JP" altLang="en-US" sz="1200" b="1" dirty="0">
              <a:latin typeface="+mn-ea"/>
            </a:endParaRPr>
          </a:p>
        </p:txBody>
      </p:sp>
      <p:sp>
        <p:nvSpPr>
          <p:cNvPr id="24" name="正方形/長方形 23"/>
          <p:cNvSpPr/>
          <p:nvPr/>
        </p:nvSpPr>
        <p:spPr>
          <a:xfrm>
            <a:off x="363222" y="3127054"/>
            <a:ext cx="3240000" cy="288000"/>
          </a:xfrm>
          <a:prstGeom prst="rect">
            <a:avLst/>
          </a:prstGeom>
        </p:spPr>
        <p:txBody>
          <a:bodyPr wrap="square" lIns="36000" tIns="72000" rIns="36000" bIns="36000" anchor="ctr">
            <a:noAutofit/>
          </a:bodyPr>
          <a:lstStyle/>
          <a:p>
            <a:r>
              <a:rPr lang="en-US" altLang="ja-JP" sz="1600" b="1" dirty="0" smtClean="0">
                <a:latin typeface="+mn-ea"/>
              </a:rPr>
              <a:t>【</a:t>
            </a:r>
            <a:r>
              <a:rPr lang="ja-JP" altLang="en-US" sz="1600" b="1" dirty="0" smtClean="0">
                <a:latin typeface="+mn-ea"/>
              </a:rPr>
              <a:t>行政等が取り組む数値目標</a:t>
            </a:r>
            <a:r>
              <a:rPr lang="en-US" altLang="ja-JP" sz="1600" b="1" dirty="0" smtClean="0">
                <a:latin typeface="+mn-ea"/>
              </a:rPr>
              <a:t>】</a:t>
            </a:r>
            <a:endParaRPr lang="ja-JP" altLang="en-US" sz="1600" b="1" dirty="0">
              <a:latin typeface="+mn-ea"/>
            </a:endParaRPr>
          </a:p>
        </p:txBody>
      </p:sp>
      <p:graphicFrame>
        <p:nvGraphicFramePr>
          <p:cNvPr id="25" name="表 24"/>
          <p:cNvGraphicFramePr>
            <a:graphicFrameLocks noGrp="1"/>
          </p:cNvGraphicFramePr>
          <p:nvPr>
            <p:extLst>
              <p:ext uri="{D42A27DB-BD31-4B8C-83A1-F6EECF244321}">
                <p14:modId xmlns:p14="http://schemas.microsoft.com/office/powerpoint/2010/main" val="2451856994"/>
              </p:ext>
            </p:extLst>
          </p:nvPr>
        </p:nvGraphicFramePr>
        <p:xfrm>
          <a:off x="532234" y="3489217"/>
          <a:ext cx="8820000" cy="1054400"/>
        </p:xfrm>
        <a:graphic>
          <a:graphicData uri="http://schemas.openxmlformats.org/drawingml/2006/table">
            <a:tbl>
              <a:tblPr firstRow="1" firstCol="1" bandRow="1">
                <a:tableStyleId>{5C22544A-7EE6-4342-B048-85BDC9FD1C3A}</a:tableStyleId>
              </a:tblPr>
              <a:tblGrid>
                <a:gridCol w="360000">
                  <a:extLst>
                    <a:ext uri="{9D8B030D-6E8A-4147-A177-3AD203B41FA5}">
                      <a16:colId xmlns:a16="http://schemas.microsoft.com/office/drawing/2014/main" val="20000"/>
                    </a:ext>
                  </a:extLst>
                </a:gridCol>
                <a:gridCol w="3168000">
                  <a:extLst>
                    <a:ext uri="{9D8B030D-6E8A-4147-A177-3AD203B41FA5}">
                      <a16:colId xmlns:a16="http://schemas.microsoft.com/office/drawing/2014/main" val="20001"/>
                    </a:ext>
                  </a:extLst>
                </a:gridCol>
                <a:gridCol w="1764000">
                  <a:extLst>
                    <a:ext uri="{9D8B030D-6E8A-4147-A177-3AD203B41FA5}">
                      <a16:colId xmlns:a16="http://schemas.microsoft.com/office/drawing/2014/main" val="2249044847"/>
                    </a:ext>
                  </a:extLst>
                </a:gridCol>
                <a:gridCol w="1764000">
                  <a:extLst>
                    <a:ext uri="{9D8B030D-6E8A-4147-A177-3AD203B41FA5}">
                      <a16:colId xmlns:a16="http://schemas.microsoft.com/office/drawing/2014/main" val="20002"/>
                    </a:ext>
                  </a:extLst>
                </a:gridCol>
                <a:gridCol w="1764000">
                  <a:extLst>
                    <a:ext uri="{9D8B030D-6E8A-4147-A177-3AD203B41FA5}">
                      <a16:colId xmlns:a16="http://schemas.microsoft.com/office/drawing/2014/main" val="20003"/>
                    </a:ext>
                  </a:extLst>
                </a:gridCol>
              </a:tblGrid>
              <a:tr h="288000">
                <a:tc>
                  <a:txBody>
                    <a:bodyPr/>
                    <a:lstStyle/>
                    <a:p>
                      <a:pPr algn="ctr" fontAlgn="auto">
                        <a:lnSpc>
                          <a:spcPts val="1600"/>
                        </a:lnSpc>
                        <a:spcAft>
                          <a:spcPts val="0"/>
                        </a:spcAft>
                      </a:pPr>
                      <a:r>
                        <a:rPr lang="ja-JP" sz="1200" dirty="0">
                          <a:effectLst/>
                          <a:latin typeface="+mn-ea"/>
                          <a:ea typeface="+mn-ea"/>
                        </a:rPr>
                        <a:t>　</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kern="100" dirty="0" smtClean="0">
                          <a:effectLst/>
                          <a:latin typeface="+mn-ea"/>
                          <a:ea typeface="+mn-ea"/>
                        </a:rPr>
                        <a:t>項目</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策定時の取組状況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200" dirty="0" smtClean="0">
                          <a:effectLst/>
                          <a:latin typeface="+mn-ea"/>
                          <a:ea typeface="+mn-ea"/>
                        </a:rPr>
                        <a:t>現在の取組状況</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200" dirty="0" smtClean="0">
                          <a:effectLst/>
                          <a:latin typeface="+mn-ea"/>
                          <a:ea typeface="+mn-ea"/>
                        </a:rPr>
                        <a:t>2023</a:t>
                      </a:r>
                      <a:r>
                        <a:rPr lang="ja-JP" sz="1200" dirty="0" smtClean="0">
                          <a:effectLst/>
                          <a:latin typeface="+mn-ea"/>
                          <a:ea typeface="+mn-ea"/>
                        </a:rPr>
                        <a:t>年度目標</a:t>
                      </a:r>
                      <a:endParaRPr lang="ja-JP" sz="1200" dirty="0">
                        <a:solidFill>
                          <a:srgbClr val="000000"/>
                        </a:solidFill>
                        <a:effectLst/>
                        <a:latin typeface="+mn-ea"/>
                        <a:ea typeface="+mn-ea"/>
                        <a:cs typeface="HG丸ｺﾞｼｯｸM-PRO"/>
                      </a:endParaRPr>
                    </a:p>
                  </a:txBody>
                  <a:tcPr marL="72000" marR="72000" marT="36000" marB="3600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rPr>
                        <a:t>5</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rPr>
                        <a:t>運動習慣のある者（＊）の割合（☆）</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60.8%</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H28</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200" b="1" dirty="0" smtClean="0">
                          <a:solidFill>
                            <a:schemeClr val="tx1"/>
                          </a:solidFill>
                          <a:effectLst/>
                          <a:latin typeface="+mn-ea"/>
                          <a:ea typeface="+mn-ea"/>
                        </a:rPr>
                        <a:t>60.8%</a:t>
                      </a:r>
                      <a:r>
                        <a:rPr lang="ja-JP" altLang="en-US" sz="1200" b="1" dirty="0" smtClean="0">
                          <a:solidFill>
                            <a:schemeClr val="tx1"/>
                          </a:solidFill>
                          <a:effectLst/>
                          <a:latin typeface="+mn-ea"/>
                          <a:ea typeface="+mn-ea"/>
                        </a:rPr>
                        <a:t>（</a:t>
                      </a:r>
                      <a:r>
                        <a:rPr lang="en-US" sz="1200" b="1" dirty="0" smtClean="0">
                          <a:solidFill>
                            <a:schemeClr val="tx1"/>
                          </a:solidFill>
                          <a:effectLst/>
                          <a:latin typeface="+mn-ea"/>
                          <a:ea typeface="+mn-ea"/>
                        </a:rPr>
                        <a:t>H28</a:t>
                      </a:r>
                      <a:r>
                        <a:rPr lang="ja-JP" altLang="en-US" sz="1200" b="1" dirty="0" smtClean="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rPr>
                        <a:t>67%</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algn="ctr" fontAlgn="auto">
                        <a:lnSpc>
                          <a:spcPts val="1600"/>
                        </a:lnSpc>
                        <a:spcAft>
                          <a:spcPts val="0"/>
                        </a:spcAft>
                      </a:pPr>
                      <a:r>
                        <a:rPr lang="en-US" altLang="ja-JP" sz="1200" dirty="0" smtClean="0">
                          <a:solidFill>
                            <a:schemeClr val="bg1"/>
                          </a:solidFill>
                          <a:effectLst/>
                          <a:latin typeface="+mn-ea"/>
                          <a:ea typeface="+mn-ea"/>
                          <a:cs typeface="HG丸ｺﾞｼｯｸM-PRO"/>
                        </a:rPr>
                        <a:t>6</a:t>
                      </a:r>
                      <a:endParaRPr lang="ja-JP" sz="1200" dirty="0">
                        <a:solidFill>
                          <a:schemeClr val="bg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200" b="1" dirty="0" smtClean="0">
                          <a:solidFill>
                            <a:schemeClr val="tx1"/>
                          </a:solidFill>
                          <a:effectLst/>
                          <a:latin typeface="+mn-ea"/>
                          <a:ea typeface="+mn-ea"/>
                          <a:cs typeface="HG丸ｺﾞｼｯｸM-PRO"/>
                        </a:rPr>
                        <a:t>日常生活における歩数（男性</a:t>
                      </a:r>
                      <a:r>
                        <a:rPr lang="en-US" altLang="ja-JP" sz="1200" b="1" dirty="0" smtClean="0">
                          <a:solidFill>
                            <a:schemeClr val="tx1"/>
                          </a:solidFill>
                          <a:effectLst/>
                          <a:latin typeface="+mn-ea"/>
                          <a:ea typeface="+mn-ea"/>
                          <a:cs typeface="HG丸ｺﾞｼｯｸM-PRO"/>
                        </a:rPr>
                        <a:t>/</a:t>
                      </a:r>
                      <a:r>
                        <a:rPr lang="ja-JP" altLang="en-US" sz="1200" b="1" dirty="0" smtClean="0">
                          <a:solidFill>
                            <a:schemeClr val="tx1"/>
                          </a:solidFill>
                          <a:effectLst/>
                          <a:latin typeface="+mn-ea"/>
                          <a:ea typeface="+mn-ea"/>
                          <a:cs typeface="HG丸ｺﾞｼｯｸM-PRO"/>
                        </a:rPr>
                        <a:t>女性）</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7,524</a:t>
                      </a:r>
                      <a:r>
                        <a:rPr lang="ja-JP" altLang="en-US" sz="1200" b="1" dirty="0" smtClean="0">
                          <a:solidFill>
                            <a:schemeClr val="tx1"/>
                          </a:solidFill>
                          <a:effectLst/>
                          <a:latin typeface="+mn-ea"/>
                          <a:ea typeface="+mn-ea"/>
                          <a:cs typeface="HG丸ｺﾞｼｯｸM-PRO"/>
                        </a:rPr>
                        <a:t>歩</a:t>
                      </a:r>
                      <a:r>
                        <a:rPr lang="en-US" altLang="ja-JP" sz="1200" b="1" dirty="0" smtClean="0">
                          <a:solidFill>
                            <a:schemeClr val="tx1"/>
                          </a:solidFill>
                          <a:effectLst/>
                          <a:latin typeface="+mn-ea"/>
                          <a:ea typeface="+mn-ea"/>
                          <a:cs typeface="HG丸ｺﾞｼｯｸM-PRO"/>
                        </a:rPr>
                        <a:t>/6,579</a:t>
                      </a:r>
                      <a:r>
                        <a:rPr lang="ja-JP" altLang="en-US" sz="1200" b="1" dirty="0" smtClean="0">
                          <a:solidFill>
                            <a:schemeClr val="tx1"/>
                          </a:solidFill>
                          <a:effectLst/>
                          <a:latin typeface="+mn-ea"/>
                          <a:ea typeface="+mn-ea"/>
                          <a:cs typeface="HG丸ｺﾞｼｯｸM-PRO"/>
                        </a:rPr>
                        <a:t>歩（</a:t>
                      </a:r>
                      <a:r>
                        <a:rPr lang="en-US" altLang="ja-JP" sz="1200" b="1" dirty="0" smtClean="0">
                          <a:solidFill>
                            <a:schemeClr val="tx1"/>
                          </a:solidFill>
                          <a:effectLst/>
                          <a:latin typeface="+mn-ea"/>
                          <a:ea typeface="+mn-ea"/>
                          <a:cs typeface="HG丸ｺﾞｼｯｸM-PRO"/>
                        </a:rPr>
                        <a:t>H26</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7,292</a:t>
                      </a:r>
                      <a:r>
                        <a:rPr lang="ja-JP" altLang="en-US" sz="1200" b="1" dirty="0" smtClean="0">
                          <a:solidFill>
                            <a:schemeClr val="tx1"/>
                          </a:solidFill>
                          <a:effectLst/>
                          <a:latin typeface="+mn-ea"/>
                          <a:ea typeface="+mn-ea"/>
                          <a:cs typeface="HG丸ｺﾞｼｯｸM-PRO"/>
                        </a:rPr>
                        <a:t>歩</a:t>
                      </a:r>
                      <a:r>
                        <a:rPr lang="en-US" altLang="ja-JP" sz="1200" b="1" dirty="0" smtClean="0">
                          <a:solidFill>
                            <a:schemeClr val="tx1"/>
                          </a:solidFill>
                          <a:effectLst/>
                          <a:latin typeface="+mn-ea"/>
                          <a:ea typeface="+mn-ea"/>
                          <a:cs typeface="HG丸ｺﾞｼｯｸM-PRO"/>
                        </a:rPr>
                        <a:t>/6,212</a:t>
                      </a:r>
                      <a:r>
                        <a:rPr lang="ja-JP" altLang="en-US" sz="1200" b="1" dirty="0" smtClean="0">
                          <a:solidFill>
                            <a:schemeClr val="tx1"/>
                          </a:solidFill>
                          <a:effectLst/>
                          <a:latin typeface="+mn-ea"/>
                          <a:ea typeface="+mn-ea"/>
                          <a:cs typeface="HG丸ｺﾞｼｯｸM-PRO"/>
                        </a:rPr>
                        <a:t>歩（</a:t>
                      </a:r>
                      <a:r>
                        <a:rPr lang="en-US" altLang="ja-JP" sz="1200" b="1" dirty="0" smtClean="0">
                          <a:solidFill>
                            <a:schemeClr val="tx1"/>
                          </a:solidFill>
                          <a:effectLst/>
                          <a:latin typeface="+mn-ea"/>
                          <a:ea typeface="+mn-ea"/>
                          <a:cs typeface="HG丸ｺﾞｼｯｸM-PRO"/>
                        </a:rPr>
                        <a:t>H28</a:t>
                      </a:r>
                      <a:r>
                        <a:rPr lang="ja-JP" altLang="en-US" sz="1200" b="1" dirty="0" smtClean="0">
                          <a:solidFill>
                            <a:schemeClr val="tx1"/>
                          </a:solidFill>
                          <a:effectLst/>
                          <a:latin typeface="+mn-ea"/>
                          <a:ea typeface="+mn-ea"/>
                          <a:cs typeface="HG丸ｺﾞｼｯｸM-PRO"/>
                        </a:rPr>
                        <a:t>）</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200" b="1" dirty="0" smtClean="0">
                          <a:solidFill>
                            <a:schemeClr val="tx1"/>
                          </a:solidFill>
                          <a:effectLst/>
                          <a:latin typeface="+mn-ea"/>
                          <a:ea typeface="+mn-ea"/>
                          <a:cs typeface="HG丸ｺﾞｼｯｸM-PRO"/>
                        </a:rPr>
                        <a:t>9,000</a:t>
                      </a:r>
                      <a:r>
                        <a:rPr lang="ja-JP" altLang="en-US" sz="1200" b="1" dirty="0" smtClean="0">
                          <a:solidFill>
                            <a:schemeClr val="tx1"/>
                          </a:solidFill>
                          <a:effectLst/>
                          <a:latin typeface="+mn-ea"/>
                          <a:ea typeface="+mn-ea"/>
                          <a:cs typeface="HG丸ｺﾞｼｯｸM-PRO"/>
                        </a:rPr>
                        <a:t>歩</a:t>
                      </a:r>
                      <a:r>
                        <a:rPr lang="en-US" altLang="ja-JP" sz="1200" b="1" dirty="0" smtClean="0">
                          <a:solidFill>
                            <a:schemeClr val="tx1"/>
                          </a:solidFill>
                          <a:effectLst/>
                          <a:latin typeface="+mn-ea"/>
                          <a:ea typeface="+mn-ea"/>
                          <a:cs typeface="HG丸ｺﾞｼｯｸM-PRO"/>
                        </a:rPr>
                        <a:t>/8,000</a:t>
                      </a:r>
                      <a:r>
                        <a:rPr lang="ja-JP" altLang="en-US" sz="1200" b="1" dirty="0" smtClean="0">
                          <a:solidFill>
                            <a:schemeClr val="tx1"/>
                          </a:solidFill>
                          <a:effectLst/>
                          <a:latin typeface="+mn-ea"/>
                          <a:ea typeface="+mn-ea"/>
                          <a:cs typeface="HG丸ｺﾞｼｯｸM-PRO"/>
                        </a:rPr>
                        <a:t>歩</a:t>
                      </a:r>
                      <a:endParaRPr lang="ja-JP" sz="1200" b="1" dirty="0">
                        <a:solidFill>
                          <a:schemeClr val="tx1"/>
                        </a:solidFill>
                        <a:effectLst/>
                        <a:latin typeface="+mn-ea"/>
                        <a:ea typeface="+mn-ea"/>
                        <a:cs typeface="HG丸ｺﾞｼｯｸM-PRO"/>
                      </a:endParaRPr>
                    </a:p>
                  </a:txBody>
                  <a:tcPr marL="72000" marR="72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795793"/>
                  </a:ext>
                </a:extLst>
              </a:tr>
            </a:tbl>
          </a:graphicData>
        </a:graphic>
      </p:graphicFrame>
      <p:sp>
        <p:nvSpPr>
          <p:cNvPr id="26" name="正方形/長方形 25"/>
          <p:cNvSpPr/>
          <p:nvPr/>
        </p:nvSpPr>
        <p:spPr>
          <a:xfrm>
            <a:off x="6046918" y="3191494"/>
            <a:ext cx="3384000" cy="288000"/>
          </a:xfrm>
          <a:prstGeom prst="rect">
            <a:avLst/>
          </a:prstGeom>
        </p:spPr>
        <p:txBody>
          <a:bodyPr wrap="square" lIns="36000" tIns="72000" rIns="36000" bIns="36000" anchor="ctr">
            <a:noAutofit/>
          </a:bodyPr>
          <a:lstStyle/>
          <a:p>
            <a:pPr algn="r"/>
            <a:r>
              <a:rPr lang="ja-JP" altLang="en-US" sz="1100" dirty="0">
                <a:latin typeface="+mn-ea"/>
              </a:rPr>
              <a:t>（☆は「府民・行政等みんなでめざす目標」</a:t>
            </a:r>
            <a:r>
              <a:rPr lang="ja-JP" altLang="en-US" sz="1100" dirty="0" smtClean="0">
                <a:latin typeface="+mn-ea"/>
              </a:rPr>
              <a:t>）</a:t>
            </a:r>
            <a:endParaRPr lang="ja-JP" altLang="en-US" sz="1100" dirty="0">
              <a:latin typeface="+mn-ea"/>
            </a:endParaRPr>
          </a:p>
        </p:txBody>
      </p:sp>
      <p:sp>
        <p:nvSpPr>
          <p:cNvPr id="20" name="正方形/長方形 19"/>
          <p:cNvSpPr/>
          <p:nvPr/>
        </p:nvSpPr>
        <p:spPr>
          <a:xfrm>
            <a:off x="932711" y="4541802"/>
            <a:ext cx="3384000" cy="288000"/>
          </a:xfrm>
          <a:prstGeom prst="rect">
            <a:avLst/>
          </a:prstGeom>
        </p:spPr>
        <p:txBody>
          <a:bodyPr wrap="square" lIns="36000" tIns="72000" rIns="36000" bIns="36000" anchor="ctr">
            <a:noAutofit/>
          </a:bodyPr>
          <a:lstStyle/>
          <a:p>
            <a:r>
              <a:rPr lang="ja-JP" altLang="en-US" sz="1100" dirty="0">
                <a:latin typeface="+mn-ea"/>
              </a:rPr>
              <a:t>＊</a:t>
            </a:r>
            <a:r>
              <a:rPr lang="en-US" altLang="ja-JP" sz="1100" dirty="0">
                <a:latin typeface="+mn-ea"/>
              </a:rPr>
              <a:t>1</a:t>
            </a:r>
            <a:r>
              <a:rPr lang="ja-JP" altLang="en-US" sz="1100" dirty="0">
                <a:latin typeface="+mn-ea"/>
              </a:rPr>
              <a:t>日</a:t>
            </a:r>
            <a:r>
              <a:rPr lang="en-US" altLang="ja-JP" sz="1100" dirty="0">
                <a:latin typeface="+mn-ea"/>
              </a:rPr>
              <a:t>30</a:t>
            </a:r>
            <a:r>
              <a:rPr lang="ja-JP" altLang="en-US" sz="1100" dirty="0">
                <a:latin typeface="+mn-ea"/>
              </a:rPr>
              <a:t>分以上の運動を週</a:t>
            </a:r>
            <a:r>
              <a:rPr lang="en-US" altLang="ja-JP" sz="1100" dirty="0">
                <a:latin typeface="+mn-ea"/>
              </a:rPr>
              <a:t>1</a:t>
            </a:r>
            <a:r>
              <a:rPr lang="ja-JP" altLang="en-US" sz="1100" dirty="0">
                <a:latin typeface="+mn-ea"/>
              </a:rPr>
              <a:t>回以上行っている</a:t>
            </a:r>
            <a:r>
              <a:rPr lang="ja-JP" altLang="en-US" sz="1100" dirty="0" smtClean="0">
                <a:latin typeface="+mn-ea"/>
              </a:rPr>
              <a:t>者</a:t>
            </a:r>
            <a:endParaRPr lang="ja-JP" altLang="en-US" sz="1100" dirty="0">
              <a:latin typeface="+mn-ea"/>
            </a:endParaRPr>
          </a:p>
        </p:txBody>
      </p:sp>
      <p:pic>
        <p:nvPicPr>
          <p:cNvPr id="19" name="図 18"/>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533016" y="74033"/>
            <a:ext cx="1324147" cy="432000"/>
          </a:xfrm>
          <a:prstGeom prst="rect">
            <a:avLst/>
          </a:prstGeom>
        </p:spPr>
      </p:pic>
      <p:graphicFrame>
        <p:nvGraphicFramePr>
          <p:cNvPr id="29" name="表 28"/>
          <p:cNvGraphicFramePr>
            <a:graphicFrameLocks noGrp="1"/>
          </p:cNvGraphicFramePr>
          <p:nvPr>
            <p:extLst>
              <p:ext uri="{D42A27DB-BD31-4B8C-83A1-F6EECF244321}">
                <p14:modId xmlns:p14="http://schemas.microsoft.com/office/powerpoint/2010/main" val="3987665199"/>
              </p:ext>
            </p:extLst>
          </p:nvPr>
        </p:nvGraphicFramePr>
        <p:xfrm>
          <a:off x="477311" y="5195345"/>
          <a:ext cx="8928000" cy="115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1152000">
                <a:tc>
                  <a:txBody>
                    <a:bodyPr/>
                    <a:lstStyle/>
                    <a:p>
                      <a:pPr>
                        <a:lnSpc>
                          <a:spcPct val="100000"/>
                        </a:lnSpc>
                      </a:pPr>
                      <a:r>
                        <a:rPr kumimoji="1" lang="ja-JP" altLang="en-US" sz="1600" baseline="0" dirty="0" smtClean="0">
                          <a:latin typeface="+mn-ea"/>
                          <a:ea typeface="+mn-ea"/>
                        </a:rPr>
                        <a:t>現状･課題</a:t>
                      </a:r>
                      <a:endParaRPr kumimoji="1" lang="en-US" altLang="ja-JP" sz="1600" baseline="0" dirty="0" smtClean="0">
                        <a:latin typeface="+mn-ea"/>
                        <a:ea typeface="+mn-ea"/>
                      </a:endParaRPr>
                    </a:p>
                  </a:txBody>
                  <a:tcPr marL="36000" marR="36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ja-JP" altLang="en-US" sz="1200" b="1" baseline="0" dirty="0" smtClean="0">
                          <a:solidFill>
                            <a:schemeClr val="tx1"/>
                          </a:solidFill>
                          <a:latin typeface="+mn-ea"/>
                          <a:ea typeface="+mn-ea"/>
                        </a:rPr>
                        <a:t>◆ 府民の</a:t>
                      </a:r>
                      <a:r>
                        <a:rPr kumimoji="1" lang="en-US" altLang="ja-JP" sz="1200" b="1" baseline="0" dirty="0" smtClean="0">
                          <a:solidFill>
                            <a:schemeClr val="tx1"/>
                          </a:solidFill>
                          <a:latin typeface="+mn-ea"/>
                          <a:ea typeface="+mn-ea"/>
                        </a:rPr>
                        <a:t>1</a:t>
                      </a:r>
                      <a:r>
                        <a:rPr kumimoji="1" lang="ja-JP" altLang="en-US" sz="1200" b="1" baseline="0" dirty="0" smtClean="0">
                          <a:solidFill>
                            <a:schemeClr val="tx1"/>
                          </a:solidFill>
                          <a:latin typeface="+mn-ea"/>
                          <a:ea typeface="+mn-ea"/>
                        </a:rPr>
                        <a:t>日の歩数の平均値は、男女ともに全国よりも多くなっています。また、週</a:t>
                      </a:r>
                      <a:r>
                        <a:rPr kumimoji="1" lang="en-US" altLang="ja-JP" sz="1200" b="1" baseline="0" dirty="0" smtClean="0">
                          <a:solidFill>
                            <a:schemeClr val="tx1"/>
                          </a:solidFill>
                          <a:latin typeface="+mn-ea"/>
                          <a:ea typeface="+mn-ea"/>
                        </a:rPr>
                        <a:t>1</a:t>
                      </a:r>
                      <a:r>
                        <a:rPr kumimoji="1" lang="ja-JP" altLang="en-US" sz="1200" b="1" baseline="0" dirty="0" smtClean="0">
                          <a:solidFill>
                            <a:schemeClr val="tx1"/>
                          </a:solidFill>
                          <a:latin typeface="+mn-ea"/>
                          <a:ea typeface="+mn-ea"/>
                        </a:rPr>
                        <a:t>回以上、</a:t>
                      </a:r>
                      <a:r>
                        <a:rPr kumimoji="1" lang="en-US" altLang="ja-JP" sz="1200" b="1" baseline="0" dirty="0" smtClean="0">
                          <a:solidFill>
                            <a:schemeClr val="tx1"/>
                          </a:solidFill>
                          <a:latin typeface="+mn-ea"/>
                          <a:ea typeface="+mn-ea"/>
                        </a:rPr>
                        <a:t>1</a:t>
                      </a:r>
                      <a:r>
                        <a:rPr kumimoji="1" lang="ja-JP" altLang="en-US" sz="1200" b="1" baseline="0" dirty="0" smtClean="0">
                          <a:solidFill>
                            <a:schemeClr val="tx1"/>
                          </a:solidFill>
                          <a:latin typeface="+mn-ea"/>
                          <a:ea typeface="+mn-ea"/>
                        </a:rPr>
                        <a:t>日</a:t>
                      </a:r>
                      <a:r>
                        <a:rPr kumimoji="1" lang="en-US" altLang="ja-JP" sz="1200" b="1" baseline="0" dirty="0" smtClean="0">
                          <a:solidFill>
                            <a:schemeClr val="tx1"/>
                          </a:solidFill>
                          <a:latin typeface="+mn-ea"/>
                          <a:ea typeface="+mn-ea"/>
                        </a:rPr>
                        <a:t>30</a:t>
                      </a:r>
                      <a:r>
                        <a:rPr kumimoji="1" lang="ja-JP" altLang="en-US" sz="1200" b="1" baseline="0" dirty="0" smtClean="0">
                          <a:solidFill>
                            <a:schemeClr val="tx1"/>
                          </a:solidFill>
                          <a:latin typeface="+mn-ea"/>
                          <a:ea typeface="+mn-ea"/>
                        </a:rPr>
                        <a:t>分以上身体を動かしている府民は約</a:t>
                      </a:r>
                      <a:r>
                        <a:rPr kumimoji="1" lang="en-US" altLang="ja-JP" sz="1200" b="1" baseline="0" dirty="0" smtClean="0">
                          <a:solidFill>
                            <a:schemeClr val="tx1"/>
                          </a:solidFill>
                          <a:latin typeface="+mn-ea"/>
                          <a:ea typeface="+mn-ea"/>
                        </a:rPr>
                        <a:t>6</a:t>
                      </a:r>
                      <a:r>
                        <a:rPr kumimoji="1" lang="ja-JP" altLang="en-US" sz="1200" b="1" baseline="0" dirty="0" smtClean="0">
                          <a:solidFill>
                            <a:schemeClr val="tx1"/>
                          </a:solidFill>
                          <a:latin typeface="+mn-ea"/>
                          <a:ea typeface="+mn-ea"/>
                        </a:rPr>
                        <a:t>割に上りますが、年代別でみると、</a:t>
                      </a:r>
                      <a:r>
                        <a:rPr kumimoji="1" lang="en-US" altLang="ja-JP" sz="1200" b="1" baseline="0" dirty="0" smtClean="0">
                          <a:solidFill>
                            <a:schemeClr val="tx1"/>
                          </a:solidFill>
                          <a:latin typeface="+mn-ea"/>
                          <a:ea typeface="+mn-ea"/>
                        </a:rPr>
                        <a:t>30</a:t>
                      </a:r>
                      <a:r>
                        <a:rPr kumimoji="1" lang="ja-JP" altLang="en-US" sz="1200" b="1" baseline="0" dirty="0" smtClean="0">
                          <a:solidFill>
                            <a:schemeClr val="tx1"/>
                          </a:solidFill>
                          <a:latin typeface="+mn-ea"/>
                          <a:ea typeface="+mn-ea"/>
                        </a:rPr>
                        <a:t>歳代が低い状況にあります。</a:t>
                      </a:r>
                    </a:p>
                    <a:p>
                      <a:pPr marL="174625" indent="-174625">
                        <a:lnSpc>
                          <a:spcPct val="100000"/>
                        </a:lnSpc>
                      </a:pPr>
                      <a:endParaRPr kumimoji="1" lang="ja-JP" altLang="en-US" sz="1200" b="1" baseline="0" dirty="0" smtClean="0">
                        <a:solidFill>
                          <a:schemeClr val="tx1"/>
                        </a:solidFill>
                        <a:latin typeface="+mn-ea"/>
                        <a:ea typeface="+mn-ea"/>
                      </a:endParaRPr>
                    </a:p>
                    <a:p>
                      <a:pPr marL="174625" indent="-174625">
                        <a:lnSpc>
                          <a:spcPct val="100000"/>
                        </a:lnSpc>
                      </a:pPr>
                      <a:r>
                        <a:rPr kumimoji="1" lang="ja-JP" altLang="en-US" sz="1200" b="1" baseline="0" dirty="0" smtClean="0">
                          <a:solidFill>
                            <a:schemeClr val="tx1"/>
                          </a:solidFill>
                          <a:latin typeface="+mn-ea"/>
                          <a:ea typeface="+mn-ea"/>
                        </a:rPr>
                        <a:t>◆ 生活習慣病や高齢者の介護の予防のためには、若い世代から日常生活の中で、無理なく身体活動・運動に取り組むことが重要です。</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
        <p:nvSpPr>
          <p:cNvPr id="16" name="角丸四角形 15"/>
          <p:cNvSpPr/>
          <p:nvPr/>
        </p:nvSpPr>
        <p:spPr>
          <a:xfrm>
            <a:off x="357909" y="1863824"/>
            <a:ext cx="9144000" cy="3060000"/>
          </a:xfrm>
          <a:prstGeom prst="roundRect">
            <a:avLst>
              <a:gd name="adj" fmla="val 0"/>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1" name="角丸四角形 20"/>
          <p:cNvSpPr/>
          <p:nvPr/>
        </p:nvSpPr>
        <p:spPr>
          <a:xfrm>
            <a:off x="357909" y="1431824"/>
            <a:ext cx="2088000" cy="648000"/>
          </a:xfrm>
          <a:prstGeom prst="roundRect">
            <a:avLst>
              <a:gd name="adj" fmla="val 0"/>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smtClean="0">
                <a:solidFill>
                  <a:schemeClr val="bg1"/>
                </a:solidFill>
              </a:rPr>
              <a:t>みんな</a:t>
            </a:r>
            <a:r>
              <a:rPr kumimoji="1" lang="ja-JP" altLang="en-US" sz="1600" b="1" dirty="0">
                <a:solidFill>
                  <a:schemeClr val="bg1"/>
                </a:solidFill>
              </a:rPr>
              <a:t>でめざす</a:t>
            </a:r>
            <a:r>
              <a:rPr kumimoji="1" lang="ja-JP" altLang="en-US" sz="1600" b="1" dirty="0" smtClean="0">
                <a:solidFill>
                  <a:schemeClr val="bg1"/>
                </a:solidFill>
              </a:rPr>
              <a:t>目標</a:t>
            </a:r>
            <a:endParaRPr kumimoji="1" lang="ja-JP" altLang="en-US" sz="1600" b="1" dirty="0">
              <a:solidFill>
                <a:schemeClr val="bg1"/>
              </a:solidFill>
            </a:endParaRPr>
          </a:p>
        </p:txBody>
      </p:sp>
      <p:sp>
        <p:nvSpPr>
          <p:cNvPr id="22" name="角丸四角形 21"/>
          <p:cNvSpPr/>
          <p:nvPr/>
        </p:nvSpPr>
        <p:spPr>
          <a:xfrm>
            <a:off x="2445909" y="1431824"/>
            <a:ext cx="7056000" cy="648000"/>
          </a:xfrm>
          <a:prstGeom prst="roundRect">
            <a:avLst>
              <a:gd name="adj" fmla="val 0"/>
            </a:avLst>
          </a:prstGeom>
          <a:solidFill>
            <a:schemeClr val="bg1"/>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a:lnSpc>
                <a:spcPts val="2000"/>
              </a:lnSpc>
            </a:pPr>
            <a:r>
              <a:rPr kumimoji="1" lang="ja-JP" altLang="en-US" sz="1600" b="1" dirty="0">
                <a:solidFill>
                  <a:schemeClr val="tx1"/>
                </a:solidFill>
              </a:rPr>
              <a:t>習慣的に運動に取り組む府民を増やします</a:t>
            </a:r>
          </a:p>
          <a:p>
            <a:pPr algn="ctr">
              <a:lnSpc>
                <a:spcPts val="2000"/>
              </a:lnSpc>
            </a:pPr>
            <a:r>
              <a:rPr kumimoji="1" lang="ja-JP" altLang="en-US" sz="1600" b="1" dirty="0">
                <a:solidFill>
                  <a:schemeClr val="tx1"/>
                </a:solidFill>
              </a:rPr>
              <a:t>～日頃から運動やスポーツを楽しみましょう</a:t>
            </a:r>
            <a:r>
              <a:rPr kumimoji="1" lang="ja-JP" altLang="en-US" sz="1600" b="1" dirty="0" smtClean="0">
                <a:solidFill>
                  <a:schemeClr val="tx1"/>
                </a:solidFill>
              </a:rPr>
              <a:t>～</a:t>
            </a:r>
            <a:endParaRPr kumimoji="1" lang="ja-JP" altLang="en-US" sz="1600" b="1" dirty="0">
              <a:solidFill>
                <a:schemeClr val="tx1"/>
              </a:solidFill>
            </a:endParaRPr>
          </a:p>
        </p:txBody>
      </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8</a:t>
            </a:fld>
            <a:endParaRPr kumimoji="1" lang="ja-JP" altLang="en-US"/>
          </a:p>
        </p:txBody>
      </p:sp>
    </p:spTree>
    <p:extLst>
      <p:ext uri="{BB962C8B-B14F-4D97-AF65-F5344CB8AC3E}">
        <p14:creationId xmlns:p14="http://schemas.microsoft.com/office/powerpoint/2010/main" val="3555930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2862671603"/>
              </p:ext>
            </p:extLst>
          </p:nvPr>
        </p:nvGraphicFramePr>
        <p:xfrm>
          <a:off x="477311" y="434454"/>
          <a:ext cx="8928000" cy="60120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3384000">
                <a:tc>
                  <a:txBody>
                    <a:bodyPr/>
                    <a:lstStyle/>
                    <a:p>
                      <a:pPr>
                        <a:lnSpc>
                          <a:spcPct val="100000"/>
                        </a:lnSpc>
                      </a:pPr>
                      <a:r>
                        <a:rPr kumimoji="1" lang="ja-JP" altLang="en-US" sz="1600" baseline="0" dirty="0" smtClean="0">
                          <a:latin typeface="+mn-ea"/>
                          <a:ea typeface="+mn-ea"/>
                        </a:rPr>
                        <a:t>本年度の     </a:t>
                      </a:r>
                      <a:endParaRPr kumimoji="1" lang="en-US" altLang="ja-JP" sz="1600" baseline="0" dirty="0" smtClean="0">
                        <a:latin typeface="+mn-ea"/>
                        <a:ea typeface="+mn-ea"/>
                      </a:endParaRPr>
                    </a:p>
                    <a:p>
                      <a:pPr>
                        <a:lnSpc>
                          <a:spcPct val="100000"/>
                        </a:lnSpc>
                      </a:pPr>
                      <a:r>
                        <a:rPr kumimoji="1" lang="ja-JP" altLang="en-US" sz="1600" baseline="0" dirty="0" smtClean="0">
                          <a:latin typeface="+mn-ea"/>
                          <a:ea typeface="+mn-ea"/>
                        </a:rPr>
                        <a:t>取組</a:t>
                      </a: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en-US" altLang="ja-JP" sz="1600" baseline="0" dirty="0" smtClean="0">
                        <a:latin typeface="+mn-ea"/>
                        <a:ea typeface="+mn-ea"/>
                      </a:endParaRPr>
                    </a:p>
                    <a:p>
                      <a:pPr>
                        <a:lnSpc>
                          <a:spcPct val="100000"/>
                        </a:lnSpc>
                      </a:pPr>
                      <a:endParaRPr kumimoji="1" lang="ja-JP" altLang="en-US" sz="1600"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学校や大学、地域における運動・体力づくり</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■府内高等学校運動部活動顧問、部活動指導員を対象に「大阪府運動部活動の在り方に関する研修」を実施（２回、延べ</a:t>
                      </a:r>
                      <a:r>
                        <a:rPr kumimoji="1" lang="en-US" altLang="ja-JP" sz="1100" b="1" baseline="0" dirty="0" smtClean="0">
                          <a:solidFill>
                            <a:schemeClr val="tx1"/>
                          </a:solidFill>
                          <a:latin typeface="+mn-ea"/>
                          <a:ea typeface="+mn-ea"/>
                        </a:rPr>
                        <a:t>372</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■大学と連携し、運動や体力づくりに関するセミナーを開催（「健康キャンパス・プロジェクト」近大</a:t>
                      </a:r>
                      <a:r>
                        <a:rPr kumimoji="1" lang="en-US" altLang="ja-JP" sz="1100" b="1" baseline="0" dirty="0" smtClean="0">
                          <a:solidFill>
                            <a:schemeClr val="tx1"/>
                          </a:solidFill>
                          <a:latin typeface="+mn-ea"/>
                          <a:ea typeface="+mn-ea"/>
                        </a:rPr>
                        <a:t>/</a:t>
                      </a:r>
                      <a:r>
                        <a:rPr kumimoji="1" lang="ja-JP" altLang="en-US" sz="1100" b="1" baseline="0" dirty="0" smtClean="0">
                          <a:solidFill>
                            <a:schemeClr val="tx1"/>
                          </a:solidFill>
                          <a:latin typeface="+mn-ea"/>
                          <a:ea typeface="+mn-ea"/>
                        </a:rPr>
                        <a:t>大教大）</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若者から働く世代を中心に、主体的な健康意識の向上と実践を促す健康アプリ「アスマイル」を全市町村において展開し、歩数等に応じて電子マネー等と交換できるポイントを付与したほか、フィットネスジム等の民間企業と連携しておトクなクーポンを配信（「アスマイル」登録者</a:t>
                      </a:r>
                      <a:r>
                        <a:rPr kumimoji="1" lang="en-US" altLang="ja-JP" sz="1100" b="1" baseline="0" dirty="0" smtClean="0">
                          <a:solidFill>
                            <a:schemeClr val="tx1"/>
                          </a:solidFill>
                          <a:latin typeface="+mn-ea"/>
                          <a:ea typeface="+mn-ea"/>
                        </a:rPr>
                        <a:t>10</a:t>
                      </a:r>
                      <a:r>
                        <a:rPr kumimoji="1" lang="ja-JP" altLang="en-US" sz="1100" b="1" baseline="0" dirty="0" smtClean="0">
                          <a:solidFill>
                            <a:schemeClr val="tx1"/>
                          </a:solidFill>
                          <a:latin typeface="+mn-ea"/>
                          <a:ea typeface="+mn-ea"/>
                        </a:rPr>
                        <a:t>万人）</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■府内トップスポーツチーム等と連携し、体力測定会・スポーツ体験会を商業施設で実施（「府民スポーツ・レクリエーション事業」体力測定会</a:t>
                      </a:r>
                      <a:r>
                        <a:rPr kumimoji="1" lang="en-US" altLang="ja-JP" sz="1100" b="1" baseline="0" dirty="0" smtClean="0">
                          <a:solidFill>
                            <a:schemeClr val="tx1"/>
                          </a:solidFill>
                          <a:latin typeface="+mn-ea"/>
                          <a:ea typeface="+mn-ea"/>
                        </a:rPr>
                        <a:t>13</a:t>
                      </a:r>
                      <a:r>
                        <a:rPr kumimoji="1" lang="ja-JP" altLang="en-US" sz="1100" b="1" baseline="0" dirty="0" smtClean="0">
                          <a:solidFill>
                            <a:schemeClr val="tx1"/>
                          </a:solidFill>
                          <a:latin typeface="+mn-ea"/>
                          <a:ea typeface="+mn-ea"/>
                        </a:rPr>
                        <a:t>回、スポーツ体験会</a:t>
                      </a:r>
                      <a:r>
                        <a:rPr kumimoji="1" lang="en-US" altLang="ja-JP" sz="1100" b="1" baseline="0" dirty="0" smtClean="0">
                          <a:solidFill>
                            <a:schemeClr val="tx1"/>
                          </a:solidFill>
                          <a:latin typeface="+mn-ea"/>
                          <a:ea typeface="+mn-ea"/>
                        </a:rPr>
                        <a:t>7</a:t>
                      </a:r>
                      <a:r>
                        <a:rPr kumimoji="1" lang="ja-JP" altLang="en-US" sz="1100" b="1" baseline="0" dirty="0" smtClean="0">
                          <a:solidFill>
                            <a:schemeClr val="tx1"/>
                          </a:solidFill>
                          <a:latin typeface="+mn-ea"/>
                          <a:ea typeface="+mn-ea"/>
                        </a:rPr>
                        <a:t>回）</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高齢者の運動機会の創出</a:t>
                      </a:r>
                      <a:r>
                        <a:rPr kumimoji="1" lang="en-US" altLang="ja-JP" sz="1200" baseline="0" dirty="0" smtClean="0">
                          <a:solidFill>
                            <a:schemeClr val="tx1"/>
                          </a:solidFill>
                          <a:latin typeface="+mn-ea"/>
                          <a:ea typeface="+mn-ea"/>
                        </a:rPr>
                        <a:t>》</a:t>
                      </a:r>
                      <a:endParaRPr kumimoji="1" lang="en-US" altLang="ja-JP" sz="1200" b="0"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■働く世代からのフレイル予防のプログラムを開発し、特定健診と同時にフレイル測定・保健指導を行うモデル事業等を実施（「健康格差の解決プログラム（フレイル予防）」）</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a:t>
                      </a:r>
                      <a:r>
                        <a:rPr kumimoji="1" lang="ja-JP" altLang="en-US" sz="1100" b="1" baseline="0" dirty="0" err="1" smtClean="0">
                          <a:solidFill>
                            <a:schemeClr val="tx1"/>
                          </a:solidFill>
                          <a:latin typeface="+mn-ea"/>
                          <a:ea typeface="+mn-ea"/>
                        </a:rPr>
                        <a:t>ねんりん</a:t>
                      </a:r>
                      <a:r>
                        <a:rPr kumimoji="1" lang="ja-JP" altLang="en-US" sz="1100" b="1" baseline="0" dirty="0" smtClean="0">
                          <a:solidFill>
                            <a:schemeClr val="tx1"/>
                          </a:solidFill>
                          <a:latin typeface="+mn-ea"/>
                          <a:ea typeface="+mn-ea"/>
                        </a:rPr>
                        <a:t>ピック（全国健康福祉祭）へ選手団を派遣（</a:t>
                      </a:r>
                      <a:r>
                        <a:rPr kumimoji="1" lang="en-US" altLang="ja-JP" sz="1100" b="1" baseline="0" dirty="0" smtClean="0">
                          <a:solidFill>
                            <a:schemeClr val="tx1"/>
                          </a:solidFill>
                          <a:latin typeface="+mn-ea"/>
                          <a:ea typeface="+mn-ea"/>
                        </a:rPr>
                        <a:t>11/9</a:t>
                      </a:r>
                      <a:r>
                        <a:rPr kumimoji="1" lang="ja-JP" altLang="en-US" sz="1100" b="1" baseline="0" dirty="0" smtClean="0">
                          <a:solidFill>
                            <a:schemeClr val="tx1"/>
                          </a:solidFill>
                          <a:latin typeface="+mn-ea"/>
                          <a:ea typeface="+mn-ea"/>
                        </a:rPr>
                        <a:t>～</a:t>
                      </a:r>
                      <a:r>
                        <a:rPr kumimoji="1" lang="en-US" altLang="ja-JP" sz="1100" b="1" baseline="0" dirty="0" smtClean="0">
                          <a:solidFill>
                            <a:schemeClr val="tx1"/>
                          </a:solidFill>
                          <a:latin typeface="+mn-ea"/>
                          <a:ea typeface="+mn-ea"/>
                        </a:rPr>
                        <a:t>11/12</a:t>
                      </a:r>
                      <a:r>
                        <a:rPr kumimoji="1" lang="ja-JP" altLang="en-US" sz="1100" b="1" baseline="0" dirty="0" smtClean="0">
                          <a:solidFill>
                            <a:schemeClr val="tx1"/>
                          </a:solidFill>
                          <a:latin typeface="+mn-ea"/>
                          <a:ea typeface="+mn-ea"/>
                        </a:rPr>
                        <a:t>・和歌山県：</a:t>
                      </a:r>
                      <a:r>
                        <a:rPr kumimoji="1" lang="en-US" altLang="ja-JP" sz="1100" b="1" baseline="0" dirty="0" smtClean="0">
                          <a:solidFill>
                            <a:schemeClr val="tx1"/>
                          </a:solidFill>
                          <a:latin typeface="+mn-ea"/>
                          <a:ea typeface="+mn-ea"/>
                        </a:rPr>
                        <a:t>140</a:t>
                      </a:r>
                      <a:r>
                        <a:rPr kumimoji="1" lang="ja-JP" altLang="en-US" sz="1100" b="1" baseline="0" dirty="0" smtClean="0">
                          <a:solidFill>
                            <a:schemeClr val="tx1"/>
                          </a:solidFill>
                          <a:latin typeface="+mn-ea"/>
                          <a:ea typeface="+mn-ea"/>
                        </a:rPr>
                        <a:t>名派遣）</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u="none" baseline="0" dirty="0" smtClean="0">
                          <a:solidFill>
                            <a:schemeClr val="tx1"/>
                          </a:solidFill>
                          <a:latin typeface="+mn-ea"/>
                          <a:ea typeface="+mn-ea"/>
                        </a:rPr>
                        <a:t>《</a:t>
                      </a:r>
                      <a:r>
                        <a:rPr kumimoji="1" lang="ja-JP" altLang="en-US" sz="1200" u="sng" baseline="0" dirty="0" smtClean="0">
                          <a:solidFill>
                            <a:schemeClr val="tx1"/>
                          </a:solidFill>
                          <a:latin typeface="+mn-ea"/>
                          <a:ea typeface="+mn-ea"/>
                        </a:rPr>
                        <a:t>民間企業等と連携した普及啓発</a:t>
                      </a:r>
                      <a:r>
                        <a:rPr kumimoji="1" lang="en-US" altLang="ja-JP" sz="1200" u="none" baseline="0" dirty="0" smtClean="0">
                          <a:solidFill>
                            <a:schemeClr val="tx1"/>
                          </a:solidFill>
                          <a:latin typeface="+mn-ea"/>
                          <a:ea typeface="+mn-ea"/>
                        </a:rPr>
                        <a:t>》</a:t>
                      </a:r>
                      <a:endParaRPr kumimoji="1" lang="en-US" altLang="ja-JP" sz="1200" b="0" u="none"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■協会けんぽと連携し、働く女性を主な対象として運動と食事をテーマにしたセミナーを開催（「女性のための健活セミナー」２回開催・約</a:t>
                      </a:r>
                      <a:r>
                        <a:rPr kumimoji="1" lang="en-US" altLang="ja-JP" sz="1100" b="1" baseline="0" dirty="0" smtClean="0">
                          <a:solidFill>
                            <a:schemeClr val="tx1"/>
                          </a:solidFill>
                          <a:latin typeface="+mn-ea"/>
                          <a:ea typeface="+mn-ea"/>
                        </a:rPr>
                        <a:t>260</a:t>
                      </a:r>
                      <a:r>
                        <a:rPr kumimoji="1" lang="ja-JP" altLang="en-US" sz="1100" b="1" baseline="0" dirty="0" smtClean="0">
                          <a:solidFill>
                            <a:schemeClr val="tx1"/>
                          </a:solidFill>
                          <a:latin typeface="+mn-ea"/>
                          <a:ea typeface="+mn-ea"/>
                        </a:rPr>
                        <a:t>名参加）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■保健所において、市町村、事業所と連携し、運動指導に関するセミナーを開催（１回）</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90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今後の</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取組予定</a:t>
                      </a:r>
                      <a:endParaRPr kumimoji="1" lang="ja-JP" altLang="en-US" baseline="0" dirty="0">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課題等</a:t>
                      </a:r>
                      <a:r>
                        <a:rPr kumimoji="1" lang="en-US" altLang="ja-JP" sz="1200" b="1" baseline="0" dirty="0" smtClean="0">
                          <a:solidFill>
                            <a:schemeClr val="tx1"/>
                          </a:solidFill>
                          <a:latin typeface="+mn-ea"/>
                          <a:ea typeface="+mn-ea"/>
                        </a:rPr>
                        <a:t>》</a:t>
                      </a:r>
                    </a:p>
                    <a:p>
                      <a:pPr marL="174625" indent="-174625">
                        <a:lnSpc>
                          <a:spcPct val="100000"/>
                        </a:lnSpc>
                      </a:pPr>
                      <a:r>
                        <a:rPr kumimoji="1" lang="ja-JP" altLang="en-US" sz="1100" b="1" baseline="0" dirty="0" smtClean="0">
                          <a:solidFill>
                            <a:schemeClr val="tx1"/>
                          </a:solidFill>
                          <a:latin typeface="+mn-ea"/>
                          <a:ea typeface="+mn-ea"/>
                        </a:rPr>
                        <a:t>■学校や地域における運動・体力づくりの推進　　　　　　　　■アスマイル登録者数（特に国保加入者）の増加</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■イベント開催や協力に向け、連携協定企業との連携強化　　　■高齢者等の運動不足の解消促進</a:t>
                      </a:r>
                      <a:endParaRPr kumimoji="1" lang="en-US" altLang="ja-JP" sz="1100" b="1" baseline="0" dirty="0" smtClean="0">
                        <a:solidFill>
                          <a:schemeClr val="tx1"/>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■イベント等の参加者数の増加</a:t>
                      </a:r>
                      <a:endParaRPr kumimoji="1" lang="en-US" altLang="ja-JP" sz="1100" b="1" baseline="0" dirty="0" smtClean="0">
                        <a:solidFill>
                          <a:schemeClr val="tx1"/>
                        </a:solidFill>
                        <a:latin typeface="+mn-ea"/>
                        <a:ea typeface="+mn-ea"/>
                      </a:endParaRPr>
                    </a:p>
                    <a:p>
                      <a:pPr marL="174625" indent="-174625">
                        <a:lnSpc>
                          <a:spcPct val="100000"/>
                        </a:lnSpc>
                      </a:pPr>
                      <a:endParaRPr kumimoji="1" lang="en-US" altLang="ja-JP" sz="1100" b="0" baseline="0" dirty="0" smtClean="0">
                        <a:solidFill>
                          <a:schemeClr val="tx1"/>
                        </a:solidFill>
                        <a:latin typeface="+mn-ea"/>
                        <a:ea typeface="+mn-ea"/>
                      </a:endParaRPr>
                    </a:p>
                    <a:p>
                      <a:pPr marL="174625" indent="-174625">
                        <a:lnSpc>
                          <a:spcPct val="100000"/>
                        </a:lnSpc>
                      </a:pPr>
                      <a:r>
                        <a:rPr kumimoji="1" lang="en-US" altLang="ja-JP" sz="1200" b="1" baseline="0" dirty="0" smtClean="0">
                          <a:solidFill>
                            <a:schemeClr val="tx1"/>
                          </a:solidFill>
                          <a:latin typeface="+mn-ea"/>
                          <a:ea typeface="+mn-ea"/>
                        </a:rPr>
                        <a:t>《</a:t>
                      </a:r>
                      <a:r>
                        <a:rPr kumimoji="1" lang="ja-JP" altLang="en-US" sz="1200" b="1" u="sng" baseline="0" dirty="0" smtClean="0">
                          <a:solidFill>
                            <a:schemeClr val="tx1"/>
                          </a:solidFill>
                          <a:latin typeface="+mn-ea"/>
                          <a:ea typeface="+mn-ea"/>
                        </a:rPr>
                        <a:t>次年度の主な取組</a:t>
                      </a:r>
                      <a:r>
                        <a:rPr kumimoji="1" lang="en-US" altLang="ja-JP" sz="1200" b="1" baseline="0" dirty="0" smtClean="0">
                          <a:solidFill>
                            <a:schemeClr val="tx1"/>
                          </a:solidFill>
                          <a:latin typeface="+mn-ea"/>
                          <a:ea typeface="+mn-ea"/>
                        </a:rPr>
                        <a:t>》</a:t>
                      </a: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■市町村や学校現場等での研修会の開催</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■アスマイルにおいて、参加者数</a:t>
                      </a:r>
                      <a:r>
                        <a:rPr kumimoji="1" lang="en-US" altLang="ja-JP" sz="1100" b="1" baseline="0" dirty="0" smtClean="0">
                          <a:solidFill>
                            <a:schemeClr val="tx1"/>
                          </a:solidFill>
                          <a:latin typeface="+mn-ea"/>
                          <a:ea typeface="+mn-ea"/>
                        </a:rPr>
                        <a:t>20</a:t>
                      </a:r>
                      <a:r>
                        <a:rPr kumimoji="1" lang="ja-JP" altLang="en-US" sz="1100" b="1" baseline="0" dirty="0" smtClean="0">
                          <a:solidFill>
                            <a:schemeClr val="tx1"/>
                          </a:solidFill>
                          <a:latin typeface="+mn-ea"/>
                          <a:ea typeface="+mn-ea"/>
                        </a:rPr>
                        <a:t>万人達成に向けたさらなる取組み推進</a:t>
                      </a:r>
                      <a:endParaRPr kumimoji="1" lang="en-US" altLang="ja-JP" sz="1100" b="1" baseline="0" dirty="0" smtClean="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smtClean="0">
                          <a:solidFill>
                            <a:schemeClr val="tx1"/>
                          </a:solidFill>
                          <a:latin typeface="+mn-ea"/>
                          <a:ea typeface="+mn-ea"/>
                        </a:rPr>
                        <a:t>■働く世代からのフレイル予防に取組む市町村等の支援を実施</a:t>
                      </a:r>
                      <a:endParaRPr kumimoji="1" lang="en-US" altLang="ja-JP" sz="1100" b="1" baseline="0" dirty="0" smtClean="0">
                        <a:solidFill>
                          <a:srgbClr val="FF0000"/>
                        </a:solidFill>
                        <a:latin typeface="+mn-ea"/>
                        <a:ea typeface="+mn-ea"/>
                      </a:endParaRPr>
                    </a:p>
                    <a:p>
                      <a:pPr marL="174625" indent="-174625">
                        <a:lnSpc>
                          <a:spcPct val="100000"/>
                        </a:lnSpc>
                      </a:pPr>
                      <a:r>
                        <a:rPr kumimoji="1" lang="ja-JP" altLang="en-US" sz="1100" b="1" baseline="0" dirty="0" smtClean="0">
                          <a:solidFill>
                            <a:schemeClr val="tx1"/>
                          </a:solidFill>
                          <a:latin typeface="+mn-ea"/>
                          <a:ea typeface="+mn-ea"/>
                        </a:rPr>
                        <a:t>■高齢者の運動機会創出に向け、選手団派遣や老人クラブへの助成等を継続実施</a:t>
                      </a:r>
                      <a:endParaRPr kumimoji="1" lang="en-US" altLang="ja-JP" sz="1100" b="1" baseline="0" dirty="0" smtClean="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7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smtClean="0">
                          <a:solidFill>
                            <a:schemeClr val="bg1"/>
                          </a:solidFill>
                          <a:latin typeface="+mn-ea"/>
                          <a:ea typeface="+mn-ea"/>
                        </a:rPr>
                        <a:t>最終予算</a:t>
                      </a:r>
                      <a:endParaRPr kumimoji="1" lang="en-US" altLang="ja-JP" sz="1600" b="1" baseline="0" dirty="0" smtClean="0">
                        <a:solidFill>
                          <a:schemeClr val="bg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baseline="0" dirty="0" smtClean="0">
                          <a:solidFill>
                            <a:schemeClr val="bg1"/>
                          </a:solidFill>
                          <a:latin typeface="+mn-ea"/>
                          <a:ea typeface="+mn-ea"/>
                        </a:rPr>
                        <a:t>（主要事業）</a:t>
                      </a:r>
                      <a:endParaRPr kumimoji="1" lang="en-US" altLang="ja-JP" sz="1600" b="1" baseline="0" dirty="0" smtClean="0">
                        <a:solidFill>
                          <a:schemeClr val="bg1"/>
                        </a:solidFill>
                        <a:latin typeface="+mn-ea"/>
                        <a:ea typeface="+mn-ea"/>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ct val="100000"/>
                        </a:lnSpc>
                      </a:pPr>
                      <a:r>
                        <a:rPr kumimoji="1" lang="ja-JP" altLang="en-US" sz="1100" baseline="0" dirty="0" smtClean="0">
                          <a:solidFill>
                            <a:schemeClr val="tx1"/>
                          </a:solidFill>
                          <a:latin typeface="+mn-ea"/>
                          <a:ea typeface="+mn-ea"/>
                        </a:rPr>
                        <a:t>大阪府健康づくり支援プラットフォーム整備等事業（</a:t>
                      </a:r>
                      <a:r>
                        <a:rPr kumimoji="1" lang="en-US" altLang="ja-JP" sz="1100" baseline="0" dirty="0" smtClean="0">
                          <a:solidFill>
                            <a:schemeClr val="tx1"/>
                          </a:solidFill>
                          <a:latin typeface="+mn-ea"/>
                          <a:ea typeface="+mn-ea"/>
                        </a:rPr>
                        <a:t>544,911</a:t>
                      </a:r>
                      <a:r>
                        <a:rPr kumimoji="1" lang="ja-JP" altLang="en-US" sz="1100" baseline="0" dirty="0" smtClean="0">
                          <a:solidFill>
                            <a:schemeClr val="tx1"/>
                          </a:solidFill>
                          <a:latin typeface="+mn-ea"/>
                          <a:ea typeface="+mn-ea"/>
                        </a:rPr>
                        <a:t>千円）、健康キャンパス・プロジェクト事業（</a:t>
                      </a:r>
                      <a:r>
                        <a:rPr kumimoji="1" lang="en-US" altLang="ja-JP" sz="1100" baseline="0" dirty="0" smtClean="0">
                          <a:solidFill>
                            <a:schemeClr val="tx1"/>
                          </a:solidFill>
                          <a:latin typeface="+mn-ea"/>
                          <a:ea typeface="+mn-ea"/>
                        </a:rPr>
                        <a:t>2,878</a:t>
                      </a:r>
                      <a:r>
                        <a:rPr kumimoji="1" lang="ja-JP" altLang="en-US" sz="1100" baseline="0" dirty="0" smtClean="0">
                          <a:solidFill>
                            <a:schemeClr val="tx1"/>
                          </a:solidFill>
                          <a:latin typeface="+mn-ea"/>
                          <a:ea typeface="+mn-ea"/>
                        </a:rPr>
                        <a:t>千円）、</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府民スポレク分担金（</a:t>
                      </a:r>
                      <a:r>
                        <a:rPr kumimoji="1" lang="en-US" altLang="ja-JP" sz="1100" baseline="0" dirty="0" smtClean="0">
                          <a:solidFill>
                            <a:schemeClr val="tx1"/>
                          </a:solidFill>
                          <a:latin typeface="+mn-ea"/>
                          <a:ea typeface="+mn-ea"/>
                        </a:rPr>
                        <a:t>6,072</a:t>
                      </a:r>
                      <a:r>
                        <a:rPr kumimoji="1" lang="ja-JP" altLang="en-US" sz="1100" baseline="0" dirty="0" smtClean="0">
                          <a:solidFill>
                            <a:schemeClr val="tx1"/>
                          </a:solidFill>
                          <a:latin typeface="+mn-ea"/>
                          <a:ea typeface="+mn-ea"/>
                        </a:rPr>
                        <a:t>千円の内数）、健康格差の解決プログラム促進事業（</a:t>
                      </a:r>
                      <a:r>
                        <a:rPr kumimoji="1" lang="en-US" altLang="ja-JP" sz="1100" baseline="0" dirty="0" smtClean="0">
                          <a:solidFill>
                            <a:schemeClr val="tx1"/>
                          </a:solidFill>
                          <a:latin typeface="+mn-ea"/>
                          <a:ea typeface="+mn-ea"/>
                        </a:rPr>
                        <a:t>54,224</a:t>
                      </a:r>
                      <a:r>
                        <a:rPr kumimoji="1" lang="ja-JP" altLang="en-US" sz="1100" baseline="0" dirty="0" smtClean="0">
                          <a:solidFill>
                            <a:schemeClr val="tx1"/>
                          </a:solidFill>
                          <a:latin typeface="+mn-ea"/>
                          <a:ea typeface="+mn-ea"/>
                        </a:rPr>
                        <a:t>千円の内数）、</a:t>
                      </a:r>
                      <a:endParaRPr kumimoji="1" lang="en-US" altLang="ja-JP" sz="1100" baseline="0" dirty="0" smtClean="0">
                        <a:solidFill>
                          <a:schemeClr val="tx1"/>
                        </a:solidFill>
                        <a:latin typeface="+mn-ea"/>
                        <a:ea typeface="+mn-ea"/>
                      </a:endParaRPr>
                    </a:p>
                    <a:p>
                      <a:pPr>
                        <a:lnSpc>
                          <a:spcPct val="100000"/>
                        </a:lnSpc>
                      </a:pPr>
                      <a:r>
                        <a:rPr kumimoji="1" lang="ja-JP" altLang="en-US" sz="1100" baseline="0" dirty="0" smtClean="0">
                          <a:solidFill>
                            <a:schemeClr val="tx1"/>
                          </a:solidFill>
                          <a:latin typeface="+mn-ea"/>
                          <a:ea typeface="+mn-ea"/>
                        </a:rPr>
                        <a:t>全国健康福祉祭派遣事業（</a:t>
                      </a:r>
                      <a:r>
                        <a:rPr kumimoji="1" lang="en-US" altLang="ja-JP" sz="1100" baseline="0" dirty="0" smtClean="0">
                          <a:solidFill>
                            <a:schemeClr val="tx1"/>
                          </a:solidFill>
                          <a:latin typeface="+mn-ea"/>
                          <a:ea typeface="+mn-ea"/>
                        </a:rPr>
                        <a:t>13,953</a:t>
                      </a:r>
                      <a:r>
                        <a:rPr kumimoji="1" lang="ja-JP" altLang="en-US" sz="1100" baseline="0" dirty="0" smtClean="0">
                          <a:solidFill>
                            <a:schemeClr val="tx1"/>
                          </a:solidFill>
                          <a:latin typeface="+mn-ea"/>
                          <a:ea typeface="+mn-ea"/>
                        </a:rPr>
                        <a:t>千円）、女性のための健活セミナー事業（</a:t>
                      </a:r>
                      <a:r>
                        <a:rPr kumimoji="1" lang="en-US" altLang="ja-JP" sz="1100" baseline="0" dirty="0" smtClean="0">
                          <a:solidFill>
                            <a:schemeClr val="tx1"/>
                          </a:solidFill>
                          <a:latin typeface="+mn-ea"/>
                          <a:ea typeface="+mn-ea"/>
                        </a:rPr>
                        <a:t>2,330</a:t>
                      </a:r>
                      <a:r>
                        <a:rPr kumimoji="1" lang="ja-JP" altLang="en-US" sz="1100" baseline="0" dirty="0" smtClean="0">
                          <a:solidFill>
                            <a:schemeClr val="tx1"/>
                          </a:solidFill>
                          <a:latin typeface="+mn-ea"/>
                          <a:ea typeface="+mn-ea"/>
                        </a:rPr>
                        <a:t>千円）</a:t>
                      </a:r>
                      <a:endParaRPr kumimoji="1" lang="ja-JP" altLang="en-US" sz="110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15" name="グループ化 14"/>
          <p:cNvGrpSpPr/>
          <p:nvPr/>
        </p:nvGrpSpPr>
        <p:grpSpPr>
          <a:xfrm>
            <a:off x="586435" y="2582117"/>
            <a:ext cx="792000" cy="720000"/>
            <a:chOff x="-2122749" y="3293333"/>
            <a:chExt cx="792000" cy="720000"/>
          </a:xfrm>
        </p:grpSpPr>
        <p:sp>
          <p:nvSpPr>
            <p:cNvPr id="16" name="角丸四角形 15"/>
            <p:cNvSpPr/>
            <p:nvPr/>
          </p:nvSpPr>
          <p:spPr>
            <a:xfrm>
              <a:off x="-2122749" y="3293333"/>
              <a:ext cx="792000" cy="720000"/>
            </a:xfrm>
            <a:prstGeom prst="roundRect">
              <a:avLst>
                <a:gd name="adj" fmla="val 8008"/>
              </a:avLst>
            </a:prstGeom>
            <a:gradFill>
              <a:gsLst>
                <a:gs pos="0">
                  <a:srgbClr val="EFF5FB"/>
                </a:gs>
                <a:gs pos="49000">
                  <a:srgbClr val="EFF5FB"/>
                </a:gs>
                <a:gs pos="51000">
                  <a:srgbClr val="B6D2EC"/>
                </a:gs>
                <a:gs pos="100000">
                  <a:srgbClr val="B6D2EC"/>
                </a:gs>
              </a:gsLst>
              <a:lin ang="2700000" scaled="1"/>
            </a:gradFill>
            <a:ln w="31750" cmpd="dbl">
              <a:solidFill>
                <a:srgbClr val="002060"/>
              </a:solidFill>
            </a:ln>
            <a:effectLst/>
          </p:spPr>
          <p:style>
            <a:lnRef idx="2">
              <a:schemeClr val="accent6"/>
            </a:lnRef>
            <a:fillRef idx="1">
              <a:schemeClr val="lt1"/>
            </a:fillRef>
            <a:effectRef idx="0">
              <a:schemeClr val="accent6"/>
            </a:effectRef>
            <a:fontRef idx="minor">
              <a:schemeClr val="dk1"/>
            </a:fontRef>
          </p:style>
          <p:txBody>
            <a:bodyPr wrap="none" lIns="36000" tIns="36000" rIns="36000" bIns="72000" rtlCol="0" anchor="t"/>
            <a:lstStyle/>
            <a:p>
              <a:pPr algn="ctr"/>
              <a:r>
                <a:rPr kumimoji="1" lang="ja-JP" altLang="en-US" sz="1100" b="1" spc="-100" dirty="0" smtClean="0">
                  <a:ln w="0"/>
                  <a:solidFill>
                    <a:srgbClr val="193F61"/>
                  </a:solidFill>
                  <a:latin typeface="+mn-ea"/>
                </a:rPr>
                <a:t>本年度評価</a:t>
              </a:r>
              <a:endParaRPr kumimoji="1" lang="en-US" altLang="ja-JP" sz="1100" b="1" spc="-100" dirty="0" smtClean="0">
                <a:ln w="0"/>
                <a:solidFill>
                  <a:srgbClr val="193F61"/>
                </a:solidFill>
                <a:latin typeface="+mn-ea"/>
              </a:endParaRPr>
            </a:p>
            <a:p>
              <a:pPr algn="ctr"/>
              <a:endParaRPr kumimoji="1" lang="en-US" altLang="ja-JP" sz="500" b="1" spc="-100" dirty="0" smtClean="0">
                <a:ln w="0"/>
                <a:solidFill>
                  <a:srgbClr val="193F61"/>
                </a:solidFill>
                <a:latin typeface="+mn-ea"/>
              </a:endParaRPr>
            </a:p>
            <a:p>
              <a:pPr algn="ctr">
                <a:lnSpc>
                  <a:spcPts val="1600"/>
                </a:lnSpc>
              </a:pPr>
              <a:r>
                <a:rPr kumimoji="1" lang="ja-JP" altLang="en-US" sz="1400" b="1" spc="-100" dirty="0" smtClean="0">
                  <a:ln w="0"/>
                  <a:solidFill>
                    <a:srgbClr val="193F61"/>
                  </a:solidFill>
                  <a:latin typeface="+mn-ea"/>
                </a:rPr>
                <a:t>概ね</a:t>
              </a:r>
              <a:endParaRPr kumimoji="1" lang="en-US" altLang="ja-JP" sz="1400" b="1" spc="-100" dirty="0" smtClean="0">
                <a:ln w="0"/>
                <a:solidFill>
                  <a:srgbClr val="193F61"/>
                </a:solidFill>
                <a:latin typeface="+mn-ea"/>
              </a:endParaRPr>
            </a:p>
            <a:p>
              <a:pPr algn="ctr">
                <a:lnSpc>
                  <a:spcPts val="1600"/>
                </a:lnSpc>
              </a:pPr>
              <a:r>
                <a:rPr kumimoji="1" lang="ja-JP" altLang="en-US" sz="1400" b="1" spc="-250" dirty="0" smtClean="0">
                  <a:ln w="0"/>
                  <a:solidFill>
                    <a:srgbClr val="193F61"/>
                  </a:solidFill>
                  <a:latin typeface="+mn-ea"/>
                </a:rPr>
                <a:t>予定</a:t>
              </a:r>
              <a:r>
                <a:rPr kumimoji="1" lang="ja-JP" altLang="en-US" sz="1400" b="1" spc="-350" dirty="0" smtClean="0">
                  <a:ln w="0"/>
                  <a:solidFill>
                    <a:srgbClr val="193F61"/>
                  </a:solidFill>
                  <a:latin typeface="+mn-ea"/>
                </a:rPr>
                <a:t>どおり</a:t>
              </a:r>
              <a:endParaRPr kumimoji="1" lang="ja-JP" altLang="en-US" sz="1400" b="1" spc="-350" dirty="0">
                <a:ln w="0"/>
                <a:solidFill>
                  <a:srgbClr val="193F61"/>
                </a:solidFill>
                <a:latin typeface="+mn-ea"/>
              </a:endParaRPr>
            </a:p>
          </p:txBody>
        </p:sp>
        <p:cxnSp>
          <p:nvCxnSpPr>
            <p:cNvPr id="17" name="直線コネクタ 16"/>
            <p:cNvCxnSpPr/>
            <p:nvPr/>
          </p:nvCxnSpPr>
          <p:spPr>
            <a:xfrm>
              <a:off x="-2067699" y="3533775"/>
              <a:ext cx="684000" cy="0"/>
            </a:xfrm>
            <a:prstGeom prst="line">
              <a:avLst/>
            </a:prstGeom>
            <a:ln w="1270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p:txBody>
          <a:bodyPr/>
          <a:lstStyle/>
          <a:p>
            <a:fld id="{8491F570-1DE7-4E07-90A6-F6DA59EDAE7D}" type="slidenum">
              <a:rPr kumimoji="1" lang="ja-JP" altLang="en-US" smtClean="0"/>
              <a:pPr/>
              <a:t>9</a:t>
            </a:fld>
            <a:endParaRPr kumimoji="1" lang="ja-JP" altLang="en-US"/>
          </a:p>
        </p:txBody>
      </p:sp>
    </p:spTree>
    <p:extLst>
      <p:ext uri="{BB962C8B-B14F-4D97-AF65-F5344CB8AC3E}">
        <p14:creationId xmlns:p14="http://schemas.microsoft.com/office/powerpoint/2010/main" val="7718082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7145</TotalTime>
  <Words>8400</Words>
  <Application>Microsoft Office PowerPoint</Application>
  <PresentationFormat>A4 210 x 297 mm</PresentationFormat>
  <Paragraphs>1007</Paragraphs>
  <Slides>29</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29</vt:i4>
      </vt:variant>
    </vt:vector>
  </HeadingPairs>
  <TitlesOfParts>
    <vt:vector size="39" baseType="lpstr">
      <vt:lpstr>HG丸ｺﾞｼｯｸM-PRO</vt:lpstr>
      <vt:lpstr>Meiryo UI</vt:lpstr>
      <vt:lpstr>ＭＳ Ｐゴシック</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山本　皓一</dc:creator>
  <cp:lastModifiedBy>山本　皓一</cp:lastModifiedBy>
  <cp:revision>211</cp:revision>
  <cp:lastPrinted>2020-03-18T05:59:26Z</cp:lastPrinted>
  <dcterms:created xsi:type="dcterms:W3CDTF">2019-06-16T09:06:21Z</dcterms:created>
  <dcterms:modified xsi:type="dcterms:W3CDTF">2020-04-13T07:54:13Z</dcterms:modified>
</cp:coreProperties>
</file>