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7" r:id="rId5"/>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3911" autoAdjust="0"/>
  </p:normalViewPr>
  <p:slideViewPr>
    <p:cSldViewPr>
      <p:cViewPr>
        <p:scale>
          <a:sx n="75" d="100"/>
          <a:sy n="75" d="100"/>
        </p:scale>
        <p:origin x="-780" y="121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4"/>
            <a:ext cx="4306888" cy="719137"/>
          </a:xfrm>
          <a:prstGeom prst="rect">
            <a:avLst/>
          </a:prstGeom>
        </p:spPr>
        <p:txBody>
          <a:bodyPr vert="horz" lIns="91368" tIns="45685" rIns="91368" bIns="4568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90" y="14"/>
            <a:ext cx="4308475" cy="719137"/>
          </a:xfrm>
          <a:prstGeom prst="rect">
            <a:avLst/>
          </a:prstGeom>
        </p:spPr>
        <p:txBody>
          <a:bodyPr vert="horz" lIns="91368" tIns="45685" rIns="91368" bIns="45685" rtlCol="0"/>
          <a:lstStyle>
            <a:lvl1pPr algn="r">
              <a:defRPr sz="1200"/>
            </a:lvl1pPr>
          </a:lstStyle>
          <a:p>
            <a:fld id="{12C35F4C-F7F5-40C3-BF8F-56F867D0C0F3}" type="datetimeFigureOut">
              <a:rPr kumimoji="1" lang="ja-JP" altLang="en-US" smtClean="0"/>
              <a:pPr/>
              <a:t>2018/7/30</a:t>
            </a:fld>
            <a:endParaRPr kumimoji="1" lang="ja-JP" altLang="en-US"/>
          </a:p>
        </p:txBody>
      </p:sp>
      <p:sp>
        <p:nvSpPr>
          <p:cNvPr id="4" name="スライド イメージ プレースホルダー 3"/>
          <p:cNvSpPr>
            <a:spLocks noGrp="1" noRot="1" noChangeAspect="1"/>
          </p:cNvSpPr>
          <p:nvPr>
            <p:ph type="sldImg" idx="2"/>
          </p:nvPr>
        </p:nvSpPr>
        <p:spPr>
          <a:xfrm>
            <a:off x="1379538" y="1077913"/>
            <a:ext cx="7183437" cy="5386387"/>
          </a:xfrm>
          <a:prstGeom prst="rect">
            <a:avLst/>
          </a:prstGeom>
          <a:noFill/>
          <a:ln w="12700">
            <a:solidFill>
              <a:prstClr val="black"/>
            </a:solidFill>
          </a:ln>
        </p:spPr>
        <p:txBody>
          <a:bodyPr vert="horz" lIns="91368" tIns="45685" rIns="91368" bIns="45685" rtlCol="0" anchor="ctr"/>
          <a:lstStyle/>
          <a:p>
            <a:endParaRPr lang="ja-JP" altLang="en-US"/>
          </a:p>
        </p:txBody>
      </p:sp>
      <p:sp>
        <p:nvSpPr>
          <p:cNvPr id="5" name="ノート プレースホルダー 4"/>
          <p:cNvSpPr>
            <a:spLocks noGrp="1"/>
          </p:cNvSpPr>
          <p:nvPr>
            <p:ph type="body" sz="quarter" idx="3"/>
          </p:nvPr>
        </p:nvSpPr>
        <p:spPr>
          <a:xfrm>
            <a:off x="993777" y="6824665"/>
            <a:ext cx="7951789" cy="6465889"/>
          </a:xfrm>
          <a:prstGeom prst="rect">
            <a:avLst/>
          </a:prstGeom>
        </p:spPr>
        <p:txBody>
          <a:bodyPr vert="horz" lIns="91368" tIns="45685" rIns="91368" bIns="456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13647739"/>
            <a:ext cx="4306888" cy="717550"/>
          </a:xfrm>
          <a:prstGeom prst="rect">
            <a:avLst/>
          </a:prstGeom>
        </p:spPr>
        <p:txBody>
          <a:bodyPr vert="horz" lIns="91368" tIns="45685" rIns="91368" bIns="456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90" y="13647739"/>
            <a:ext cx="4308475" cy="717550"/>
          </a:xfrm>
          <a:prstGeom prst="rect">
            <a:avLst/>
          </a:prstGeom>
        </p:spPr>
        <p:txBody>
          <a:bodyPr vert="horz" lIns="91368" tIns="45685" rIns="91368" bIns="45685" rtlCol="0" anchor="b"/>
          <a:lstStyle>
            <a:lvl1pPr algn="r">
              <a:defRPr sz="12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2018/7/30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
            <a:extLst>
              <a:ext uri="{FF2B5EF4-FFF2-40B4-BE49-F238E27FC236}">
                <a16:creationId xmlns:a16="http://schemas.microsoft.com/office/drawing/2014/main" xmlns="" id="{1372398F-AFD9-432F-AA1D-2284794A9858}"/>
              </a:ext>
            </a:extLst>
          </p:cNvPr>
          <p:cNvSpPr/>
          <p:nvPr/>
        </p:nvSpPr>
        <p:spPr>
          <a:xfrm>
            <a:off x="111211" y="439212"/>
            <a:ext cx="12603892" cy="513288"/>
          </a:xfrm>
          <a:prstGeom prst="roundRect">
            <a:avLst>
              <a:gd name="adj" fmla="val 4928"/>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0"/>
              </a:spcAft>
            </a:pPr>
            <a:r>
              <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前</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文】</a:t>
            </a:r>
            <a:r>
              <a:rPr lang="ja-JP" altLang="en-US" sz="1000" b="1"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spc="-30" dirty="0">
              <a:effectLst/>
              <a:ea typeface="ＭＳ 明朝" panose="02020609040205080304" pitchFamily="17" charset="-128"/>
              <a:cs typeface="Times New Roman" panose="02020603050405020304" pitchFamily="18" charset="0"/>
            </a:endParaRPr>
          </a:p>
        </p:txBody>
      </p:sp>
      <p:sp>
        <p:nvSpPr>
          <p:cNvPr id="4" name="角丸四角形 2">
            <a:extLst>
              <a:ext uri="{FF2B5EF4-FFF2-40B4-BE49-F238E27FC236}">
                <a16:creationId xmlns:a16="http://schemas.microsoft.com/office/drawing/2014/main" xmlns="" id="{72D49DC8-06AE-4606-B1E3-A2EC4DA71E7C}"/>
              </a:ext>
            </a:extLst>
          </p:cNvPr>
          <p:cNvSpPr/>
          <p:nvPr/>
        </p:nvSpPr>
        <p:spPr>
          <a:xfrm>
            <a:off x="139382" y="1039124"/>
            <a:ext cx="6405434" cy="8485876"/>
          </a:xfrm>
          <a:prstGeom prst="roundRect">
            <a:avLst>
              <a:gd name="adj" fmla="val 1208"/>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endParaRPr lang="en-US" altLang="ja-JP" sz="140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a:p>
            <a:pPr algn="just">
              <a:spcAft>
                <a:spcPts val="0"/>
              </a:spcAft>
            </a:pPr>
            <a:endParaRPr lang="en-US" altLang="ja-JP" sz="105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p:txBody>
      </p:sp>
      <p:graphicFrame>
        <p:nvGraphicFramePr>
          <p:cNvPr id="5" name="表 4">
            <a:extLst>
              <a:ext uri="{FF2B5EF4-FFF2-40B4-BE49-F238E27FC236}">
                <a16:creationId xmlns:a16="http://schemas.microsoft.com/office/drawing/2014/main" xmlns="" id="{6CECFC20-C70C-4929-94EB-CE0DD19E9F92}"/>
              </a:ext>
            </a:extLst>
          </p:cNvPr>
          <p:cNvGraphicFramePr>
            <a:graphicFrameLocks noGrp="1"/>
          </p:cNvGraphicFramePr>
          <p:nvPr>
            <p:extLst>
              <p:ext uri="{D42A27DB-BD31-4B8C-83A1-F6EECF244321}">
                <p14:modId xmlns:p14="http://schemas.microsoft.com/office/powerpoint/2010/main" val="2403514639"/>
              </p:ext>
            </p:extLst>
          </p:nvPr>
        </p:nvGraphicFramePr>
        <p:xfrm>
          <a:off x="228426" y="1468041"/>
          <a:ext cx="6200840" cy="3829564"/>
        </p:xfrm>
        <a:graphic>
          <a:graphicData uri="http://schemas.openxmlformats.org/drawingml/2006/table">
            <a:tbl>
              <a:tblPr firstRow="1" firstCol="1" bandRow="1">
                <a:tableStyleId>{5940675A-B579-460E-94D1-54222C63F5DA}</a:tableStyleId>
              </a:tblPr>
              <a:tblGrid>
                <a:gridCol w="6200840">
                  <a:extLst>
                    <a:ext uri="{9D8B030D-6E8A-4147-A177-3AD203B41FA5}">
                      <a16:colId xmlns:a16="http://schemas.microsoft.com/office/drawing/2014/main" xmlns="" val="3019152660"/>
                    </a:ext>
                  </a:extLst>
                </a:gridCol>
              </a:tblGrid>
              <a:tr h="1013890">
                <a:tc>
                  <a:txBody>
                    <a:bodyPr/>
                    <a:lstStyle/>
                    <a:p>
                      <a:pPr algn="just">
                        <a:lnSpc>
                          <a:spcPts val="15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a:t>
                      </a:r>
                      <a:r>
                        <a:rPr lang="ja-JP" sz="1100" kern="100" dirty="0" smtClean="0">
                          <a:effectLst/>
                          <a:highlight>
                            <a:srgbClr val="D3D3D3"/>
                          </a:highlight>
                          <a:latin typeface="Meiryo UI" panose="020B0604030504040204" pitchFamily="50" charset="-128"/>
                          <a:ea typeface="Meiryo UI" panose="020B0604030504040204" pitchFamily="50" charset="-128"/>
                        </a:rPr>
                        <a:t>第</a:t>
                      </a:r>
                      <a:r>
                        <a:rPr lang="ja-JP" altLang="en-US" sz="1100" kern="100" dirty="0" smtClean="0">
                          <a:effectLst/>
                          <a:highlight>
                            <a:srgbClr val="D3D3D3"/>
                          </a:highlight>
                          <a:latin typeface="Meiryo UI" panose="020B0604030504040204" pitchFamily="50" charset="-128"/>
                          <a:ea typeface="Meiryo UI" panose="020B0604030504040204" pitchFamily="50" charset="-128"/>
                        </a:rPr>
                        <a:t>１</a:t>
                      </a:r>
                      <a:r>
                        <a:rPr lang="ja-JP" sz="1100" kern="100" dirty="0" smtClean="0">
                          <a:effectLst/>
                          <a:highlight>
                            <a:srgbClr val="D3D3D3"/>
                          </a:highlight>
                          <a:latin typeface="Meiryo UI" panose="020B0604030504040204" pitchFamily="50" charset="-128"/>
                          <a:ea typeface="Meiryo UI" panose="020B0604030504040204" pitchFamily="50" charset="-128"/>
                        </a:rPr>
                        <a:t>条</a:t>
                      </a:r>
                      <a:r>
                        <a:rPr lang="ja-JP" sz="1100" kern="100" dirty="0">
                          <a:effectLst/>
                          <a:highlight>
                            <a:srgbClr val="D3D3D3"/>
                          </a:highlight>
                          <a:latin typeface="Meiryo UI" panose="020B0604030504040204" pitchFamily="50" charset="-128"/>
                          <a:ea typeface="Meiryo UI" panose="020B0604030504040204" pitchFamily="50" charset="-128"/>
                        </a:rPr>
                        <a:t>）</a:t>
                      </a:r>
                      <a:r>
                        <a:rPr lang="ja-JP" sz="1100" kern="100" dirty="0" smtClean="0">
                          <a:effectLst/>
                          <a:highlight>
                            <a:srgbClr val="D3D3D3"/>
                          </a:highlight>
                          <a:latin typeface="Meiryo UI" panose="020B0604030504040204" pitchFamily="50" charset="-128"/>
                          <a:ea typeface="Meiryo UI" panose="020B0604030504040204" pitchFamily="50" charset="-128"/>
                        </a:rPr>
                        <a:t>目的</a:t>
                      </a:r>
                      <a:endParaRPr lang="en-US" altLang="ja-JP" sz="1100" kern="100" dirty="0" smtClean="0">
                        <a:effectLst/>
                        <a:highlight>
                          <a:srgbClr val="D3D3D3"/>
                        </a:highligh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a:t>
                      </a:r>
                      <a:r>
                        <a:rPr lang="ja-JP" altLang="en-US" sz="1000" kern="100" baseline="0" dirty="0" smtClean="0">
                          <a:effectLst/>
                          <a:latin typeface="Meiryo UI" panose="020B0604030504040204" pitchFamily="50" charset="-128"/>
                          <a:ea typeface="Meiryo UI" panose="020B0604030504040204" pitchFamily="50" charset="-128"/>
                        </a:rPr>
                        <a:t>　</a:t>
                      </a:r>
                      <a:r>
                        <a:rPr lang="ja-JP" sz="1000" kern="100" dirty="0" smtClean="0">
                          <a:effectLst/>
                          <a:latin typeface="Meiryo UI" panose="020B0604030504040204" pitchFamily="50" charset="-128"/>
                          <a:ea typeface="Meiryo UI" panose="020B0604030504040204" pitchFamily="50" charset="-128"/>
                        </a:rPr>
                        <a:t>健康づくり</a:t>
                      </a:r>
                      <a:r>
                        <a:rPr lang="ja-JP" sz="1000" kern="100" dirty="0">
                          <a:effectLst/>
                          <a:latin typeface="Meiryo UI" panose="020B0604030504040204" pitchFamily="50" charset="-128"/>
                          <a:ea typeface="Meiryo UI" panose="020B0604030504040204" pitchFamily="50" charset="-128"/>
                        </a:rPr>
                        <a:t>の推進について、基本理念を定め</a:t>
                      </a:r>
                      <a:r>
                        <a:rPr lang="ja-JP" sz="1000" u="none" kern="100" dirty="0">
                          <a:effectLst/>
                          <a:latin typeface="Meiryo UI" panose="020B0604030504040204" pitchFamily="50" charset="-128"/>
                          <a:ea typeface="Meiryo UI" panose="020B0604030504040204" pitchFamily="50" charset="-128"/>
                        </a:rPr>
                        <a:t>、府の</a:t>
                      </a:r>
                      <a:r>
                        <a:rPr lang="ja-JP" sz="1000" u="none" kern="100" dirty="0" smtClean="0">
                          <a:effectLst/>
                          <a:latin typeface="Meiryo UI" panose="020B0604030504040204" pitchFamily="50" charset="-128"/>
                          <a:ea typeface="Meiryo UI" panose="020B0604030504040204" pitchFamily="50" charset="-128"/>
                        </a:rPr>
                        <a:t>責務</a:t>
                      </a:r>
                      <a:r>
                        <a:rPr lang="ja-JP" altLang="en-US" sz="1000" u="none" kern="100" dirty="0" smtClean="0">
                          <a:effectLst/>
                          <a:latin typeface="Meiryo UI" panose="020B0604030504040204" pitchFamily="50" charset="-128"/>
                          <a:ea typeface="Meiryo UI" panose="020B0604030504040204" pitchFamily="50" charset="-128"/>
                        </a:rPr>
                        <a:t>、</a:t>
                      </a:r>
                      <a:r>
                        <a:rPr lang="ja-JP" sz="1000" u="none" kern="100" dirty="0" smtClean="0">
                          <a:effectLst/>
                          <a:latin typeface="Meiryo UI" panose="020B0604030504040204" pitchFamily="50" charset="-128"/>
                          <a:ea typeface="Meiryo UI" panose="020B0604030504040204" pitchFamily="50" charset="-128"/>
                        </a:rPr>
                        <a:t>市町村</a:t>
                      </a:r>
                      <a:r>
                        <a:rPr lang="ja-JP" altLang="en-US" sz="1000" u="none" kern="100" dirty="0" smtClean="0">
                          <a:effectLst/>
                          <a:latin typeface="Meiryo UI" panose="020B0604030504040204" pitchFamily="50" charset="-128"/>
                          <a:ea typeface="Meiryo UI" panose="020B0604030504040204" pitchFamily="50" charset="-128"/>
                        </a:rPr>
                        <a:t>の協力をはじめ</a:t>
                      </a:r>
                      <a:r>
                        <a:rPr lang="ja-JP" sz="1000" u="none" kern="100" dirty="0" smtClean="0">
                          <a:effectLst/>
                          <a:latin typeface="Meiryo UI" panose="020B0604030504040204" pitchFamily="50" charset="-128"/>
                          <a:ea typeface="Meiryo UI" panose="020B0604030504040204" pitchFamily="50" charset="-128"/>
                        </a:rPr>
                        <a:t>、</a:t>
                      </a:r>
                      <a:r>
                        <a:rPr lang="ja-JP" sz="1000" u="none" kern="100" dirty="0">
                          <a:effectLst/>
                          <a:latin typeface="Meiryo UI" panose="020B0604030504040204" pitchFamily="50" charset="-128"/>
                          <a:ea typeface="Meiryo UI" panose="020B0604030504040204" pitchFamily="50" charset="-128"/>
                        </a:rPr>
                        <a:t>府民、事業者、保健医療</a:t>
                      </a:r>
                      <a:r>
                        <a:rPr lang="ja-JP" sz="1000" u="none" kern="100" dirty="0" smtClean="0">
                          <a:effectLst/>
                          <a:latin typeface="Meiryo UI" panose="020B0604030504040204" pitchFamily="50" charset="-128"/>
                          <a:ea typeface="Meiryo UI" panose="020B0604030504040204" pitchFamily="50" charset="-128"/>
                        </a:rPr>
                        <a:t>関係者</a:t>
                      </a:r>
                      <a:r>
                        <a:rPr lang="ja-JP" altLang="en-US" sz="1000" u="none" kern="100" dirty="0" smtClean="0">
                          <a:effectLst/>
                          <a:latin typeface="Meiryo UI" panose="020B0604030504040204" pitchFamily="50" charset="-128"/>
                          <a:ea typeface="Meiryo UI" panose="020B0604030504040204" pitchFamily="50" charset="-128"/>
                        </a:rPr>
                        <a:t>、</a:t>
                      </a:r>
                      <a:endParaRPr lang="en-US" altLang="ja-JP" sz="1000" u="none"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u="none" kern="100" dirty="0" smtClean="0">
                          <a:effectLst/>
                          <a:latin typeface="Meiryo UI" panose="020B0604030504040204" pitchFamily="50" charset="-128"/>
                          <a:ea typeface="Meiryo UI" panose="020B0604030504040204" pitchFamily="50" charset="-128"/>
                        </a:rPr>
                        <a:t>　　</a:t>
                      </a:r>
                      <a:r>
                        <a:rPr lang="ja-JP" sz="1000" u="none" kern="100" dirty="0" smtClean="0">
                          <a:effectLst/>
                          <a:latin typeface="Meiryo UI" panose="020B0604030504040204" pitchFamily="50" charset="-128"/>
                          <a:ea typeface="Meiryo UI" panose="020B0604030504040204" pitchFamily="50" charset="-128"/>
                        </a:rPr>
                        <a:t>医療</a:t>
                      </a:r>
                      <a:r>
                        <a:rPr lang="ja-JP" sz="1000" u="none" kern="100" dirty="0">
                          <a:effectLst/>
                          <a:latin typeface="Meiryo UI" panose="020B0604030504040204" pitchFamily="50" charset="-128"/>
                          <a:ea typeface="Meiryo UI" panose="020B0604030504040204" pitchFamily="50" charset="-128"/>
                        </a:rPr>
                        <a:t>保険者及び健康づくり関係機関等の役割を</a:t>
                      </a:r>
                      <a:r>
                        <a:rPr lang="ja-JP" sz="1000" kern="100" dirty="0">
                          <a:effectLst/>
                          <a:latin typeface="Meiryo UI" panose="020B0604030504040204" pitchFamily="50" charset="-128"/>
                          <a:ea typeface="Meiryo UI" panose="020B0604030504040204" pitchFamily="50" charset="-128"/>
                        </a:rPr>
                        <a:t>明らかに</a:t>
                      </a:r>
                      <a:r>
                        <a:rPr lang="ja-JP" sz="1000" kern="100" dirty="0" smtClean="0">
                          <a:effectLst/>
                          <a:latin typeface="Meiryo UI" panose="020B0604030504040204" pitchFamily="50" charset="-128"/>
                          <a:ea typeface="Meiryo UI" panose="020B0604030504040204" pitchFamily="50" charset="-128"/>
                        </a:rPr>
                        <a:t>する</a:t>
                      </a:r>
                      <a:r>
                        <a:rPr lang="ja-JP" altLang="en-US" sz="1000" kern="100" dirty="0" smtClean="0">
                          <a:effectLst/>
                          <a:latin typeface="Meiryo UI" panose="020B0604030504040204" pitchFamily="50" charset="-128"/>
                          <a:ea typeface="Meiryo UI" panose="020B0604030504040204" pitchFamily="50" charset="-128"/>
                        </a:rPr>
                        <a:t>。</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a:t>
                      </a:r>
                      <a:r>
                        <a:rPr lang="ja-JP" sz="1000" kern="100" dirty="0" smtClean="0">
                          <a:effectLst/>
                          <a:latin typeface="Meiryo UI" panose="020B0604030504040204" pitchFamily="50" charset="-128"/>
                          <a:ea typeface="Meiryo UI" panose="020B0604030504040204" pitchFamily="50" charset="-128"/>
                        </a:rPr>
                        <a:t>健康づくり</a:t>
                      </a:r>
                      <a:r>
                        <a:rPr lang="ja-JP" sz="1000" kern="100" dirty="0">
                          <a:effectLst/>
                          <a:latin typeface="Meiryo UI" panose="020B0604030504040204" pitchFamily="50" charset="-128"/>
                          <a:ea typeface="Meiryo UI" panose="020B0604030504040204" pitchFamily="50" charset="-128"/>
                        </a:rPr>
                        <a:t>に関する施策の基本的な事項を定めることにより、府民の健康づくりを総合的かつ計画的に推進し</a:t>
                      </a:r>
                      <a:r>
                        <a:rPr lang="ja-JP" sz="1000" kern="100" dirty="0" smtClean="0">
                          <a:effectLst/>
                          <a:latin typeface="Meiryo UI" panose="020B0604030504040204" pitchFamily="50" charset="-128"/>
                          <a:ea typeface="Meiryo UI" panose="020B0604030504040204" pitchFamily="50" charset="-128"/>
                        </a:rPr>
                        <a:t>、もって</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　　</a:t>
                      </a:r>
                      <a:r>
                        <a:rPr lang="ja-JP" sz="1000" kern="100" dirty="0" smtClean="0">
                          <a:effectLst/>
                          <a:latin typeface="Meiryo UI" panose="020B0604030504040204" pitchFamily="50" charset="-128"/>
                          <a:ea typeface="Meiryo UI" panose="020B0604030504040204" pitchFamily="50" charset="-128"/>
                        </a:rPr>
                        <a:t>府民</a:t>
                      </a:r>
                      <a:r>
                        <a:rPr lang="ja-JP" sz="1000" kern="100" dirty="0">
                          <a:effectLst/>
                          <a:latin typeface="Meiryo UI" panose="020B0604030504040204" pitchFamily="50" charset="-128"/>
                          <a:ea typeface="Meiryo UI" panose="020B0604030504040204" pitchFamily="50" charset="-128"/>
                        </a:rPr>
                        <a:t>が健やかで心豊かに生活できる活力ある社会を実現</a:t>
                      </a:r>
                      <a:r>
                        <a:rPr lang="ja-JP" sz="1000" kern="100" dirty="0" smtClean="0">
                          <a:effectLst/>
                          <a:latin typeface="Meiryo UI" panose="020B0604030504040204" pitchFamily="50" charset="-128"/>
                          <a:ea typeface="Meiryo UI" panose="020B0604030504040204" pitchFamily="50" charset="-128"/>
                        </a:rPr>
                        <a:t>する</a:t>
                      </a:r>
                      <a:r>
                        <a:rPr lang="ja-JP" altLang="en-US" sz="1000" kern="10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3324006099"/>
                  </a:ext>
                </a:extLst>
              </a:tr>
              <a:tr h="1774967">
                <a:tc>
                  <a:txBody>
                    <a:bodyPr/>
                    <a:lstStyle/>
                    <a:p>
                      <a:pPr algn="just">
                        <a:lnSpc>
                          <a:spcPts val="15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（第２条）</a:t>
                      </a:r>
                      <a:r>
                        <a:rPr lang="ja-JP" sz="1100" kern="100" dirty="0" smtClean="0">
                          <a:effectLst/>
                          <a:highlight>
                            <a:srgbClr val="D3D3D3"/>
                          </a:highlight>
                          <a:latin typeface="Meiryo UI" panose="020B0604030504040204" pitchFamily="50" charset="-128"/>
                          <a:ea typeface="Meiryo UI" panose="020B0604030504040204" pitchFamily="50" charset="-128"/>
                        </a:rPr>
                        <a:t>定義</a:t>
                      </a:r>
                      <a:endParaRPr lang="en-US" altLang="ja-JP" sz="1100" kern="100" dirty="0" smtClean="0">
                        <a:effectLst/>
                        <a:highlight>
                          <a:srgbClr val="D3D3D3"/>
                        </a:highligh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健康づくり：府民が自らの健康状況に合った健康に関する知識を習得し生活習慣の改善等を行うことにより、主体的</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　　に心身の健康の保持及び増進に取り組むこと</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健康寿命：健康上の問題で日常生活が制限されることなく生活できる期間</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健康格差：府内の市町村における健康寿命の差　　　　　　　　　　　　　　　　　　　　　　　　　　　　　</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事業者：他人を使用して事業を行う者</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保健医療関係者：保健医療の専門的立場から健康づくりのために必要な保健医療サービスを提供する者</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医療保険者：保険者（健康増進法第</a:t>
                      </a:r>
                      <a:r>
                        <a:rPr lang="en-US" altLang="ja-JP" sz="1000" kern="100" dirty="0" smtClean="0">
                          <a:effectLst/>
                          <a:latin typeface="Meiryo UI" panose="020B0604030504040204" pitchFamily="50" charset="-128"/>
                          <a:ea typeface="Meiryo UI" panose="020B0604030504040204" pitchFamily="50" charset="-128"/>
                        </a:rPr>
                        <a:t>6</a:t>
                      </a:r>
                      <a:r>
                        <a:rPr lang="ja-JP" altLang="en-US" sz="1000" kern="100" dirty="0" smtClean="0">
                          <a:effectLst/>
                          <a:latin typeface="Meiryo UI" panose="020B0604030504040204" pitchFamily="50" charset="-128"/>
                          <a:ea typeface="Meiryo UI" panose="020B0604030504040204" pitchFamily="50" charset="-128"/>
                        </a:rPr>
                        <a:t>条第</a:t>
                      </a:r>
                      <a:r>
                        <a:rPr lang="en-US" altLang="ja-JP" sz="1000" kern="100" dirty="0" smtClean="0">
                          <a:effectLst/>
                          <a:latin typeface="Meiryo UI" panose="020B0604030504040204" pitchFamily="50" charset="-128"/>
                          <a:ea typeface="Meiryo UI" panose="020B0604030504040204" pitchFamily="50" charset="-128"/>
                        </a:rPr>
                        <a:t>1</a:t>
                      </a:r>
                      <a:r>
                        <a:rPr lang="ja-JP" altLang="en-US" sz="1000" kern="100" dirty="0" smtClean="0">
                          <a:effectLst/>
                          <a:latin typeface="Meiryo UI" panose="020B0604030504040204" pitchFamily="50" charset="-128"/>
                          <a:ea typeface="Meiryo UI" panose="020B0604030504040204" pitchFamily="50" charset="-128"/>
                        </a:rPr>
                        <a:t>号から第</a:t>
                      </a:r>
                      <a:r>
                        <a:rPr lang="en-US" altLang="ja-JP" sz="1000" kern="100" dirty="0" smtClean="0">
                          <a:effectLst/>
                          <a:latin typeface="Meiryo UI" panose="020B0604030504040204" pitchFamily="50" charset="-128"/>
                          <a:ea typeface="Meiryo UI" panose="020B0604030504040204" pitchFamily="50" charset="-128"/>
                        </a:rPr>
                        <a:t>6</a:t>
                      </a:r>
                      <a:r>
                        <a:rPr lang="ja-JP" altLang="en-US" sz="1000" kern="100" dirty="0" smtClean="0">
                          <a:effectLst/>
                          <a:latin typeface="Meiryo UI" panose="020B0604030504040204" pitchFamily="50" charset="-128"/>
                          <a:ea typeface="Meiryo UI" panose="020B0604030504040204" pitchFamily="50" charset="-128"/>
                        </a:rPr>
                        <a:t>号及び第</a:t>
                      </a:r>
                      <a:r>
                        <a:rPr lang="en-US" altLang="ja-JP" sz="1000" kern="100" dirty="0" smtClean="0">
                          <a:effectLst/>
                          <a:latin typeface="Meiryo UI" panose="020B0604030504040204" pitchFamily="50" charset="-128"/>
                          <a:ea typeface="Meiryo UI" panose="020B0604030504040204" pitchFamily="50" charset="-128"/>
                        </a:rPr>
                        <a:t>10</a:t>
                      </a:r>
                      <a:r>
                        <a:rPr lang="ja-JP" altLang="en-US" sz="1000" kern="100" dirty="0" smtClean="0">
                          <a:effectLst/>
                          <a:latin typeface="Meiryo UI" panose="020B0604030504040204" pitchFamily="50" charset="-128"/>
                          <a:ea typeface="Meiryo UI" panose="020B0604030504040204" pitchFamily="50" charset="-128"/>
                        </a:rPr>
                        <a:t>号に掲げる者）</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健康づくり関係機関等：健康づくりに資する取組みを行う教育機関、公的研究機関、地域団体等</a:t>
                      </a: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a16="http://schemas.microsoft.com/office/drawing/2014/main" xmlns="" val="1390977468"/>
                  </a:ext>
                </a:extLst>
              </a:tr>
              <a:tr h="1025164">
                <a:tc>
                  <a:txBody>
                    <a:bodyPr/>
                    <a:lstStyle/>
                    <a:p>
                      <a:pPr algn="just">
                        <a:lnSpc>
                          <a:spcPts val="15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（第３条）基本</a:t>
                      </a:r>
                      <a:r>
                        <a:rPr lang="ja-JP" sz="1100" kern="100" dirty="0" smtClean="0">
                          <a:effectLst/>
                          <a:highlight>
                            <a:srgbClr val="D3D3D3"/>
                          </a:highlight>
                          <a:latin typeface="Meiryo UI" panose="020B0604030504040204" pitchFamily="50" charset="-128"/>
                          <a:ea typeface="Meiryo UI" panose="020B0604030504040204" pitchFamily="50" charset="-128"/>
                        </a:rPr>
                        <a:t>理念</a:t>
                      </a:r>
                      <a:endParaRPr lang="en-US" altLang="ja-JP" sz="1100" kern="100" dirty="0" smtClean="0">
                        <a:effectLst/>
                        <a:highlight>
                          <a:srgbClr val="D3D3D3"/>
                        </a:highligh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a:t>
                      </a:r>
                      <a:r>
                        <a:rPr lang="ja-JP" sz="1000" kern="100" dirty="0" smtClean="0">
                          <a:effectLst/>
                          <a:latin typeface="Meiryo UI" panose="020B0604030504040204" pitchFamily="50" charset="-128"/>
                          <a:ea typeface="Meiryo UI" panose="020B0604030504040204" pitchFamily="50" charset="-128"/>
                        </a:rPr>
                        <a:t>康づくり</a:t>
                      </a:r>
                      <a:r>
                        <a:rPr lang="ja-JP" sz="1000" kern="100" dirty="0">
                          <a:effectLst/>
                          <a:latin typeface="Meiryo UI" panose="020B0604030504040204" pitchFamily="50" charset="-128"/>
                          <a:ea typeface="Meiryo UI" panose="020B0604030504040204" pitchFamily="50" charset="-128"/>
                        </a:rPr>
                        <a:t>は、府民一人一人が健康づくりへの関心と理解を深め、自らの心身の状態</a:t>
                      </a:r>
                      <a:r>
                        <a:rPr lang="ja-JP" sz="1000" kern="100" dirty="0" smtClean="0">
                          <a:effectLst/>
                          <a:latin typeface="Meiryo UI" panose="020B0604030504040204" pitchFamily="50" charset="-128"/>
                          <a:ea typeface="Meiryo UI" panose="020B0604030504040204" pitchFamily="50" charset="-128"/>
                        </a:rPr>
                        <a:t>に</a:t>
                      </a:r>
                      <a:r>
                        <a:rPr lang="ja-JP" altLang="en-US" sz="1000" kern="100" dirty="0" smtClean="0">
                          <a:effectLst/>
                          <a:latin typeface="Meiryo UI" panose="020B0604030504040204" pitchFamily="50" charset="-128"/>
                          <a:ea typeface="Meiryo UI" panose="020B0604030504040204" pitchFamily="50" charset="-128"/>
                        </a:rPr>
                        <a:t>合った</a:t>
                      </a:r>
                      <a:r>
                        <a:rPr lang="ja-JP" sz="1000" kern="100" dirty="0" smtClean="0">
                          <a:effectLst/>
                          <a:latin typeface="Meiryo UI" panose="020B0604030504040204" pitchFamily="50" charset="-128"/>
                          <a:ea typeface="Meiryo UI" panose="020B0604030504040204" pitchFamily="50" charset="-128"/>
                        </a:rPr>
                        <a:t>健康づくりに生涯に</a:t>
                      </a:r>
                      <a:r>
                        <a:rPr lang="ja-JP" sz="1000" kern="100" dirty="0" err="1" smtClean="0">
                          <a:effectLst/>
                          <a:latin typeface="Meiryo UI" panose="020B0604030504040204" pitchFamily="50" charset="-128"/>
                          <a:ea typeface="Meiryo UI" panose="020B0604030504040204" pitchFamily="50" charset="-128"/>
                        </a:rPr>
                        <a:t>わたっ</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　　</a:t>
                      </a:r>
                      <a:r>
                        <a:rPr lang="ja-JP" sz="1000" kern="100" dirty="0" err="1" smtClean="0">
                          <a:effectLst/>
                          <a:latin typeface="Meiryo UI" panose="020B0604030504040204" pitchFamily="50" charset="-128"/>
                          <a:ea typeface="Meiryo UI" panose="020B0604030504040204" pitchFamily="50" charset="-128"/>
                        </a:rPr>
                        <a:t>て</a:t>
                      </a:r>
                      <a:r>
                        <a:rPr lang="ja-JP" sz="1000" kern="100" dirty="0">
                          <a:effectLst/>
                          <a:latin typeface="Meiryo UI" panose="020B0604030504040204" pitchFamily="50" charset="-128"/>
                          <a:ea typeface="Meiryo UI" panose="020B0604030504040204" pitchFamily="50" charset="-128"/>
                        </a:rPr>
                        <a:t>主体的に</a:t>
                      </a:r>
                      <a:r>
                        <a:rPr lang="ja-JP" sz="1000" kern="100" dirty="0" smtClean="0">
                          <a:effectLst/>
                          <a:latin typeface="Meiryo UI" panose="020B0604030504040204" pitchFamily="50" charset="-128"/>
                          <a:ea typeface="Meiryo UI" panose="020B0604030504040204" pitchFamily="50" charset="-128"/>
                        </a:rPr>
                        <a:t>取り組む</a:t>
                      </a:r>
                      <a:r>
                        <a:rPr lang="ja-JP" altLang="en-US" sz="1000" kern="100" dirty="0" smtClean="0">
                          <a:effectLst/>
                          <a:latin typeface="Meiryo UI" panose="020B0604030504040204" pitchFamily="50" charset="-128"/>
                          <a:ea typeface="Meiryo UI" panose="020B0604030504040204" pitchFamily="50" charset="-128"/>
                        </a:rPr>
                        <a:t>。</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100" dirty="0" smtClean="0">
                          <a:effectLst/>
                          <a:latin typeface="Meiryo UI" panose="020B0604030504040204" pitchFamily="50" charset="-128"/>
                          <a:ea typeface="Meiryo UI" panose="020B0604030504040204" pitchFamily="50" charset="-128"/>
                        </a:rPr>
                        <a:t>〇　</a:t>
                      </a:r>
                      <a:r>
                        <a:rPr lang="ja-JP" sz="1000" kern="0" dirty="0" smtClean="0">
                          <a:effectLst/>
                          <a:latin typeface="Meiryo UI" panose="020B0604030504040204" pitchFamily="50" charset="-128"/>
                          <a:ea typeface="Meiryo UI" panose="020B0604030504040204" pitchFamily="50" charset="-128"/>
                        </a:rPr>
                        <a:t>健康づくり</a:t>
                      </a:r>
                      <a:r>
                        <a:rPr lang="ja-JP" altLang="en-US" sz="1000" kern="0" dirty="0" smtClean="0">
                          <a:effectLst/>
                          <a:latin typeface="Meiryo UI" panose="020B0604030504040204" pitchFamily="50" charset="-128"/>
                          <a:ea typeface="Meiryo UI" panose="020B0604030504040204" pitchFamily="50" charset="-128"/>
                        </a:rPr>
                        <a:t>は</a:t>
                      </a:r>
                      <a:r>
                        <a:rPr lang="ja-JP" sz="1000" kern="0" dirty="0" smtClean="0">
                          <a:effectLst/>
                          <a:latin typeface="Meiryo UI" panose="020B0604030504040204" pitchFamily="50" charset="-128"/>
                          <a:ea typeface="Meiryo UI" panose="020B0604030504040204" pitchFamily="50" charset="-128"/>
                        </a:rPr>
                        <a:t>、</a:t>
                      </a:r>
                      <a:r>
                        <a:rPr lang="ja-JP" sz="1000" kern="0" dirty="0">
                          <a:effectLst/>
                          <a:latin typeface="Meiryo UI" panose="020B0604030504040204" pitchFamily="50" charset="-128"/>
                          <a:ea typeface="Meiryo UI" panose="020B0604030504040204" pitchFamily="50" charset="-128"/>
                        </a:rPr>
                        <a:t>府、市町村</a:t>
                      </a:r>
                      <a:r>
                        <a:rPr lang="ja-JP" sz="1000" kern="0" dirty="0" smtClean="0">
                          <a:effectLst/>
                          <a:latin typeface="Meiryo UI" panose="020B0604030504040204" pitchFamily="50" charset="-128"/>
                          <a:ea typeface="Meiryo UI" panose="020B0604030504040204" pitchFamily="50" charset="-128"/>
                        </a:rPr>
                        <a:t>、</a:t>
                      </a:r>
                      <a:r>
                        <a:rPr lang="ja-JP" altLang="en-US" sz="1000" kern="0" dirty="0" smtClean="0">
                          <a:effectLst/>
                          <a:latin typeface="Meiryo UI" panose="020B0604030504040204" pitchFamily="50" charset="-128"/>
                          <a:ea typeface="Meiryo UI" panose="020B0604030504040204" pitchFamily="50" charset="-128"/>
                        </a:rPr>
                        <a:t>府民、</a:t>
                      </a:r>
                      <a:r>
                        <a:rPr lang="ja-JP" sz="1000" kern="0" dirty="0" smtClean="0">
                          <a:effectLst/>
                          <a:latin typeface="Meiryo UI" panose="020B0604030504040204" pitchFamily="50" charset="-128"/>
                          <a:ea typeface="Meiryo UI" panose="020B0604030504040204" pitchFamily="50" charset="-128"/>
                        </a:rPr>
                        <a:t>事業者</a:t>
                      </a:r>
                      <a:r>
                        <a:rPr lang="ja-JP" sz="1000" kern="0" dirty="0">
                          <a:effectLst/>
                          <a:latin typeface="Meiryo UI" panose="020B0604030504040204" pitchFamily="50" charset="-128"/>
                          <a:ea typeface="Meiryo UI" panose="020B0604030504040204" pitchFamily="50" charset="-128"/>
                        </a:rPr>
                        <a:t>、保健医療</a:t>
                      </a:r>
                      <a:r>
                        <a:rPr lang="ja-JP" sz="1000" kern="0" dirty="0" smtClean="0">
                          <a:effectLst/>
                          <a:latin typeface="Meiryo UI" panose="020B0604030504040204" pitchFamily="50" charset="-128"/>
                          <a:ea typeface="Meiryo UI" panose="020B0604030504040204" pitchFamily="50" charset="-128"/>
                        </a:rPr>
                        <a:t>関係</a:t>
                      </a:r>
                      <a:r>
                        <a:rPr lang="ja-JP" altLang="en-US" sz="1000" kern="0" dirty="0" smtClean="0">
                          <a:effectLst/>
                          <a:latin typeface="Meiryo UI" panose="020B0604030504040204" pitchFamily="50" charset="-128"/>
                          <a:ea typeface="Meiryo UI" panose="020B0604030504040204" pitchFamily="50" charset="-128"/>
                        </a:rPr>
                        <a:t>者、</a:t>
                      </a:r>
                      <a:r>
                        <a:rPr lang="ja-JP" sz="1000" kern="0" dirty="0" smtClean="0">
                          <a:effectLst/>
                          <a:latin typeface="Meiryo UI" panose="020B0604030504040204" pitchFamily="50" charset="-128"/>
                          <a:ea typeface="Meiryo UI" panose="020B0604030504040204" pitchFamily="50" charset="-128"/>
                        </a:rPr>
                        <a:t>医療</a:t>
                      </a:r>
                      <a:r>
                        <a:rPr lang="ja-JP" sz="1000" kern="0" dirty="0">
                          <a:effectLst/>
                          <a:latin typeface="Meiryo UI" panose="020B0604030504040204" pitchFamily="50" charset="-128"/>
                          <a:ea typeface="Meiryo UI" panose="020B0604030504040204" pitchFamily="50" charset="-128"/>
                        </a:rPr>
                        <a:t>保険者及び</a:t>
                      </a:r>
                      <a:r>
                        <a:rPr lang="ja-JP" sz="1000" kern="0" dirty="0" smtClean="0">
                          <a:effectLst/>
                          <a:latin typeface="Meiryo UI" panose="020B0604030504040204" pitchFamily="50" charset="-128"/>
                          <a:ea typeface="Meiryo UI" panose="020B0604030504040204" pitchFamily="50" charset="-128"/>
                        </a:rPr>
                        <a:t>健康づくり関係</a:t>
                      </a:r>
                      <a:r>
                        <a:rPr lang="ja-JP" sz="1000" kern="0" dirty="0">
                          <a:effectLst/>
                          <a:latin typeface="Meiryo UI" panose="020B0604030504040204" pitchFamily="50" charset="-128"/>
                          <a:ea typeface="Meiryo UI" panose="020B0604030504040204" pitchFamily="50" charset="-128"/>
                        </a:rPr>
                        <a:t>機関等は</a:t>
                      </a:r>
                      <a:r>
                        <a:rPr lang="ja-JP" sz="1000" kern="0" dirty="0" smtClean="0">
                          <a:effectLst/>
                          <a:latin typeface="Meiryo UI" panose="020B0604030504040204" pitchFamily="50" charset="-128"/>
                          <a:ea typeface="Meiryo UI" panose="020B0604030504040204" pitchFamily="50" charset="-128"/>
                        </a:rPr>
                        <a:t>、健康づくり</a:t>
                      </a:r>
                      <a:endParaRPr lang="en-US" altLang="ja-JP" sz="1000" kern="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000" kern="0" dirty="0" smtClean="0">
                          <a:effectLst/>
                          <a:latin typeface="Meiryo UI" panose="020B0604030504040204" pitchFamily="50" charset="-128"/>
                          <a:ea typeface="Meiryo UI" panose="020B0604030504040204" pitchFamily="50" charset="-128"/>
                        </a:rPr>
                        <a:t>　　を推進するための必要な支援及び社会環境の整備</a:t>
                      </a:r>
                      <a:r>
                        <a:rPr lang="ja-JP" sz="1000" kern="0" dirty="0" smtClean="0">
                          <a:effectLst/>
                          <a:latin typeface="Meiryo UI" panose="020B0604030504040204" pitchFamily="50" charset="-128"/>
                          <a:ea typeface="Meiryo UI" panose="020B0604030504040204" pitchFamily="50" charset="-128"/>
                        </a:rPr>
                        <a:t>に取り組む</a:t>
                      </a:r>
                      <a:r>
                        <a:rPr lang="ja-JP" altLang="en-US" sz="1000" kern="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49693215"/>
                  </a:ext>
                </a:extLst>
              </a:tr>
            </a:tbl>
          </a:graphicData>
        </a:graphic>
      </p:graphicFrame>
      <p:graphicFrame>
        <p:nvGraphicFramePr>
          <p:cNvPr id="7" name="表 6">
            <a:extLst>
              <a:ext uri="{FF2B5EF4-FFF2-40B4-BE49-F238E27FC236}">
                <a16:creationId xmlns:a16="http://schemas.microsoft.com/office/drawing/2014/main" xmlns="" id="{C5BE138B-12BB-46C3-B02F-C76C3437C1BA}"/>
              </a:ext>
            </a:extLst>
          </p:cNvPr>
          <p:cNvGraphicFramePr>
            <a:graphicFrameLocks noGrp="1"/>
          </p:cNvGraphicFramePr>
          <p:nvPr>
            <p:extLst>
              <p:ext uri="{D42A27DB-BD31-4B8C-83A1-F6EECF244321}">
                <p14:modId xmlns:p14="http://schemas.microsoft.com/office/powerpoint/2010/main" val="893068494"/>
              </p:ext>
            </p:extLst>
          </p:nvPr>
        </p:nvGraphicFramePr>
        <p:xfrm>
          <a:off x="228425" y="5376664"/>
          <a:ext cx="6207157" cy="4009771"/>
        </p:xfrm>
        <a:graphic>
          <a:graphicData uri="http://schemas.openxmlformats.org/drawingml/2006/table">
            <a:tbl>
              <a:tblPr firstRow="1" firstCol="1" bandRow="1">
                <a:tableStyleId>{5940675A-B579-460E-94D1-54222C63F5DA}</a:tableStyleId>
              </a:tblPr>
              <a:tblGrid>
                <a:gridCol w="6207157">
                  <a:extLst>
                    <a:ext uri="{9D8B030D-6E8A-4147-A177-3AD203B41FA5}">
                      <a16:colId xmlns:a16="http://schemas.microsoft.com/office/drawing/2014/main" xmlns="" val="2804173139"/>
                    </a:ext>
                  </a:extLst>
                </a:gridCol>
              </a:tblGrid>
              <a:tr h="648072">
                <a:tc>
                  <a:txBody>
                    <a:bodyPr/>
                    <a:lstStyle/>
                    <a:p>
                      <a:pPr algn="l">
                        <a:lnSpc>
                          <a:spcPts val="17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（第４条）府の責務</a:t>
                      </a:r>
                      <a:endParaRPr lang="ja-JP" sz="1100" kern="100" dirty="0">
                        <a:effectLst/>
                        <a:latin typeface="Meiryo UI" panose="020B0604030504040204" pitchFamily="50" charset="-128"/>
                        <a:ea typeface="Meiryo UI" panose="020B0604030504040204" pitchFamily="50" charset="-128"/>
                      </a:endParaRPr>
                    </a:p>
                    <a:p>
                      <a:pPr marL="133350" indent="-133350" algn="just">
                        <a:lnSpc>
                          <a:spcPts val="1600"/>
                        </a:lnSpc>
                        <a:spcAft>
                          <a:spcPts val="0"/>
                        </a:spcAft>
                      </a:pPr>
                      <a:r>
                        <a:rPr lang="ja-JP" sz="1000" kern="100" dirty="0">
                          <a:effectLst/>
                          <a:latin typeface="Meiryo UI" panose="020B0604030504040204" pitchFamily="50" charset="-128"/>
                          <a:ea typeface="Meiryo UI" panose="020B0604030504040204" pitchFamily="50" charset="-128"/>
                        </a:rPr>
                        <a:t>・健康</a:t>
                      </a:r>
                      <a:r>
                        <a:rPr lang="ja-JP" sz="1000" kern="100" dirty="0" smtClean="0">
                          <a:effectLst/>
                          <a:latin typeface="Meiryo UI" panose="020B0604030504040204" pitchFamily="50" charset="-128"/>
                          <a:ea typeface="Meiryo UI" panose="020B0604030504040204" pitchFamily="50" charset="-128"/>
                        </a:rPr>
                        <a:t>増進</a:t>
                      </a:r>
                      <a:r>
                        <a:rPr lang="ja-JP" altLang="en-US" sz="1000" kern="100" dirty="0" smtClean="0">
                          <a:effectLst/>
                          <a:latin typeface="Meiryo UI" panose="020B0604030504040204" pitchFamily="50" charset="-128"/>
                          <a:ea typeface="Meiryo UI" panose="020B0604030504040204" pitchFamily="50" charset="-128"/>
                        </a:rPr>
                        <a:t>法に関する</a:t>
                      </a:r>
                      <a:r>
                        <a:rPr lang="ja-JP" sz="1000" kern="100" dirty="0" smtClean="0">
                          <a:effectLst/>
                          <a:latin typeface="Meiryo UI" panose="020B0604030504040204" pitchFamily="50" charset="-128"/>
                          <a:ea typeface="Meiryo UI" panose="020B0604030504040204" pitchFamily="50" charset="-128"/>
                        </a:rPr>
                        <a:t>計画</a:t>
                      </a:r>
                      <a:r>
                        <a:rPr lang="ja-JP" sz="1000" kern="100" dirty="0">
                          <a:effectLst/>
                          <a:latin typeface="Meiryo UI" panose="020B0604030504040204" pitchFamily="50" charset="-128"/>
                          <a:ea typeface="Meiryo UI" panose="020B0604030504040204" pitchFamily="50" charset="-128"/>
                        </a:rPr>
                        <a:t>、歯科口腔保健の推進に関する法律の</a:t>
                      </a:r>
                      <a:r>
                        <a:rPr lang="ja-JP" sz="1000" kern="100" dirty="0" smtClean="0">
                          <a:effectLst/>
                          <a:latin typeface="Meiryo UI" panose="020B0604030504040204" pitchFamily="50" charset="-128"/>
                          <a:ea typeface="Meiryo UI" panose="020B0604030504040204" pitchFamily="50" charset="-128"/>
                        </a:rPr>
                        <a:t>基本的事項</a:t>
                      </a:r>
                      <a:r>
                        <a:rPr lang="ja-JP" altLang="en-US" sz="1000" kern="100" dirty="0" smtClean="0">
                          <a:effectLst/>
                          <a:latin typeface="Meiryo UI" panose="020B0604030504040204" pitchFamily="50" charset="-128"/>
                          <a:ea typeface="Meiryo UI" panose="020B0604030504040204" pitchFamily="50" charset="-128"/>
                        </a:rPr>
                        <a:t>及び</a:t>
                      </a:r>
                      <a:r>
                        <a:rPr lang="ja-JP" sz="1000" kern="100" dirty="0" smtClean="0">
                          <a:effectLst/>
                          <a:latin typeface="Meiryo UI" panose="020B0604030504040204" pitchFamily="50" charset="-128"/>
                          <a:ea typeface="Meiryo UI" panose="020B0604030504040204" pitchFamily="50" charset="-128"/>
                        </a:rPr>
                        <a:t>食育基本法</a:t>
                      </a:r>
                      <a:r>
                        <a:rPr lang="ja-JP" altLang="en-US" sz="1000" kern="100" dirty="0" smtClean="0">
                          <a:effectLst/>
                          <a:latin typeface="Meiryo UI" panose="020B0604030504040204" pitchFamily="50" charset="-128"/>
                          <a:ea typeface="Meiryo UI" panose="020B0604030504040204" pitchFamily="50" charset="-128"/>
                        </a:rPr>
                        <a:t>に関する</a:t>
                      </a:r>
                      <a:r>
                        <a:rPr lang="ja-JP" sz="1000" kern="100" dirty="0" smtClean="0">
                          <a:effectLst/>
                          <a:latin typeface="Meiryo UI" panose="020B0604030504040204" pitchFamily="50" charset="-128"/>
                          <a:ea typeface="Meiryo UI" panose="020B0604030504040204" pitchFamily="50" charset="-128"/>
                        </a:rPr>
                        <a:t>計画</a:t>
                      </a:r>
                      <a:r>
                        <a:rPr lang="ja-JP" sz="1000" kern="100" dirty="0">
                          <a:effectLst/>
                          <a:latin typeface="Meiryo UI" panose="020B0604030504040204" pitchFamily="50" charset="-128"/>
                          <a:ea typeface="Meiryo UI" panose="020B0604030504040204" pitchFamily="50" charset="-128"/>
                        </a:rPr>
                        <a:t>に基づき</a:t>
                      </a:r>
                      <a:r>
                        <a:rPr lang="ja-JP" sz="1000" kern="100" dirty="0" smtClean="0">
                          <a:effectLst/>
                          <a:latin typeface="Meiryo UI" panose="020B0604030504040204" pitchFamily="50" charset="-128"/>
                          <a:ea typeface="Meiryo UI" panose="020B0604030504040204" pitchFamily="50" charset="-128"/>
                        </a:rPr>
                        <a:t>、</a:t>
                      </a:r>
                      <a:endParaRPr lang="en-US" altLang="ja-JP" sz="1000" kern="100" dirty="0" smtClean="0">
                        <a:effectLst/>
                        <a:latin typeface="Meiryo UI" panose="020B0604030504040204" pitchFamily="50" charset="-128"/>
                        <a:ea typeface="Meiryo UI" panose="020B0604030504040204" pitchFamily="50" charset="-128"/>
                      </a:endParaRPr>
                    </a:p>
                    <a:p>
                      <a:pPr marL="133350" indent="-133350" algn="just">
                        <a:lnSpc>
                          <a:spcPts val="1600"/>
                        </a:lnSpc>
                        <a:spcAft>
                          <a:spcPts val="0"/>
                        </a:spcAft>
                      </a:pPr>
                      <a:r>
                        <a:rPr lang="ja-JP" altLang="en-US" sz="1000" kern="100" baseline="0" dirty="0" smtClean="0">
                          <a:effectLst/>
                          <a:latin typeface="Meiryo UI" panose="020B0604030504040204" pitchFamily="50" charset="-128"/>
                          <a:ea typeface="Meiryo UI" panose="020B0604030504040204" pitchFamily="50" charset="-128"/>
                        </a:rPr>
                        <a:t> </a:t>
                      </a:r>
                      <a:r>
                        <a:rPr lang="ja-JP" sz="1000" kern="100" dirty="0" smtClean="0">
                          <a:effectLst/>
                          <a:latin typeface="Meiryo UI" panose="020B0604030504040204" pitchFamily="50" charset="-128"/>
                          <a:ea typeface="Meiryo UI" panose="020B0604030504040204" pitchFamily="50" charset="-128"/>
                        </a:rPr>
                        <a:t>健康づくり</a:t>
                      </a:r>
                      <a:r>
                        <a:rPr lang="ja-JP" sz="1000" kern="100" dirty="0">
                          <a:effectLst/>
                          <a:latin typeface="Meiryo UI" panose="020B0604030504040204" pitchFamily="50" charset="-128"/>
                          <a:ea typeface="Meiryo UI" panose="020B0604030504040204" pitchFamily="50" charset="-128"/>
                        </a:rPr>
                        <a:t>の推進に関する施策を総合的に</a:t>
                      </a:r>
                      <a:r>
                        <a:rPr lang="ja-JP" sz="1000" kern="100" dirty="0" smtClean="0">
                          <a:effectLst/>
                          <a:latin typeface="Meiryo UI" panose="020B0604030504040204" pitchFamily="50" charset="-128"/>
                          <a:ea typeface="Meiryo UI" panose="020B0604030504040204" pitchFamily="50" charset="-128"/>
                        </a:rPr>
                        <a:t>策定</a:t>
                      </a:r>
                      <a:r>
                        <a:rPr lang="ja-JP" altLang="en-US" sz="1000" kern="100" dirty="0" smtClean="0">
                          <a:effectLst/>
                          <a:latin typeface="Meiryo UI" panose="020B0604030504040204" pitchFamily="50" charset="-128"/>
                          <a:ea typeface="Meiryo UI" panose="020B0604030504040204" pitchFamily="50" charset="-128"/>
                        </a:rPr>
                        <a:t>・</a:t>
                      </a:r>
                      <a:r>
                        <a:rPr lang="ja-JP" sz="1000" kern="100" dirty="0" smtClean="0">
                          <a:effectLst/>
                          <a:latin typeface="Meiryo UI" panose="020B0604030504040204" pitchFamily="50" charset="-128"/>
                          <a:ea typeface="Meiryo UI" panose="020B0604030504040204" pitchFamily="50" charset="-128"/>
                        </a:rPr>
                        <a:t>実施</a:t>
                      </a:r>
                      <a:r>
                        <a:rPr lang="ja-JP" altLang="en-US" sz="1000" kern="100" dirty="0" smtClean="0">
                          <a:effectLst/>
                          <a:latin typeface="Meiryo UI" panose="020B0604030504040204" pitchFamily="50" charset="-128"/>
                          <a:ea typeface="Meiryo UI" panose="020B0604030504040204" pitchFamily="50" charset="-128"/>
                        </a:rPr>
                        <a:t>、健康づくりへの関心と理解を深めるための</a:t>
                      </a:r>
                      <a:r>
                        <a:rPr lang="ja-JP" sz="1000" kern="0" dirty="0" smtClean="0">
                          <a:effectLst/>
                          <a:latin typeface="Meiryo UI" panose="020B0604030504040204" pitchFamily="50" charset="-128"/>
                          <a:ea typeface="Meiryo UI" panose="020B0604030504040204" pitchFamily="50" charset="-128"/>
                        </a:rPr>
                        <a:t>気運</a:t>
                      </a:r>
                      <a:r>
                        <a:rPr lang="ja-JP" sz="1000" kern="0" dirty="0">
                          <a:effectLst/>
                          <a:latin typeface="Meiryo UI" panose="020B0604030504040204" pitchFamily="50" charset="-128"/>
                          <a:ea typeface="Meiryo UI" panose="020B0604030504040204" pitchFamily="50" charset="-128"/>
                        </a:rPr>
                        <a:t>の醸成　</a:t>
                      </a:r>
                      <a:r>
                        <a:rPr lang="ja-JP" altLang="en-US" sz="1000" kern="0" dirty="0" smtClean="0">
                          <a:effectLst/>
                          <a:latin typeface="Meiryo UI" panose="020B0604030504040204" pitchFamily="50" charset="-128"/>
                          <a:ea typeface="Meiryo UI" panose="020B0604030504040204" pitchFamily="50" charset="-128"/>
                        </a:rPr>
                        <a:t>　</a:t>
                      </a:r>
                      <a:r>
                        <a:rPr lang="ja-JP" sz="1000" kern="0" dirty="0" smtClean="0">
                          <a:effectLst/>
                          <a:latin typeface="Meiryo UI" panose="020B0604030504040204" pitchFamily="50" charset="-128"/>
                          <a:ea typeface="Meiryo UI" panose="020B0604030504040204" pitchFamily="50" charset="-128"/>
                        </a:rPr>
                        <a:t>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662045566"/>
                  </a:ext>
                </a:extLst>
              </a:tr>
              <a:tr h="474619">
                <a:tc>
                  <a:txBody>
                    <a:bodyPr/>
                    <a:lstStyle/>
                    <a:p>
                      <a:pPr algn="l">
                        <a:lnSpc>
                          <a:spcPts val="17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（第５条）府と市町村の協力</a:t>
                      </a:r>
                      <a:endParaRPr lang="ja-JP" sz="1100" kern="100" dirty="0">
                        <a:effectLst/>
                        <a:latin typeface="Meiryo UI" panose="020B0604030504040204" pitchFamily="50" charset="-128"/>
                        <a:ea typeface="Meiryo UI" panose="020B0604030504040204" pitchFamily="50" charset="-128"/>
                      </a:endParaRPr>
                    </a:p>
                    <a:p>
                      <a:pPr algn="l">
                        <a:lnSpc>
                          <a:spcPts val="1700"/>
                        </a:lnSpc>
                        <a:spcAft>
                          <a:spcPts val="0"/>
                        </a:spcAft>
                      </a:pPr>
                      <a:r>
                        <a:rPr lang="ja-JP" sz="1000" kern="100" dirty="0">
                          <a:effectLst/>
                          <a:latin typeface="Meiryo UI" panose="020B0604030504040204" pitchFamily="50" charset="-128"/>
                          <a:ea typeface="Meiryo UI" panose="020B0604030504040204" pitchFamily="50" charset="-128"/>
                        </a:rPr>
                        <a:t>・</a:t>
                      </a:r>
                      <a:r>
                        <a:rPr lang="ja-JP" sz="1000" kern="0" dirty="0">
                          <a:effectLst/>
                          <a:latin typeface="Meiryo UI" panose="020B0604030504040204" pitchFamily="50" charset="-128"/>
                          <a:ea typeface="Meiryo UI" panose="020B0604030504040204" pitchFamily="50" charset="-128"/>
                        </a:rPr>
                        <a:t>健康づくりの推進に</a:t>
                      </a:r>
                      <a:r>
                        <a:rPr lang="ja-JP" sz="1000" kern="0" dirty="0" smtClean="0">
                          <a:effectLst/>
                          <a:latin typeface="Meiryo UI" panose="020B0604030504040204" pitchFamily="50" charset="-128"/>
                          <a:ea typeface="Meiryo UI" panose="020B0604030504040204" pitchFamily="50" charset="-128"/>
                        </a:rPr>
                        <a:t>当たって、</a:t>
                      </a:r>
                      <a:r>
                        <a:rPr lang="ja-JP" sz="1000" kern="0" dirty="0">
                          <a:effectLst/>
                          <a:latin typeface="Meiryo UI" panose="020B0604030504040204" pitchFamily="50" charset="-128"/>
                          <a:ea typeface="Meiryo UI" panose="020B0604030504040204" pitchFamily="50" charset="-128"/>
                        </a:rPr>
                        <a:t>市町村と</a:t>
                      </a:r>
                      <a:r>
                        <a:rPr lang="ja-JP" sz="1000" kern="0" dirty="0" smtClean="0">
                          <a:effectLst/>
                          <a:latin typeface="Meiryo UI" panose="020B0604030504040204" pitchFamily="50" charset="-128"/>
                          <a:ea typeface="Meiryo UI" panose="020B0604030504040204" pitchFamily="50" charset="-128"/>
                        </a:rPr>
                        <a:t>連携</a:t>
                      </a:r>
                      <a:r>
                        <a:rPr lang="ja-JP" altLang="en-US" sz="1000" kern="0" dirty="0" smtClean="0">
                          <a:effectLst/>
                          <a:latin typeface="Meiryo UI" panose="020B0604030504040204" pitchFamily="50" charset="-128"/>
                          <a:ea typeface="Meiryo UI" panose="020B0604030504040204" pitchFamily="50" charset="-128"/>
                        </a:rPr>
                        <a:t>・協力　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2584917836"/>
                  </a:ext>
                </a:extLst>
              </a:tr>
              <a:tr h="657426">
                <a:tc>
                  <a:txBody>
                    <a:bodyPr/>
                    <a:lstStyle/>
                    <a:p>
                      <a:pPr algn="just">
                        <a:lnSpc>
                          <a:spcPts val="17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（第６条）府民の役割</a:t>
                      </a:r>
                      <a:endParaRPr lang="ja-JP" sz="1100" kern="100" dirty="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000" kern="100" dirty="0" smtClean="0">
                          <a:effectLst/>
                          <a:latin typeface="Meiryo UI" panose="020B0604030504040204" pitchFamily="50" charset="-128"/>
                          <a:ea typeface="Meiryo UI" panose="020B0604030504040204" pitchFamily="50" charset="-128"/>
                        </a:rPr>
                        <a:t>・健康づくり</a:t>
                      </a:r>
                      <a:r>
                        <a:rPr lang="ja-JP" sz="1000" kern="100" dirty="0">
                          <a:effectLst/>
                          <a:latin typeface="Meiryo UI" panose="020B0604030504040204" pitchFamily="50" charset="-128"/>
                          <a:ea typeface="Meiryo UI" panose="020B0604030504040204" pitchFamily="50" charset="-128"/>
                        </a:rPr>
                        <a:t>に継続して取り組む</a:t>
                      </a:r>
                      <a:r>
                        <a:rPr lang="ja-JP" sz="1000" kern="100" dirty="0" smtClean="0">
                          <a:effectLst/>
                          <a:latin typeface="Meiryo UI" panose="020B0604030504040204" pitchFamily="50" charset="-128"/>
                          <a:ea typeface="Meiryo UI" panose="020B0604030504040204" pitchFamily="50" charset="-128"/>
                        </a:rPr>
                        <a:t>、</a:t>
                      </a:r>
                      <a:r>
                        <a:rPr lang="ja-JP" altLang="en-US" sz="1000" kern="100" dirty="0" smtClean="0">
                          <a:effectLst/>
                          <a:latin typeface="Meiryo UI" panose="020B0604030504040204" pitchFamily="50" charset="-128"/>
                          <a:ea typeface="Meiryo UI" panose="020B0604030504040204" pitchFamily="50" charset="-128"/>
                        </a:rPr>
                        <a:t>特定健診、</a:t>
                      </a:r>
                      <a:r>
                        <a:rPr lang="ja-JP" sz="1000" kern="100" dirty="0" smtClean="0">
                          <a:effectLst/>
                          <a:latin typeface="Meiryo UI" panose="020B0604030504040204" pitchFamily="50" charset="-128"/>
                          <a:ea typeface="Meiryo UI" panose="020B0604030504040204" pitchFamily="50" charset="-128"/>
                        </a:rPr>
                        <a:t>がん</a:t>
                      </a:r>
                      <a:r>
                        <a:rPr lang="ja-JP" sz="1000" kern="100" dirty="0">
                          <a:effectLst/>
                          <a:latin typeface="Meiryo UI" panose="020B0604030504040204" pitchFamily="50" charset="-128"/>
                          <a:ea typeface="Meiryo UI" panose="020B0604030504040204" pitchFamily="50" charset="-128"/>
                        </a:rPr>
                        <a:t>検診、</a:t>
                      </a:r>
                      <a:r>
                        <a:rPr lang="ja-JP" sz="1000" kern="100" dirty="0" smtClean="0">
                          <a:effectLst/>
                          <a:latin typeface="Meiryo UI" panose="020B0604030504040204" pitchFamily="50" charset="-128"/>
                          <a:ea typeface="Meiryo UI" panose="020B0604030504040204" pitchFamily="50" charset="-128"/>
                        </a:rPr>
                        <a:t>歯科検診</a:t>
                      </a:r>
                      <a:r>
                        <a:rPr lang="ja-JP" altLang="en-US" sz="1000" kern="100" dirty="0" smtClean="0">
                          <a:effectLst/>
                          <a:latin typeface="Meiryo UI" panose="020B0604030504040204" pitchFamily="50" charset="-128"/>
                          <a:ea typeface="Meiryo UI" panose="020B0604030504040204" pitchFamily="50" charset="-128"/>
                        </a:rPr>
                        <a:t>の</a:t>
                      </a:r>
                      <a:r>
                        <a:rPr lang="ja-JP" sz="1000" kern="100" dirty="0" smtClean="0">
                          <a:effectLst/>
                          <a:latin typeface="Meiryo UI" panose="020B0604030504040204" pitchFamily="50" charset="-128"/>
                          <a:ea typeface="Meiryo UI" panose="020B0604030504040204" pitchFamily="50" charset="-128"/>
                        </a:rPr>
                        <a:t>受診、</a:t>
                      </a:r>
                      <a:r>
                        <a:rPr lang="ja-JP" altLang="en-US" sz="1000" kern="100" dirty="0" smtClean="0">
                          <a:effectLst/>
                          <a:latin typeface="Meiryo UI" panose="020B0604030504040204" pitchFamily="50" charset="-128"/>
                          <a:ea typeface="Meiryo UI" panose="020B0604030504040204" pitchFamily="50" charset="-128"/>
                        </a:rPr>
                        <a:t>かかりつけの医師・歯科医師等の活用による</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en-US" altLang="ja-JP" sz="1000" kern="100" dirty="0" smtClean="0">
                          <a:effectLst/>
                          <a:latin typeface="Meiryo UI" panose="020B0604030504040204" pitchFamily="50" charset="-128"/>
                          <a:ea typeface="Meiryo UI" panose="020B0604030504040204" pitchFamily="50" charset="-128"/>
                        </a:rPr>
                        <a:t> </a:t>
                      </a:r>
                      <a:r>
                        <a:rPr lang="ja-JP" altLang="en-US" sz="1000" kern="100" dirty="0" smtClean="0">
                          <a:effectLst/>
                          <a:latin typeface="Meiryo UI" panose="020B0604030504040204" pitchFamily="50" charset="-128"/>
                          <a:ea typeface="Meiryo UI" panose="020B0604030504040204" pitchFamily="50" charset="-128"/>
                        </a:rPr>
                        <a:t>自らの心身の状態把握 </a:t>
                      </a:r>
                      <a:r>
                        <a:rPr lang="ja-JP" sz="1000" kern="100" dirty="0" smtClean="0">
                          <a:effectLst/>
                          <a:latin typeface="Meiryo UI" panose="020B0604030504040204" pitchFamily="50" charset="-128"/>
                          <a:ea typeface="Meiryo UI" panose="020B0604030504040204" pitchFamily="50" charset="-128"/>
                        </a:rPr>
                        <a:t>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727333571"/>
                  </a:ext>
                </a:extLst>
              </a:tr>
              <a:tr h="474619">
                <a:tc>
                  <a:txBody>
                    <a:bodyPr/>
                    <a:lstStyle/>
                    <a:p>
                      <a:pPr algn="just">
                        <a:lnSpc>
                          <a:spcPts val="17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（第７条）事業者の役割</a:t>
                      </a:r>
                      <a:endParaRPr lang="ja-JP" sz="1100" kern="100" dirty="0">
                        <a:effectLst/>
                        <a:latin typeface="Meiryo UI" panose="020B0604030504040204" pitchFamily="50" charset="-128"/>
                        <a:ea typeface="Meiryo UI" panose="020B0604030504040204" pitchFamily="50" charset="-128"/>
                      </a:endParaRPr>
                    </a:p>
                    <a:p>
                      <a:pPr algn="just">
                        <a:lnSpc>
                          <a:spcPts val="1700"/>
                        </a:lnSpc>
                        <a:spcAft>
                          <a:spcPts val="0"/>
                        </a:spcAft>
                      </a:pPr>
                      <a:r>
                        <a:rPr lang="ja-JP" sz="1000" kern="0" dirty="0" smtClean="0">
                          <a:solidFill>
                            <a:schemeClr val="tx1"/>
                          </a:solidFill>
                          <a:effectLst/>
                          <a:latin typeface="Meiryo UI" panose="020B0604030504040204" pitchFamily="50" charset="-128"/>
                          <a:ea typeface="Meiryo UI" panose="020B0604030504040204" pitchFamily="50" charset="-128"/>
                        </a:rPr>
                        <a:t>・</a:t>
                      </a:r>
                      <a:r>
                        <a:rPr lang="ja-JP" altLang="en-US" sz="1000" kern="0" dirty="0" smtClean="0">
                          <a:solidFill>
                            <a:schemeClr val="tx1"/>
                          </a:solidFill>
                          <a:effectLst/>
                          <a:latin typeface="Meiryo UI" panose="020B0604030504040204" pitchFamily="50" charset="-128"/>
                          <a:ea typeface="Meiryo UI" panose="020B0604030504040204" pitchFamily="50" charset="-128"/>
                        </a:rPr>
                        <a:t>事業者による、その</a:t>
                      </a:r>
                      <a:r>
                        <a:rPr lang="ja-JP" sz="1000" kern="0" dirty="0" smtClean="0">
                          <a:solidFill>
                            <a:schemeClr val="tx1"/>
                          </a:solidFill>
                          <a:effectLst/>
                          <a:latin typeface="Meiryo UI" panose="020B0604030504040204" pitchFamily="50" charset="-128"/>
                          <a:ea typeface="Meiryo UI" panose="020B0604030504040204" pitchFamily="50" charset="-128"/>
                        </a:rPr>
                        <a:t>使用</a:t>
                      </a:r>
                      <a:r>
                        <a:rPr lang="ja-JP" altLang="en-US" sz="1000" kern="0" dirty="0" smtClean="0">
                          <a:solidFill>
                            <a:schemeClr val="tx1"/>
                          </a:solidFill>
                          <a:effectLst/>
                          <a:latin typeface="Meiryo UI" panose="020B0604030504040204" pitchFamily="50" charset="-128"/>
                          <a:ea typeface="Meiryo UI" panose="020B0604030504040204" pitchFamily="50" charset="-128"/>
                        </a:rPr>
                        <a:t>する</a:t>
                      </a:r>
                      <a:r>
                        <a:rPr lang="ja-JP" sz="1000" kern="0" dirty="0" smtClean="0">
                          <a:solidFill>
                            <a:schemeClr val="tx1"/>
                          </a:solidFill>
                          <a:effectLst/>
                          <a:latin typeface="Meiryo UI" panose="020B0604030504040204" pitchFamily="50" charset="-128"/>
                          <a:ea typeface="Meiryo UI" panose="020B0604030504040204" pitchFamily="50" charset="-128"/>
                        </a:rPr>
                        <a:t>者</a:t>
                      </a:r>
                      <a:r>
                        <a:rPr lang="ja-JP" sz="1000" kern="0" dirty="0">
                          <a:solidFill>
                            <a:schemeClr val="tx1"/>
                          </a:solidFill>
                          <a:effectLst/>
                          <a:latin typeface="Meiryo UI" panose="020B0604030504040204" pitchFamily="50" charset="-128"/>
                          <a:ea typeface="Meiryo UI" panose="020B0604030504040204" pitchFamily="50" charset="-128"/>
                        </a:rPr>
                        <a:t>に</a:t>
                      </a:r>
                      <a:r>
                        <a:rPr lang="ja-JP" sz="1000" kern="0" dirty="0" smtClean="0">
                          <a:solidFill>
                            <a:schemeClr val="tx1"/>
                          </a:solidFill>
                          <a:effectLst/>
                          <a:latin typeface="Meiryo UI" panose="020B0604030504040204" pitchFamily="50" charset="-128"/>
                          <a:ea typeface="Meiryo UI" panose="020B0604030504040204" pitchFamily="50" charset="-128"/>
                        </a:rPr>
                        <a:t>対</a:t>
                      </a:r>
                      <a:r>
                        <a:rPr lang="ja-JP" altLang="en-US" sz="1000" kern="0" dirty="0" smtClean="0">
                          <a:solidFill>
                            <a:schemeClr val="tx1"/>
                          </a:solidFill>
                          <a:effectLst/>
                          <a:latin typeface="Meiryo UI" panose="020B0604030504040204" pitchFamily="50" charset="-128"/>
                          <a:ea typeface="Meiryo UI" panose="020B0604030504040204" pitchFamily="50" charset="-128"/>
                        </a:rPr>
                        <a:t>する</a:t>
                      </a:r>
                      <a:r>
                        <a:rPr lang="ja-JP" sz="1000" kern="0" dirty="0" smtClean="0">
                          <a:solidFill>
                            <a:schemeClr val="tx1"/>
                          </a:solidFill>
                          <a:effectLst/>
                          <a:latin typeface="Meiryo UI" panose="020B0604030504040204" pitchFamily="50" charset="-128"/>
                          <a:ea typeface="Meiryo UI" panose="020B0604030504040204" pitchFamily="50" charset="-128"/>
                        </a:rPr>
                        <a:t>健康</a:t>
                      </a:r>
                      <a:r>
                        <a:rPr lang="ja-JP" sz="1000" kern="0" dirty="0">
                          <a:solidFill>
                            <a:schemeClr val="tx1"/>
                          </a:solidFill>
                          <a:effectLst/>
                          <a:latin typeface="Meiryo UI" panose="020B0604030504040204" pitchFamily="50" charset="-128"/>
                          <a:ea typeface="Meiryo UI" panose="020B0604030504040204" pitchFamily="50" charset="-128"/>
                        </a:rPr>
                        <a:t>情報</a:t>
                      </a:r>
                      <a:r>
                        <a:rPr lang="ja-JP" sz="1000" kern="0" dirty="0">
                          <a:effectLst/>
                          <a:latin typeface="Meiryo UI" panose="020B0604030504040204" pitchFamily="50" charset="-128"/>
                          <a:ea typeface="Meiryo UI" panose="020B0604030504040204" pitchFamily="50" charset="-128"/>
                        </a:rPr>
                        <a:t>の提供、健康診査の実施その他の</a:t>
                      </a:r>
                      <a:r>
                        <a:rPr lang="ja-JP" sz="1000" kern="0" dirty="0" smtClean="0">
                          <a:effectLst/>
                          <a:latin typeface="Meiryo UI" panose="020B0604030504040204" pitchFamily="50" charset="-128"/>
                          <a:ea typeface="Meiryo UI" panose="020B0604030504040204" pitchFamily="50" charset="-128"/>
                        </a:rPr>
                        <a:t>健康づくり</a:t>
                      </a:r>
                      <a:r>
                        <a:rPr lang="ja-JP" altLang="en-US" sz="1000" kern="0" dirty="0" smtClean="0">
                          <a:effectLst/>
                          <a:latin typeface="Meiryo UI" panose="020B0604030504040204" pitchFamily="50" charset="-128"/>
                          <a:ea typeface="Meiryo UI" panose="020B0604030504040204" pitchFamily="50" charset="-128"/>
                        </a:rPr>
                        <a:t>を</a:t>
                      </a:r>
                      <a:r>
                        <a:rPr lang="ja-JP" sz="1000" kern="0" dirty="0" smtClean="0">
                          <a:effectLst/>
                          <a:latin typeface="Meiryo UI" panose="020B0604030504040204" pitchFamily="50" charset="-128"/>
                          <a:ea typeface="Meiryo UI" panose="020B0604030504040204" pitchFamily="50" charset="-128"/>
                        </a:rPr>
                        <a:t>推進</a:t>
                      </a:r>
                      <a:r>
                        <a:rPr lang="ja-JP" sz="1000" kern="0" dirty="0">
                          <a:effectLst/>
                          <a:latin typeface="Meiryo UI" panose="020B0604030504040204" pitchFamily="50" charset="-128"/>
                          <a:ea typeface="Meiryo UI" panose="020B0604030504040204" pitchFamily="50" charset="-128"/>
                        </a:rPr>
                        <a:t>　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4249442724"/>
                  </a:ext>
                </a:extLst>
              </a:tr>
              <a:tr h="434829">
                <a:tc>
                  <a:txBody>
                    <a:bodyPr/>
                    <a:lstStyle/>
                    <a:p>
                      <a:pPr algn="just">
                        <a:lnSpc>
                          <a:spcPts val="17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（第８条）保健医療</a:t>
                      </a:r>
                      <a:r>
                        <a:rPr lang="ja-JP" sz="1100" kern="100" dirty="0" smtClean="0">
                          <a:effectLst/>
                          <a:highlight>
                            <a:srgbClr val="D3D3D3"/>
                          </a:highlight>
                          <a:latin typeface="Meiryo UI" panose="020B0604030504040204" pitchFamily="50" charset="-128"/>
                          <a:ea typeface="Meiryo UI" panose="020B0604030504040204" pitchFamily="50" charset="-128"/>
                        </a:rPr>
                        <a:t>関係</a:t>
                      </a:r>
                      <a:r>
                        <a:rPr lang="ja-JP" altLang="en-US" sz="1100" kern="100" dirty="0" smtClean="0">
                          <a:effectLst/>
                          <a:highlight>
                            <a:srgbClr val="D3D3D3"/>
                          </a:highlight>
                          <a:latin typeface="Meiryo UI" panose="020B0604030504040204" pitchFamily="50" charset="-128"/>
                          <a:ea typeface="Meiryo UI" panose="020B0604030504040204" pitchFamily="50" charset="-128"/>
                        </a:rPr>
                        <a:t>者</a:t>
                      </a:r>
                      <a:r>
                        <a:rPr lang="ja-JP" sz="1100" kern="100" dirty="0" smtClean="0">
                          <a:effectLst/>
                          <a:highlight>
                            <a:srgbClr val="D3D3D3"/>
                          </a:highlight>
                          <a:latin typeface="Meiryo UI" panose="020B0604030504040204" pitchFamily="50" charset="-128"/>
                          <a:ea typeface="Meiryo UI" panose="020B0604030504040204" pitchFamily="50" charset="-128"/>
                        </a:rPr>
                        <a:t>の</a:t>
                      </a:r>
                      <a:r>
                        <a:rPr lang="ja-JP" sz="1100" kern="100" dirty="0">
                          <a:effectLst/>
                          <a:highlight>
                            <a:srgbClr val="D3D3D3"/>
                          </a:highlight>
                          <a:latin typeface="Meiryo UI" panose="020B0604030504040204" pitchFamily="50" charset="-128"/>
                          <a:ea typeface="Meiryo UI" panose="020B0604030504040204" pitchFamily="50" charset="-128"/>
                        </a:rPr>
                        <a:t>役割</a:t>
                      </a:r>
                      <a:endParaRPr lang="ja-JP" sz="1100" kern="100" dirty="0">
                        <a:effectLst/>
                        <a:latin typeface="Meiryo UI" panose="020B0604030504040204" pitchFamily="50" charset="-128"/>
                        <a:ea typeface="Meiryo UI" panose="020B0604030504040204" pitchFamily="50" charset="-128"/>
                      </a:endParaRPr>
                    </a:p>
                    <a:p>
                      <a:pPr algn="just">
                        <a:lnSpc>
                          <a:spcPts val="1700"/>
                        </a:lnSpc>
                        <a:spcAft>
                          <a:spcPts val="0"/>
                        </a:spcAft>
                      </a:pPr>
                      <a:r>
                        <a:rPr lang="ja-JP" sz="1000" kern="0" dirty="0" smtClean="0">
                          <a:effectLst/>
                          <a:latin typeface="Meiryo UI" panose="020B0604030504040204" pitchFamily="50" charset="-128"/>
                          <a:ea typeface="Meiryo UI" panose="020B0604030504040204" pitchFamily="50" charset="-128"/>
                        </a:rPr>
                        <a:t>・</a:t>
                      </a:r>
                      <a:r>
                        <a:rPr lang="ja-JP" altLang="en-US" sz="1000" kern="0" dirty="0" smtClean="0">
                          <a:effectLst/>
                          <a:latin typeface="Meiryo UI" panose="020B0604030504040204" pitchFamily="50" charset="-128"/>
                          <a:ea typeface="Meiryo UI" panose="020B0604030504040204" pitchFamily="50" charset="-128"/>
                        </a:rPr>
                        <a:t>必要な</a:t>
                      </a:r>
                      <a:r>
                        <a:rPr lang="ja-JP" sz="1000" kern="0" dirty="0" smtClean="0">
                          <a:effectLst/>
                          <a:latin typeface="Meiryo UI" panose="020B0604030504040204" pitchFamily="50" charset="-128"/>
                          <a:ea typeface="Meiryo UI" panose="020B0604030504040204" pitchFamily="50" charset="-128"/>
                        </a:rPr>
                        <a:t>保健</a:t>
                      </a:r>
                      <a:r>
                        <a:rPr lang="ja-JP" sz="1000" kern="0" dirty="0">
                          <a:effectLst/>
                          <a:latin typeface="Meiryo UI" panose="020B0604030504040204" pitchFamily="50" charset="-128"/>
                          <a:ea typeface="Meiryo UI" panose="020B0604030504040204" pitchFamily="50" charset="-128"/>
                        </a:rPr>
                        <a:t>医療サービスを府民が適宜受けられるよう努める　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1496975334"/>
                  </a:ext>
                </a:extLst>
              </a:tr>
              <a:tr h="410756">
                <a:tc>
                  <a:txBody>
                    <a:bodyPr/>
                    <a:lstStyle/>
                    <a:p>
                      <a:pPr algn="just">
                        <a:lnSpc>
                          <a:spcPts val="17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（第９条）医療保険者の役割</a:t>
                      </a:r>
                      <a:endParaRPr lang="ja-JP" sz="1100" kern="100" dirty="0">
                        <a:effectLst/>
                        <a:latin typeface="Meiryo UI" panose="020B0604030504040204" pitchFamily="50" charset="-128"/>
                        <a:ea typeface="Meiryo UI" panose="020B0604030504040204" pitchFamily="50" charset="-128"/>
                      </a:endParaRPr>
                    </a:p>
                    <a:p>
                      <a:pPr algn="just">
                        <a:lnSpc>
                          <a:spcPts val="1700"/>
                        </a:lnSpc>
                        <a:spcAft>
                          <a:spcPts val="0"/>
                        </a:spcAft>
                        <a:tabLst>
                          <a:tab pos="3582988" algn="l"/>
                        </a:tabLst>
                      </a:pPr>
                      <a:r>
                        <a:rPr lang="ja-JP" sz="1000" kern="0" dirty="0">
                          <a:effectLst/>
                          <a:latin typeface="Meiryo UI" panose="020B0604030504040204" pitchFamily="50" charset="-128"/>
                          <a:ea typeface="Meiryo UI" panose="020B0604030504040204" pitchFamily="50" charset="-128"/>
                        </a:rPr>
                        <a:t>・</a:t>
                      </a:r>
                      <a:r>
                        <a:rPr lang="ja-JP" sz="1000" kern="0" dirty="0" smtClean="0">
                          <a:effectLst/>
                          <a:latin typeface="Meiryo UI" panose="020B0604030504040204" pitchFamily="50" charset="-128"/>
                          <a:ea typeface="Meiryo UI" panose="020B0604030504040204" pitchFamily="50" charset="-128"/>
                        </a:rPr>
                        <a:t>特定健康診査</a:t>
                      </a:r>
                      <a:r>
                        <a:rPr lang="ja-JP" altLang="en-US" sz="1000" kern="0" dirty="0" smtClean="0">
                          <a:effectLst/>
                          <a:latin typeface="Meiryo UI" panose="020B0604030504040204" pitchFamily="50" charset="-128"/>
                          <a:ea typeface="Meiryo UI" panose="020B0604030504040204" pitchFamily="50" charset="-128"/>
                        </a:rPr>
                        <a:t>の受診しやすい環境整備、</a:t>
                      </a:r>
                      <a:r>
                        <a:rPr lang="ja-JP" sz="1000" kern="0" dirty="0" smtClean="0">
                          <a:effectLst/>
                          <a:latin typeface="Meiryo UI" panose="020B0604030504040204" pitchFamily="50" charset="-128"/>
                          <a:ea typeface="Meiryo UI" panose="020B0604030504040204" pitchFamily="50" charset="-128"/>
                        </a:rPr>
                        <a:t>特定</a:t>
                      </a:r>
                      <a:r>
                        <a:rPr lang="ja-JP" sz="1000" kern="0" dirty="0">
                          <a:effectLst/>
                          <a:latin typeface="Meiryo UI" panose="020B0604030504040204" pitchFamily="50" charset="-128"/>
                          <a:ea typeface="Meiryo UI" panose="020B0604030504040204" pitchFamily="50" charset="-128"/>
                        </a:rPr>
                        <a:t>保健指導</a:t>
                      </a:r>
                      <a:r>
                        <a:rPr lang="ja-JP" sz="1000" kern="0" dirty="0" smtClean="0">
                          <a:effectLst/>
                          <a:latin typeface="Meiryo UI" panose="020B0604030504040204" pitchFamily="50" charset="-128"/>
                          <a:ea typeface="Meiryo UI" panose="020B0604030504040204" pitchFamily="50" charset="-128"/>
                        </a:rPr>
                        <a:t>の</a:t>
                      </a:r>
                      <a:r>
                        <a:rPr lang="ja-JP" altLang="en-US" sz="1000" kern="0" dirty="0" smtClean="0">
                          <a:effectLst/>
                          <a:latin typeface="Meiryo UI" panose="020B0604030504040204" pitchFamily="50" charset="-128"/>
                          <a:ea typeface="Meiryo UI" panose="020B0604030504040204" pitchFamily="50" charset="-128"/>
                        </a:rPr>
                        <a:t>質の向上等</a:t>
                      </a:r>
                      <a:r>
                        <a:rPr lang="ja-JP" altLang="en-US" sz="1000" kern="0" smtClean="0">
                          <a:effectLst/>
                          <a:latin typeface="Meiryo UI" panose="020B0604030504040204" pitchFamily="50" charset="-128"/>
                          <a:ea typeface="Meiryo UI" panose="020B0604030504040204" pitchFamily="50" charset="-128"/>
                        </a:rPr>
                        <a:t>の取組み</a:t>
                      </a:r>
                      <a:r>
                        <a:rPr lang="ja-JP" sz="1000" kern="0" dirty="0">
                          <a:effectLst/>
                          <a:latin typeface="Meiryo UI" panose="020B0604030504040204" pitchFamily="50" charset="-128"/>
                          <a:ea typeface="Meiryo UI" panose="020B0604030504040204" pitchFamily="50" charset="-128"/>
                        </a:rPr>
                        <a:t>　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1204546784"/>
                  </a:ext>
                </a:extLst>
              </a:tr>
              <a:tr h="454725">
                <a:tc>
                  <a:txBody>
                    <a:bodyPr/>
                    <a:lstStyle/>
                    <a:p>
                      <a:pPr algn="just">
                        <a:lnSpc>
                          <a:spcPts val="17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（第１０条）健康づくり関係機関等の役割</a:t>
                      </a:r>
                      <a:endParaRPr lang="ja-JP" sz="1100" kern="100" dirty="0">
                        <a:effectLst/>
                        <a:latin typeface="Meiryo UI" panose="020B0604030504040204" pitchFamily="50" charset="-128"/>
                        <a:ea typeface="Meiryo UI" panose="020B0604030504040204" pitchFamily="50" charset="-128"/>
                      </a:endParaRPr>
                    </a:p>
                    <a:p>
                      <a:pPr algn="just">
                        <a:lnSpc>
                          <a:spcPts val="1700"/>
                        </a:lnSpc>
                        <a:spcAft>
                          <a:spcPts val="0"/>
                        </a:spcAft>
                      </a:pPr>
                      <a:r>
                        <a:rPr lang="ja-JP" sz="1000" kern="0" dirty="0" smtClean="0">
                          <a:effectLst/>
                          <a:latin typeface="Meiryo UI" panose="020B0604030504040204" pitchFamily="50" charset="-128"/>
                          <a:ea typeface="Meiryo UI" panose="020B0604030504040204" pitchFamily="50" charset="-128"/>
                        </a:rPr>
                        <a:t>・</a:t>
                      </a:r>
                      <a:r>
                        <a:rPr lang="ja-JP" altLang="en-US" sz="1000" kern="0" dirty="0" smtClean="0">
                          <a:effectLst/>
                          <a:latin typeface="Meiryo UI" panose="020B0604030504040204" pitchFamily="50" charset="-128"/>
                          <a:ea typeface="Meiryo UI" panose="020B0604030504040204" pitchFamily="50" charset="-128"/>
                        </a:rPr>
                        <a:t>人材、情報、手法等を活用した</a:t>
                      </a:r>
                      <a:r>
                        <a:rPr lang="ja-JP" sz="1000" kern="0" dirty="0" smtClean="0">
                          <a:effectLst/>
                          <a:latin typeface="Meiryo UI" panose="020B0604030504040204" pitchFamily="50" charset="-128"/>
                          <a:ea typeface="Meiryo UI" panose="020B0604030504040204" pitchFamily="50" charset="-128"/>
                        </a:rPr>
                        <a:t>健康づくり</a:t>
                      </a:r>
                      <a:r>
                        <a:rPr lang="ja-JP" sz="1000" kern="0" dirty="0">
                          <a:effectLst/>
                          <a:latin typeface="Meiryo UI" panose="020B0604030504040204" pitchFamily="50" charset="-128"/>
                          <a:ea typeface="Meiryo UI" panose="020B0604030504040204" pitchFamily="50" charset="-128"/>
                        </a:rPr>
                        <a:t>のために必要な取組の</a:t>
                      </a:r>
                      <a:r>
                        <a:rPr lang="ja-JP" sz="1000" kern="0" dirty="0" smtClean="0">
                          <a:effectLst/>
                          <a:latin typeface="Meiryo UI" panose="020B0604030504040204" pitchFamily="50" charset="-128"/>
                          <a:ea typeface="Meiryo UI" panose="020B0604030504040204" pitchFamily="50" charset="-128"/>
                        </a:rPr>
                        <a:t>推進</a:t>
                      </a:r>
                      <a:r>
                        <a:rPr lang="ja-JP" altLang="en-US" sz="1000" kern="0" dirty="0" smtClean="0">
                          <a:effectLst/>
                          <a:latin typeface="Meiryo UI" panose="020B0604030504040204" pitchFamily="50" charset="-128"/>
                          <a:ea typeface="Meiryo UI" panose="020B0604030504040204" pitchFamily="50" charset="-128"/>
                        </a:rPr>
                        <a:t>　</a:t>
                      </a:r>
                      <a:r>
                        <a:rPr lang="ja-JP" sz="1000" kern="0" dirty="0" smtClean="0">
                          <a:effectLst/>
                          <a:latin typeface="Meiryo UI" panose="020B0604030504040204" pitchFamily="50" charset="-128"/>
                          <a:ea typeface="Meiryo UI" panose="020B0604030504040204" pitchFamily="50" charset="-128"/>
                        </a:rPr>
                        <a:t>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4220399493"/>
                  </a:ext>
                </a:extLst>
              </a:tr>
              <a:tr h="454725">
                <a:tc>
                  <a:txBody>
                    <a:bodyPr/>
                    <a:lstStyle/>
                    <a:p>
                      <a:pPr algn="just">
                        <a:lnSpc>
                          <a:spcPts val="1700"/>
                        </a:lnSpc>
                        <a:spcAft>
                          <a:spcPts val="0"/>
                        </a:spcAft>
                      </a:pPr>
                      <a:r>
                        <a:rPr lang="ja-JP" altLang="ja-JP" sz="1100" kern="100" dirty="0" smtClean="0">
                          <a:effectLst/>
                          <a:highlight>
                            <a:srgbClr val="D3D3D3"/>
                          </a:highlight>
                          <a:latin typeface="Meiryo UI" panose="020B0604030504040204" pitchFamily="50" charset="-128"/>
                          <a:ea typeface="Meiryo UI" panose="020B0604030504040204" pitchFamily="50" charset="-128"/>
                        </a:rPr>
                        <a:t>（第１</a:t>
                      </a:r>
                      <a:r>
                        <a:rPr lang="ja-JP" altLang="en-US" sz="1100" kern="100" dirty="0" smtClean="0">
                          <a:effectLst/>
                          <a:highlight>
                            <a:srgbClr val="D3D3D3"/>
                          </a:highlight>
                          <a:latin typeface="Meiryo UI" panose="020B0604030504040204" pitchFamily="50" charset="-128"/>
                          <a:ea typeface="Meiryo UI" panose="020B0604030504040204" pitchFamily="50" charset="-128"/>
                        </a:rPr>
                        <a:t>１</a:t>
                      </a:r>
                      <a:r>
                        <a:rPr lang="ja-JP" altLang="ja-JP" sz="1100" kern="100" dirty="0" smtClean="0">
                          <a:effectLst/>
                          <a:highlight>
                            <a:srgbClr val="D3D3D3"/>
                          </a:highlight>
                          <a:latin typeface="Meiryo UI" panose="020B0604030504040204" pitchFamily="50" charset="-128"/>
                          <a:ea typeface="Meiryo UI" panose="020B0604030504040204" pitchFamily="50" charset="-128"/>
                        </a:rPr>
                        <a:t>条）</a:t>
                      </a:r>
                      <a:r>
                        <a:rPr lang="ja-JP" altLang="en-US" sz="1100" kern="100" dirty="0" smtClean="0">
                          <a:effectLst/>
                          <a:highlight>
                            <a:srgbClr val="D3D3D3"/>
                          </a:highlight>
                          <a:latin typeface="Meiryo UI" panose="020B0604030504040204" pitchFamily="50" charset="-128"/>
                          <a:ea typeface="Meiryo UI" panose="020B0604030504040204" pitchFamily="50" charset="-128"/>
                        </a:rPr>
                        <a:t>連携及び協働</a:t>
                      </a:r>
                      <a:endParaRPr lang="ja-JP" altLang="ja-JP" sz="1100" kern="100" dirty="0" smtClean="0">
                        <a:effectLst/>
                        <a:latin typeface="Meiryo UI" panose="020B0604030504040204" pitchFamily="50" charset="-128"/>
                        <a:ea typeface="Meiryo UI" panose="020B0604030504040204" pitchFamily="50" charset="-128"/>
                      </a:endParaRPr>
                    </a:p>
                    <a:p>
                      <a:pPr algn="just">
                        <a:lnSpc>
                          <a:spcPts val="1700"/>
                        </a:lnSpc>
                        <a:spcAft>
                          <a:spcPts val="0"/>
                        </a:spcAft>
                      </a:pPr>
                      <a:r>
                        <a:rPr lang="ja-JP" altLang="ja-JP" sz="1000" kern="0" dirty="0" smtClean="0">
                          <a:effectLst/>
                          <a:latin typeface="Meiryo UI" panose="020B0604030504040204" pitchFamily="50" charset="-128"/>
                          <a:ea typeface="Meiryo UI" panose="020B0604030504040204" pitchFamily="50" charset="-128"/>
                        </a:rPr>
                        <a:t>・</a:t>
                      </a:r>
                      <a:r>
                        <a:rPr lang="ja-JP" altLang="en-US" sz="1000" kern="0" dirty="0" smtClean="0">
                          <a:effectLst/>
                          <a:latin typeface="Meiryo UI" panose="020B0604030504040204" pitchFamily="50" charset="-128"/>
                          <a:ea typeface="Meiryo UI" panose="020B0604030504040204" pitchFamily="50" charset="-128"/>
                        </a:rPr>
                        <a:t>各主体の連携・協働、大阪の特性や地域資源（教育文化・産業経済・福祉等）を活かした取組み　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8" name="角丸四角形 3">
            <a:extLst>
              <a:ext uri="{FF2B5EF4-FFF2-40B4-BE49-F238E27FC236}">
                <a16:creationId xmlns:a16="http://schemas.microsoft.com/office/drawing/2014/main" xmlns="" id="{2F2D8007-E4E4-4BDF-B01E-4D2B57872EA8}"/>
              </a:ext>
            </a:extLst>
          </p:cNvPr>
          <p:cNvSpPr/>
          <p:nvPr/>
        </p:nvSpPr>
        <p:spPr>
          <a:xfrm>
            <a:off x="6665636" y="1039416"/>
            <a:ext cx="6049466" cy="6264696"/>
          </a:xfrm>
          <a:prstGeom prst="roundRect">
            <a:avLst>
              <a:gd name="adj" fmla="val 1200"/>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00"/>
              </a:lnSpc>
              <a:spcAft>
                <a:spcPts val="0"/>
              </a:spcAft>
            </a:pPr>
            <a:endParaRPr lang="en-US" altLang="ja-JP" sz="1400" b="1" kern="100" dirty="0">
              <a:effectLst/>
              <a:ea typeface="ＭＳ ゴシック" panose="020B0609070205080204" pitchFamily="49" charset="-128"/>
              <a:cs typeface="Times New Roman" panose="02020603050405020304" pitchFamily="18" charset="0"/>
            </a:endParaRPr>
          </a:p>
          <a:p>
            <a:pPr algn="just">
              <a:spcAft>
                <a:spcPts val="0"/>
              </a:spcAft>
            </a:pPr>
            <a:endParaRPr lang="ja-JP" sz="1050" kern="100" dirty="0">
              <a:effectLst/>
              <a:ea typeface="ＭＳ 明朝" panose="02020609040205080304" pitchFamily="17"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xmlns="" id="{0BBBF41D-AB49-411E-8A2E-F915F147CE67}"/>
              </a:ext>
            </a:extLst>
          </p:cNvPr>
          <p:cNvGraphicFramePr>
            <a:graphicFrameLocks noGrp="1"/>
          </p:cNvGraphicFramePr>
          <p:nvPr>
            <p:extLst>
              <p:ext uri="{D42A27DB-BD31-4B8C-83A1-F6EECF244321}">
                <p14:modId xmlns:p14="http://schemas.microsoft.com/office/powerpoint/2010/main" val="3918030642"/>
              </p:ext>
            </p:extLst>
          </p:nvPr>
        </p:nvGraphicFramePr>
        <p:xfrm>
          <a:off x="6755186" y="1476884"/>
          <a:ext cx="5827338" cy="5642516"/>
        </p:xfrm>
        <a:graphic>
          <a:graphicData uri="http://schemas.openxmlformats.org/drawingml/2006/table">
            <a:tbl>
              <a:tblPr firstRow="1" firstCol="1" bandRow="1">
                <a:tableStyleId>{5940675A-B579-460E-94D1-54222C63F5DA}</a:tableStyleId>
              </a:tblPr>
              <a:tblGrid>
                <a:gridCol w="5827338">
                  <a:extLst>
                    <a:ext uri="{9D8B030D-6E8A-4147-A177-3AD203B41FA5}">
                      <a16:colId xmlns:a16="http://schemas.microsoft.com/office/drawing/2014/main" xmlns="" val="3494852299"/>
                    </a:ext>
                  </a:extLst>
                </a:gridCol>
              </a:tblGrid>
              <a:tr h="760917">
                <a:tc>
                  <a:txBody>
                    <a:bodyPr/>
                    <a:lstStyle/>
                    <a:p>
                      <a:pPr algn="just">
                        <a:lnSpc>
                          <a:spcPts val="1700"/>
                        </a:lnSpc>
                        <a:spcAft>
                          <a:spcPts val="0"/>
                        </a:spcAft>
                      </a:pPr>
                      <a:r>
                        <a:rPr lang="ja-JP" sz="1100" kern="0" dirty="0">
                          <a:effectLst/>
                          <a:highlight>
                            <a:srgbClr val="D3D3D3"/>
                          </a:highlight>
                          <a:latin typeface="Meiryo UI" panose="020B0604030504040204" pitchFamily="50" charset="-128"/>
                          <a:ea typeface="Meiryo UI" panose="020B0604030504040204" pitchFamily="50" charset="-128"/>
                        </a:rPr>
                        <a:t>（第</a:t>
                      </a:r>
                      <a:r>
                        <a:rPr lang="en-US" sz="1100" kern="0" dirty="0">
                          <a:effectLst/>
                          <a:highlight>
                            <a:srgbClr val="D3D3D3"/>
                          </a:highlight>
                          <a:latin typeface="Meiryo UI" panose="020B0604030504040204" pitchFamily="50" charset="-128"/>
                          <a:ea typeface="Meiryo UI" panose="020B0604030504040204" pitchFamily="50" charset="-128"/>
                        </a:rPr>
                        <a:t>12</a:t>
                      </a:r>
                      <a:r>
                        <a:rPr lang="ja-JP" sz="1100" kern="0" dirty="0">
                          <a:effectLst/>
                          <a:highlight>
                            <a:srgbClr val="D3D3D3"/>
                          </a:highlight>
                          <a:latin typeface="Meiryo UI" panose="020B0604030504040204" pitchFamily="50" charset="-128"/>
                          <a:ea typeface="Meiryo UI" panose="020B0604030504040204" pitchFamily="50" charset="-128"/>
                        </a:rPr>
                        <a:t>条）　健康教育等の充実</a:t>
                      </a:r>
                      <a:endParaRPr lang="ja-JP" sz="11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0" dirty="0">
                          <a:effectLst/>
                          <a:latin typeface="Meiryo UI" panose="020B0604030504040204" pitchFamily="50" charset="-128"/>
                          <a:ea typeface="Meiryo UI" panose="020B0604030504040204" pitchFamily="50" charset="-128"/>
                        </a:rPr>
                        <a:t>○　</a:t>
                      </a:r>
                      <a:r>
                        <a:rPr lang="ja-JP" sz="1000" kern="0" dirty="0" smtClean="0">
                          <a:effectLst/>
                          <a:latin typeface="Meiryo UI" panose="020B0604030504040204" pitchFamily="50" charset="-128"/>
                          <a:ea typeface="Meiryo UI" panose="020B0604030504040204" pitchFamily="50" charset="-128"/>
                        </a:rPr>
                        <a:t>学校</a:t>
                      </a:r>
                      <a:r>
                        <a:rPr lang="ja-JP" sz="1000" kern="0" dirty="0">
                          <a:effectLst/>
                          <a:latin typeface="Meiryo UI" panose="020B0604030504040204" pitchFamily="50" charset="-128"/>
                          <a:ea typeface="Meiryo UI" panose="020B0604030504040204" pitchFamily="50" charset="-128"/>
                        </a:rPr>
                        <a:t>、職場及び地域における健康教育の促進</a:t>
                      </a:r>
                      <a:r>
                        <a:rPr lang="ja-JP" sz="1000" kern="0" dirty="0" smtClean="0">
                          <a:effectLst/>
                          <a:latin typeface="Meiryo UI" panose="020B0604030504040204" pitchFamily="50" charset="-128"/>
                          <a:ea typeface="Meiryo UI" panose="020B0604030504040204" pitchFamily="50" charset="-128"/>
                        </a:rPr>
                        <a:t>、</a:t>
                      </a:r>
                      <a:r>
                        <a:rPr lang="ja-JP" altLang="en-US" sz="1000" kern="0" dirty="0" smtClean="0">
                          <a:effectLst/>
                          <a:latin typeface="Meiryo UI" panose="020B0604030504040204" pitchFamily="50" charset="-128"/>
                          <a:ea typeface="Meiryo UI" panose="020B0604030504040204" pitchFamily="50" charset="-128"/>
                        </a:rPr>
                        <a:t>及び</a:t>
                      </a:r>
                      <a:r>
                        <a:rPr lang="ja-JP" sz="1000" kern="0" dirty="0" smtClean="0">
                          <a:effectLst/>
                          <a:latin typeface="Meiryo UI" panose="020B0604030504040204" pitchFamily="50" charset="-128"/>
                          <a:ea typeface="Meiryo UI" panose="020B0604030504040204" pitchFamily="50" charset="-128"/>
                        </a:rPr>
                        <a:t>年齢</a:t>
                      </a:r>
                      <a:r>
                        <a:rPr lang="ja-JP" sz="1000" kern="0" dirty="0">
                          <a:effectLst/>
                          <a:latin typeface="Meiryo UI" panose="020B0604030504040204" pitchFamily="50" charset="-128"/>
                          <a:ea typeface="Meiryo UI" panose="020B0604030504040204" pitchFamily="50" charset="-128"/>
                        </a:rPr>
                        <a:t>、</a:t>
                      </a:r>
                      <a:r>
                        <a:rPr lang="ja-JP" sz="1000" kern="0" dirty="0" smtClean="0">
                          <a:effectLst/>
                          <a:latin typeface="Meiryo UI" panose="020B0604030504040204" pitchFamily="50" charset="-128"/>
                          <a:ea typeface="Meiryo UI" panose="020B0604030504040204" pitchFamily="50" charset="-128"/>
                        </a:rPr>
                        <a:t>性別</a:t>
                      </a:r>
                      <a:r>
                        <a:rPr lang="ja-JP" altLang="en-US" sz="1000" kern="0" dirty="0" smtClean="0">
                          <a:effectLst/>
                          <a:latin typeface="Meiryo UI" panose="020B0604030504040204" pitchFamily="50" charset="-128"/>
                          <a:ea typeface="Meiryo UI" panose="020B0604030504040204" pitchFamily="50" charset="-128"/>
                        </a:rPr>
                        <a:t>、</a:t>
                      </a:r>
                      <a:r>
                        <a:rPr lang="ja-JP" sz="1000" kern="0" dirty="0" smtClean="0">
                          <a:effectLst/>
                          <a:latin typeface="Meiryo UI" panose="020B0604030504040204" pitchFamily="50" charset="-128"/>
                          <a:ea typeface="Meiryo UI" panose="020B0604030504040204" pitchFamily="50" charset="-128"/>
                        </a:rPr>
                        <a:t>心身</a:t>
                      </a:r>
                      <a:r>
                        <a:rPr lang="ja-JP" sz="1000" kern="0" dirty="0">
                          <a:effectLst/>
                          <a:latin typeface="Meiryo UI" panose="020B0604030504040204" pitchFamily="50" charset="-128"/>
                          <a:ea typeface="Meiryo UI" panose="020B0604030504040204" pitchFamily="50" charset="-128"/>
                        </a:rPr>
                        <a:t>の健康状態に応じた健康づくりに関する正しい</a:t>
                      </a:r>
                      <a:r>
                        <a:rPr lang="ja-JP" sz="1000" kern="0" dirty="0" smtClean="0">
                          <a:effectLst/>
                          <a:latin typeface="Meiryo UI" panose="020B0604030504040204" pitchFamily="50" charset="-128"/>
                          <a:ea typeface="Meiryo UI" panose="020B0604030504040204" pitchFamily="50" charset="-128"/>
                        </a:rPr>
                        <a:t>知識</a:t>
                      </a:r>
                      <a:r>
                        <a:rPr lang="ja-JP" altLang="en-US" sz="1000" kern="0" dirty="0" smtClean="0">
                          <a:effectLst/>
                          <a:latin typeface="Meiryo UI" panose="020B0604030504040204" pitchFamily="50" charset="-128"/>
                          <a:ea typeface="Meiryo UI" panose="020B0604030504040204" pitchFamily="50" charset="-128"/>
                        </a:rPr>
                        <a:t>の習得や活用にかかる</a:t>
                      </a:r>
                      <a:r>
                        <a:rPr lang="ja-JP" sz="1000" kern="0" dirty="0" smtClean="0">
                          <a:effectLst/>
                          <a:latin typeface="Meiryo UI" panose="020B0604030504040204" pitchFamily="50" charset="-128"/>
                          <a:ea typeface="Meiryo UI" panose="020B0604030504040204" pitchFamily="50" charset="-128"/>
                        </a:rPr>
                        <a:t>普及</a:t>
                      </a:r>
                      <a:r>
                        <a:rPr lang="ja-JP" sz="1000" kern="0" dirty="0">
                          <a:effectLst/>
                          <a:latin typeface="Meiryo UI" panose="020B0604030504040204" pitchFamily="50" charset="-128"/>
                          <a:ea typeface="Meiryo UI" panose="020B0604030504040204" pitchFamily="50" charset="-128"/>
                        </a:rPr>
                        <a:t>啓発その他の必要な施策を講</a:t>
                      </a:r>
                      <a:r>
                        <a:rPr lang="ja-JP" sz="1000" kern="0" dirty="0" smtClean="0">
                          <a:effectLst/>
                          <a:latin typeface="Meiryo UI" panose="020B0604030504040204" pitchFamily="50" charset="-128"/>
                          <a:ea typeface="Meiryo UI" panose="020B0604030504040204" pitchFamily="50" charset="-128"/>
                        </a:rPr>
                        <a:t>ずる</a:t>
                      </a:r>
                      <a:r>
                        <a:rPr lang="ja-JP" altLang="en-US" sz="1000" kern="0" dirty="0" smtClean="0">
                          <a:effectLst/>
                          <a:latin typeface="Meiryo UI" panose="020B0604030504040204" pitchFamily="50" charset="-128"/>
                          <a:ea typeface="Meiryo UI" panose="020B0604030504040204" pitchFamily="50" charset="-128"/>
                        </a:rPr>
                        <a:t>。</a:t>
                      </a:r>
                      <a:endParaRPr lang="en-US" altLang="ja-JP" sz="1000" kern="0" dirty="0">
                        <a:effectLst/>
                        <a:latin typeface="Meiryo UI" panose="020B0604030504040204" pitchFamily="50" charset="-128"/>
                        <a:ea typeface="Meiryo UI" panose="020B0604030504040204" pitchFamily="50" charset="-128"/>
                      </a:endParaRPr>
                    </a:p>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2312379859"/>
                  </a:ext>
                </a:extLst>
              </a:tr>
              <a:tr h="1469944">
                <a:tc>
                  <a:txBody>
                    <a:bodyPr/>
                    <a:lstStyle/>
                    <a:p>
                      <a:pPr algn="just">
                        <a:lnSpc>
                          <a:spcPts val="1700"/>
                        </a:lnSpc>
                        <a:spcAft>
                          <a:spcPts val="0"/>
                        </a:spcAft>
                      </a:pPr>
                      <a:r>
                        <a:rPr lang="ja-JP" sz="1100" kern="0" dirty="0">
                          <a:effectLst/>
                          <a:highlight>
                            <a:srgbClr val="D3D3D3"/>
                          </a:highlight>
                          <a:latin typeface="Meiryo UI" panose="020B0604030504040204" pitchFamily="50" charset="-128"/>
                          <a:ea typeface="Meiryo UI" panose="020B0604030504040204" pitchFamily="50" charset="-128"/>
                        </a:rPr>
                        <a:t>（第</a:t>
                      </a:r>
                      <a:r>
                        <a:rPr lang="en-US" sz="1100" kern="0" dirty="0">
                          <a:effectLst/>
                          <a:highlight>
                            <a:srgbClr val="D3D3D3"/>
                          </a:highlight>
                          <a:latin typeface="Meiryo UI" panose="020B0604030504040204" pitchFamily="50" charset="-128"/>
                          <a:ea typeface="Meiryo UI" panose="020B0604030504040204" pitchFamily="50" charset="-128"/>
                        </a:rPr>
                        <a:t>13</a:t>
                      </a:r>
                      <a:r>
                        <a:rPr lang="ja-JP" sz="1100" kern="0" dirty="0">
                          <a:effectLst/>
                          <a:highlight>
                            <a:srgbClr val="D3D3D3"/>
                          </a:highlight>
                          <a:latin typeface="Meiryo UI" panose="020B0604030504040204" pitchFamily="50" charset="-128"/>
                          <a:ea typeface="Meiryo UI" panose="020B0604030504040204" pitchFamily="50" charset="-128"/>
                        </a:rPr>
                        <a:t>条）　食生活の改善、運動・休養等の実践</a:t>
                      </a:r>
                      <a:endParaRPr lang="ja-JP" sz="11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100" dirty="0">
                          <a:effectLst/>
                          <a:latin typeface="Meiryo UI" panose="020B0604030504040204" pitchFamily="50" charset="-128"/>
                          <a:ea typeface="Meiryo UI" panose="020B0604030504040204" pitchFamily="50" charset="-128"/>
                        </a:rPr>
                        <a:t>○【食生活</a:t>
                      </a:r>
                      <a:r>
                        <a:rPr lang="ja-JP" sz="1000" kern="100" dirty="0" smtClean="0">
                          <a:effectLst/>
                          <a:latin typeface="Meiryo UI" panose="020B0604030504040204" pitchFamily="50" charset="-128"/>
                          <a:ea typeface="Meiryo UI" panose="020B0604030504040204" pitchFamily="50" charset="-128"/>
                        </a:rPr>
                        <a:t>】</a:t>
                      </a:r>
                      <a:r>
                        <a:rPr lang="en-US" altLang="ja-JP" sz="1000" kern="100" dirty="0" smtClean="0">
                          <a:effectLst/>
                          <a:latin typeface="Meiryo UI" panose="020B0604030504040204" pitchFamily="50" charset="-128"/>
                          <a:ea typeface="Meiryo UI" panose="020B0604030504040204" pitchFamily="50" charset="-128"/>
                        </a:rPr>
                        <a:t> </a:t>
                      </a:r>
                      <a:r>
                        <a:rPr lang="ja-JP" sz="1000" kern="100" dirty="0" smtClean="0">
                          <a:effectLst/>
                          <a:latin typeface="Meiryo UI" panose="020B0604030504040204" pitchFamily="50" charset="-128"/>
                          <a:ea typeface="Meiryo UI" panose="020B0604030504040204" pitchFamily="50" charset="-128"/>
                        </a:rPr>
                        <a:t>朝食</a:t>
                      </a:r>
                      <a:r>
                        <a:rPr lang="ja-JP" sz="1000" kern="100" dirty="0">
                          <a:effectLst/>
                          <a:latin typeface="Meiryo UI" panose="020B0604030504040204" pitchFamily="50" charset="-128"/>
                          <a:ea typeface="Meiryo UI" panose="020B0604030504040204" pitchFamily="50" charset="-128"/>
                        </a:rPr>
                        <a:t>を摂る習慣の</a:t>
                      </a:r>
                      <a:r>
                        <a:rPr lang="ja-JP" sz="1000" kern="100" dirty="0" smtClean="0">
                          <a:effectLst/>
                          <a:latin typeface="Meiryo UI" panose="020B0604030504040204" pitchFamily="50" charset="-128"/>
                          <a:ea typeface="Meiryo UI" panose="020B0604030504040204" pitchFamily="50" charset="-128"/>
                        </a:rPr>
                        <a:t>定着</a:t>
                      </a:r>
                      <a:r>
                        <a:rPr lang="ja-JP" altLang="en-US" sz="1000" kern="100" dirty="0" smtClean="0">
                          <a:effectLst/>
                          <a:latin typeface="Meiryo UI" panose="020B0604030504040204" pitchFamily="50" charset="-128"/>
                          <a:ea typeface="Meiryo UI" panose="020B0604030504040204" pitchFamily="50" charset="-128"/>
                        </a:rPr>
                        <a:t>、栄養バランスの摂れた</a:t>
                      </a:r>
                      <a:r>
                        <a:rPr lang="ja-JP" sz="1000" kern="100" dirty="0" smtClean="0">
                          <a:effectLst/>
                          <a:latin typeface="Meiryo UI" panose="020B0604030504040204" pitchFamily="50" charset="-128"/>
                          <a:ea typeface="Meiryo UI" panose="020B0604030504040204" pitchFamily="50" charset="-128"/>
                        </a:rPr>
                        <a:t>食事</a:t>
                      </a:r>
                      <a:r>
                        <a:rPr lang="ja-JP" sz="1000" kern="100" dirty="0">
                          <a:effectLst/>
                          <a:latin typeface="Meiryo UI" panose="020B0604030504040204" pitchFamily="50" charset="-128"/>
                          <a:ea typeface="Meiryo UI" panose="020B0604030504040204" pitchFamily="50" charset="-128"/>
                        </a:rPr>
                        <a:t>に関する普及啓発</a:t>
                      </a:r>
                      <a:r>
                        <a:rPr lang="ja-JP" sz="1000" kern="100" dirty="0" smtClean="0">
                          <a:effectLst/>
                          <a:latin typeface="Meiryo UI" panose="020B0604030504040204" pitchFamily="50" charset="-128"/>
                          <a:ea typeface="Meiryo UI" panose="020B0604030504040204" pitchFamily="50" charset="-128"/>
                        </a:rPr>
                        <a:t>、</a:t>
                      </a:r>
                      <a:r>
                        <a:rPr lang="ja-JP" altLang="en-US" sz="1000" kern="100" dirty="0" smtClean="0">
                          <a:effectLst/>
                          <a:latin typeface="Meiryo UI" panose="020B0604030504040204" pitchFamily="50" charset="-128"/>
                          <a:ea typeface="Meiryo UI" panose="020B0604030504040204" pitchFamily="50" charset="-128"/>
                        </a:rPr>
                        <a:t>その他</a:t>
                      </a:r>
                      <a:r>
                        <a:rPr lang="ja-JP" sz="1000" kern="100" dirty="0" smtClean="0">
                          <a:effectLst/>
                          <a:latin typeface="Meiryo UI" panose="020B0604030504040204" pitchFamily="50" charset="-128"/>
                          <a:ea typeface="Meiryo UI" panose="020B0604030504040204" pitchFamily="50" charset="-128"/>
                        </a:rPr>
                        <a:t>生涯</a:t>
                      </a:r>
                      <a:r>
                        <a:rPr lang="ja-JP" sz="1000" kern="100" dirty="0">
                          <a:effectLst/>
                          <a:latin typeface="Meiryo UI" panose="020B0604030504040204" pitchFamily="50" charset="-128"/>
                          <a:ea typeface="Meiryo UI" panose="020B0604030504040204" pitchFamily="50" charset="-128"/>
                        </a:rPr>
                        <a:t>にわたって健全な心身を培い、豊かな人間性をはぐくむための食育の推進その他の必要な施策を講</a:t>
                      </a:r>
                      <a:r>
                        <a:rPr lang="ja-JP" sz="1000" kern="100" dirty="0" smtClean="0">
                          <a:effectLst/>
                          <a:latin typeface="Meiryo UI" panose="020B0604030504040204" pitchFamily="50" charset="-128"/>
                          <a:ea typeface="Meiryo UI" panose="020B0604030504040204" pitchFamily="50" charset="-128"/>
                        </a:rPr>
                        <a:t>ずる</a:t>
                      </a:r>
                      <a:r>
                        <a:rPr lang="ja-JP" altLang="en-US" sz="1000" kern="10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100" dirty="0">
                          <a:effectLst/>
                          <a:latin typeface="Meiryo UI" panose="020B0604030504040204" pitchFamily="50" charset="-128"/>
                          <a:ea typeface="Meiryo UI" panose="020B0604030504040204" pitchFamily="50" charset="-128"/>
                        </a:rPr>
                        <a:t>○【運動・休養</a:t>
                      </a:r>
                      <a:r>
                        <a:rPr lang="ja-JP" sz="1000" kern="100" dirty="0" smtClean="0">
                          <a:effectLst/>
                          <a:latin typeface="Meiryo UI" panose="020B0604030504040204" pitchFamily="50" charset="-128"/>
                          <a:ea typeface="Meiryo UI" panose="020B0604030504040204" pitchFamily="50" charset="-128"/>
                        </a:rPr>
                        <a:t>】</a:t>
                      </a:r>
                      <a:r>
                        <a:rPr lang="en-US" altLang="ja-JP" sz="1000" kern="100" dirty="0" smtClean="0">
                          <a:effectLst/>
                          <a:latin typeface="Meiryo UI" panose="020B0604030504040204" pitchFamily="50" charset="-128"/>
                          <a:ea typeface="Meiryo UI" panose="020B0604030504040204" pitchFamily="50" charset="-128"/>
                        </a:rPr>
                        <a:t> </a:t>
                      </a:r>
                      <a:r>
                        <a:rPr lang="ja-JP" sz="1000" kern="100" dirty="0" smtClean="0">
                          <a:effectLst/>
                          <a:latin typeface="Meiryo UI" panose="020B0604030504040204" pitchFamily="50" charset="-128"/>
                          <a:ea typeface="Meiryo UI" panose="020B0604030504040204" pitchFamily="50" charset="-128"/>
                        </a:rPr>
                        <a:t>運動</a:t>
                      </a:r>
                      <a:r>
                        <a:rPr lang="ja-JP" sz="1000" kern="100" dirty="0">
                          <a:effectLst/>
                          <a:latin typeface="Meiryo UI" panose="020B0604030504040204" pitchFamily="50" charset="-128"/>
                          <a:ea typeface="Meiryo UI" panose="020B0604030504040204" pitchFamily="50" charset="-128"/>
                        </a:rPr>
                        <a:t>を定期的に行う習慣の定着の推進、休養及び睡眠に関する普及啓発その他の必要な施策を講</a:t>
                      </a:r>
                      <a:r>
                        <a:rPr lang="ja-JP" sz="1000" kern="100" dirty="0" smtClean="0">
                          <a:effectLst/>
                          <a:latin typeface="Meiryo UI" panose="020B0604030504040204" pitchFamily="50" charset="-128"/>
                          <a:ea typeface="Meiryo UI" panose="020B0604030504040204" pitchFamily="50" charset="-128"/>
                        </a:rPr>
                        <a:t>ずる</a:t>
                      </a:r>
                      <a:r>
                        <a:rPr lang="ja-JP" altLang="en-US" sz="1000" kern="10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0" dirty="0">
                          <a:effectLst/>
                          <a:latin typeface="Meiryo UI" panose="020B0604030504040204" pitchFamily="50" charset="-128"/>
                          <a:ea typeface="Meiryo UI" panose="020B0604030504040204" pitchFamily="50" charset="-128"/>
                        </a:rPr>
                        <a:t>○【こころの健康</a:t>
                      </a:r>
                      <a:r>
                        <a:rPr lang="ja-JP" sz="1000" kern="0" dirty="0" smtClean="0">
                          <a:effectLst/>
                          <a:latin typeface="Meiryo UI" panose="020B0604030504040204" pitchFamily="50" charset="-128"/>
                          <a:ea typeface="Meiryo UI" panose="020B0604030504040204" pitchFamily="50" charset="-128"/>
                        </a:rPr>
                        <a:t>】</a:t>
                      </a:r>
                      <a:r>
                        <a:rPr lang="en-US" altLang="ja-JP" sz="1000" kern="0" dirty="0" smtClean="0">
                          <a:effectLst/>
                          <a:latin typeface="Meiryo UI" panose="020B0604030504040204" pitchFamily="50" charset="-128"/>
                          <a:ea typeface="Meiryo UI" panose="020B0604030504040204" pitchFamily="50" charset="-128"/>
                        </a:rPr>
                        <a:t> </a:t>
                      </a:r>
                      <a:r>
                        <a:rPr lang="ja-JP" altLang="en-US" sz="1000" kern="0" dirty="0" smtClean="0">
                          <a:effectLst/>
                          <a:latin typeface="Meiryo UI" panose="020B0604030504040204" pitchFamily="50" charset="-128"/>
                          <a:ea typeface="Meiryo UI" panose="020B0604030504040204" pitchFamily="50" charset="-128"/>
                        </a:rPr>
                        <a:t>こころ</a:t>
                      </a:r>
                      <a:r>
                        <a:rPr lang="ja-JP" sz="1000" kern="0" dirty="0" smtClean="0">
                          <a:effectLst/>
                          <a:latin typeface="Meiryo UI" panose="020B0604030504040204" pitchFamily="50" charset="-128"/>
                          <a:ea typeface="Meiryo UI" panose="020B0604030504040204" pitchFamily="50" charset="-128"/>
                        </a:rPr>
                        <a:t>の</a:t>
                      </a:r>
                      <a:r>
                        <a:rPr lang="ja-JP" sz="1000" kern="0" dirty="0">
                          <a:effectLst/>
                          <a:latin typeface="Meiryo UI" panose="020B0604030504040204" pitchFamily="50" charset="-128"/>
                          <a:ea typeface="Meiryo UI" panose="020B0604030504040204" pitchFamily="50" charset="-128"/>
                        </a:rPr>
                        <a:t>健康の</a:t>
                      </a:r>
                      <a:r>
                        <a:rPr lang="ja-JP" sz="1000" kern="0" dirty="0" smtClean="0">
                          <a:effectLst/>
                          <a:latin typeface="Meiryo UI" panose="020B0604030504040204" pitchFamily="50" charset="-128"/>
                          <a:ea typeface="Meiryo UI" panose="020B0604030504040204" pitchFamily="50" charset="-128"/>
                        </a:rPr>
                        <a:t>保持</a:t>
                      </a:r>
                      <a:r>
                        <a:rPr lang="ja-JP" altLang="en-US" sz="1000" kern="0" dirty="0" smtClean="0">
                          <a:effectLst/>
                          <a:latin typeface="Meiryo UI" panose="020B0604030504040204" pitchFamily="50" charset="-128"/>
                          <a:ea typeface="Meiryo UI" panose="020B0604030504040204" pitchFamily="50" charset="-128"/>
                        </a:rPr>
                        <a:t>・増進</a:t>
                      </a:r>
                      <a:r>
                        <a:rPr lang="ja-JP" sz="1000" kern="0" dirty="0" smtClean="0">
                          <a:effectLst/>
                          <a:latin typeface="Meiryo UI" panose="020B0604030504040204" pitchFamily="50" charset="-128"/>
                          <a:ea typeface="Meiryo UI" panose="020B0604030504040204" pitchFamily="50" charset="-128"/>
                        </a:rPr>
                        <a:t>に</a:t>
                      </a:r>
                      <a:r>
                        <a:rPr lang="ja-JP" sz="1000" kern="0" dirty="0">
                          <a:effectLst/>
                          <a:latin typeface="Meiryo UI" panose="020B0604030504040204" pitchFamily="50" charset="-128"/>
                          <a:ea typeface="Meiryo UI" panose="020B0604030504040204" pitchFamily="50" charset="-128"/>
                        </a:rPr>
                        <a:t>関する普及啓発、相談支援その他の必要な施策を講</a:t>
                      </a:r>
                      <a:r>
                        <a:rPr lang="ja-JP" sz="1000" kern="0" dirty="0" smtClean="0">
                          <a:effectLst/>
                          <a:latin typeface="Meiryo UI" panose="020B0604030504040204" pitchFamily="50" charset="-128"/>
                          <a:ea typeface="Meiryo UI" panose="020B0604030504040204" pitchFamily="50" charset="-128"/>
                        </a:rPr>
                        <a:t>ずる</a:t>
                      </a:r>
                      <a:r>
                        <a:rPr lang="ja-JP" altLang="en-US" sz="1000" kern="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3599099268"/>
                  </a:ext>
                </a:extLst>
              </a:tr>
              <a:tr h="1426602">
                <a:tc>
                  <a:txBody>
                    <a:bodyPr/>
                    <a:lstStyle/>
                    <a:p>
                      <a:pPr algn="just">
                        <a:lnSpc>
                          <a:spcPts val="15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a:t>
                      </a:r>
                      <a:r>
                        <a:rPr lang="en-US" sz="1100" kern="100" dirty="0">
                          <a:effectLst/>
                          <a:highlight>
                            <a:srgbClr val="D3D3D3"/>
                          </a:highlight>
                          <a:latin typeface="Meiryo UI" panose="020B0604030504040204" pitchFamily="50" charset="-128"/>
                          <a:ea typeface="Meiryo UI" panose="020B0604030504040204" pitchFamily="50" charset="-128"/>
                        </a:rPr>
                        <a:t>14</a:t>
                      </a:r>
                      <a:r>
                        <a:rPr lang="ja-JP" sz="1100" kern="100" dirty="0">
                          <a:effectLst/>
                          <a:highlight>
                            <a:srgbClr val="D3D3D3"/>
                          </a:highlight>
                          <a:latin typeface="Meiryo UI" panose="020B0604030504040204" pitchFamily="50" charset="-128"/>
                          <a:ea typeface="Meiryo UI" panose="020B0604030504040204" pitchFamily="50" charset="-128"/>
                        </a:rPr>
                        <a:t>条）　歯及び口腔の健康の保持及び増進</a:t>
                      </a:r>
                      <a:endParaRPr lang="ja-JP" sz="11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100" dirty="0">
                          <a:effectLst/>
                          <a:latin typeface="Meiryo UI" panose="020B0604030504040204" pitchFamily="50" charset="-128"/>
                          <a:ea typeface="Meiryo UI" panose="020B0604030504040204" pitchFamily="50" charset="-128"/>
                        </a:rPr>
                        <a:t>○【歯及び口腔の健康の</a:t>
                      </a:r>
                      <a:r>
                        <a:rPr lang="ja-JP" sz="1000" kern="100" dirty="0" smtClean="0">
                          <a:effectLst/>
                          <a:latin typeface="Meiryo UI" panose="020B0604030504040204" pitchFamily="50" charset="-128"/>
                          <a:ea typeface="Meiryo UI" panose="020B0604030504040204" pitchFamily="50" charset="-128"/>
                        </a:rPr>
                        <a:t>保持</a:t>
                      </a:r>
                      <a:r>
                        <a:rPr lang="ja-JP" altLang="en-US" sz="1000" kern="100" dirty="0" smtClean="0">
                          <a:effectLst/>
                          <a:latin typeface="Meiryo UI" panose="020B0604030504040204" pitchFamily="50" charset="-128"/>
                          <a:ea typeface="Meiryo UI" panose="020B0604030504040204" pitchFamily="50" charset="-128"/>
                        </a:rPr>
                        <a:t>及び増進に係る普及啓発</a:t>
                      </a:r>
                      <a:r>
                        <a:rPr lang="ja-JP" sz="1000" kern="100" dirty="0" smtClean="0">
                          <a:effectLst/>
                          <a:latin typeface="Meiryo UI" panose="020B0604030504040204" pitchFamily="50" charset="-128"/>
                          <a:ea typeface="Meiryo UI" panose="020B0604030504040204" pitchFamily="50" charset="-128"/>
                        </a:rPr>
                        <a:t>】</a:t>
                      </a:r>
                      <a:r>
                        <a:rPr lang="en-US" altLang="ja-JP" sz="1000" kern="100" dirty="0" smtClean="0">
                          <a:effectLst/>
                          <a:latin typeface="Meiryo UI" panose="020B0604030504040204" pitchFamily="50" charset="-128"/>
                          <a:ea typeface="Meiryo UI" panose="020B0604030504040204" pitchFamily="50" charset="-128"/>
                        </a:rPr>
                        <a:t> </a:t>
                      </a:r>
                      <a:r>
                        <a:rPr lang="ja-JP" sz="1000" kern="100" dirty="0" smtClean="0">
                          <a:effectLst/>
                          <a:latin typeface="Meiryo UI" panose="020B0604030504040204" pitchFamily="50" charset="-128"/>
                          <a:ea typeface="Meiryo UI" panose="020B0604030504040204" pitchFamily="50" charset="-128"/>
                        </a:rPr>
                        <a:t>歯</a:t>
                      </a:r>
                      <a:r>
                        <a:rPr lang="ja-JP" sz="1000" kern="100" dirty="0">
                          <a:effectLst/>
                          <a:latin typeface="Meiryo UI" panose="020B0604030504040204" pitchFamily="50" charset="-128"/>
                          <a:ea typeface="Meiryo UI" panose="020B0604030504040204" pitchFamily="50" charset="-128"/>
                        </a:rPr>
                        <a:t>及び口腔の健康の</a:t>
                      </a:r>
                      <a:r>
                        <a:rPr lang="ja-JP" sz="1000" kern="100" dirty="0" smtClean="0">
                          <a:effectLst/>
                          <a:latin typeface="Meiryo UI" panose="020B0604030504040204" pitchFamily="50" charset="-128"/>
                          <a:ea typeface="Meiryo UI" panose="020B0604030504040204" pitchFamily="50" charset="-128"/>
                        </a:rPr>
                        <a:t>保持</a:t>
                      </a:r>
                      <a:r>
                        <a:rPr lang="ja-JP" altLang="en-US" sz="1000" kern="100" dirty="0" smtClean="0">
                          <a:effectLst/>
                          <a:latin typeface="Meiryo UI" panose="020B0604030504040204" pitchFamily="50" charset="-128"/>
                          <a:ea typeface="Meiryo UI" panose="020B0604030504040204" pitchFamily="50" charset="-128"/>
                        </a:rPr>
                        <a:t>及び増進に</a:t>
                      </a:r>
                      <a:r>
                        <a:rPr lang="ja-JP" sz="1000" kern="100" dirty="0" smtClean="0">
                          <a:effectLst/>
                          <a:latin typeface="Meiryo UI" panose="020B0604030504040204" pitchFamily="50" charset="-128"/>
                          <a:ea typeface="Meiryo UI" panose="020B0604030504040204" pitchFamily="50" charset="-128"/>
                        </a:rPr>
                        <a:t>関する</a:t>
                      </a:r>
                      <a:r>
                        <a:rPr lang="ja-JP" sz="1000" kern="100" dirty="0">
                          <a:effectLst/>
                          <a:latin typeface="Meiryo UI" panose="020B0604030504040204" pitchFamily="50" charset="-128"/>
                          <a:ea typeface="Meiryo UI" panose="020B0604030504040204" pitchFamily="50" charset="-128"/>
                        </a:rPr>
                        <a:t>普及啓発その他の必要な施策を講ずる。</a:t>
                      </a:r>
                    </a:p>
                    <a:p>
                      <a:pPr marL="133350" indent="-133350" algn="just">
                        <a:lnSpc>
                          <a:spcPts val="1800"/>
                        </a:lnSpc>
                        <a:spcAft>
                          <a:spcPts val="0"/>
                        </a:spcAft>
                      </a:pPr>
                      <a:r>
                        <a:rPr lang="ja-JP" sz="1000" kern="100" dirty="0">
                          <a:effectLst/>
                          <a:latin typeface="Meiryo UI" panose="020B0604030504040204" pitchFamily="50" charset="-128"/>
                          <a:ea typeface="Meiryo UI" panose="020B0604030504040204" pitchFamily="50" charset="-128"/>
                        </a:rPr>
                        <a:t>○【歯科疾患の予防及び早期発見並びに口腔機能の維持向上</a:t>
                      </a:r>
                      <a:r>
                        <a:rPr lang="ja-JP" sz="1000" kern="100" dirty="0" smtClean="0">
                          <a:effectLst/>
                          <a:latin typeface="Meiryo UI" panose="020B0604030504040204" pitchFamily="50" charset="-128"/>
                          <a:ea typeface="Meiryo UI" panose="020B0604030504040204" pitchFamily="50" charset="-128"/>
                        </a:rPr>
                        <a:t>】</a:t>
                      </a:r>
                      <a:r>
                        <a:rPr lang="en-US" altLang="ja-JP" sz="1000" kern="100" dirty="0" smtClean="0">
                          <a:effectLst/>
                          <a:latin typeface="Meiryo UI" panose="020B0604030504040204" pitchFamily="50" charset="-128"/>
                          <a:ea typeface="Meiryo UI" panose="020B0604030504040204" pitchFamily="50" charset="-128"/>
                        </a:rPr>
                        <a:t> </a:t>
                      </a:r>
                      <a:r>
                        <a:rPr lang="ja-JP" sz="1000" kern="100" dirty="0" smtClean="0">
                          <a:effectLst/>
                          <a:latin typeface="Meiryo UI" panose="020B0604030504040204" pitchFamily="50" charset="-128"/>
                          <a:ea typeface="Meiryo UI" panose="020B0604030504040204" pitchFamily="50" charset="-128"/>
                        </a:rPr>
                        <a:t>府民</a:t>
                      </a:r>
                      <a:r>
                        <a:rPr lang="ja-JP" sz="1000" kern="100" dirty="0">
                          <a:effectLst/>
                          <a:latin typeface="Meiryo UI" panose="020B0604030504040204" pitchFamily="50" charset="-128"/>
                          <a:ea typeface="Meiryo UI" panose="020B0604030504040204" pitchFamily="50" charset="-128"/>
                        </a:rPr>
                        <a:t>の定期的な歯科</a:t>
                      </a:r>
                      <a:r>
                        <a:rPr lang="ja-JP" sz="1000" kern="100" dirty="0" smtClean="0">
                          <a:effectLst/>
                          <a:latin typeface="Meiryo UI" panose="020B0604030504040204" pitchFamily="50" charset="-128"/>
                          <a:ea typeface="Meiryo UI" panose="020B0604030504040204" pitchFamily="50" charset="-128"/>
                        </a:rPr>
                        <a:t>検診</a:t>
                      </a:r>
                      <a:r>
                        <a:rPr lang="ja-JP" altLang="en-US" sz="1000" kern="100" dirty="0" smtClean="0">
                          <a:effectLst/>
                          <a:latin typeface="Meiryo UI" panose="020B0604030504040204" pitchFamily="50" charset="-128"/>
                          <a:ea typeface="Meiryo UI" panose="020B0604030504040204" pitchFamily="50" charset="-128"/>
                        </a:rPr>
                        <a:t>の受診</a:t>
                      </a:r>
                      <a:r>
                        <a:rPr lang="ja-JP" sz="1000" kern="100" dirty="0" smtClean="0">
                          <a:effectLst/>
                          <a:latin typeface="Meiryo UI" panose="020B0604030504040204" pitchFamily="50" charset="-128"/>
                          <a:ea typeface="Meiryo UI" panose="020B0604030504040204" pitchFamily="50" charset="-128"/>
                        </a:rPr>
                        <a:t>その他</a:t>
                      </a:r>
                      <a:r>
                        <a:rPr lang="ja-JP" sz="1000" kern="100" dirty="0">
                          <a:effectLst/>
                          <a:latin typeface="Meiryo UI" panose="020B0604030504040204" pitchFamily="50" charset="-128"/>
                          <a:ea typeface="Meiryo UI" panose="020B0604030504040204" pitchFamily="50" charset="-128"/>
                        </a:rPr>
                        <a:t>の必要な施策を講</a:t>
                      </a:r>
                      <a:r>
                        <a:rPr lang="ja-JP" sz="1000" kern="100" dirty="0" smtClean="0">
                          <a:effectLst/>
                          <a:latin typeface="Meiryo UI" panose="020B0604030504040204" pitchFamily="50" charset="-128"/>
                          <a:ea typeface="Meiryo UI" panose="020B0604030504040204" pitchFamily="50" charset="-128"/>
                        </a:rPr>
                        <a:t>ずる</a:t>
                      </a:r>
                      <a:r>
                        <a:rPr lang="ja-JP" altLang="en-US" sz="1000" kern="10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0" dirty="0">
                          <a:effectLst/>
                          <a:latin typeface="Meiryo UI" panose="020B0604030504040204" pitchFamily="50" charset="-128"/>
                          <a:ea typeface="Meiryo UI" panose="020B0604030504040204" pitchFamily="50" charset="-128"/>
                        </a:rPr>
                        <a:t>○【歯及び口腔の健康の保持及び増進を通した生活習慣病の予防</a:t>
                      </a:r>
                      <a:r>
                        <a:rPr lang="ja-JP" sz="1000" kern="0" dirty="0" smtClean="0">
                          <a:effectLst/>
                          <a:latin typeface="Meiryo UI" panose="020B0604030504040204" pitchFamily="50" charset="-128"/>
                          <a:ea typeface="Meiryo UI" panose="020B0604030504040204" pitchFamily="50" charset="-128"/>
                        </a:rPr>
                        <a:t>】</a:t>
                      </a:r>
                      <a:r>
                        <a:rPr lang="en-US" altLang="ja-JP" sz="1000" kern="0" dirty="0" smtClean="0">
                          <a:effectLst/>
                          <a:latin typeface="Meiryo UI" panose="020B0604030504040204" pitchFamily="50" charset="-128"/>
                          <a:ea typeface="Meiryo UI" panose="020B0604030504040204" pitchFamily="50" charset="-128"/>
                        </a:rPr>
                        <a:t> </a:t>
                      </a:r>
                      <a:r>
                        <a:rPr lang="ja-JP" sz="1000" kern="0" dirty="0" smtClean="0">
                          <a:effectLst/>
                          <a:latin typeface="Meiryo UI" panose="020B0604030504040204" pitchFamily="50" charset="-128"/>
                          <a:ea typeface="Meiryo UI" panose="020B0604030504040204" pitchFamily="50" charset="-128"/>
                        </a:rPr>
                        <a:t>情報</a:t>
                      </a:r>
                      <a:r>
                        <a:rPr lang="ja-JP" sz="1000" kern="0" dirty="0">
                          <a:effectLst/>
                          <a:latin typeface="Meiryo UI" panose="020B0604030504040204" pitchFamily="50" charset="-128"/>
                          <a:ea typeface="Meiryo UI" panose="020B0604030504040204" pitchFamily="50" charset="-128"/>
                        </a:rPr>
                        <a:t>の提供その他の必要な施策を講</a:t>
                      </a:r>
                      <a:r>
                        <a:rPr lang="ja-JP" sz="1000" kern="0" dirty="0" smtClean="0">
                          <a:effectLst/>
                          <a:latin typeface="Meiryo UI" panose="020B0604030504040204" pitchFamily="50" charset="-128"/>
                          <a:ea typeface="Meiryo UI" panose="020B0604030504040204" pitchFamily="50" charset="-128"/>
                        </a:rPr>
                        <a:t>ずる</a:t>
                      </a:r>
                      <a:r>
                        <a:rPr lang="ja-JP" altLang="en-US" sz="1000" kern="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1719426028"/>
                  </a:ext>
                </a:extLst>
              </a:tr>
              <a:tr h="1224136">
                <a:tc>
                  <a:txBody>
                    <a:bodyPr/>
                    <a:lstStyle/>
                    <a:p>
                      <a:pPr algn="just">
                        <a:lnSpc>
                          <a:spcPts val="1700"/>
                        </a:lnSpc>
                        <a:spcAft>
                          <a:spcPts val="0"/>
                        </a:spcAft>
                      </a:pPr>
                      <a:r>
                        <a:rPr lang="ja-JP" sz="1100" kern="0" dirty="0">
                          <a:effectLst/>
                          <a:highlight>
                            <a:srgbClr val="D3D3D3"/>
                          </a:highlight>
                          <a:latin typeface="Meiryo UI" panose="020B0604030504040204" pitchFamily="50" charset="-128"/>
                          <a:ea typeface="Meiryo UI" panose="020B0604030504040204" pitchFamily="50" charset="-128"/>
                        </a:rPr>
                        <a:t>（第</a:t>
                      </a:r>
                      <a:r>
                        <a:rPr lang="en-US" sz="1100" kern="0" dirty="0">
                          <a:effectLst/>
                          <a:highlight>
                            <a:srgbClr val="D3D3D3"/>
                          </a:highlight>
                          <a:latin typeface="Meiryo UI" panose="020B0604030504040204" pitchFamily="50" charset="-128"/>
                          <a:ea typeface="Meiryo UI" panose="020B0604030504040204" pitchFamily="50" charset="-128"/>
                        </a:rPr>
                        <a:t>15</a:t>
                      </a:r>
                      <a:r>
                        <a:rPr lang="ja-JP" sz="1100" kern="0" dirty="0">
                          <a:effectLst/>
                          <a:highlight>
                            <a:srgbClr val="D3D3D3"/>
                          </a:highlight>
                          <a:latin typeface="Meiryo UI" panose="020B0604030504040204" pitchFamily="50" charset="-128"/>
                          <a:ea typeface="Meiryo UI" panose="020B0604030504040204" pitchFamily="50" charset="-128"/>
                        </a:rPr>
                        <a:t>条）　</a:t>
                      </a:r>
                      <a:r>
                        <a:rPr lang="ja-JP" altLang="en-US" sz="1100" kern="0" dirty="0" smtClean="0">
                          <a:effectLst/>
                          <a:highlight>
                            <a:srgbClr val="D3D3D3"/>
                          </a:highlight>
                          <a:latin typeface="Meiryo UI" panose="020B0604030504040204" pitchFamily="50" charset="-128"/>
                          <a:ea typeface="Meiryo UI" panose="020B0604030504040204" pitchFamily="50" charset="-128"/>
                        </a:rPr>
                        <a:t>過度な</a:t>
                      </a:r>
                      <a:r>
                        <a:rPr lang="ja-JP" sz="1100" kern="0" dirty="0" smtClean="0">
                          <a:effectLst/>
                          <a:highlight>
                            <a:srgbClr val="D3D3D3"/>
                          </a:highlight>
                          <a:latin typeface="Meiryo UI" panose="020B0604030504040204" pitchFamily="50" charset="-128"/>
                          <a:ea typeface="Meiryo UI" panose="020B0604030504040204" pitchFamily="50" charset="-128"/>
                        </a:rPr>
                        <a:t>飲酒</a:t>
                      </a:r>
                      <a:r>
                        <a:rPr lang="ja-JP" sz="1100" kern="0" dirty="0">
                          <a:effectLst/>
                          <a:highlight>
                            <a:srgbClr val="D3D3D3"/>
                          </a:highlight>
                          <a:latin typeface="Meiryo UI" panose="020B0604030504040204" pitchFamily="50" charset="-128"/>
                          <a:ea typeface="Meiryo UI" panose="020B0604030504040204" pitchFamily="50" charset="-128"/>
                        </a:rPr>
                        <a:t>及び喫煙の対策の推進</a:t>
                      </a:r>
                      <a:endParaRPr lang="ja-JP" sz="11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100" dirty="0">
                          <a:effectLst/>
                          <a:latin typeface="Meiryo UI" panose="020B0604030504040204" pitchFamily="50" charset="-128"/>
                          <a:ea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rPr>
                        <a:t>飲酒</a:t>
                      </a:r>
                      <a:r>
                        <a:rPr lang="ja-JP" altLang="en-US" sz="1000" kern="100" dirty="0" smtClean="0">
                          <a:solidFill>
                            <a:schemeClr val="tx1"/>
                          </a:solidFill>
                          <a:effectLst/>
                          <a:latin typeface="Meiryo UI" panose="020B0604030504040204" pitchFamily="50" charset="-128"/>
                          <a:ea typeface="Meiryo UI" panose="020B0604030504040204" pitchFamily="50" charset="-128"/>
                        </a:rPr>
                        <a:t>等</a:t>
                      </a:r>
                      <a:r>
                        <a:rPr lang="ja-JP" sz="1000" kern="100" dirty="0" smtClean="0">
                          <a:solidFill>
                            <a:schemeClr val="tx1"/>
                          </a:solidFill>
                          <a:effectLst/>
                          <a:latin typeface="Meiryo UI" panose="020B0604030504040204" pitchFamily="50" charset="-128"/>
                          <a:ea typeface="Meiryo UI" panose="020B0604030504040204" pitchFamily="50" charset="-128"/>
                        </a:rPr>
                        <a:t>】</a:t>
                      </a:r>
                      <a:r>
                        <a:rPr lang="en-US" altLang="ja-JP" sz="1000" kern="100" dirty="0" smtClean="0">
                          <a:solidFill>
                            <a:schemeClr val="tx1"/>
                          </a:solidFill>
                          <a:effectLst/>
                          <a:latin typeface="Meiryo UI" panose="020B0604030504040204" pitchFamily="50" charset="-128"/>
                          <a:ea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rPr>
                        <a:t>過度な</a:t>
                      </a:r>
                      <a:r>
                        <a:rPr lang="ja-JP" sz="1000" kern="100" dirty="0" smtClean="0">
                          <a:solidFill>
                            <a:schemeClr val="tx1"/>
                          </a:solidFill>
                          <a:effectLst/>
                          <a:latin typeface="Meiryo UI" panose="020B0604030504040204" pitchFamily="50" charset="-128"/>
                          <a:ea typeface="Meiryo UI" panose="020B0604030504040204" pitchFamily="50" charset="-128"/>
                        </a:rPr>
                        <a:t>飲酒</a:t>
                      </a:r>
                      <a:r>
                        <a:rPr lang="ja-JP" sz="1000" kern="100" dirty="0">
                          <a:solidFill>
                            <a:schemeClr val="tx1"/>
                          </a:solidFill>
                          <a:effectLst/>
                          <a:latin typeface="Meiryo UI" panose="020B0604030504040204" pitchFamily="50" charset="-128"/>
                          <a:ea typeface="Meiryo UI" panose="020B0604030504040204" pitchFamily="50" charset="-128"/>
                        </a:rPr>
                        <a:t>及び喫煙が与える身体への影響に関する正しい知識</a:t>
                      </a:r>
                      <a:r>
                        <a:rPr lang="ja-JP" sz="1000" kern="100" dirty="0" smtClean="0">
                          <a:solidFill>
                            <a:schemeClr val="tx1"/>
                          </a:solidFill>
                          <a:effectLst/>
                          <a:latin typeface="Meiryo UI" panose="020B0604030504040204" pitchFamily="50" charset="-128"/>
                          <a:ea typeface="Meiryo UI" panose="020B0604030504040204" pitchFamily="50" charset="-128"/>
                        </a:rPr>
                        <a:t>の</a:t>
                      </a:r>
                      <a:r>
                        <a:rPr lang="ja-JP" altLang="en-US" sz="1000" kern="100" dirty="0" smtClean="0">
                          <a:solidFill>
                            <a:schemeClr val="tx1"/>
                          </a:solidFill>
                          <a:effectLst/>
                          <a:latin typeface="Meiryo UI" panose="020B0604030504040204" pitchFamily="50" charset="-128"/>
                          <a:ea typeface="Meiryo UI" panose="020B0604030504040204" pitchFamily="50" charset="-128"/>
                        </a:rPr>
                        <a:t>習得及び活用に係る</a:t>
                      </a:r>
                      <a:r>
                        <a:rPr lang="ja-JP" sz="1000" kern="100" dirty="0" smtClean="0">
                          <a:solidFill>
                            <a:schemeClr val="tx1"/>
                          </a:solidFill>
                          <a:effectLst/>
                          <a:latin typeface="Meiryo UI" panose="020B0604030504040204" pitchFamily="50" charset="-128"/>
                          <a:ea typeface="Meiryo UI" panose="020B0604030504040204" pitchFamily="50" charset="-128"/>
                        </a:rPr>
                        <a:t>普及</a:t>
                      </a:r>
                      <a:r>
                        <a:rPr lang="ja-JP" sz="1000" kern="100" dirty="0">
                          <a:solidFill>
                            <a:schemeClr val="tx1"/>
                          </a:solidFill>
                          <a:effectLst/>
                          <a:latin typeface="Meiryo UI" panose="020B0604030504040204" pitchFamily="50" charset="-128"/>
                          <a:ea typeface="Meiryo UI" panose="020B0604030504040204" pitchFamily="50" charset="-128"/>
                        </a:rPr>
                        <a:t>啓発その他の必要な施策を講</a:t>
                      </a:r>
                      <a:r>
                        <a:rPr lang="ja-JP" sz="1000" kern="100" dirty="0" smtClean="0">
                          <a:solidFill>
                            <a:schemeClr val="tx1"/>
                          </a:solidFill>
                          <a:effectLst/>
                          <a:latin typeface="Meiryo UI" panose="020B0604030504040204" pitchFamily="50" charset="-128"/>
                          <a:ea typeface="Meiryo UI" panose="020B0604030504040204" pitchFamily="50" charset="-128"/>
                        </a:rPr>
                        <a:t>ずる</a:t>
                      </a:r>
                      <a:r>
                        <a:rPr lang="ja-JP" altLang="en-US" sz="1000" kern="100" dirty="0" smtClean="0">
                          <a:solidFill>
                            <a:schemeClr val="tx1"/>
                          </a:solidFill>
                          <a:effectLst/>
                          <a:latin typeface="Meiryo UI" panose="020B0604030504040204" pitchFamily="50" charset="-128"/>
                          <a:ea typeface="Meiryo UI" panose="020B0604030504040204" pitchFamily="50" charset="-128"/>
                        </a:rPr>
                        <a:t>。</a:t>
                      </a:r>
                      <a:endParaRPr 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0" dirty="0">
                          <a:solidFill>
                            <a:schemeClr val="tx1"/>
                          </a:solidFill>
                          <a:effectLst/>
                          <a:latin typeface="Meiryo UI" panose="020B0604030504040204" pitchFamily="50" charset="-128"/>
                          <a:ea typeface="Meiryo UI" panose="020B0604030504040204" pitchFamily="50" charset="-128"/>
                        </a:rPr>
                        <a:t>○【喫煙</a:t>
                      </a:r>
                      <a:r>
                        <a:rPr lang="ja-JP" sz="1000" kern="0" dirty="0" smtClean="0">
                          <a:solidFill>
                            <a:schemeClr val="tx1"/>
                          </a:solidFill>
                          <a:effectLst/>
                          <a:latin typeface="Meiryo UI" panose="020B0604030504040204" pitchFamily="50" charset="-128"/>
                          <a:ea typeface="Meiryo UI" panose="020B0604030504040204" pitchFamily="50" charset="-128"/>
                        </a:rPr>
                        <a:t>】</a:t>
                      </a:r>
                      <a:r>
                        <a:rPr lang="ja-JP" altLang="en-US" sz="1000" kern="0" baseline="0" dirty="0" smtClean="0">
                          <a:solidFill>
                            <a:schemeClr val="tx1"/>
                          </a:solidFill>
                          <a:effectLst/>
                          <a:latin typeface="Meiryo UI" panose="020B0604030504040204" pitchFamily="50" charset="-128"/>
                          <a:ea typeface="Meiryo UI" panose="020B0604030504040204" pitchFamily="50" charset="-128"/>
                        </a:rPr>
                        <a:t> </a:t>
                      </a:r>
                      <a:r>
                        <a:rPr lang="ja-JP" sz="1000" kern="0" dirty="0" smtClean="0">
                          <a:solidFill>
                            <a:schemeClr val="tx1"/>
                          </a:solidFill>
                          <a:effectLst/>
                          <a:latin typeface="Meiryo UI" panose="020B0604030504040204" pitchFamily="50" charset="-128"/>
                          <a:ea typeface="Meiryo UI" panose="020B0604030504040204" pitchFamily="50" charset="-128"/>
                        </a:rPr>
                        <a:t>受動</a:t>
                      </a:r>
                      <a:r>
                        <a:rPr lang="ja-JP" sz="1000" kern="0" dirty="0">
                          <a:solidFill>
                            <a:schemeClr val="tx1"/>
                          </a:solidFill>
                          <a:effectLst/>
                          <a:latin typeface="Meiryo UI" panose="020B0604030504040204" pitchFamily="50" charset="-128"/>
                          <a:ea typeface="Meiryo UI" panose="020B0604030504040204" pitchFamily="50" charset="-128"/>
                        </a:rPr>
                        <a:t>喫煙</a:t>
                      </a:r>
                      <a:r>
                        <a:rPr lang="ja-JP" sz="1000" kern="0" dirty="0">
                          <a:effectLst/>
                          <a:latin typeface="Meiryo UI" panose="020B0604030504040204" pitchFamily="50" charset="-128"/>
                          <a:ea typeface="Meiryo UI" panose="020B0604030504040204" pitchFamily="50" charset="-128"/>
                        </a:rPr>
                        <a:t>の防止を図るため、受動喫煙の健康への影響に関する正しい</a:t>
                      </a:r>
                      <a:r>
                        <a:rPr lang="ja-JP" sz="1000" kern="0" dirty="0" smtClean="0">
                          <a:effectLst/>
                          <a:latin typeface="Meiryo UI" panose="020B0604030504040204" pitchFamily="50" charset="-128"/>
                          <a:ea typeface="Meiryo UI" panose="020B0604030504040204" pitchFamily="50" charset="-128"/>
                        </a:rPr>
                        <a:t>知識</a:t>
                      </a:r>
                      <a:r>
                        <a:rPr lang="ja-JP" altLang="en-US" sz="1000" kern="0" dirty="0" smtClean="0">
                          <a:effectLst/>
                          <a:latin typeface="Meiryo UI" panose="020B0604030504040204" pitchFamily="50" charset="-128"/>
                          <a:ea typeface="Meiryo UI" panose="020B0604030504040204" pitchFamily="50" charset="-128"/>
                        </a:rPr>
                        <a:t>の習得及び活用に係る</a:t>
                      </a:r>
                      <a:r>
                        <a:rPr lang="ja-JP" sz="1000" kern="0" dirty="0" smtClean="0">
                          <a:effectLst/>
                          <a:latin typeface="Meiryo UI" panose="020B0604030504040204" pitchFamily="50" charset="-128"/>
                          <a:ea typeface="Meiryo UI" panose="020B0604030504040204" pitchFamily="50" charset="-128"/>
                        </a:rPr>
                        <a:t>普及</a:t>
                      </a:r>
                      <a:r>
                        <a:rPr lang="ja-JP" sz="1000" kern="0" dirty="0">
                          <a:effectLst/>
                          <a:latin typeface="Meiryo UI" panose="020B0604030504040204" pitchFamily="50" charset="-128"/>
                          <a:ea typeface="Meiryo UI" panose="020B0604030504040204" pitchFamily="50" charset="-128"/>
                        </a:rPr>
                        <a:t>啓発その他の必要な施策を講</a:t>
                      </a:r>
                      <a:r>
                        <a:rPr lang="ja-JP" sz="1000" kern="0" dirty="0" smtClean="0">
                          <a:effectLst/>
                          <a:latin typeface="Meiryo UI" panose="020B0604030504040204" pitchFamily="50" charset="-128"/>
                          <a:ea typeface="Meiryo UI" panose="020B0604030504040204" pitchFamily="50" charset="-128"/>
                        </a:rPr>
                        <a:t>ずる</a:t>
                      </a:r>
                      <a:r>
                        <a:rPr lang="ja-JP" altLang="en-US" sz="1000" kern="0" dirty="0" smtClean="0">
                          <a:effectLst/>
                          <a:latin typeface="Meiryo UI" panose="020B0604030504040204" pitchFamily="50" charset="-128"/>
                          <a:ea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1837034082"/>
                  </a:ext>
                </a:extLst>
              </a:tr>
              <a:tr h="760917">
                <a:tc>
                  <a:txBody>
                    <a:bodyPr/>
                    <a:lstStyle/>
                    <a:p>
                      <a:pPr algn="just">
                        <a:lnSpc>
                          <a:spcPts val="1700"/>
                        </a:lnSpc>
                        <a:spcAft>
                          <a:spcPts val="0"/>
                        </a:spcAft>
                      </a:pPr>
                      <a:r>
                        <a:rPr lang="ja-JP" sz="1100" kern="0" dirty="0">
                          <a:effectLst/>
                          <a:highlight>
                            <a:srgbClr val="D3D3D3"/>
                          </a:highlight>
                          <a:latin typeface="Meiryo UI" panose="020B0604030504040204" pitchFamily="50" charset="-128"/>
                          <a:ea typeface="Meiryo UI" panose="020B0604030504040204" pitchFamily="50" charset="-128"/>
                        </a:rPr>
                        <a:t>（第</a:t>
                      </a:r>
                      <a:r>
                        <a:rPr lang="en-US" sz="1100" kern="0" dirty="0">
                          <a:effectLst/>
                          <a:highlight>
                            <a:srgbClr val="D3D3D3"/>
                          </a:highlight>
                          <a:latin typeface="Meiryo UI" panose="020B0604030504040204" pitchFamily="50" charset="-128"/>
                          <a:ea typeface="Meiryo UI" panose="020B0604030504040204" pitchFamily="50" charset="-128"/>
                        </a:rPr>
                        <a:t>16</a:t>
                      </a:r>
                      <a:r>
                        <a:rPr lang="ja-JP" sz="1100" kern="0" dirty="0">
                          <a:effectLst/>
                          <a:highlight>
                            <a:srgbClr val="D3D3D3"/>
                          </a:highlight>
                          <a:latin typeface="Meiryo UI" panose="020B0604030504040204" pitchFamily="50" charset="-128"/>
                          <a:ea typeface="Meiryo UI" panose="020B0604030504040204" pitchFamily="50" charset="-128"/>
                        </a:rPr>
                        <a:t>条）　健康診査等の受診促進</a:t>
                      </a:r>
                      <a:endParaRPr lang="ja-JP" sz="1100" kern="100" dirty="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sz="1000" kern="0" dirty="0" smtClean="0">
                          <a:effectLst/>
                          <a:latin typeface="Meiryo UI" panose="020B0604030504040204" pitchFamily="50" charset="-128"/>
                          <a:ea typeface="Meiryo UI" panose="020B0604030504040204" pitchFamily="50" charset="-128"/>
                        </a:rPr>
                        <a:t>○</a:t>
                      </a:r>
                      <a:r>
                        <a:rPr lang="en-US" altLang="ja-JP" sz="1000" kern="0" dirty="0" smtClean="0">
                          <a:effectLst/>
                          <a:latin typeface="Meiryo UI" panose="020B0604030504040204" pitchFamily="50" charset="-128"/>
                          <a:ea typeface="Meiryo UI" panose="020B0604030504040204" pitchFamily="50" charset="-128"/>
                        </a:rPr>
                        <a:t>【</a:t>
                      </a:r>
                      <a:r>
                        <a:rPr lang="ja-JP" altLang="en-US" sz="1000" kern="0" dirty="0" smtClean="0">
                          <a:effectLst/>
                          <a:latin typeface="Meiryo UI" panose="020B0604030504040204" pitchFamily="50" charset="-128"/>
                          <a:ea typeface="Meiryo UI" panose="020B0604030504040204" pitchFamily="50" charset="-128"/>
                        </a:rPr>
                        <a:t>健康診査等</a:t>
                      </a:r>
                      <a:r>
                        <a:rPr lang="en-US" altLang="ja-JP" sz="1000" kern="0" dirty="0" smtClean="0">
                          <a:effectLst/>
                          <a:latin typeface="Meiryo UI" panose="020B0604030504040204" pitchFamily="50" charset="-128"/>
                          <a:ea typeface="Meiryo UI" panose="020B0604030504040204" pitchFamily="50" charset="-128"/>
                        </a:rPr>
                        <a:t>】 </a:t>
                      </a:r>
                      <a:r>
                        <a:rPr lang="ja-JP" sz="1000" kern="0" dirty="0" smtClean="0">
                          <a:effectLst/>
                          <a:latin typeface="Meiryo UI" panose="020B0604030504040204" pitchFamily="50" charset="-128"/>
                          <a:ea typeface="Meiryo UI" panose="020B0604030504040204" pitchFamily="50" charset="-128"/>
                        </a:rPr>
                        <a:t>特定健康診査</a:t>
                      </a:r>
                      <a:r>
                        <a:rPr lang="ja-JP" sz="1000" kern="0" dirty="0">
                          <a:effectLst/>
                          <a:latin typeface="Meiryo UI" panose="020B0604030504040204" pitchFamily="50" charset="-128"/>
                          <a:ea typeface="Meiryo UI" panose="020B0604030504040204" pitchFamily="50" charset="-128"/>
                        </a:rPr>
                        <a:t>、がん検診その他の健康診査の</a:t>
                      </a:r>
                      <a:r>
                        <a:rPr lang="ja-JP" sz="1000" kern="0" dirty="0" smtClean="0">
                          <a:effectLst/>
                          <a:latin typeface="Meiryo UI" panose="020B0604030504040204" pitchFamily="50" charset="-128"/>
                          <a:ea typeface="Meiryo UI" panose="020B0604030504040204" pitchFamily="50" charset="-128"/>
                        </a:rPr>
                        <a:t>受診</a:t>
                      </a:r>
                      <a:r>
                        <a:rPr lang="ja-JP" altLang="en-US" sz="1000" kern="0" dirty="0" smtClean="0">
                          <a:effectLst/>
                          <a:latin typeface="Meiryo UI" panose="020B0604030504040204" pitchFamily="50" charset="-128"/>
                          <a:ea typeface="Meiryo UI" panose="020B0604030504040204" pitchFamily="50" charset="-128"/>
                        </a:rPr>
                        <a:t>を</a:t>
                      </a:r>
                      <a:r>
                        <a:rPr lang="ja-JP" sz="1000" kern="0" dirty="0" smtClean="0">
                          <a:effectLst/>
                          <a:latin typeface="Meiryo UI" panose="020B0604030504040204" pitchFamily="50" charset="-128"/>
                          <a:ea typeface="Meiryo UI" panose="020B0604030504040204" pitchFamily="50" charset="-128"/>
                        </a:rPr>
                        <a:t>促進</a:t>
                      </a:r>
                      <a:r>
                        <a:rPr lang="ja-JP" altLang="en-US" sz="1000" kern="0" dirty="0" smtClean="0">
                          <a:effectLst/>
                          <a:latin typeface="Meiryo UI" panose="020B0604030504040204" pitchFamily="50" charset="-128"/>
                          <a:ea typeface="Meiryo UI" panose="020B0604030504040204" pitchFamily="50" charset="-128"/>
                        </a:rPr>
                        <a:t>する。</a:t>
                      </a:r>
                      <a:endParaRPr lang="en-US" altLang="ja-JP" sz="1000" kern="0" dirty="0" smtClean="0">
                        <a:effectLst/>
                        <a:latin typeface="Meiryo UI" panose="020B0604030504040204" pitchFamily="50" charset="-128"/>
                        <a:ea typeface="Meiryo UI" panose="020B0604030504040204" pitchFamily="50" charset="-128"/>
                      </a:endParaRPr>
                    </a:p>
                    <a:p>
                      <a:pPr marL="133350" indent="-133350" algn="just">
                        <a:lnSpc>
                          <a:spcPts val="1800"/>
                        </a:lnSpc>
                        <a:spcAft>
                          <a:spcPts val="0"/>
                        </a:spcAft>
                      </a:pPr>
                      <a:r>
                        <a:rPr lang="ja-JP" altLang="en-US" sz="1000" kern="0" dirty="0" smtClean="0">
                          <a:effectLst/>
                          <a:latin typeface="Meiryo UI" panose="020B0604030504040204" pitchFamily="50" charset="-128"/>
                          <a:ea typeface="Meiryo UI" panose="020B0604030504040204" pitchFamily="50" charset="-128"/>
                        </a:rPr>
                        <a:t>〇</a:t>
                      </a:r>
                      <a:r>
                        <a:rPr lang="en-US" altLang="ja-JP" sz="1000" kern="0" dirty="0" smtClean="0">
                          <a:effectLst/>
                          <a:latin typeface="Meiryo UI" panose="020B0604030504040204" pitchFamily="50" charset="-128"/>
                          <a:ea typeface="Meiryo UI" panose="020B0604030504040204" pitchFamily="50" charset="-128"/>
                        </a:rPr>
                        <a:t>【</a:t>
                      </a:r>
                      <a:r>
                        <a:rPr lang="ja-JP" altLang="en-US" sz="1000" kern="0" dirty="0" smtClean="0">
                          <a:effectLst/>
                          <a:latin typeface="Meiryo UI" panose="020B0604030504040204" pitchFamily="50" charset="-128"/>
                          <a:ea typeface="Meiryo UI" panose="020B0604030504040204" pitchFamily="50" charset="-128"/>
                        </a:rPr>
                        <a:t>特定保健指導</a:t>
                      </a:r>
                      <a:r>
                        <a:rPr lang="en-US" altLang="ja-JP" sz="1000" kern="0" dirty="0" smtClean="0">
                          <a:effectLst/>
                          <a:latin typeface="Meiryo UI" panose="020B0604030504040204" pitchFamily="50" charset="-128"/>
                          <a:ea typeface="Meiryo UI" panose="020B0604030504040204" pitchFamily="50" charset="-128"/>
                        </a:rPr>
                        <a:t>】 </a:t>
                      </a:r>
                      <a:r>
                        <a:rPr lang="ja-JP" sz="1000" kern="0" dirty="0" smtClean="0">
                          <a:effectLst/>
                          <a:latin typeface="Meiryo UI" panose="020B0604030504040204" pitchFamily="50" charset="-128"/>
                          <a:ea typeface="Meiryo UI" panose="020B0604030504040204" pitchFamily="50" charset="-128"/>
                        </a:rPr>
                        <a:t>必要</a:t>
                      </a:r>
                      <a:r>
                        <a:rPr lang="ja-JP" sz="1000" kern="0" dirty="0">
                          <a:effectLst/>
                          <a:latin typeface="Meiryo UI" panose="020B0604030504040204" pitchFamily="50" charset="-128"/>
                          <a:ea typeface="Meiryo UI" panose="020B0604030504040204" pitchFamily="50" charset="-128"/>
                        </a:rPr>
                        <a:t>に応じて保健指導の受診の勧奨その他の必要な施策を講</a:t>
                      </a:r>
                      <a:r>
                        <a:rPr lang="ja-JP" sz="1000" kern="0" dirty="0" smtClean="0">
                          <a:effectLst/>
                          <a:latin typeface="Meiryo UI" panose="020B0604030504040204" pitchFamily="50" charset="-128"/>
                          <a:ea typeface="Meiryo UI" panose="020B0604030504040204" pitchFamily="50" charset="-128"/>
                        </a:rPr>
                        <a:t>ず</a:t>
                      </a:r>
                      <a:r>
                        <a:rPr lang="ja-JP" altLang="en-US" sz="1000" kern="0" dirty="0" smtClean="0">
                          <a:effectLst/>
                          <a:latin typeface="Meiryo UI" panose="020B0604030504040204" pitchFamily="50" charset="-128"/>
                          <a:ea typeface="Meiryo UI" panose="020B0604030504040204" pitchFamily="50" charset="-128"/>
                        </a:rPr>
                        <a:t>る。</a:t>
                      </a:r>
                      <a:endParaRPr lang="en-US" altLang="ja-JP" sz="1000" kern="0" dirty="0">
                        <a:effectLst/>
                        <a:latin typeface="Meiryo UI" panose="020B0604030504040204" pitchFamily="50" charset="-128"/>
                        <a:ea typeface="Meiryo UI" panose="020B0604030504040204" pitchFamily="50" charset="-128"/>
                      </a:endParaRPr>
                    </a:p>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1040739715"/>
                  </a:ext>
                </a:extLst>
              </a:tr>
            </a:tbl>
          </a:graphicData>
        </a:graphic>
      </p:graphicFrame>
      <p:sp>
        <p:nvSpPr>
          <p:cNvPr id="10" name="角丸四角形 5">
            <a:extLst>
              <a:ext uri="{FF2B5EF4-FFF2-40B4-BE49-F238E27FC236}">
                <a16:creationId xmlns:a16="http://schemas.microsoft.com/office/drawing/2014/main" xmlns="" id="{10AA147E-9C23-4B4E-919E-8912F487696D}"/>
              </a:ext>
            </a:extLst>
          </p:cNvPr>
          <p:cNvSpPr/>
          <p:nvPr/>
        </p:nvSpPr>
        <p:spPr>
          <a:xfrm>
            <a:off x="6629396" y="7464896"/>
            <a:ext cx="6085707" cy="2060104"/>
          </a:xfrm>
          <a:prstGeom prst="roundRect">
            <a:avLst>
              <a:gd name="adj" fmla="val 9854"/>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graphicFrame>
        <p:nvGraphicFramePr>
          <p:cNvPr id="11" name="表 10">
            <a:extLst>
              <a:ext uri="{FF2B5EF4-FFF2-40B4-BE49-F238E27FC236}">
                <a16:creationId xmlns:a16="http://schemas.microsoft.com/office/drawing/2014/main" xmlns="" id="{E5BAD96C-7F26-4B76-82E6-69FAD48907F9}"/>
              </a:ext>
            </a:extLst>
          </p:cNvPr>
          <p:cNvGraphicFramePr>
            <a:graphicFrameLocks noGrp="1"/>
          </p:cNvGraphicFramePr>
          <p:nvPr>
            <p:extLst>
              <p:ext uri="{D42A27DB-BD31-4B8C-83A1-F6EECF244321}">
                <p14:modId xmlns:p14="http://schemas.microsoft.com/office/powerpoint/2010/main" val="3139988441"/>
              </p:ext>
            </p:extLst>
          </p:nvPr>
        </p:nvGraphicFramePr>
        <p:xfrm>
          <a:off x="6755185" y="7983810"/>
          <a:ext cx="5827335" cy="1350690"/>
        </p:xfrm>
        <a:graphic>
          <a:graphicData uri="http://schemas.openxmlformats.org/drawingml/2006/table">
            <a:tbl>
              <a:tblPr firstRow="1" firstCol="1" bandRow="1">
                <a:tableStyleId>{5940675A-B579-460E-94D1-54222C63F5DA}</a:tableStyleId>
              </a:tblPr>
              <a:tblGrid>
                <a:gridCol w="1165467">
                  <a:extLst>
                    <a:ext uri="{9D8B030D-6E8A-4147-A177-3AD203B41FA5}">
                      <a16:colId xmlns:a16="http://schemas.microsoft.com/office/drawing/2014/main" xmlns="" val="139592666"/>
                    </a:ext>
                  </a:extLst>
                </a:gridCol>
                <a:gridCol w="1165467">
                  <a:extLst>
                    <a:ext uri="{9D8B030D-6E8A-4147-A177-3AD203B41FA5}">
                      <a16:colId xmlns:a16="http://schemas.microsoft.com/office/drawing/2014/main" xmlns="" val="1141602722"/>
                    </a:ext>
                  </a:extLst>
                </a:gridCol>
                <a:gridCol w="1165467">
                  <a:extLst>
                    <a:ext uri="{9D8B030D-6E8A-4147-A177-3AD203B41FA5}">
                      <a16:colId xmlns:a16="http://schemas.microsoft.com/office/drawing/2014/main" xmlns="" val="3991381990"/>
                    </a:ext>
                  </a:extLst>
                </a:gridCol>
                <a:gridCol w="1165467">
                  <a:extLst>
                    <a:ext uri="{9D8B030D-6E8A-4147-A177-3AD203B41FA5}">
                      <a16:colId xmlns:a16="http://schemas.microsoft.com/office/drawing/2014/main" xmlns="" val="283975054"/>
                    </a:ext>
                  </a:extLst>
                </a:gridCol>
                <a:gridCol w="1165467">
                  <a:extLst>
                    <a:ext uri="{9D8B030D-6E8A-4147-A177-3AD203B41FA5}">
                      <a16:colId xmlns:a16="http://schemas.microsoft.com/office/drawing/2014/main" xmlns="" val="955861058"/>
                    </a:ext>
                  </a:extLst>
                </a:gridCol>
              </a:tblGrid>
              <a:tr h="1350690">
                <a:tc>
                  <a:txBody>
                    <a:bodyPr/>
                    <a:lstStyle/>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（第１７条）</a:t>
                      </a:r>
                      <a:endParaRPr lang="ja-JP" sz="1100" kern="100" dirty="0">
                        <a:effectLst/>
                        <a:latin typeface="Meiryo UI" panose="020B0604030504040204" pitchFamily="50" charset="-128"/>
                        <a:ea typeface="Meiryo UI" panose="020B0604030504040204" pitchFamily="50" charset="-128"/>
                      </a:endParaRPr>
                    </a:p>
                    <a:p>
                      <a:pPr algn="ctr">
                        <a:lnSpc>
                          <a:spcPts val="1600"/>
                        </a:lnSpc>
                        <a:spcAft>
                          <a:spcPts val="0"/>
                        </a:spcAft>
                      </a:pPr>
                      <a:r>
                        <a:rPr lang="ja-JP" altLang="en-US" sz="1100" kern="100" dirty="0" smtClean="0">
                          <a:effectLst/>
                          <a:highlight>
                            <a:srgbClr val="D3D3D3"/>
                          </a:highlight>
                          <a:latin typeface="Meiryo UI" panose="020B0604030504040204" pitchFamily="50" charset="-128"/>
                          <a:ea typeface="Meiryo UI" panose="020B0604030504040204" pitchFamily="50" charset="-128"/>
                        </a:rPr>
                        <a:t>推進</a:t>
                      </a:r>
                      <a:r>
                        <a:rPr lang="ja-JP" sz="1100" kern="100" dirty="0" smtClean="0">
                          <a:effectLst/>
                          <a:highlight>
                            <a:srgbClr val="D3D3D3"/>
                          </a:highlight>
                          <a:latin typeface="Meiryo UI" panose="020B0604030504040204" pitchFamily="50" charset="-128"/>
                          <a:ea typeface="Meiryo UI" panose="020B0604030504040204" pitchFamily="50" charset="-128"/>
                        </a:rPr>
                        <a:t>会議</a:t>
                      </a:r>
                    </a:p>
                    <a:p>
                      <a:pPr algn="l">
                        <a:lnSpc>
                          <a:spcPts val="1600"/>
                        </a:lnSpc>
                        <a:spcAft>
                          <a:spcPts val="0"/>
                        </a:spcAft>
                      </a:pP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・健康づくりを推進</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するための会議を</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組織</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0"/>
                </a:tc>
                <a:tc>
                  <a:txBody>
                    <a:bodyPr/>
                    <a:lstStyle/>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（第１８条）</a:t>
                      </a:r>
                      <a:endParaRPr lang="ja-JP" sz="1100" kern="100" dirty="0">
                        <a:effectLst/>
                        <a:latin typeface="Meiryo UI" panose="020B0604030504040204" pitchFamily="50" charset="-128"/>
                        <a:ea typeface="Meiryo UI" panose="020B0604030504040204" pitchFamily="50" charset="-128"/>
                      </a:endParaRPr>
                    </a:p>
                    <a:p>
                      <a:pPr algn="ctr">
                        <a:lnSpc>
                          <a:spcPts val="1600"/>
                        </a:lnSpc>
                        <a:spcAft>
                          <a:spcPts val="0"/>
                        </a:spcAft>
                      </a:pPr>
                      <a:r>
                        <a:rPr lang="ja-JP" sz="1100" kern="100" dirty="0" smtClean="0">
                          <a:effectLst/>
                          <a:highlight>
                            <a:srgbClr val="D3D3D3"/>
                          </a:highlight>
                          <a:latin typeface="Meiryo UI" panose="020B0604030504040204" pitchFamily="50" charset="-128"/>
                          <a:ea typeface="Meiryo UI" panose="020B0604030504040204" pitchFamily="50" charset="-128"/>
                        </a:rPr>
                        <a:t>顕彰</a:t>
                      </a:r>
                      <a:endParaRPr lang="en-US" altLang="ja-JP" sz="1100" kern="100" dirty="0" smtClean="0">
                        <a:effectLst/>
                        <a:highlight>
                          <a:srgbClr val="D3D3D3"/>
                        </a:highlight>
                        <a:latin typeface="Meiryo UI" panose="020B0604030504040204" pitchFamily="50" charset="-128"/>
                        <a:ea typeface="Meiryo UI" panose="020B0604030504040204" pitchFamily="50" charset="-128"/>
                      </a:endParaRPr>
                    </a:p>
                    <a:p>
                      <a:pPr algn="l">
                        <a:lnSpc>
                          <a:spcPts val="1600"/>
                        </a:lnSpc>
                        <a:spcAft>
                          <a:spcPts val="0"/>
                        </a:spcAft>
                      </a:pP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・積極的な活動を</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行っているものを</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顕彰</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0"/>
                </a:tc>
                <a:tc>
                  <a:txBody>
                    <a:bodyPr/>
                    <a:lstStyle/>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（第１９条）</a:t>
                      </a:r>
                      <a:endParaRPr lang="ja-JP" sz="1100" kern="100" dirty="0">
                        <a:effectLst/>
                        <a:latin typeface="Meiryo UI" panose="020B0604030504040204" pitchFamily="50" charset="-128"/>
                        <a:ea typeface="Meiryo UI" panose="020B0604030504040204" pitchFamily="50" charset="-128"/>
                      </a:endParaRPr>
                    </a:p>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年次</a:t>
                      </a:r>
                      <a:r>
                        <a:rPr lang="ja-JP" sz="1100" kern="100" dirty="0" smtClean="0">
                          <a:effectLst/>
                          <a:highlight>
                            <a:srgbClr val="D3D3D3"/>
                          </a:highlight>
                          <a:latin typeface="Meiryo UI" panose="020B0604030504040204" pitchFamily="50" charset="-128"/>
                          <a:ea typeface="Meiryo UI" panose="020B0604030504040204" pitchFamily="50" charset="-128"/>
                        </a:rPr>
                        <a:t>報告</a:t>
                      </a:r>
                      <a:endParaRPr lang="en-US" altLang="ja-JP" sz="1100" kern="100" dirty="0" smtClean="0">
                        <a:effectLst/>
                        <a:highlight>
                          <a:srgbClr val="D3D3D3"/>
                        </a:highlight>
                        <a:latin typeface="Meiryo UI" panose="020B0604030504040204" pitchFamily="50" charset="-128"/>
                        <a:ea typeface="Meiryo UI" panose="020B0604030504040204" pitchFamily="50" charset="-128"/>
                      </a:endParaRPr>
                    </a:p>
                    <a:p>
                      <a:pPr algn="l">
                        <a:lnSpc>
                          <a:spcPts val="1600"/>
                        </a:lnSpc>
                        <a:spcAft>
                          <a:spcPts val="0"/>
                        </a:spcAft>
                      </a:pP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・毎年、実施状況の</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評価、報告・</a:t>
                      </a: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公表</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を</a:t>
                      </a:r>
                      <a:r>
                        <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0"/>
                </a:tc>
                <a:tc>
                  <a:txBody>
                    <a:bodyPr/>
                    <a:lstStyle/>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（第２０条）</a:t>
                      </a:r>
                      <a:endParaRPr lang="ja-JP" sz="1100" kern="100" dirty="0">
                        <a:effectLst/>
                        <a:latin typeface="Meiryo UI" panose="020B0604030504040204" pitchFamily="50" charset="-128"/>
                        <a:ea typeface="Meiryo UI" panose="020B0604030504040204" pitchFamily="50" charset="-128"/>
                      </a:endParaRPr>
                    </a:p>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調査の実施</a:t>
                      </a:r>
                      <a:r>
                        <a:rPr lang="ja-JP" sz="1100" kern="100" dirty="0" smtClean="0">
                          <a:effectLst/>
                          <a:highlight>
                            <a:srgbClr val="D3D3D3"/>
                          </a:highlight>
                          <a:latin typeface="Meiryo UI" panose="020B0604030504040204" pitchFamily="50" charset="-128"/>
                          <a:ea typeface="Meiryo UI" panose="020B0604030504040204" pitchFamily="50" charset="-128"/>
                        </a:rPr>
                        <a:t>等</a:t>
                      </a:r>
                      <a:endParaRPr lang="en-US" altLang="ja-JP" sz="1100" kern="100" dirty="0" smtClean="0">
                        <a:effectLst/>
                        <a:highlight>
                          <a:srgbClr val="D3D3D3"/>
                        </a:highlight>
                        <a:latin typeface="Meiryo UI" panose="020B0604030504040204" pitchFamily="50" charset="-128"/>
                        <a:ea typeface="Meiryo UI" panose="020B0604030504040204" pitchFamily="50" charset="-128"/>
                      </a:endParaRPr>
                    </a:p>
                    <a:p>
                      <a:pPr algn="l">
                        <a:lnSpc>
                          <a:spcPts val="1600"/>
                        </a:lnSpc>
                        <a:spcAft>
                          <a:spcPts val="0"/>
                        </a:spcAft>
                      </a:pP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・施策を推進する</a:t>
                      </a:r>
                      <a:r>
                        <a:rPr kumimoji="1" lang="ja-JP" altLang="en-US" sz="10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た</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めの</a:t>
                      </a: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調査・研究を</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0"/>
                </a:tc>
                <a:tc>
                  <a:txBody>
                    <a:bodyPr/>
                    <a:lstStyle/>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（第２１条）</a:t>
                      </a:r>
                      <a:endParaRPr lang="ja-JP" sz="1100" kern="100" dirty="0">
                        <a:effectLst/>
                        <a:latin typeface="Meiryo UI" panose="020B0604030504040204" pitchFamily="50" charset="-128"/>
                        <a:ea typeface="Meiryo UI" panose="020B0604030504040204" pitchFamily="50" charset="-128"/>
                      </a:endParaRPr>
                    </a:p>
                    <a:p>
                      <a:pPr algn="ctr">
                        <a:lnSpc>
                          <a:spcPts val="1600"/>
                        </a:lnSpc>
                        <a:spcAft>
                          <a:spcPts val="0"/>
                        </a:spcAft>
                      </a:pPr>
                      <a:r>
                        <a:rPr lang="ja-JP" sz="1100" kern="100" dirty="0">
                          <a:effectLst/>
                          <a:highlight>
                            <a:srgbClr val="D3D3D3"/>
                          </a:highlight>
                          <a:latin typeface="Meiryo UI" panose="020B0604030504040204" pitchFamily="50" charset="-128"/>
                          <a:ea typeface="Meiryo UI" panose="020B0604030504040204" pitchFamily="50" charset="-128"/>
                        </a:rPr>
                        <a:t>情報</a:t>
                      </a:r>
                      <a:r>
                        <a:rPr lang="ja-JP" sz="1100" kern="100" dirty="0" smtClean="0">
                          <a:effectLst/>
                          <a:highlight>
                            <a:srgbClr val="D3D3D3"/>
                          </a:highlight>
                          <a:latin typeface="Meiryo UI" panose="020B0604030504040204" pitchFamily="50" charset="-128"/>
                          <a:ea typeface="Meiryo UI" panose="020B0604030504040204" pitchFamily="50" charset="-128"/>
                        </a:rPr>
                        <a:t>提供</a:t>
                      </a:r>
                      <a:endParaRPr lang="en-US" altLang="ja-JP" sz="1100" kern="100" dirty="0" smtClean="0">
                        <a:effectLst/>
                        <a:highlight>
                          <a:srgbClr val="D3D3D3"/>
                        </a:highlight>
                        <a:latin typeface="Meiryo UI" panose="020B0604030504040204" pitchFamily="50" charset="-128"/>
                        <a:ea typeface="Meiryo UI" panose="020B0604030504040204" pitchFamily="50" charset="-128"/>
                      </a:endParaRPr>
                    </a:p>
                    <a:p>
                      <a:pPr algn="l">
                        <a:lnSpc>
                          <a:spcPts val="1600"/>
                        </a:lnSpc>
                        <a:spcAft>
                          <a:spcPts val="0"/>
                        </a:spcAft>
                      </a:pP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・各主体に対し</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lnSpc>
                          <a:spcPts val="1600"/>
                        </a:lnSpc>
                        <a:spcAft>
                          <a:spcPts val="0"/>
                        </a:spcAft>
                      </a:pPr>
                      <a:r>
                        <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情報提供を実施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0"/>
                </a:tc>
                <a:extLst>
                  <a:ext uri="{0D108BD9-81ED-4DB2-BD59-A6C34878D82A}">
                    <a16:rowId xmlns:a16="http://schemas.microsoft.com/office/drawing/2014/main" xmlns="" val="4069348767"/>
                  </a:ext>
                </a:extLst>
              </a:tr>
            </a:tbl>
          </a:graphicData>
        </a:graphic>
      </p:graphicFrame>
      <p:sp>
        <p:nvSpPr>
          <p:cNvPr id="13" name="テキスト ボックス 12">
            <a:extLst>
              <a:ext uri="{FF2B5EF4-FFF2-40B4-BE49-F238E27FC236}">
                <a16:creationId xmlns:a16="http://schemas.microsoft.com/office/drawing/2014/main" xmlns="" id="{D454D5AE-92BB-464D-93BB-3AC06CE50AD0}"/>
              </a:ext>
            </a:extLst>
          </p:cNvPr>
          <p:cNvSpPr txBox="1"/>
          <p:nvPr/>
        </p:nvSpPr>
        <p:spPr>
          <a:xfrm>
            <a:off x="237734" y="1147528"/>
            <a:ext cx="4608512" cy="284693"/>
          </a:xfrm>
          <a:prstGeom prst="rect">
            <a:avLst/>
          </a:prstGeom>
          <a:solidFill>
            <a:schemeClr val="bg1"/>
          </a:solid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第一章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総則</a:t>
            </a:r>
            <a:r>
              <a:rPr lang="ja-JP" altLang="en-US" sz="1200" b="1" dirty="0">
                <a:latin typeface="Meiryo UI" panose="020B0604030504040204" pitchFamily="50" charset="-128"/>
                <a:ea typeface="Meiryo UI" panose="020B0604030504040204" pitchFamily="50" charset="-128"/>
              </a:rPr>
              <a:t>・・・目的、定義、基本理念、各主体の役割</a:t>
            </a:r>
            <a:r>
              <a:rPr lang="ja-JP" altLang="en-US" sz="1200" b="1" dirty="0" smtClean="0">
                <a:latin typeface="Meiryo UI" panose="020B0604030504040204" pitchFamily="50" charset="-128"/>
                <a:ea typeface="Meiryo UI" panose="020B0604030504040204" pitchFamily="50" charset="-128"/>
              </a:rPr>
              <a:t>等</a:t>
            </a:r>
            <a:endParaRPr lang="ja-JP" altLang="en-US" sz="1200"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xmlns="" id="{D454D5AE-92BB-464D-93BB-3AC06CE50AD0}"/>
              </a:ext>
            </a:extLst>
          </p:cNvPr>
          <p:cNvSpPr txBox="1"/>
          <p:nvPr/>
        </p:nvSpPr>
        <p:spPr>
          <a:xfrm>
            <a:off x="6695750" y="1132332"/>
            <a:ext cx="4505201" cy="284693"/>
          </a:xfrm>
          <a:prstGeom prst="rect">
            <a:avLst/>
          </a:prstGeom>
          <a:solidFill>
            <a:schemeClr val="bg1"/>
          </a:solidFill>
          <a:ln>
            <a:noFill/>
          </a:ln>
        </p:spPr>
        <p:txBody>
          <a:bodyPr wrap="square" lIns="36000" rIns="36000" rtlCol="0">
            <a:spAutoFit/>
          </a:bodyPr>
          <a:lstStyle/>
          <a:p>
            <a:pPr>
              <a:lnSpc>
                <a:spcPts val="1500"/>
              </a:lnSpc>
            </a:pPr>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第二章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健康づくり</a:t>
            </a:r>
            <a:r>
              <a:rPr lang="ja-JP" altLang="en-US" sz="1200" b="1" dirty="0">
                <a:latin typeface="Meiryo UI" panose="020B0604030504040204" pitchFamily="50" charset="-128"/>
                <a:ea typeface="Meiryo UI" panose="020B0604030504040204" pitchFamily="50" charset="-128"/>
              </a:rPr>
              <a:t>の推進に関する施策・・・大阪府が講じる</a:t>
            </a:r>
            <a:r>
              <a:rPr lang="ja-JP" altLang="en-US" sz="1200" b="1" dirty="0" smtClean="0">
                <a:latin typeface="Meiryo UI" panose="020B0604030504040204" pitchFamily="50" charset="-128"/>
                <a:ea typeface="Meiryo UI" panose="020B0604030504040204" pitchFamily="50" charset="-128"/>
              </a:rPr>
              <a:t>施策</a:t>
            </a:r>
            <a:endParaRPr lang="ja-JP" altLang="en-US" sz="12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xmlns="" id="{D454D5AE-92BB-464D-93BB-3AC06CE50AD0}"/>
              </a:ext>
            </a:extLst>
          </p:cNvPr>
          <p:cNvSpPr txBox="1"/>
          <p:nvPr/>
        </p:nvSpPr>
        <p:spPr>
          <a:xfrm>
            <a:off x="6686558" y="7598534"/>
            <a:ext cx="4505201" cy="284693"/>
          </a:xfrm>
          <a:prstGeom prst="rect">
            <a:avLst/>
          </a:prstGeom>
          <a:solidFill>
            <a:schemeClr val="bg1"/>
          </a:solidFill>
          <a:ln>
            <a:noFill/>
          </a:ln>
        </p:spPr>
        <p:txBody>
          <a:bodyPr wrap="square" lIns="36000" rIns="36000" rtlCol="0">
            <a:spAutoFit/>
          </a:bodyPr>
          <a:lstStyle/>
          <a:p>
            <a:pPr>
              <a:lnSpc>
                <a:spcPts val="1500"/>
              </a:lnSpc>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第三章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推進体制・方策</a:t>
            </a:r>
            <a:endParaRPr lang="ja-JP" altLang="en-US" sz="1200" b="1"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23812"/>
            <a:ext cx="12801600" cy="373476"/>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eaLnBrk="1" hangingPunct="1">
              <a:lnSpc>
                <a:spcPts val="1600"/>
              </a:lnSpc>
            </a:pPr>
            <a:r>
              <a:rPr lang="ja-JP" altLang="en-US" sz="1800" b="1" dirty="0">
                <a:solidFill>
                  <a:schemeClr val="bg1"/>
                </a:solidFill>
                <a:latin typeface="Meiryo UI" pitchFamily="50" charset="-128"/>
                <a:ea typeface="Meiryo UI" pitchFamily="50" charset="-128"/>
                <a:cs typeface="Meiryo UI" pitchFamily="50" charset="-128"/>
              </a:rPr>
              <a:t>（仮称）大阪府健康づくり推進条例（</a:t>
            </a:r>
            <a:r>
              <a:rPr lang="ja-JP" altLang="en-US" sz="1800" b="1">
                <a:solidFill>
                  <a:schemeClr val="bg1"/>
                </a:solidFill>
                <a:latin typeface="Meiryo UI" pitchFamily="50" charset="-128"/>
                <a:ea typeface="Meiryo UI" pitchFamily="50" charset="-128"/>
                <a:cs typeface="Meiryo UI" pitchFamily="50" charset="-128"/>
              </a:rPr>
              <a:t>素案</a:t>
            </a:r>
            <a:r>
              <a:rPr lang="ja-JP" altLang="en-US" sz="1800" b="1" smtClean="0">
                <a:solidFill>
                  <a:schemeClr val="bg1"/>
                </a:solidFill>
                <a:latin typeface="Meiryo UI" pitchFamily="50" charset="-128"/>
                <a:ea typeface="Meiryo UI" pitchFamily="50" charset="-128"/>
                <a:cs typeface="Meiryo UI" pitchFamily="50" charset="-128"/>
              </a:rPr>
              <a:t>）について（骨子）</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2" name="Rectangle 2"/>
          <p:cNvSpPr>
            <a:spLocks noChangeArrowheads="1"/>
          </p:cNvSpPr>
          <p:nvPr/>
        </p:nvSpPr>
        <p:spPr bwMode="auto">
          <a:xfrm>
            <a:off x="11477625" y="48072"/>
            <a:ext cx="1115863" cy="227012"/>
          </a:xfrm>
          <a:prstGeom prst="rect">
            <a:avLst/>
          </a:prstGeom>
          <a:solidFill>
            <a:srgbClr val="FFFFFF"/>
          </a:solidFill>
          <a:ln w="9525">
            <a:solidFill>
              <a:srgbClr val="000000"/>
            </a:solidFill>
            <a:miter lim="800000"/>
            <a:headEnd/>
            <a:tailEnd/>
          </a:ln>
        </p:spPr>
        <p:txBody>
          <a:bodyPr vert="horz" wrap="square" lIns="74295" tIns="36000" rIns="74295"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資料２</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テキスト ボックス 5"/>
          <p:cNvSpPr txBox="1"/>
          <p:nvPr/>
        </p:nvSpPr>
        <p:spPr>
          <a:xfrm>
            <a:off x="732358" y="470299"/>
            <a:ext cx="11858919" cy="502702"/>
          </a:xfrm>
          <a:prstGeom prst="rect">
            <a:avLst/>
          </a:prstGeom>
          <a:noFill/>
        </p:spPr>
        <p:txBody>
          <a:bodyPr wrap="square" rtlCol="0">
            <a:spAutoFit/>
          </a:bodyPr>
          <a:lstStyle/>
          <a:p>
            <a:pPr>
              <a:lnSpc>
                <a:spcPts val="1600"/>
              </a:lnSpc>
            </a:pP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〇府民の健康（健康に暮らすことへの希望、明るく活力ある社会の</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基盤） 〇</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府民の健康を取り巻く環境変化（少子高齢化、疾病構造の変化、平均寿命の</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延伸 等）〇</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府民の健康課題（健康寿命の延伸、</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市町村間</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格差の</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縮小 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〇健康</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課題への対応（府民の主体的な健康づくりと社会全体での支援、ライフステージに応じた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取組み 等） 〇</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府民の健康づくり</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（気運の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醸成、府民の主体的な取り組み、様々な主体による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連携 等）</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22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F8F60B8-E50E-496A-A400-982829A5F873}">
  <ds:schemaRefs>
    <ds:schemaRef ds:uri="http://purl.org/dc/terms/"/>
    <ds:schemaRef ds:uri="http://schemas.openxmlformats.org/package/2006/metadata/core-properties"/>
    <ds:schemaRef ds:uri="http://purl.org/dc/elements/1.1/"/>
    <ds:schemaRef ds:uri="http://purl.org/dc/dcmitype/"/>
    <ds:schemaRef ds:uri="http://schemas.microsoft.com/office/2006/documentManagement/types"/>
    <ds:schemaRef ds:uri="http://www.w3.org/XML/1998/namespace"/>
    <ds:schemaRef ds:uri="http://schemas.microsoft.com/office/2006/metadata/properties"/>
  </ds:schemaRefs>
</ds:datastoreItem>
</file>

<file path=customXml/itemProps3.xml><?xml version="1.0" encoding="utf-8"?>
<ds:datastoreItem xmlns:ds="http://schemas.openxmlformats.org/officeDocument/2006/customXml" ds:itemID="{8DA50154-025E-40AC-89BB-0C2793CAF6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4796</TotalTime>
  <Words>541</Words>
  <Application>Microsoft Office PowerPoint</Application>
  <PresentationFormat>A3 297x420 mm</PresentationFormat>
  <Paragraphs>92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（前文）少子高齢化・疾病構造の変化等、健康を取り巻く環境変化の中で、府民の健康寿命の延伸、健康格差の縮小が 　　必要であり、そのために、府民一人一人が健康への理解と関心を深め、健康づくりに主体的に取り組むこと及びその取組みを 　　多様な主体により社会全体で支援していくことの必要性等、『条例制定の趣旨』を明記</dc:title>
  <dc:creator>和田　真貴子</dc:creator>
  <cp:lastModifiedBy>HOSTNAME</cp:lastModifiedBy>
  <cp:revision>60</cp:revision>
  <cp:lastPrinted>2018-07-30T01:39:46Z</cp:lastPrinted>
  <dcterms:created xsi:type="dcterms:W3CDTF">2014-05-26T00:07:34Z</dcterms:created>
  <dcterms:modified xsi:type="dcterms:W3CDTF">2018-07-30T01:44:44Z</dcterms:modified>
</cp:coreProperties>
</file>