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801600" cy="9601200" type="A3"/>
  <p:notesSz cx="9939338" cy="14368463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F81BD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88" autoAdjust="0"/>
    <p:restoredTop sz="93911" autoAdjust="0"/>
  </p:normalViewPr>
  <p:slideViewPr>
    <p:cSldViewPr>
      <p:cViewPr>
        <p:scale>
          <a:sx n="70" d="100"/>
          <a:sy n="70" d="100"/>
        </p:scale>
        <p:origin x="-990" y="90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3"/>
            <a:ext cx="4306888" cy="719137"/>
          </a:xfrm>
          <a:prstGeom prst="rect">
            <a:avLst/>
          </a:prstGeom>
        </p:spPr>
        <p:txBody>
          <a:bodyPr vert="horz" lIns="91373" tIns="45687" rIns="91373" bIns="4568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88" y="13"/>
            <a:ext cx="4308475" cy="719137"/>
          </a:xfrm>
          <a:prstGeom prst="rect">
            <a:avLst/>
          </a:prstGeom>
        </p:spPr>
        <p:txBody>
          <a:bodyPr vert="horz" lIns="91373" tIns="45687" rIns="91373" bIns="45687" rtlCol="0"/>
          <a:lstStyle>
            <a:lvl1pPr algn="r">
              <a:defRPr sz="1200"/>
            </a:lvl1pPr>
          </a:lstStyle>
          <a:p>
            <a:fld id="{12C35F4C-F7F5-40C3-BF8F-56F867D0C0F3}" type="datetimeFigureOut">
              <a:rPr kumimoji="1" lang="ja-JP" altLang="en-US" smtClean="0"/>
              <a:pPr/>
              <a:t>2018/7/30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077913"/>
            <a:ext cx="7183437" cy="5386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3" tIns="45687" rIns="91373" bIns="4568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7" y="6824665"/>
            <a:ext cx="7951789" cy="6465889"/>
          </a:xfrm>
          <a:prstGeom prst="rect">
            <a:avLst/>
          </a:prstGeom>
        </p:spPr>
        <p:txBody>
          <a:bodyPr vert="horz" lIns="91373" tIns="45687" rIns="91373" bIns="4568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13647739"/>
            <a:ext cx="4306888" cy="717550"/>
          </a:xfrm>
          <a:prstGeom prst="rect">
            <a:avLst/>
          </a:prstGeom>
        </p:spPr>
        <p:txBody>
          <a:bodyPr vert="horz" lIns="91373" tIns="45687" rIns="91373" bIns="4568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88" y="13647739"/>
            <a:ext cx="4308475" cy="717550"/>
          </a:xfrm>
          <a:prstGeom prst="rect">
            <a:avLst/>
          </a:prstGeom>
        </p:spPr>
        <p:txBody>
          <a:bodyPr vert="horz" lIns="91373" tIns="45687" rIns="91373" bIns="45687" rtlCol="0" anchor="b"/>
          <a:lstStyle>
            <a:lvl1pPr algn="r">
              <a:defRPr sz="1200"/>
            </a:lvl1pPr>
          </a:lstStyle>
          <a:p>
            <a:fld id="{D494EB4B-5902-496A-98E4-E34585EB19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8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EB4B-5902-496A-98E4-E34585EB1929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409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05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75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57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84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40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86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2018/7/30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51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2018/7/30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724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2018/7/30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2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84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C7F4-CA2E-4311-90BE-0C97D29E2975}" type="datetimeFigureOut">
              <a:rPr kumimoji="1" lang="ja-JP" altLang="en-US" smtClean="0"/>
              <a:pPr/>
              <a:t>2018/7/30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46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5C7F4-CA2E-4311-90BE-0C97D29E2975}" type="datetimeFigureOut">
              <a:rPr kumimoji="1" lang="ja-JP" altLang="en-US" smtClean="0"/>
              <a:pPr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1D9B1-4B6A-4422-AE8A-015992E3C5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83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角丸四角形 38"/>
          <p:cNvSpPr/>
          <p:nvPr/>
        </p:nvSpPr>
        <p:spPr>
          <a:xfrm>
            <a:off x="104714" y="5172749"/>
            <a:ext cx="2551670" cy="275923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（２）</a:t>
            </a:r>
            <a:r>
              <a:rPr kumimoji="1" lang="en-US" altLang="ja-JP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条例制定のポイント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6564068" y="476009"/>
            <a:ext cx="2284313" cy="284466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（３</a:t>
            </a:r>
            <a:r>
              <a:rPr kumimoji="1" lang="ja-JP" altLang="en-US" sz="13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r>
              <a:rPr kumimoji="1" lang="ja-JP" altLang="en-US" sz="13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条例素案</a:t>
            </a:r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の概要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xmlns="" id="{4A7A90ED-280A-4054-8BBD-4D1E69846B96}"/>
              </a:ext>
            </a:extLst>
          </p:cNvPr>
          <p:cNvSpPr/>
          <p:nvPr/>
        </p:nvSpPr>
        <p:spPr>
          <a:xfrm>
            <a:off x="6689736" y="888757"/>
            <a:ext cx="5982771" cy="7296219"/>
          </a:xfrm>
          <a:prstGeom prst="rect">
            <a:avLst/>
          </a:prstGeom>
          <a:ln w="12700" cmpd="dbl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1265" y="899525"/>
            <a:ext cx="6155518" cy="4189108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8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（“</a:t>
            </a:r>
            <a:r>
              <a:rPr lang="ja-JP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健康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課題”への対応）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府民の平均寿命・健康寿命は男女とも全国平均を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下回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る。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間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において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は健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康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格差（健康寿命の差）が生じている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悪性新生物（がん）、心疾患、脳血管疾患など、生活習慣と関わりの深い疾患が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主要死因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の５割を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超え、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介護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が必要となった要因の上位を占め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る。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　</a:t>
            </a:r>
            <a:r>
              <a:rPr lang="ja-JP" altLang="ja-JP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一人一人の主体的な健康づくり活動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等の推進、その普及啓発・機運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の醸成が必要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（健康づくり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を“社会全体”で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支える仕組みづくり）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生涯を通じて心身ともに健やかで生き生きと暮らすためには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、各世代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の身体的特性や生活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・労働環境、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そ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れぞれの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康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意識や行動等を踏まえ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た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取組みが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求められる。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700"/>
              </a:lnSpc>
            </a:pP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若い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世代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から働く世代、高齢者まで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ライフステージ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応じた</a:t>
            </a:r>
            <a:r>
              <a:rPr lang="ja-JP" altLang="ja-JP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主体的な健康づくり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ja-JP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多様</a:t>
            </a:r>
            <a:r>
              <a:rPr lang="ja-JP" altLang="ja-JP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な主体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の連携・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協働により、</a:t>
            </a:r>
            <a:endParaRPr lang="en-US" altLang="ja-JP" sz="10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“</a:t>
            </a:r>
            <a:r>
              <a:rPr lang="ja-JP" altLang="ja-JP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社会全体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lang="ja-JP" altLang="ja-JP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で支援していく仕組み</a:t>
            </a:r>
            <a:r>
              <a:rPr lang="ja-JP" altLang="en-US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づくりが</a:t>
            </a:r>
            <a:r>
              <a:rPr lang="ja-JP" altLang="ja-JP" sz="10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  <a:p>
            <a:pPr>
              <a:lnSpc>
                <a:spcPts val="1700"/>
              </a:lnSpc>
            </a:pP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24178" y="476008"/>
            <a:ext cx="2764030" cy="275923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（１）</a:t>
            </a:r>
            <a:r>
              <a:rPr kumimoji="1" lang="en-US" altLang="ja-JP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条例制定の背景・必要性</a:t>
            </a:r>
          </a:p>
        </p:txBody>
      </p:sp>
      <p:sp>
        <p:nvSpPr>
          <p:cNvPr id="58" name="二等辺三角形 57"/>
          <p:cNvSpPr/>
          <p:nvPr/>
        </p:nvSpPr>
        <p:spPr>
          <a:xfrm rot="16200000" flipH="1" flipV="1">
            <a:off x="4828584" y="4956578"/>
            <a:ext cx="3312368" cy="264111"/>
          </a:xfrm>
          <a:prstGeom prst="triangle">
            <a:avLst>
              <a:gd name="adj" fmla="val 50648"/>
            </a:avLst>
          </a:prstGeom>
          <a:noFill/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Rectangle 4"/>
          <p:cNvSpPr>
            <a:spLocks noChangeArrowheads="1"/>
          </p:cNvSpPr>
          <p:nvPr/>
        </p:nvSpPr>
        <p:spPr bwMode="auto">
          <a:xfrm>
            <a:off x="0" y="-23812"/>
            <a:ext cx="12801600" cy="373476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tIns="0" bIns="0" anchor="ctr"/>
          <a:lstStyle/>
          <a:p>
            <a:pPr eaLnBrk="1" hangingPunct="1">
              <a:lnSpc>
                <a:spcPts val="1100"/>
              </a:lnSpc>
            </a:pPr>
            <a:r>
              <a:rPr lang="ja-JP" altLang="en-US" sz="1400" b="1" dirty="0">
                <a:solidFill>
                  <a:schemeClr val="bg1"/>
                </a:solidFill>
              </a:rPr>
              <a:t>　　　　</a:t>
            </a:r>
            <a:endParaRPr lang="en-US" altLang="ja-JP" sz="14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ts val="1600"/>
              </a:lnSpc>
            </a:pPr>
            <a:r>
              <a:rPr lang="ja-JP" altLang="en-US" sz="18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（仮称）大阪府健康づくり推進条例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（素案</a:t>
            </a:r>
            <a:r>
              <a:rPr lang="ja-JP" altLang="en-US" sz="18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）の概要</a:t>
            </a:r>
          </a:p>
        </p:txBody>
      </p:sp>
      <p:sp>
        <p:nvSpPr>
          <p:cNvPr id="62" name="角丸四角形 72">
            <a:extLst>
              <a:ext uri="{FF2B5EF4-FFF2-40B4-BE49-F238E27FC236}">
                <a16:creationId xmlns:a16="http://schemas.microsoft.com/office/drawing/2014/main" xmlns="" id="{31C2D1DD-94F5-4DD0-B339-644ED84C5454}"/>
              </a:ext>
            </a:extLst>
          </p:cNvPr>
          <p:cNvSpPr/>
          <p:nvPr/>
        </p:nvSpPr>
        <p:spPr>
          <a:xfrm>
            <a:off x="6865898" y="1196946"/>
            <a:ext cx="5655581" cy="2955582"/>
          </a:xfrm>
          <a:prstGeom prst="roundRect">
            <a:avLst>
              <a:gd name="adj" fmla="val 2189"/>
            </a:avLst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目的、定義、基本理念を規定（第１条～第３条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■目　　　的：府民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の健康づくりを総合的かつ計画的に推進し、府民の健やかで心豊かな生活できる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　　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力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ある社会の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実現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■基本理念：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主体的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健康づくり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取り組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み、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r>
              <a:rPr lang="ja-JP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な支援及び社会環境の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整備</a:t>
            </a:r>
            <a:endParaRPr lang="ja-JP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各主体の役割等を規定（第４条～第</a:t>
            </a:r>
            <a:r>
              <a:rPr lang="en-US" altLang="ja-JP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条）</a:t>
            </a:r>
            <a:endParaRPr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■　府の責務、市町村との協力について規定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■　府民・事業者・保健医療関係者等・医療保険者・健康づくり関係機関等の役割について規定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連携及び協働</a:t>
            </a:r>
            <a:r>
              <a:rPr lang="ja-JP" altLang="en-US" sz="11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ついての規定（第</a:t>
            </a:r>
            <a:r>
              <a:rPr lang="en-US" altLang="ja-JP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条）</a:t>
            </a:r>
            <a:endParaRPr lang="en-US" altLang="ja-JP" sz="11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各主体の連携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協働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■　大阪の特性及び地域資源（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）を活かした取組み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府内に立地する大学及び研究機関、健康づくり関連企業や食文化、地域コミュニティ等、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   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教育・文化、 産業・経済、生活・福祉・まちづくり　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Text Box 2" descr="《平均寿命》（大阪）男80.23・女86.73 （全国）男80.77・女87.01&#10;《健康寿命》（大阪）男70.46・女72.49 （全国）男71.19・女74.21&#10;">
            <a:extLst>
              <a:ext uri="{FF2B5EF4-FFF2-40B4-BE49-F238E27FC236}">
                <a16:creationId xmlns:a16="http://schemas.microsoft.com/office/drawing/2014/main" xmlns="" id="{8BC605AA-22A7-4813-94DB-768BD602A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914" y="1395011"/>
            <a:ext cx="2651094" cy="813301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《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平均寿命</a:t>
            </a: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》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（大阪）</a:t>
            </a:r>
            <a:r>
              <a:rPr kumimoji="0" lang="ja-JP" altLang="en-US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男</a:t>
            </a:r>
            <a:r>
              <a:rPr kumimoji="0" lang="en-US" altLang="ja-JP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80.23</a:t>
            </a:r>
            <a:r>
              <a:rPr kumimoji="0" lang="ja-JP" altLang="en-US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・女</a:t>
            </a:r>
            <a:r>
              <a:rPr kumimoji="0" lang="en-US" altLang="ja-JP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86.73</a:t>
            </a: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kumimoji="0" lang="en-US" alt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全国）男</a:t>
            </a: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80.77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・女</a:t>
            </a: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87.01</a:t>
            </a:r>
          </a:p>
          <a:p>
            <a:pPr marL="0" marR="0" lvl="0" indent="0" algn="just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《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健康寿命</a:t>
            </a: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》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（大阪）</a:t>
            </a:r>
            <a:r>
              <a:rPr kumimoji="0" lang="ja-JP" altLang="en-US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男</a:t>
            </a:r>
            <a:r>
              <a:rPr kumimoji="0" lang="en-US" altLang="ja-JP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71.50</a:t>
            </a:r>
            <a:r>
              <a:rPr kumimoji="0" lang="ja-JP" altLang="en-US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・女</a:t>
            </a:r>
            <a:r>
              <a:rPr kumimoji="0" lang="en-US" altLang="ja-JP" sz="9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74.46</a:t>
            </a: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全国）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男</a:t>
            </a: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72.14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女</a:t>
            </a: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74.79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3" descr="《健康格差》男4.6歳・女4.0歳 ＊最も高い自治体と低い自治体の差&#10;&#10;">
            <a:extLst>
              <a:ext uri="{FF2B5EF4-FFF2-40B4-BE49-F238E27FC236}">
                <a16:creationId xmlns:a16="http://schemas.microsoft.com/office/drawing/2014/main" xmlns="" id="{928A6F2E-4871-448D-B004-2F9F9E097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071" y="2661236"/>
            <a:ext cx="4038514" cy="234951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《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健康格差</a:t>
            </a: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》</a:t>
            </a:r>
            <a:r>
              <a:rPr kumimoji="0" lang="ja-JP" altLang="en-US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男</a:t>
            </a:r>
            <a:r>
              <a:rPr kumimoji="0" lang="en-US" altLang="ja-JP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4.6</a:t>
            </a:r>
            <a:r>
              <a:rPr kumimoji="0" lang="ja-JP" altLang="en-US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歳・女</a:t>
            </a:r>
            <a:r>
              <a:rPr kumimoji="0" lang="en-US" altLang="ja-JP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4.0</a:t>
            </a:r>
            <a:r>
              <a:rPr kumimoji="0" lang="ja-JP" altLang="en-US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歳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＊　最も</a:t>
            </a:r>
            <a:r>
              <a:rPr kumimoji="0" lang="ja-JP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高い自治体と低い自治体の差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xmlns="" id="{E17B347B-1AA9-4BAF-AEF1-48AB2D03A08F}"/>
              </a:ext>
            </a:extLst>
          </p:cNvPr>
          <p:cNvSpPr txBox="1"/>
          <p:nvPr/>
        </p:nvSpPr>
        <p:spPr>
          <a:xfrm>
            <a:off x="6845870" y="899525"/>
            <a:ext cx="104324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lIns="36000" rIns="36000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第１章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総則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xmlns="" id="{C78FC0D0-4033-442C-BE58-B3E7C7C29287}"/>
              </a:ext>
            </a:extLst>
          </p:cNvPr>
          <p:cNvSpPr txBox="1"/>
          <p:nvPr/>
        </p:nvSpPr>
        <p:spPr>
          <a:xfrm>
            <a:off x="6844078" y="4252643"/>
            <a:ext cx="2581058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lIns="36000" rIns="36000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章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健康づくりの推進に関する施策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xmlns="" id="{F68EA62A-D8F4-45DD-9732-5173E020D8AD}"/>
              </a:ext>
            </a:extLst>
          </p:cNvPr>
          <p:cNvSpPr txBox="1"/>
          <p:nvPr/>
        </p:nvSpPr>
        <p:spPr>
          <a:xfrm>
            <a:off x="6856628" y="6215946"/>
            <a:ext cx="1723907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lIns="36000" rIns="36000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章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推進体制・方策</a:t>
            </a:r>
          </a:p>
        </p:txBody>
      </p:sp>
      <p:sp>
        <p:nvSpPr>
          <p:cNvPr id="36" name="角丸四角形 9">
            <a:extLst>
              <a:ext uri="{FF2B5EF4-FFF2-40B4-BE49-F238E27FC236}">
                <a16:creationId xmlns:a16="http://schemas.microsoft.com/office/drawing/2014/main" xmlns="" id="{12B35F04-A9DE-40A7-9AFE-9630A212F153}"/>
              </a:ext>
            </a:extLst>
          </p:cNvPr>
          <p:cNvSpPr/>
          <p:nvPr/>
        </p:nvSpPr>
        <p:spPr>
          <a:xfrm>
            <a:off x="6583039" y="8252569"/>
            <a:ext cx="2710936" cy="275923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４</a:t>
            </a:r>
            <a:r>
              <a:rPr kumimoji="1" lang="ja-JP" alt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）今後</a:t>
            </a:r>
            <a:r>
              <a:rPr kumimoji="1" lang="ja-JP" altLang="en-US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のスケジュール</a:t>
            </a:r>
            <a:endParaRPr kumimoji="1" lang="ja-JP" altLang="en-US" sz="1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xmlns="" id="{F64A5CF2-1E09-417E-B73B-27FC0C0B28C9}"/>
              </a:ext>
            </a:extLst>
          </p:cNvPr>
          <p:cNvSpPr/>
          <p:nvPr/>
        </p:nvSpPr>
        <p:spPr>
          <a:xfrm>
            <a:off x="6688921" y="8603868"/>
            <a:ext cx="5930757" cy="900246"/>
          </a:xfrm>
          <a:prstGeom prst="rect">
            <a:avLst/>
          </a:prstGeom>
          <a:ln w="6350">
            <a:solidFill>
              <a:schemeClr val="tx2">
                <a:lumMod val="50000"/>
              </a:schemeClr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○　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7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月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30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日 ：地域・職域連携推進協議会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　　　　</a:t>
            </a:r>
            <a:endParaRPr lang="en-US" altLang="ja-JP" sz="11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lnSpc>
                <a:spcPts val="2100"/>
              </a:lnSpc>
            </a:pPr>
            <a:r>
              <a:rPr lang="ja-JP" altLang="ja-JP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○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8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月上旬 ～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9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月上旬：パブリックコメント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lnSpc>
                <a:spcPts val="2100"/>
              </a:lnSpc>
              <a:spcAft>
                <a:spcPts val="0"/>
              </a:spcAft>
            </a:pP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○　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9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月　　：</a:t>
            </a:r>
            <a:r>
              <a:rPr lang="en-US" altLang="ja-JP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9</a:t>
            </a:r>
            <a:r>
              <a:rPr lang="ja-JP" altLang="ja-JP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月議会（前半）に条例案</a:t>
            </a:r>
            <a:r>
              <a:rPr lang="ja-JP" altLang="en-US" sz="11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を</a:t>
            </a:r>
            <a:r>
              <a:rPr lang="ja-JP" altLang="ja-JP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提出</a:t>
            </a:r>
            <a:r>
              <a:rPr lang="ja-JP" altLang="en-US" sz="11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予定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 </a:t>
            </a:r>
            <a:endParaRPr lang="ja-JP" alt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92559" y="5520680"/>
            <a:ext cx="6164568" cy="3989118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Ins="0" rtlCol="0" anchor="t" anchorCtr="0"/>
          <a:lstStyle/>
          <a:p>
            <a:pPr>
              <a:lnSpc>
                <a:spcPts val="200"/>
              </a:lnSpc>
            </a:pP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 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健康づくり関連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計画の総合的・一体的な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　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≪主に、第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条～第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条≫ </a:t>
            </a:r>
            <a:endParaRPr lang="ja-JP" altLang="ja-JP" sz="9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健康づくり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関連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）に基づく健康づくり施策を総合的・一体的に推進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次大阪府健康増進計画」、「第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食育推進計画</a:t>
            </a:r>
            <a:r>
              <a:rPr lang="ja-JP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「第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次大阪府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歯科</a:t>
            </a:r>
            <a:r>
              <a:rPr lang="ja-JP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口腔保健計画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２ </a:t>
            </a:r>
            <a:r>
              <a:rPr lang="ja-JP" altLang="ja-JP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多様な主体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の役割の明確化と</a:t>
            </a:r>
            <a:r>
              <a:rPr lang="ja-JP" altLang="ja-JP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連携</a:t>
            </a:r>
            <a:r>
              <a:rPr lang="ja-JP" altLang="ja-JP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・協働による“オール大阪体制”の</a:t>
            </a:r>
            <a:r>
              <a:rPr lang="ja-JP" altLang="ja-JP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構築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≪</a:t>
            </a:r>
            <a:r>
              <a:rPr lang="ja-JP" altLang="en-US" sz="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主</a:t>
            </a:r>
            <a:r>
              <a:rPr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に、第４条</a:t>
            </a:r>
            <a:r>
              <a:rPr lang="ja-JP" altLang="en-US" sz="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～第</a:t>
            </a:r>
            <a:r>
              <a:rPr lang="en-US" altLang="ja-JP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lang="ja-JP" altLang="en-US" sz="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≫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endParaRPr lang="ja-JP" altLang="ja-JP" sz="1200" b="1" kern="100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〇　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の責務をはじめ、市町村や保健医療関係団体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医療保険者、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事業者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、府民等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多様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な主体の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役割を明確化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>
              <a:lnSpc>
                <a:spcPct val="150000"/>
              </a:lnSpc>
            </a:pP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 </a:t>
            </a:r>
            <a:r>
              <a:rPr lang="en-US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 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○　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府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の教育文化、産業経済、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生活福祉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に関する特性・地域資源を活かし、各主体の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積極的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な連携・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協働を促す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>
              <a:lnSpc>
                <a:spcPct val="150000"/>
              </a:lnSpc>
            </a:pP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 </a:t>
            </a:r>
            <a:r>
              <a:rPr lang="en-US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     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“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オール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大阪体制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”を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構築</a:t>
            </a:r>
            <a:endParaRPr lang="ja-JP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ja-JP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3 </a:t>
            </a:r>
            <a:r>
              <a:rPr lang="ja-JP" altLang="ja-JP" sz="12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府民の健康づくりの普及啓発と機運</a:t>
            </a:r>
            <a:r>
              <a:rPr lang="ja-JP" altLang="ja-JP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醸成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≪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主に、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条≫ </a:t>
            </a:r>
            <a:endParaRPr lang="ja-JP" altLang="ja-JP" sz="9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marL="182563" indent="-182563"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en-US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  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〇　若い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世代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から働く世代、高齢者までそれぞれの健康状態に合った健康行動の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実践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・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健康診査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の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受診促進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等の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marL="182563" indent="-182563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　　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普及啓発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marL="182563" indent="-182563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○　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家庭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や学校、職場、地域社会等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、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あらゆる場における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健康づくりの</a:t>
            </a:r>
            <a:r>
              <a:rPr lang="ja-JP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機運</a:t>
            </a:r>
            <a:r>
              <a:rPr lang="ja-JP" altLang="ja-JP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醸成</a:t>
            </a:r>
            <a:endParaRPr lang="ja-JP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>
              <a:lnSpc>
                <a:spcPct val="150000"/>
              </a:lnSpc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※ 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、大阪・関西への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年万博（重点テーマ「いのち・健康」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誘致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 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進めて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おり、これら活動とも相まった取組みにより、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健康づくりの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機運醸成を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進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  </a:t>
            </a:r>
            <a:r>
              <a:rPr lang="ja-JP" altLang="en-US" sz="10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めて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いくことが期待される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  <a:p>
            <a:pPr>
              <a:lnSpc>
                <a:spcPts val="1700"/>
              </a:lnSpc>
            </a:pP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3" name="図 22" descr="D:\joy\Desktop\ExpoOsakaLoBV.jpg">
            <a:extLst>
              <a:ext uri="{FF2B5EF4-FFF2-40B4-BE49-F238E27FC236}">
                <a16:creationId xmlns:a16="http://schemas.microsoft.com/office/drawing/2014/main" xmlns="" id="{6E45551D-8FC2-4E1E-8B71-01F4AD3B270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780" y="8392821"/>
            <a:ext cx="834388" cy="1088299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角丸四角形 72">
            <a:extLst>
              <a:ext uri="{FF2B5EF4-FFF2-40B4-BE49-F238E27FC236}">
                <a16:creationId xmlns:a16="http://schemas.microsoft.com/office/drawing/2014/main" xmlns="" id="{CBA88C95-A858-432D-AF1B-87D3E6B64740}"/>
              </a:ext>
            </a:extLst>
          </p:cNvPr>
          <p:cNvSpPr/>
          <p:nvPr/>
        </p:nvSpPr>
        <p:spPr>
          <a:xfrm>
            <a:off x="6865899" y="4536866"/>
            <a:ext cx="5655581" cy="1584176"/>
          </a:xfrm>
          <a:prstGeom prst="roundRect">
            <a:avLst>
              <a:gd name="adj" fmla="val 7622"/>
            </a:avLst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1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健康づくりの推進に関して府が講じる施策を規定（第</a:t>
            </a:r>
            <a:r>
              <a:rPr lang="en-US" altLang="ja-JP" sz="11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1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条～第</a:t>
            </a:r>
            <a:r>
              <a:rPr lang="en-US" altLang="ja-JP" sz="11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1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条）</a:t>
            </a:r>
            <a:endParaRPr lang="en-US" altLang="ja-JP" sz="1100" b="1" u="sng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健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康教育等の充実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食生活、運動、休養等の実践</a:t>
            </a:r>
            <a:endParaRPr lang="en-US" altLang="ja-JP" sz="10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歯と口腔の健康の保持及び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増進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適量飲酒及び喫煙対策の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特定健康診査、がん検診等の受診促進、特定保健指導の受診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勧奨 等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1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角丸四角形 11">
            <a:extLst>
              <a:ext uri="{FF2B5EF4-FFF2-40B4-BE49-F238E27FC236}">
                <a16:creationId xmlns:a16="http://schemas.microsoft.com/office/drawing/2014/main" xmlns="" id="{C2211F54-57FC-4EA2-BECF-B02D2B307E70}"/>
              </a:ext>
            </a:extLst>
          </p:cNvPr>
          <p:cNvSpPr/>
          <p:nvPr/>
        </p:nvSpPr>
        <p:spPr>
          <a:xfrm>
            <a:off x="6866094" y="6572968"/>
            <a:ext cx="5668074" cy="1527529"/>
          </a:xfrm>
          <a:prstGeom prst="roundRect">
            <a:avLst>
              <a:gd name="adj" fmla="val 7116"/>
            </a:avLst>
          </a:prstGeom>
          <a:noFill/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>
              <a:lnSpc>
                <a:spcPct val="150000"/>
              </a:lnSpc>
            </a:pP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健康づくりを推進するための体制及び方策を規定（第</a:t>
            </a:r>
            <a:r>
              <a:rPr lang="en-US" altLang="ja-JP" sz="11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条～第</a:t>
            </a:r>
            <a:r>
              <a:rPr lang="en-US" altLang="ja-JP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lang="ja-JP" altLang="en-US" sz="11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条）</a:t>
            </a:r>
            <a:endParaRPr lang="en-US" altLang="ja-JP" sz="11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健康づくりを推進するための会議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■　事業者や団体の表彰　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施策の実施状況についての年次報告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必要な調査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■　健康づくりに関する活動への参加促進に向けた情報提供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246" y="876858"/>
            <a:ext cx="2458530" cy="147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0" name="正方形/長方形 119"/>
          <p:cNvSpPr/>
          <p:nvPr/>
        </p:nvSpPr>
        <p:spPr>
          <a:xfrm>
            <a:off x="4312568" y="2092575"/>
            <a:ext cx="216000" cy="396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</a:rPr>
              <a:t>男性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5411393" y="2100360"/>
            <a:ext cx="216000" cy="396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</a:rPr>
              <a:t>女性</a:t>
            </a:r>
            <a:endParaRPr kumimoji="1" lang="ja-JP" altLang="en-US" sz="600" dirty="0">
              <a:solidFill>
                <a:schemeClr val="tx1"/>
              </a:solidFill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3944888" y="2352360"/>
            <a:ext cx="216000" cy="288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ja-JP" altLang="en-US" sz="700" dirty="0">
                <a:solidFill>
                  <a:schemeClr val="tx1"/>
                </a:solidFill>
              </a:rPr>
              <a:t>健康寿命：厚生労働科学研究班報告書データ（平成</a:t>
            </a:r>
            <a:r>
              <a:rPr lang="en-US" altLang="ja-JP" sz="700" dirty="0">
                <a:solidFill>
                  <a:schemeClr val="tx1"/>
                </a:solidFill>
              </a:rPr>
              <a:t>28</a:t>
            </a:r>
            <a:r>
              <a:rPr lang="ja-JP" altLang="en-US" sz="700" dirty="0">
                <a:solidFill>
                  <a:schemeClr val="tx1"/>
                </a:solidFill>
              </a:rPr>
              <a:t>年</a:t>
            </a:r>
            <a:r>
              <a:rPr lang="ja-JP" altLang="en-US" sz="700" dirty="0" smtClean="0">
                <a:solidFill>
                  <a:schemeClr val="tx1"/>
                </a:solidFill>
              </a:rPr>
              <a:t>）</a:t>
            </a:r>
            <a:endParaRPr lang="ja-JP" altLang="en-US" sz="700" dirty="0">
              <a:solidFill>
                <a:schemeClr val="tx1"/>
              </a:solidFill>
            </a:endParaRPr>
          </a:p>
          <a:p>
            <a:r>
              <a:rPr lang="ja-JP" altLang="en-US" sz="700" dirty="0" smtClean="0">
                <a:solidFill>
                  <a:schemeClr val="tx1"/>
                </a:solidFill>
              </a:rPr>
              <a:t>平均</a:t>
            </a:r>
            <a:r>
              <a:rPr lang="ja-JP" altLang="en-US" sz="700" dirty="0">
                <a:solidFill>
                  <a:schemeClr val="tx1"/>
                </a:solidFill>
              </a:rPr>
              <a:t>寿命：厚生労働省都道府県別生命表（平成</a:t>
            </a:r>
            <a:r>
              <a:rPr lang="en-US" altLang="ja-JP" sz="700" dirty="0">
                <a:solidFill>
                  <a:schemeClr val="tx1"/>
                </a:solidFill>
              </a:rPr>
              <a:t>27</a:t>
            </a:r>
            <a:r>
              <a:rPr lang="ja-JP" altLang="en-US" sz="700" dirty="0">
                <a:solidFill>
                  <a:schemeClr val="tx1"/>
                </a:solidFill>
              </a:rPr>
              <a:t>年</a:t>
            </a:r>
            <a:r>
              <a:rPr lang="ja-JP" altLang="en-US" sz="700" dirty="0" smtClean="0">
                <a:solidFill>
                  <a:schemeClr val="tx1"/>
                </a:solidFill>
              </a:rPr>
              <a:t>）</a:t>
            </a:r>
            <a:endParaRPr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123" name="正方形/長方形 122"/>
          <p:cNvSpPr/>
          <p:nvPr/>
        </p:nvSpPr>
        <p:spPr>
          <a:xfrm>
            <a:off x="3664520" y="2352320"/>
            <a:ext cx="216000" cy="288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ja-JP" altLang="en-US" sz="700" dirty="0" smtClean="0">
                <a:solidFill>
                  <a:schemeClr val="tx1"/>
                </a:solidFill>
              </a:rPr>
              <a:t>［出典］</a:t>
            </a:r>
            <a:endParaRPr lang="en-US" altLang="ja-JP" sz="700" dirty="0" smtClean="0">
              <a:solidFill>
                <a:schemeClr val="tx1"/>
              </a:solidFill>
            </a:endParaRPr>
          </a:p>
          <a:p>
            <a:endParaRPr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11477625" y="48072"/>
            <a:ext cx="1115863" cy="2270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36000" rIns="74295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資料</a:t>
            </a:r>
            <a:r>
              <a:rPr lang="ja-JP" altLang="en-US" sz="10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１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889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/>
      </a:spPr>
      <a:bodyPr rtlCol="0" anchor="t" anchorCtr="0"/>
      <a:lstStyle>
        <a:defPPr algn="ctr">
          <a:lnSpc>
            <a:spcPts val="1300"/>
          </a:lnSpc>
          <a:defRPr kumimoji="1" sz="10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116C7A2EEC6E3468F68BEDF12CEBB32" ma:contentTypeVersion="0" ma:contentTypeDescription="新しいドキュメントを作成します。" ma:contentTypeScope="" ma:versionID="848e456176acf9a55071bd2a1b610f96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DA50154-025E-40AC-89BB-0C2793CAF6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524692-710C-4AB8-929F-51CA11DB23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F8F60B8-E50E-496A-A400-982829A5F873}">
  <ds:schemaRefs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4337</TotalTime>
  <Words>116</Words>
  <Application>Microsoft Office PowerPoint</Application>
  <PresentationFormat>A3 297x420 mm</PresentationFormat>
  <Paragraphs>91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和田　真貴子</dc:creator>
  <cp:lastModifiedBy>HOSTNAME</cp:lastModifiedBy>
  <cp:revision>397</cp:revision>
  <cp:lastPrinted>2018-07-30T01:39:20Z</cp:lastPrinted>
  <dcterms:created xsi:type="dcterms:W3CDTF">2014-05-26T00:07:34Z</dcterms:created>
  <dcterms:modified xsi:type="dcterms:W3CDTF">2018-07-30T01:44:30Z</dcterms:modified>
</cp:coreProperties>
</file>